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19935825" cx="14097000"/>
  <p:notesSz cx="6858000" cy="9144000"/>
  <p:embeddedFontLst>
    <p:embeddedFont>
      <p:font typeface="Oswald"/>
      <p:regular r:id="rId19"/>
      <p:bold r:id="rId20"/>
    </p:embeddedFont>
    <p:embeddedFont>
      <p:font typeface="Merriweather"/>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279">
          <p15:clr>
            <a:srgbClr val="A4A3A4"/>
          </p15:clr>
        </p15:guide>
        <p15:guide id="2" pos="4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EB60918-3F87-42CC-B978-8CB155EB74A9}">
  <a:tblStyle styleId="{3EB60918-3F87-42CC-B978-8CB155EB74A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6279" orient="horz"/>
        <p:guide pos="44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swald-bold.fntdata"/><Relationship Id="rId11" Type="http://schemas.openxmlformats.org/officeDocument/2006/relationships/slide" Target="slides/slide5.xml"/><Relationship Id="rId22" Type="http://schemas.openxmlformats.org/officeDocument/2006/relationships/font" Target="fonts/Merriweather-bold.fntdata"/><Relationship Id="rId10" Type="http://schemas.openxmlformats.org/officeDocument/2006/relationships/slide" Target="slides/slide4.xml"/><Relationship Id="rId21" Type="http://schemas.openxmlformats.org/officeDocument/2006/relationships/font" Target="fonts/Merriweather-regular.fntdata"/><Relationship Id="rId13" Type="http://schemas.openxmlformats.org/officeDocument/2006/relationships/slide" Target="slides/slide7.xml"/><Relationship Id="rId24" Type="http://schemas.openxmlformats.org/officeDocument/2006/relationships/font" Target="fonts/Merriweather-boldItalic.fntdata"/><Relationship Id="rId12" Type="http://schemas.openxmlformats.org/officeDocument/2006/relationships/slide" Target="slides/slide6.xml"/><Relationship Id="rId23" Type="http://schemas.openxmlformats.org/officeDocument/2006/relationships/font" Target="fonts/Merriweather-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Oswald-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58be8cb29_0_149: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58be8cb29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7620ef2d38_0_0: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7620ef2d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758be8cb29_0_315: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758be8cb29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758be8cb29_0_321: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758be8cb29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34dc8c3c7d81f834_0: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4dc8c3c7d81f83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6087723a278a5811_18: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6087723a278a581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372d6a203f3bc225_56: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72d6a203f3bc225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6b4379733a6f3ea9_270: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6b4379733a6f3ea9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7616d8613f_0_5: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7616d8613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7616d8613f_0_40: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7616d8613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7616d8613f_0_91: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7616d8613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33f0715b14784105_3: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3f0715b14784105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80550" y="2885918"/>
            <a:ext cx="13135800" cy="79557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12100"/>
              <a:buNone/>
              <a:defRPr sz="12100"/>
            </a:lvl1pPr>
            <a:lvl2pPr lvl="1" algn="ctr">
              <a:spcBef>
                <a:spcPts val="0"/>
              </a:spcBef>
              <a:spcAft>
                <a:spcPts val="0"/>
              </a:spcAft>
              <a:buSzPts val="12100"/>
              <a:buNone/>
              <a:defRPr sz="12100"/>
            </a:lvl2pPr>
            <a:lvl3pPr lvl="2" algn="ctr">
              <a:spcBef>
                <a:spcPts val="0"/>
              </a:spcBef>
              <a:spcAft>
                <a:spcPts val="0"/>
              </a:spcAft>
              <a:buSzPts val="12100"/>
              <a:buNone/>
              <a:defRPr sz="12100"/>
            </a:lvl3pPr>
            <a:lvl4pPr lvl="3" algn="ctr">
              <a:spcBef>
                <a:spcPts val="0"/>
              </a:spcBef>
              <a:spcAft>
                <a:spcPts val="0"/>
              </a:spcAft>
              <a:buSzPts val="12100"/>
              <a:buNone/>
              <a:defRPr sz="12100"/>
            </a:lvl4pPr>
            <a:lvl5pPr lvl="4" algn="ctr">
              <a:spcBef>
                <a:spcPts val="0"/>
              </a:spcBef>
              <a:spcAft>
                <a:spcPts val="0"/>
              </a:spcAft>
              <a:buSzPts val="12100"/>
              <a:buNone/>
              <a:defRPr sz="12100"/>
            </a:lvl5pPr>
            <a:lvl6pPr lvl="5" algn="ctr">
              <a:spcBef>
                <a:spcPts val="0"/>
              </a:spcBef>
              <a:spcAft>
                <a:spcPts val="0"/>
              </a:spcAft>
              <a:buSzPts val="12100"/>
              <a:buNone/>
              <a:defRPr sz="12100"/>
            </a:lvl6pPr>
            <a:lvl7pPr lvl="6" algn="ctr">
              <a:spcBef>
                <a:spcPts val="0"/>
              </a:spcBef>
              <a:spcAft>
                <a:spcPts val="0"/>
              </a:spcAft>
              <a:buSzPts val="12100"/>
              <a:buNone/>
              <a:defRPr sz="12100"/>
            </a:lvl7pPr>
            <a:lvl8pPr lvl="7" algn="ctr">
              <a:spcBef>
                <a:spcPts val="0"/>
              </a:spcBef>
              <a:spcAft>
                <a:spcPts val="0"/>
              </a:spcAft>
              <a:buSzPts val="12100"/>
              <a:buNone/>
              <a:defRPr sz="12100"/>
            </a:lvl8pPr>
            <a:lvl9pPr lvl="8" algn="ctr">
              <a:spcBef>
                <a:spcPts val="0"/>
              </a:spcBef>
              <a:spcAft>
                <a:spcPts val="0"/>
              </a:spcAft>
              <a:buSzPts val="12100"/>
              <a:buNone/>
              <a:defRPr sz="12100"/>
            </a:lvl9pPr>
          </a:lstStyle>
          <a:p/>
        </p:txBody>
      </p:sp>
      <p:sp>
        <p:nvSpPr>
          <p:cNvPr id="11" name="Google Shape;11;p2"/>
          <p:cNvSpPr txBox="1"/>
          <p:nvPr>
            <p:ph idx="1" type="subTitle"/>
          </p:nvPr>
        </p:nvSpPr>
        <p:spPr>
          <a:xfrm>
            <a:off x="480538" y="10984859"/>
            <a:ext cx="13135800" cy="3072000"/>
          </a:xfrm>
          <a:prstGeom prst="rect">
            <a:avLst/>
          </a:prstGeom>
        </p:spPr>
        <p:txBody>
          <a:bodyPr anchorCtr="0" anchor="t" bIns="212075" lIns="212075" spcFirstLastPara="1" rIns="212075" wrap="square" tIns="212075">
            <a:noAutofit/>
          </a:bodyPr>
          <a:lstStyle>
            <a:lvl1pPr lvl="0" algn="ctr">
              <a:lnSpc>
                <a:spcPct val="100000"/>
              </a:lnSpc>
              <a:spcBef>
                <a:spcPts val="0"/>
              </a:spcBef>
              <a:spcAft>
                <a:spcPts val="0"/>
              </a:spcAft>
              <a:buSzPts val="6500"/>
              <a:buNone/>
              <a:defRPr sz="6500"/>
            </a:lvl1pPr>
            <a:lvl2pPr lvl="1" algn="ctr">
              <a:lnSpc>
                <a:spcPct val="100000"/>
              </a:lnSpc>
              <a:spcBef>
                <a:spcPts val="0"/>
              </a:spcBef>
              <a:spcAft>
                <a:spcPts val="0"/>
              </a:spcAft>
              <a:buSzPts val="6500"/>
              <a:buNone/>
              <a:defRPr sz="6500"/>
            </a:lvl2pPr>
            <a:lvl3pPr lvl="2" algn="ctr">
              <a:lnSpc>
                <a:spcPct val="100000"/>
              </a:lnSpc>
              <a:spcBef>
                <a:spcPts val="0"/>
              </a:spcBef>
              <a:spcAft>
                <a:spcPts val="0"/>
              </a:spcAft>
              <a:buSzPts val="6500"/>
              <a:buNone/>
              <a:defRPr sz="6500"/>
            </a:lvl3pPr>
            <a:lvl4pPr lvl="3" algn="ctr">
              <a:lnSpc>
                <a:spcPct val="100000"/>
              </a:lnSpc>
              <a:spcBef>
                <a:spcPts val="0"/>
              </a:spcBef>
              <a:spcAft>
                <a:spcPts val="0"/>
              </a:spcAft>
              <a:buSzPts val="6500"/>
              <a:buNone/>
              <a:defRPr sz="6500"/>
            </a:lvl4pPr>
            <a:lvl5pPr lvl="4" algn="ctr">
              <a:lnSpc>
                <a:spcPct val="100000"/>
              </a:lnSpc>
              <a:spcBef>
                <a:spcPts val="0"/>
              </a:spcBef>
              <a:spcAft>
                <a:spcPts val="0"/>
              </a:spcAft>
              <a:buSzPts val="6500"/>
              <a:buNone/>
              <a:defRPr sz="6500"/>
            </a:lvl5pPr>
            <a:lvl6pPr lvl="5" algn="ctr">
              <a:lnSpc>
                <a:spcPct val="100000"/>
              </a:lnSpc>
              <a:spcBef>
                <a:spcPts val="0"/>
              </a:spcBef>
              <a:spcAft>
                <a:spcPts val="0"/>
              </a:spcAft>
              <a:buSzPts val="6500"/>
              <a:buNone/>
              <a:defRPr sz="6500"/>
            </a:lvl6pPr>
            <a:lvl7pPr lvl="6" algn="ctr">
              <a:lnSpc>
                <a:spcPct val="100000"/>
              </a:lnSpc>
              <a:spcBef>
                <a:spcPts val="0"/>
              </a:spcBef>
              <a:spcAft>
                <a:spcPts val="0"/>
              </a:spcAft>
              <a:buSzPts val="6500"/>
              <a:buNone/>
              <a:defRPr sz="6500"/>
            </a:lvl7pPr>
            <a:lvl8pPr lvl="7" algn="ctr">
              <a:lnSpc>
                <a:spcPct val="100000"/>
              </a:lnSpc>
              <a:spcBef>
                <a:spcPts val="0"/>
              </a:spcBef>
              <a:spcAft>
                <a:spcPts val="0"/>
              </a:spcAft>
              <a:buSzPts val="6500"/>
              <a:buNone/>
              <a:defRPr sz="6500"/>
            </a:lvl8pPr>
            <a:lvl9pPr lvl="8" algn="ctr">
              <a:lnSpc>
                <a:spcPct val="100000"/>
              </a:lnSpc>
              <a:spcBef>
                <a:spcPts val="0"/>
              </a:spcBef>
              <a:spcAft>
                <a:spcPts val="0"/>
              </a:spcAft>
              <a:buSzPts val="6500"/>
              <a:buNone/>
              <a:defRPr sz="6500"/>
            </a:lvl9pPr>
          </a:lstStyle>
          <a:p/>
        </p:txBody>
      </p:sp>
      <p:sp>
        <p:nvSpPr>
          <p:cNvPr id="12" name="Google Shape;12;p2"/>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80538" y="4287259"/>
            <a:ext cx="13135800" cy="76104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27800"/>
              <a:buNone/>
              <a:defRPr sz="27800"/>
            </a:lvl1pPr>
            <a:lvl2pPr lvl="1" algn="ctr">
              <a:spcBef>
                <a:spcPts val="0"/>
              </a:spcBef>
              <a:spcAft>
                <a:spcPts val="0"/>
              </a:spcAft>
              <a:buSzPts val="27800"/>
              <a:buNone/>
              <a:defRPr sz="27800"/>
            </a:lvl2pPr>
            <a:lvl3pPr lvl="2" algn="ctr">
              <a:spcBef>
                <a:spcPts val="0"/>
              </a:spcBef>
              <a:spcAft>
                <a:spcPts val="0"/>
              </a:spcAft>
              <a:buSzPts val="27800"/>
              <a:buNone/>
              <a:defRPr sz="27800"/>
            </a:lvl3pPr>
            <a:lvl4pPr lvl="3" algn="ctr">
              <a:spcBef>
                <a:spcPts val="0"/>
              </a:spcBef>
              <a:spcAft>
                <a:spcPts val="0"/>
              </a:spcAft>
              <a:buSzPts val="27800"/>
              <a:buNone/>
              <a:defRPr sz="27800"/>
            </a:lvl4pPr>
            <a:lvl5pPr lvl="4" algn="ctr">
              <a:spcBef>
                <a:spcPts val="0"/>
              </a:spcBef>
              <a:spcAft>
                <a:spcPts val="0"/>
              </a:spcAft>
              <a:buSzPts val="27800"/>
              <a:buNone/>
              <a:defRPr sz="27800"/>
            </a:lvl5pPr>
            <a:lvl6pPr lvl="5" algn="ctr">
              <a:spcBef>
                <a:spcPts val="0"/>
              </a:spcBef>
              <a:spcAft>
                <a:spcPts val="0"/>
              </a:spcAft>
              <a:buSzPts val="27800"/>
              <a:buNone/>
              <a:defRPr sz="27800"/>
            </a:lvl6pPr>
            <a:lvl7pPr lvl="6" algn="ctr">
              <a:spcBef>
                <a:spcPts val="0"/>
              </a:spcBef>
              <a:spcAft>
                <a:spcPts val="0"/>
              </a:spcAft>
              <a:buSzPts val="27800"/>
              <a:buNone/>
              <a:defRPr sz="27800"/>
            </a:lvl7pPr>
            <a:lvl8pPr lvl="7" algn="ctr">
              <a:spcBef>
                <a:spcPts val="0"/>
              </a:spcBef>
              <a:spcAft>
                <a:spcPts val="0"/>
              </a:spcAft>
              <a:buSzPts val="27800"/>
              <a:buNone/>
              <a:defRPr sz="27800"/>
            </a:lvl8pPr>
            <a:lvl9pPr lvl="8" algn="ctr">
              <a:spcBef>
                <a:spcPts val="0"/>
              </a:spcBef>
              <a:spcAft>
                <a:spcPts val="0"/>
              </a:spcAft>
              <a:buSzPts val="27800"/>
              <a:buNone/>
              <a:defRPr sz="27800"/>
            </a:lvl9pPr>
          </a:lstStyle>
          <a:p>
            <a:r>
              <a:t>xx%</a:t>
            </a:r>
          </a:p>
        </p:txBody>
      </p:sp>
      <p:sp>
        <p:nvSpPr>
          <p:cNvPr id="46" name="Google Shape;46;p11"/>
          <p:cNvSpPr txBox="1"/>
          <p:nvPr>
            <p:ph idx="1" type="body"/>
          </p:nvPr>
        </p:nvSpPr>
        <p:spPr>
          <a:xfrm>
            <a:off x="480538" y="12217791"/>
            <a:ext cx="13135800" cy="5041800"/>
          </a:xfrm>
          <a:prstGeom prst="rect">
            <a:avLst/>
          </a:prstGeom>
        </p:spPr>
        <p:txBody>
          <a:bodyPr anchorCtr="0" anchor="t" bIns="212075" lIns="212075" spcFirstLastPara="1" rIns="212075" wrap="square" tIns="212075">
            <a:noAutofit/>
          </a:bodyPr>
          <a:lstStyle>
            <a:lvl1pPr indent="-495300" lvl="0" marL="457200" algn="ctr">
              <a:spcBef>
                <a:spcPts val="0"/>
              </a:spcBef>
              <a:spcAft>
                <a:spcPts val="0"/>
              </a:spcAft>
              <a:buSzPts val="4200"/>
              <a:buChar char="●"/>
              <a:defRPr/>
            </a:lvl1pPr>
            <a:lvl2pPr indent="-431800" lvl="1" marL="914400" algn="ctr">
              <a:spcBef>
                <a:spcPts val="3700"/>
              </a:spcBef>
              <a:spcAft>
                <a:spcPts val="0"/>
              </a:spcAft>
              <a:buSzPts val="3200"/>
              <a:buChar char="○"/>
              <a:defRPr/>
            </a:lvl2pPr>
            <a:lvl3pPr indent="-431800" lvl="2" marL="1371600" algn="ctr">
              <a:spcBef>
                <a:spcPts val="3700"/>
              </a:spcBef>
              <a:spcAft>
                <a:spcPts val="0"/>
              </a:spcAft>
              <a:buSzPts val="3200"/>
              <a:buChar char="■"/>
              <a:defRPr/>
            </a:lvl3pPr>
            <a:lvl4pPr indent="-431800" lvl="3" marL="1828800" algn="ctr">
              <a:spcBef>
                <a:spcPts val="3700"/>
              </a:spcBef>
              <a:spcAft>
                <a:spcPts val="0"/>
              </a:spcAft>
              <a:buSzPts val="3200"/>
              <a:buChar char="●"/>
              <a:defRPr/>
            </a:lvl4pPr>
            <a:lvl5pPr indent="-431800" lvl="4" marL="2286000" algn="ctr">
              <a:spcBef>
                <a:spcPts val="3700"/>
              </a:spcBef>
              <a:spcAft>
                <a:spcPts val="0"/>
              </a:spcAft>
              <a:buSzPts val="3200"/>
              <a:buChar char="○"/>
              <a:defRPr/>
            </a:lvl5pPr>
            <a:lvl6pPr indent="-431800" lvl="5" marL="2743200" algn="ctr">
              <a:spcBef>
                <a:spcPts val="3700"/>
              </a:spcBef>
              <a:spcAft>
                <a:spcPts val="0"/>
              </a:spcAft>
              <a:buSzPts val="3200"/>
              <a:buChar char="■"/>
              <a:defRPr/>
            </a:lvl6pPr>
            <a:lvl7pPr indent="-431800" lvl="6" marL="3200400" algn="ctr">
              <a:spcBef>
                <a:spcPts val="3700"/>
              </a:spcBef>
              <a:spcAft>
                <a:spcPts val="0"/>
              </a:spcAft>
              <a:buSzPts val="3200"/>
              <a:buChar char="●"/>
              <a:defRPr/>
            </a:lvl7pPr>
            <a:lvl8pPr indent="-431800" lvl="7" marL="3657600" algn="ctr">
              <a:spcBef>
                <a:spcPts val="3700"/>
              </a:spcBef>
              <a:spcAft>
                <a:spcPts val="0"/>
              </a:spcAft>
              <a:buSzPts val="3200"/>
              <a:buChar char="○"/>
              <a:defRPr/>
            </a:lvl8pPr>
            <a:lvl9pPr indent="-431800" lvl="8" marL="4114800" algn="ctr">
              <a:spcBef>
                <a:spcPts val="3700"/>
              </a:spcBef>
              <a:spcAft>
                <a:spcPts val="3700"/>
              </a:spcAft>
              <a:buSzPts val="3200"/>
              <a:buChar char="■"/>
              <a:defRPr/>
            </a:lvl9pPr>
          </a:lstStyle>
          <a:p/>
        </p:txBody>
      </p:sp>
      <p:sp>
        <p:nvSpPr>
          <p:cNvPr id="47" name="Google Shape;47;p11"/>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80538" y="8336535"/>
            <a:ext cx="13135800" cy="3262800"/>
          </a:xfrm>
          <a:prstGeom prst="rect">
            <a:avLst/>
          </a:prstGeom>
        </p:spPr>
        <p:txBody>
          <a:bodyPr anchorCtr="0" anchor="ctr" bIns="212075" lIns="212075" spcFirstLastPara="1" rIns="212075" wrap="square" tIns="212075">
            <a:noAutofit/>
          </a:bodyPr>
          <a:lstStyle>
            <a:lvl1pPr lvl="0" algn="ctr">
              <a:spcBef>
                <a:spcPts val="0"/>
              </a:spcBef>
              <a:spcAft>
                <a:spcPts val="0"/>
              </a:spcAft>
              <a:buSzPts val="8400"/>
              <a:buNone/>
              <a:defRPr sz="8400"/>
            </a:lvl1pPr>
            <a:lvl2pPr lvl="1" algn="ctr">
              <a:spcBef>
                <a:spcPts val="0"/>
              </a:spcBef>
              <a:spcAft>
                <a:spcPts val="0"/>
              </a:spcAft>
              <a:buSzPts val="8400"/>
              <a:buNone/>
              <a:defRPr sz="8400"/>
            </a:lvl2pPr>
            <a:lvl3pPr lvl="2" algn="ctr">
              <a:spcBef>
                <a:spcPts val="0"/>
              </a:spcBef>
              <a:spcAft>
                <a:spcPts val="0"/>
              </a:spcAft>
              <a:buSzPts val="8400"/>
              <a:buNone/>
              <a:defRPr sz="8400"/>
            </a:lvl3pPr>
            <a:lvl4pPr lvl="3" algn="ctr">
              <a:spcBef>
                <a:spcPts val="0"/>
              </a:spcBef>
              <a:spcAft>
                <a:spcPts val="0"/>
              </a:spcAft>
              <a:buSzPts val="8400"/>
              <a:buNone/>
              <a:defRPr sz="8400"/>
            </a:lvl4pPr>
            <a:lvl5pPr lvl="4" algn="ctr">
              <a:spcBef>
                <a:spcPts val="0"/>
              </a:spcBef>
              <a:spcAft>
                <a:spcPts val="0"/>
              </a:spcAft>
              <a:buSzPts val="8400"/>
              <a:buNone/>
              <a:defRPr sz="8400"/>
            </a:lvl5pPr>
            <a:lvl6pPr lvl="5" algn="ctr">
              <a:spcBef>
                <a:spcPts val="0"/>
              </a:spcBef>
              <a:spcAft>
                <a:spcPts val="0"/>
              </a:spcAft>
              <a:buSzPts val="8400"/>
              <a:buNone/>
              <a:defRPr sz="8400"/>
            </a:lvl6pPr>
            <a:lvl7pPr lvl="6" algn="ctr">
              <a:spcBef>
                <a:spcPts val="0"/>
              </a:spcBef>
              <a:spcAft>
                <a:spcPts val="0"/>
              </a:spcAft>
              <a:buSzPts val="8400"/>
              <a:buNone/>
              <a:defRPr sz="8400"/>
            </a:lvl7pPr>
            <a:lvl8pPr lvl="7" algn="ctr">
              <a:spcBef>
                <a:spcPts val="0"/>
              </a:spcBef>
              <a:spcAft>
                <a:spcPts val="0"/>
              </a:spcAft>
              <a:buSzPts val="8400"/>
              <a:buNone/>
              <a:defRPr sz="8400"/>
            </a:lvl8pPr>
            <a:lvl9pPr lvl="8" algn="ctr">
              <a:spcBef>
                <a:spcPts val="0"/>
              </a:spcBef>
              <a:spcAft>
                <a:spcPts val="0"/>
              </a:spcAft>
              <a:buSzPts val="8400"/>
              <a:buNone/>
              <a:defRPr sz="8400"/>
            </a:lvl9pPr>
          </a:lstStyle>
          <a:p/>
        </p:txBody>
      </p:sp>
      <p:sp>
        <p:nvSpPr>
          <p:cNvPr id="15" name="Google Shape;15;p3"/>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18" name="Google Shape;18;p4"/>
          <p:cNvSpPr txBox="1"/>
          <p:nvPr>
            <p:ph idx="1" type="body"/>
          </p:nvPr>
        </p:nvSpPr>
        <p:spPr>
          <a:xfrm>
            <a:off x="480538" y="4466908"/>
            <a:ext cx="13135800" cy="13241700"/>
          </a:xfrm>
          <a:prstGeom prst="rect">
            <a:avLst/>
          </a:prstGeom>
        </p:spPr>
        <p:txBody>
          <a:bodyPr anchorCtr="0" anchor="t" bIns="212075" lIns="212075" spcFirstLastPara="1" rIns="212075" wrap="square" tIns="212075">
            <a:noAutofit/>
          </a:bodyPr>
          <a:lstStyle>
            <a:lvl1pPr indent="-495300" lvl="0" marL="457200">
              <a:spcBef>
                <a:spcPts val="0"/>
              </a:spcBef>
              <a:spcAft>
                <a:spcPts val="0"/>
              </a:spcAft>
              <a:buSzPts val="4200"/>
              <a:buChar char="●"/>
              <a:defRPr/>
            </a:lvl1pPr>
            <a:lvl2pPr indent="-431800" lvl="1" marL="914400">
              <a:spcBef>
                <a:spcPts val="3700"/>
              </a:spcBef>
              <a:spcAft>
                <a:spcPts val="0"/>
              </a:spcAft>
              <a:buSzPts val="3200"/>
              <a:buChar char="○"/>
              <a:defRPr/>
            </a:lvl2pPr>
            <a:lvl3pPr indent="-431800" lvl="2" marL="1371600">
              <a:spcBef>
                <a:spcPts val="3700"/>
              </a:spcBef>
              <a:spcAft>
                <a:spcPts val="0"/>
              </a:spcAft>
              <a:buSzPts val="3200"/>
              <a:buChar char="■"/>
              <a:defRPr/>
            </a:lvl3pPr>
            <a:lvl4pPr indent="-431800" lvl="3" marL="1828800">
              <a:spcBef>
                <a:spcPts val="3700"/>
              </a:spcBef>
              <a:spcAft>
                <a:spcPts val="0"/>
              </a:spcAft>
              <a:buSzPts val="3200"/>
              <a:buChar char="●"/>
              <a:defRPr/>
            </a:lvl4pPr>
            <a:lvl5pPr indent="-431800" lvl="4" marL="2286000">
              <a:spcBef>
                <a:spcPts val="3700"/>
              </a:spcBef>
              <a:spcAft>
                <a:spcPts val="0"/>
              </a:spcAft>
              <a:buSzPts val="3200"/>
              <a:buChar char="○"/>
              <a:defRPr/>
            </a:lvl5pPr>
            <a:lvl6pPr indent="-431800" lvl="5" marL="2743200">
              <a:spcBef>
                <a:spcPts val="3700"/>
              </a:spcBef>
              <a:spcAft>
                <a:spcPts val="0"/>
              </a:spcAft>
              <a:buSzPts val="3200"/>
              <a:buChar char="■"/>
              <a:defRPr/>
            </a:lvl6pPr>
            <a:lvl7pPr indent="-431800" lvl="6" marL="3200400">
              <a:spcBef>
                <a:spcPts val="3700"/>
              </a:spcBef>
              <a:spcAft>
                <a:spcPts val="0"/>
              </a:spcAft>
              <a:buSzPts val="3200"/>
              <a:buChar char="●"/>
              <a:defRPr/>
            </a:lvl7pPr>
            <a:lvl8pPr indent="-431800" lvl="7" marL="3657600">
              <a:spcBef>
                <a:spcPts val="3700"/>
              </a:spcBef>
              <a:spcAft>
                <a:spcPts val="0"/>
              </a:spcAft>
              <a:buSzPts val="3200"/>
              <a:buChar char="○"/>
              <a:defRPr/>
            </a:lvl8pPr>
            <a:lvl9pPr indent="-431800" lvl="8" marL="4114800">
              <a:spcBef>
                <a:spcPts val="3700"/>
              </a:spcBef>
              <a:spcAft>
                <a:spcPts val="3700"/>
              </a:spcAft>
              <a:buSzPts val="3200"/>
              <a:buChar char="■"/>
              <a:defRPr/>
            </a:lvl9pPr>
          </a:lstStyle>
          <a:p/>
        </p:txBody>
      </p:sp>
      <p:sp>
        <p:nvSpPr>
          <p:cNvPr id="19" name="Google Shape;19;p4"/>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22" name="Google Shape;22;p5"/>
          <p:cNvSpPr txBox="1"/>
          <p:nvPr>
            <p:ph idx="1" type="body"/>
          </p:nvPr>
        </p:nvSpPr>
        <p:spPr>
          <a:xfrm>
            <a:off x="480538" y="4466908"/>
            <a:ext cx="6166500" cy="13241700"/>
          </a:xfrm>
          <a:prstGeom prst="rect">
            <a:avLst/>
          </a:prstGeom>
        </p:spPr>
        <p:txBody>
          <a:bodyPr anchorCtr="0" anchor="t" bIns="212075" lIns="212075" spcFirstLastPara="1" rIns="212075" wrap="square" tIns="212075">
            <a:noAutofit/>
          </a:bodyPr>
          <a:lstStyle>
            <a:lvl1pPr indent="-431800" lvl="0" marL="457200">
              <a:spcBef>
                <a:spcPts val="0"/>
              </a:spcBef>
              <a:spcAft>
                <a:spcPts val="0"/>
              </a:spcAft>
              <a:buSzPts val="3200"/>
              <a:buChar char="●"/>
              <a:defRPr sz="32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23" name="Google Shape;23;p5"/>
          <p:cNvSpPr txBox="1"/>
          <p:nvPr>
            <p:ph idx="2" type="body"/>
          </p:nvPr>
        </p:nvSpPr>
        <p:spPr>
          <a:xfrm>
            <a:off x="7449950" y="4466908"/>
            <a:ext cx="6166500" cy="13241700"/>
          </a:xfrm>
          <a:prstGeom prst="rect">
            <a:avLst/>
          </a:prstGeom>
        </p:spPr>
        <p:txBody>
          <a:bodyPr anchorCtr="0" anchor="t" bIns="212075" lIns="212075" spcFirstLastPara="1" rIns="212075" wrap="square" tIns="212075">
            <a:noAutofit/>
          </a:bodyPr>
          <a:lstStyle>
            <a:lvl1pPr indent="-431800" lvl="0" marL="457200">
              <a:spcBef>
                <a:spcPts val="0"/>
              </a:spcBef>
              <a:spcAft>
                <a:spcPts val="0"/>
              </a:spcAft>
              <a:buSzPts val="3200"/>
              <a:buChar char="●"/>
              <a:defRPr sz="32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24" name="Google Shape;24;p5"/>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27" name="Google Shape;27;p6"/>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80538" y="2153464"/>
            <a:ext cx="4329000" cy="2928900"/>
          </a:xfrm>
          <a:prstGeom prst="rect">
            <a:avLst/>
          </a:prstGeom>
        </p:spPr>
        <p:txBody>
          <a:bodyPr anchorCtr="0" anchor="b" bIns="212075" lIns="212075" spcFirstLastPara="1" rIns="212075" wrap="square" tIns="212075">
            <a:no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p:txBody>
      </p:sp>
      <p:sp>
        <p:nvSpPr>
          <p:cNvPr id="30" name="Google Shape;30;p7"/>
          <p:cNvSpPr txBox="1"/>
          <p:nvPr>
            <p:ph idx="1" type="body"/>
          </p:nvPr>
        </p:nvSpPr>
        <p:spPr>
          <a:xfrm>
            <a:off x="480538" y="5385987"/>
            <a:ext cx="4329000" cy="12323100"/>
          </a:xfrm>
          <a:prstGeom prst="rect">
            <a:avLst/>
          </a:prstGeom>
        </p:spPr>
        <p:txBody>
          <a:bodyPr anchorCtr="0" anchor="t" bIns="212075" lIns="212075" spcFirstLastPara="1" rIns="212075" wrap="square" tIns="212075">
            <a:noAutofit/>
          </a:bodyPr>
          <a:lstStyle>
            <a:lvl1pPr indent="-406400" lvl="0" marL="457200">
              <a:spcBef>
                <a:spcPts val="0"/>
              </a:spcBef>
              <a:spcAft>
                <a:spcPts val="0"/>
              </a:spcAft>
              <a:buSzPts val="2800"/>
              <a:buChar char="●"/>
              <a:defRPr sz="28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31" name="Google Shape;31;p7"/>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755802" y="1744748"/>
            <a:ext cx="9816900" cy="15855600"/>
          </a:xfrm>
          <a:prstGeom prst="rect">
            <a:avLst/>
          </a:prstGeom>
        </p:spPr>
        <p:txBody>
          <a:bodyPr anchorCtr="0" anchor="ctr" bIns="212075" lIns="212075" spcFirstLastPara="1" rIns="212075" wrap="square" tIns="212075">
            <a:noAutofit/>
          </a:bodyPr>
          <a:lstStyle>
            <a:lvl1pPr lvl="0">
              <a:spcBef>
                <a:spcPts val="0"/>
              </a:spcBef>
              <a:spcAft>
                <a:spcPts val="0"/>
              </a:spcAft>
              <a:buSzPts val="11100"/>
              <a:buNone/>
              <a:defRPr sz="11100"/>
            </a:lvl1pPr>
            <a:lvl2pPr lvl="1">
              <a:spcBef>
                <a:spcPts val="0"/>
              </a:spcBef>
              <a:spcAft>
                <a:spcPts val="0"/>
              </a:spcAft>
              <a:buSzPts val="11100"/>
              <a:buNone/>
              <a:defRPr sz="11100"/>
            </a:lvl2pPr>
            <a:lvl3pPr lvl="2">
              <a:spcBef>
                <a:spcPts val="0"/>
              </a:spcBef>
              <a:spcAft>
                <a:spcPts val="0"/>
              </a:spcAft>
              <a:buSzPts val="11100"/>
              <a:buNone/>
              <a:defRPr sz="11100"/>
            </a:lvl3pPr>
            <a:lvl4pPr lvl="3">
              <a:spcBef>
                <a:spcPts val="0"/>
              </a:spcBef>
              <a:spcAft>
                <a:spcPts val="0"/>
              </a:spcAft>
              <a:buSzPts val="11100"/>
              <a:buNone/>
              <a:defRPr sz="11100"/>
            </a:lvl4pPr>
            <a:lvl5pPr lvl="4">
              <a:spcBef>
                <a:spcPts val="0"/>
              </a:spcBef>
              <a:spcAft>
                <a:spcPts val="0"/>
              </a:spcAft>
              <a:buSzPts val="11100"/>
              <a:buNone/>
              <a:defRPr sz="11100"/>
            </a:lvl5pPr>
            <a:lvl6pPr lvl="5">
              <a:spcBef>
                <a:spcPts val="0"/>
              </a:spcBef>
              <a:spcAft>
                <a:spcPts val="0"/>
              </a:spcAft>
              <a:buSzPts val="11100"/>
              <a:buNone/>
              <a:defRPr sz="11100"/>
            </a:lvl6pPr>
            <a:lvl7pPr lvl="6">
              <a:spcBef>
                <a:spcPts val="0"/>
              </a:spcBef>
              <a:spcAft>
                <a:spcPts val="0"/>
              </a:spcAft>
              <a:buSzPts val="11100"/>
              <a:buNone/>
              <a:defRPr sz="11100"/>
            </a:lvl7pPr>
            <a:lvl8pPr lvl="7">
              <a:spcBef>
                <a:spcPts val="0"/>
              </a:spcBef>
              <a:spcAft>
                <a:spcPts val="0"/>
              </a:spcAft>
              <a:buSzPts val="11100"/>
              <a:buNone/>
              <a:defRPr sz="11100"/>
            </a:lvl8pPr>
            <a:lvl9pPr lvl="8">
              <a:spcBef>
                <a:spcPts val="0"/>
              </a:spcBef>
              <a:spcAft>
                <a:spcPts val="0"/>
              </a:spcAft>
              <a:buSzPts val="11100"/>
              <a:buNone/>
              <a:defRPr sz="11100"/>
            </a:lvl9pPr>
          </a:lstStyle>
          <a:p/>
        </p:txBody>
      </p:sp>
      <p:sp>
        <p:nvSpPr>
          <p:cNvPr id="34" name="Google Shape;34;p8"/>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7048500" y="-484"/>
            <a:ext cx="7048500" cy="19935900"/>
          </a:xfrm>
          <a:prstGeom prst="rect">
            <a:avLst/>
          </a:prstGeom>
          <a:solidFill>
            <a:schemeClr val="lt2"/>
          </a:solidFill>
          <a:ln>
            <a:noFill/>
          </a:ln>
        </p:spPr>
        <p:txBody>
          <a:bodyPr anchorCtr="0" anchor="ctr" bIns="212075" lIns="212075" spcFirstLastPara="1" rIns="212075" wrap="square" tIns="2120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409313" y="4779695"/>
            <a:ext cx="6236400" cy="57453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9700"/>
              <a:buNone/>
              <a:defRPr sz="9700"/>
            </a:lvl1pPr>
            <a:lvl2pPr lvl="1" algn="ctr">
              <a:spcBef>
                <a:spcPts val="0"/>
              </a:spcBef>
              <a:spcAft>
                <a:spcPts val="0"/>
              </a:spcAft>
              <a:buSzPts val="9700"/>
              <a:buNone/>
              <a:defRPr sz="9700"/>
            </a:lvl2pPr>
            <a:lvl3pPr lvl="2" algn="ctr">
              <a:spcBef>
                <a:spcPts val="0"/>
              </a:spcBef>
              <a:spcAft>
                <a:spcPts val="0"/>
              </a:spcAft>
              <a:buSzPts val="9700"/>
              <a:buNone/>
              <a:defRPr sz="9700"/>
            </a:lvl3pPr>
            <a:lvl4pPr lvl="3" algn="ctr">
              <a:spcBef>
                <a:spcPts val="0"/>
              </a:spcBef>
              <a:spcAft>
                <a:spcPts val="0"/>
              </a:spcAft>
              <a:buSzPts val="9700"/>
              <a:buNone/>
              <a:defRPr sz="9700"/>
            </a:lvl4pPr>
            <a:lvl5pPr lvl="4" algn="ctr">
              <a:spcBef>
                <a:spcPts val="0"/>
              </a:spcBef>
              <a:spcAft>
                <a:spcPts val="0"/>
              </a:spcAft>
              <a:buSzPts val="9700"/>
              <a:buNone/>
              <a:defRPr sz="9700"/>
            </a:lvl5pPr>
            <a:lvl6pPr lvl="5" algn="ctr">
              <a:spcBef>
                <a:spcPts val="0"/>
              </a:spcBef>
              <a:spcAft>
                <a:spcPts val="0"/>
              </a:spcAft>
              <a:buSzPts val="9700"/>
              <a:buNone/>
              <a:defRPr sz="9700"/>
            </a:lvl6pPr>
            <a:lvl7pPr lvl="6" algn="ctr">
              <a:spcBef>
                <a:spcPts val="0"/>
              </a:spcBef>
              <a:spcAft>
                <a:spcPts val="0"/>
              </a:spcAft>
              <a:buSzPts val="9700"/>
              <a:buNone/>
              <a:defRPr sz="9700"/>
            </a:lvl7pPr>
            <a:lvl8pPr lvl="7" algn="ctr">
              <a:spcBef>
                <a:spcPts val="0"/>
              </a:spcBef>
              <a:spcAft>
                <a:spcPts val="0"/>
              </a:spcAft>
              <a:buSzPts val="9700"/>
              <a:buNone/>
              <a:defRPr sz="9700"/>
            </a:lvl8pPr>
            <a:lvl9pPr lvl="8" algn="ctr">
              <a:spcBef>
                <a:spcPts val="0"/>
              </a:spcBef>
              <a:spcAft>
                <a:spcPts val="0"/>
              </a:spcAft>
              <a:buSzPts val="9700"/>
              <a:buNone/>
              <a:defRPr sz="9700"/>
            </a:lvl9pPr>
          </a:lstStyle>
          <a:p/>
        </p:txBody>
      </p:sp>
      <p:sp>
        <p:nvSpPr>
          <p:cNvPr id="38" name="Google Shape;38;p9"/>
          <p:cNvSpPr txBox="1"/>
          <p:nvPr>
            <p:ph idx="1" type="subTitle"/>
          </p:nvPr>
        </p:nvSpPr>
        <p:spPr>
          <a:xfrm>
            <a:off x="409313" y="10864511"/>
            <a:ext cx="6236400" cy="4787100"/>
          </a:xfrm>
          <a:prstGeom prst="rect">
            <a:avLst/>
          </a:prstGeom>
        </p:spPr>
        <p:txBody>
          <a:bodyPr anchorCtr="0" anchor="t" bIns="212075" lIns="212075" spcFirstLastPara="1" rIns="212075" wrap="square" tIns="212075">
            <a:no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39" name="Google Shape;39;p9"/>
          <p:cNvSpPr txBox="1"/>
          <p:nvPr>
            <p:ph idx="2" type="body"/>
          </p:nvPr>
        </p:nvSpPr>
        <p:spPr>
          <a:xfrm>
            <a:off x="7615063" y="2806461"/>
            <a:ext cx="5915400" cy="14322000"/>
          </a:xfrm>
          <a:prstGeom prst="rect">
            <a:avLst/>
          </a:prstGeom>
        </p:spPr>
        <p:txBody>
          <a:bodyPr anchorCtr="0" anchor="ctr" bIns="212075" lIns="212075" spcFirstLastPara="1" rIns="212075" wrap="square" tIns="212075">
            <a:noAutofit/>
          </a:bodyPr>
          <a:lstStyle>
            <a:lvl1pPr indent="-495300" lvl="0" marL="457200">
              <a:spcBef>
                <a:spcPts val="0"/>
              </a:spcBef>
              <a:spcAft>
                <a:spcPts val="0"/>
              </a:spcAft>
              <a:buSzPts val="4200"/>
              <a:buChar char="●"/>
              <a:defRPr/>
            </a:lvl1pPr>
            <a:lvl2pPr indent="-431800" lvl="1" marL="914400">
              <a:spcBef>
                <a:spcPts val="3700"/>
              </a:spcBef>
              <a:spcAft>
                <a:spcPts val="0"/>
              </a:spcAft>
              <a:buSzPts val="3200"/>
              <a:buChar char="○"/>
              <a:defRPr/>
            </a:lvl2pPr>
            <a:lvl3pPr indent="-431800" lvl="2" marL="1371600">
              <a:spcBef>
                <a:spcPts val="3700"/>
              </a:spcBef>
              <a:spcAft>
                <a:spcPts val="0"/>
              </a:spcAft>
              <a:buSzPts val="3200"/>
              <a:buChar char="■"/>
              <a:defRPr/>
            </a:lvl3pPr>
            <a:lvl4pPr indent="-431800" lvl="3" marL="1828800">
              <a:spcBef>
                <a:spcPts val="3700"/>
              </a:spcBef>
              <a:spcAft>
                <a:spcPts val="0"/>
              </a:spcAft>
              <a:buSzPts val="3200"/>
              <a:buChar char="●"/>
              <a:defRPr/>
            </a:lvl4pPr>
            <a:lvl5pPr indent="-431800" lvl="4" marL="2286000">
              <a:spcBef>
                <a:spcPts val="3700"/>
              </a:spcBef>
              <a:spcAft>
                <a:spcPts val="0"/>
              </a:spcAft>
              <a:buSzPts val="3200"/>
              <a:buChar char="○"/>
              <a:defRPr/>
            </a:lvl5pPr>
            <a:lvl6pPr indent="-431800" lvl="5" marL="2743200">
              <a:spcBef>
                <a:spcPts val="3700"/>
              </a:spcBef>
              <a:spcAft>
                <a:spcPts val="0"/>
              </a:spcAft>
              <a:buSzPts val="3200"/>
              <a:buChar char="■"/>
              <a:defRPr/>
            </a:lvl6pPr>
            <a:lvl7pPr indent="-431800" lvl="6" marL="3200400">
              <a:spcBef>
                <a:spcPts val="3700"/>
              </a:spcBef>
              <a:spcAft>
                <a:spcPts val="0"/>
              </a:spcAft>
              <a:buSzPts val="3200"/>
              <a:buChar char="●"/>
              <a:defRPr/>
            </a:lvl7pPr>
            <a:lvl8pPr indent="-431800" lvl="7" marL="3657600">
              <a:spcBef>
                <a:spcPts val="3700"/>
              </a:spcBef>
              <a:spcAft>
                <a:spcPts val="0"/>
              </a:spcAft>
              <a:buSzPts val="3200"/>
              <a:buChar char="○"/>
              <a:defRPr/>
            </a:lvl8pPr>
            <a:lvl9pPr indent="-431800" lvl="8" marL="4114800">
              <a:spcBef>
                <a:spcPts val="3700"/>
              </a:spcBef>
              <a:spcAft>
                <a:spcPts val="3700"/>
              </a:spcAft>
              <a:buSzPts val="3200"/>
              <a:buChar char="■"/>
              <a:defRPr/>
            </a:lvl9pPr>
          </a:lstStyle>
          <a:p/>
        </p:txBody>
      </p:sp>
      <p:sp>
        <p:nvSpPr>
          <p:cNvPr id="40" name="Google Shape;40;p9"/>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80538" y="16397395"/>
            <a:ext cx="9248100" cy="2345400"/>
          </a:xfrm>
          <a:prstGeom prst="rect">
            <a:avLst/>
          </a:prstGeom>
        </p:spPr>
        <p:txBody>
          <a:bodyPr anchorCtr="0" anchor="ctr" bIns="212075" lIns="212075" spcFirstLastPara="1" rIns="212075" wrap="square" tIns="212075">
            <a:noAutofit/>
          </a:bodyPr>
          <a:lstStyle>
            <a:lvl1pPr indent="-228600" lvl="0" marL="457200">
              <a:lnSpc>
                <a:spcPct val="100000"/>
              </a:lnSpc>
              <a:spcBef>
                <a:spcPts val="0"/>
              </a:spcBef>
              <a:spcAft>
                <a:spcPts val="0"/>
              </a:spcAft>
              <a:buSzPts val="4200"/>
              <a:buNone/>
              <a:defRPr/>
            </a:lvl1pPr>
          </a:lstStyle>
          <a:p/>
        </p:txBody>
      </p:sp>
      <p:sp>
        <p:nvSpPr>
          <p:cNvPr id="43" name="Google Shape;43;p10"/>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80538" y="1724884"/>
            <a:ext cx="13135800" cy="2219700"/>
          </a:xfrm>
          <a:prstGeom prst="rect">
            <a:avLst/>
          </a:prstGeom>
          <a:noFill/>
          <a:ln>
            <a:noFill/>
          </a:ln>
        </p:spPr>
        <p:txBody>
          <a:bodyPr anchorCtr="0" anchor="t" bIns="212075" lIns="212075" spcFirstLastPara="1" rIns="212075" wrap="square" tIns="212075">
            <a:noAutofit/>
          </a:bodyPr>
          <a:lstStyle>
            <a:lvl1pPr lvl="0">
              <a:spcBef>
                <a:spcPts val="0"/>
              </a:spcBef>
              <a:spcAft>
                <a:spcPts val="0"/>
              </a:spcAft>
              <a:buClr>
                <a:schemeClr val="dk1"/>
              </a:buClr>
              <a:buSzPts val="6500"/>
              <a:buNone/>
              <a:defRPr sz="6500">
                <a:solidFill>
                  <a:schemeClr val="dk1"/>
                </a:solidFill>
              </a:defRPr>
            </a:lvl1pPr>
            <a:lvl2pPr lvl="1">
              <a:spcBef>
                <a:spcPts val="0"/>
              </a:spcBef>
              <a:spcAft>
                <a:spcPts val="0"/>
              </a:spcAft>
              <a:buClr>
                <a:schemeClr val="dk1"/>
              </a:buClr>
              <a:buSzPts val="6500"/>
              <a:buNone/>
              <a:defRPr sz="6500">
                <a:solidFill>
                  <a:schemeClr val="dk1"/>
                </a:solidFill>
              </a:defRPr>
            </a:lvl2pPr>
            <a:lvl3pPr lvl="2">
              <a:spcBef>
                <a:spcPts val="0"/>
              </a:spcBef>
              <a:spcAft>
                <a:spcPts val="0"/>
              </a:spcAft>
              <a:buClr>
                <a:schemeClr val="dk1"/>
              </a:buClr>
              <a:buSzPts val="6500"/>
              <a:buNone/>
              <a:defRPr sz="6500">
                <a:solidFill>
                  <a:schemeClr val="dk1"/>
                </a:solidFill>
              </a:defRPr>
            </a:lvl3pPr>
            <a:lvl4pPr lvl="3">
              <a:spcBef>
                <a:spcPts val="0"/>
              </a:spcBef>
              <a:spcAft>
                <a:spcPts val="0"/>
              </a:spcAft>
              <a:buClr>
                <a:schemeClr val="dk1"/>
              </a:buClr>
              <a:buSzPts val="6500"/>
              <a:buNone/>
              <a:defRPr sz="6500">
                <a:solidFill>
                  <a:schemeClr val="dk1"/>
                </a:solidFill>
              </a:defRPr>
            </a:lvl4pPr>
            <a:lvl5pPr lvl="4">
              <a:spcBef>
                <a:spcPts val="0"/>
              </a:spcBef>
              <a:spcAft>
                <a:spcPts val="0"/>
              </a:spcAft>
              <a:buClr>
                <a:schemeClr val="dk1"/>
              </a:buClr>
              <a:buSzPts val="6500"/>
              <a:buNone/>
              <a:defRPr sz="6500">
                <a:solidFill>
                  <a:schemeClr val="dk1"/>
                </a:solidFill>
              </a:defRPr>
            </a:lvl5pPr>
            <a:lvl6pPr lvl="5">
              <a:spcBef>
                <a:spcPts val="0"/>
              </a:spcBef>
              <a:spcAft>
                <a:spcPts val="0"/>
              </a:spcAft>
              <a:buClr>
                <a:schemeClr val="dk1"/>
              </a:buClr>
              <a:buSzPts val="6500"/>
              <a:buNone/>
              <a:defRPr sz="6500">
                <a:solidFill>
                  <a:schemeClr val="dk1"/>
                </a:solidFill>
              </a:defRPr>
            </a:lvl6pPr>
            <a:lvl7pPr lvl="6">
              <a:spcBef>
                <a:spcPts val="0"/>
              </a:spcBef>
              <a:spcAft>
                <a:spcPts val="0"/>
              </a:spcAft>
              <a:buClr>
                <a:schemeClr val="dk1"/>
              </a:buClr>
              <a:buSzPts val="6500"/>
              <a:buNone/>
              <a:defRPr sz="6500">
                <a:solidFill>
                  <a:schemeClr val="dk1"/>
                </a:solidFill>
              </a:defRPr>
            </a:lvl7pPr>
            <a:lvl8pPr lvl="7">
              <a:spcBef>
                <a:spcPts val="0"/>
              </a:spcBef>
              <a:spcAft>
                <a:spcPts val="0"/>
              </a:spcAft>
              <a:buClr>
                <a:schemeClr val="dk1"/>
              </a:buClr>
              <a:buSzPts val="6500"/>
              <a:buNone/>
              <a:defRPr sz="6500">
                <a:solidFill>
                  <a:schemeClr val="dk1"/>
                </a:solidFill>
              </a:defRPr>
            </a:lvl8pPr>
            <a:lvl9pPr lvl="8">
              <a:spcBef>
                <a:spcPts val="0"/>
              </a:spcBef>
              <a:spcAft>
                <a:spcPts val="0"/>
              </a:spcAft>
              <a:buClr>
                <a:schemeClr val="dk1"/>
              </a:buClr>
              <a:buSzPts val="6500"/>
              <a:buNone/>
              <a:defRPr sz="6500">
                <a:solidFill>
                  <a:schemeClr val="dk1"/>
                </a:solidFill>
              </a:defRPr>
            </a:lvl9pPr>
          </a:lstStyle>
          <a:p/>
        </p:txBody>
      </p:sp>
      <p:sp>
        <p:nvSpPr>
          <p:cNvPr id="7" name="Google Shape;7;p1"/>
          <p:cNvSpPr txBox="1"/>
          <p:nvPr>
            <p:ph idx="1" type="body"/>
          </p:nvPr>
        </p:nvSpPr>
        <p:spPr>
          <a:xfrm>
            <a:off x="480538" y="4466908"/>
            <a:ext cx="13135800" cy="13241700"/>
          </a:xfrm>
          <a:prstGeom prst="rect">
            <a:avLst/>
          </a:prstGeom>
          <a:noFill/>
          <a:ln>
            <a:noFill/>
          </a:ln>
        </p:spPr>
        <p:txBody>
          <a:bodyPr anchorCtr="0" anchor="t" bIns="212075" lIns="212075" spcFirstLastPara="1" rIns="212075" wrap="square" tIns="212075">
            <a:noAutofit/>
          </a:bodyPr>
          <a:lstStyle>
            <a:lvl1pPr indent="-495300" lvl="0" marL="457200">
              <a:lnSpc>
                <a:spcPct val="115000"/>
              </a:lnSpc>
              <a:spcBef>
                <a:spcPts val="0"/>
              </a:spcBef>
              <a:spcAft>
                <a:spcPts val="0"/>
              </a:spcAft>
              <a:buClr>
                <a:schemeClr val="dk2"/>
              </a:buClr>
              <a:buSzPts val="4200"/>
              <a:buChar char="●"/>
              <a:defRPr sz="4200">
                <a:solidFill>
                  <a:schemeClr val="dk2"/>
                </a:solidFill>
              </a:defRPr>
            </a:lvl1pPr>
            <a:lvl2pPr indent="-431800" lvl="1" marL="914400">
              <a:lnSpc>
                <a:spcPct val="115000"/>
              </a:lnSpc>
              <a:spcBef>
                <a:spcPts val="3700"/>
              </a:spcBef>
              <a:spcAft>
                <a:spcPts val="0"/>
              </a:spcAft>
              <a:buClr>
                <a:schemeClr val="dk2"/>
              </a:buClr>
              <a:buSzPts val="3200"/>
              <a:buChar char="○"/>
              <a:defRPr sz="3200">
                <a:solidFill>
                  <a:schemeClr val="dk2"/>
                </a:solidFill>
              </a:defRPr>
            </a:lvl2pPr>
            <a:lvl3pPr indent="-431800" lvl="2" marL="1371600">
              <a:lnSpc>
                <a:spcPct val="115000"/>
              </a:lnSpc>
              <a:spcBef>
                <a:spcPts val="3700"/>
              </a:spcBef>
              <a:spcAft>
                <a:spcPts val="0"/>
              </a:spcAft>
              <a:buClr>
                <a:schemeClr val="dk2"/>
              </a:buClr>
              <a:buSzPts val="3200"/>
              <a:buChar char="■"/>
              <a:defRPr sz="3200">
                <a:solidFill>
                  <a:schemeClr val="dk2"/>
                </a:solidFill>
              </a:defRPr>
            </a:lvl3pPr>
            <a:lvl4pPr indent="-431800" lvl="3" marL="1828800">
              <a:lnSpc>
                <a:spcPct val="115000"/>
              </a:lnSpc>
              <a:spcBef>
                <a:spcPts val="3700"/>
              </a:spcBef>
              <a:spcAft>
                <a:spcPts val="0"/>
              </a:spcAft>
              <a:buClr>
                <a:schemeClr val="dk2"/>
              </a:buClr>
              <a:buSzPts val="3200"/>
              <a:buChar char="●"/>
              <a:defRPr sz="3200">
                <a:solidFill>
                  <a:schemeClr val="dk2"/>
                </a:solidFill>
              </a:defRPr>
            </a:lvl4pPr>
            <a:lvl5pPr indent="-431800" lvl="4" marL="2286000">
              <a:lnSpc>
                <a:spcPct val="115000"/>
              </a:lnSpc>
              <a:spcBef>
                <a:spcPts val="3700"/>
              </a:spcBef>
              <a:spcAft>
                <a:spcPts val="0"/>
              </a:spcAft>
              <a:buClr>
                <a:schemeClr val="dk2"/>
              </a:buClr>
              <a:buSzPts val="3200"/>
              <a:buChar char="○"/>
              <a:defRPr sz="3200">
                <a:solidFill>
                  <a:schemeClr val="dk2"/>
                </a:solidFill>
              </a:defRPr>
            </a:lvl5pPr>
            <a:lvl6pPr indent="-431800" lvl="5" marL="2743200">
              <a:lnSpc>
                <a:spcPct val="115000"/>
              </a:lnSpc>
              <a:spcBef>
                <a:spcPts val="3700"/>
              </a:spcBef>
              <a:spcAft>
                <a:spcPts val="0"/>
              </a:spcAft>
              <a:buClr>
                <a:schemeClr val="dk2"/>
              </a:buClr>
              <a:buSzPts val="3200"/>
              <a:buChar char="■"/>
              <a:defRPr sz="3200">
                <a:solidFill>
                  <a:schemeClr val="dk2"/>
                </a:solidFill>
              </a:defRPr>
            </a:lvl6pPr>
            <a:lvl7pPr indent="-431800" lvl="6" marL="3200400">
              <a:lnSpc>
                <a:spcPct val="115000"/>
              </a:lnSpc>
              <a:spcBef>
                <a:spcPts val="3700"/>
              </a:spcBef>
              <a:spcAft>
                <a:spcPts val="0"/>
              </a:spcAft>
              <a:buClr>
                <a:schemeClr val="dk2"/>
              </a:buClr>
              <a:buSzPts val="3200"/>
              <a:buChar char="●"/>
              <a:defRPr sz="3200">
                <a:solidFill>
                  <a:schemeClr val="dk2"/>
                </a:solidFill>
              </a:defRPr>
            </a:lvl7pPr>
            <a:lvl8pPr indent="-431800" lvl="7" marL="3657600">
              <a:lnSpc>
                <a:spcPct val="115000"/>
              </a:lnSpc>
              <a:spcBef>
                <a:spcPts val="3700"/>
              </a:spcBef>
              <a:spcAft>
                <a:spcPts val="0"/>
              </a:spcAft>
              <a:buClr>
                <a:schemeClr val="dk2"/>
              </a:buClr>
              <a:buSzPts val="3200"/>
              <a:buChar char="○"/>
              <a:defRPr sz="3200">
                <a:solidFill>
                  <a:schemeClr val="dk2"/>
                </a:solidFill>
              </a:defRPr>
            </a:lvl8pPr>
            <a:lvl9pPr indent="-431800" lvl="8" marL="4114800">
              <a:lnSpc>
                <a:spcPct val="115000"/>
              </a:lnSpc>
              <a:spcBef>
                <a:spcPts val="3700"/>
              </a:spcBef>
              <a:spcAft>
                <a:spcPts val="3700"/>
              </a:spcAft>
              <a:buClr>
                <a:schemeClr val="dk2"/>
              </a:buClr>
              <a:buSzPts val="3200"/>
              <a:buChar char="■"/>
              <a:defRPr sz="3200">
                <a:solidFill>
                  <a:schemeClr val="dk2"/>
                </a:solidFill>
              </a:defRPr>
            </a:lvl9pPr>
          </a:lstStyle>
          <a:p/>
        </p:txBody>
      </p:sp>
      <p:sp>
        <p:nvSpPr>
          <p:cNvPr id="8" name="Google Shape;8;p1"/>
          <p:cNvSpPr txBox="1"/>
          <p:nvPr>
            <p:ph idx="12" type="sldNum"/>
          </p:nvPr>
        </p:nvSpPr>
        <p:spPr>
          <a:xfrm>
            <a:off x="13061706" y="18074283"/>
            <a:ext cx="846000" cy="1525500"/>
          </a:xfrm>
          <a:prstGeom prst="rect">
            <a:avLst/>
          </a:prstGeom>
          <a:noFill/>
          <a:ln>
            <a:noFill/>
          </a:ln>
        </p:spPr>
        <p:txBody>
          <a:bodyPr anchorCtr="0" anchor="ctr" bIns="212075" lIns="212075" spcFirstLastPara="1" rIns="212075" wrap="square" tIns="212075">
            <a:noAutofit/>
          </a:bodyPr>
          <a:lstStyle>
            <a:lvl1pPr lvl="0" algn="r">
              <a:buNone/>
              <a:defRPr sz="2300">
                <a:solidFill>
                  <a:schemeClr val="dk2"/>
                </a:solidFill>
              </a:defRPr>
            </a:lvl1pPr>
            <a:lvl2pPr lvl="1" algn="r">
              <a:buNone/>
              <a:defRPr sz="2300">
                <a:solidFill>
                  <a:schemeClr val="dk2"/>
                </a:solidFill>
              </a:defRPr>
            </a:lvl2pPr>
            <a:lvl3pPr lvl="2" algn="r">
              <a:buNone/>
              <a:defRPr sz="2300">
                <a:solidFill>
                  <a:schemeClr val="dk2"/>
                </a:solidFill>
              </a:defRPr>
            </a:lvl3pPr>
            <a:lvl4pPr lvl="3" algn="r">
              <a:buNone/>
              <a:defRPr sz="2300">
                <a:solidFill>
                  <a:schemeClr val="dk2"/>
                </a:solidFill>
              </a:defRPr>
            </a:lvl4pPr>
            <a:lvl5pPr lvl="4" algn="r">
              <a:buNone/>
              <a:defRPr sz="2300">
                <a:solidFill>
                  <a:schemeClr val="dk2"/>
                </a:solidFill>
              </a:defRPr>
            </a:lvl5pPr>
            <a:lvl6pPr lvl="5" algn="r">
              <a:buNone/>
              <a:defRPr sz="2300">
                <a:solidFill>
                  <a:schemeClr val="dk2"/>
                </a:solidFill>
              </a:defRPr>
            </a:lvl6pPr>
            <a:lvl7pPr lvl="6" algn="r">
              <a:buNone/>
              <a:defRPr sz="2300">
                <a:solidFill>
                  <a:schemeClr val="dk2"/>
                </a:solidFill>
              </a:defRPr>
            </a:lvl7pPr>
            <a:lvl8pPr lvl="7" algn="r">
              <a:buNone/>
              <a:defRPr sz="2300">
                <a:solidFill>
                  <a:schemeClr val="dk2"/>
                </a:solidFill>
              </a:defRPr>
            </a:lvl8pPr>
            <a:lvl9pPr lvl="8" algn="r">
              <a:buNone/>
              <a:defRPr sz="2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hyperlink" Target="https://docs.google.com/presentation/d/1OL-yM93IlEqF0lVvDRCe7lmrR0XLJYnREOdl0VBCld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26050"/>
            <a:ext cx="14097002" cy="19940428"/>
          </a:xfrm>
          <a:prstGeom prst="rect">
            <a:avLst/>
          </a:prstGeom>
          <a:noFill/>
          <a:ln>
            <a:noFill/>
          </a:ln>
        </p:spPr>
      </p:pic>
      <p:sp>
        <p:nvSpPr>
          <p:cNvPr id="55" name="Google Shape;55;p13"/>
          <p:cNvSpPr/>
          <p:nvPr/>
        </p:nvSpPr>
        <p:spPr>
          <a:xfrm>
            <a:off x="2981475" y="19427250"/>
            <a:ext cx="456600" cy="381300"/>
          </a:xfrm>
          <a:prstGeom prst="rect">
            <a:avLst/>
          </a:prstGeom>
          <a:solidFill>
            <a:srgbClr val="8E7CC3"/>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56" name="Google Shape;56;p13"/>
          <p:cNvSpPr txBox="1"/>
          <p:nvPr/>
        </p:nvSpPr>
        <p:spPr>
          <a:xfrm>
            <a:off x="3469525" y="19334050"/>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8E7CC3"/>
                </a:solidFill>
                <a:latin typeface="Oswald"/>
                <a:ea typeface="Oswald"/>
                <a:cs typeface="Oswald"/>
                <a:sym typeface="Oswald"/>
              </a:rPr>
              <a:t>MALE SLIDES</a:t>
            </a:r>
            <a:endParaRPr sz="2400">
              <a:solidFill>
                <a:srgbClr val="8E7CC3"/>
              </a:solidFill>
              <a:latin typeface="Oswald"/>
              <a:ea typeface="Oswald"/>
              <a:cs typeface="Oswald"/>
              <a:sym typeface="Oswald"/>
            </a:endParaRPr>
          </a:p>
        </p:txBody>
      </p:sp>
      <p:sp>
        <p:nvSpPr>
          <p:cNvPr id="57" name="Google Shape;57;p13"/>
          <p:cNvSpPr/>
          <p:nvPr/>
        </p:nvSpPr>
        <p:spPr>
          <a:xfrm>
            <a:off x="188950" y="19410400"/>
            <a:ext cx="456600" cy="381300"/>
          </a:xfrm>
          <a:prstGeom prst="rect">
            <a:avLst/>
          </a:prstGeom>
          <a:solidFill>
            <a:srgbClr val="CC4125"/>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58" name="Google Shape;58;p13"/>
          <p:cNvSpPr txBox="1"/>
          <p:nvPr/>
        </p:nvSpPr>
        <p:spPr>
          <a:xfrm>
            <a:off x="690825" y="19325625"/>
            <a:ext cx="17433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CC4125"/>
                </a:solidFill>
                <a:latin typeface="Oswald"/>
                <a:ea typeface="Oswald"/>
                <a:cs typeface="Oswald"/>
                <a:sym typeface="Oswald"/>
              </a:rPr>
              <a:t>IMPORTANT</a:t>
            </a:r>
            <a:endParaRPr sz="2400">
              <a:solidFill>
                <a:srgbClr val="CC4125"/>
              </a:solidFill>
              <a:latin typeface="Oswald"/>
              <a:ea typeface="Oswald"/>
              <a:cs typeface="Oswald"/>
              <a:sym typeface="Oswald"/>
            </a:endParaRPr>
          </a:p>
        </p:txBody>
      </p:sp>
      <p:sp>
        <p:nvSpPr>
          <p:cNvPr id="59" name="Google Shape;59;p13"/>
          <p:cNvSpPr txBox="1"/>
          <p:nvPr/>
        </p:nvSpPr>
        <p:spPr>
          <a:xfrm>
            <a:off x="8458025" y="19342475"/>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5818E"/>
                </a:solidFill>
                <a:latin typeface="Oswald"/>
                <a:ea typeface="Oswald"/>
                <a:cs typeface="Oswald"/>
                <a:sym typeface="Oswald"/>
              </a:rPr>
              <a:t>FEMALE SLIDES</a:t>
            </a:r>
            <a:endParaRPr sz="2400">
              <a:solidFill>
                <a:srgbClr val="45818E"/>
              </a:solidFill>
              <a:latin typeface="Oswald"/>
              <a:ea typeface="Oswald"/>
              <a:cs typeface="Oswald"/>
              <a:sym typeface="Oswald"/>
            </a:endParaRPr>
          </a:p>
        </p:txBody>
      </p:sp>
      <p:sp>
        <p:nvSpPr>
          <p:cNvPr id="60" name="Google Shape;60;p13"/>
          <p:cNvSpPr/>
          <p:nvPr/>
        </p:nvSpPr>
        <p:spPr>
          <a:xfrm>
            <a:off x="11087125" y="19410400"/>
            <a:ext cx="456600" cy="381300"/>
          </a:xfrm>
          <a:prstGeom prst="rect">
            <a:avLst/>
          </a:prstGeom>
          <a:solidFill>
            <a:srgbClr val="B45F06"/>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61" name="Google Shape;61;p13"/>
          <p:cNvSpPr txBox="1"/>
          <p:nvPr/>
        </p:nvSpPr>
        <p:spPr>
          <a:xfrm>
            <a:off x="11589000" y="19325625"/>
            <a:ext cx="26718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B45F06"/>
                </a:solidFill>
                <a:latin typeface="Oswald"/>
                <a:ea typeface="Oswald"/>
                <a:cs typeface="Oswald"/>
                <a:sym typeface="Oswald"/>
              </a:rPr>
              <a:t>LECTURER’S NOTES</a:t>
            </a:r>
            <a:endParaRPr sz="2400">
              <a:solidFill>
                <a:srgbClr val="B45F06"/>
              </a:solidFill>
              <a:latin typeface="Oswald"/>
              <a:ea typeface="Oswald"/>
              <a:cs typeface="Oswald"/>
              <a:sym typeface="Oswald"/>
            </a:endParaRPr>
          </a:p>
        </p:txBody>
      </p:sp>
      <p:sp>
        <p:nvSpPr>
          <p:cNvPr id="62" name="Google Shape;62;p13"/>
          <p:cNvSpPr/>
          <p:nvPr/>
        </p:nvSpPr>
        <p:spPr>
          <a:xfrm>
            <a:off x="6009500" y="19418825"/>
            <a:ext cx="456600" cy="381300"/>
          </a:xfrm>
          <a:prstGeom prst="rect">
            <a:avLst/>
          </a:prstGeom>
          <a:solidFill>
            <a:srgbClr val="999999"/>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999999"/>
              </a:solidFill>
            </a:endParaRPr>
          </a:p>
        </p:txBody>
      </p:sp>
      <p:sp>
        <p:nvSpPr>
          <p:cNvPr id="63" name="Google Shape;63;p13"/>
          <p:cNvSpPr txBox="1"/>
          <p:nvPr/>
        </p:nvSpPr>
        <p:spPr>
          <a:xfrm>
            <a:off x="6511375" y="19334050"/>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999999"/>
                </a:solidFill>
                <a:latin typeface="Oswald"/>
                <a:ea typeface="Oswald"/>
                <a:cs typeface="Oswald"/>
                <a:sym typeface="Oswald"/>
              </a:rPr>
              <a:t>EXTRA</a:t>
            </a:r>
            <a:endParaRPr sz="2400">
              <a:solidFill>
                <a:srgbClr val="999999"/>
              </a:solidFill>
              <a:latin typeface="Oswald"/>
              <a:ea typeface="Oswald"/>
              <a:cs typeface="Oswald"/>
              <a:sym typeface="Oswald"/>
            </a:endParaRPr>
          </a:p>
        </p:txBody>
      </p:sp>
      <p:sp>
        <p:nvSpPr>
          <p:cNvPr id="64" name="Google Shape;64;p13"/>
          <p:cNvSpPr/>
          <p:nvPr/>
        </p:nvSpPr>
        <p:spPr>
          <a:xfrm>
            <a:off x="7956150" y="19427250"/>
            <a:ext cx="456600" cy="381300"/>
          </a:xfrm>
          <a:prstGeom prst="rect">
            <a:avLst/>
          </a:prstGeom>
          <a:solidFill>
            <a:srgbClr val="45818E"/>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45818E"/>
              </a:solidFill>
            </a:endParaRPr>
          </a:p>
        </p:txBody>
      </p:sp>
      <p:sp>
        <p:nvSpPr>
          <p:cNvPr id="65" name="Google Shape;65;p13"/>
          <p:cNvSpPr txBox="1"/>
          <p:nvPr/>
        </p:nvSpPr>
        <p:spPr>
          <a:xfrm>
            <a:off x="188950" y="7088625"/>
            <a:ext cx="13608600" cy="159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100">
                <a:solidFill>
                  <a:srgbClr val="93C47D"/>
                </a:solidFill>
                <a:latin typeface="Oswald"/>
                <a:ea typeface="Oswald"/>
                <a:cs typeface="Oswald"/>
                <a:sym typeface="Oswald"/>
              </a:rPr>
              <a:t>LECTURE IX: Bilirubin Metabolism</a:t>
            </a:r>
            <a:endParaRPr sz="6100">
              <a:solidFill>
                <a:srgbClr val="93C47D"/>
              </a:solidFill>
              <a:latin typeface="Oswald"/>
              <a:ea typeface="Oswald"/>
              <a:cs typeface="Oswald"/>
              <a:sym typeface="Oswald"/>
            </a:endParaRPr>
          </a:p>
        </p:txBody>
      </p:sp>
      <p:sp>
        <p:nvSpPr>
          <p:cNvPr id="66" name="Google Shape;66;p13"/>
          <p:cNvSpPr txBox="1"/>
          <p:nvPr/>
        </p:nvSpPr>
        <p:spPr>
          <a:xfrm>
            <a:off x="5942135" y="18452325"/>
            <a:ext cx="30714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434343"/>
                </a:solidFill>
                <a:uFill>
                  <a:noFill/>
                </a:uFill>
                <a:latin typeface="Oswald"/>
                <a:ea typeface="Oswald"/>
                <a:cs typeface="Oswald"/>
                <a:sym typeface="Oswald"/>
                <a:hlinkClick r:id="rId4"/>
              </a:rPr>
              <a:t>EDITING FILE</a:t>
            </a:r>
            <a:endParaRPr sz="4800">
              <a:solidFill>
                <a:srgbClr val="434343"/>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22"/>
          <p:cNvSpPr/>
          <p:nvPr/>
        </p:nvSpPr>
        <p:spPr>
          <a:xfrm>
            <a:off x="188023" y="1203674"/>
            <a:ext cx="703800" cy="606900"/>
          </a:xfrm>
          <a:prstGeom prst="rect">
            <a:avLst/>
          </a:prstGeom>
          <a:solidFill>
            <a:srgbClr val="8E7CC3"/>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86" name="Google Shape;286;p22"/>
          <p:cNvSpPr txBox="1"/>
          <p:nvPr/>
        </p:nvSpPr>
        <p:spPr>
          <a:xfrm>
            <a:off x="891800" y="1078025"/>
            <a:ext cx="12462000" cy="152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highlight>
                  <a:srgbClr val="D9D2E9"/>
                </a:highlight>
                <a:latin typeface="Oswald"/>
                <a:ea typeface="Oswald"/>
                <a:cs typeface="Oswald"/>
                <a:sym typeface="Oswald"/>
              </a:rPr>
              <a:t> Liver Secretion Of Cholesterol And Gallstone Formation</a:t>
            </a:r>
            <a:endParaRPr sz="4800">
              <a:highlight>
                <a:srgbClr val="D9D2E9"/>
              </a:highlight>
              <a:latin typeface="Oswald"/>
              <a:ea typeface="Oswald"/>
              <a:cs typeface="Oswald"/>
              <a:sym typeface="Oswald"/>
            </a:endParaRPr>
          </a:p>
          <a:p>
            <a:pPr indent="0" lvl="0" marL="0" rtl="0" algn="l">
              <a:spcBef>
                <a:spcPts val="0"/>
              </a:spcBef>
              <a:spcAft>
                <a:spcPts val="0"/>
              </a:spcAft>
              <a:buNone/>
            </a:pPr>
            <a:r>
              <a:rPr lang="en" sz="4800">
                <a:highlight>
                  <a:srgbClr val="D9D2E9"/>
                </a:highlight>
                <a:latin typeface="Oswald"/>
                <a:ea typeface="Oswald"/>
                <a:cs typeface="Oswald"/>
                <a:sym typeface="Oswald"/>
              </a:rPr>
              <a:t>(Cholethiasis)</a:t>
            </a:r>
            <a:endParaRPr sz="4800">
              <a:highlight>
                <a:srgbClr val="D9D2E9"/>
              </a:highlight>
              <a:latin typeface="Oswald"/>
              <a:ea typeface="Oswald"/>
              <a:cs typeface="Oswald"/>
              <a:sym typeface="Oswald"/>
            </a:endParaRPr>
          </a:p>
        </p:txBody>
      </p:sp>
      <p:sp>
        <p:nvSpPr>
          <p:cNvPr id="287" name="Google Shape;287;p22"/>
          <p:cNvSpPr txBox="1"/>
          <p:nvPr/>
        </p:nvSpPr>
        <p:spPr>
          <a:xfrm>
            <a:off x="776800" y="3020350"/>
            <a:ext cx="12172800" cy="6300600"/>
          </a:xfrm>
          <a:prstGeom prst="rect">
            <a:avLst/>
          </a:prstGeom>
          <a:noFill/>
          <a:ln>
            <a:noFill/>
          </a:ln>
        </p:spPr>
        <p:txBody>
          <a:bodyPr anchorCtr="0" anchor="t" bIns="91425" lIns="91425" spcFirstLastPara="1" rIns="91425" wrap="square" tIns="91425">
            <a:noAutofit/>
          </a:bodyPr>
          <a:lstStyle/>
          <a:p>
            <a:pPr indent="-374650" lvl="0" marL="457200" rtl="0" algn="l">
              <a:lnSpc>
                <a:spcPct val="115000"/>
              </a:lnSpc>
              <a:spcBef>
                <a:spcPts val="0"/>
              </a:spcBef>
              <a:spcAft>
                <a:spcPts val="0"/>
              </a:spcAft>
              <a:buClr>
                <a:srgbClr val="B4A7D6"/>
              </a:buClr>
              <a:buSzPts val="2300"/>
              <a:buFont typeface="Merriweather"/>
              <a:buChar char="●"/>
            </a:pPr>
            <a:r>
              <a:rPr lang="en" sz="2300">
                <a:highlight>
                  <a:srgbClr val="FFFFFF"/>
                </a:highlight>
                <a:latin typeface="Merriweather"/>
                <a:ea typeface="Merriweather"/>
                <a:cs typeface="Merriweather"/>
                <a:sym typeface="Merriweather"/>
              </a:rPr>
              <a:t>Under abnormal conditions, the cholesterol may precipitate in the gallbladder, resulting in the </a:t>
            </a:r>
            <a:r>
              <a:rPr lang="en" sz="2300">
                <a:solidFill>
                  <a:srgbClr val="674EA7"/>
                </a:solidFill>
                <a:highlight>
                  <a:srgbClr val="FFFFFF"/>
                </a:highlight>
                <a:latin typeface="Merriweather"/>
                <a:ea typeface="Merriweather"/>
                <a:cs typeface="Merriweather"/>
                <a:sym typeface="Merriweather"/>
              </a:rPr>
              <a:t>formation of cholesterol gallstones.</a:t>
            </a:r>
            <a:r>
              <a:rPr lang="en" sz="2300">
                <a:highlight>
                  <a:srgbClr val="FFFFFF"/>
                </a:highlight>
                <a:latin typeface="Merriweather"/>
                <a:ea typeface="Merriweather"/>
                <a:cs typeface="Merriweather"/>
                <a:sym typeface="Merriweather"/>
              </a:rPr>
              <a:t> </a:t>
            </a:r>
            <a:endParaRPr sz="2300">
              <a:highlight>
                <a:srgbClr val="FFFFFF"/>
              </a:highlight>
              <a:latin typeface="Merriweather"/>
              <a:ea typeface="Merriweather"/>
              <a:cs typeface="Merriweather"/>
              <a:sym typeface="Merriweather"/>
            </a:endParaRPr>
          </a:p>
          <a:p>
            <a:pPr indent="-374650" lvl="0" marL="457200" rtl="0" algn="l">
              <a:lnSpc>
                <a:spcPct val="115000"/>
              </a:lnSpc>
              <a:spcBef>
                <a:spcPts val="0"/>
              </a:spcBef>
              <a:spcAft>
                <a:spcPts val="0"/>
              </a:spcAft>
              <a:buClr>
                <a:srgbClr val="B4A7D6"/>
              </a:buClr>
              <a:buSzPts val="2300"/>
              <a:buFont typeface="Merriweather"/>
              <a:buChar char="●"/>
            </a:pPr>
            <a:r>
              <a:rPr lang="en" sz="2300">
                <a:highlight>
                  <a:srgbClr val="FFFFFF"/>
                </a:highlight>
                <a:latin typeface="Merriweather"/>
                <a:ea typeface="Merriweather"/>
                <a:cs typeface="Merriweather"/>
                <a:sym typeface="Merriweather"/>
              </a:rPr>
              <a:t>The amount of cholesterol in the bile is determined partly by the quantity of fat that the person eats, because liver cells synthesize cholesterol as one of the products of fat metabolism in the body. </a:t>
            </a:r>
            <a:endParaRPr sz="2300">
              <a:highlight>
                <a:srgbClr val="FFFFFF"/>
              </a:highlight>
              <a:latin typeface="Merriweather"/>
              <a:ea typeface="Merriweather"/>
              <a:cs typeface="Merriweather"/>
              <a:sym typeface="Merriweather"/>
            </a:endParaRPr>
          </a:p>
          <a:p>
            <a:pPr indent="-374650" lvl="0" marL="457200" rtl="0" algn="l">
              <a:lnSpc>
                <a:spcPct val="115000"/>
              </a:lnSpc>
              <a:spcBef>
                <a:spcPts val="0"/>
              </a:spcBef>
              <a:spcAft>
                <a:spcPts val="0"/>
              </a:spcAft>
              <a:buClr>
                <a:srgbClr val="B4A7D6"/>
              </a:buClr>
              <a:buSzPts val="2300"/>
              <a:buFont typeface="Merriweather"/>
              <a:buChar char="●"/>
            </a:pPr>
            <a:r>
              <a:rPr lang="en" sz="2300">
                <a:highlight>
                  <a:srgbClr val="FFFFFF"/>
                </a:highlight>
                <a:latin typeface="Merriweather"/>
                <a:ea typeface="Merriweather"/>
                <a:cs typeface="Merriweather"/>
                <a:sym typeface="Merriweather"/>
              </a:rPr>
              <a:t>For this reason, people on a </a:t>
            </a:r>
            <a:r>
              <a:rPr b="1" lang="en" sz="2300">
                <a:highlight>
                  <a:srgbClr val="D9D2E9"/>
                </a:highlight>
                <a:latin typeface="Merriweather"/>
                <a:ea typeface="Merriweather"/>
                <a:cs typeface="Merriweather"/>
                <a:sym typeface="Merriweather"/>
              </a:rPr>
              <a:t>high-fat diet</a:t>
            </a:r>
            <a:r>
              <a:rPr lang="en" sz="2300">
                <a:highlight>
                  <a:srgbClr val="FFFFFF"/>
                </a:highlight>
                <a:latin typeface="Merriweather"/>
                <a:ea typeface="Merriweather"/>
                <a:cs typeface="Merriweather"/>
                <a:sym typeface="Merriweather"/>
              </a:rPr>
              <a:t> over a period of years are prone to the development of </a:t>
            </a:r>
            <a:r>
              <a:rPr b="1" lang="en" sz="2300">
                <a:highlight>
                  <a:srgbClr val="D9D2E9"/>
                </a:highlight>
                <a:latin typeface="Merriweather"/>
                <a:ea typeface="Merriweather"/>
                <a:cs typeface="Merriweather"/>
                <a:sym typeface="Merriweather"/>
              </a:rPr>
              <a:t>gallstones</a:t>
            </a:r>
            <a:r>
              <a:rPr lang="en" sz="2300">
                <a:highlight>
                  <a:srgbClr val="FFFFFF"/>
                </a:highlight>
                <a:latin typeface="Merriweather"/>
                <a:ea typeface="Merriweather"/>
                <a:cs typeface="Merriweather"/>
                <a:sym typeface="Merriweather"/>
              </a:rPr>
              <a:t>.</a:t>
            </a:r>
            <a:endParaRPr sz="2300">
              <a:highlight>
                <a:srgbClr val="FFFFFF"/>
              </a:highlight>
              <a:latin typeface="Merriweather"/>
              <a:ea typeface="Merriweather"/>
              <a:cs typeface="Merriweather"/>
              <a:sym typeface="Merriweather"/>
            </a:endParaRPr>
          </a:p>
          <a:p>
            <a:pPr indent="-374650" lvl="0" marL="457200" rtl="0" algn="l">
              <a:lnSpc>
                <a:spcPct val="115000"/>
              </a:lnSpc>
              <a:spcBef>
                <a:spcPts val="0"/>
              </a:spcBef>
              <a:spcAft>
                <a:spcPts val="0"/>
              </a:spcAft>
              <a:buClr>
                <a:srgbClr val="B4A7D6"/>
              </a:buClr>
              <a:buSzPts val="2300"/>
              <a:buFont typeface="Merriweather"/>
              <a:buChar char="●"/>
            </a:pPr>
            <a:r>
              <a:rPr lang="en" sz="2300">
                <a:highlight>
                  <a:srgbClr val="FFFFFF"/>
                </a:highlight>
                <a:latin typeface="Merriweather"/>
                <a:ea typeface="Merriweather"/>
                <a:cs typeface="Merriweather"/>
                <a:sym typeface="Merriweather"/>
              </a:rPr>
              <a:t>Inflammation of the gallbladder epithelium, often resulting from low-grade chronic infection, may also change the absorptive characteristics of the gallbladder mucosa, sometimes allowing excessive absorption of water and bile salts but leaving behind the cholesterol in the bladder, and then progressing to large gallstones. </a:t>
            </a:r>
            <a:endParaRPr sz="2300">
              <a:highlight>
                <a:srgbClr val="FFFFFF"/>
              </a:highlight>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2300">
              <a:solidFill>
                <a:srgbClr val="8E7CC3"/>
              </a:solidFill>
              <a:latin typeface="Merriweather"/>
              <a:ea typeface="Merriweather"/>
              <a:cs typeface="Merriweather"/>
              <a:sym typeface="Merriweather"/>
            </a:endParaRPr>
          </a:p>
        </p:txBody>
      </p:sp>
      <p:pic>
        <p:nvPicPr>
          <p:cNvPr id="288" name="Google Shape;288;p22"/>
          <p:cNvPicPr preferRelativeResize="0"/>
          <p:nvPr/>
        </p:nvPicPr>
        <p:blipFill rotWithShape="1">
          <a:blip r:embed="rId3">
            <a:alphaModFix/>
          </a:blip>
          <a:srcRect b="4716" l="1280" r="987" t="3346"/>
          <a:stretch/>
        </p:blipFill>
        <p:spPr>
          <a:xfrm>
            <a:off x="2829500" y="13452975"/>
            <a:ext cx="7229351" cy="5580024"/>
          </a:xfrm>
          <a:prstGeom prst="rect">
            <a:avLst/>
          </a:prstGeom>
          <a:noFill/>
          <a:ln cap="flat" cmpd="sng" w="9525">
            <a:solidFill>
              <a:srgbClr val="000000"/>
            </a:solidFill>
            <a:prstDash val="solid"/>
            <a:round/>
            <a:headEnd len="sm" w="sm" type="none"/>
            <a:tailEnd len="sm" w="sm" type="none"/>
          </a:ln>
        </p:spPr>
      </p:pic>
      <p:sp>
        <p:nvSpPr>
          <p:cNvPr id="289" name="Google Shape;289;p22"/>
          <p:cNvSpPr/>
          <p:nvPr/>
        </p:nvSpPr>
        <p:spPr>
          <a:xfrm>
            <a:off x="0" y="1418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90" name="Google Shape;290;p22"/>
          <p:cNvSpPr/>
          <p:nvPr/>
        </p:nvSpPr>
        <p:spPr>
          <a:xfrm>
            <a:off x="656616" y="1419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91" name="Google Shape;291;p22"/>
          <p:cNvSpPr txBox="1"/>
          <p:nvPr/>
        </p:nvSpPr>
        <p:spPr>
          <a:xfrm>
            <a:off x="188014" y="930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9</a:t>
            </a:r>
            <a:endParaRPr sz="4500">
              <a:solidFill>
                <a:srgbClr val="FFFFFF"/>
              </a:solidFill>
              <a:latin typeface="Oswald"/>
              <a:ea typeface="Oswald"/>
              <a:cs typeface="Oswald"/>
              <a:sym typeface="Oswald"/>
            </a:endParaRPr>
          </a:p>
        </p:txBody>
      </p:sp>
      <p:sp>
        <p:nvSpPr>
          <p:cNvPr id="292" name="Google Shape;292;p22"/>
          <p:cNvSpPr txBox="1"/>
          <p:nvPr/>
        </p:nvSpPr>
        <p:spPr>
          <a:xfrm>
            <a:off x="929925" y="930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400">
                <a:solidFill>
                  <a:srgbClr val="FFFFFF"/>
                </a:solidFill>
                <a:latin typeface="Oswald"/>
                <a:ea typeface="Oswald"/>
                <a:cs typeface="Oswald"/>
                <a:sym typeface="Oswald"/>
              </a:rPr>
              <a:t>BILIRUBIN METABOLISM </a:t>
            </a:r>
            <a:endParaRPr sz="3400">
              <a:solidFill>
                <a:srgbClr val="FFFFFF"/>
              </a:solidFill>
              <a:latin typeface="Oswald"/>
              <a:ea typeface="Oswald"/>
              <a:cs typeface="Oswald"/>
              <a:sym typeface="Oswald"/>
            </a:endParaRPr>
          </a:p>
        </p:txBody>
      </p:sp>
      <p:sp>
        <p:nvSpPr>
          <p:cNvPr id="293" name="Google Shape;293;p22"/>
          <p:cNvSpPr txBox="1"/>
          <p:nvPr/>
        </p:nvSpPr>
        <p:spPr>
          <a:xfrm>
            <a:off x="11409324" y="1315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Nine</a:t>
            </a:r>
            <a:endParaRPr sz="3500">
              <a:latin typeface="Oswald"/>
              <a:ea typeface="Oswald"/>
              <a:cs typeface="Oswald"/>
              <a:sym typeface="Oswald"/>
            </a:endParaRPr>
          </a:p>
        </p:txBody>
      </p:sp>
      <p:sp>
        <p:nvSpPr>
          <p:cNvPr id="294" name="Google Shape;294;p22"/>
          <p:cNvSpPr txBox="1"/>
          <p:nvPr/>
        </p:nvSpPr>
        <p:spPr>
          <a:xfrm>
            <a:off x="5238425" y="19080400"/>
            <a:ext cx="2952300" cy="9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Merriweather"/>
                <a:ea typeface="Merriweather"/>
                <a:cs typeface="Merriweather"/>
                <a:sym typeface="Merriweather"/>
              </a:rPr>
              <a:t>Figure 9-9</a:t>
            </a:r>
            <a:endParaRPr b="1" sz="3000">
              <a:latin typeface="Merriweather"/>
              <a:ea typeface="Merriweather"/>
              <a:cs typeface="Merriweather"/>
              <a:sym typeface="Merriweather"/>
            </a:endParaRPr>
          </a:p>
        </p:txBody>
      </p:sp>
      <p:pic>
        <p:nvPicPr>
          <p:cNvPr id="295" name="Google Shape;295;p22"/>
          <p:cNvPicPr preferRelativeResize="0"/>
          <p:nvPr/>
        </p:nvPicPr>
        <p:blipFill rotWithShape="1">
          <a:blip r:embed="rId4">
            <a:alphaModFix/>
          </a:blip>
          <a:srcRect b="6410" l="14832" r="14471" t="0"/>
          <a:stretch/>
        </p:blipFill>
        <p:spPr>
          <a:xfrm>
            <a:off x="4088400" y="7585800"/>
            <a:ext cx="5404726" cy="4849300"/>
          </a:xfrm>
          <a:prstGeom prst="rect">
            <a:avLst/>
          </a:prstGeom>
          <a:noFill/>
          <a:ln cap="flat" cmpd="sng" w="9525">
            <a:solidFill>
              <a:srgbClr val="000000"/>
            </a:solidFill>
            <a:prstDash val="solid"/>
            <a:round/>
            <a:headEnd len="sm" w="sm" type="none"/>
            <a:tailEnd len="sm" w="sm" type="none"/>
          </a:ln>
        </p:spPr>
      </p:pic>
      <p:sp>
        <p:nvSpPr>
          <p:cNvPr id="296" name="Google Shape;296;p22"/>
          <p:cNvSpPr txBox="1"/>
          <p:nvPr/>
        </p:nvSpPr>
        <p:spPr>
          <a:xfrm>
            <a:off x="5045700" y="12450350"/>
            <a:ext cx="2952300" cy="7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Merriweather"/>
                <a:ea typeface="Merriweather"/>
                <a:cs typeface="Merriweather"/>
                <a:sym typeface="Merriweather"/>
              </a:rPr>
              <a:t>Figure 9-8</a:t>
            </a:r>
            <a:endParaRPr b="1" sz="3000">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pic>
        <p:nvPicPr>
          <p:cNvPr id="301" name="Google Shape;301;p23"/>
          <p:cNvPicPr preferRelativeResize="0"/>
          <p:nvPr/>
        </p:nvPicPr>
        <p:blipFill>
          <a:blip r:embed="rId3">
            <a:alphaModFix/>
          </a:blip>
          <a:stretch>
            <a:fillRect/>
          </a:stretch>
        </p:blipFill>
        <p:spPr>
          <a:xfrm>
            <a:off x="0" y="26056"/>
            <a:ext cx="14097002" cy="19940419"/>
          </a:xfrm>
          <a:prstGeom prst="rect">
            <a:avLst/>
          </a:prstGeom>
          <a:noFill/>
          <a:ln>
            <a:noFill/>
          </a:ln>
        </p:spPr>
      </p:pic>
      <p:sp>
        <p:nvSpPr>
          <p:cNvPr id="302" name="Google Shape;302;p23"/>
          <p:cNvSpPr txBox="1"/>
          <p:nvPr/>
        </p:nvSpPr>
        <p:spPr>
          <a:xfrm>
            <a:off x="468300" y="2614496"/>
            <a:ext cx="13160400" cy="88980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Oswald"/>
              <a:buAutoNum type="arabicPeriod"/>
            </a:pPr>
            <a:r>
              <a:rPr lang="en" sz="2400">
                <a:solidFill>
                  <a:srgbClr val="FFFFFF"/>
                </a:solidFill>
                <a:latin typeface="Oswald"/>
                <a:ea typeface="Oswald"/>
                <a:cs typeface="Oswald"/>
                <a:sym typeface="Oswald"/>
              </a:rPr>
              <a:t>Khalid, a 24 year-old engineer, developed yellowish skin and sclera after using a beta-lactam for a respiratory tract infection, in laboratory analysis the the total bilirubin level was 10 mg/dl, and he has been diagnosed with sickle cell disease, what is the type of jaundice does this patient have?</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 Pre-hepatic</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 Hepatic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 Obstructive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 Post-hepatic </a:t>
            </a:r>
            <a:endParaRPr sz="2400">
              <a:solidFill>
                <a:srgbClr val="FFFFFF"/>
              </a:solidFill>
              <a:latin typeface="Oswald"/>
              <a:ea typeface="Oswald"/>
              <a:cs typeface="Oswald"/>
              <a:sym typeface="Oswald"/>
            </a:endParaRPr>
          </a:p>
          <a:p>
            <a:pPr indent="0" lvl="0" marL="0" rtl="0" algn="l">
              <a:spcBef>
                <a:spcPts val="0"/>
              </a:spcBef>
              <a:spcAft>
                <a:spcPts val="0"/>
              </a:spcAft>
              <a:buNone/>
            </a:pPr>
            <a:r>
              <a:t/>
            </a:r>
            <a:endParaRPr sz="2400">
              <a:solidFill>
                <a:srgbClr val="FFFFFF"/>
              </a:solidFill>
              <a:latin typeface="Oswald"/>
              <a:ea typeface="Oswald"/>
              <a:cs typeface="Oswald"/>
              <a:sym typeface="Oswald"/>
            </a:endParaRPr>
          </a:p>
          <a:p>
            <a:pPr indent="0" lvl="0" marL="0" rtl="0" algn="l">
              <a:spcBef>
                <a:spcPts val="0"/>
              </a:spcBef>
              <a:spcAft>
                <a:spcPts val="0"/>
              </a:spcAft>
              <a:buNone/>
            </a:pPr>
            <a:r>
              <a:rPr lang="en" sz="2400">
                <a:solidFill>
                  <a:srgbClr val="FFFFFF"/>
                </a:solidFill>
                <a:latin typeface="Oswald"/>
                <a:ea typeface="Oswald"/>
                <a:cs typeface="Oswald"/>
                <a:sym typeface="Oswald"/>
              </a:rPr>
              <a:t>2.   What is the most abundant type of bilirubin will be found in serum analysis of Khalid?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 Conjugated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 Direct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 Cholebilirubin</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 Free bilirubin</a:t>
            </a:r>
            <a:endParaRPr sz="2400">
              <a:solidFill>
                <a:srgbClr val="FFFFFF"/>
              </a:solidFill>
              <a:latin typeface="Oswald"/>
              <a:ea typeface="Oswald"/>
              <a:cs typeface="Oswald"/>
              <a:sym typeface="Oswald"/>
            </a:endParaRPr>
          </a:p>
          <a:p>
            <a:pPr indent="0" lvl="0" marL="0" rtl="0" algn="l">
              <a:spcBef>
                <a:spcPts val="0"/>
              </a:spcBef>
              <a:spcAft>
                <a:spcPts val="0"/>
              </a:spcAft>
              <a:buNone/>
            </a:pPr>
            <a:r>
              <a:t/>
            </a:r>
            <a:endParaRPr sz="2400">
              <a:solidFill>
                <a:srgbClr val="FFFFFF"/>
              </a:solidFill>
              <a:latin typeface="Oswald"/>
              <a:ea typeface="Oswald"/>
              <a:cs typeface="Oswald"/>
              <a:sym typeface="Oswald"/>
            </a:endParaRPr>
          </a:p>
          <a:p>
            <a:pPr indent="0" lvl="0" marL="0" rtl="0" algn="l">
              <a:spcBef>
                <a:spcPts val="0"/>
              </a:spcBef>
              <a:spcAft>
                <a:spcPts val="0"/>
              </a:spcAft>
              <a:buNone/>
            </a:pPr>
            <a:r>
              <a:rPr lang="en" sz="2400">
                <a:solidFill>
                  <a:srgbClr val="FFFFFF"/>
                </a:solidFill>
                <a:latin typeface="Oswald"/>
                <a:ea typeface="Oswald"/>
                <a:cs typeface="Oswald"/>
                <a:sym typeface="Oswald"/>
              </a:rPr>
              <a:t>3.    Primary biliary cirrhosis will lead to which type of jaundice?</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Post-hepatic jaundice due to intrahepatic bile duct obstruction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Hemolytic jaundice</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Post-hepatic due jaundice to Extrahepatic bile duct obstruction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Hepatic jaundice</a:t>
            </a:r>
            <a:endParaRPr sz="2400">
              <a:solidFill>
                <a:srgbClr val="FFFFFF"/>
              </a:solidFill>
              <a:latin typeface="Oswald"/>
              <a:ea typeface="Oswald"/>
              <a:cs typeface="Oswald"/>
              <a:sym typeface="Oswald"/>
            </a:endParaRPr>
          </a:p>
          <a:p>
            <a:pPr indent="0" lvl="0" marL="0" rtl="0" algn="l">
              <a:spcBef>
                <a:spcPts val="0"/>
              </a:spcBef>
              <a:spcAft>
                <a:spcPts val="0"/>
              </a:spcAft>
              <a:buNone/>
            </a:pPr>
            <a:r>
              <a:t/>
            </a:r>
            <a:endParaRPr sz="2400">
              <a:solidFill>
                <a:srgbClr val="FFFFFF"/>
              </a:solidFill>
              <a:latin typeface="Oswald"/>
              <a:ea typeface="Oswald"/>
              <a:cs typeface="Oswald"/>
              <a:sym typeface="Oswald"/>
            </a:endParaRPr>
          </a:p>
          <a:p>
            <a:pPr indent="0" lvl="0" marL="0" rtl="0" algn="l">
              <a:spcBef>
                <a:spcPts val="0"/>
              </a:spcBef>
              <a:spcAft>
                <a:spcPts val="0"/>
              </a:spcAft>
              <a:buNone/>
            </a:pPr>
            <a:r>
              <a:rPr lang="en" sz="2400">
                <a:solidFill>
                  <a:srgbClr val="FFFFFF"/>
                </a:solidFill>
                <a:latin typeface="Oswald"/>
                <a:ea typeface="Oswald"/>
                <a:cs typeface="Oswald"/>
                <a:sym typeface="Oswald"/>
              </a:rPr>
              <a:t>4.   What is the form of bilirubin found normally in the stool?</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Urobilinogen</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Stercobilin</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Urobilin</a:t>
            </a:r>
            <a:endParaRPr sz="2400">
              <a:solidFill>
                <a:srgbClr val="FFFFFF"/>
              </a:solidFill>
              <a:latin typeface="Oswald"/>
              <a:ea typeface="Oswald"/>
              <a:cs typeface="Oswald"/>
              <a:sym typeface="Oswald"/>
            </a:endParaRPr>
          </a:p>
          <a:p>
            <a:pPr indent="0" lvl="0" marL="0" rtl="0" algn="l">
              <a:spcBef>
                <a:spcPts val="0"/>
              </a:spcBef>
              <a:spcAft>
                <a:spcPts val="0"/>
              </a:spcAft>
              <a:buNone/>
            </a:pPr>
            <a:r>
              <a:rPr lang="en" sz="2400">
                <a:solidFill>
                  <a:srgbClr val="FFFFFF"/>
                </a:solidFill>
                <a:latin typeface="Oswald"/>
                <a:ea typeface="Oswald"/>
                <a:cs typeface="Oswald"/>
                <a:sym typeface="Oswald"/>
              </a:rPr>
              <a:t> </a:t>
            </a:r>
            <a:endParaRPr sz="2000">
              <a:solidFill>
                <a:srgbClr val="FFFFFF"/>
              </a:solidFill>
              <a:latin typeface="Oswald"/>
              <a:ea typeface="Oswald"/>
              <a:cs typeface="Oswald"/>
              <a:sym typeface="Oswald"/>
            </a:endParaRPr>
          </a:p>
        </p:txBody>
      </p:sp>
      <p:sp>
        <p:nvSpPr>
          <p:cNvPr id="303" name="Google Shape;303;p23"/>
          <p:cNvSpPr txBox="1"/>
          <p:nvPr/>
        </p:nvSpPr>
        <p:spPr>
          <a:xfrm>
            <a:off x="10654025" y="18427650"/>
            <a:ext cx="3443400" cy="104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chemeClr val="lt1"/>
                </a:solidFill>
                <a:latin typeface="Oswald"/>
                <a:ea typeface="Oswald"/>
                <a:cs typeface="Oswald"/>
                <a:sym typeface="Oswald"/>
              </a:rPr>
              <a:t>ANSWER KEY: </a:t>
            </a:r>
            <a:r>
              <a:rPr lang="en" sz="2700">
                <a:solidFill>
                  <a:srgbClr val="FFFFFF"/>
                </a:solidFill>
                <a:latin typeface="Oswald"/>
                <a:ea typeface="Oswald"/>
                <a:cs typeface="Oswald"/>
                <a:sym typeface="Oswald"/>
              </a:rPr>
              <a:t>A, D, A, B</a:t>
            </a:r>
            <a:endParaRPr sz="2700">
              <a:solidFill>
                <a:srgbClr val="FFFFFF"/>
              </a:solidFill>
              <a:latin typeface="Oswald"/>
              <a:ea typeface="Oswald"/>
              <a:cs typeface="Oswald"/>
              <a:sym typeface="Oswald"/>
            </a:endParaRPr>
          </a:p>
        </p:txBody>
      </p:sp>
      <p:sp>
        <p:nvSpPr>
          <p:cNvPr id="304" name="Google Shape;304;p23"/>
          <p:cNvSpPr txBox="1"/>
          <p:nvPr/>
        </p:nvSpPr>
        <p:spPr>
          <a:xfrm>
            <a:off x="6561300" y="12160725"/>
            <a:ext cx="7067400" cy="45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600">
                <a:solidFill>
                  <a:schemeClr val="lt1"/>
                </a:solidFill>
                <a:latin typeface="Oswald"/>
                <a:ea typeface="Oswald"/>
                <a:cs typeface="Oswald"/>
                <a:sym typeface="Oswald"/>
              </a:rPr>
              <a:t>ANSWERS</a:t>
            </a:r>
            <a:endParaRPr sz="2600">
              <a:solidFill>
                <a:srgbClr val="999999"/>
              </a:solidFill>
              <a:latin typeface="Oswald"/>
              <a:ea typeface="Oswald"/>
              <a:cs typeface="Oswald"/>
              <a:sym typeface="Oswald"/>
            </a:endParaRPr>
          </a:p>
          <a:p>
            <a:pPr indent="-355600" lvl="0" marL="457200" rtl="0" algn="l">
              <a:lnSpc>
                <a:spcPct val="115000"/>
              </a:lnSpc>
              <a:spcBef>
                <a:spcPts val="0"/>
              </a:spcBef>
              <a:spcAft>
                <a:spcPts val="0"/>
              </a:spcAft>
              <a:buClr>
                <a:srgbClr val="FFFFFF"/>
              </a:buClr>
              <a:buSzPts val="2000"/>
              <a:buFont typeface="Oswald"/>
              <a:buAutoNum type="arabicPeriod"/>
            </a:pPr>
            <a:r>
              <a:rPr lang="en" sz="2000">
                <a:solidFill>
                  <a:srgbClr val="FFFFFF"/>
                </a:solidFill>
                <a:latin typeface="Oswald"/>
                <a:ea typeface="Oswald"/>
                <a:cs typeface="Oswald"/>
                <a:sym typeface="Oswald"/>
              </a:rPr>
              <a:t>Senescent RBCs are phagocytosed intravascularly or extravascularly by RES, hemoglobin split into globin &amp; heme, then heme gives free iron &amp; biliverdin, which is reduced by biliverdin reductase to bilirubin.</a:t>
            </a:r>
            <a:endParaRPr sz="2000">
              <a:solidFill>
                <a:srgbClr val="FFFFFF"/>
              </a:solidFill>
              <a:latin typeface="Oswald"/>
              <a:ea typeface="Oswald"/>
              <a:cs typeface="Oswald"/>
              <a:sym typeface="Oswald"/>
            </a:endParaRPr>
          </a:p>
          <a:p>
            <a:pPr indent="-355600" lvl="0" marL="457200" rtl="0" algn="l">
              <a:spcBef>
                <a:spcPts val="0"/>
              </a:spcBef>
              <a:spcAft>
                <a:spcPts val="0"/>
              </a:spcAft>
              <a:buClr>
                <a:srgbClr val="FFFFFF"/>
              </a:buClr>
              <a:buSzPts val="2000"/>
              <a:buFont typeface="Oswald"/>
              <a:buAutoNum type="arabicPeriod"/>
            </a:pPr>
            <a:r>
              <a:rPr lang="en" sz="2000">
                <a:solidFill>
                  <a:srgbClr val="FFFFFF"/>
                </a:solidFill>
                <a:latin typeface="Oswald"/>
                <a:ea typeface="Oswald"/>
                <a:cs typeface="Oswald"/>
                <a:sym typeface="Oswald"/>
              </a:rPr>
              <a:t>Yellow coloration of the skin, sclera, mucous membranes &amp; deep tissues when the bilirubin serum level exceed the normal range 0.2-1.3 mg/dl.</a:t>
            </a:r>
            <a:endParaRPr sz="2000">
              <a:solidFill>
                <a:srgbClr val="FFFFFF"/>
              </a:solidFill>
              <a:latin typeface="Oswald"/>
              <a:ea typeface="Oswald"/>
              <a:cs typeface="Oswald"/>
              <a:sym typeface="Oswald"/>
            </a:endParaRPr>
          </a:p>
          <a:p>
            <a:pPr indent="-355600" lvl="0" marL="457200" rtl="0" algn="l">
              <a:spcBef>
                <a:spcPts val="0"/>
              </a:spcBef>
              <a:spcAft>
                <a:spcPts val="0"/>
              </a:spcAft>
              <a:buClr>
                <a:srgbClr val="FFFFFF"/>
              </a:buClr>
              <a:buSzPts val="2000"/>
              <a:buFont typeface="Oswald"/>
              <a:buAutoNum type="arabicPeriod"/>
            </a:pPr>
            <a:r>
              <a:rPr lang="en" sz="2000">
                <a:solidFill>
                  <a:srgbClr val="FFFFFF"/>
                </a:solidFill>
                <a:latin typeface="Oswald"/>
                <a:ea typeface="Oswald"/>
                <a:cs typeface="Oswald"/>
                <a:sym typeface="Oswald"/>
              </a:rPr>
              <a:t>Table in page 6</a:t>
            </a:r>
            <a:endParaRPr sz="2000">
              <a:solidFill>
                <a:srgbClr val="FFFFFF"/>
              </a:solidFill>
              <a:latin typeface="Oswald"/>
              <a:ea typeface="Oswald"/>
              <a:cs typeface="Oswald"/>
              <a:sym typeface="Oswald"/>
            </a:endParaRPr>
          </a:p>
          <a:p>
            <a:pPr indent="-355600" lvl="0" marL="457200" rtl="0" algn="l">
              <a:spcBef>
                <a:spcPts val="0"/>
              </a:spcBef>
              <a:spcAft>
                <a:spcPts val="0"/>
              </a:spcAft>
              <a:buClr>
                <a:srgbClr val="FFFFFF"/>
              </a:buClr>
              <a:buSzPts val="2000"/>
              <a:buFont typeface="Oswald"/>
              <a:buAutoNum type="arabicPeriod"/>
            </a:pPr>
            <a:r>
              <a:t/>
            </a:r>
            <a:endParaRPr sz="2000">
              <a:solidFill>
                <a:srgbClr val="FFFFFF"/>
              </a:solidFill>
              <a:latin typeface="Oswald"/>
              <a:ea typeface="Oswald"/>
              <a:cs typeface="Oswald"/>
              <a:sym typeface="Oswald"/>
            </a:endParaRPr>
          </a:p>
          <a:p>
            <a:pPr indent="-355600" lvl="1" marL="914400" rtl="0" algn="l">
              <a:spcBef>
                <a:spcPts val="0"/>
              </a:spcBef>
              <a:spcAft>
                <a:spcPts val="0"/>
              </a:spcAft>
              <a:buClr>
                <a:srgbClr val="FFFFFF"/>
              </a:buClr>
              <a:buSzPts val="2000"/>
              <a:buFont typeface="Oswald"/>
              <a:buAutoNum type="alphaLcPeriod"/>
            </a:pPr>
            <a:r>
              <a:rPr lang="en" sz="2000">
                <a:solidFill>
                  <a:srgbClr val="FFFFFF"/>
                </a:solidFill>
                <a:latin typeface="Oswald"/>
                <a:ea typeface="Oswald"/>
                <a:cs typeface="Oswald"/>
                <a:sym typeface="Oswald"/>
              </a:rPr>
              <a:t>Majority of conjugated will be deconjugated &amp; to bilirubin &amp; convert it to highly soluble compound called urobilinogen through bacterial action.</a:t>
            </a:r>
            <a:endParaRPr sz="2000">
              <a:solidFill>
                <a:srgbClr val="FFFFFF"/>
              </a:solidFill>
              <a:latin typeface="Oswald"/>
              <a:ea typeface="Oswald"/>
              <a:cs typeface="Oswald"/>
              <a:sym typeface="Oswald"/>
            </a:endParaRPr>
          </a:p>
          <a:p>
            <a:pPr indent="-355600" lvl="1" marL="914400" rtl="0" algn="l">
              <a:spcBef>
                <a:spcPts val="0"/>
              </a:spcBef>
              <a:spcAft>
                <a:spcPts val="0"/>
              </a:spcAft>
              <a:buClr>
                <a:srgbClr val="FFFFFF"/>
              </a:buClr>
              <a:buSzPts val="2000"/>
              <a:buFont typeface="Oswald"/>
              <a:buAutoNum type="alphaLcPeriod"/>
            </a:pPr>
            <a:r>
              <a:rPr lang="en" sz="2000">
                <a:solidFill>
                  <a:srgbClr val="FFFFFF"/>
                </a:solidFill>
                <a:latin typeface="Oswald"/>
                <a:ea typeface="Oswald"/>
                <a:cs typeface="Oswald"/>
                <a:sym typeface="Oswald"/>
              </a:rPr>
              <a:t>Small portion of conjugated will return to plasma and is bound less tightly to albumin &amp; is excreted through in urine.</a:t>
            </a:r>
            <a:endParaRPr sz="2000">
              <a:solidFill>
                <a:srgbClr val="FFFFFF"/>
              </a:solidFill>
              <a:latin typeface="Oswald"/>
              <a:ea typeface="Oswald"/>
              <a:cs typeface="Oswald"/>
              <a:sym typeface="Oswald"/>
            </a:endParaRPr>
          </a:p>
          <a:p>
            <a:pPr indent="-355600" lvl="1" marL="914400" rtl="0" algn="l">
              <a:spcBef>
                <a:spcPts val="0"/>
              </a:spcBef>
              <a:spcAft>
                <a:spcPts val="0"/>
              </a:spcAft>
              <a:buClr>
                <a:srgbClr val="FFFFFF"/>
              </a:buClr>
              <a:buSzPts val="2000"/>
              <a:buFont typeface="Oswald"/>
              <a:buAutoNum type="alphaLcPeriod"/>
            </a:pPr>
            <a:r>
              <a:rPr lang="en" sz="2000">
                <a:solidFill>
                  <a:srgbClr val="FFFFFF"/>
                </a:solidFill>
                <a:latin typeface="Oswald"/>
                <a:ea typeface="Oswald"/>
                <a:cs typeface="Oswald"/>
                <a:sym typeface="Oswald"/>
              </a:rPr>
              <a:t>Small portion of deconjugated &amp; converted to urobilinogen will enter the enterohepatic circulation &amp; will be conjugated &amp; excreted again it the bile. </a:t>
            </a:r>
            <a:endParaRPr sz="2000"/>
          </a:p>
        </p:txBody>
      </p:sp>
      <p:sp>
        <p:nvSpPr>
          <p:cNvPr id="305" name="Google Shape;305;p23"/>
          <p:cNvSpPr txBox="1"/>
          <p:nvPr/>
        </p:nvSpPr>
        <p:spPr>
          <a:xfrm>
            <a:off x="468300" y="12160850"/>
            <a:ext cx="6203700" cy="45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000">
                <a:solidFill>
                  <a:schemeClr val="lt1"/>
                </a:solidFill>
                <a:latin typeface="Oswald"/>
                <a:ea typeface="Oswald"/>
                <a:cs typeface="Oswald"/>
                <a:sym typeface="Oswald"/>
              </a:rPr>
              <a:t>SHORT ANSWER QUESTIONS</a:t>
            </a:r>
            <a:endParaRPr sz="4000">
              <a:solidFill>
                <a:schemeClr val="lt1"/>
              </a:solidFill>
              <a:latin typeface="Oswald"/>
              <a:ea typeface="Oswald"/>
              <a:cs typeface="Oswald"/>
              <a:sym typeface="Oswald"/>
            </a:endParaRPr>
          </a:p>
          <a:p>
            <a:pPr indent="-381000" lvl="0" marL="457200" rtl="0" algn="l">
              <a:spcBef>
                <a:spcPts val="0"/>
              </a:spcBef>
              <a:spcAft>
                <a:spcPts val="0"/>
              </a:spcAft>
              <a:buClr>
                <a:schemeClr val="lt1"/>
              </a:buClr>
              <a:buSzPts val="2400"/>
              <a:buFont typeface="Oswald"/>
              <a:buAutoNum type="arabicPeriod"/>
            </a:pPr>
            <a:r>
              <a:rPr lang="en" sz="2400">
                <a:solidFill>
                  <a:schemeClr val="lt1"/>
                </a:solidFill>
                <a:latin typeface="Oswald"/>
                <a:ea typeface="Oswald"/>
                <a:cs typeface="Oswald"/>
                <a:sym typeface="Oswald"/>
              </a:rPr>
              <a:t>How is the bilirubin formed? </a:t>
            </a:r>
            <a:endParaRPr sz="2400">
              <a:solidFill>
                <a:schemeClr val="lt1"/>
              </a:solidFill>
              <a:latin typeface="Oswald"/>
              <a:ea typeface="Oswald"/>
              <a:cs typeface="Oswald"/>
              <a:sym typeface="Oswald"/>
            </a:endParaRPr>
          </a:p>
          <a:p>
            <a:pPr indent="-381000" lvl="0" marL="457200" rtl="0" algn="l">
              <a:spcBef>
                <a:spcPts val="0"/>
              </a:spcBef>
              <a:spcAft>
                <a:spcPts val="0"/>
              </a:spcAft>
              <a:buClr>
                <a:schemeClr val="lt1"/>
              </a:buClr>
              <a:buSzPts val="2400"/>
              <a:buFont typeface="Oswald"/>
              <a:buAutoNum type="arabicPeriod"/>
            </a:pPr>
            <a:r>
              <a:rPr lang="en" sz="2400">
                <a:solidFill>
                  <a:schemeClr val="lt1"/>
                </a:solidFill>
                <a:latin typeface="Oswald"/>
                <a:ea typeface="Oswald"/>
                <a:cs typeface="Oswald"/>
                <a:sym typeface="Oswald"/>
              </a:rPr>
              <a:t>Define jaundice.</a:t>
            </a:r>
            <a:endParaRPr sz="2400">
              <a:solidFill>
                <a:schemeClr val="lt1"/>
              </a:solidFill>
              <a:latin typeface="Oswald"/>
              <a:ea typeface="Oswald"/>
              <a:cs typeface="Oswald"/>
              <a:sym typeface="Oswald"/>
            </a:endParaRPr>
          </a:p>
          <a:p>
            <a:pPr indent="-381000" lvl="0" marL="457200" rtl="0" algn="l">
              <a:spcBef>
                <a:spcPts val="0"/>
              </a:spcBef>
              <a:spcAft>
                <a:spcPts val="0"/>
              </a:spcAft>
              <a:buClr>
                <a:schemeClr val="lt1"/>
              </a:buClr>
              <a:buSzPts val="2400"/>
              <a:buFont typeface="Oswald"/>
              <a:buAutoNum type="arabicPeriod"/>
            </a:pPr>
            <a:r>
              <a:rPr lang="en" sz="2400">
                <a:solidFill>
                  <a:schemeClr val="lt1"/>
                </a:solidFill>
                <a:latin typeface="Oswald"/>
                <a:ea typeface="Oswald"/>
                <a:cs typeface="Oswald"/>
                <a:sym typeface="Oswald"/>
              </a:rPr>
              <a:t>Mention 3 differences between conjugated &amp; unconjugated bilirubin? </a:t>
            </a:r>
            <a:endParaRPr sz="2400">
              <a:solidFill>
                <a:schemeClr val="lt1"/>
              </a:solidFill>
              <a:latin typeface="Oswald"/>
              <a:ea typeface="Oswald"/>
              <a:cs typeface="Oswald"/>
              <a:sym typeface="Oswald"/>
            </a:endParaRPr>
          </a:p>
          <a:p>
            <a:pPr indent="-381000" lvl="0" marL="457200" rtl="0" algn="l">
              <a:spcBef>
                <a:spcPts val="0"/>
              </a:spcBef>
              <a:spcAft>
                <a:spcPts val="0"/>
              </a:spcAft>
              <a:buClr>
                <a:schemeClr val="lt1"/>
              </a:buClr>
              <a:buSzPts val="2400"/>
              <a:buFont typeface="Oswald"/>
              <a:buAutoNum type="arabicPeriod"/>
            </a:pPr>
            <a:r>
              <a:rPr lang="en" sz="2400">
                <a:solidFill>
                  <a:schemeClr val="lt1"/>
                </a:solidFill>
                <a:latin typeface="Oswald"/>
                <a:ea typeface="Oswald"/>
                <a:cs typeface="Oswald"/>
                <a:sym typeface="Oswald"/>
              </a:rPr>
              <a:t>What is the fate of bilirubin?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pic>
        <p:nvPicPr>
          <p:cNvPr id="310" name="Google Shape;310;p24"/>
          <p:cNvPicPr preferRelativeResize="0"/>
          <p:nvPr/>
        </p:nvPicPr>
        <p:blipFill>
          <a:blip r:embed="rId3">
            <a:alphaModFix/>
          </a:blip>
          <a:stretch>
            <a:fillRect/>
          </a:stretch>
        </p:blipFill>
        <p:spPr>
          <a:xfrm>
            <a:off x="0" y="-4594"/>
            <a:ext cx="14097002" cy="19940419"/>
          </a:xfrm>
          <a:prstGeom prst="rect">
            <a:avLst/>
          </a:prstGeom>
          <a:noFill/>
          <a:ln>
            <a:noFill/>
          </a:ln>
        </p:spPr>
      </p:pic>
      <p:sp>
        <p:nvSpPr>
          <p:cNvPr id="311" name="Google Shape;311;p24"/>
          <p:cNvSpPr txBox="1"/>
          <p:nvPr/>
        </p:nvSpPr>
        <p:spPr>
          <a:xfrm>
            <a:off x="-329650" y="9464700"/>
            <a:ext cx="6922800" cy="15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FEMALE PHYSIOLOGY CO-LEADERS </a:t>
            </a:r>
            <a:endParaRPr sz="36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FFFFFF"/>
                </a:solidFill>
                <a:latin typeface="Oswald"/>
                <a:ea typeface="Oswald"/>
                <a:cs typeface="Oswald"/>
                <a:sym typeface="Oswald"/>
              </a:rPr>
              <a:t>Maha Alnahdi, Taif Alshammari</a:t>
            </a:r>
            <a:endParaRPr sz="3600">
              <a:solidFill>
                <a:srgbClr val="FFFFFF"/>
              </a:solidFill>
              <a:latin typeface="Oswald"/>
              <a:ea typeface="Oswald"/>
              <a:cs typeface="Oswald"/>
              <a:sym typeface="Oswald"/>
            </a:endParaRPr>
          </a:p>
        </p:txBody>
      </p:sp>
      <p:sp>
        <p:nvSpPr>
          <p:cNvPr id="312" name="Google Shape;312;p24"/>
          <p:cNvSpPr txBox="1"/>
          <p:nvPr/>
        </p:nvSpPr>
        <p:spPr>
          <a:xfrm>
            <a:off x="7518950" y="9464700"/>
            <a:ext cx="6922800" cy="97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MALE PHYSIOLOGY CO-LEADERS </a:t>
            </a:r>
            <a:endParaRPr sz="36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FFFFFF"/>
                </a:solidFill>
                <a:latin typeface="Oswald"/>
                <a:ea typeface="Oswald"/>
                <a:cs typeface="Oswald"/>
                <a:sym typeface="Oswald"/>
              </a:rPr>
              <a:t>Nayef Alsaber, Hameed M. Humaid </a:t>
            </a:r>
            <a:endParaRPr sz="3600">
              <a:solidFill>
                <a:srgbClr val="FFFFFF"/>
              </a:solidFill>
              <a:latin typeface="Oswald"/>
              <a:ea typeface="Oswald"/>
              <a:cs typeface="Oswald"/>
              <a:sym typeface="Oswald"/>
            </a:endParaRPr>
          </a:p>
          <a:p>
            <a:pPr indent="0" lvl="0" marL="0" rtl="0" algn="ctr">
              <a:spcBef>
                <a:spcPts val="0"/>
              </a:spcBef>
              <a:spcAft>
                <a:spcPts val="0"/>
              </a:spcAft>
              <a:buNone/>
            </a:pPr>
            <a:r>
              <a:t/>
            </a:r>
            <a:endParaRPr sz="3600">
              <a:solidFill>
                <a:srgbClr val="FFFFFF"/>
              </a:solidFill>
              <a:latin typeface="Oswald"/>
              <a:ea typeface="Oswald"/>
              <a:cs typeface="Oswald"/>
              <a:sym typeface="Oswald"/>
            </a:endParaRPr>
          </a:p>
        </p:txBody>
      </p:sp>
      <p:sp>
        <p:nvSpPr>
          <p:cNvPr id="313" name="Google Shape;313;p24"/>
          <p:cNvSpPr txBox="1"/>
          <p:nvPr/>
        </p:nvSpPr>
        <p:spPr>
          <a:xfrm>
            <a:off x="5486400" y="11829700"/>
            <a:ext cx="9135000" cy="95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REFERENCES</a:t>
            </a:r>
            <a:endParaRPr sz="36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Guyton and Hall Textbook of Medical Physiology</a:t>
            </a:r>
            <a:endParaRPr sz="30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Ganong’s Review of Medical Physiology</a:t>
            </a:r>
            <a:endParaRPr sz="3000">
              <a:solidFill>
                <a:srgbClr val="FFFFFF"/>
              </a:solidFill>
              <a:latin typeface="Oswald"/>
              <a:ea typeface="Oswald"/>
              <a:cs typeface="Oswald"/>
              <a:sym typeface="Oswald"/>
            </a:endParaRPr>
          </a:p>
        </p:txBody>
      </p:sp>
      <p:sp>
        <p:nvSpPr>
          <p:cNvPr id="314" name="Google Shape;314;p24"/>
          <p:cNvSpPr txBox="1"/>
          <p:nvPr/>
        </p:nvSpPr>
        <p:spPr>
          <a:xfrm>
            <a:off x="2711600" y="5404625"/>
            <a:ext cx="11496000" cy="22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0">
                <a:solidFill>
                  <a:schemeClr val="lt1"/>
                </a:solidFill>
                <a:latin typeface="Oswald"/>
                <a:ea typeface="Oswald"/>
                <a:cs typeface="Oswald"/>
                <a:sym typeface="Oswald"/>
              </a:rPr>
              <a:t>Sarah Alhelal, Mohammed Alqahtani</a:t>
            </a:r>
            <a:endParaRPr sz="5000">
              <a:solidFill>
                <a:schemeClr val="lt1"/>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p:nvPr/>
        </p:nvSpPr>
        <p:spPr>
          <a:xfrm>
            <a:off x="264290" y="12300512"/>
            <a:ext cx="5429700" cy="2690700"/>
          </a:xfrm>
          <a:prstGeom prst="rect">
            <a:avLst/>
          </a:prstGeom>
          <a:noFill/>
          <a:ln cap="flat" cmpd="sng" w="38100">
            <a:solidFill>
              <a:srgbClr val="D0E0E3"/>
            </a:solidFill>
            <a:prstDash val="dashDot"/>
            <a:round/>
            <a:headEnd len="sm" w="sm" type="none"/>
            <a:tailEnd len="sm" w="sm" type="none"/>
          </a:ln>
        </p:spPr>
        <p:txBody>
          <a:bodyPr anchorCtr="0" anchor="ctr" bIns="242375" lIns="242375" spcFirstLastPara="1" rIns="242375" wrap="square" tIns="242375">
            <a:noAutofit/>
          </a:bodyPr>
          <a:lstStyle/>
          <a:p>
            <a:pPr indent="-374650" lvl="0" marL="457200" rtl="0" algn="l">
              <a:spcBef>
                <a:spcPts val="0"/>
              </a:spcBef>
              <a:spcAft>
                <a:spcPts val="0"/>
              </a:spcAft>
              <a:buSzPts val="2300"/>
              <a:buFont typeface="Merriweather"/>
              <a:buAutoNum type="arabicPeriod"/>
            </a:pPr>
            <a:r>
              <a:rPr b="1" lang="en" sz="2300">
                <a:latin typeface="Merriweather"/>
                <a:ea typeface="Merriweather"/>
                <a:cs typeface="Merriweather"/>
                <a:sym typeface="Merriweather"/>
              </a:rPr>
              <a:t>Formation</a:t>
            </a:r>
            <a:endParaRPr b="1" sz="2300">
              <a:latin typeface="Merriweather"/>
              <a:ea typeface="Merriweather"/>
              <a:cs typeface="Merriweather"/>
              <a:sym typeface="Merriweather"/>
            </a:endParaRPr>
          </a:p>
          <a:p>
            <a:pPr indent="-374650" lvl="0" marL="457200" rtl="0" algn="l">
              <a:spcBef>
                <a:spcPts val="0"/>
              </a:spcBef>
              <a:spcAft>
                <a:spcPts val="0"/>
              </a:spcAft>
              <a:buSzPts val="2300"/>
              <a:buFont typeface="Merriweather"/>
              <a:buAutoNum type="arabicPeriod"/>
            </a:pPr>
            <a:r>
              <a:rPr lang="en" sz="2300">
                <a:latin typeface="Merriweather"/>
                <a:ea typeface="Merriweather"/>
                <a:cs typeface="Merriweather"/>
                <a:sym typeface="Merriweather"/>
              </a:rPr>
              <a:t>T</a:t>
            </a:r>
            <a:r>
              <a:rPr lang="en" sz="2300">
                <a:latin typeface="Merriweather"/>
                <a:ea typeface="Merriweather"/>
                <a:cs typeface="Merriweather"/>
                <a:sym typeface="Merriweather"/>
              </a:rPr>
              <a:t>ransport in </a:t>
            </a:r>
            <a:r>
              <a:rPr b="1" lang="en" sz="2300">
                <a:latin typeface="Merriweather"/>
                <a:ea typeface="Merriweather"/>
                <a:cs typeface="Merriweather"/>
                <a:sym typeface="Merriweather"/>
              </a:rPr>
              <a:t>plasma</a:t>
            </a:r>
            <a:endParaRPr b="1" sz="2300">
              <a:latin typeface="Merriweather"/>
              <a:ea typeface="Merriweather"/>
              <a:cs typeface="Merriweather"/>
              <a:sym typeface="Merriweather"/>
            </a:endParaRPr>
          </a:p>
          <a:p>
            <a:pPr indent="-374650" lvl="0" marL="457200" rtl="0" algn="l">
              <a:spcBef>
                <a:spcPts val="0"/>
              </a:spcBef>
              <a:spcAft>
                <a:spcPts val="0"/>
              </a:spcAft>
              <a:buSzPts val="2300"/>
              <a:buFont typeface="Merriweather"/>
              <a:buAutoNum type="arabicPeriod"/>
            </a:pPr>
            <a:r>
              <a:rPr b="1" lang="en" sz="2300">
                <a:latin typeface="Merriweather"/>
                <a:ea typeface="Merriweather"/>
                <a:cs typeface="Merriweather"/>
                <a:sym typeface="Merriweather"/>
              </a:rPr>
              <a:t>Hepatic</a:t>
            </a:r>
            <a:r>
              <a:rPr lang="en" sz="2300">
                <a:latin typeface="Merriweather"/>
                <a:ea typeface="Merriweather"/>
                <a:cs typeface="Merriweather"/>
                <a:sym typeface="Merriweather"/>
              </a:rPr>
              <a:t> Phase </a:t>
            </a:r>
            <a:endParaRPr sz="2300">
              <a:latin typeface="Merriweather"/>
              <a:ea typeface="Merriweather"/>
              <a:cs typeface="Merriweather"/>
              <a:sym typeface="Merriweather"/>
            </a:endParaRPr>
          </a:p>
          <a:p>
            <a:pPr indent="-374650" lvl="1" marL="914400" rtl="0" algn="l">
              <a:spcBef>
                <a:spcPts val="0"/>
              </a:spcBef>
              <a:spcAft>
                <a:spcPts val="0"/>
              </a:spcAft>
              <a:buSzPts val="2300"/>
              <a:buFont typeface="Merriweather"/>
              <a:buAutoNum type="alphaLcPeriod"/>
            </a:pPr>
            <a:r>
              <a:rPr lang="en" sz="2300">
                <a:latin typeface="Merriweather"/>
                <a:ea typeface="Merriweather"/>
                <a:cs typeface="Merriweather"/>
                <a:sym typeface="Merriweather"/>
              </a:rPr>
              <a:t>Uptake </a:t>
            </a:r>
            <a:endParaRPr sz="2300">
              <a:latin typeface="Merriweather"/>
              <a:ea typeface="Merriweather"/>
              <a:cs typeface="Merriweather"/>
              <a:sym typeface="Merriweather"/>
            </a:endParaRPr>
          </a:p>
          <a:p>
            <a:pPr indent="-374650" lvl="1" marL="914400" rtl="0" algn="l">
              <a:spcBef>
                <a:spcPts val="0"/>
              </a:spcBef>
              <a:spcAft>
                <a:spcPts val="0"/>
              </a:spcAft>
              <a:buSzPts val="2300"/>
              <a:buFont typeface="Merriweather"/>
              <a:buAutoNum type="alphaLcPeriod"/>
            </a:pPr>
            <a:r>
              <a:rPr lang="en" sz="2300">
                <a:latin typeface="Merriweather"/>
                <a:ea typeface="Merriweather"/>
                <a:cs typeface="Merriweather"/>
                <a:sym typeface="Merriweather"/>
              </a:rPr>
              <a:t>Conjugation</a:t>
            </a:r>
            <a:endParaRPr sz="2300">
              <a:latin typeface="Merriweather"/>
              <a:ea typeface="Merriweather"/>
              <a:cs typeface="Merriweather"/>
              <a:sym typeface="Merriweather"/>
            </a:endParaRPr>
          </a:p>
          <a:p>
            <a:pPr indent="-374650" lvl="1" marL="914400" rtl="0" algn="l">
              <a:spcBef>
                <a:spcPts val="0"/>
              </a:spcBef>
              <a:spcAft>
                <a:spcPts val="0"/>
              </a:spcAft>
              <a:buSzPts val="2300"/>
              <a:buFont typeface="Merriweather"/>
              <a:buAutoNum type="alphaLcPeriod"/>
            </a:pPr>
            <a:r>
              <a:rPr lang="en" sz="2300">
                <a:latin typeface="Merriweather"/>
                <a:ea typeface="Merriweather"/>
                <a:cs typeface="Merriweather"/>
                <a:sym typeface="Merriweather"/>
              </a:rPr>
              <a:t>Biliary excretion</a:t>
            </a:r>
            <a:endParaRPr sz="2300">
              <a:latin typeface="Merriweather"/>
              <a:ea typeface="Merriweather"/>
              <a:cs typeface="Merriweather"/>
              <a:sym typeface="Merriweather"/>
            </a:endParaRPr>
          </a:p>
          <a:p>
            <a:pPr indent="-374650" lvl="0" marL="457200" rtl="0" algn="l">
              <a:spcBef>
                <a:spcPts val="0"/>
              </a:spcBef>
              <a:spcAft>
                <a:spcPts val="0"/>
              </a:spcAft>
              <a:buSzPts val="2300"/>
              <a:buFont typeface="Merriweather"/>
              <a:buAutoNum type="arabicPeriod"/>
            </a:pPr>
            <a:r>
              <a:rPr lang="en" sz="2300">
                <a:latin typeface="Merriweather"/>
                <a:ea typeface="Merriweather"/>
                <a:cs typeface="Merriweather"/>
                <a:sym typeface="Merriweather"/>
              </a:rPr>
              <a:t>Excretion </a:t>
            </a:r>
            <a:r>
              <a:rPr lang="en" sz="2300">
                <a:latin typeface="Merriweather"/>
                <a:ea typeface="Merriweather"/>
                <a:cs typeface="Merriweather"/>
                <a:sym typeface="Merriweather"/>
              </a:rPr>
              <a:t>through</a:t>
            </a:r>
            <a:r>
              <a:rPr lang="en" sz="2300">
                <a:latin typeface="Merriweather"/>
                <a:ea typeface="Merriweather"/>
                <a:cs typeface="Merriweather"/>
                <a:sym typeface="Merriweather"/>
              </a:rPr>
              <a:t> </a:t>
            </a:r>
            <a:r>
              <a:rPr b="1" lang="en" sz="2300">
                <a:latin typeface="Merriweather"/>
                <a:ea typeface="Merriweather"/>
                <a:cs typeface="Merriweather"/>
                <a:sym typeface="Merriweather"/>
              </a:rPr>
              <a:t>intestine</a:t>
            </a:r>
            <a:endParaRPr b="1" sz="2300">
              <a:latin typeface="Merriweather"/>
              <a:ea typeface="Merriweather"/>
              <a:cs typeface="Merriweather"/>
              <a:sym typeface="Merriweather"/>
            </a:endParaRPr>
          </a:p>
        </p:txBody>
      </p:sp>
      <p:pic>
        <p:nvPicPr>
          <p:cNvPr id="72" name="Google Shape;72;p14"/>
          <p:cNvPicPr preferRelativeResize="0"/>
          <p:nvPr/>
        </p:nvPicPr>
        <p:blipFill>
          <a:blip r:embed="rId3">
            <a:alphaModFix/>
          </a:blip>
          <a:stretch>
            <a:fillRect/>
          </a:stretch>
        </p:blipFill>
        <p:spPr>
          <a:xfrm>
            <a:off x="4996423" y="12338190"/>
            <a:ext cx="480664" cy="771037"/>
          </a:xfrm>
          <a:prstGeom prst="rect">
            <a:avLst/>
          </a:prstGeom>
          <a:noFill/>
          <a:ln>
            <a:noFill/>
          </a:ln>
        </p:spPr>
      </p:pic>
      <p:sp>
        <p:nvSpPr>
          <p:cNvPr id="73" name="Google Shape;73;p14"/>
          <p:cNvSpPr/>
          <p:nvPr/>
        </p:nvSpPr>
        <p:spPr>
          <a:xfrm flipH="1" rot="10800000">
            <a:off x="188100" y="4770500"/>
            <a:ext cx="13568400" cy="6372000"/>
          </a:xfrm>
          <a:prstGeom prst="round1Rect">
            <a:avLst>
              <a:gd fmla="val 16667" name="adj"/>
            </a:avLst>
          </a:prstGeom>
          <a:noFill/>
          <a:ln cap="flat" cmpd="sng" w="19050">
            <a:solidFill>
              <a:srgbClr val="D9EAD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74" name="Google Shape;74;p14"/>
          <p:cNvSpPr txBox="1"/>
          <p:nvPr/>
        </p:nvSpPr>
        <p:spPr>
          <a:xfrm>
            <a:off x="164713" y="4664240"/>
            <a:ext cx="73383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highlight>
                  <a:srgbClr val="D9EAD3"/>
                </a:highlight>
                <a:latin typeface="Oswald"/>
                <a:ea typeface="Oswald"/>
                <a:cs typeface="Oswald"/>
                <a:sym typeface="Oswald"/>
              </a:rPr>
              <a:t>Definition of Bilirubin</a:t>
            </a:r>
            <a:r>
              <a:rPr lang="en" sz="4800">
                <a:latin typeface="Oswald"/>
                <a:ea typeface="Oswald"/>
                <a:cs typeface="Oswald"/>
                <a:sym typeface="Oswald"/>
              </a:rPr>
              <a:t> </a:t>
            </a:r>
            <a:endParaRPr sz="4800">
              <a:latin typeface="Oswald"/>
              <a:ea typeface="Oswald"/>
              <a:cs typeface="Oswald"/>
              <a:sym typeface="Oswald"/>
            </a:endParaRPr>
          </a:p>
        </p:txBody>
      </p:sp>
      <p:grpSp>
        <p:nvGrpSpPr>
          <p:cNvPr id="75" name="Google Shape;75;p14"/>
          <p:cNvGrpSpPr/>
          <p:nvPr/>
        </p:nvGrpSpPr>
        <p:grpSpPr>
          <a:xfrm>
            <a:off x="86800" y="1186143"/>
            <a:ext cx="14000079" cy="3354197"/>
            <a:chOff x="216100" y="14061891"/>
            <a:chExt cx="13923500" cy="3699754"/>
          </a:xfrm>
        </p:grpSpPr>
        <p:sp>
          <p:nvSpPr>
            <p:cNvPr id="76" name="Google Shape;76;p14"/>
            <p:cNvSpPr/>
            <p:nvPr/>
          </p:nvSpPr>
          <p:spPr>
            <a:xfrm rot="10800000">
              <a:off x="216109" y="14414246"/>
              <a:ext cx="13446000" cy="3347400"/>
            </a:xfrm>
            <a:prstGeom prst="round1Rect">
              <a:avLst>
                <a:gd fmla="val 16667" name="adj"/>
              </a:avLst>
            </a:prstGeom>
            <a:noFill/>
            <a:ln cap="flat" cmpd="sng" w="38100">
              <a:solidFill>
                <a:srgbClr val="666666"/>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7" name="Google Shape;77;p14"/>
            <p:cNvSpPr/>
            <p:nvPr/>
          </p:nvSpPr>
          <p:spPr>
            <a:xfrm>
              <a:off x="693600" y="14061891"/>
              <a:ext cx="13446000" cy="4335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grpSp>
          <p:nvGrpSpPr>
            <p:cNvPr id="78" name="Google Shape;78;p14"/>
            <p:cNvGrpSpPr/>
            <p:nvPr/>
          </p:nvGrpSpPr>
          <p:grpSpPr>
            <a:xfrm>
              <a:off x="216100" y="14061900"/>
              <a:ext cx="1887300" cy="433500"/>
              <a:chOff x="468600" y="13315900"/>
              <a:chExt cx="1887300" cy="433500"/>
            </a:xfrm>
          </p:grpSpPr>
          <p:sp>
            <p:nvSpPr>
              <p:cNvPr id="79" name="Google Shape;79;p14"/>
              <p:cNvSpPr/>
              <p:nvPr/>
            </p:nvSpPr>
            <p:spPr>
              <a:xfrm>
                <a:off x="468600" y="13315900"/>
                <a:ext cx="1887300" cy="4335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txBox="1"/>
              <p:nvPr/>
            </p:nvSpPr>
            <p:spPr>
              <a:xfrm>
                <a:off x="468600" y="13434850"/>
                <a:ext cx="1887300" cy="195600"/>
              </a:xfrm>
              <a:prstGeom prst="rect">
                <a:avLst/>
              </a:prstGeom>
              <a:noFill/>
              <a:ln>
                <a:noFill/>
              </a:ln>
            </p:spPr>
            <p:txBody>
              <a:bodyPr anchorCtr="0" anchor="ctr" bIns="58200" lIns="58200" spcFirstLastPara="1" rIns="58200" wrap="square" tIns="58200">
                <a:noAutofit/>
              </a:bodyPr>
              <a:lstStyle/>
              <a:p>
                <a:pPr indent="0" lvl="0" marL="0" rtl="0" algn="l">
                  <a:spcBef>
                    <a:spcPts val="0"/>
                  </a:spcBef>
                  <a:spcAft>
                    <a:spcPts val="0"/>
                  </a:spcAft>
                  <a:buNone/>
                </a:pPr>
                <a:r>
                  <a:rPr lang="en" sz="2800">
                    <a:solidFill>
                      <a:srgbClr val="FFFFFF"/>
                    </a:solidFill>
                    <a:latin typeface="Oswald"/>
                    <a:ea typeface="Oswald"/>
                    <a:cs typeface="Oswald"/>
                    <a:sym typeface="Oswald"/>
                  </a:rPr>
                  <a:t>OBJECTIVES</a:t>
                </a:r>
                <a:endParaRPr sz="2800">
                  <a:solidFill>
                    <a:srgbClr val="FFFFFF"/>
                  </a:solidFill>
                  <a:latin typeface="Oswald"/>
                  <a:ea typeface="Oswald"/>
                  <a:cs typeface="Oswald"/>
                  <a:sym typeface="Oswald"/>
                </a:endParaRPr>
              </a:p>
            </p:txBody>
          </p:sp>
        </p:grpSp>
      </p:grpSp>
      <p:sp>
        <p:nvSpPr>
          <p:cNvPr id="81" name="Google Shape;81;p14"/>
          <p:cNvSpPr txBox="1"/>
          <p:nvPr/>
        </p:nvSpPr>
        <p:spPr>
          <a:xfrm>
            <a:off x="111175" y="1696725"/>
            <a:ext cx="12570600" cy="30738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45818E"/>
              </a:buClr>
              <a:buSzPts val="2400"/>
              <a:buFont typeface="Merriweather"/>
              <a:buChar char="●"/>
            </a:pPr>
            <a:r>
              <a:rPr lang="en" sz="2400">
                <a:solidFill>
                  <a:srgbClr val="45818E"/>
                </a:solidFill>
                <a:latin typeface="Merriweather"/>
                <a:ea typeface="Merriweather"/>
                <a:cs typeface="Merriweather"/>
                <a:sym typeface="Merriweather"/>
              </a:rPr>
              <a:t>Definition of bilirubin  </a:t>
            </a:r>
            <a:endParaRPr sz="2400">
              <a:solidFill>
                <a:srgbClr val="45818E"/>
              </a:solidFill>
              <a:latin typeface="Merriweather"/>
              <a:ea typeface="Merriweather"/>
              <a:cs typeface="Merriweather"/>
              <a:sym typeface="Merriweather"/>
            </a:endParaRPr>
          </a:p>
          <a:p>
            <a:pPr indent="-381000" lvl="0" marL="457200" rtl="0" algn="l">
              <a:spcBef>
                <a:spcPts val="0"/>
              </a:spcBef>
              <a:spcAft>
                <a:spcPts val="0"/>
              </a:spcAft>
              <a:buClr>
                <a:srgbClr val="45818E"/>
              </a:buClr>
              <a:buSzPts val="2400"/>
              <a:buFont typeface="Merriweather"/>
              <a:buChar char="●"/>
            </a:pPr>
            <a:r>
              <a:rPr lang="en" sz="2400">
                <a:solidFill>
                  <a:srgbClr val="45818E"/>
                </a:solidFill>
                <a:latin typeface="Merriweather"/>
                <a:ea typeface="Merriweather"/>
                <a:cs typeface="Merriweather"/>
                <a:sym typeface="Merriweather"/>
              </a:rPr>
              <a:t>Bilirubin metabolism, </a:t>
            </a:r>
            <a:r>
              <a:rPr lang="en" sz="2400">
                <a:solidFill>
                  <a:srgbClr val="45818E"/>
                </a:solidFill>
                <a:latin typeface="Merriweather"/>
                <a:ea typeface="Merriweather"/>
                <a:cs typeface="Merriweather"/>
                <a:sym typeface="Merriweather"/>
              </a:rPr>
              <a:t>formation, Transport in Plasma, Hepatic Transport, Excretion Through Intestine.</a:t>
            </a:r>
            <a:endParaRPr sz="2400">
              <a:solidFill>
                <a:srgbClr val="45818E"/>
              </a:solidFill>
              <a:latin typeface="Merriweather"/>
              <a:ea typeface="Merriweather"/>
              <a:cs typeface="Merriweather"/>
              <a:sym typeface="Merriweather"/>
            </a:endParaRPr>
          </a:p>
          <a:p>
            <a:pPr indent="-381000" lvl="0" marL="457200" rtl="0" algn="l">
              <a:spcBef>
                <a:spcPts val="0"/>
              </a:spcBef>
              <a:spcAft>
                <a:spcPts val="0"/>
              </a:spcAft>
              <a:buClr>
                <a:srgbClr val="45818E"/>
              </a:buClr>
              <a:buSzPts val="2400"/>
              <a:buFont typeface="Merriweather"/>
              <a:buChar char="●"/>
            </a:pPr>
            <a:r>
              <a:rPr lang="en" sz="2400">
                <a:solidFill>
                  <a:srgbClr val="45818E"/>
                </a:solidFill>
                <a:latin typeface="Merriweather"/>
                <a:ea typeface="Merriweather"/>
                <a:cs typeface="Merriweather"/>
                <a:sym typeface="Merriweather"/>
              </a:rPr>
              <a:t>Other substances conjugated by glucuronyl </a:t>
            </a:r>
            <a:r>
              <a:rPr lang="en" sz="2400">
                <a:solidFill>
                  <a:srgbClr val="45818E"/>
                </a:solidFill>
                <a:latin typeface="Merriweather"/>
                <a:ea typeface="Merriweather"/>
                <a:cs typeface="Merriweather"/>
                <a:sym typeface="Merriweather"/>
              </a:rPr>
              <a:t>transferase.</a:t>
            </a:r>
            <a:endParaRPr sz="2400">
              <a:solidFill>
                <a:srgbClr val="45818E"/>
              </a:solidFill>
              <a:latin typeface="Merriweather"/>
              <a:ea typeface="Merriweather"/>
              <a:cs typeface="Merriweather"/>
              <a:sym typeface="Merriweather"/>
            </a:endParaRPr>
          </a:p>
          <a:p>
            <a:pPr indent="-381000" lvl="0" marL="457200" rtl="0" algn="l">
              <a:spcBef>
                <a:spcPts val="0"/>
              </a:spcBef>
              <a:spcAft>
                <a:spcPts val="0"/>
              </a:spcAft>
              <a:buClr>
                <a:srgbClr val="45818E"/>
              </a:buClr>
              <a:buSzPts val="2400"/>
              <a:buFont typeface="Merriweather"/>
              <a:buChar char="●"/>
            </a:pPr>
            <a:r>
              <a:rPr lang="en" sz="2400">
                <a:solidFill>
                  <a:srgbClr val="45818E"/>
                </a:solidFill>
                <a:latin typeface="Merriweather"/>
                <a:ea typeface="Merriweather"/>
                <a:cs typeface="Merriweather"/>
                <a:sym typeface="Merriweather"/>
              </a:rPr>
              <a:t>Differentiation between conjugated &amp; </a:t>
            </a:r>
            <a:r>
              <a:rPr lang="en" sz="2400">
                <a:solidFill>
                  <a:srgbClr val="45818E"/>
                </a:solidFill>
                <a:latin typeface="Merriweather"/>
                <a:ea typeface="Merriweather"/>
                <a:cs typeface="Merriweather"/>
                <a:sym typeface="Merriweather"/>
              </a:rPr>
              <a:t>unconjugated bilirubin.</a:t>
            </a:r>
            <a:endParaRPr sz="2400">
              <a:solidFill>
                <a:srgbClr val="45818E"/>
              </a:solidFill>
              <a:latin typeface="Merriweather"/>
              <a:ea typeface="Merriweather"/>
              <a:cs typeface="Merriweather"/>
              <a:sym typeface="Merriweather"/>
            </a:endParaRPr>
          </a:p>
          <a:p>
            <a:pPr indent="-381000" lvl="0" marL="457200" rtl="0" algn="l">
              <a:spcBef>
                <a:spcPts val="0"/>
              </a:spcBef>
              <a:spcAft>
                <a:spcPts val="0"/>
              </a:spcAft>
              <a:buClr>
                <a:srgbClr val="B4A7D6"/>
              </a:buClr>
              <a:buSzPts val="2400"/>
              <a:buFont typeface="Merriweather"/>
              <a:buChar char="●"/>
            </a:pPr>
            <a:r>
              <a:rPr lang="en" sz="2400">
                <a:solidFill>
                  <a:srgbClr val="8E7CC3"/>
                </a:solidFill>
                <a:latin typeface="Merriweather"/>
                <a:ea typeface="Merriweather"/>
                <a:cs typeface="Merriweather"/>
                <a:sym typeface="Merriweather"/>
              </a:rPr>
              <a:t>Definition, classification</a:t>
            </a:r>
            <a:r>
              <a:rPr lang="en" sz="2400">
                <a:solidFill>
                  <a:srgbClr val="45818E"/>
                </a:solidFill>
                <a:latin typeface="Merriweather"/>
                <a:ea typeface="Merriweather"/>
                <a:cs typeface="Merriweather"/>
                <a:sym typeface="Merriweather"/>
              </a:rPr>
              <a:t>, Causes, and pathogenesis of jaundice.</a:t>
            </a:r>
            <a:endParaRPr sz="2400">
              <a:solidFill>
                <a:srgbClr val="45818E"/>
              </a:solidFill>
              <a:latin typeface="Merriweather"/>
              <a:ea typeface="Merriweather"/>
              <a:cs typeface="Merriweather"/>
              <a:sym typeface="Merriweather"/>
            </a:endParaRPr>
          </a:p>
          <a:p>
            <a:pPr indent="-381000" lvl="0" marL="457200" rtl="0" algn="l">
              <a:spcBef>
                <a:spcPts val="0"/>
              </a:spcBef>
              <a:spcAft>
                <a:spcPts val="0"/>
              </a:spcAft>
              <a:buClr>
                <a:srgbClr val="B4A7D6"/>
              </a:buClr>
              <a:buSzPts val="2400"/>
              <a:buFont typeface="Merriweather"/>
              <a:buChar char="●"/>
            </a:pPr>
            <a:r>
              <a:rPr lang="en" sz="2400">
                <a:solidFill>
                  <a:srgbClr val="8E7CC3"/>
                </a:solidFill>
                <a:latin typeface="Merriweather"/>
                <a:ea typeface="Merriweather"/>
                <a:cs typeface="Merriweather"/>
                <a:sym typeface="Merriweather"/>
              </a:rPr>
              <a:t>The normal plasma concentration of total bilirubin.</a:t>
            </a:r>
            <a:endParaRPr sz="2400">
              <a:solidFill>
                <a:srgbClr val="8E7CC3"/>
              </a:solidFill>
              <a:latin typeface="Merriweather"/>
              <a:ea typeface="Merriweather"/>
              <a:cs typeface="Merriweather"/>
              <a:sym typeface="Merriweather"/>
            </a:endParaRPr>
          </a:p>
          <a:p>
            <a:pPr indent="0" lvl="0" marL="457200" rtl="0" algn="l">
              <a:spcBef>
                <a:spcPts val="0"/>
              </a:spcBef>
              <a:spcAft>
                <a:spcPts val="0"/>
              </a:spcAft>
              <a:buNone/>
            </a:pPr>
            <a:r>
              <a:t/>
            </a:r>
            <a:endParaRPr sz="2400">
              <a:solidFill>
                <a:srgbClr val="8E7CC3"/>
              </a:solidFill>
              <a:latin typeface="Merriweather"/>
              <a:ea typeface="Merriweather"/>
              <a:cs typeface="Merriweather"/>
              <a:sym typeface="Merriweather"/>
            </a:endParaRPr>
          </a:p>
        </p:txBody>
      </p:sp>
      <p:sp>
        <p:nvSpPr>
          <p:cNvPr id="82" name="Google Shape;82;p14"/>
          <p:cNvSpPr txBox="1"/>
          <p:nvPr/>
        </p:nvSpPr>
        <p:spPr>
          <a:xfrm>
            <a:off x="388050" y="5566375"/>
            <a:ext cx="13016100" cy="54009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Font typeface="Merriweather"/>
              <a:buChar char="●"/>
            </a:pPr>
            <a:r>
              <a:rPr lang="en" sz="2200">
                <a:latin typeface="Merriweather"/>
                <a:ea typeface="Merriweather"/>
                <a:cs typeface="Merriweather"/>
                <a:sym typeface="Merriweather"/>
              </a:rPr>
              <a:t>G</a:t>
            </a:r>
            <a:r>
              <a:rPr lang="en" sz="2200">
                <a:latin typeface="Merriweather"/>
                <a:ea typeface="Merriweather"/>
                <a:cs typeface="Merriweather"/>
                <a:sym typeface="Merriweather"/>
              </a:rPr>
              <a:t>reenish yellow pigment excreted in bile, urine &amp; feces, </a:t>
            </a:r>
            <a:r>
              <a:rPr lang="en" sz="2200">
                <a:latin typeface="Merriweather"/>
                <a:ea typeface="Merriweather"/>
                <a:cs typeface="Merriweather"/>
                <a:sym typeface="Merriweather"/>
              </a:rPr>
              <a:t>the major pigment present in bile is the orange compound bilirubin.</a:t>
            </a:r>
            <a:endParaRPr baseline="-25000" sz="2200">
              <a:latin typeface="Merriweather"/>
              <a:ea typeface="Merriweather"/>
              <a:cs typeface="Merriweather"/>
              <a:sym typeface="Merriweather"/>
            </a:endParaRPr>
          </a:p>
          <a:p>
            <a:pPr indent="-368300" lvl="0" marL="457200" rtl="0" algn="l">
              <a:lnSpc>
                <a:spcPct val="115000"/>
              </a:lnSpc>
              <a:spcBef>
                <a:spcPts val="0"/>
              </a:spcBef>
              <a:spcAft>
                <a:spcPts val="0"/>
              </a:spcAft>
              <a:buSzPts val="2200"/>
              <a:buFont typeface="Merriweather"/>
              <a:buChar char="●"/>
            </a:pPr>
            <a:r>
              <a:rPr lang="en" sz="2200">
                <a:latin typeface="Merriweather"/>
                <a:ea typeface="Merriweather"/>
                <a:cs typeface="Merriweather"/>
                <a:sym typeface="Merriweather"/>
              </a:rPr>
              <a:t>It is water </a:t>
            </a:r>
            <a:r>
              <a:rPr lang="en" sz="2200">
                <a:solidFill>
                  <a:srgbClr val="FF0000"/>
                </a:solidFill>
                <a:latin typeface="Merriweather"/>
                <a:ea typeface="Merriweather"/>
                <a:cs typeface="Merriweather"/>
                <a:sym typeface="Merriweather"/>
              </a:rPr>
              <a:t>in</a:t>
            </a:r>
            <a:r>
              <a:rPr lang="en" sz="2200">
                <a:latin typeface="Merriweather"/>
                <a:ea typeface="Merriweather"/>
                <a:cs typeface="Merriweather"/>
                <a:sym typeface="Merriweather"/>
              </a:rPr>
              <a:t>soluble breakdown product of heme catabolism in senescent (aging) erythrocytes</a:t>
            </a:r>
            <a:r>
              <a:rPr lang="en" sz="2200">
                <a:latin typeface="Merriweather"/>
                <a:ea typeface="Merriweather"/>
                <a:cs typeface="Merriweather"/>
                <a:sym typeface="Merriweather"/>
              </a:rPr>
              <a:t>.</a:t>
            </a:r>
            <a:r>
              <a:rPr lang="en" sz="2200">
                <a:solidFill>
                  <a:srgbClr val="8E7CC3"/>
                </a:solidFill>
                <a:latin typeface="Merriweather"/>
                <a:ea typeface="Merriweather"/>
                <a:cs typeface="Merriweather"/>
                <a:sym typeface="Merriweather"/>
              </a:rPr>
              <a:t> </a:t>
            </a:r>
            <a:r>
              <a:rPr lang="en" sz="2200">
                <a:solidFill>
                  <a:srgbClr val="B7B7B7"/>
                </a:solidFill>
                <a:latin typeface="Merriweather"/>
                <a:ea typeface="Merriweather"/>
                <a:cs typeface="Merriweather"/>
                <a:sym typeface="Merriweather"/>
              </a:rPr>
              <a:t>Mononuclear phagocyte system (MPS)</a:t>
            </a:r>
            <a:endParaRPr sz="2200">
              <a:solidFill>
                <a:srgbClr val="8E7CC3"/>
              </a:solidFill>
              <a:latin typeface="Merriweather"/>
              <a:ea typeface="Merriweather"/>
              <a:cs typeface="Merriweather"/>
              <a:sym typeface="Merriweather"/>
            </a:endParaRPr>
          </a:p>
          <a:p>
            <a:pPr indent="-368300" lvl="0" marL="457200" rtl="0" algn="l">
              <a:lnSpc>
                <a:spcPct val="115000"/>
              </a:lnSpc>
              <a:spcBef>
                <a:spcPts val="0"/>
              </a:spcBef>
              <a:spcAft>
                <a:spcPts val="0"/>
              </a:spcAft>
              <a:buClr>
                <a:srgbClr val="D0E0E3"/>
              </a:buClr>
              <a:buSzPts val="2200"/>
              <a:buFont typeface="Merriweather"/>
              <a:buChar char="★"/>
            </a:pPr>
            <a:r>
              <a:rPr lang="en" sz="2200">
                <a:solidFill>
                  <a:srgbClr val="45818E"/>
                </a:solidFill>
                <a:latin typeface="Merriweather"/>
                <a:ea typeface="Merriweather"/>
                <a:cs typeface="Merriweather"/>
                <a:sym typeface="Merriweather"/>
              </a:rPr>
              <a:t>Heme is found in hemoglobin, a principal component of RBCs (Heme: iron + organic compound porphyrin).</a:t>
            </a:r>
            <a:endParaRPr sz="2200">
              <a:solidFill>
                <a:srgbClr val="45818E"/>
              </a:solidFill>
              <a:latin typeface="Merriweather"/>
              <a:ea typeface="Merriweather"/>
              <a:cs typeface="Merriweather"/>
              <a:sym typeface="Merriweather"/>
            </a:endParaRPr>
          </a:p>
          <a:p>
            <a:pPr indent="-368300" lvl="0" marL="457200" rtl="0" algn="l">
              <a:lnSpc>
                <a:spcPct val="115000"/>
              </a:lnSpc>
              <a:spcBef>
                <a:spcPts val="0"/>
              </a:spcBef>
              <a:spcAft>
                <a:spcPts val="0"/>
              </a:spcAft>
              <a:buClr>
                <a:srgbClr val="D0E0E3"/>
              </a:buClr>
              <a:buSzPts val="2200"/>
              <a:buFont typeface="Merriweather"/>
              <a:buChar char="★"/>
            </a:pPr>
            <a:r>
              <a:rPr lang="en" sz="2200">
                <a:solidFill>
                  <a:srgbClr val="45818E"/>
                </a:solidFill>
                <a:latin typeface="Merriweather"/>
                <a:ea typeface="Merriweather"/>
                <a:cs typeface="Merriweather"/>
                <a:sym typeface="Merriweather"/>
              </a:rPr>
              <a:t>Heme source in body:</a:t>
            </a:r>
            <a:endParaRPr sz="2200">
              <a:solidFill>
                <a:srgbClr val="45818E"/>
              </a:solidFill>
              <a:latin typeface="Merriweather"/>
              <a:ea typeface="Merriweather"/>
              <a:cs typeface="Merriweather"/>
              <a:sym typeface="Merriweather"/>
            </a:endParaRPr>
          </a:p>
          <a:p>
            <a:pPr indent="-368300" lvl="1" marL="914400" rtl="0" algn="l">
              <a:lnSpc>
                <a:spcPct val="115000"/>
              </a:lnSpc>
              <a:spcBef>
                <a:spcPts val="0"/>
              </a:spcBef>
              <a:spcAft>
                <a:spcPts val="0"/>
              </a:spcAft>
              <a:buClr>
                <a:srgbClr val="45818E"/>
              </a:buClr>
              <a:buSzPts val="2200"/>
              <a:buFont typeface="Merriweather"/>
              <a:buChar char="○"/>
            </a:pPr>
            <a:r>
              <a:rPr lang="en" sz="2200">
                <a:solidFill>
                  <a:srgbClr val="45818E"/>
                </a:solidFill>
                <a:latin typeface="Merriweather"/>
                <a:ea typeface="Merriweather"/>
                <a:cs typeface="Merriweather"/>
                <a:sym typeface="Merriweather"/>
              </a:rPr>
              <a:t>80% from hemoglobin</a:t>
            </a:r>
            <a:endParaRPr sz="2200">
              <a:solidFill>
                <a:srgbClr val="45818E"/>
              </a:solidFill>
              <a:latin typeface="Merriweather"/>
              <a:ea typeface="Merriweather"/>
              <a:cs typeface="Merriweather"/>
              <a:sym typeface="Merriweather"/>
            </a:endParaRPr>
          </a:p>
          <a:p>
            <a:pPr indent="-368300" lvl="1" marL="914400" rtl="0" algn="l">
              <a:lnSpc>
                <a:spcPct val="115000"/>
              </a:lnSpc>
              <a:spcBef>
                <a:spcPts val="0"/>
              </a:spcBef>
              <a:spcAft>
                <a:spcPts val="0"/>
              </a:spcAft>
              <a:buClr>
                <a:srgbClr val="45818E"/>
              </a:buClr>
              <a:buSzPts val="2200"/>
              <a:buFont typeface="Merriweather"/>
              <a:buChar char="○"/>
            </a:pPr>
            <a:r>
              <a:rPr lang="en" sz="2200">
                <a:solidFill>
                  <a:srgbClr val="45818E"/>
                </a:solidFill>
                <a:latin typeface="Merriweather"/>
                <a:ea typeface="Merriweather"/>
                <a:cs typeface="Merriweather"/>
                <a:sym typeface="Merriweather"/>
              </a:rPr>
              <a:t>20% other hemo-protein: cytochrome, catalase, peroxidase , myoglobin.</a:t>
            </a:r>
            <a:endParaRPr sz="2200">
              <a:solidFill>
                <a:srgbClr val="45818E"/>
              </a:solidFill>
              <a:latin typeface="Merriweather"/>
              <a:ea typeface="Merriweather"/>
              <a:cs typeface="Merriweather"/>
              <a:sym typeface="Merriweather"/>
            </a:endParaRPr>
          </a:p>
          <a:p>
            <a:pPr indent="0" lvl="0" marL="0" rtl="0" algn="l">
              <a:lnSpc>
                <a:spcPct val="115000"/>
              </a:lnSpc>
              <a:spcBef>
                <a:spcPts val="0"/>
              </a:spcBef>
              <a:spcAft>
                <a:spcPts val="0"/>
              </a:spcAft>
              <a:buNone/>
            </a:pPr>
            <a:r>
              <a:rPr lang="en" sz="2200">
                <a:latin typeface="Merriweather"/>
                <a:ea typeface="Merriweather"/>
                <a:cs typeface="Merriweather"/>
                <a:sym typeface="Merriweather"/>
              </a:rPr>
              <a:t>Bilirubin is </a:t>
            </a:r>
            <a:r>
              <a:rPr lang="en" sz="2200">
                <a:latin typeface="Merriweather"/>
                <a:ea typeface="Merriweather"/>
                <a:cs typeface="Merriweather"/>
                <a:sym typeface="Merriweather"/>
              </a:rPr>
              <a:t>highly soluble in all cell membranes (hydrophobic) and very toxic</a:t>
            </a:r>
            <a:r>
              <a:rPr lang="en" sz="2200">
                <a:latin typeface="Merriweather"/>
                <a:ea typeface="Merriweather"/>
                <a:cs typeface="Merriweather"/>
                <a:sym typeface="Merriweather"/>
              </a:rPr>
              <a:t>, therefore, its excretion in the bile is one of the </a:t>
            </a:r>
            <a:r>
              <a:rPr lang="en" sz="2200">
                <a:latin typeface="Merriweather"/>
                <a:ea typeface="Merriweather"/>
                <a:cs typeface="Merriweather"/>
                <a:sym typeface="Merriweather"/>
              </a:rPr>
              <a:t>very</a:t>
            </a:r>
            <a:r>
              <a:rPr lang="en" sz="2200">
                <a:latin typeface="Merriweather"/>
                <a:ea typeface="Merriweather"/>
                <a:cs typeface="Merriweather"/>
                <a:sym typeface="Merriweather"/>
              </a:rPr>
              <a:t> </a:t>
            </a:r>
            <a:r>
              <a:rPr lang="en" sz="2200">
                <a:latin typeface="Merriweather"/>
                <a:ea typeface="Merriweather"/>
                <a:cs typeface="Merriweather"/>
                <a:sym typeface="Merriweather"/>
              </a:rPr>
              <a:t>important functions of liver.</a:t>
            </a:r>
            <a:endParaRPr sz="2200">
              <a:latin typeface="Merriweather"/>
              <a:ea typeface="Merriweather"/>
              <a:cs typeface="Merriweather"/>
              <a:sym typeface="Merriweather"/>
            </a:endParaRPr>
          </a:p>
          <a:p>
            <a:pPr indent="0" lvl="0" marL="0" rtl="0" algn="l">
              <a:lnSpc>
                <a:spcPct val="115000"/>
              </a:lnSpc>
              <a:spcBef>
                <a:spcPts val="0"/>
              </a:spcBef>
              <a:spcAft>
                <a:spcPts val="0"/>
              </a:spcAft>
              <a:buNone/>
            </a:pPr>
            <a:r>
              <a:rPr lang="en" sz="2200">
                <a:latin typeface="Merriweather"/>
                <a:ea typeface="Merriweather"/>
                <a:cs typeface="Merriweather"/>
                <a:sym typeface="Merriweather"/>
              </a:rPr>
              <a:t>Serum bilirubin level is an important clinical marker of hepatobiliary excretory function.</a:t>
            </a:r>
            <a:endParaRPr sz="2200">
              <a:latin typeface="Merriweather"/>
              <a:ea typeface="Merriweather"/>
              <a:cs typeface="Merriweather"/>
              <a:sym typeface="Merriweather"/>
            </a:endParaRPr>
          </a:p>
          <a:p>
            <a:pPr indent="0" lvl="0" marL="0" rtl="0" algn="l">
              <a:lnSpc>
                <a:spcPct val="115000"/>
              </a:lnSpc>
              <a:spcBef>
                <a:spcPts val="0"/>
              </a:spcBef>
              <a:spcAft>
                <a:spcPts val="0"/>
              </a:spcAft>
              <a:buNone/>
            </a:pPr>
            <a:r>
              <a:rPr lang="en" sz="2200">
                <a:solidFill>
                  <a:srgbClr val="674EA7"/>
                </a:solidFill>
                <a:latin typeface="Merriweather"/>
                <a:ea typeface="Merriweather"/>
                <a:cs typeface="Merriweather"/>
                <a:sym typeface="Merriweather"/>
              </a:rPr>
              <a:t>Usually, 90% of total bilirubin is unconjugated and 10% conjugated. </a:t>
            </a:r>
            <a:endParaRPr sz="2200">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2200">
              <a:solidFill>
                <a:srgbClr val="45818E"/>
              </a:solidFill>
              <a:latin typeface="Merriweather"/>
              <a:ea typeface="Merriweather"/>
              <a:cs typeface="Merriweather"/>
              <a:sym typeface="Merriweather"/>
            </a:endParaRPr>
          </a:p>
        </p:txBody>
      </p:sp>
      <p:sp>
        <p:nvSpPr>
          <p:cNvPr id="83" name="Google Shape;83;p14"/>
          <p:cNvSpPr/>
          <p:nvPr/>
        </p:nvSpPr>
        <p:spPr>
          <a:xfrm>
            <a:off x="233925" y="11565650"/>
            <a:ext cx="376800" cy="339600"/>
          </a:xfrm>
          <a:prstGeom prst="rect">
            <a:avLst/>
          </a:prstGeom>
          <a:solidFill>
            <a:srgbClr val="76A5AF"/>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84" name="Google Shape;84;p14"/>
          <p:cNvSpPr txBox="1"/>
          <p:nvPr/>
        </p:nvSpPr>
        <p:spPr>
          <a:xfrm>
            <a:off x="746100" y="11471750"/>
            <a:ext cx="5856000" cy="43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4600">
                <a:highlight>
                  <a:srgbClr val="D0E0E3"/>
                </a:highlight>
                <a:latin typeface="Oswald"/>
                <a:ea typeface="Oswald"/>
                <a:cs typeface="Oswald"/>
                <a:sym typeface="Oswald"/>
              </a:rPr>
              <a:t>Bilirubin Metabolism</a:t>
            </a:r>
            <a:endParaRPr sz="4600">
              <a:highlight>
                <a:srgbClr val="D0E0E3"/>
              </a:highlight>
              <a:latin typeface="Oswald"/>
              <a:ea typeface="Oswald"/>
              <a:cs typeface="Oswald"/>
              <a:sym typeface="Oswald"/>
            </a:endParaRPr>
          </a:p>
        </p:txBody>
      </p:sp>
      <p:sp>
        <p:nvSpPr>
          <p:cNvPr id="85" name="Google Shape;85;p14"/>
          <p:cNvSpPr txBox="1"/>
          <p:nvPr/>
        </p:nvSpPr>
        <p:spPr>
          <a:xfrm>
            <a:off x="5838000" y="12299600"/>
            <a:ext cx="7994700" cy="2690700"/>
          </a:xfrm>
          <a:prstGeom prst="rect">
            <a:avLst/>
          </a:prstGeom>
          <a:noFill/>
          <a:ln cap="flat" cmpd="sng" w="38100">
            <a:solidFill>
              <a:srgbClr val="D0E0E3"/>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300">
                <a:latin typeface="Merriweather"/>
                <a:ea typeface="Merriweather"/>
                <a:cs typeface="Merriweather"/>
                <a:sym typeface="Merriweather"/>
              </a:rPr>
              <a:t>The 4</a:t>
            </a:r>
            <a:r>
              <a:rPr lang="en" sz="2300">
                <a:latin typeface="Merriweather"/>
                <a:ea typeface="Merriweather"/>
                <a:cs typeface="Merriweather"/>
                <a:sym typeface="Merriweather"/>
              </a:rPr>
              <a:t> steps are finely balanced ,Therefore:</a:t>
            </a:r>
            <a:endParaRPr sz="2300">
              <a:latin typeface="Merriweather"/>
              <a:ea typeface="Merriweather"/>
              <a:cs typeface="Merriweather"/>
              <a:sym typeface="Merriweather"/>
            </a:endParaRPr>
          </a:p>
          <a:p>
            <a:pPr indent="-374650" lvl="0" marL="457200" rtl="0" algn="l">
              <a:lnSpc>
                <a:spcPct val="115000"/>
              </a:lnSpc>
              <a:spcBef>
                <a:spcPts val="0"/>
              </a:spcBef>
              <a:spcAft>
                <a:spcPts val="0"/>
              </a:spcAft>
              <a:buSzPts val="2300"/>
              <a:buFont typeface="Merriweather"/>
              <a:buChar char="●"/>
            </a:pPr>
            <a:r>
              <a:rPr lang="en" sz="2300" u="sng">
                <a:highlight>
                  <a:srgbClr val="D0E0E3"/>
                </a:highlight>
                <a:latin typeface="Merriweather"/>
                <a:ea typeface="Merriweather"/>
                <a:cs typeface="Merriweather"/>
                <a:sym typeface="Merriweather"/>
              </a:rPr>
              <a:t>Reduction</a:t>
            </a:r>
            <a:r>
              <a:rPr lang="en" sz="2300">
                <a:latin typeface="Merriweather"/>
                <a:ea typeface="Merriweather"/>
                <a:cs typeface="Merriweather"/>
                <a:sym typeface="Merriweather"/>
              </a:rPr>
              <a:t> at any step may cause </a:t>
            </a:r>
            <a:r>
              <a:rPr lang="en" sz="2300" u="sng">
                <a:latin typeface="Merriweather"/>
                <a:ea typeface="Merriweather"/>
                <a:cs typeface="Merriweather"/>
                <a:sym typeface="Merriweather"/>
              </a:rPr>
              <a:t>hyper</a:t>
            </a:r>
            <a:r>
              <a:rPr lang="en" sz="2300">
                <a:latin typeface="Merriweather"/>
                <a:ea typeface="Merriweather"/>
                <a:cs typeface="Merriweather"/>
                <a:sym typeface="Merriweather"/>
              </a:rPr>
              <a:t>bilirubinemia.</a:t>
            </a:r>
            <a:endParaRPr sz="2300">
              <a:latin typeface="Merriweather"/>
              <a:ea typeface="Merriweather"/>
              <a:cs typeface="Merriweather"/>
              <a:sym typeface="Merriweather"/>
            </a:endParaRPr>
          </a:p>
          <a:p>
            <a:pPr indent="-374650" lvl="0" marL="457200" rtl="0" algn="l">
              <a:lnSpc>
                <a:spcPct val="115000"/>
              </a:lnSpc>
              <a:spcBef>
                <a:spcPts val="0"/>
              </a:spcBef>
              <a:spcAft>
                <a:spcPts val="0"/>
              </a:spcAft>
              <a:buSzPts val="2300"/>
              <a:buFont typeface="Merriweather"/>
              <a:buChar char="●"/>
            </a:pPr>
            <a:r>
              <a:rPr lang="en" sz="2300">
                <a:latin typeface="Merriweather"/>
                <a:ea typeface="Merriweather"/>
                <a:cs typeface="Merriweather"/>
                <a:sym typeface="Merriweather"/>
              </a:rPr>
              <a:t>Enhancement of  the rate of production (throughput) requires induction of </a:t>
            </a:r>
            <a:r>
              <a:rPr lang="en" sz="2300">
                <a:highlight>
                  <a:srgbClr val="D0E0E3"/>
                </a:highlight>
                <a:latin typeface="Merriweather"/>
                <a:ea typeface="Merriweather"/>
                <a:cs typeface="Merriweather"/>
                <a:sym typeface="Merriweather"/>
              </a:rPr>
              <a:t>multiple genes</a:t>
            </a:r>
            <a:r>
              <a:rPr lang="en" sz="2300">
                <a:latin typeface="Merriweather"/>
                <a:ea typeface="Merriweather"/>
                <a:cs typeface="Merriweather"/>
                <a:sym typeface="Merriweather"/>
              </a:rPr>
              <a:t>, probably coordinated by </a:t>
            </a:r>
            <a:r>
              <a:rPr lang="en" sz="2300">
                <a:highlight>
                  <a:srgbClr val="D0E0E3"/>
                </a:highlight>
                <a:latin typeface="Merriweather"/>
                <a:ea typeface="Merriweather"/>
                <a:cs typeface="Merriweather"/>
                <a:sym typeface="Merriweather"/>
              </a:rPr>
              <a:t>nuclear receptors</a:t>
            </a:r>
            <a:r>
              <a:rPr lang="en" sz="2300">
                <a:latin typeface="Merriweather"/>
                <a:ea typeface="Merriweather"/>
                <a:cs typeface="Merriweather"/>
                <a:sym typeface="Merriweather"/>
              </a:rPr>
              <a:t>.</a:t>
            </a:r>
            <a:endParaRPr sz="2300">
              <a:latin typeface="Merriweather"/>
              <a:ea typeface="Merriweather"/>
              <a:cs typeface="Merriweather"/>
              <a:sym typeface="Merriweather"/>
            </a:endParaRPr>
          </a:p>
        </p:txBody>
      </p:sp>
      <p:sp>
        <p:nvSpPr>
          <p:cNvPr id="86" name="Google Shape;86;p14"/>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87" name="Google Shape;87;p14"/>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88" name="Google Shape;88;p14"/>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1</a:t>
            </a:r>
            <a:endParaRPr sz="4500">
              <a:solidFill>
                <a:srgbClr val="FFFFFF"/>
              </a:solidFill>
              <a:latin typeface="Oswald"/>
              <a:ea typeface="Oswald"/>
              <a:cs typeface="Oswald"/>
              <a:sym typeface="Oswald"/>
            </a:endParaRPr>
          </a:p>
        </p:txBody>
      </p:sp>
      <p:sp>
        <p:nvSpPr>
          <p:cNvPr id="89" name="Google Shape;89;p14"/>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400">
                <a:solidFill>
                  <a:srgbClr val="FFFFFF"/>
                </a:solidFill>
                <a:latin typeface="Oswald"/>
                <a:ea typeface="Oswald"/>
                <a:cs typeface="Oswald"/>
                <a:sym typeface="Oswald"/>
              </a:rPr>
              <a:t>BILIRUBIN METABOLISM </a:t>
            </a:r>
            <a:endParaRPr sz="3400">
              <a:solidFill>
                <a:srgbClr val="FFFFFF"/>
              </a:solidFill>
              <a:latin typeface="Oswald"/>
              <a:ea typeface="Oswald"/>
              <a:cs typeface="Oswald"/>
              <a:sym typeface="Oswald"/>
            </a:endParaRPr>
          </a:p>
        </p:txBody>
      </p:sp>
      <p:sp>
        <p:nvSpPr>
          <p:cNvPr id="90" name="Google Shape;90;p14"/>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Nine</a:t>
            </a:r>
            <a:endParaRPr sz="3500">
              <a:latin typeface="Oswald"/>
              <a:ea typeface="Oswald"/>
              <a:cs typeface="Oswald"/>
              <a:sym typeface="Oswald"/>
            </a:endParaRPr>
          </a:p>
        </p:txBody>
      </p:sp>
      <p:sp>
        <p:nvSpPr>
          <p:cNvPr id="91" name="Google Shape;91;p14"/>
          <p:cNvSpPr txBox="1"/>
          <p:nvPr/>
        </p:nvSpPr>
        <p:spPr>
          <a:xfrm>
            <a:off x="7013225" y="16531375"/>
            <a:ext cx="6483300" cy="2767800"/>
          </a:xfrm>
          <a:prstGeom prst="rect">
            <a:avLst/>
          </a:prstGeom>
          <a:no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Water soluble</a:t>
            </a:r>
            <a:endParaRPr sz="2100">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Loosely bound to albumin</a:t>
            </a:r>
            <a:endParaRPr sz="2100">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Filtered through renal glomeruli and excreted in urine</a:t>
            </a:r>
            <a:endParaRPr sz="2100">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Non-toxic </a:t>
            </a:r>
            <a:endParaRPr sz="2100">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Present in low concentration in the blood</a:t>
            </a:r>
            <a:endParaRPr sz="2100">
              <a:latin typeface="Merriweather"/>
              <a:ea typeface="Merriweather"/>
              <a:cs typeface="Merriweather"/>
              <a:sym typeface="Merriweather"/>
            </a:endParaRPr>
          </a:p>
        </p:txBody>
      </p:sp>
      <p:grpSp>
        <p:nvGrpSpPr>
          <p:cNvPr id="92" name="Google Shape;92;p14"/>
          <p:cNvGrpSpPr/>
          <p:nvPr/>
        </p:nvGrpSpPr>
        <p:grpSpPr>
          <a:xfrm>
            <a:off x="7732874" y="15995504"/>
            <a:ext cx="5324100" cy="535822"/>
            <a:chOff x="8036586" y="1221654"/>
            <a:chExt cx="5324100" cy="535822"/>
          </a:xfrm>
        </p:grpSpPr>
        <p:sp>
          <p:nvSpPr>
            <p:cNvPr id="93" name="Google Shape;93;p14"/>
            <p:cNvSpPr/>
            <p:nvPr/>
          </p:nvSpPr>
          <p:spPr>
            <a:xfrm>
              <a:off x="8036586" y="1221654"/>
              <a:ext cx="5324100" cy="99000"/>
            </a:xfrm>
            <a:prstGeom prst="flowChartAlternateProcess">
              <a:avLst/>
            </a:prstGeom>
            <a:solidFill>
              <a:srgbClr val="93C47D"/>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8E7CC3"/>
                </a:solidFill>
              </a:endParaRPr>
            </a:p>
          </p:txBody>
        </p:sp>
        <p:sp>
          <p:nvSpPr>
            <p:cNvPr id="94" name="Google Shape;94;p14"/>
            <p:cNvSpPr/>
            <p:nvPr/>
          </p:nvSpPr>
          <p:spPr>
            <a:xfrm>
              <a:off x="10393555" y="1293076"/>
              <a:ext cx="93000" cy="464400"/>
            </a:xfrm>
            <a:prstGeom prst="rect">
              <a:avLst/>
            </a:prstGeom>
            <a:solidFill>
              <a:srgbClr val="93C47D"/>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8E7CC3"/>
                </a:solidFill>
              </a:endParaRPr>
            </a:p>
          </p:txBody>
        </p:sp>
      </p:grpSp>
      <p:sp>
        <p:nvSpPr>
          <p:cNvPr id="95" name="Google Shape;95;p14"/>
          <p:cNvSpPr txBox="1"/>
          <p:nvPr/>
        </p:nvSpPr>
        <p:spPr>
          <a:xfrm>
            <a:off x="7893013" y="15459298"/>
            <a:ext cx="4548900" cy="53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6AA84F"/>
                </a:solidFill>
                <a:latin typeface="Oswald"/>
                <a:ea typeface="Oswald"/>
                <a:cs typeface="Oswald"/>
                <a:sym typeface="Oswald"/>
              </a:rPr>
              <a:t>Conjugated bilirubin </a:t>
            </a:r>
            <a:endParaRPr sz="3000">
              <a:solidFill>
                <a:srgbClr val="6AA84F"/>
              </a:solidFill>
              <a:latin typeface="Oswald"/>
              <a:ea typeface="Oswald"/>
              <a:cs typeface="Oswald"/>
              <a:sym typeface="Oswald"/>
            </a:endParaRPr>
          </a:p>
        </p:txBody>
      </p:sp>
      <p:sp>
        <p:nvSpPr>
          <p:cNvPr id="96" name="Google Shape;96;p14"/>
          <p:cNvSpPr txBox="1"/>
          <p:nvPr/>
        </p:nvSpPr>
        <p:spPr>
          <a:xfrm>
            <a:off x="128675" y="16531450"/>
            <a:ext cx="6563700" cy="2767800"/>
          </a:xfrm>
          <a:prstGeom prst="rect">
            <a:avLst/>
          </a:prstGeom>
          <a:no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Insoluble in water.</a:t>
            </a:r>
            <a:endParaRPr sz="2100">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Tightly complex to albumin.</a:t>
            </a:r>
            <a:endParaRPr sz="2100">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solidFill>
                  <a:schemeClr val="dk1"/>
                </a:solidFill>
                <a:latin typeface="Merriweather"/>
                <a:ea typeface="Merriweather"/>
                <a:cs typeface="Merriweather"/>
                <a:sym typeface="Merriweather"/>
              </a:rPr>
              <a:t>Toxic substance.</a:t>
            </a:r>
            <a:endParaRPr sz="2100">
              <a:latin typeface="Merriweather"/>
              <a:ea typeface="Merriweather"/>
              <a:cs typeface="Merriweather"/>
              <a:sym typeface="Merriweather"/>
            </a:endParaRPr>
          </a:p>
          <a:p>
            <a:pPr indent="-361950" lvl="0" marL="457200" rtl="0" algn="l">
              <a:spcBef>
                <a:spcPts val="0"/>
              </a:spcBef>
              <a:spcAft>
                <a:spcPts val="0"/>
              </a:spcAft>
              <a:buClr>
                <a:srgbClr val="8E7CC3"/>
              </a:buClr>
              <a:buSzPts val="2100"/>
              <a:buFont typeface="Merriweather"/>
              <a:buChar char="●"/>
            </a:pPr>
            <a:r>
              <a:rPr lang="en" sz="2100">
                <a:solidFill>
                  <a:srgbClr val="8E7CC3"/>
                </a:solidFill>
                <a:latin typeface="Merriweather"/>
                <a:ea typeface="Merriweather"/>
                <a:cs typeface="Merriweather"/>
                <a:sym typeface="Merriweather"/>
              </a:rPr>
              <a:t>Not filtered through renal glomeruli , not excreted in urine </a:t>
            </a:r>
            <a:endParaRPr sz="2100">
              <a:latin typeface="Merriweather"/>
              <a:ea typeface="Merriweather"/>
              <a:cs typeface="Merriweather"/>
              <a:sym typeface="Merriweather"/>
            </a:endParaRPr>
          </a:p>
          <a:p>
            <a:pPr indent="-361950" lvl="0" marL="457200" rtl="0" algn="l">
              <a:spcBef>
                <a:spcPts val="0"/>
              </a:spcBef>
              <a:spcAft>
                <a:spcPts val="0"/>
              </a:spcAft>
              <a:buClr>
                <a:srgbClr val="8E7CC3"/>
              </a:buClr>
              <a:buSzPts val="2100"/>
              <a:buFont typeface="Merriweather"/>
              <a:buChar char="●"/>
            </a:pPr>
            <a:r>
              <a:rPr lang="en" sz="2100">
                <a:solidFill>
                  <a:srgbClr val="8E7CC3"/>
                </a:solidFill>
                <a:latin typeface="Merriweather"/>
                <a:ea typeface="Merriweather"/>
                <a:cs typeface="Merriweather"/>
                <a:sym typeface="Merriweather"/>
              </a:rPr>
              <a:t>The chief form of bilirubin In  the blood (represents the normal bilirubin in the blood; 0.5 mg/dl of plasma )</a:t>
            </a:r>
            <a:endParaRPr sz="2100">
              <a:solidFill>
                <a:srgbClr val="8E7CC3"/>
              </a:solidFill>
              <a:latin typeface="Merriweather"/>
              <a:ea typeface="Merriweather"/>
              <a:cs typeface="Merriweather"/>
              <a:sym typeface="Merriweather"/>
            </a:endParaRPr>
          </a:p>
        </p:txBody>
      </p:sp>
      <p:grpSp>
        <p:nvGrpSpPr>
          <p:cNvPr id="97" name="Google Shape;97;p14"/>
          <p:cNvGrpSpPr/>
          <p:nvPr/>
        </p:nvGrpSpPr>
        <p:grpSpPr>
          <a:xfrm>
            <a:off x="856826" y="15995399"/>
            <a:ext cx="5390100" cy="535822"/>
            <a:chOff x="1160538" y="1221624"/>
            <a:chExt cx="5390100" cy="535822"/>
          </a:xfrm>
        </p:grpSpPr>
        <p:sp>
          <p:nvSpPr>
            <p:cNvPr id="98" name="Google Shape;98;p14"/>
            <p:cNvSpPr/>
            <p:nvPr/>
          </p:nvSpPr>
          <p:spPr>
            <a:xfrm>
              <a:off x="1160538" y="1221624"/>
              <a:ext cx="5390100" cy="99000"/>
            </a:xfrm>
            <a:prstGeom prst="flowChartAlternateProcess">
              <a:avLst/>
            </a:prstGeom>
            <a:solidFill>
              <a:srgbClr val="93C47D"/>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8E7CC3"/>
                </a:solidFill>
              </a:endParaRPr>
            </a:p>
          </p:txBody>
        </p:sp>
        <p:sp>
          <p:nvSpPr>
            <p:cNvPr id="99" name="Google Shape;99;p14"/>
            <p:cNvSpPr/>
            <p:nvPr/>
          </p:nvSpPr>
          <p:spPr>
            <a:xfrm>
              <a:off x="3546730" y="1293046"/>
              <a:ext cx="93900" cy="464400"/>
            </a:xfrm>
            <a:prstGeom prst="rect">
              <a:avLst/>
            </a:prstGeom>
            <a:solidFill>
              <a:srgbClr val="93C47D"/>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8E7CC3"/>
                </a:solidFill>
              </a:endParaRPr>
            </a:p>
          </p:txBody>
        </p:sp>
      </p:grpSp>
      <p:sp>
        <p:nvSpPr>
          <p:cNvPr id="100" name="Google Shape;100;p14"/>
          <p:cNvSpPr txBox="1"/>
          <p:nvPr/>
        </p:nvSpPr>
        <p:spPr>
          <a:xfrm>
            <a:off x="1140438" y="15459404"/>
            <a:ext cx="4605300" cy="53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6AA84F"/>
                </a:solidFill>
                <a:latin typeface="Oswald"/>
                <a:ea typeface="Oswald"/>
                <a:cs typeface="Oswald"/>
                <a:sym typeface="Oswald"/>
              </a:rPr>
              <a:t>Unconjugated bilirubin</a:t>
            </a:r>
            <a:endParaRPr sz="3000">
              <a:solidFill>
                <a:srgbClr val="6AA84F"/>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5"/>
          <p:cNvSpPr/>
          <p:nvPr/>
        </p:nvSpPr>
        <p:spPr>
          <a:xfrm flipH="1" rot="10800000">
            <a:off x="264300" y="2028025"/>
            <a:ext cx="13568400" cy="8321400"/>
          </a:xfrm>
          <a:prstGeom prst="round1Rect">
            <a:avLst>
              <a:gd fmla="val 16667" name="adj"/>
            </a:avLst>
          </a:prstGeom>
          <a:noFill/>
          <a:ln cap="flat" cmpd="sng" w="28575">
            <a:solidFill>
              <a:srgbClr val="D9EAD3"/>
            </a:solidFill>
            <a:prstDash val="dashDot"/>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06" name="Google Shape;106;p15"/>
          <p:cNvSpPr/>
          <p:nvPr/>
        </p:nvSpPr>
        <p:spPr>
          <a:xfrm>
            <a:off x="1822225" y="7896770"/>
            <a:ext cx="7349700" cy="6330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Merriweather"/>
                <a:ea typeface="Merriweather"/>
                <a:cs typeface="Merriweather"/>
                <a:sym typeface="Merriweather"/>
              </a:rPr>
              <a:t>Plasma</a:t>
            </a:r>
            <a:endParaRPr b="1" sz="2300">
              <a:latin typeface="Merriweather"/>
              <a:ea typeface="Merriweather"/>
              <a:cs typeface="Merriweather"/>
              <a:sym typeface="Merriweather"/>
            </a:endParaRPr>
          </a:p>
        </p:txBody>
      </p:sp>
      <p:sp>
        <p:nvSpPr>
          <p:cNvPr id="107" name="Google Shape;107;p15"/>
          <p:cNvSpPr/>
          <p:nvPr/>
        </p:nvSpPr>
        <p:spPr>
          <a:xfrm>
            <a:off x="1822225" y="8665362"/>
            <a:ext cx="7349700" cy="9990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Merriweather"/>
                <a:ea typeface="Merriweather"/>
                <a:cs typeface="Merriweather"/>
                <a:sym typeface="Merriweather"/>
              </a:rPr>
              <a:t>Spleen</a:t>
            </a:r>
            <a:endParaRPr b="1" sz="2300">
              <a:latin typeface="Merriweather"/>
              <a:ea typeface="Merriweather"/>
              <a:cs typeface="Merriweather"/>
              <a:sym typeface="Merriweather"/>
            </a:endParaRPr>
          </a:p>
        </p:txBody>
      </p:sp>
      <p:sp>
        <p:nvSpPr>
          <p:cNvPr id="108" name="Google Shape;108;p15"/>
          <p:cNvSpPr txBox="1"/>
          <p:nvPr/>
        </p:nvSpPr>
        <p:spPr>
          <a:xfrm>
            <a:off x="264300" y="2063050"/>
            <a:ext cx="13431600" cy="507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Merriweather"/>
                <a:ea typeface="Merriweather"/>
                <a:cs typeface="Merriweather"/>
                <a:sym typeface="Merriweather"/>
              </a:rPr>
              <a:t>Life span of  RBCs is 60-120 days. </a:t>
            </a:r>
            <a:endParaRPr sz="2200">
              <a:solidFill>
                <a:srgbClr val="B7B7B7"/>
              </a:solidFill>
              <a:latin typeface="Merriweather"/>
              <a:ea typeface="Merriweather"/>
              <a:cs typeface="Merriweather"/>
              <a:sym typeface="Merriweather"/>
            </a:endParaRPr>
          </a:p>
          <a:p>
            <a:pPr indent="-381000" lvl="0" marL="457200" rtl="0" algn="l">
              <a:lnSpc>
                <a:spcPct val="115000"/>
              </a:lnSpc>
              <a:spcBef>
                <a:spcPts val="0"/>
              </a:spcBef>
              <a:spcAft>
                <a:spcPts val="0"/>
              </a:spcAft>
              <a:buSzPts val="2400"/>
              <a:buFont typeface="Merriweather"/>
              <a:buChar char="●"/>
            </a:pPr>
            <a:r>
              <a:rPr lang="en" sz="2400">
                <a:latin typeface="Merriweather"/>
                <a:ea typeface="Merriweather"/>
                <a:cs typeface="Merriweather"/>
                <a:sym typeface="Merriweather"/>
              </a:rPr>
              <a:t>Senescent RBCs are phagocytosed intravascularly or extravascularly by </a:t>
            </a:r>
            <a:r>
              <a:rPr b="1" lang="en" sz="2400">
                <a:highlight>
                  <a:srgbClr val="D0E0E3"/>
                </a:highlight>
                <a:latin typeface="Merriweather"/>
                <a:ea typeface="Merriweather"/>
                <a:cs typeface="Merriweather"/>
                <a:sym typeface="Merriweather"/>
              </a:rPr>
              <a:t>reticuloendothelial system (RES)</a:t>
            </a:r>
            <a:r>
              <a:rPr lang="en" sz="2200">
                <a:solidFill>
                  <a:srgbClr val="8E7CC3"/>
                </a:solidFill>
                <a:latin typeface="Merriweather"/>
                <a:ea typeface="Merriweather"/>
                <a:cs typeface="Merriweather"/>
                <a:sym typeface="Merriweather"/>
              </a:rPr>
              <a:t> </a:t>
            </a:r>
            <a:r>
              <a:rPr b="1" lang="en" sz="2400">
                <a:highlight>
                  <a:srgbClr val="D9D2E9"/>
                </a:highlight>
                <a:latin typeface="Merriweather"/>
                <a:ea typeface="Merriweather"/>
                <a:cs typeface="Merriweather"/>
                <a:sym typeface="Merriweather"/>
              </a:rPr>
              <a:t>(Mononuclear Phagocytes System)</a:t>
            </a:r>
            <a:r>
              <a:rPr lang="en" sz="2200">
                <a:solidFill>
                  <a:srgbClr val="8E7CC3"/>
                </a:solidFill>
                <a:latin typeface="Merriweather"/>
                <a:ea typeface="Merriweather"/>
                <a:cs typeface="Merriweather"/>
                <a:sym typeface="Merriweather"/>
              </a:rPr>
              <a:t> </a:t>
            </a:r>
            <a:r>
              <a:rPr lang="en" sz="2200">
                <a:latin typeface="Merriweather"/>
                <a:ea typeface="Merriweather"/>
                <a:cs typeface="Merriweather"/>
                <a:sym typeface="Merriweather"/>
              </a:rPr>
              <a:t>specially in the spleen,</a:t>
            </a:r>
            <a:r>
              <a:rPr lang="en" sz="2200">
                <a:solidFill>
                  <a:srgbClr val="8E7CC3"/>
                </a:solidFill>
                <a:latin typeface="Merriweather"/>
                <a:ea typeface="Merriweather"/>
                <a:cs typeface="Merriweather"/>
                <a:sym typeface="Merriweather"/>
              </a:rPr>
              <a:t> liver &amp; bone marrow.</a:t>
            </a:r>
            <a:endParaRPr sz="2200">
              <a:solidFill>
                <a:srgbClr val="B7B7B7"/>
              </a:solidFill>
              <a:latin typeface="Merriweather"/>
              <a:ea typeface="Merriweather"/>
              <a:cs typeface="Merriweather"/>
              <a:sym typeface="Merriweather"/>
            </a:endParaRPr>
          </a:p>
          <a:p>
            <a:pPr indent="-381000" lvl="0" marL="457200" rtl="0" algn="l">
              <a:lnSpc>
                <a:spcPct val="115000"/>
              </a:lnSpc>
              <a:spcBef>
                <a:spcPts val="0"/>
              </a:spcBef>
              <a:spcAft>
                <a:spcPts val="0"/>
              </a:spcAft>
              <a:buSzPts val="2400"/>
              <a:buFont typeface="Merriweather"/>
              <a:buChar char="●"/>
            </a:pPr>
            <a:r>
              <a:rPr lang="en" sz="2400">
                <a:latin typeface="Merriweather"/>
                <a:ea typeface="Merriweather"/>
                <a:cs typeface="Merriweather"/>
                <a:sym typeface="Merriweather"/>
              </a:rPr>
              <a:t>The </a:t>
            </a:r>
            <a:r>
              <a:rPr b="1" lang="en" sz="2400">
                <a:highlight>
                  <a:srgbClr val="D9EAD3"/>
                </a:highlight>
                <a:latin typeface="Merriweather"/>
                <a:ea typeface="Merriweather"/>
                <a:cs typeface="Merriweather"/>
                <a:sym typeface="Merriweather"/>
              </a:rPr>
              <a:t>hemoglobin</a:t>
            </a:r>
            <a:r>
              <a:rPr lang="en" sz="2400">
                <a:latin typeface="Merriweather"/>
                <a:ea typeface="Merriweather"/>
                <a:cs typeface="Merriweather"/>
                <a:sym typeface="Merriweather"/>
              </a:rPr>
              <a:t> is first split into </a:t>
            </a:r>
            <a:r>
              <a:rPr b="1" lang="en" sz="2400">
                <a:highlight>
                  <a:srgbClr val="D9EAD3"/>
                </a:highlight>
                <a:latin typeface="Merriweather"/>
                <a:ea typeface="Merriweather"/>
                <a:cs typeface="Merriweather"/>
                <a:sym typeface="Merriweather"/>
              </a:rPr>
              <a:t>globin</a:t>
            </a:r>
            <a:r>
              <a:rPr lang="en" sz="2400">
                <a:latin typeface="Merriweather"/>
                <a:ea typeface="Merriweather"/>
                <a:cs typeface="Merriweather"/>
                <a:sym typeface="Merriweather"/>
              </a:rPr>
              <a:t> &amp; </a:t>
            </a:r>
            <a:r>
              <a:rPr b="1" lang="en" sz="2400">
                <a:highlight>
                  <a:srgbClr val="D9EAD3"/>
                </a:highlight>
                <a:latin typeface="Merriweather"/>
                <a:ea typeface="Merriweather"/>
                <a:cs typeface="Merriweather"/>
                <a:sym typeface="Merriweather"/>
              </a:rPr>
              <a:t>heme</a:t>
            </a:r>
            <a:r>
              <a:rPr lang="en" sz="2400">
                <a:latin typeface="Merriweather"/>
                <a:ea typeface="Merriweather"/>
                <a:cs typeface="Merriweather"/>
                <a:sym typeface="Merriweather"/>
              </a:rPr>
              <a:t> </a:t>
            </a:r>
            <a:r>
              <a:rPr lang="en" sz="2400">
                <a:solidFill>
                  <a:srgbClr val="8E7CC3"/>
                </a:solidFill>
                <a:latin typeface="Merriweather"/>
                <a:ea typeface="Merriweather"/>
                <a:cs typeface="Merriweather"/>
                <a:sym typeface="Merriweather"/>
              </a:rPr>
              <a:t>In the presence of NADPH &amp; O</a:t>
            </a:r>
            <a:r>
              <a:rPr baseline="-25000" lang="en" sz="2400">
                <a:solidFill>
                  <a:srgbClr val="8E7CC3"/>
                </a:solidFill>
                <a:latin typeface="Merriweather"/>
                <a:ea typeface="Merriweather"/>
                <a:cs typeface="Merriweather"/>
                <a:sym typeface="Merriweather"/>
              </a:rPr>
              <a:t>2</a:t>
            </a:r>
            <a:r>
              <a:rPr lang="en" sz="2400">
                <a:solidFill>
                  <a:srgbClr val="8E7CC3"/>
                </a:solidFill>
                <a:latin typeface="Merriweather"/>
                <a:ea typeface="Merriweather"/>
                <a:cs typeface="Merriweather"/>
                <a:sym typeface="Merriweather"/>
              </a:rPr>
              <a:t> the Heme oxygenase, with a concomitant oxidation of </a:t>
            </a:r>
            <a:r>
              <a:rPr lang="en" sz="2400">
                <a:solidFill>
                  <a:srgbClr val="8E7CC3"/>
                </a:solidFill>
                <a:latin typeface="Merriweather"/>
                <a:ea typeface="Merriweather"/>
                <a:cs typeface="Merriweather"/>
                <a:sym typeface="Merriweather"/>
              </a:rPr>
              <a:t>ferrous</a:t>
            </a:r>
            <a:r>
              <a:rPr lang="en" sz="2400">
                <a:solidFill>
                  <a:srgbClr val="8E7CC3"/>
                </a:solidFill>
                <a:latin typeface="Merriweather"/>
                <a:ea typeface="Merriweather"/>
                <a:cs typeface="Merriweather"/>
                <a:sym typeface="Merriweather"/>
              </a:rPr>
              <a:t> Fe</a:t>
            </a:r>
            <a:r>
              <a:rPr baseline="30000" lang="en" sz="2400">
                <a:solidFill>
                  <a:srgbClr val="8E7CC3"/>
                </a:solidFill>
                <a:latin typeface="Merriweather"/>
                <a:ea typeface="Merriweather"/>
                <a:cs typeface="Merriweather"/>
                <a:sym typeface="Merriweather"/>
              </a:rPr>
              <a:t>2+</a:t>
            </a:r>
            <a:r>
              <a:rPr lang="en" sz="2400">
                <a:solidFill>
                  <a:srgbClr val="8E7CC3"/>
                </a:solidFill>
                <a:latin typeface="Merriweather"/>
                <a:ea typeface="Merriweather"/>
                <a:cs typeface="Merriweather"/>
                <a:sym typeface="Merriweather"/>
              </a:rPr>
              <a:t> iron to ferric Fe</a:t>
            </a:r>
            <a:r>
              <a:rPr baseline="30000" lang="en" sz="2400">
                <a:solidFill>
                  <a:srgbClr val="8E7CC3"/>
                </a:solidFill>
                <a:latin typeface="Merriweather"/>
                <a:ea typeface="Merriweather"/>
                <a:cs typeface="Merriweather"/>
                <a:sym typeface="Merriweather"/>
              </a:rPr>
              <a:t>+3</a:t>
            </a:r>
            <a:r>
              <a:rPr lang="en" sz="2400">
                <a:solidFill>
                  <a:srgbClr val="8E7CC3"/>
                </a:solidFill>
                <a:latin typeface="Merriweather"/>
                <a:ea typeface="Merriweather"/>
                <a:cs typeface="Merriweather"/>
                <a:sym typeface="Merriweather"/>
              </a:rPr>
              <a:t>,</a:t>
            </a:r>
            <a:r>
              <a:rPr lang="en" sz="2400">
                <a:latin typeface="Merriweather"/>
                <a:ea typeface="Merriweather"/>
                <a:cs typeface="Merriweather"/>
                <a:sym typeface="Merriweather"/>
              </a:rPr>
              <a:t> and converts it into Biliverdin.</a:t>
            </a:r>
            <a:endParaRPr sz="2400">
              <a:latin typeface="Merriweather"/>
              <a:ea typeface="Merriweather"/>
              <a:cs typeface="Merriweather"/>
              <a:sym typeface="Merriweather"/>
            </a:endParaRPr>
          </a:p>
          <a:p>
            <a:pPr indent="-381000" lvl="1" marL="914400" rtl="0" algn="l">
              <a:lnSpc>
                <a:spcPct val="115000"/>
              </a:lnSpc>
              <a:spcBef>
                <a:spcPts val="0"/>
              </a:spcBef>
              <a:spcAft>
                <a:spcPts val="0"/>
              </a:spcAft>
              <a:buClr>
                <a:srgbClr val="D9EAD3"/>
              </a:buClr>
              <a:buSzPts val="2400"/>
              <a:buFont typeface="Merriweather"/>
              <a:buChar char="○"/>
            </a:pPr>
            <a:r>
              <a:rPr b="1" lang="en" sz="2400">
                <a:latin typeface="Merriweather"/>
                <a:ea typeface="Merriweather"/>
                <a:cs typeface="Merriweather"/>
                <a:sym typeface="Merriweather"/>
              </a:rPr>
              <a:t>Globin: </a:t>
            </a:r>
            <a:r>
              <a:rPr lang="en" sz="2400">
                <a:latin typeface="Merriweather"/>
                <a:ea typeface="Merriweather"/>
                <a:cs typeface="Merriweather"/>
                <a:sym typeface="Merriweather"/>
              </a:rPr>
              <a:t>AA formed from breakdown of globin are stored in the body</a:t>
            </a:r>
            <a:endParaRPr sz="2400">
              <a:latin typeface="Merriweather"/>
              <a:ea typeface="Merriweather"/>
              <a:cs typeface="Merriweather"/>
              <a:sym typeface="Merriweather"/>
            </a:endParaRPr>
          </a:p>
          <a:p>
            <a:pPr indent="-381000" lvl="1" marL="914400" rtl="0" algn="l">
              <a:lnSpc>
                <a:spcPct val="115000"/>
              </a:lnSpc>
              <a:spcBef>
                <a:spcPts val="0"/>
              </a:spcBef>
              <a:spcAft>
                <a:spcPts val="0"/>
              </a:spcAft>
              <a:buClr>
                <a:srgbClr val="D9EAD3"/>
              </a:buClr>
              <a:buSzPts val="2400"/>
              <a:buFont typeface="Merriweather"/>
              <a:buChar char="○"/>
            </a:pPr>
            <a:r>
              <a:rPr b="1" lang="en" sz="2400">
                <a:latin typeface="Merriweather"/>
                <a:ea typeface="Merriweather"/>
                <a:cs typeface="Merriweather"/>
                <a:sym typeface="Merriweather"/>
              </a:rPr>
              <a:t>Heme: </a:t>
            </a:r>
            <a:r>
              <a:rPr lang="en" sz="2400">
                <a:latin typeface="Merriweather"/>
                <a:ea typeface="Merriweather"/>
                <a:cs typeface="Merriweather"/>
                <a:sym typeface="Merriweather"/>
              </a:rPr>
              <a:t>heme ring is opened to give:</a:t>
            </a:r>
            <a:endParaRPr sz="2400">
              <a:latin typeface="Merriweather"/>
              <a:ea typeface="Merriweather"/>
              <a:cs typeface="Merriweather"/>
              <a:sym typeface="Merriweather"/>
            </a:endParaRPr>
          </a:p>
          <a:p>
            <a:pPr indent="-381000" lvl="2" marL="1371600" rtl="0" algn="l">
              <a:lnSpc>
                <a:spcPct val="115000"/>
              </a:lnSpc>
              <a:spcBef>
                <a:spcPts val="0"/>
              </a:spcBef>
              <a:spcAft>
                <a:spcPts val="0"/>
              </a:spcAft>
              <a:buClr>
                <a:srgbClr val="D9EAD3"/>
              </a:buClr>
              <a:buSzPts val="2400"/>
              <a:buFont typeface="Merriweather"/>
              <a:buChar char="■"/>
            </a:pPr>
            <a:r>
              <a:rPr b="1" lang="en" sz="2400">
                <a:highlight>
                  <a:srgbClr val="D9EAD3"/>
                </a:highlight>
                <a:latin typeface="Merriweather"/>
                <a:ea typeface="Merriweather"/>
                <a:cs typeface="Merriweather"/>
                <a:sym typeface="Merriweather"/>
              </a:rPr>
              <a:t>Free ion</a:t>
            </a:r>
            <a:r>
              <a:rPr b="1" lang="en" sz="2400">
                <a:latin typeface="Merriweather"/>
                <a:ea typeface="Merriweather"/>
                <a:cs typeface="Merriweather"/>
                <a:sym typeface="Merriweather"/>
              </a:rPr>
              <a:t> : </a:t>
            </a:r>
            <a:r>
              <a:rPr lang="en" sz="2400">
                <a:latin typeface="Merriweather"/>
                <a:ea typeface="Merriweather"/>
                <a:cs typeface="Merriweather"/>
                <a:sym typeface="Merriweather"/>
              </a:rPr>
              <a:t>Transported in blood by transferrin &amp; stored in the body as a reservoir for erythropoiesis.</a:t>
            </a:r>
            <a:endParaRPr sz="2400">
              <a:latin typeface="Merriweather"/>
              <a:ea typeface="Merriweather"/>
              <a:cs typeface="Merriweather"/>
              <a:sym typeface="Merriweather"/>
            </a:endParaRPr>
          </a:p>
          <a:p>
            <a:pPr indent="-381000" lvl="2" marL="1371600" rtl="0" algn="l">
              <a:lnSpc>
                <a:spcPct val="115000"/>
              </a:lnSpc>
              <a:spcBef>
                <a:spcPts val="0"/>
              </a:spcBef>
              <a:spcAft>
                <a:spcPts val="0"/>
              </a:spcAft>
              <a:buClr>
                <a:srgbClr val="D9EAD3"/>
              </a:buClr>
              <a:buSzPts val="2400"/>
              <a:buFont typeface="Merriweather"/>
              <a:buChar char="■"/>
            </a:pPr>
            <a:r>
              <a:rPr b="1" lang="en" sz="2400">
                <a:highlight>
                  <a:srgbClr val="D9EAD3"/>
                </a:highlight>
                <a:latin typeface="Merriweather"/>
                <a:ea typeface="Merriweather"/>
                <a:cs typeface="Merriweather"/>
                <a:sym typeface="Merriweather"/>
              </a:rPr>
              <a:t>Bile pigment (biliverdin)</a:t>
            </a:r>
            <a:r>
              <a:rPr b="1" lang="en" sz="2400">
                <a:latin typeface="Merriweather"/>
                <a:ea typeface="Merriweather"/>
                <a:cs typeface="Merriweather"/>
                <a:sym typeface="Merriweather"/>
              </a:rPr>
              <a:t>: </a:t>
            </a:r>
            <a:r>
              <a:rPr lang="en" sz="2400">
                <a:latin typeface="Merriweather"/>
                <a:ea typeface="Merriweather"/>
                <a:cs typeface="Merriweather"/>
                <a:sym typeface="Merriweather"/>
              </a:rPr>
              <a:t>reduced by </a:t>
            </a:r>
            <a:r>
              <a:rPr b="1" lang="en" sz="2400">
                <a:highlight>
                  <a:srgbClr val="D9EAD3"/>
                </a:highlight>
                <a:latin typeface="Merriweather"/>
                <a:ea typeface="Merriweather"/>
                <a:cs typeface="Merriweather"/>
                <a:sym typeface="Merriweather"/>
              </a:rPr>
              <a:t>biliverdin reductase</a:t>
            </a:r>
            <a:r>
              <a:rPr lang="en" sz="2400">
                <a:latin typeface="Merriweather"/>
                <a:ea typeface="Merriweather"/>
                <a:cs typeface="Merriweather"/>
                <a:sym typeface="Merriweather"/>
              </a:rPr>
              <a:t> to free bilirubin which is gradually released into the plasma.</a:t>
            </a:r>
            <a:endParaRPr sz="2400">
              <a:latin typeface="Merriweather"/>
              <a:ea typeface="Merriweather"/>
              <a:cs typeface="Merriweather"/>
              <a:sym typeface="Merriweather"/>
            </a:endParaRPr>
          </a:p>
        </p:txBody>
      </p:sp>
      <p:sp>
        <p:nvSpPr>
          <p:cNvPr id="109" name="Google Shape;109;p15"/>
          <p:cNvSpPr/>
          <p:nvPr/>
        </p:nvSpPr>
        <p:spPr>
          <a:xfrm>
            <a:off x="1917941" y="9259305"/>
            <a:ext cx="967800" cy="3060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Merriweather"/>
                <a:ea typeface="Merriweather"/>
                <a:cs typeface="Merriweather"/>
                <a:sym typeface="Merriweather"/>
              </a:rPr>
              <a:t>RBC</a:t>
            </a:r>
            <a:endParaRPr b="1" sz="1800">
              <a:solidFill>
                <a:srgbClr val="FFFFFF"/>
              </a:solidFill>
              <a:latin typeface="Merriweather"/>
              <a:ea typeface="Merriweather"/>
              <a:cs typeface="Merriweather"/>
              <a:sym typeface="Merriweather"/>
            </a:endParaRPr>
          </a:p>
        </p:txBody>
      </p:sp>
      <p:sp>
        <p:nvSpPr>
          <p:cNvPr id="110" name="Google Shape;110;p15"/>
          <p:cNvSpPr/>
          <p:nvPr/>
        </p:nvSpPr>
        <p:spPr>
          <a:xfrm>
            <a:off x="3201572" y="9259295"/>
            <a:ext cx="1549200" cy="3060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FFFFF"/>
                </a:solidFill>
                <a:latin typeface="Merriweather"/>
                <a:ea typeface="Merriweather"/>
                <a:cs typeface="Merriweather"/>
                <a:sym typeface="Merriweather"/>
              </a:rPr>
              <a:t>Hemoglobin</a:t>
            </a:r>
            <a:endParaRPr b="1" sz="1500">
              <a:solidFill>
                <a:srgbClr val="FFFFFF"/>
              </a:solidFill>
              <a:latin typeface="Merriweather"/>
              <a:ea typeface="Merriweather"/>
              <a:cs typeface="Merriweather"/>
              <a:sym typeface="Merriweather"/>
            </a:endParaRPr>
          </a:p>
        </p:txBody>
      </p:sp>
      <p:sp>
        <p:nvSpPr>
          <p:cNvPr id="111" name="Google Shape;111;p15"/>
          <p:cNvSpPr/>
          <p:nvPr/>
        </p:nvSpPr>
        <p:spPr>
          <a:xfrm>
            <a:off x="5219424" y="8900740"/>
            <a:ext cx="834300" cy="3060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Merriweather"/>
                <a:ea typeface="Merriweather"/>
                <a:cs typeface="Merriweather"/>
                <a:sym typeface="Merriweather"/>
              </a:rPr>
              <a:t>Heme</a:t>
            </a:r>
            <a:endParaRPr b="1" sz="1600">
              <a:solidFill>
                <a:srgbClr val="FFFFFF"/>
              </a:solidFill>
              <a:latin typeface="Merriweather"/>
              <a:ea typeface="Merriweather"/>
              <a:cs typeface="Merriweather"/>
              <a:sym typeface="Merriweather"/>
            </a:endParaRPr>
          </a:p>
        </p:txBody>
      </p:sp>
      <p:sp>
        <p:nvSpPr>
          <p:cNvPr id="112" name="Google Shape;112;p15"/>
          <p:cNvSpPr/>
          <p:nvPr/>
        </p:nvSpPr>
        <p:spPr>
          <a:xfrm>
            <a:off x="3922811" y="8665362"/>
            <a:ext cx="967800" cy="3060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Merriweather"/>
                <a:ea typeface="Merriweather"/>
                <a:cs typeface="Merriweather"/>
                <a:sym typeface="Merriweather"/>
              </a:rPr>
              <a:t>Globin</a:t>
            </a:r>
            <a:endParaRPr b="1" sz="1600">
              <a:solidFill>
                <a:srgbClr val="FFFFFF"/>
              </a:solidFill>
              <a:latin typeface="Merriweather"/>
              <a:ea typeface="Merriweather"/>
              <a:cs typeface="Merriweather"/>
              <a:sym typeface="Merriweather"/>
            </a:endParaRPr>
          </a:p>
        </p:txBody>
      </p:sp>
      <p:sp>
        <p:nvSpPr>
          <p:cNvPr id="113" name="Google Shape;113;p15"/>
          <p:cNvSpPr/>
          <p:nvPr/>
        </p:nvSpPr>
        <p:spPr>
          <a:xfrm>
            <a:off x="6786460" y="9310872"/>
            <a:ext cx="1549200" cy="3060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Merriweather"/>
                <a:ea typeface="Merriweather"/>
                <a:cs typeface="Merriweather"/>
                <a:sym typeface="Merriweather"/>
              </a:rPr>
              <a:t>Bilirubin</a:t>
            </a:r>
            <a:endParaRPr b="1" sz="1800">
              <a:solidFill>
                <a:srgbClr val="FFFFFF"/>
              </a:solidFill>
              <a:latin typeface="Merriweather"/>
              <a:ea typeface="Merriweather"/>
              <a:cs typeface="Merriweather"/>
              <a:sym typeface="Merriweather"/>
            </a:endParaRPr>
          </a:p>
        </p:txBody>
      </p:sp>
      <p:sp>
        <p:nvSpPr>
          <p:cNvPr id="114" name="Google Shape;114;p15"/>
          <p:cNvSpPr/>
          <p:nvPr/>
        </p:nvSpPr>
        <p:spPr>
          <a:xfrm>
            <a:off x="4191346" y="8039344"/>
            <a:ext cx="1628700" cy="3807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Merriweather"/>
                <a:ea typeface="Merriweather"/>
                <a:cs typeface="Merriweather"/>
                <a:sym typeface="Merriweather"/>
              </a:rPr>
              <a:t>Amino acid in AA pool</a:t>
            </a:r>
            <a:endParaRPr b="1" sz="1300">
              <a:solidFill>
                <a:srgbClr val="FFFFFF"/>
              </a:solidFill>
              <a:latin typeface="Merriweather"/>
              <a:ea typeface="Merriweather"/>
              <a:cs typeface="Merriweather"/>
              <a:sym typeface="Merriweather"/>
            </a:endParaRPr>
          </a:p>
        </p:txBody>
      </p:sp>
      <p:cxnSp>
        <p:nvCxnSpPr>
          <p:cNvPr id="115" name="Google Shape;115;p15"/>
          <p:cNvCxnSpPr>
            <a:stCxn id="110" idx="0"/>
            <a:endCxn id="112" idx="2"/>
          </p:cNvCxnSpPr>
          <p:nvPr/>
        </p:nvCxnSpPr>
        <p:spPr>
          <a:xfrm flipH="1" rot="10800000">
            <a:off x="3976172" y="8971295"/>
            <a:ext cx="430500" cy="288000"/>
          </a:xfrm>
          <a:prstGeom prst="straightConnector1">
            <a:avLst/>
          </a:prstGeom>
          <a:noFill/>
          <a:ln cap="flat" cmpd="sng" w="9525">
            <a:solidFill>
              <a:srgbClr val="999999"/>
            </a:solidFill>
            <a:prstDash val="solid"/>
            <a:round/>
            <a:headEnd len="med" w="med" type="none"/>
            <a:tailEnd len="med" w="med" type="stealth"/>
          </a:ln>
        </p:spPr>
      </p:cxnSp>
      <p:cxnSp>
        <p:nvCxnSpPr>
          <p:cNvPr id="116" name="Google Shape;116;p15"/>
          <p:cNvCxnSpPr>
            <a:stCxn id="110" idx="0"/>
            <a:endCxn id="111" idx="1"/>
          </p:cNvCxnSpPr>
          <p:nvPr/>
        </p:nvCxnSpPr>
        <p:spPr>
          <a:xfrm flipH="1" rot="10800000">
            <a:off x="3976172" y="9053795"/>
            <a:ext cx="1243200" cy="205500"/>
          </a:xfrm>
          <a:prstGeom prst="straightConnector1">
            <a:avLst/>
          </a:prstGeom>
          <a:noFill/>
          <a:ln cap="flat" cmpd="sng" w="9525">
            <a:solidFill>
              <a:srgbClr val="999999"/>
            </a:solidFill>
            <a:prstDash val="solid"/>
            <a:round/>
            <a:headEnd len="med" w="med" type="none"/>
            <a:tailEnd len="med" w="med" type="stealth"/>
          </a:ln>
        </p:spPr>
      </p:cxnSp>
      <p:cxnSp>
        <p:nvCxnSpPr>
          <p:cNvPr id="117" name="Google Shape;117;p15"/>
          <p:cNvCxnSpPr>
            <a:stCxn id="112" idx="0"/>
            <a:endCxn id="114" idx="2"/>
          </p:cNvCxnSpPr>
          <p:nvPr/>
        </p:nvCxnSpPr>
        <p:spPr>
          <a:xfrm flipH="1" rot="10800000">
            <a:off x="4406711" y="8419962"/>
            <a:ext cx="599100" cy="245400"/>
          </a:xfrm>
          <a:prstGeom prst="straightConnector1">
            <a:avLst/>
          </a:prstGeom>
          <a:noFill/>
          <a:ln cap="flat" cmpd="sng" w="9525">
            <a:solidFill>
              <a:srgbClr val="999999"/>
            </a:solidFill>
            <a:prstDash val="solid"/>
            <a:round/>
            <a:headEnd len="med" w="med" type="none"/>
            <a:tailEnd len="med" w="med" type="stealth"/>
          </a:ln>
        </p:spPr>
      </p:cxnSp>
      <p:cxnSp>
        <p:nvCxnSpPr>
          <p:cNvPr id="118" name="Google Shape;118;p15"/>
          <p:cNvCxnSpPr>
            <a:stCxn id="111" idx="3"/>
            <a:endCxn id="113" idx="1"/>
          </p:cNvCxnSpPr>
          <p:nvPr/>
        </p:nvCxnSpPr>
        <p:spPr>
          <a:xfrm>
            <a:off x="6053724" y="9053740"/>
            <a:ext cx="732600" cy="410100"/>
          </a:xfrm>
          <a:prstGeom prst="straightConnector1">
            <a:avLst/>
          </a:prstGeom>
          <a:noFill/>
          <a:ln cap="flat" cmpd="sng" w="9525">
            <a:solidFill>
              <a:srgbClr val="999999"/>
            </a:solidFill>
            <a:prstDash val="solid"/>
            <a:round/>
            <a:headEnd len="med" w="med" type="none"/>
            <a:tailEnd len="med" w="med" type="stealth"/>
          </a:ln>
        </p:spPr>
      </p:cxnSp>
      <p:cxnSp>
        <p:nvCxnSpPr>
          <p:cNvPr id="119" name="Google Shape;119;p15"/>
          <p:cNvCxnSpPr>
            <a:stCxn id="109" idx="3"/>
            <a:endCxn id="110" idx="1"/>
          </p:cNvCxnSpPr>
          <p:nvPr/>
        </p:nvCxnSpPr>
        <p:spPr>
          <a:xfrm>
            <a:off x="2885741" y="9412305"/>
            <a:ext cx="315900" cy="0"/>
          </a:xfrm>
          <a:prstGeom prst="straightConnector1">
            <a:avLst/>
          </a:prstGeom>
          <a:noFill/>
          <a:ln cap="flat" cmpd="sng" w="9525">
            <a:solidFill>
              <a:srgbClr val="999999"/>
            </a:solidFill>
            <a:prstDash val="solid"/>
            <a:round/>
            <a:headEnd len="med" w="med" type="none"/>
            <a:tailEnd len="med" w="med" type="stealth"/>
          </a:ln>
        </p:spPr>
      </p:cxnSp>
      <p:sp>
        <p:nvSpPr>
          <p:cNvPr id="120" name="Google Shape;120;p15"/>
          <p:cNvSpPr/>
          <p:nvPr/>
        </p:nvSpPr>
        <p:spPr>
          <a:xfrm>
            <a:off x="6570458" y="8764053"/>
            <a:ext cx="747300" cy="3060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Merriweather"/>
                <a:ea typeface="Merriweather"/>
                <a:cs typeface="Merriweather"/>
                <a:sym typeface="Merriweather"/>
              </a:rPr>
              <a:t>Iron</a:t>
            </a:r>
            <a:endParaRPr b="1" sz="1800">
              <a:solidFill>
                <a:srgbClr val="FFFFFF"/>
              </a:solidFill>
              <a:latin typeface="Merriweather"/>
              <a:ea typeface="Merriweather"/>
              <a:cs typeface="Merriweather"/>
              <a:sym typeface="Merriweather"/>
            </a:endParaRPr>
          </a:p>
        </p:txBody>
      </p:sp>
      <p:cxnSp>
        <p:nvCxnSpPr>
          <p:cNvPr id="121" name="Google Shape;121;p15"/>
          <p:cNvCxnSpPr>
            <a:stCxn id="111" idx="3"/>
            <a:endCxn id="120" idx="1"/>
          </p:cNvCxnSpPr>
          <p:nvPr/>
        </p:nvCxnSpPr>
        <p:spPr>
          <a:xfrm flipH="1" rot="10800000">
            <a:off x="6053724" y="8916940"/>
            <a:ext cx="516600" cy="136800"/>
          </a:xfrm>
          <a:prstGeom prst="straightConnector1">
            <a:avLst/>
          </a:prstGeom>
          <a:noFill/>
          <a:ln cap="flat" cmpd="sng" w="9525">
            <a:solidFill>
              <a:srgbClr val="999999"/>
            </a:solidFill>
            <a:prstDash val="solid"/>
            <a:round/>
            <a:headEnd len="med" w="med" type="none"/>
            <a:tailEnd len="med" w="med" type="stealth"/>
          </a:ln>
        </p:spPr>
      </p:cxnSp>
      <p:sp>
        <p:nvSpPr>
          <p:cNvPr id="122" name="Google Shape;122;p15"/>
          <p:cNvSpPr/>
          <p:nvPr/>
        </p:nvSpPr>
        <p:spPr>
          <a:xfrm>
            <a:off x="5921993" y="8031151"/>
            <a:ext cx="1067700" cy="3807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erriweather"/>
                <a:ea typeface="Merriweather"/>
                <a:cs typeface="Merriweather"/>
                <a:sym typeface="Merriweather"/>
              </a:rPr>
              <a:t>Iron pool</a:t>
            </a:r>
            <a:endParaRPr b="1">
              <a:solidFill>
                <a:srgbClr val="FFFFFF"/>
              </a:solidFill>
              <a:latin typeface="Merriweather"/>
              <a:ea typeface="Merriweather"/>
              <a:cs typeface="Merriweather"/>
              <a:sym typeface="Merriweather"/>
            </a:endParaRPr>
          </a:p>
        </p:txBody>
      </p:sp>
      <p:cxnSp>
        <p:nvCxnSpPr>
          <p:cNvPr id="123" name="Google Shape;123;p15"/>
          <p:cNvCxnSpPr>
            <a:stCxn id="120" idx="0"/>
            <a:endCxn id="122" idx="2"/>
          </p:cNvCxnSpPr>
          <p:nvPr/>
        </p:nvCxnSpPr>
        <p:spPr>
          <a:xfrm rot="10800000">
            <a:off x="6455708" y="8411853"/>
            <a:ext cx="488400" cy="352200"/>
          </a:xfrm>
          <a:prstGeom prst="straightConnector1">
            <a:avLst/>
          </a:prstGeom>
          <a:noFill/>
          <a:ln cap="flat" cmpd="sng" w="9525">
            <a:solidFill>
              <a:srgbClr val="999999"/>
            </a:solidFill>
            <a:prstDash val="solid"/>
            <a:round/>
            <a:headEnd len="med" w="med" type="none"/>
            <a:tailEnd len="med" w="med" type="stealth"/>
          </a:ln>
        </p:spPr>
      </p:cxnSp>
      <p:sp>
        <p:nvSpPr>
          <p:cNvPr id="124" name="Google Shape;124;p15"/>
          <p:cNvSpPr/>
          <p:nvPr/>
        </p:nvSpPr>
        <p:spPr>
          <a:xfrm>
            <a:off x="7091625" y="8031150"/>
            <a:ext cx="1893000" cy="3807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erriweather"/>
                <a:ea typeface="Merriweather"/>
                <a:cs typeface="Merriweather"/>
                <a:sym typeface="Merriweather"/>
              </a:rPr>
              <a:t>Bind with albumin</a:t>
            </a:r>
            <a:endParaRPr b="1">
              <a:solidFill>
                <a:srgbClr val="FFFFFF"/>
              </a:solidFill>
              <a:latin typeface="Merriweather"/>
              <a:ea typeface="Merriweather"/>
              <a:cs typeface="Merriweather"/>
              <a:sym typeface="Merriweather"/>
            </a:endParaRPr>
          </a:p>
        </p:txBody>
      </p:sp>
      <p:cxnSp>
        <p:nvCxnSpPr>
          <p:cNvPr id="125" name="Google Shape;125;p15"/>
          <p:cNvCxnSpPr>
            <a:stCxn id="113" idx="0"/>
            <a:endCxn id="124" idx="2"/>
          </p:cNvCxnSpPr>
          <p:nvPr/>
        </p:nvCxnSpPr>
        <p:spPr>
          <a:xfrm flipH="1" rot="10800000">
            <a:off x="7561060" y="8411772"/>
            <a:ext cx="477000" cy="899100"/>
          </a:xfrm>
          <a:prstGeom prst="straightConnector1">
            <a:avLst/>
          </a:prstGeom>
          <a:noFill/>
          <a:ln cap="flat" cmpd="sng" w="9525">
            <a:solidFill>
              <a:srgbClr val="999999"/>
            </a:solidFill>
            <a:prstDash val="solid"/>
            <a:round/>
            <a:headEnd len="med" w="med" type="none"/>
            <a:tailEnd len="med" w="med" type="stealth"/>
          </a:ln>
        </p:spPr>
      </p:cxnSp>
      <p:sp>
        <p:nvSpPr>
          <p:cNvPr id="126" name="Google Shape;126;p15"/>
          <p:cNvSpPr/>
          <p:nvPr/>
        </p:nvSpPr>
        <p:spPr>
          <a:xfrm>
            <a:off x="9500929" y="8187882"/>
            <a:ext cx="1952400" cy="6330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latin typeface="Merriweather"/>
                <a:ea typeface="Merriweather"/>
                <a:cs typeface="Merriweather"/>
                <a:sym typeface="Merriweather"/>
              </a:rPr>
              <a:t>goes to Liver for conjugation process </a:t>
            </a:r>
            <a:endParaRPr b="1" sz="1300">
              <a:solidFill>
                <a:srgbClr val="FFFFFF"/>
              </a:solidFill>
              <a:latin typeface="Merriweather"/>
              <a:ea typeface="Merriweather"/>
              <a:cs typeface="Merriweather"/>
              <a:sym typeface="Merriweather"/>
            </a:endParaRPr>
          </a:p>
        </p:txBody>
      </p:sp>
      <p:cxnSp>
        <p:nvCxnSpPr>
          <p:cNvPr id="127" name="Google Shape;127;p15"/>
          <p:cNvCxnSpPr>
            <a:stCxn id="124" idx="3"/>
            <a:endCxn id="126" idx="1"/>
          </p:cNvCxnSpPr>
          <p:nvPr/>
        </p:nvCxnSpPr>
        <p:spPr>
          <a:xfrm>
            <a:off x="8984625" y="8221500"/>
            <a:ext cx="516300" cy="282900"/>
          </a:xfrm>
          <a:prstGeom prst="straightConnector1">
            <a:avLst/>
          </a:prstGeom>
          <a:noFill/>
          <a:ln cap="flat" cmpd="sng" w="19050">
            <a:solidFill>
              <a:srgbClr val="999999"/>
            </a:solidFill>
            <a:prstDash val="solid"/>
            <a:round/>
            <a:headEnd len="med" w="med" type="none"/>
            <a:tailEnd len="med" w="med" type="stealth"/>
          </a:ln>
        </p:spPr>
      </p:cxnSp>
      <p:sp>
        <p:nvSpPr>
          <p:cNvPr id="128" name="Google Shape;128;p15"/>
          <p:cNvSpPr txBox="1"/>
          <p:nvPr/>
        </p:nvSpPr>
        <p:spPr>
          <a:xfrm>
            <a:off x="597975" y="1005188"/>
            <a:ext cx="69051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highlight>
                  <a:srgbClr val="D9EAD3"/>
                </a:highlight>
                <a:latin typeface="Oswald"/>
                <a:ea typeface="Oswald"/>
                <a:cs typeface="Oswald"/>
                <a:sym typeface="Oswald"/>
              </a:rPr>
              <a:t>Formation</a:t>
            </a:r>
            <a:r>
              <a:rPr lang="en" sz="4800">
                <a:highlight>
                  <a:srgbClr val="D9EAD3"/>
                </a:highlight>
                <a:latin typeface="Oswald"/>
                <a:ea typeface="Oswald"/>
                <a:cs typeface="Oswald"/>
                <a:sym typeface="Oswald"/>
              </a:rPr>
              <a:t> </a:t>
            </a:r>
            <a:r>
              <a:rPr lang="en" sz="4800">
                <a:highlight>
                  <a:srgbClr val="D9EAD3"/>
                </a:highlight>
                <a:latin typeface="Oswald"/>
                <a:ea typeface="Oswald"/>
                <a:cs typeface="Oswald"/>
                <a:sym typeface="Oswald"/>
              </a:rPr>
              <a:t>of Bilirubin </a:t>
            </a:r>
            <a:endParaRPr sz="4800">
              <a:highlight>
                <a:srgbClr val="D9EAD3"/>
              </a:highlight>
              <a:latin typeface="Oswald"/>
              <a:ea typeface="Oswald"/>
              <a:cs typeface="Oswald"/>
              <a:sym typeface="Oswald"/>
            </a:endParaRPr>
          </a:p>
        </p:txBody>
      </p:sp>
      <p:sp>
        <p:nvSpPr>
          <p:cNvPr id="129" name="Google Shape;129;p15"/>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30" name="Google Shape;130;p15"/>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31" name="Google Shape;131;p15"/>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2</a:t>
            </a:r>
            <a:endParaRPr sz="4500">
              <a:solidFill>
                <a:srgbClr val="FFFFFF"/>
              </a:solidFill>
              <a:latin typeface="Oswald"/>
              <a:ea typeface="Oswald"/>
              <a:cs typeface="Oswald"/>
              <a:sym typeface="Oswald"/>
            </a:endParaRPr>
          </a:p>
        </p:txBody>
      </p:sp>
      <p:sp>
        <p:nvSpPr>
          <p:cNvPr id="132" name="Google Shape;132;p15"/>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400">
                <a:solidFill>
                  <a:srgbClr val="FFFFFF"/>
                </a:solidFill>
                <a:latin typeface="Oswald"/>
                <a:ea typeface="Oswald"/>
                <a:cs typeface="Oswald"/>
                <a:sym typeface="Oswald"/>
              </a:rPr>
              <a:t>BILIRUBIN METABOLISM </a:t>
            </a:r>
            <a:endParaRPr sz="3400">
              <a:solidFill>
                <a:srgbClr val="FFFFFF"/>
              </a:solidFill>
              <a:latin typeface="Oswald"/>
              <a:ea typeface="Oswald"/>
              <a:cs typeface="Oswald"/>
              <a:sym typeface="Oswald"/>
            </a:endParaRPr>
          </a:p>
        </p:txBody>
      </p:sp>
      <p:sp>
        <p:nvSpPr>
          <p:cNvPr id="133" name="Google Shape;133;p15"/>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Nine</a:t>
            </a:r>
            <a:endParaRPr sz="3500">
              <a:latin typeface="Oswald"/>
              <a:ea typeface="Oswald"/>
              <a:cs typeface="Oswald"/>
              <a:sym typeface="Oswald"/>
            </a:endParaRPr>
          </a:p>
        </p:txBody>
      </p:sp>
      <p:sp>
        <p:nvSpPr>
          <p:cNvPr id="134" name="Google Shape;134;p15"/>
          <p:cNvSpPr/>
          <p:nvPr/>
        </p:nvSpPr>
        <p:spPr>
          <a:xfrm>
            <a:off x="216175" y="1329525"/>
            <a:ext cx="533100" cy="536100"/>
          </a:xfrm>
          <a:prstGeom prst="flowChartConnector">
            <a:avLst/>
          </a:prstGeom>
          <a:noFill/>
          <a:ln cap="flat" cmpd="sng" w="28575">
            <a:solidFill>
              <a:srgbClr val="B6D7A8"/>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6AA84F"/>
                </a:solidFill>
                <a:latin typeface="Oswald"/>
                <a:ea typeface="Oswald"/>
                <a:cs typeface="Oswald"/>
                <a:sym typeface="Oswald"/>
              </a:rPr>
              <a:t>1</a:t>
            </a:r>
            <a:endParaRPr sz="3000">
              <a:solidFill>
                <a:srgbClr val="6AA84F"/>
              </a:solidFill>
              <a:latin typeface="Oswald"/>
              <a:ea typeface="Oswald"/>
              <a:cs typeface="Oswald"/>
              <a:sym typeface="Oswald"/>
            </a:endParaRPr>
          </a:p>
        </p:txBody>
      </p:sp>
      <p:sp>
        <p:nvSpPr>
          <p:cNvPr id="135" name="Google Shape;135;p15"/>
          <p:cNvSpPr/>
          <p:nvPr/>
        </p:nvSpPr>
        <p:spPr>
          <a:xfrm flipH="1" rot="10800000">
            <a:off x="264300" y="11552875"/>
            <a:ext cx="13568400" cy="7447800"/>
          </a:xfrm>
          <a:prstGeom prst="round1Rect">
            <a:avLst>
              <a:gd fmla="val 16667" name="adj"/>
            </a:avLst>
          </a:prstGeom>
          <a:noFill/>
          <a:ln cap="flat" cmpd="sng" w="28575">
            <a:solidFill>
              <a:srgbClr val="D9EAD3"/>
            </a:solidFill>
            <a:prstDash val="dashDot"/>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36" name="Google Shape;136;p15"/>
          <p:cNvSpPr txBox="1"/>
          <p:nvPr/>
        </p:nvSpPr>
        <p:spPr>
          <a:xfrm>
            <a:off x="264300" y="11588050"/>
            <a:ext cx="13568400" cy="59667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rgbClr val="D9EAD3"/>
              </a:buClr>
              <a:buSzPts val="2200"/>
              <a:buFont typeface="Merriweather"/>
              <a:buChar char="★"/>
            </a:pPr>
            <a:r>
              <a:rPr lang="en" sz="2200">
                <a:solidFill>
                  <a:schemeClr val="dk1"/>
                </a:solidFill>
                <a:latin typeface="Merriweather"/>
                <a:ea typeface="Merriweather"/>
                <a:cs typeface="Merriweather"/>
                <a:sym typeface="Merriweather"/>
              </a:rPr>
              <a:t>Free bilirubin is </a:t>
            </a:r>
            <a:r>
              <a:rPr b="1" lang="en" sz="2200">
                <a:solidFill>
                  <a:schemeClr val="dk1"/>
                </a:solidFill>
                <a:highlight>
                  <a:srgbClr val="D9EAD3"/>
                </a:highlight>
                <a:latin typeface="Merriweather"/>
                <a:ea typeface="Merriweather"/>
                <a:cs typeface="Merriweather"/>
                <a:sym typeface="Merriweather"/>
              </a:rPr>
              <a:t>hydrophobic</a:t>
            </a:r>
            <a:r>
              <a:rPr lang="en" sz="2200">
                <a:solidFill>
                  <a:schemeClr val="dk1"/>
                </a:solidFill>
                <a:latin typeface="Merriweather"/>
                <a:ea typeface="Merriweather"/>
                <a:cs typeface="Merriweather"/>
                <a:sym typeface="Merriweather"/>
              </a:rPr>
              <a:t> it immediately combines with plasma proteins (mainly albumin &amp; </a:t>
            </a:r>
            <a:r>
              <a:rPr lang="en" sz="2200">
                <a:solidFill>
                  <a:srgbClr val="76A5AF"/>
                </a:solidFill>
                <a:latin typeface="Merriweather"/>
                <a:ea typeface="Merriweather"/>
                <a:cs typeface="Merriweather"/>
                <a:sym typeface="Merriweather"/>
              </a:rPr>
              <a:t>globulin</a:t>
            </a:r>
            <a:r>
              <a:rPr lang="en" sz="2200">
                <a:solidFill>
                  <a:schemeClr val="dk1"/>
                </a:solidFill>
                <a:latin typeface="Merriweather"/>
                <a:ea typeface="Merriweather"/>
                <a:cs typeface="Merriweather"/>
                <a:sym typeface="Merriweather"/>
              </a:rPr>
              <a:t>) forming a </a:t>
            </a:r>
            <a:r>
              <a:rPr lang="en" sz="2200">
                <a:solidFill>
                  <a:srgbClr val="76A5AF"/>
                </a:solidFill>
                <a:latin typeface="Merriweather"/>
                <a:ea typeface="Merriweather"/>
                <a:cs typeface="Merriweather"/>
                <a:sym typeface="Merriweather"/>
              </a:rPr>
              <a:t>water soluble</a:t>
            </a:r>
            <a:r>
              <a:rPr lang="en" sz="2200">
                <a:solidFill>
                  <a:schemeClr val="dk1"/>
                </a:solidFill>
                <a:latin typeface="Merriweather"/>
                <a:ea typeface="Merriweather"/>
                <a:cs typeface="Merriweather"/>
                <a:sym typeface="Merriweather"/>
              </a:rPr>
              <a:t> compound ( </a:t>
            </a:r>
            <a:r>
              <a:rPr b="1" lang="en" sz="2200">
                <a:solidFill>
                  <a:schemeClr val="dk1"/>
                </a:solidFill>
                <a:highlight>
                  <a:srgbClr val="D9EAD3"/>
                </a:highlight>
                <a:latin typeface="Merriweather"/>
                <a:ea typeface="Merriweather"/>
                <a:cs typeface="Merriweather"/>
                <a:sym typeface="Merriweather"/>
              </a:rPr>
              <a:t>hemobilirubin</a:t>
            </a:r>
            <a:r>
              <a:rPr b="1" lang="en" sz="2200">
                <a:solidFill>
                  <a:schemeClr val="dk1"/>
                </a:solidFill>
                <a:latin typeface="Merriweather"/>
                <a:ea typeface="Merriweather"/>
                <a:cs typeface="Merriweather"/>
                <a:sym typeface="Merriweather"/>
              </a:rPr>
              <a:t>, </a:t>
            </a:r>
            <a:r>
              <a:rPr b="1" lang="en" sz="2200">
                <a:solidFill>
                  <a:schemeClr val="dk1"/>
                </a:solidFill>
                <a:highlight>
                  <a:srgbClr val="D9EAD3"/>
                </a:highlight>
                <a:latin typeface="Merriweather"/>
                <a:ea typeface="Merriweather"/>
                <a:cs typeface="Merriweather"/>
                <a:sym typeface="Merriweather"/>
              </a:rPr>
              <a:t>unconjugated</a:t>
            </a:r>
            <a:r>
              <a:rPr b="1" lang="en" sz="2200">
                <a:solidFill>
                  <a:schemeClr val="dk1"/>
                </a:solidFill>
                <a:latin typeface="Merriweather"/>
                <a:ea typeface="Merriweather"/>
                <a:cs typeface="Merriweather"/>
                <a:sym typeface="Merriweather"/>
              </a:rPr>
              <a:t>, </a:t>
            </a:r>
            <a:r>
              <a:rPr b="1" lang="en" sz="2200">
                <a:solidFill>
                  <a:schemeClr val="dk1"/>
                </a:solidFill>
                <a:highlight>
                  <a:srgbClr val="D9EAD3"/>
                </a:highlight>
                <a:latin typeface="Merriweather"/>
                <a:ea typeface="Merriweather"/>
                <a:cs typeface="Merriweather"/>
                <a:sym typeface="Merriweather"/>
              </a:rPr>
              <a:t>indirect bilirubin</a:t>
            </a:r>
            <a:r>
              <a:rPr lang="en" sz="2200">
                <a:solidFill>
                  <a:schemeClr val="dk1"/>
                </a:solidFill>
                <a:latin typeface="Merriweather"/>
                <a:ea typeface="Merriweather"/>
                <a:cs typeface="Merriweather"/>
                <a:sym typeface="Merriweather"/>
              </a:rPr>
              <a:t>) which is rapidly transported to hepatocytes for further metabolism.   </a:t>
            </a:r>
            <a:endParaRPr sz="2200">
              <a:solidFill>
                <a:schemeClr val="dk1"/>
              </a:solidFill>
              <a:latin typeface="Merriweather"/>
              <a:ea typeface="Merriweather"/>
              <a:cs typeface="Merriweather"/>
              <a:sym typeface="Merriweather"/>
            </a:endParaRPr>
          </a:p>
          <a:p>
            <a:pPr indent="-368300" lvl="0" marL="457200" rtl="0" algn="l">
              <a:lnSpc>
                <a:spcPct val="115000"/>
              </a:lnSpc>
              <a:spcBef>
                <a:spcPts val="0"/>
              </a:spcBef>
              <a:spcAft>
                <a:spcPts val="0"/>
              </a:spcAft>
              <a:buClr>
                <a:srgbClr val="D9EAD3"/>
              </a:buClr>
              <a:buSzPts val="2200"/>
              <a:buFont typeface="Merriweather"/>
              <a:buChar char="★"/>
            </a:pPr>
            <a:r>
              <a:rPr lang="en" sz="2200">
                <a:solidFill>
                  <a:schemeClr val="dk1"/>
                </a:solidFill>
                <a:latin typeface="Merriweather"/>
                <a:ea typeface="Merriweather"/>
                <a:cs typeface="Merriweather"/>
                <a:sym typeface="Merriweather"/>
              </a:rPr>
              <a:t> Even when bound to albumin it’s called </a:t>
            </a:r>
            <a:r>
              <a:rPr b="1" lang="en" sz="2200">
                <a:solidFill>
                  <a:schemeClr val="dk1"/>
                </a:solidFill>
                <a:highlight>
                  <a:srgbClr val="D9EAD3"/>
                </a:highlight>
                <a:latin typeface="Merriweather"/>
                <a:ea typeface="Merriweather"/>
                <a:cs typeface="Merriweather"/>
                <a:sym typeface="Merriweather"/>
              </a:rPr>
              <a:t>free bilirubin</a:t>
            </a:r>
            <a:r>
              <a:rPr lang="en" sz="2200">
                <a:solidFill>
                  <a:schemeClr val="dk1"/>
                </a:solidFill>
                <a:latin typeface="Merriweather"/>
                <a:ea typeface="Merriweather"/>
                <a:cs typeface="Merriweather"/>
                <a:sym typeface="Merriweather"/>
              </a:rPr>
              <a:t>.</a:t>
            </a:r>
            <a:endParaRPr sz="2200">
              <a:solidFill>
                <a:schemeClr val="dk1"/>
              </a:solidFill>
              <a:latin typeface="Merriweather"/>
              <a:ea typeface="Merriweather"/>
              <a:cs typeface="Merriweather"/>
              <a:sym typeface="Merriweather"/>
            </a:endParaRPr>
          </a:p>
          <a:p>
            <a:pPr indent="0" lvl="0" marL="457200" rtl="0" algn="l">
              <a:lnSpc>
                <a:spcPct val="115000"/>
              </a:lnSpc>
              <a:spcBef>
                <a:spcPts val="0"/>
              </a:spcBef>
              <a:spcAft>
                <a:spcPts val="0"/>
              </a:spcAft>
              <a:buNone/>
            </a:pPr>
            <a:r>
              <a:t/>
            </a:r>
            <a:endParaRPr sz="2200">
              <a:solidFill>
                <a:schemeClr val="dk1"/>
              </a:solidFill>
              <a:latin typeface="Merriweather"/>
              <a:ea typeface="Merriweather"/>
              <a:cs typeface="Merriweather"/>
              <a:sym typeface="Merriweather"/>
            </a:endParaRPr>
          </a:p>
          <a:p>
            <a:pPr indent="0" lvl="0" marL="457200" rtl="0" algn="l">
              <a:lnSpc>
                <a:spcPct val="115000"/>
              </a:lnSpc>
              <a:spcBef>
                <a:spcPts val="0"/>
              </a:spcBef>
              <a:spcAft>
                <a:spcPts val="0"/>
              </a:spcAft>
              <a:buNone/>
            </a:pPr>
            <a:r>
              <a:t/>
            </a:r>
            <a:endParaRPr sz="2200">
              <a:solidFill>
                <a:schemeClr val="dk1"/>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2200">
              <a:solidFill>
                <a:schemeClr val="dk1"/>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2200">
              <a:solidFill>
                <a:schemeClr val="dk1"/>
              </a:solidFill>
              <a:latin typeface="Merriweather"/>
              <a:ea typeface="Merriweather"/>
              <a:cs typeface="Merriweather"/>
              <a:sym typeface="Merriweather"/>
            </a:endParaRPr>
          </a:p>
          <a:p>
            <a:pPr indent="0" lvl="0" marL="0" rtl="0" algn="l">
              <a:lnSpc>
                <a:spcPct val="115000"/>
              </a:lnSpc>
              <a:spcBef>
                <a:spcPts val="0"/>
              </a:spcBef>
              <a:spcAft>
                <a:spcPts val="0"/>
              </a:spcAft>
              <a:buClr>
                <a:schemeClr val="dk1"/>
              </a:buClr>
              <a:buSzPts val="1100"/>
              <a:buFont typeface="Arial"/>
              <a:buNone/>
            </a:pPr>
            <a:r>
              <a:rPr lang="en" sz="2200">
                <a:solidFill>
                  <a:schemeClr val="dk1"/>
                </a:solidFill>
                <a:latin typeface="Merriweather"/>
                <a:ea typeface="Merriweather"/>
                <a:cs typeface="Merriweather"/>
                <a:sym typeface="Merriweather"/>
              </a:rPr>
              <a:t>Significance of  bilirubin binding to albumin: </a:t>
            </a:r>
            <a:endParaRPr sz="2200">
              <a:solidFill>
                <a:schemeClr val="dk1"/>
              </a:solidFill>
              <a:latin typeface="Merriweather"/>
              <a:ea typeface="Merriweather"/>
              <a:cs typeface="Merriweather"/>
              <a:sym typeface="Merriweather"/>
            </a:endParaRPr>
          </a:p>
          <a:p>
            <a:pPr indent="-368300" lvl="0" marL="457200" rtl="0" algn="l">
              <a:lnSpc>
                <a:spcPct val="115000"/>
              </a:lnSpc>
              <a:spcBef>
                <a:spcPts val="0"/>
              </a:spcBef>
              <a:spcAft>
                <a:spcPts val="0"/>
              </a:spcAft>
              <a:buClr>
                <a:srgbClr val="D9EAD3"/>
              </a:buClr>
              <a:buSzPts val="2200"/>
              <a:buFont typeface="Merriweather"/>
              <a:buChar char="●"/>
            </a:pPr>
            <a:r>
              <a:rPr lang="en" sz="2200">
                <a:solidFill>
                  <a:schemeClr val="dk1"/>
                </a:solidFill>
                <a:highlight>
                  <a:srgbClr val="D9EAD3"/>
                </a:highlight>
                <a:latin typeface="Merriweather"/>
                <a:ea typeface="Merriweather"/>
                <a:cs typeface="Merriweather"/>
                <a:sym typeface="Merriweather"/>
              </a:rPr>
              <a:t>increase</a:t>
            </a:r>
            <a:r>
              <a:rPr lang="en" sz="2200">
                <a:solidFill>
                  <a:schemeClr val="dk1"/>
                </a:solidFill>
                <a:latin typeface="Merriweather"/>
                <a:ea typeface="Merriweather"/>
                <a:cs typeface="Merriweather"/>
                <a:sym typeface="Merriweather"/>
              </a:rPr>
              <a:t> solubility of whole molecule. </a:t>
            </a:r>
            <a:endParaRPr sz="2200">
              <a:solidFill>
                <a:schemeClr val="dk1"/>
              </a:solidFill>
              <a:latin typeface="Merriweather"/>
              <a:ea typeface="Merriweather"/>
              <a:cs typeface="Merriweather"/>
              <a:sym typeface="Merriweather"/>
            </a:endParaRPr>
          </a:p>
          <a:p>
            <a:pPr indent="-368300" lvl="0" marL="457200" rtl="0" algn="l">
              <a:lnSpc>
                <a:spcPct val="115000"/>
              </a:lnSpc>
              <a:spcBef>
                <a:spcPts val="0"/>
              </a:spcBef>
              <a:spcAft>
                <a:spcPts val="0"/>
              </a:spcAft>
              <a:buClr>
                <a:srgbClr val="D9EAD3"/>
              </a:buClr>
              <a:buSzPts val="2200"/>
              <a:buFont typeface="Merriweather"/>
              <a:buChar char="●"/>
            </a:pPr>
            <a:r>
              <a:rPr lang="en" sz="2200">
                <a:solidFill>
                  <a:schemeClr val="dk1"/>
                </a:solidFill>
                <a:latin typeface="Merriweather"/>
                <a:ea typeface="Merriweather"/>
                <a:cs typeface="Merriweather"/>
                <a:sym typeface="Merriweather"/>
              </a:rPr>
              <a:t>Prevent unconjugated bilirubin freely come</a:t>
            </a:r>
            <a:endParaRPr sz="2200">
              <a:solidFill>
                <a:schemeClr val="dk1"/>
              </a:solidFill>
              <a:latin typeface="Merriweather"/>
              <a:ea typeface="Merriweather"/>
              <a:cs typeface="Merriweather"/>
              <a:sym typeface="Merriweather"/>
            </a:endParaRPr>
          </a:p>
          <a:p>
            <a:pPr indent="0" lvl="0" marL="0" rtl="0" algn="l">
              <a:lnSpc>
                <a:spcPct val="115000"/>
              </a:lnSpc>
              <a:spcBef>
                <a:spcPts val="0"/>
              </a:spcBef>
              <a:spcAft>
                <a:spcPts val="0"/>
              </a:spcAft>
              <a:buNone/>
            </a:pPr>
            <a:r>
              <a:rPr lang="en" sz="2200">
                <a:solidFill>
                  <a:schemeClr val="dk1"/>
                </a:solidFill>
                <a:latin typeface="Merriweather"/>
                <a:ea typeface="Merriweather"/>
                <a:cs typeface="Merriweather"/>
                <a:sym typeface="Merriweather"/>
              </a:rPr>
              <a:t>       into other tissue, cause damage. </a:t>
            </a:r>
            <a:endParaRPr sz="2200">
              <a:solidFill>
                <a:schemeClr val="dk1"/>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2200">
              <a:solidFill>
                <a:schemeClr val="dk1"/>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2200">
              <a:solidFill>
                <a:schemeClr val="dk1"/>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2200">
              <a:solidFill>
                <a:schemeClr val="dk1"/>
              </a:solidFill>
              <a:latin typeface="Merriweather"/>
              <a:ea typeface="Merriweather"/>
              <a:cs typeface="Merriweather"/>
              <a:sym typeface="Merriweather"/>
            </a:endParaRPr>
          </a:p>
          <a:p>
            <a:pPr indent="-368300" lvl="0" marL="457200" rtl="0" algn="l">
              <a:lnSpc>
                <a:spcPct val="115000"/>
              </a:lnSpc>
              <a:spcBef>
                <a:spcPts val="0"/>
              </a:spcBef>
              <a:spcAft>
                <a:spcPts val="0"/>
              </a:spcAft>
              <a:buClr>
                <a:srgbClr val="134F5C"/>
              </a:buClr>
              <a:buSzPts val="2200"/>
              <a:buFont typeface="Merriweather"/>
              <a:buChar char="-"/>
            </a:pPr>
            <a:r>
              <a:rPr lang="en" sz="2200">
                <a:solidFill>
                  <a:srgbClr val="134F5C"/>
                </a:solidFill>
                <a:latin typeface="Merriweather"/>
                <a:ea typeface="Merriweather"/>
                <a:cs typeface="Merriweather"/>
                <a:sym typeface="Merriweather"/>
              </a:rPr>
              <a:t>Certain drugs (sulfonamides, salicylates) compete with bilirubin for albumin binding and displace bilirubin to enter into the brain in </a:t>
            </a:r>
            <a:r>
              <a:rPr b="1" lang="en" sz="2200">
                <a:solidFill>
                  <a:srgbClr val="134F5C"/>
                </a:solidFill>
                <a:latin typeface="Merriweather"/>
                <a:ea typeface="Merriweather"/>
                <a:cs typeface="Merriweather"/>
                <a:sym typeface="Merriweather"/>
              </a:rPr>
              <a:t>neonates</a:t>
            </a:r>
            <a:r>
              <a:rPr lang="en" sz="2200">
                <a:solidFill>
                  <a:srgbClr val="134F5C"/>
                </a:solidFill>
                <a:latin typeface="Merriweather"/>
                <a:ea typeface="Merriweather"/>
                <a:cs typeface="Merriweather"/>
                <a:sym typeface="Merriweather"/>
              </a:rPr>
              <a:t> and increase the risk of </a:t>
            </a:r>
            <a:r>
              <a:rPr b="1" lang="en" sz="2200">
                <a:solidFill>
                  <a:srgbClr val="134F5C"/>
                </a:solidFill>
                <a:latin typeface="Merriweather"/>
                <a:ea typeface="Merriweather"/>
                <a:cs typeface="Merriweather"/>
                <a:sym typeface="Merriweather"/>
              </a:rPr>
              <a:t>kernicterus</a:t>
            </a:r>
            <a:r>
              <a:rPr lang="en" sz="2200">
                <a:solidFill>
                  <a:srgbClr val="134F5C"/>
                </a:solidFill>
                <a:latin typeface="Merriweather"/>
                <a:ea typeface="Merriweather"/>
                <a:cs typeface="Merriweather"/>
                <a:sym typeface="Merriweather"/>
              </a:rPr>
              <a:t> (a type of brain damage that can result from high levels of bilirubin in a baby’s blood). It can cause </a:t>
            </a:r>
            <a:r>
              <a:rPr lang="en" sz="2200">
                <a:solidFill>
                  <a:srgbClr val="134F5C"/>
                </a:solidFill>
                <a:highlight>
                  <a:srgbClr val="D0E0E3"/>
                </a:highlight>
                <a:latin typeface="Merriweather"/>
                <a:ea typeface="Merriweather"/>
                <a:cs typeface="Merriweather"/>
                <a:sym typeface="Merriweather"/>
              </a:rPr>
              <a:t>cerebral palsy</a:t>
            </a:r>
            <a:r>
              <a:rPr lang="en" sz="2200">
                <a:solidFill>
                  <a:srgbClr val="134F5C"/>
                </a:solidFill>
                <a:latin typeface="Merriweather"/>
                <a:ea typeface="Merriweather"/>
                <a:cs typeface="Merriweather"/>
                <a:sym typeface="Merriweather"/>
              </a:rPr>
              <a:t> and </a:t>
            </a:r>
            <a:r>
              <a:rPr lang="en" sz="2200">
                <a:solidFill>
                  <a:srgbClr val="134F5C"/>
                </a:solidFill>
                <a:highlight>
                  <a:srgbClr val="D0E0E3"/>
                </a:highlight>
                <a:latin typeface="Merriweather"/>
                <a:ea typeface="Merriweather"/>
                <a:cs typeface="Merriweather"/>
                <a:sym typeface="Merriweather"/>
              </a:rPr>
              <a:t>hearing loss</a:t>
            </a:r>
            <a:r>
              <a:rPr lang="en" sz="2200">
                <a:solidFill>
                  <a:srgbClr val="134F5C"/>
                </a:solidFill>
                <a:latin typeface="Merriweather"/>
                <a:ea typeface="Merriweather"/>
                <a:cs typeface="Merriweather"/>
                <a:sym typeface="Merriweather"/>
              </a:rPr>
              <a:t>.</a:t>
            </a:r>
            <a:endParaRPr sz="2200">
              <a:solidFill>
                <a:srgbClr val="134F5C"/>
              </a:solidFill>
              <a:latin typeface="Merriweather"/>
              <a:ea typeface="Merriweather"/>
              <a:cs typeface="Merriweather"/>
              <a:sym typeface="Merriweather"/>
            </a:endParaRPr>
          </a:p>
        </p:txBody>
      </p:sp>
      <p:sp>
        <p:nvSpPr>
          <p:cNvPr id="137" name="Google Shape;137;p15"/>
          <p:cNvSpPr txBox="1"/>
          <p:nvPr/>
        </p:nvSpPr>
        <p:spPr>
          <a:xfrm>
            <a:off x="597975" y="10530200"/>
            <a:ext cx="101349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solidFill>
                  <a:schemeClr val="dk1"/>
                </a:solidFill>
                <a:highlight>
                  <a:srgbClr val="D9EAD3"/>
                </a:highlight>
                <a:latin typeface="Oswald"/>
                <a:ea typeface="Oswald"/>
                <a:cs typeface="Oswald"/>
                <a:sym typeface="Oswald"/>
              </a:rPr>
              <a:t>Transport of Bilirubin in Plasma</a:t>
            </a:r>
            <a:r>
              <a:rPr lang="en" sz="4800">
                <a:highlight>
                  <a:srgbClr val="D9EAD3"/>
                </a:highlight>
                <a:latin typeface="Oswald"/>
                <a:ea typeface="Oswald"/>
                <a:cs typeface="Oswald"/>
                <a:sym typeface="Oswald"/>
              </a:rPr>
              <a:t> </a:t>
            </a:r>
            <a:endParaRPr sz="4800">
              <a:highlight>
                <a:srgbClr val="D9EAD3"/>
              </a:highlight>
              <a:latin typeface="Oswald"/>
              <a:ea typeface="Oswald"/>
              <a:cs typeface="Oswald"/>
              <a:sym typeface="Oswald"/>
            </a:endParaRPr>
          </a:p>
        </p:txBody>
      </p:sp>
      <p:sp>
        <p:nvSpPr>
          <p:cNvPr id="138" name="Google Shape;138;p15"/>
          <p:cNvSpPr/>
          <p:nvPr/>
        </p:nvSpPr>
        <p:spPr>
          <a:xfrm>
            <a:off x="216175" y="10854525"/>
            <a:ext cx="533100" cy="536100"/>
          </a:xfrm>
          <a:prstGeom prst="flowChartConnector">
            <a:avLst/>
          </a:prstGeom>
          <a:noFill/>
          <a:ln cap="flat" cmpd="sng" w="28575">
            <a:solidFill>
              <a:srgbClr val="B6D7A8"/>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93C47D"/>
                </a:solidFill>
                <a:latin typeface="Oswald"/>
                <a:ea typeface="Oswald"/>
                <a:cs typeface="Oswald"/>
                <a:sym typeface="Oswald"/>
              </a:rPr>
              <a:t>2</a:t>
            </a:r>
            <a:endParaRPr sz="3000">
              <a:solidFill>
                <a:srgbClr val="93C47D"/>
              </a:solidFill>
              <a:latin typeface="Oswald"/>
              <a:ea typeface="Oswald"/>
              <a:cs typeface="Oswald"/>
              <a:sym typeface="Oswald"/>
            </a:endParaRPr>
          </a:p>
        </p:txBody>
      </p:sp>
      <p:sp>
        <p:nvSpPr>
          <p:cNvPr id="139" name="Google Shape;139;p15"/>
          <p:cNvSpPr/>
          <p:nvPr/>
        </p:nvSpPr>
        <p:spPr>
          <a:xfrm>
            <a:off x="683150" y="13395500"/>
            <a:ext cx="2517600" cy="999000"/>
          </a:xfrm>
          <a:prstGeom prst="roundRect">
            <a:avLst>
              <a:gd fmla="val 16667" name="adj"/>
            </a:avLst>
          </a:prstGeom>
          <a:noFill/>
          <a:ln cap="flat" cmpd="sng" w="28575">
            <a:solidFill>
              <a:srgbClr val="D9EAD3"/>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800">
                <a:solidFill>
                  <a:schemeClr val="dk1"/>
                </a:solidFill>
                <a:latin typeface="Merriweather"/>
                <a:ea typeface="Merriweather"/>
                <a:cs typeface="Merriweather"/>
                <a:sym typeface="Merriweather"/>
              </a:rPr>
              <a:t>Albumin + bilirubin </a:t>
            </a:r>
            <a:endParaRPr b="1" sz="1800"/>
          </a:p>
        </p:txBody>
      </p:sp>
      <p:sp>
        <p:nvSpPr>
          <p:cNvPr id="140" name="Google Shape;140;p15"/>
          <p:cNvSpPr/>
          <p:nvPr/>
        </p:nvSpPr>
        <p:spPr>
          <a:xfrm>
            <a:off x="5360625" y="13431550"/>
            <a:ext cx="4015200" cy="999000"/>
          </a:xfrm>
          <a:prstGeom prst="roundRect">
            <a:avLst>
              <a:gd fmla="val 16667" name="adj"/>
            </a:avLst>
          </a:prstGeom>
          <a:noFill/>
          <a:ln cap="flat" cmpd="sng" w="28575">
            <a:solidFill>
              <a:srgbClr val="D9EAD3"/>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600">
                <a:solidFill>
                  <a:schemeClr val="dk1"/>
                </a:solidFill>
                <a:latin typeface="Merriweather"/>
                <a:ea typeface="Merriweather"/>
                <a:cs typeface="Merriweather"/>
                <a:sym typeface="Merriweather"/>
              </a:rPr>
              <a:t>bilirubin-albumin complex         (Unconjugated, indirect bilirubin hemobilirubin)</a:t>
            </a:r>
            <a:endParaRPr b="1" sz="1600"/>
          </a:p>
        </p:txBody>
      </p:sp>
      <p:sp>
        <p:nvSpPr>
          <p:cNvPr id="141" name="Google Shape;141;p15"/>
          <p:cNvSpPr/>
          <p:nvPr/>
        </p:nvSpPr>
        <p:spPr>
          <a:xfrm>
            <a:off x="3497775" y="13714500"/>
            <a:ext cx="1628700" cy="410100"/>
          </a:xfrm>
          <a:prstGeom prst="rightArrow">
            <a:avLst>
              <a:gd fmla="val 50000" name="adj1"/>
              <a:gd fmla="val 50000" name="adj2"/>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2" name="Google Shape;142;p15"/>
          <p:cNvPicPr preferRelativeResize="0"/>
          <p:nvPr/>
        </p:nvPicPr>
        <p:blipFill rotWithShape="1">
          <a:blip r:embed="rId3">
            <a:alphaModFix/>
          </a:blip>
          <a:srcRect b="0" l="0" r="0" t="0"/>
          <a:stretch/>
        </p:blipFill>
        <p:spPr>
          <a:xfrm>
            <a:off x="10188900" y="12897888"/>
            <a:ext cx="2959700" cy="4075524"/>
          </a:xfrm>
          <a:prstGeom prst="rect">
            <a:avLst/>
          </a:prstGeom>
          <a:noFill/>
          <a:ln>
            <a:noFill/>
          </a:ln>
        </p:spPr>
      </p:pic>
      <p:sp>
        <p:nvSpPr>
          <p:cNvPr id="143" name="Google Shape;143;p15"/>
          <p:cNvSpPr txBox="1"/>
          <p:nvPr/>
        </p:nvSpPr>
        <p:spPr>
          <a:xfrm>
            <a:off x="10536800" y="16897190"/>
            <a:ext cx="3000000" cy="6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chemeClr val="dk1"/>
                </a:solidFill>
                <a:latin typeface="Merriweather"/>
                <a:ea typeface="Merriweather"/>
                <a:cs typeface="Merriweather"/>
                <a:sym typeface="Merriweather"/>
              </a:rPr>
              <a:t>Figure</a:t>
            </a:r>
            <a:r>
              <a:rPr b="1" lang="en" sz="2300">
                <a:solidFill>
                  <a:schemeClr val="dk1"/>
                </a:solidFill>
                <a:latin typeface="Merriweather"/>
                <a:ea typeface="Merriweather"/>
                <a:cs typeface="Merriweather"/>
                <a:sym typeface="Merriweather"/>
              </a:rPr>
              <a:t> 9-1</a:t>
            </a:r>
            <a:endParaRPr sz="2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grpSp>
        <p:nvGrpSpPr>
          <p:cNvPr id="148" name="Google Shape;148;p16"/>
          <p:cNvGrpSpPr/>
          <p:nvPr/>
        </p:nvGrpSpPr>
        <p:grpSpPr>
          <a:xfrm>
            <a:off x="3917131" y="11203694"/>
            <a:ext cx="5865507" cy="535822"/>
            <a:chOff x="1160538" y="1221624"/>
            <a:chExt cx="5390100" cy="535822"/>
          </a:xfrm>
        </p:grpSpPr>
        <p:sp>
          <p:nvSpPr>
            <p:cNvPr id="149" name="Google Shape;149;p16"/>
            <p:cNvSpPr/>
            <p:nvPr/>
          </p:nvSpPr>
          <p:spPr>
            <a:xfrm>
              <a:off x="1160538" y="1221624"/>
              <a:ext cx="5390100" cy="99000"/>
            </a:xfrm>
            <a:prstGeom prst="flowChartAlternateProcess">
              <a:avLst/>
            </a:prstGeom>
            <a:solidFill>
              <a:srgbClr val="B6D7A8"/>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8E7CC3"/>
                </a:solidFill>
              </a:endParaRPr>
            </a:p>
          </p:txBody>
        </p:sp>
        <p:sp>
          <p:nvSpPr>
            <p:cNvPr id="150" name="Google Shape;150;p16"/>
            <p:cNvSpPr/>
            <p:nvPr/>
          </p:nvSpPr>
          <p:spPr>
            <a:xfrm>
              <a:off x="3546730" y="1293046"/>
              <a:ext cx="93900" cy="464400"/>
            </a:xfrm>
            <a:prstGeom prst="rect">
              <a:avLst/>
            </a:prstGeom>
            <a:solidFill>
              <a:srgbClr val="B6D7A8"/>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8E7CC3"/>
                </a:solidFill>
              </a:endParaRPr>
            </a:p>
          </p:txBody>
        </p:sp>
      </p:grpSp>
      <p:sp>
        <p:nvSpPr>
          <p:cNvPr id="151" name="Google Shape;151;p16"/>
          <p:cNvSpPr/>
          <p:nvPr/>
        </p:nvSpPr>
        <p:spPr>
          <a:xfrm flipH="1" rot="10800000">
            <a:off x="267825" y="1951925"/>
            <a:ext cx="13568400" cy="2209500"/>
          </a:xfrm>
          <a:prstGeom prst="round1Rect">
            <a:avLst>
              <a:gd fmla="val 16667" name="adj"/>
            </a:avLst>
          </a:prstGeom>
          <a:noFill/>
          <a:ln cap="flat" cmpd="sng" w="19050">
            <a:solidFill>
              <a:srgbClr val="D9EAD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52" name="Google Shape;152;p16"/>
          <p:cNvSpPr/>
          <p:nvPr/>
        </p:nvSpPr>
        <p:spPr>
          <a:xfrm>
            <a:off x="545100" y="18741700"/>
            <a:ext cx="13585500" cy="4335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53" name="Google Shape;153;p16"/>
          <p:cNvSpPr/>
          <p:nvPr/>
        </p:nvSpPr>
        <p:spPr>
          <a:xfrm>
            <a:off x="0" y="187417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54" name="Google Shape;154;p16"/>
          <p:cNvSpPr txBox="1"/>
          <p:nvPr/>
        </p:nvSpPr>
        <p:spPr>
          <a:xfrm>
            <a:off x="630800" y="18687325"/>
            <a:ext cx="25632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FFFFFF"/>
                </a:solidFill>
                <a:latin typeface="Oswald"/>
                <a:ea typeface="Oswald"/>
                <a:cs typeface="Oswald"/>
                <a:sym typeface="Oswald"/>
              </a:rPr>
              <a:t>FOOTNOTES</a:t>
            </a:r>
            <a:endParaRPr sz="2500">
              <a:solidFill>
                <a:srgbClr val="FFFFFF"/>
              </a:solidFill>
              <a:latin typeface="Oswald"/>
              <a:ea typeface="Oswald"/>
              <a:cs typeface="Oswald"/>
              <a:sym typeface="Oswald"/>
            </a:endParaRPr>
          </a:p>
        </p:txBody>
      </p:sp>
      <p:sp>
        <p:nvSpPr>
          <p:cNvPr id="155" name="Google Shape;155;p16"/>
          <p:cNvSpPr txBox="1"/>
          <p:nvPr/>
        </p:nvSpPr>
        <p:spPr>
          <a:xfrm>
            <a:off x="547475" y="1979738"/>
            <a:ext cx="13020000" cy="19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Merriweather"/>
                <a:ea typeface="Merriweather"/>
                <a:cs typeface="Merriweather"/>
                <a:sym typeface="Merriweather"/>
              </a:rPr>
              <a:t>On coming in contact with the hepatocyte surface, unconjugated bilirubin is preferentially metabolized which involved 3 steps:</a:t>
            </a:r>
            <a:endParaRPr sz="2500">
              <a:latin typeface="Merriweather"/>
              <a:ea typeface="Merriweather"/>
              <a:cs typeface="Merriweather"/>
              <a:sym typeface="Merriweather"/>
            </a:endParaRPr>
          </a:p>
          <a:p>
            <a:pPr indent="-387350" lvl="0" marL="914400" rtl="0" algn="l">
              <a:spcBef>
                <a:spcPts val="0"/>
              </a:spcBef>
              <a:spcAft>
                <a:spcPts val="0"/>
              </a:spcAft>
              <a:buClr>
                <a:srgbClr val="D9EAD3"/>
              </a:buClr>
              <a:buSzPts val="2500"/>
              <a:buFont typeface="Merriweather"/>
              <a:buAutoNum type="arabicPeriod"/>
            </a:pPr>
            <a:r>
              <a:rPr lang="en" sz="2500">
                <a:latin typeface="Merriweather"/>
                <a:ea typeface="Merriweather"/>
                <a:cs typeface="Merriweather"/>
                <a:sym typeface="Merriweather"/>
              </a:rPr>
              <a:t>Hepatic uptake  </a:t>
            </a:r>
            <a:endParaRPr sz="2500">
              <a:latin typeface="Merriweather"/>
              <a:ea typeface="Merriweather"/>
              <a:cs typeface="Merriweather"/>
              <a:sym typeface="Merriweather"/>
            </a:endParaRPr>
          </a:p>
          <a:p>
            <a:pPr indent="-387350" lvl="0" marL="914400" rtl="0" algn="l">
              <a:spcBef>
                <a:spcPts val="0"/>
              </a:spcBef>
              <a:spcAft>
                <a:spcPts val="0"/>
              </a:spcAft>
              <a:buClr>
                <a:srgbClr val="D9EAD3"/>
              </a:buClr>
              <a:buSzPts val="2500"/>
              <a:buFont typeface="Merriweather"/>
              <a:buAutoNum type="arabicPeriod"/>
            </a:pPr>
            <a:r>
              <a:rPr lang="en" sz="2500">
                <a:latin typeface="Merriweather"/>
                <a:ea typeface="Merriweather"/>
                <a:cs typeface="Merriweather"/>
                <a:sym typeface="Merriweather"/>
              </a:rPr>
              <a:t>Conjugation </a:t>
            </a:r>
            <a:endParaRPr sz="2500">
              <a:latin typeface="Merriweather"/>
              <a:ea typeface="Merriweather"/>
              <a:cs typeface="Merriweather"/>
              <a:sym typeface="Merriweather"/>
            </a:endParaRPr>
          </a:p>
          <a:p>
            <a:pPr indent="-387350" lvl="0" marL="914400" rtl="0" algn="l">
              <a:spcBef>
                <a:spcPts val="0"/>
              </a:spcBef>
              <a:spcAft>
                <a:spcPts val="0"/>
              </a:spcAft>
              <a:buClr>
                <a:srgbClr val="D9EAD3"/>
              </a:buClr>
              <a:buSzPts val="2500"/>
              <a:buFont typeface="Merriweather"/>
              <a:buAutoNum type="arabicPeriod"/>
            </a:pPr>
            <a:r>
              <a:rPr lang="en" sz="2500">
                <a:latin typeface="Merriweather"/>
                <a:ea typeface="Merriweather"/>
                <a:cs typeface="Merriweather"/>
                <a:sym typeface="Merriweather"/>
              </a:rPr>
              <a:t>Secretion in bile</a:t>
            </a:r>
            <a:endParaRPr sz="2500">
              <a:latin typeface="Merriweather"/>
              <a:ea typeface="Merriweather"/>
              <a:cs typeface="Merriweather"/>
              <a:sym typeface="Merriweather"/>
            </a:endParaRPr>
          </a:p>
        </p:txBody>
      </p:sp>
      <p:sp>
        <p:nvSpPr>
          <p:cNvPr id="156" name="Google Shape;156;p16"/>
          <p:cNvSpPr txBox="1"/>
          <p:nvPr/>
        </p:nvSpPr>
        <p:spPr>
          <a:xfrm>
            <a:off x="7048500" y="5570050"/>
            <a:ext cx="6816600" cy="4871100"/>
          </a:xfrm>
          <a:prstGeom prst="rect">
            <a:avLst/>
          </a:prstGeom>
          <a:noFill/>
          <a:ln cap="flat" cmpd="sng" w="9525">
            <a:solidFill>
              <a:srgbClr val="D9EAD3"/>
            </a:solidFill>
            <a:prstDash val="solid"/>
            <a:round/>
            <a:headEnd len="sm" w="sm" type="none"/>
            <a:tailEnd len="sm" w="sm" type="none"/>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D9EAD3"/>
              </a:buClr>
              <a:buSzPts val="2000"/>
              <a:buFont typeface="Merriweather"/>
              <a:buChar char="●"/>
            </a:pPr>
            <a:r>
              <a:rPr lang="en" sz="2000">
                <a:latin typeface="Merriweather"/>
                <a:ea typeface="Merriweather"/>
                <a:cs typeface="Merriweather"/>
                <a:sym typeface="Merriweather"/>
              </a:rPr>
              <a:t>In the </a:t>
            </a:r>
            <a:r>
              <a:rPr lang="en" sz="2000">
                <a:highlight>
                  <a:srgbClr val="D9EAD3"/>
                </a:highlight>
                <a:latin typeface="Merriweather"/>
                <a:ea typeface="Merriweather"/>
                <a:cs typeface="Merriweather"/>
                <a:sym typeface="Merriweather"/>
              </a:rPr>
              <a:t>smooth ER</a:t>
            </a:r>
            <a:r>
              <a:rPr lang="en" sz="2000">
                <a:latin typeface="Merriweather"/>
                <a:ea typeface="Merriweather"/>
                <a:cs typeface="Merriweather"/>
                <a:sym typeface="Merriweather"/>
              </a:rPr>
              <a:t> of hepatocytes, about </a:t>
            </a:r>
            <a:r>
              <a:rPr b="1" lang="en" sz="2000">
                <a:solidFill>
                  <a:srgbClr val="45818E"/>
                </a:solidFill>
                <a:highlight>
                  <a:srgbClr val="D0E0E3"/>
                </a:highlight>
                <a:latin typeface="Merriweather"/>
                <a:ea typeface="Merriweather"/>
                <a:cs typeface="Merriweather"/>
                <a:sym typeface="Merriweather"/>
              </a:rPr>
              <a:t>80%</a:t>
            </a:r>
            <a:r>
              <a:rPr lang="en" sz="2000">
                <a:latin typeface="Merriweather"/>
                <a:ea typeface="Merriweather"/>
                <a:cs typeface="Merriweather"/>
                <a:sym typeface="Merriweather"/>
              </a:rPr>
              <a:t> of  bilirubin conjugates with</a:t>
            </a:r>
            <a:r>
              <a:rPr b="1" lang="en" sz="2000">
                <a:latin typeface="Merriweather"/>
                <a:ea typeface="Merriweather"/>
                <a:cs typeface="Merriweather"/>
                <a:sym typeface="Merriweather"/>
              </a:rPr>
              <a:t> </a:t>
            </a:r>
            <a:r>
              <a:rPr b="1" lang="en" sz="2000">
                <a:highlight>
                  <a:srgbClr val="D9EAD3"/>
                </a:highlight>
                <a:latin typeface="Merriweather"/>
                <a:ea typeface="Merriweather"/>
                <a:cs typeface="Merriweather"/>
                <a:sym typeface="Merriweather"/>
              </a:rPr>
              <a:t>uridine diphospho-glucuronic acid (UDPGA).</a:t>
            </a:r>
            <a:endParaRPr b="1" sz="2000">
              <a:highlight>
                <a:srgbClr val="D9EAD3"/>
              </a:highlight>
              <a:latin typeface="Merriweather"/>
              <a:ea typeface="Merriweather"/>
              <a:cs typeface="Merriweather"/>
              <a:sym typeface="Merriweather"/>
            </a:endParaRPr>
          </a:p>
          <a:p>
            <a:pPr indent="-355600" lvl="0" marL="457200" rtl="0" algn="l">
              <a:lnSpc>
                <a:spcPct val="115000"/>
              </a:lnSpc>
              <a:spcBef>
                <a:spcPts val="0"/>
              </a:spcBef>
              <a:spcAft>
                <a:spcPts val="0"/>
              </a:spcAft>
              <a:buClr>
                <a:srgbClr val="D9EAD3"/>
              </a:buClr>
              <a:buSzPts val="2000"/>
              <a:buFont typeface="Merriweather"/>
              <a:buChar char="●"/>
            </a:pPr>
            <a:r>
              <a:rPr lang="en" sz="2000">
                <a:latin typeface="Merriweather"/>
                <a:ea typeface="Merriweather"/>
                <a:cs typeface="Merriweather"/>
                <a:sym typeface="Merriweather"/>
              </a:rPr>
              <a:t>Each bilirubin molecule reacts </a:t>
            </a:r>
            <a:r>
              <a:rPr b="1" lang="en" sz="2000">
                <a:solidFill>
                  <a:srgbClr val="45818E"/>
                </a:solidFill>
                <a:highlight>
                  <a:srgbClr val="D0E0E3"/>
                </a:highlight>
                <a:latin typeface="Merriweather"/>
                <a:ea typeface="Merriweather"/>
                <a:cs typeface="Merriweather"/>
                <a:sym typeface="Merriweather"/>
              </a:rPr>
              <a:t>with 2 UDPGA</a:t>
            </a:r>
            <a:r>
              <a:rPr lang="en" sz="2000">
                <a:latin typeface="Merriweather"/>
                <a:ea typeface="Merriweather"/>
                <a:cs typeface="Merriweather"/>
                <a:sym typeface="Merriweather"/>
              </a:rPr>
              <a:t> molecules catalyzed by the enzyme </a:t>
            </a:r>
            <a:r>
              <a:rPr b="1" lang="en" sz="2000">
                <a:highlight>
                  <a:srgbClr val="D9EAD3"/>
                </a:highlight>
                <a:latin typeface="Merriweather"/>
                <a:ea typeface="Merriweather"/>
                <a:cs typeface="Merriweather"/>
                <a:sym typeface="Merriweather"/>
              </a:rPr>
              <a:t>glucuronyl transferase</a:t>
            </a:r>
            <a:r>
              <a:rPr lang="en" sz="2000">
                <a:latin typeface="Merriweather"/>
                <a:ea typeface="Merriweather"/>
                <a:cs typeface="Merriweather"/>
                <a:sym typeface="Merriweather"/>
              </a:rPr>
              <a:t> to form bilirubin </a:t>
            </a:r>
            <a:r>
              <a:rPr lang="en" sz="2000">
                <a:solidFill>
                  <a:srgbClr val="45818E"/>
                </a:solidFill>
                <a:latin typeface="Merriweather"/>
                <a:ea typeface="Merriweather"/>
                <a:cs typeface="Merriweather"/>
                <a:sym typeface="Merriweather"/>
              </a:rPr>
              <a:t>di</a:t>
            </a:r>
            <a:r>
              <a:rPr lang="en" sz="2000">
                <a:latin typeface="Merriweather"/>
                <a:ea typeface="Merriweather"/>
                <a:cs typeface="Merriweather"/>
                <a:sym typeface="Merriweather"/>
              </a:rPr>
              <a:t>glucuronide (</a:t>
            </a:r>
            <a:r>
              <a:rPr b="1" lang="en" sz="2000">
                <a:highlight>
                  <a:srgbClr val="D9EAD3"/>
                </a:highlight>
                <a:latin typeface="Merriweather"/>
                <a:ea typeface="Merriweather"/>
                <a:cs typeface="Merriweather"/>
                <a:sym typeface="Merriweather"/>
              </a:rPr>
              <a:t>cholebilirubin</a:t>
            </a:r>
            <a:r>
              <a:rPr lang="en" sz="2000">
                <a:latin typeface="Merriweather"/>
                <a:ea typeface="Merriweather"/>
                <a:cs typeface="Merriweather"/>
                <a:sym typeface="Merriweather"/>
              </a:rPr>
              <a:t>, </a:t>
            </a:r>
            <a:r>
              <a:rPr b="1" lang="en" sz="2000">
                <a:highlight>
                  <a:srgbClr val="D9EAD3"/>
                </a:highlight>
                <a:latin typeface="Merriweather"/>
                <a:ea typeface="Merriweather"/>
                <a:cs typeface="Merriweather"/>
                <a:sym typeface="Merriweather"/>
              </a:rPr>
              <a:t>direct</a:t>
            </a:r>
            <a:r>
              <a:rPr lang="en" sz="2000">
                <a:latin typeface="Merriweather"/>
                <a:ea typeface="Merriweather"/>
                <a:cs typeface="Merriweather"/>
                <a:sym typeface="Merriweather"/>
              </a:rPr>
              <a:t>, </a:t>
            </a:r>
            <a:r>
              <a:rPr b="1" lang="en" sz="2000">
                <a:highlight>
                  <a:srgbClr val="D9EAD3"/>
                </a:highlight>
                <a:latin typeface="Merriweather"/>
                <a:ea typeface="Merriweather"/>
                <a:cs typeface="Merriweather"/>
                <a:sym typeface="Merriweather"/>
              </a:rPr>
              <a:t>conjugated</a:t>
            </a:r>
            <a:r>
              <a:rPr lang="en" sz="2000">
                <a:highlight>
                  <a:srgbClr val="D9EAD3"/>
                </a:highlight>
                <a:latin typeface="Merriweather"/>
                <a:ea typeface="Merriweather"/>
                <a:cs typeface="Merriweather"/>
                <a:sym typeface="Merriweather"/>
              </a:rPr>
              <a:t> </a:t>
            </a:r>
            <a:r>
              <a:rPr b="1" lang="en" sz="2000">
                <a:highlight>
                  <a:srgbClr val="D9EAD3"/>
                </a:highlight>
                <a:latin typeface="Merriweather"/>
                <a:ea typeface="Merriweather"/>
                <a:cs typeface="Merriweather"/>
                <a:sym typeface="Merriweather"/>
              </a:rPr>
              <a:t>bilirubin</a:t>
            </a:r>
            <a:r>
              <a:rPr lang="en" sz="2000">
                <a:latin typeface="Merriweather"/>
                <a:ea typeface="Merriweather"/>
                <a:cs typeface="Merriweather"/>
                <a:sym typeface="Merriweather"/>
              </a:rPr>
              <a:t>) which is </a:t>
            </a:r>
            <a:r>
              <a:rPr lang="en" sz="2000">
                <a:solidFill>
                  <a:schemeClr val="dk1"/>
                </a:solidFill>
                <a:latin typeface="Merriweather"/>
                <a:ea typeface="Merriweather"/>
                <a:cs typeface="Merriweather"/>
                <a:sym typeface="Merriweather"/>
              </a:rPr>
              <a:t>more water soluble than free bilirubin.</a:t>
            </a:r>
            <a:endParaRPr sz="2000">
              <a:solidFill>
                <a:schemeClr val="dk1"/>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2000">
              <a:solidFill>
                <a:schemeClr val="dk1"/>
              </a:solidFill>
              <a:latin typeface="Merriweather"/>
              <a:ea typeface="Merriweather"/>
              <a:cs typeface="Merriweather"/>
              <a:sym typeface="Merriweather"/>
            </a:endParaRPr>
          </a:p>
          <a:p>
            <a:pPr indent="-355600" lvl="0" marL="457200" rtl="0" algn="l">
              <a:lnSpc>
                <a:spcPct val="115000"/>
              </a:lnSpc>
              <a:spcBef>
                <a:spcPts val="0"/>
              </a:spcBef>
              <a:spcAft>
                <a:spcPts val="0"/>
              </a:spcAft>
              <a:buClr>
                <a:srgbClr val="134F5C"/>
              </a:buClr>
              <a:buSzPts val="2000"/>
              <a:buFont typeface="Merriweather"/>
              <a:buChar char="❖"/>
            </a:pPr>
            <a:r>
              <a:rPr lang="en" sz="2000">
                <a:solidFill>
                  <a:srgbClr val="134F5C"/>
                </a:solidFill>
                <a:latin typeface="Merriweather"/>
                <a:ea typeface="Merriweather"/>
                <a:cs typeface="Merriweather"/>
                <a:sym typeface="Merriweather"/>
              </a:rPr>
              <a:t>Inherited </a:t>
            </a:r>
            <a:r>
              <a:rPr b="1" lang="en" sz="2000">
                <a:solidFill>
                  <a:srgbClr val="134F5C"/>
                </a:solidFill>
                <a:highlight>
                  <a:srgbClr val="D0E0E3"/>
                </a:highlight>
                <a:latin typeface="Merriweather"/>
                <a:ea typeface="Merriweather"/>
                <a:cs typeface="Merriweather"/>
                <a:sym typeface="Merriweather"/>
              </a:rPr>
              <a:t>glucuronyl transferase</a:t>
            </a:r>
            <a:r>
              <a:rPr b="1" lang="en" sz="2000">
                <a:solidFill>
                  <a:srgbClr val="134F5C"/>
                </a:solidFill>
                <a:latin typeface="Merriweather"/>
                <a:ea typeface="Merriweather"/>
                <a:cs typeface="Merriweather"/>
                <a:sym typeface="Merriweather"/>
              </a:rPr>
              <a:t> deficiency</a:t>
            </a:r>
            <a:r>
              <a:rPr lang="en" sz="2000">
                <a:solidFill>
                  <a:srgbClr val="134F5C"/>
                </a:solidFill>
                <a:latin typeface="Merriweather"/>
                <a:ea typeface="Merriweather"/>
                <a:cs typeface="Merriweather"/>
                <a:sym typeface="Merriweather"/>
              </a:rPr>
              <a:t> causes </a:t>
            </a:r>
            <a:r>
              <a:rPr b="1" lang="en" sz="2000">
                <a:solidFill>
                  <a:srgbClr val="134F5C"/>
                </a:solidFill>
                <a:latin typeface="Merriweather"/>
                <a:ea typeface="Merriweather"/>
                <a:cs typeface="Merriweather"/>
                <a:sym typeface="Merriweather"/>
              </a:rPr>
              <a:t>jaundice.</a:t>
            </a:r>
            <a:r>
              <a:rPr lang="en" sz="2000">
                <a:solidFill>
                  <a:srgbClr val="134F5C"/>
                </a:solidFill>
                <a:latin typeface="Merriweather"/>
                <a:ea typeface="Merriweather"/>
                <a:cs typeface="Merriweather"/>
                <a:sym typeface="Merriweather"/>
              </a:rPr>
              <a:t> </a:t>
            </a:r>
            <a:endParaRPr sz="2000">
              <a:solidFill>
                <a:srgbClr val="134F5C"/>
              </a:solidFill>
              <a:latin typeface="Merriweather"/>
              <a:ea typeface="Merriweather"/>
              <a:cs typeface="Merriweather"/>
              <a:sym typeface="Merriweather"/>
            </a:endParaRPr>
          </a:p>
          <a:p>
            <a:pPr indent="-355600" lvl="0" marL="457200" rtl="0" algn="l">
              <a:lnSpc>
                <a:spcPct val="115000"/>
              </a:lnSpc>
              <a:spcBef>
                <a:spcPts val="0"/>
              </a:spcBef>
              <a:spcAft>
                <a:spcPts val="0"/>
              </a:spcAft>
              <a:buClr>
                <a:srgbClr val="D9EAD3"/>
              </a:buClr>
              <a:buSzPts val="2000"/>
              <a:buFont typeface="Merriweather"/>
              <a:buChar char="●"/>
            </a:pPr>
            <a:r>
              <a:rPr b="1" lang="en" sz="2000">
                <a:highlight>
                  <a:srgbClr val="D9EAD3"/>
                </a:highlight>
                <a:latin typeface="Merriweather"/>
                <a:ea typeface="Merriweather"/>
                <a:cs typeface="Merriweather"/>
                <a:sym typeface="Merriweather"/>
              </a:rPr>
              <a:t>10</a:t>
            </a:r>
            <a:r>
              <a:rPr lang="en" sz="2000">
                <a:latin typeface="Merriweather"/>
                <a:ea typeface="Merriweather"/>
                <a:cs typeface="Merriweather"/>
                <a:sym typeface="Merriweather"/>
              </a:rPr>
              <a:t>/</a:t>
            </a:r>
            <a:r>
              <a:rPr b="1" lang="en" sz="2000">
                <a:solidFill>
                  <a:srgbClr val="134F5C"/>
                </a:solidFill>
                <a:highlight>
                  <a:srgbClr val="D0E0E3"/>
                </a:highlight>
                <a:latin typeface="Merriweather"/>
                <a:ea typeface="Merriweather"/>
                <a:cs typeface="Merriweather"/>
                <a:sym typeface="Merriweather"/>
              </a:rPr>
              <a:t>20</a:t>
            </a:r>
            <a:r>
              <a:rPr b="1" lang="en" sz="2000">
                <a:highlight>
                  <a:srgbClr val="D0E0E3"/>
                </a:highlight>
                <a:latin typeface="Merriweather"/>
                <a:ea typeface="Merriweather"/>
                <a:cs typeface="Merriweather"/>
                <a:sym typeface="Merriweather"/>
              </a:rPr>
              <a:t>%</a:t>
            </a:r>
            <a:r>
              <a:rPr lang="en" sz="2000">
                <a:latin typeface="Merriweather"/>
                <a:ea typeface="Merriweather"/>
                <a:cs typeface="Merriweather"/>
                <a:sym typeface="Merriweather"/>
              </a:rPr>
              <a:t> conjugate with </a:t>
            </a:r>
            <a:r>
              <a:rPr b="1" lang="en" sz="2000">
                <a:latin typeface="Merriweather"/>
                <a:ea typeface="Merriweather"/>
                <a:cs typeface="Merriweather"/>
                <a:sym typeface="Merriweather"/>
              </a:rPr>
              <a:t>sulphate</a:t>
            </a:r>
            <a:r>
              <a:rPr lang="en" sz="2000">
                <a:latin typeface="Merriweather"/>
                <a:ea typeface="Merriweather"/>
                <a:cs typeface="Merriweather"/>
                <a:sym typeface="Merriweather"/>
              </a:rPr>
              <a:t> or </a:t>
            </a:r>
            <a:r>
              <a:rPr b="1" lang="en" sz="2000">
                <a:latin typeface="Merriweather"/>
                <a:ea typeface="Merriweather"/>
                <a:cs typeface="Merriweather"/>
                <a:sym typeface="Merriweather"/>
              </a:rPr>
              <a:t>other</a:t>
            </a:r>
            <a:r>
              <a:rPr lang="en" sz="2000">
                <a:latin typeface="Merriweather"/>
                <a:ea typeface="Merriweather"/>
                <a:cs typeface="Merriweather"/>
                <a:sym typeface="Merriweather"/>
              </a:rPr>
              <a:t> substances.</a:t>
            </a:r>
            <a:endParaRPr sz="2000">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2000">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2000">
              <a:latin typeface="Merriweather"/>
              <a:ea typeface="Merriweather"/>
              <a:cs typeface="Merriweather"/>
              <a:sym typeface="Merriweather"/>
            </a:endParaRPr>
          </a:p>
        </p:txBody>
      </p:sp>
      <p:grpSp>
        <p:nvGrpSpPr>
          <p:cNvPr id="157" name="Google Shape;157;p16"/>
          <p:cNvGrpSpPr/>
          <p:nvPr/>
        </p:nvGrpSpPr>
        <p:grpSpPr>
          <a:xfrm>
            <a:off x="7988624" y="5034140"/>
            <a:ext cx="5324100" cy="535822"/>
            <a:chOff x="8036586" y="1221654"/>
            <a:chExt cx="5324100" cy="535822"/>
          </a:xfrm>
        </p:grpSpPr>
        <p:sp>
          <p:nvSpPr>
            <p:cNvPr id="158" name="Google Shape;158;p16"/>
            <p:cNvSpPr/>
            <p:nvPr/>
          </p:nvSpPr>
          <p:spPr>
            <a:xfrm>
              <a:off x="8036586" y="1221654"/>
              <a:ext cx="5324100" cy="99000"/>
            </a:xfrm>
            <a:prstGeom prst="flowChartAlternateProcess">
              <a:avLst/>
            </a:prstGeom>
            <a:solidFill>
              <a:srgbClr val="B6D7A8"/>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8E7CC3"/>
                </a:solidFill>
              </a:endParaRPr>
            </a:p>
          </p:txBody>
        </p:sp>
        <p:sp>
          <p:nvSpPr>
            <p:cNvPr id="159" name="Google Shape;159;p16"/>
            <p:cNvSpPr/>
            <p:nvPr/>
          </p:nvSpPr>
          <p:spPr>
            <a:xfrm>
              <a:off x="10393555" y="1293076"/>
              <a:ext cx="93000" cy="464400"/>
            </a:xfrm>
            <a:prstGeom prst="rect">
              <a:avLst/>
            </a:prstGeom>
            <a:solidFill>
              <a:srgbClr val="B6D7A8"/>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8E7CC3"/>
                </a:solidFill>
              </a:endParaRPr>
            </a:p>
          </p:txBody>
        </p:sp>
      </p:grpSp>
      <p:sp>
        <p:nvSpPr>
          <p:cNvPr id="160" name="Google Shape;160;p16"/>
          <p:cNvSpPr txBox="1"/>
          <p:nvPr/>
        </p:nvSpPr>
        <p:spPr>
          <a:xfrm>
            <a:off x="8117538" y="4452358"/>
            <a:ext cx="4548900" cy="53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500">
                <a:solidFill>
                  <a:srgbClr val="38761D"/>
                </a:solidFill>
                <a:latin typeface="Oswald"/>
                <a:ea typeface="Oswald"/>
                <a:cs typeface="Oswald"/>
                <a:sym typeface="Oswald"/>
              </a:rPr>
              <a:t>2.  Bilirubin Conjugation </a:t>
            </a:r>
            <a:endParaRPr sz="3500">
              <a:solidFill>
                <a:srgbClr val="38761D"/>
              </a:solidFill>
              <a:latin typeface="Oswald"/>
              <a:ea typeface="Oswald"/>
              <a:cs typeface="Oswald"/>
              <a:sym typeface="Oswald"/>
            </a:endParaRPr>
          </a:p>
        </p:txBody>
      </p:sp>
      <p:sp>
        <p:nvSpPr>
          <p:cNvPr id="161" name="Google Shape;161;p16"/>
          <p:cNvSpPr txBox="1"/>
          <p:nvPr/>
        </p:nvSpPr>
        <p:spPr>
          <a:xfrm>
            <a:off x="311400" y="5570050"/>
            <a:ext cx="6165600" cy="4897200"/>
          </a:xfrm>
          <a:prstGeom prst="rect">
            <a:avLst/>
          </a:prstGeom>
          <a:no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381000" lvl="0" marL="457200" rtl="0" algn="l">
              <a:spcBef>
                <a:spcPts val="0"/>
              </a:spcBef>
              <a:spcAft>
                <a:spcPts val="0"/>
              </a:spcAft>
              <a:buSzPts val="2400"/>
              <a:buFont typeface="Merriweather"/>
              <a:buChar char="●"/>
            </a:pPr>
            <a:r>
              <a:rPr lang="en" sz="2400">
                <a:latin typeface="Merriweather"/>
                <a:ea typeface="Merriweather"/>
                <a:cs typeface="Merriweather"/>
                <a:sym typeface="Merriweather"/>
              </a:rPr>
              <a:t>Bilirubin (lipid soluble) is absorbed through the hepatic cell membrane, mediated by a carrier protein </a:t>
            </a:r>
            <a:r>
              <a:rPr lang="en" sz="2400">
                <a:solidFill>
                  <a:srgbClr val="8E7CC3"/>
                </a:solidFill>
                <a:latin typeface="Merriweather"/>
                <a:ea typeface="Merriweather"/>
                <a:cs typeface="Merriweather"/>
                <a:sym typeface="Merriweather"/>
              </a:rPr>
              <a:t>(organic anion transporting protein </a:t>
            </a:r>
            <a:r>
              <a:rPr lang="en" sz="2400">
                <a:solidFill>
                  <a:srgbClr val="351C75"/>
                </a:solidFill>
                <a:highlight>
                  <a:srgbClr val="D9D2E9"/>
                </a:highlight>
                <a:latin typeface="Merriweather"/>
                <a:ea typeface="Merriweather"/>
                <a:cs typeface="Merriweather"/>
                <a:sym typeface="Merriweather"/>
              </a:rPr>
              <a:t>OATP</a:t>
            </a:r>
            <a:r>
              <a:rPr lang="en" sz="2400">
                <a:solidFill>
                  <a:srgbClr val="8E7CC3"/>
                </a:solidFill>
                <a:latin typeface="Merriweather"/>
                <a:ea typeface="Merriweather"/>
                <a:cs typeface="Merriweather"/>
                <a:sym typeface="Merriweather"/>
              </a:rPr>
              <a:t>) but this process is inefficient, so there is always some unconjugated bilirubin in the </a:t>
            </a:r>
            <a:r>
              <a:rPr lang="en" sz="2400">
                <a:solidFill>
                  <a:srgbClr val="8E7CC3"/>
                </a:solidFill>
                <a:latin typeface="Merriweather"/>
                <a:ea typeface="Merriweather"/>
                <a:cs typeface="Merriweather"/>
                <a:sym typeface="Merriweather"/>
              </a:rPr>
              <a:t>veins</a:t>
            </a:r>
            <a:r>
              <a:rPr lang="en" sz="2400">
                <a:latin typeface="Merriweather"/>
                <a:ea typeface="Merriweather"/>
                <a:cs typeface="Merriweather"/>
                <a:sym typeface="Merriweather"/>
              </a:rPr>
              <a:t>.</a:t>
            </a:r>
            <a:endParaRPr sz="2400">
              <a:latin typeface="Merriweather"/>
              <a:ea typeface="Merriweather"/>
              <a:cs typeface="Merriweather"/>
              <a:sym typeface="Merriweather"/>
            </a:endParaRPr>
          </a:p>
          <a:p>
            <a:pPr indent="0" lvl="0" marL="0" rtl="0" algn="l">
              <a:spcBef>
                <a:spcPts val="0"/>
              </a:spcBef>
              <a:spcAft>
                <a:spcPts val="0"/>
              </a:spcAft>
              <a:buNone/>
            </a:pPr>
            <a:r>
              <a:rPr lang="en" sz="2400">
                <a:solidFill>
                  <a:srgbClr val="45818E"/>
                </a:solidFill>
                <a:latin typeface="Merriweather"/>
                <a:ea typeface="Merriweather"/>
                <a:cs typeface="Merriweather"/>
                <a:sym typeface="Merriweather"/>
              </a:rPr>
              <a:t>Then combined with Y</a:t>
            </a:r>
            <a:r>
              <a:rPr baseline="30000" lang="en" sz="2400">
                <a:solidFill>
                  <a:srgbClr val="45818E"/>
                </a:solidFill>
                <a:latin typeface="Merriweather"/>
                <a:ea typeface="Merriweather"/>
                <a:cs typeface="Merriweather"/>
                <a:sym typeface="Merriweather"/>
              </a:rPr>
              <a:t>1</a:t>
            </a:r>
            <a:r>
              <a:rPr lang="en" sz="2400">
                <a:solidFill>
                  <a:srgbClr val="45818E"/>
                </a:solidFill>
                <a:latin typeface="Merriweather"/>
                <a:ea typeface="Merriweather"/>
                <a:cs typeface="Merriweather"/>
                <a:sym typeface="Merriweather"/>
              </a:rPr>
              <a:t> &amp; Z proteins that trap the bilirubin inside the cells.</a:t>
            </a:r>
            <a:endParaRPr sz="2400">
              <a:solidFill>
                <a:srgbClr val="45818E"/>
              </a:solidFill>
              <a:latin typeface="Merriweather"/>
              <a:ea typeface="Merriweather"/>
              <a:cs typeface="Merriweather"/>
              <a:sym typeface="Merriweather"/>
            </a:endParaRPr>
          </a:p>
        </p:txBody>
      </p:sp>
      <p:grpSp>
        <p:nvGrpSpPr>
          <p:cNvPr id="162" name="Google Shape;162;p16"/>
          <p:cNvGrpSpPr/>
          <p:nvPr/>
        </p:nvGrpSpPr>
        <p:grpSpPr>
          <a:xfrm>
            <a:off x="883976" y="5034109"/>
            <a:ext cx="5390100" cy="535822"/>
            <a:chOff x="1160538" y="1221624"/>
            <a:chExt cx="5390100" cy="535822"/>
          </a:xfrm>
        </p:grpSpPr>
        <p:sp>
          <p:nvSpPr>
            <p:cNvPr id="163" name="Google Shape;163;p16"/>
            <p:cNvSpPr/>
            <p:nvPr/>
          </p:nvSpPr>
          <p:spPr>
            <a:xfrm>
              <a:off x="1160538" y="1221624"/>
              <a:ext cx="5390100" cy="99000"/>
            </a:xfrm>
            <a:prstGeom prst="flowChartAlternateProcess">
              <a:avLst/>
            </a:prstGeom>
            <a:solidFill>
              <a:srgbClr val="B6D7A8"/>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8E7CC3"/>
                </a:solidFill>
              </a:endParaRPr>
            </a:p>
          </p:txBody>
        </p:sp>
        <p:sp>
          <p:nvSpPr>
            <p:cNvPr id="164" name="Google Shape;164;p16"/>
            <p:cNvSpPr/>
            <p:nvPr/>
          </p:nvSpPr>
          <p:spPr>
            <a:xfrm>
              <a:off x="3546730" y="1293046"/>
              <a:ext cx="93900" cy="464400"/>
            </a:xfrm>
            <a:prstGeom prst="rect">
              <a:avLst/>
            </a:prstGeom>
            <a:solidFill>
              <a:srgbClr val="B6D7A8"/>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8E7CC3"/>
                </a:solidFill>
              </a:endParaRPr>
            </a:p>
          </p:txBody>
        </p:sp>
      </p:grpSp>
      <p:sp>
        <p:nvSpPr>
          <p:cNvPr id="165" name="Google Shape;165;p16"/>
          <p:cNvSpPr txBox="1"/>
          <p:nvPr/>
        </p:nvSpPr>
        <p:spPr>
          <a:xfrm>
            <a:off x="1090688" y="4452307"/>
            <a:ext cx="4605300" cy="535800"/>
          </a:xfrm>
          <a:prstGeom prst="rect">
            <a:avLst/>
          </a:prstGeom>
          <a:noFill/>
          <a:ln>
            <a:noFill/>
          </a:ln>
        </p:spPr>
        <p:txBody>
          <a:bodyPr anchorCtr="0" anchor="ctr" bIns="91425" lIns="91425" spcFirstLastPara="1" rIns="91425" wrap="square" tIns="91425">
            <a:noAutofit/>
          </a:bodyPr>
          <a:lstStyle/>
          <a:p>
            <a:pPr indent="-450850" lvl="0" marL="457200" rtl="0" algn="ctr">
              <a:spcBef>
                <a:spcPts val="0"/>
              </a:spcBef>
              <a:spcAft>
                <a:spcPts val="0"/>
              </a:spcAft>
              <a:buClr>
                <a:srgbClr val="38761D"/>
              </a:buClr>
              <a:buSzPts val="3500"/>
              <a:buFont typeface="Oswald"/>
              <a:buAutoNum type="arabicPeriod"/>
            </a:pPr>
            <a:r>
              <a:rPr lang="en" sz="3500">
                <a:solidFill>
                  <a:srgbClr val="38761D"/>
                </a:solidFill>
                <a:latin typeface="Oswald"/>
                <a:ea typeface="Oswald"/>
                <a:cs typeface="Oswald"/>
                <a:sym typeface="Oswald"/>
              </a:rPr>
              <a:t>Hepatic Uptake </a:t>
            </a:r>
            <a:endParaRPr sz="3500">
              <a:solidFill>
                <a:srgbClr val="38761D"/>
              </a:solidFill>
              <a:latin typeface="Oswald"/>
              <a:ea typeface="Oswald"/>
              <a:cs typeface="Oswald"/>
              <a:sym typeface="Oswald"/>
            </a:endParaRPr>
          </a:p>
        </p:txBody>
      </p:sp>
      <p:sp>
        <p:nvSpPr>
          <p:cNvPr id="166" name="Google Shape;166;p16"/>
          <p:cNvSpPr txBox="1"/>
          <p:nvPr/>
        </p:nvSpPr>
        <p:spPr>
          <a:xfrm>
            <a:off x="634900" y="11739524"/>
            <a:ext cx="12659700" cy="1705500"/>
          </a:xfrm>
          <a:prstGeom prst="rect">
            <a:avLst/>
          </a:prstGeom>
          <a:no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349250" lvl="0" marL="457200" rtl="0" algn="l">
              <a:lnSpc>
                <a:spcPct val="115000"/>
              </a:lnSpc>
              <a:spcBef>
                <a:spcPts val="0"/>
              </a:spcBef>
              <a:spcAft>
                <a:spcPts val="0"/>
              </a:spcAft>
              <a:buSzPts val="1900"/>
              <a:buFont typeface="Merriweather"/>
              <a:buChar char="●"/>
            </a:pPr>
            <a:r>
              <a:rPr b="1" lang="en" sz="1900">
                <a:solidFill>
                  <a:schemeClr val="dk1"/>
                </a:solidFill>
                <a:highlight>
                  <a:srgbClr val="D9EAD3"/>
                </a:highlight>
                <a:latin typeface="Merriweather"/>
                <a:ea typeface="Merriweather"/>
                <a:cs typeface="Merriweather"/>
                <a:sym typeface="Merriweather"/>
              </a:rPr>
              <a:t>Cholebilirubin</a:t>
            </a:r>
            <a:r>
              <a:rPr lang="en" sz="1900">
                <a:solidFill>
                  <a:schemeClr val="dk1"/>
                </a:solidFill>
                <a:latin typeface="Merriweather"/>
                <a:ea typeface="Merriweather"/>
                <a:cs typeface="Merriweather"/>
                <a:sym typeface="Merriweather"/>
              </a:rPr>
              <a:t> is actively secreted into the bile canaliculi through an active carrier-mediated process </a:t>
            </a:r>
            <a:r>
              <a:rPr lang="en" sz="1900">
                <a:solidFill>
                  <a:srgbClr val="8E7CC3"/>
                </a:solidFill>
                <a:latin typeface="Merriweather"/>
                <a:ea typeface="Merriweather"/>
                <a:cs typeface="Merriweather"/>
                <a:sym typeface="Merriweather"/>
              </a:rPr>
              <a:t>giving bile its color</a:t>
            </a:r>
            <a:r>
              <a:rPr lang="en" sz="1900">
                <a:solidFill>
                  <a:srgbClr val="45818E"/>
                </a:solidFill>
                <a:latin typeface="Merriweather"/>
                <a:ea typeface="Merriweather"/>
                <a:cs typeface="Merriweather"/>
                <a:sym typeface="Merriweather"/>
              </a:rPr>
              <a:t>, mediated by multiple anion transporter &amp; induced by phenobarbitone</a:t>
            </a:r>
            <a:r>
              <a:rPr lang="en" sz="1900">
                <a:solidFill>
                  <a:schemeClr val="dk1"/>
                </a:solidFill>
                <a:latin typeface="Merriweather"/>
                <a:ea typeface="Merriweather"/>
                <a:cs typeface="Merriweather"/>
                <a:sym typeface="Merriweather"/>
              </a:rPr>
              <a:t>.</a:t>
            </a:r>
            <a:endParaRPr sz="1900">
              <a:solidFill>
                <a:schemeClr val="dk1"/>
              </a:solidFill>
              <a:latin typeface="Merriweather"/>
              <a:ea typeface="Merriweather"/>
              <a:cs typeface="Merriweather"/>
              <a:sym typeface="Merriweather"/>
            </a:endParaRPr>
          </a:p>
          <a:p>
            <a:pPr indent="-349250" lvl="0" marL="457200" rtl="0" algn="l">
              <a:lnSpc>
                <a:spcPct val="115000"/>
              </a:lnSpc>
              <a:spcBef>
                <a:spcPts val="0"/>
              </a:spcBef>
              <a:spcAft>
                <a:spcPts val="0"/>
              </a:spcAft>
              <a:buClr>
                <a:schemeClr val="dk1"/>
              </a:buClr>
              <a:buSzPts val="1900"/>
              <a:buFont typeface="Merriweather"/>
              <a:buChar char="●"/>
            </a:pPr>
            <a:r>
              <a:rPr lang="en" sz="1900">
                <a:solidFill>
                  <a:schemeClr val="dk1"/>
                </a:solidFill>
                <a:latin typeface="Merriweather"/>
                <a:ea typeface="Merriweather"/>
                <a:cs typeface="Merriweather"/>
                <a:sym typeface="Merriweather"/>
              </a:rPr>
              <a:t>its </a:t>
            </a:r>
            <a:r>
              <a:rPr b="1" lang="en" sz="1900">
                <a:solidFill>
                  <a:schemeClr val="dk1"/>
                </a:solidFill>
                <a:highlight>
                  <a:srgbClr val="D9EAD3"/>
                </a:highlight>
                <a:latin typeface="Merriweather"/>
                <a:ea typeface="Merriweather"/>
                <a:cs typeface="Merriweather"/>
                <a:sym typeface="Merriweather"/>
              </a:rPr>
              <a:t>energy-dependent</a:t>
            </a:r>
            <a:r>
              <a:rPr lang="en" sz="1900">
                <a:solidFill>
                  <a:schemeClr val="dk1"/>
                </a:solidFill>
                <a:latin typeface="Merriweather"/>
                <a:ea typeface="Merriweather"/>
                <a:cs typeface="Merriweather"/>
                <a:sym typeface="Merriweather"/>
              </a:rPr>
              <a:t>, </a:t>
            </a:r>
            <a:r>
              <a:rPr b="1" lang="en" sz="1900">
                <a:solidFill>
                  <a:schemeClr val="dk1"/>
                </a:solidFill>
                <a:highlight>
                  <a:srgbClr val="D9EAD3"/>
                </a:highlight>
                <a:latin typeface="Merriweather"/>
                <a:ea typeface="Merriweather"/>
                <a:cs typeface="Merriweather"/>
                <a:sym typeface="Merriweather"/>
              </a:rPr>
              <a:t>rate limiting step</a:t>
            </a:r>
            <a:r>
              <a:rPr lang="en" sz="1900">
                <a:solidFill>
                  <a:schemeClr val="dk1"/>
                </a:solidFill>
                <a:latin typeface="Merriweather"/>
                <a:ea typeface="Merriweather"/>
                <a:cs typeface="Merriweather"/>
                <a:sym typeface="Merriweather"/>
              </a:rPr>
              <a:t> is susceptible to impairment in liver disease. </a:t>
            </a:r>
            <a:endParaRPr sz="1900">
              <a:solidFill>
                <a:schemeClr val="dk1"/>
              </a:solidFill>
              <a:latin typeface="Merriweather"/>
              <a:ea typeface="Merriweather"/>
              <a:cs typeface="Merriweather"/>
              <a:sym typeface="Merriweather"/>
            </a:endParaRPr>
          </a:p>
          <a:p>
            <a:pPr indent="-349250" lvl="0" marL="457200" rtl="0" algn="l">
              <a:lnSpc>
                <a:spcPct val="115000"/>
              </a:lnSpc>
              <a:spcBef>
                <a:spcPts val="0"/>
              </a:spcBef>
              <a:spcAft>
                <a:spcPts val="0"/>
              </a:spcAft>
              <a:buClr>
                <a:schemeClr val="dk1"/>
              </a:buClr>
              <a:buSzPts val="1900"/>
              <a:buFont typeface="Merriweather"/>
              <a:buChar char="●"/>
            </a:pPr>
            <a:r>
              <a:rPr lang="en" sz="1900">
                <a:solidFill>
                  <a:schemeClr val="dk1"/>
                </a:solidFill>
                <a:latin typeface="Merriweather"/>
                <a:ea typeface="Merriweather"/>
                <a:cs typeface="Merriweather"/>
                <a:sym typeface="Merriweather"/>
              </a:rPr>
              <a:t>In normal adults this results in a daily load of </a:t>
            </a:r>
            <a:r>
              <a:rPr b="1" lang="en" sz="1900">
                <a:solidFill>
                  <a:schemeClr val="dk1"/>
                </a:solidFill>
                <a:latin typeface="Merriweather"/>
                <a:ea typeface="Merriweather"/>
                <a:cs typeface="Merriweather"/>
                <a:sym typeface="Merriweather"/>
              </a:rPr>
              <a:t> </a:t>
            </a:r>
            <a:r>
              <a:rPr b="1" lang="en" sz="1900">
                <a:solidFill>
                  <a:schemeClr val="dk1"/>
                </a:solidFill>
                <a:highlight>
                  <a:srgbClr val="D9EAD3"/>
                </a:highlight>
                <a:latin typeface="Merriweather"/>
                <a:ea typeface="Merriweather"/>
                <a:cs typeface="Merriweather"/>
                <a:sym typeface="Merriweather"/>
              </a:rPr>
              <a:t>250-300 mg of bilirubin</a:t>
            </a:r>
            <a:r>
              <a:rPr b="1" lang="en" sz="1900">
                <a:solidFill>
                  <a:schemeClr val="dk1"/>
                </a:solidFill>
                <a:latin typeface="Merriweather"/>
                <a:ea typeface="Merriweather"/>
                <a:cs typeface="Merriweather"/>
                <a:sym typeface="Merriweather"/>
              </a:rPr>
              <a:t>.</a:t>
            </a:r>
            <a:endParaRPr b="1" sz="1900">
              <a:solidFill>
                <a:schemeClr val="dk1"/>
              </a:solidFill>
              <a:latin typeface="Merriweather"/>
              <a:ea typeface="Merriweather"/>
              <a:cs typeface="Merriweather"/>
              <a:sym typeface="Merriweather"/>
            </a:endParaRPr>
          </a:p>
          <a:p>
            <a:pPr indent="-349250" lvl="0" marL="457200" rtl="0" algn="l">
              <a:lnSpc>
                <a:spcPct val="115000"/>
              </a:lnSpc>
              <a:spcBef>
                <a:spcPts val="0"/>
              </a:spcBef>
              <a:spcAft>
                <a:spcPts val="0"/>
              </a:spcAft>
              <a:buClr>
                <a:schemeClr val="dk1"/>
              </a:buClr>
              <a:buSzPts val="1900"/>
              <a:buFont typeface="Merriweather"/>
              <a:buChar char="●"/>
            </a:pPr>
            <a:r>
              <a:rPr lang="en" sz="1900">
                <a:solidFill>
                  <a:schemeClr val="dk1"/>
                </a:solidFill>
                <a:latin typeface="Merriweather"/>
                <a:ea typeface="Merriweather"/>
                <a:cs typeface="Merriweather"/>
                <a:sym typeface="Merriweather"/>
              </a:rPr>
              <a:t>Unconjugated bilirubin is normally not excreted.</a:t>
            </a:r>
            <a:endParaRPr sz="1900">
              <a:latin typeface="Merriweather"/>
              <a:ea typeface="Merriweather"/>
              <a:cs typeface="Merriweather"/>
              <a:sym typeface="Merriweather"/>
            </a:endParaRPr>
          </a:p>
        </p:txBody>
      </p:sp>
      <p:sp>
        <p:nvSpPr>
          <p:cNvPr id="167" name="Google Shape;167;p16"/>
          <p:cNvSpPr txBox="1"/>
          <p:nvPr/>
        </p:nvSpPr>
        <p:spPr>
          <a:xfrm>
            <a:off x="4573750" y="10643150"/>
            <a:ext cx="3978300" cy="5358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en" sz="3500">
                <a:solidFill>
                  <a:srgbClr val="38761D"/>
                </a:solidFill>
                <a:latin typeface="Oswald"/>
                <a:ea typeface="Oswald"/>
                <a:cs typeface="Oswald"/>
                <a:sym typeface="Oswald"/>
              </a:rPr>
              <a:t>3.  Secretion in Bile</a:t>
            </a:r>
            <a:endParaRPr sz="3500">
              <a:solidFill>
                <a:srgbClr val="38761D"/>
              </a:solidFill>
              <a:latin typeface="Oswald"/>
              <a:ea typeface="Oswald"/>
              <a:cs typeface="Oswald"/>
              <a:sym typeface="Oswald"/>
            </a:endParaRPr>
          </a:p>
        </p:txBody>
      </p:sp>
      <p:sp>
        <p:nvSpPr>
          <p:cNvPr id="168" name="Google Shape;168;p16"/>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69" name="Google Shape;169;p16"/>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70" name="Google Shape;170;p16"/>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3</a:t>
            </a:r>
            <a:endParaRPr sz="4500">
              <a:solidFill>
                <a:srgbClr val="FFFFFF"/>
              </a:solidFill>
              <a:latin typeface="Oswald"/>
              <a:ea typeface="Oswald"/>
              <a:cs typeface="Oswald"/>
              <a:sym typeface="Oswald"/>
            </a:endParaRPr>
          </a:p>
        </p:txBody>
      </p:sp>
      <p:sp>
        <p:nvSpPr>
          <p:cNvPr id="171" name="Google Shape;171;p16"/>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400">
                <a:solidFill>
                  <a:srgbClr val="FFFFFF"/>
                </a:solidFill>
                <a:latin typeface="Oswald"/>
                <a:ea typeface="Oswald"/>
                <a:cs typeface="Oswald"/>
                <a:sym typeface="Oswald"/>
              </a:rPr>
              <a:t>BILIRUBIN METABOLISM </a:t>
            </a:r>
            <a:endParaRPr sz="3400">
              <a:solidFill>
                <a:srgbClr val="FFFFFF"/>
              </a:solidFill>
              <a:latin typeface="Oswald"/>
              <a:ea typeface="Oswald"/>
              <a:cs typeface="Oswald"/>
              <a:sym typeface="Oswald"/>
            </a:endParaRPr>
          </a:p>
        </p:txBody>
      </p:sp>
      <p:sp>
        <p:nvSpPr>
          <p:cNvPr id="172" name="Google Shape;172;p16"/>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Nine</a:t>
            </a:r>
            <a:endParaRPr sz="3500">
              <a:latin typeface="Oswald"/>
              <a:ea typeface="Oswald"/>
              <a:cs typeface="Oswald"/>
              <a:sym typeface="Oswald"/>
            </a:endParaRPr>
          </a:p>
        </p:txBody>
      </p:sp>
      <p:sp>
        <p:nvSpPr>
          <p:cNvPr id="173" name="Google Shape;173;p16"/>
          <p:cNvSpPr txBox="1"/>
          <p:nvPr/>
        </p:nvSpPr>
        <p:spPr>
          <a:xfrm>
            <a:off x="104200" y="19309575"/>
            <a:ext cx="13909800" cy="43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1, Y and Z proteins are cytosolic proteins, Y protein is also called ligandin, it binds bilirubin within the hepatocytes thus preventing its regurgitation into the blood. Genetic mutation in this protein contributes to neonatal jaundice. Z protein is a fatty acid binding protein. </a:t>
            </a:r>
            <a:endParaRPr>
              <a:latin typeface="Merriweather"/>
              <a:ea typeface="Merriweather"/>
              <a:cs typeface="Merriweather"/>
              <a:sym typeface="Merriweather"/>
            </a:endParaRPr>
          </a:p>
        </p:txBody>
      </p:sp>
      <p:sp>
        <p:nvSpPr>
          <p:cNvPr id="174" name="Google Shape;174;p16"/>
          <p:cNvSpPr txBox="1"/>
          <p:nvPr/>
        </p:nvSpPr>
        <p:spPr>
          <a:xfrm>
            <a:off x="597975" y="928988"/>
            <a:ext cx="69051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highlight>
                  <a:srgbClr val="D9EAD3"/>
                </a:highlight>
                <a:latin typeface="Oswald"/>
                <a:ea typeface="Oswald"/>
                <a:cs typeface="Oswald"/>
                <a:sym typeface="Oswald"/>
              </a:rPr>
              <a:t>Hepatic Phases</a:t>
            </a:r>
            <a:r>
              <a:rPr lang="en" sz="4800">
                <a:highlight>
                  <a:srgbClr val="D9EAD3"/>
                </a:highlight>
                <a:latin typeface="Oswald"/>
                <a:ea typeface="Oswald"/>
                <a:cs typeface="Oswald"/>
                <a:sym typeface="Oswald"/>
              </a:rPr>
              <a:t> </a:t>
            </a:r>
            <a:endParaRPr sz="4800">
              <a:highlight>
                <a:srgbClr val="D9EAD3"/>
              </a:highlight>
              <a:latin typeface="Oswald"/>
              <a:ea typeface="Oswald"/>
              <a:cs typeface="Oswald"/>
              <a:sym typeface="Oswald"/>
            </a:endParaRPr>
          </a:p>
        </p:txBody>
      </p:sp>
      <p:sp>
        <p:nvSpPr>
          <p:cNvPr id="175" name="Google Shape;175;p16"/>
          <p:cNvSpPr/>
          <p:nvPr/>
        </p:nvSpPr>
        <p:spPr>
          <a:xfrm>
            <a:off x="216175" y="1329525"/>
            <a:ext cx="533100" cy="536100"/>
          </a:xfrm>
          <a:prstGeom prst="flowChartConnector">
            <a:avLst/>
          </a:prstGeom>
          <a:noFill/>
          <a:ln cap="flat" cmpd="sng" w="28575">
            <a:solidFill>
              <a:srgbClr val="B6D7A8"/>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6AA84F"/>
                </a:solidFill>
                <a:latin typeface="Oswald"/>
                <a:ea typeface="Oswald"/>
                <a:cs typeface="Oswald"/>
                <a:sym typeface="Oswald"/>
              </a:rPr>
              <a:t>3</a:t>
            </a:r>
            <a:endParaRPr sz="3000">
              <a:solidFill>
                <a:srgbClr val="6AA84F"/>
              </a:solidFill>
              <a:latin typeface="Oswald"/>
              <a:ea typeface="Oswald"/>
              <a:cs typeface="Oswald"/>
              <a:sym typeface="Oswald"/>
            </a:endParaRPr>
          </a:p>
        </p:txBody>
      </p:sp>
      <p:sp>
        <p:nvSpPr>
          <p:cNvPr id="176" name="Google Shape;176;p16"/>
          <p:cNvSpPr/>
          <p:nvPr/>
        </p:nvSpPr>
        <p:spPr>
          <a:xfrm flipH="1" rot="10800000">
            <a:off x="264300" y="13678425"/>
            <a:ext cx="13568400" cy="4812600"/>
          </a:xfrm>
          <a:prstGeom prst="round1Rect">
            <a:avLst>
              <a:gd fmla="val 16667" name="adj"/>
            </a:avLst>
          </a:prstGeom>
          <a:noFill/>
          <a:ln cap="flat" cmpd="sng" w="952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77" name="Google Shape;177;p16"/>
          <p:cNvSpPr txBox="1"/>
          <p:nvPr/>
        </p:nvSpPr>
        <p:spPr>
          <a:xfrm>
            <a:off x="706421" y="13475761"/>
            <a:ext cx="7338300" cy="100271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500">
                <a:highlight>
                  <a:srgbClr val="D9EAD3"/>
                </a:highlight>
                <a:latin typeface="Oswald"/>
                <a:ea typeface="Oswald"/>
                <a:cs typeface="Oswald"/>
                <a:sym typeface="Oswald"/>
              </a:rPr>
              <a:t>Fate of Conjugated Bilirubin</a:t>
            </a:r>
            <a:endParaRPr sz="4500">
              <a:highlight>
                <a:srgbClr val="D9EAD3"/>
              </a:highlight>
              <a:latin typeface="Oswald"/>
              <a:ea typeface="Oswald"/>
              <a:cs typeface="Oswald"/>
              <a:sym typeface="Oswald"/>
            </a:endParaRPr>
          </a:p>
        </p:txBody>
      </p:sp>
      <p:sp>
        <p:nvSpPr>
          <p:cNvPr id="178" name="Google Shape;178;p16"/>
          <p:cNvSpPr/>
          <p:nvPr/>
        </p:nvSpPr>
        <p:spPr>
          <a:xfrm>
            <a:off x="392400" y="13852177"/>
            <a:ext cx="468600" cy="433355"/>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79" name="Google Shape;179;p16"/>
          <p:cNvSpPr txBox="1"/>
          <p:nvPr/>
        </p:nvSpPr>
        <p:spPr>
          <a:xfrm>
            <a:off x="385575" y="14478475"/>
            <a:ext cx="13132500" cy="35118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Clr>
                <a:schemeClr val="dk1"/>
              </a:buClr>
              <a:buSzPts val="1900"/>
              <a:buFont typeface="Merriweather"/>
              <a:buChar char="●"/>
            </a:pPr>
            <a:r>
              <a:rPr b="1" lang="en" sz="2100" u="sng">
                <a:solidFill>
                  <a:schemeClr val="dk1"/>
                </a:solidFill>
                <a:latin typeface="Merriweather"/>
                <a:ea typeface="Merriweather"/>
                <a:cs typeface="Merriweather"/>
                <a:sym typeface="Merriweather"/>
              </a:rPr>
              <a:t>M</a:t>
            </a:r>
            <a:r>
              <a:rPr b="1" lang="en" sz="2100" u="sng">
                <a:solidFill>
                  <a:schemeClr val="dk1"/>
                </a:solidFill>
                <a:latin typeface="Merriweather"/>
                <a:ea typeface="Merriweather"/>
                <a:cs typeface="Merriweather"/>
                <a:sym typeface="Merriweather"/>
              </a:rPr>
              <a:t>ajority</a:t>
            </a:r>
            <a:r>
              <a:rPr lang="en" sz="1900">
                <a:solidFill>
                  <a:schemeClr val="dk1"/>
                </a:solidFill>
                <a:latin typeface="Merriweather"/>
                <a:ea typeface="Merriweather"/>
                <a:cs typeface="Merriweather"/>
                <a:sym typeface="Merriweather"/>
              </a:rPr>
              <a:t> of conjugated bilirubin passes via the bile ducts to the intestine then colon where it is transformed by bacteria, which will deconjugate it back to bilirubin &amp; convert it to the highly soluble colorless compound called Urobilinogen.</a:t>
            </a:r>
            <a:endParaRPr sz="1900">
              <a:solidFill>
                <a:schemeClr val="dk1"/>
              </a:solidFill>
              <a:latin typeface="Merriweather"/>
              <a:ea typeface="Merriweather"/>
              <a:cs typeface="Merriweather"/>
              <a:sym typeface="Merriweather"/>
            </a:endParaRPr>
          </a:p>
          <a:p>
            <a:pPr indent="0" lvl="0" marL="0" rtl="0" algn="ctr">
              <a:spcBef>
                <a:spcPts val="0"/>
              </a:spcBef>
              <a:spcAft>
                <a:spcPts val="0"/>
              </a:spcAft>
              <a:buClr>
                <a:schemeClr val="dk1"/>
              </a:buClr>
              <a:buSzPts val="1100"/>
              <a:buFont typeface="Arial"/>
              <a:buNone/>
            </a:pPr>
            <a:r>
              <a:t/>
            </a:r>
            <a:endParaRPr sz="1100">
              <a:solidFill>
                <a:srgbClr val="FFFFFF"/>
              </a:solidFill>
              <a:latin typeface="Merriweather"/>
              <a:ea typeface="Merriweather"/>
              <a:cs typeface="Merriweather"/>
              <a:sym typeface="Merriweather"/>
            </a:endParaRPr>
          </a:p>
          <a:p>
            <a:pPr indent="-349250" lvl="0" marL="457200" rtl="0" algn="l">
              <a:lnSpc>
                <a:spcPct val="115000"/>
              </a:lnSpc>
              <a:spcBef>
                <a:spcPts val="0"/>
              </a:spcBef>
              <a:spcAft>
                <a:spcPts val="0"/>
              </a:spcAft>
              <a:buSzPts val="1900"/>
              <a:buFont typeface="Merriweather"/>
              <a:buChar char="●"/>
            </a:pPr>
            <a:r>
              <a:rPr b="1" lang="en" sz="2100" u="sng">
                <a:solidFill>
                  <a:schemeClr val="dk1"/>
                </a:solidFill>
                <a:latin typeface="Merriweather"/>
                <a:ea typeface="Merriweather"/>
                <a:cs typeface="Merriweather"/>
                <a:sym typeface="Merriweather"/>
              </a:rPr>
              <a:t>Small amount</a:t>
            </a:r>
            <a:r>
              <a:rPr lang="en" sz="1900">
                <a:latin typeface="Merriweather"/>
                <a:ea typeface="Merriweather"/>
                <a:cs typeface="Merriweather"/>
                <a:sym typeface="Merriweather"/>
              </a:rPr>
              <a:t> 20% is deconjugated and converted to Urobilinogen</a:t>
            </a:r>
            <a:r>
              <a:rPr lang="en" sz="1900">
                <a:solidFill>
                  <a:srgbClr val="45818E"/>
                </a:solidFill>
                <a:latin typeface="Merriweather"/>
                <a:ea typeface="Merriweather"/>
                <a:cs typeface="Merriweather"/>
                <a:sym typeface="Merriweather"/>
              </a:rPr>
              <a:t> </a:t>
            </a:r>
            <a:r>
              <a:rPr lang="en" sz="1900">
                <a:solidFill>
                  <a:schemeClr val="dk1"/>
                </a:solidFill>
                <a:latin typeface="Merriweather"/>
                <a:ea typeface="Merriweather"/>
                <a:cs typeface="Merriweather"/>
                <a:sym typeface="Merriweather"/>
              </a:rPr>
              <a:t>in the small intestine &amp; absorbed into the portal blood to the liver where it is extracted by the liver cells &amp; conjugate again &amp; excreted in the bile </a:t>
            </a:r>
            <a:r>
              <a:rPr lang="en" sz="1900">
                <a:latin typeface="Merriweather"/>
                <a:ea typeface="Merriweather"/>
                <a:cs typeface="Merriweather"/>
                <a:sym typeface="Merriweather"/>
              </a:rPr>
              <a:t>(enterohepatic circulation of bile pigments). </a:t>
            </a:r>
            <a:endParaRPr sz="1900">
              <a:solidFill>
                <a:srgbClr val="8E7CC3"/>
              </a:solidFill>
              <a:latin typeface="Merriweather"/>
              <a:ea typeface="Merriweather"/>
              <a:cs typeface="Merriweather"/>
              <a:sym typeface="Merriweather"/>
            </a:endParaRPr>
          </a:p>
          <a:p>
            <a:pPr indent="0" lvl="0" marL="0" rtl="0" algn="l">
              <a:lnSpc>
                <a:spcPct val="115000"/>
              </a:lnSpc>
              <a:spcBef>
                <a:spcPts val="0"/>
              </a:spcBef>
              <a:spcAft>
                <a:spcPts val="0"/>
              </a:spcAft>
              <a:buClr>
                <a:schemeClr val="dk1"/>
              </a:buClr>
              <a:buSzPts val="1100"/>
              <a:buFont typeface="Arial"/>
              <a:buNone/>
            </a:pPr>
            <a:r>
              <a:t/>
            </a:r>
            <a:endParaRPr sz="1100">
              <a:solidFill>
                <a:srgbClr val="45818E"/>
              </a:solidFill>
              <a:latin typeface="Merriweather"/>
              <a:ea typeface="Merriweather"/>
              <a:cs typeface="Merriweather"/>
              <a:sym typeface="Merriweather"/>
            </a:endParaRPr>
          </a:p>
          <a:p>
            <a:pPr indent="-349250" lvl="0" marL="457200" rtl="0" algn="l">
              <a:lnSpc>
                <a:spcPct val="115000"/>
              </a:lnSpc>
              <a:spcBef>
                <a:spcPts val="0"/>
              </a:spcBef>
              <a:spcAft>
                <a:spcPts val="0"/>
              </a:spcAft>
              <a:buSzPts val="1900"/>
              <a:buFont typeface="Merriweather"/>
              <a:buChar char="●"/>
            </a:pPr>
            <a:r>
              <a:rPr b="1" lang="en" sz="2100" u="sng">
                <a:solidFill>
                  <a:schemeClr val="dk1"/>
                </a:solidFill>
                <a:latin typeface="Merriweather"/>
                <a:ea typeface="Merriweather"/>
                <a:cs typeface="Merriweather"/>
                <a:sym typeface="Merriweather"/>
              </a:rPr>
              <a:t>Small portion</a:t>
            </a:r>
            <a:r>
              <a:rPr lang="en" sz="1900">
                <a:solidFill>
                  <a:schemeClr val="dk1"/>
                </a:solidFill>
                <a:latin typeface="Merriweather"/>
                <a:ea typeface="Merriweather"/>
                <a:cs typeface="Merriweather"/>
                <a:sym typeface="Merriweather"/>
              </a:rPr>
              <a:t> of conjugated bilirubin returns to plas</a:t>
            </a:r>
            <a:r>
              <a:rPr lang="en" sz="1900">
                <a:latin typeface="Merriweather"/>
                <a:ea typeface="Merriweather"/>
                <a:cs typeface="Merriweather"/>
                <a:sym typeface="Merriweather"/>
              </a:rPr>
              <a:t>ma either directly into the liver sinusoids or indirectly by absorption into the blood from the bile ducts or lymphatics. This represents 10% only </a:t>
            </a:r>
            <a:r>
              <a:rPr lang="en" sz="1900">
                <a:solidFill>
                  <a:srgbClr val="45818E"/>
                </a:solidFill>
                <a:latin typeface="Merriweather"/>
                <a:ea typeface="Merriweather"/>
                <a:cs typeface="Merriweather"/>
                <a:sym typeface="Merriweather"/>
              </a:rPr>
              <a:t> </a:t>
            </a:r>
            <a:r>
              <a:rPr lang="en" sz="1900">
                <a:solidFill>
                  <a:schemeClr val="dk1"/>
                </a:solidFill>
                <a:latin typeface="Merriweather"/>
                <a:ea typeface="Merriweather"/>
                <a:cs typeface="Merriweather"/>
                <a:sym typeface="Merriweather"/>
              </a:rPr>
              <a:t>this causes a small portion of the conjugated bilirubin in the ECF it  bound less tightly to albumin &amp; is excreted in the urine. </a:t>
            </a:r>
            <a:endParaRPr sz="19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17"/>
          <p:cNvSpPr/>
          <p:nvPr/>
        </p:nvSpPr>
        <p:spPr>
          <a:xfrm flipH="1" rot="10800000">
            <a:off x="267825" y="1421750"/>
            <a:ext cx="13568400" cy="5347200"/>
          </a:xfrm>
          <a:prstGeom prst="round1Rect">
            <a:avLst>
              <a:gd fmla="val 16667" name="adj"/>
            </a:avLst>
          </a:prstGeom>
          <a:noFill/>
          <a:ln cap="flat" cmpd="sng" w="952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85" name="Google Shape;185;p17"/>
          <p:cNvSpPr txBox="1"/>
          <p:nvPr/>
        </p:nvSpPr>
        <p:spPr>
          <a:xfrm>
            <a:off x="915996" y="1345611"/>
            <a:ext cx="7338300" cy="100271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highlight>
                  <a:srgbClr val="D9EAD3"/>
                </a:highlight>
                <a:latin typeface="Oswald"/>
                <a:ea typeface="Oswald"/>
                <a:cs typeface="Oswald"/>
                <a:sym typeface="Oswald"/>
              </a:rPr>
              <a:t>Fate of Urobilinogen</a:t>
            </a:r>
            <a:endParaRPr sz="4800">
              <a:highlight>
                <a:srgbClr val="D9EAD3"/>
              </a:highlight>
              <a:latin typeface="Oswald"/>
              <a:ea typeface="Oswald"/>
              <a:cs typeface="Oswald"/>
              <a:sym typeface="Oswald"/>
            </a:endParaRPr>
          </a:p>
        </p:txBody>
      </p:sp>
      <p:sp>
        <p:nvSpPr>
          <p:cNvPr id="186" name="Google Shape;186;p17"/>
          <p:cNvSpPr/>
          <p:nvPr/>
        </p:nvSpPr>
        <p:spPr>
          <a:xfrm>
            <a:off x="525775" y="1707950"/>
            <a:ext cx="468600" cy="4503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87" name="Google Shape;187;p17"/>
          <p:cNvSpPr txBox="1"/>
          <p:nvPr/>
        </p:nvSpPr>
        <p:spPr>
          <a:xfrm>
            <a:off x="538500" y="2462675"/>
            <a:ext cx="13020000" cy="3845700"/>
          </a:xfrm>
          <a:prstGeom prst="rect">
            <a:avLst/>
          </a:prstGeom>
          <a:noFill/>
          <a:ln>
            <a:noFill/>
          </a:ln>
        </p:spPr>
        <p:txBody>
          <a:bodyPr anchorCtr="0" anchor="t" bIns="91425" lIns="91425" spcFirstLastPara="1" rIns="91425" wrap="square" tIns="91425">
            <a:noAutofit/>
          </a:bodyPr>
          <a:lstStyle/>
          <a:p>
            <a:pPr indent="-387350" lvl="0" marL="457200" rtl="0" algn="l">
              <a:lnSpc>
                <a:spcPct val="115000"/>
              </a:lnSpc>
              <a:spcBef>
                <a:spcPts val="0"/>
              </a:spcBef>
              <a:spcAft>
                <a:spcPts val="0"/>
              </a:spcAft>
              <a:buSzPts val="2500"/>
              <a:buFont typeface="Merriweather"/>
              <a:buChar char="●"/>
            </a:pPr>
            <a:r>
              <a:rPr b="1" lang="en" sz="2500" u="sng">
                <a:latin typeface="Merriweather"/>
                <a:ea typeface="Merriweather"/>
                <a:cs typeface="Merriweather"/>
                <a:sym typeface="Merriweather"/>
              </a:rPr>
              <a:t>Most</a:t>
            </a:r>
            <a:r>
              <a:rPr lang="en" sz="2500">
                <a:latin typeface="Merriweather"/>
                <a:ea typeface="Merriweather"/>
                <a:cs typeface="Merriweather"/>
                <a:sym typeface="Merriweather"/>
              </a:rPr>
              <a:t> of urobilinogen </a:t>
            </a:r>
            <a:r>
              <a:rPr b="1" lang="en" sz="2500">
                <a:highlight>
                  <a:srgbClr val="D9EAD3"/>
                </a:highlight>
                <a:latin typeface="Merriweather"/>
                <a:ea typeface="Merriweather"/>
                <a:cs typeface="Merriweather"/>
                <a:sym typeface="Merriweather"/>
              </a:rPr>
              <a:t>(70%)</a:t>
            </a:r>
            <a:r>
              <a:rPr lang="en" sz="2500">
                <a:latin typeface="Merriweather"/>
                <a:ea typeface="Merriweather"/>
                <a:cs typeface="Merriweather"/>
                <a:sym typeface="Merriweather"/>
              </a:rPr>
              <a:t> is converted into </a:t>
            </a:r>
            <a:r>
              <a:rPr b="1" lang="en" sz="2500">
                <a:highlight>
                  <a:srgbClr val="D9EAD3"/>
                </a:highlight>
                <a:latin typeface="Merriweather"/>
                <a:ea typeface="Merriweather"/>
                <a:cs typeface="Merriweather"/>
                <a:sym typeface="Merriweather"/>
              </a:rPr>
              <a:t>stercobilinogen</a:t>
            </a:r>
            <a:r>
              <a:rPr lang="en" sz="2500">
                <a:latin typeface="Merriweather"/>
                <a:ea typeface="Merriweather"/>
                <a:cs typeface="Merriweather"/>
                <a:sym typeface="Merriweather"/>
              </a:rPr>
              <a:t> in the large intestine, </a:t>
            </a:r>
            <a:r>
              <a:rPr b="1" lang="en" sz="2500">
                <a:latin typeface="Merriweather"/>
                <a:ea typeface="Merriweather"/>
                <a:cs typeface="Merriweather"/>
                <a:sym typeface="Merriweather"/>
              </a:rPr>
              <a:t>oxidized</a:t>
            </a:r>
            <a:r>
              <a:rPr lang="en" sz="2500">
                <a:latin typeface="Merriweather"/>
                <a:ea typeface="Merriweather"/>
                <a:cs typeface="Merriweather"/>
                <a:sym typeface="Merriweather"/>
              </a:rPr>
              <a:t> &amp; excreted in the feces as </a:t>
            </a:r>
            <a:r>
              <a:rPr b="1" lang="en" sz="2500">
                <a:highlight>
                  <a:srgbClr val="D9EAD3"/>
                </a:highlight>
                <a:latin typeface="Merriweather"/>
                <a:ea typeface="Merriweather"/>
                <a:cs typeface="Merriweather"/>
                <a:sym typeface="Merriweather"/>
              </a:rPr>
              <a:t>stercobilin</a:t>
            </a:r>
            <a:r>
              <a:rPr lang="en" sz="2500">
                <a:latin typeface="Merriweather"/>
                <a:ea typeface="Merriweather"/>
                <a:cs typeface="Merriweather"/>
                <a:sym typeface="Merriweather"/>
              </a:rPr>
              <a:t> that </a:t>
            </a:r>
            <a:r>
              <a:rPr b="1" lang="en" sz="2500">
                <a:latin typeface="Merriweather"/>
                <a:ea typeface="Merriweather"/>
                <a:cs typeface="Merriweather"/>
                <a:sym typeface="Merriweather"/>
              </a:rPr>
              <a:t>causes dark brown color of the feces.</a:t>
            </a:r>
            <a:endParaRPr b="1" sz="2500">
              <a:latin typeface="Merriweather"/>
              <a:ea typeface="Merriweather"/>
              <a:cs typeface="Merriweather"/>
              <a:sym typeface="Merriweather"/>
            </a:endParaRPr>
          </a:p>
          <a:p>
            <a:pPr indent="-387350" lvl="0" marL="457200" rtl="0" algn="l">
              <a:lnSpc>
                <a:spcPct val="115000"/>
              </a:lnSpc>
              <a:spcBef>
                <a:spcPts val="0"/>
              </a:spcBef>
              <a:spcAft>
                <a:spcPts val="0"/>
              </a:spcAft>
              <a:buSzPts val="2500"/>
              <a:buFont typeface="Merriweather"/>
              <a:buChar char="●"/>
            </a:pPr>
            <a:r>
              <a:rPr b="1" lang="en" sz="2500" u="sng">
                <a:latin typeface="Merriweather"/>
                <a:ea typeface="Merriweather"/>
                <a:cs typeface="Merriweather"/>
                <a:sym typeface="Merriweather"/>
              </a:rPr>
              <a:t>Some</a:t>
            </a:r>
            <a:r>
              <a:rPr lang="en" sz="2500">
                <a:latin typeface="Merriweather"/>
                <a:ea typeface="Merriweather"/>
                <a:cs typeface="Merriweather"/>
                <a:sym typeface="Merriweather"/>
              </a:rPr>
              <a:t> of urobilinogen </a:t>
            </a:r>
            <a:r>
              <a:rPr b="1" lang="en" sz="2500">
                <a:highlight>
                  <a:srgbClr val="D9EAD3"/>
                </a:highlight>
                <a:latin typeface="Merriweather"/>
                <a:ea typeface="Merriweather"/>
                <a:cs typeface="Merriweather"/>
                <a:sym typeface="Merriweather"/>
              </a:rPr>
              <a:t>(20%)</a:t>
            </a:r>
            <a:r>
              <a:rPr lang="en" sz="2500">
                <a:latin typeface="Merriweather"/>
                <a:ea typeface="Merriweather"/>
                <a:cs typeface="Merriweather"/>
                <a:sym typeface="Merriweather"/>
              </a:rPr>
              <a:t> is </a:t>
            </a:r>
            <a:r>
              <a:rPr lang="en" sz="2500">
                <a:highlight>
                  <a:srgbClr val="D9EAD3"/>
                </a:highlight>
                <a:latin typeface="Merriweather"/>
                <a:ea typeface="Merriweather"/>
                <a:cs typeface="Merriweather"/>
                <a:sym typeface="Merriweather"/>
              </a:rPr>
              <a:t>reabsorbed</a:t>
            </a:r>
            <a:r>
              <a:rPr lang="en" sz="2500">
                <a:latin typeface="Merriweather"/>
                <a:ea typeface="Merriweather"/>
                <a:cs typeface="Merriweather"/>
                <a:sym typeface="Merriweather"/>
              </a:rPr>
              <a:t> through the intestinal mucosa into the portal vein &amp; re-excreted by the hepatic cells in the bile (enterohepatic circulation).</a:t>
            </a:r>
            <a:endParaRPr sz="2500">
              <a:latin typeface="Merriweather"/>
              <a:ea typeface="Merriweather"/>
              <a:cs typeface="Merriweather"/>
              <a:sym typeface="Merriweather"/>
            </a:endParaRPr>
          </a:p>
          <a:p>
            <a:pPr indent="-387350" lvl="0" marL="457200" rtl="0" algn="l">
              <a:lnSpc>
                <a:spcPct val="115000"/>
              </a:lnSpc>
              <a:spcBef>
                <a:spcPts val="0"/>
              </a:spcBef>
              <a:spcAft>
                <a:spcPts val="0"/>
              </a:spcAft>
              <a:buSzPts val="2500"/>
              <a:buFont typeface="Merriweather"/>
              <a:buChar char="●"/>
            </a:pPr>
            <a:r>
              <a:rPr b="1" lang="en" sz="2500" u="sng">
                <a:latin typeface="Merriweather"/>
                <a:ea typeface="Merriweather"/>
                <a:cs typeface="Merriweather"/>
                <a:sym typeface="Merriweather"/>
              </a:rPr>
              <a:t>Small</a:t>
            </a:r>
            <a:r>
              <a:rPr lang="en" sz="2500">
                <a:latin typeface="Merriweather"/>
                <a:ea typeface="Merriweather"/>
                <a:cs typeface="Merriweather"/>
                <a:sym typeface="Merriweather"/>
              </a:rPr>
              <a:t> amount </a:t>
            </a:r>
            <a:r>
              <a:rPr lang="en" sz="2500">
                <a:solidFill>
                  <a:srgbClr val="8E7CC3"/>
                </a:solidFill>
                <a:latin typeface="Merriweather"/>
                <a:ea typeface="Merriweather"/>
                <a:cs typeface="Merriweather"/>
                <a:sym typeface="Merriweather"/>
              </a:rPr>
              <a:t>5%</a:t>
            </a:r>
            <a:r>
              <a:rPr lang="en" sz="2500">
                <a:latin typeface="Merriweather"/>
                <a:ea typeface="Merriweather"/>
                <a:cs typeface="Merriweather"/>
                <a:sym typeface="Merriweather"/>
              </a:rPr>
              <a:t> of urobilinogen escapes to the general circulation &amp; excreted by the kidneys </a:t>
            </a:r>
            <a:r>
              <a:rPr lang="en" sz="2500" u="sng">
                <a:latin typeface="Merriweather"/>
                <a:ea typeface="Merriweather"/>
                <a:cs typeface="Merriweather"/>
                <a:sym typeface="Merriweather"/>
              </a:rPr>
              <a:t>in urine</a:t>
            </a:r>
            <a:r>
              <a:rPr lang="en" sz="2500">
                <a:latin typeface="Merriweather"/>
                <a:ea typeface="Merriweather"/>
                <a:cs typeface="Merriweather"/>
                <a:sym typeface="Merriweather"/>
              </a:rPr>
              <a:t> where it is </a:t>
            </a:r>
            <a:r>
              <a:rPr b="1" lang="en" sz="2500">
                <a:latin typeface="Merriweather"/>
                <a:ea typeface="Merriweather"/>
                <a:cs typeface="Merriweather"/>
                <a:sym typeface="Merriweather"/>
              </a:rPr>
              <a:t>oxidized</a:t>
            </a:r>
            <a:r>
              <a:rPr lang="en" sz="2500">
                <a:latin typeface="Merriweather"/>
                <a:ea typeface="Merriweather"/>
                <a:cs typeface="Merriweather"/>
                <a:sym typeface="Merriweather"/>
              </a:rPr>
              <a:t> to </a:t>
            </a:r>
            <a:r>
              <a:rPr b="1" lang="en" sz="2500">
                <a:highlight>
                  <a:srgbClr val="D9EAD3"/>
                </a:highlight>
                <a:latin typeface="Merriweather"/>
                <a:ea typeface="Merriweather"/>
                <a:cs typeface="Merriweather"/>
                <a:sym typeface="Merriweather"/>
              </a:rPr>
              <a:t>urobilin</a:t>
            </a:r>
            <a:r>
              <a:rPr lang="en" sz="2500">
                <a:latin typeface="Merriweather"/>
                <a:ea typeface="Merriweather"/>
                <a:cs typeface="Merriweather"/>
                <a:sym typeface="Merriweather"/>
              </a:rPr>
              <a:t> when the urine is exposed to air.</a:t>
            </a:r>
            <a:endParaRPr sz="2500">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2900">
              <a:latin typeface="Merriweather"/>
              <a:ea typeface="Merriweather"/>
              <a:cs typeface="Merriweather"/>
              <a:sym typeface="Merriweather"/>
            </a:endParaRPr>
          </a:p>
        </p:txBody>
      </p:sp>
      <p:sp>
        <p:nvSpPr>
          <p:cNvPr id="188" name="Google Shape;188;p17"/>
          <p:cNvSpPr/>
          <p:nvPr/>
        </p:nvSpPr>
        <p:spPr>
          <a:xfrm flipH="1" rot="10800000">
            <a:off x="267825" y="7157400"/>
            <a:ext cx="13568400" cy="7491900"/>
          </a:xfrm>
          <a:prstGeom prst="round1Rect">
            <a:avLst>
              <a:gd fmla="val 16667" name="adj"/>
            </a:avLst>
          </a:prstGeom>
          <a:noFill/>
          <a:ln cap="flat" cmpd="sng" w="9525">
            <a:solidFill>
              <a:srgbClr val="76A5AF"/>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89" name="Google Shape;189;p17"/>
          <p:cNvSpPr txBox="1"/>
          <p:nvPr/>
        </p:nvSpPr>
        <p:spPr>
          <a:xfrm>
            <a:off x="1012700" y="7157300"/>
            <a:ext cx="12164877" cy="1002710"/>
          </a:xfrm>
          <a:prstGeom prst="rect">
            <a:avLst/>
          </a:prstGeom>
          <a:noFill/>
          <a:ln>
            <a:noFill/>
          </a:ln>
        </p:spPr>
        <p:txBody>
          <a:bodyPr anchorCtr="0" anchor="t" bIns="242375" lIns="242375" spcFirstLastPara="1" rIns="242375" wrap="square" tIns="242375">
            <a:noAutofit/>
          </a:bodyPr>
          <a:lstStyle/>
          <a:p>
            <a:pPr indent="0" lvl="0" marL="0" rtl="0" algn="l">
              <a:lnSpc>
                <a:spcPct val="115000"/>
              </a:lnSpc>
              <a:spcBef>
                <a:spcPts val="0"/>
              </a:spcBef>
              <a:spcAft>
                <a:spcPts val="0"/>
              </a:spcAft>
              <a:buClr>
                <a:schemeClr val="dk1"/>
              </a:buClr>
              <a:buSzPts val="1100"/>
              <a:buFont typeface="Arial"/>
              <a:buNone/>
            </a:pPr>
            <a:r>
              <a:rPr lang="en" sz="4200">
                <a:highlight>
                  <a:srgbClr val="D0E0E3"/>
                </a:highlight>
                <a:latin typeface="Oswald"/>
                <a:ea typeface="Oswald"/>
                <a:cs typeface="Oswald"/>
                <a:sym typeface="Oswald"/>
              </a:rPr>
              <a:t>Other Substances Conjugated By Glucuronyl Transferase </a:t>
            </a:r>
            <a:endParaRPr sz="4200">
              <a:highlight>
                <a:srgbClr val="D0E0E3"/>
              </a:highlight>
              <a:latin typeface="Oswald"/>
              <a:ea typeface="Oswald"/>
              <a:cs typeface="Oswald"/>
              <a:sym typeface="Oswald"/>
            </a:endParaRPr>
          </a:p>
          <a:p>
            <a:pPr indent="0" lvl="0" marL="0" rtl="0" algn="l">
              <a:spcBef>
                <a:spcPts val="0"/>
              </a:spcBef>
              <a:spcAft>
                <a:spcPts val="0"/>
              </a:spcAft>
              <a:buNone/>
            </a:pPr>
            <a:r>
              <a:t/>
            </a:r>
            <a:endParaRPr sz="3500">
              <a:solidFill>
                <a:srgbClr val="45818E"/>
              </a:solidFill>
              <a:latin typeface="Merriweather"/>
              <a:ea typeface="Merriweather"/>
              <a:cs typeface="Merriweather"/>
              <a:sym typeface="Merriweather"/>
            </a:endParaRPr>
          </a:p>
        </p:txBody>
      </p:sp>
      <p:sp>
        <p:nvSpPr>
          <p:cNvPr id="190" name="Google Shape;190;p17"/>
          <p:cNvSpPr/>
          <p:nvPr/>
        </p:nvSpPr>
        <p:spPr>
          <a:xfrm>
            <a:off x="558977" y="7485387"/>
            <a:ext cx="468600" cy="450300"/>
          </a:xfrm>
          <a:prstGeom prst="rect">
            <a:avLst/>
          </a:prstGeom>
          <a:solidFill>
            <a:srgbClr val="76A5AF"/>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sz="3500">
              <a:latin typeface="Merriweather"/>
              <a:ea typeface="Merriweather"/>
              <a:cs typeface="Merriweather"/>
              <a:sym typeface="Merriweather"/>
            </a:endParaRPr>
          </a:p>
        </p:txBody>
      </p:sp>
      <p:sp>
        <p:nvSpPr>
          <p:cNvPr id="191" name="Google Shape;191;p17"/>
          <p:cNvSpPr txBox="1"/>
          <p:nvPr/>
        </p:nvSpPr>
        <p:spPr>
          <a:xfrm>
            <a:off x="462300" y="8198150"/>
            <a:ext cx="13020000" cy="2806500"/>
          </a:xfrm>
          <a:prstGeom prst="rect">
            <a:avLst/>
          </a:prstGeom>
          <a:noFill/>
          <a:ln>
            <a:noFill/>
          </a:ln>
        </p:spPr>
        <p:txBody>
          <a:bodyPr anchorCtr="0" anchor="t" bIns="91425" lIns="91425" spcFirstLastPara="1" rIns="91425" wrap="square" tIns="91425">
            <a:noAutofit/>
          </a:bodyPr>
          <a:lstStyle/>
          <a:p>
            <a:pPr indent="-374650" lvl="0" marL="457200" rtl="0" algn="l">
              <a:lnSpc>
                <a:spcPct val="115000"/>
              </a:lnSpc>
              <a:spcBef>
                <a:spcPts val="0"/>
              </a:spcBef>
              <a:spcAft>
                <a:spcPts val="0"/>
              </a:spcAft>
              <a:buSzPts val="2300"/>
              <a:buFont typeface="Merriweather"/>
              <a:buChar char="●"/>
            </a:pPr>
            <a:r>
              <a:rPr b="1" lang="en" sz="2300">
                <a:highlight>
                  <a:srgbClr val="D0E0E3"/>
                </a:highlight>
                <a:latin typeface="Merriweather"/>
                <a:ea typeface="Merriweather"/>
                <a:cs typeface="Merriweather"/>
                <a:sym typeface="Merriweather"/>
              </a:rPr>
              <a:t>G</a:t>
            </a:r>
            <a:r>
              <a:rPr b="1" lang="en" sz="2300">
                <a:highlight>
                  <a:srgbClr val="D0E0E3"/>
                </a:highlight>
                <a:latin typeface="Merriweather"/>
                <a:ea typeface="Merriweather"/>
                <a:cs typeface="Merriweather"/>
                <a:sym typeface="Merriweather"/>
              </a:rPr>
              <a:t>lucuronyl transferase system</a:t>
            </a:r>
            <a:r>
              <a:rPr lang="en" sz="2300">
                <a:latin typeface="Merriweather"/>
                <a:ea typeface="Merriweather"/>
                <a:cs typeface="Merriweather"/>
                <a:sym typeface="Merriweather"/>
              </a:rPr>
              <a:t> in smooth ER catalyzes the formation of glucuronides of a variety of substances in addition to bilirubin.  </a:t>
            </a:r>
            <a:endParaRPr sz="2300">
              <a:latin typeface="Merriweather"/>
              <a:ea typeface="Merriweather"/>
              <a:cs typeface="Merriweather"/>
              <a:sym typeface="Merriweather"/>
            </a:endParaRPr>
          </a:p>
          <a:p>
            <a:pPr indent="-374650" lvl="0" marL="457200" rtl="0" algn="l">
              <a:lnSpc>
                <a:spcPct val="115000"/>
              </a:lnSpc>
              <a:spcBef>
                <a:spcPts val="0"/>
              </a:spcBef>
              <a:spcAft>
                <a:spcPts val="0"/>
              </a:spcAft>
              <a:buSzPts val="2300"/>
              <a:buFont typeface="Merriweather"/>
              <a:buChar char="●"/>
            </a:pPr>
            <a:r>
              <a:rPr lang="en" sz="2300">
                <a:latin typeface="Merriweather"/>
                <a:ea typeface="Merriweather"/>
                <a:cs typeface="Merriweather"/>
                <a:sym typeface="Merriweather"/>
              </a:rPr>
              <a:t>The list includes </a:t>
            </a:r>
            <a:r>
              <a:rPr lang="en" sz="2300">
                <a:highlight>
                  <a:srgbClr val="D0E0E3"/>
                </a:highlight>
                <a:latin typeface="Merriweather"/>
                <a:ea typeface="Merriweather"/>
                <a:cs typeface="Merriweather"/>
                <a:sym typeface="Merriweather"/>
              </a:rPr>
              <a:t>steroids</a:t>
            </a:r>
            <a:r>
              <a:rPr lang="en" sz="2300">
                <a:latin typeface="Merriweather"/>
                <a:ea typeface="Merriweather"/>
                <a:cs typeface="Merriweather"/>
                <a:sym typeface="Merriweather"/>
              </a:rPr>
              <a:t> &amp; various drugs.</a:t>
            </a:r>
            <a:endParaRPr sz="2300">
              <a:latin typeface="Merriweather"/>
              <a:ea typeface="Merriweather"/>
              <a:cs typeface="Merriweather"/>
              <a:sym typeface="Merriweather"/>
            </a:endParaRPr>
          </a:p>
          <a:p>
            <a:pPr indent="-374650" lvl="0" marL="457200" rtl="0" algn="l">
              <a:lnSpc>
                <a:spcPct val="115000"/>
              </a:lnSpc>
              <a:spcBef>
                <a:spcPts val="0"/>
              </a:spcBef>
              <a:spcAft>
                <a:spcPts val="0"/>
              </a:spcAft>
              <a:buSzPts val="2300"/>
              <a:buFont typeface="Merriweather"/>
              <a:buChar char="●"/>
            </a:pPr>
            <a:r>
              <a:rPr lang="en" sz="2300">
                <a:latin typeface="Merriweather"/>
                <a:ea typeface="Merriweather"/>
                <a:cs typeface="Merriweather"/>
                <a:sym typeface="Merriweather"/>
              </a:rPr>
              <a:t>These compounds can compete with bilirubin for the enzyme system when they are present in appreciable amounts </a:t>
            </a:r>
            <a:r>
              <a:rPr b="1" lang="en" sz="2300">
                <a:latin typeface="Merriweather"/>
                <a:ea typeface="Merriweather"/>
                <a:cs typeface="Merriweather"/>
                <a:sym typeface="Merriweather"/>
              </a:rPr>
              <a:t>e.g phenobarbitone</a:t>
            </a:r>
            <a:r>
              <a:rPr lang="en" sz="2300">
                <a:latin typeface="Merriweather"/>
                <a:ea typeface="Merriweather"/>
                <a:cs typeface="Merriweather"/>
                <a:sym typeface="Merriweather"/>
              </a:rPr>
              <a:t>.</a:t>
            </a:r>
            <a:endParaRPr sz="2300">
              <a:latin typeface="Merriweather"/>
              <a:ea typeface="Merriweather"/>
              <a:cs typeface="Merriweather"/>
              <a:sym typeface="Merriweather"/>
            </a:endParaRPr>
          </a:p>
        </p:txBody>
      </p:sp>
      <p:sp>
        <p:nvSpPr>
          <p:cNvPr id="192" name="Google Shape;192;p17"/>
          <p:cNvSpPr txBox="1"/>
          <p:nvPr/>
        </p:nvSpPr>
        <p:spPr>
          <a:xfrm>
            <a:off x="462288" y="11765125"/>
            <a:ext cx="13020000" cy="3000000"/>
          </a:xfrm>
          <a:prstGeom prst="rect">
            <a:avLst/>
          </a:prstGeom>
          <a:noFill/>
          <a:ln>
            <a:noFill/>
          </a:ln>
        </p:spPr>
        <p:txBody>
          <a:bodyPr anchorCtr="0" anchor="t" bIns="91425" lIns="91425" spcFirstLastPara="1" rIns="91425" wrap="square" tIns="91425">
            <a:noAutofit/>
          </a:bodyPr>
          <a:lstStyle/>
          <a:p>
            <a:pPr indent="-374650" lvl="0" marL="457200" rtl="0" algn="l">
              <a:lnSpc>
                <a:spcPct val="115000"/>
              </a:lnSpc>
              <a:spcBef>
                <a:spcPts val="0"/>
              </a:spcBef>
              <a:spcAft>
                <a:spcPts val="0"/>
              </a:spcAft>
              <a:buSzPts val="2300"/>
              <a:buFont typeface="Merriweather"/>
              <a:buChar char="●"/>
            </a:pPr>
            <a:r>
              <a:rPr lang="en" sz="2300">
                <a:latin typeface="Merriweather"/>
                <a:ea typeface="Merriweather"/>
                <a:cs typeface="Merriweather"/>
                <a:sym typeface="Merriweather"/>
              </a:rPr>
              <a:t>Several substances as </a:t>
            </a:r>
            <a:r>
              <a:rPr lang="en" sz="2300">
                <a:highlight>
                  <a:srgbClr val="D0E0E3"/>
                </a:highlight>
                <a:latin typeface="Merriweather"/>
                <a:ea typeface="Merriweather"/>
                <a:cs typeface="Merriweather"/>
                <a:sym typeface="Merriweather"/>
              </a:rPr>
              <a:t>barbiturates</a:t>
            </a:r>
            <a:r>
              <a:rPr lang="en" sz="2300">
                <a:latin typeface="Merriweather"/>
                <a:ea typeface="Merriweather"/>
                <a:cs typeface="Merriweather"/>
                <a:sym typeface="Merriweather"/>
              </a:rPr>
              <a:t>, </a:t>
            </a:r>
            <a:r>
              <a:rPr lang="en" sz="2300">
                <a:highlight>
                  <a:srgbClr val="D0E0E3"/>
                </a:highlight>
                <a:latin typeface="Merriweather"/>
                <a:ea typeface="Merriweather"/>
                <a:cs typeface="Merriweather"/>
                <a:sym typeface="Merriweather"/>
              </a:rPr>
              <a:t>antihistamines</a:t>
            </a:r>
            <a:r>
              <a:rPr lang="en" sz="2300">
                <a:latin typeface="Merriweather"/>
                <a:ea typeface="Merriweather"/>
                <a:cs typeface="Merriweather"/>
                <a:sym typeface="Merriweather"/>
              </a:rPr>
              <a:t> &amp; </a:t>
            </a:r>
            <a:r>
              <a:rPr lang="en" sz="2300">
                <a:highlight>
                  <a:srgbClr val="D0E0E3"/>
                </a:highlight>
                <a:latin typeface="Merriweather"/>
                <a:ea typeface="Merriweather"/>
                <a:cs typeface="Merriweather"/>
                <a:sym typeface="Merriweather"/>
              </a:rPr>
              <a:t>anticonvulsants</a:t>
            </a:r>
            <a:r>
              <a:rPr lang="en" sz="2300">
                <a:latin typeface="Merriweather"/>
                <a:ea typeface="Merriweather"/>
                <a:cs typeface="Merriweather"/>
                <a:sym typeface="Merriweather"/>
              </a:rPr>
              <a:t> can cause marked proliferation of the smooth ER in hepatic cells, with a concurrent increase in hepatic glucuronyl transferase activity.  </a:t>
            </a:r>
            <a:endParaRPr sz="2300">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2300">
              <a:latin typeface="Merriweather"/>
              <a:ea typeface="Merriweather"/>
              <a:cs typeface="Merriweather"/>
              <a:sym typeface="Merriweather"/>
            </a:endParaRPr>
          </a:p>
          <a:p>
            <a:pPr indent="-374650" lvl="0" marL="457200" rtl="0" algn="l">
              <a:lnSpc>
                <a:spcPct val="115000"/>
              </a:lnSpc>
              <a:spcBef>
                <a:spcPts val="0"/>
              </a:spcBef>
              <a:spcAft>
                <a:spcPts val="0"/>
              </a:spcAft>
              <a:buClr>
                <a:srgbClr val="D0E0E3"/>
              </a:buClr>
              <a:buSzPts val="2300"/>
              <a:buFont typeface="Merriweather"/>
              <a:buChar char="★"/>
            </a:pPr>
            <a:r>
              <a:rPr lang="en" sz="2300">
                <a:latin typeface="Merriweather"/>
                <a:ea typeface="Merriweather"/>
                <a:cs typeface="Merriweather"/>
                <a:sym typeface="Merriweather"/>
              </a:rPr>
              <a:t>Phenobarbital has been used successfully for the treatment of  a congenital disease in which there is a relative </a:t>
            </a:r>
            <a:r>
              <a:rPr lang="en" sz="2300">
                <a:solidFill>
                  <a:srgbClr val="45818E"/>
                </a:solidFill>
                <a:latin typeface="Merriweather"/>
                <a:ea typeface="Merriweather"/>
                <a:cs typeface="Merriweather"/>
                <a:sym typeface="Merriweather"/>
              </a:rPr>
              <a:t>deficiency of  2 UDP- glucuronyl transferase.</a:t>
            </a:r>
            <a:endParaRPr sz="2300">
              <a:solidFill>
                <a:srgbClr val="45818E"/>
              </a:solidFill>
              <a:latin typeface="Merriweather"/>
              <a:ea typeface="Merriweather"/>
              <a:cs typeface="Merriweather"/>
              <a:sym typeface="Merriweather"/>
            </a:endParaRPr>
          </a:p>
        </p:txBody>
      </p:sp>
      <p:sp>
        <p:nvSpPr>
          <p:cNvPr id="193" name="Google Shape;193;p17"/>
          <p:cNvSpPr txBox="1"/>
          <p:nvPr/>
        </p:nvSpPr>
        <p:spPr>
          <a:xfrm>
            <a:off x="1012700" y="10738000"/>
            <a:ext cx="12164877" cy="699592"/>
          </a:xfrm>
          <a:prstGeom prst="rect">
            <a:avLst/>
          </a:prstGeom>
          <a:noFill/>
          <a:ln>
            <a:noFill/>
          </a:ln>
        </p:spPr>
        <p:txBody>
          <a:bodyPr anchorCtr="0" anchor="t" bIns="242375" lIns="242375" spcFirstLastPara="1" rIns="242375" wrap="square" tIns="242375">
            <a:noAutofit/>
          </a:bodyPr>
          <a:lstStyle/>
          <a:p>
            <a:pPr indent="0" lvl="0" marL="0" rtl="0" algn="l">
              <a:lnSpc>
                <a:spcPct val="115000"/>
              </a:lnSpc>
              <a:spcBef>
                <a:spcPts val="0"/>
              </a:spcBef>
              <a:spcAft>
                <a:spcPts val="0"/>
              </a:spcAft>
              <a:buNone/>
            </a:pPr>
            <a:r>
              <a:rPr lang="en" sz="4000">
                <a:highlight>
                  <a:srgbClr val="D0E0E3"/>
                </a:highlight>
                <a:latin typeface="Oswald"/>
                <a:ea typeface="Oswald"/>
                <a:cs typeface="Oswald"/>
                <a:sym typeface="Oswald"/>
              </a:rPr>
              <a:t>Substances That Increase Glucuronyl Transferase Activity</a:t>
            </a:r>
            <a:endParaRPr sz="4000">
              <a:solidFill>
                <a:srgbClr val="45818E"/>
              </a:solidFill>
              <a:latin typeface="Merriweather"/>
              <a:ea typeface="Merriweather"/>
              <a:cs typeface="Merriweather"/>
              <a:sym typeface="Merriweather"/>
            </a:endParaRPr>
          </a:p>
        </p:txBody>
      </p:sp>
      <p:sp>
        <p:nvSpPr>
          <p:cNvPr id="194" name="Google Shape;194;p17"/>
          <p:cNvSpPr/>
          <p:nvPr/>
        </p:nvSpPr>
        <p:spPr>
          <a:xfrm>
            <a:off x="656628" y="11106811"/>
            <a:ext cx="393000" cy="380400"/>
          </a:xfrm>
          <a:prstGeom prst="rect">
            <a:avLst/>
          </a:prstGeom>
          <a:solidFill>
            <a:srgbClr val="76A5AF"/>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sz="3500">
              <a:latin typeface="Merriweather"/>
              <a:ea typeface="Merriweather"/>
              <a:cs typeface="Merriweather"/>
              <a:sym typeface="Merriweather"/>
            </a:endParaRPr>
          </a:p>
        </p:txBody>
      </p:sp>
      <p:sp>
        <p:nvSpPr>
          <p:cNvPr id="195" name="Google Shape;195;p17"/>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96" name="Google Shape;196;p17"/>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97" name="Google Shape;197;p17"/>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4</a:t>
            </a:r>
            <a:endParaRPr sz="4500">
              <a:solidFill>
                <a:srgbClr val="FFFFFF"/>
              </a:solidFill>
              <a:latin typeface="Oswald"/>
              <a:ea typeface="Oswald"/>
              <a:cs typeface="Oswald"/>
              <a:sym typeface="Oswald"/>
            </a:endParaRPr>
          </a:p>
        </p:txBody>
      </p:sp>
      <p:sp>
        <p:nvSpPr>
          <p:cNvPr id="198" name="Google Shape;198;p17"/>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400">
                <a:solidFill>
                  <a:srgbClr val="FFFFFF"/>
                </a:solidFill>
                <a:latin typeface="Oswald"/>
                <a:ea typeface="Oswald"/>
                <a:cs typeface="Oswald"/>
                <a:sym typeface="Oswald"/>
              </a:rPr>
              <a:t>BILIRUBIN METABOLISM </a:t>
            </a:r>
            <a:endParaRPr sz="3400">
              <a:solidFill>
                <a:srgbClr val="FFFFFF"/>
              </a:solidFill>
              <a:latin typeface="Oswald"/>
              <a:ea typeface="Oswald"/>
              <a:cs typeface="Oswald"/>
              <a:sym typeface="Oswald"/>
            </a:endParaRPr>
          </a:p>
        </p:txBody>
      </p:sp>
      <p:sp>
        <p:nvSpPr>
          <p:cNvPr id="199" name="Google Shape;199;p17"/>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Nine</a:t>
            </a:r>
            <a:endParaRPr sz="3500">
              <a:latin typeface="Oswald"/>
              <a:ea typeface="Oswald"/>
              <a:cs typeface="Oswald"/>
              <a:sym typeface="Oswald"/>
            </a:endParaRPr>
          </a:p>
        </p:txBody>
      </p:sp>
      <p:pic>
        <p:nvPicPr>
          <p:cNvPr id="200" name="Google Shape;200;p17"/>
          <p:cNvPicPr preferRelativeResize="0"/>
          <p:nvPr/>
        </p:nvPicPr>
        <p:blipFill rotWithShape="1">
          <a:blip r:embed="rId3">
            <a:alphaModFix/>
          </a:blip>
          <a:srcRect b="2726" l="5516" r="5499" t="2594"/>
          <a:stretch/>
        </p:blipFill>
        <p:spPr>
          <a:xfrm>
            <a:off x="1709675" y="14665725"/>
            <a:ext cx="4243200" cy="5238125"/>
          </a:xfrm>
          <a:prstGeom prst="rect">
            <a:avLst/>
          </a:prstGeom>
          <a:noFill/>
          <a:ln>
            <a:noFill/>
          </a:ln>
        </p:spPr>
      </p:pic>
      <p:pic>
        <p:nvPicPr>
          <p:cNvPr id="201" name="Google Shape;201;p17"/>
          <p:cNvPicPr preferRelativeResize="0"/>
          <p:nvPr/>
        </p:nvPicPr>
        <p:blipFill rotWithShape="1">
          <a:blip r:embed="rId4">
            <a:alphaModFix/>
          </a:blip>
          <a:srcRect b="0" l="21935" r="0" t="15526"/>
          <a:stretch/>
        </p:blipFill>
        <p:spPr>
          <a:xfrm>
            <a:off x="6626650" y="15554975"/>
            <a:ext cx="5760250" cy="3250600"/>
          </a:xfrm>
          <a:prstGeom prst="rect">
            <a:avLst/>
          </a:prstGeom>
          <a:noFill/>
          <a:ln>
            <a:noFill/>
          </a:ln>
        </p:spPr>
      </p:pic>
      <p:sp>
        <p:nvSpPr>
          <p:cNvPr id="202" name="Google Shape;202;p17"/>
          <p:cNvSpPr/>
          <p:nvPr/>
        </p:nvSpPr>
        <p:spPr>
          <a:xfrm>
            <a:off x="6216975" y="15367075"/>
            <a:ext cx="4053600" cy="450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7"/>
          <p:cNvSpPr txBox="1"/>
          <p:nvPr/>
        </p:nvSpPr>
        <p:spPr>
          <a:xfrm>
            <a:off x="8628550" y="19006950"/>
            <a:ext cx="3976800" cy="6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chemeClr val="dk1"/>
                </a:solidFill>
                <a:latin typeface="Merriweather"/>
                <a:ea typeface="Merriweather"/>
                <a:cs typeface="Merriweather"/>
                <a:sym typeface="Merriweather"/>
              </a:rPr>
              <a:t>Figure</a:t>
            </a:r>
            <a:r>
              <a:rPr b="1" lang="en" sz="2300">
                <a:solidFill>
                  <a:schemeClr val="dk1"/>
                </a:solidFill>
                <a:latin typeface="Merriweather"/>
                <a:ea typeface="Merriweather"/>
                <a:cs typeface="Merriweather"/>
                <a:sym typeface="Merriweather"/>
              </a:rPr>
              <a:t> 9-3 </a:t>
            </a:r>
            <a:r>
              <a:rPr b="1" lang="en">
                <a:solidFill>
                  <a:schemeClr val="dk1"/>
                </a:solidFill>
                <a:latin typeface="Merriweather"/>
                <a:ea typeface="Merriweather"/>
                <a:cs typeface="Merriweather"/>
                <a:sym typeface="Merriweather"/>
              </a:rPr>
              <a:t>Urobilinogen</a:t>
            </a:r>
            <a:r>
              <a:rPr b="1" lang="en">
                <a:solidFill>
                  <a:schemeClr val="dk1"/>
                </a:solidFill>
                <a:latin typeface="Merriweather"/>
                <a:ea typeface="Merriweather"/>
                <a:cs typeface="Merriweather"/>
                <a:sym typeface="Merriweather"/>
              </a:rPr>
              <a:t> fate</a:t>
            </a:r>
            <a:endParaRPr/>
          </a:p>
        </p:txBody>
      </p:sp>
      <p:sp>
        <p:nvSpPr>
          <p:cNvPr id="204" name="Google Shape;204;p17"/>
          <p:cNvSpPr txBox="1"/>
          <p:nvPr/>
        </p:nvSpPr>
        <p:spPr>
          <a:xfrm>
            <a:off x="128675" y="16891940"/>
            <a:ext cx="3000000" cy="6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chemeClr val="dk1"/>
                </a:solidFill>
                <a:latin typeface="Merriweather"/>
                <a:ea typeface="Merriweather"/>
                <a:cs typeface="Merriweather"/>
                <a:sym typeface="Merriweather"/>
              </a:rPr>
              <a:t>Figure</a:t>
            </a:r>
            <a:r>
              <a:rPr b="1" lang="en" sz="2300">
                <a:solidFill>
                  <a:schemeClr val="dk1"/>
                </a:solidFill>
                <a:latin typeface="Merriweather"/>
                <a:ea typeface="Merriweather"/>
                <a:cs typeface="Merriweather"/>
                <a:sym typeface="Merriweather"/>
              </a:rPr>
              <a:t> 9-2</a:t>
            </a:r>
            <a:endParaRPr b="1" sz="2300">
              <a:solidFill>
                <a:schemeClr val="dk1"/>
              </a:solidFill>
              <a:latin typeface="Merriweather"/>
              <a:ea typeface="Merriweather"/>
              <a:cs typeface="Merriweather"/>
              <a:sym typeface="Merriweather"/>
            </a:endParaRPr>
          </a:p>
          <a:p>
            <a:pPr indent="0" lvl="0" marL="0" rtl="0" algn="l">
              <a:spcBef>
                <a:spcPts val="0"/>
              </a:spcBef>
              <a:spcAft>
                <a:spcPts val="0"/>
              </a:spcAft>
              <a:buNone/>
            </a:pPr>
            <a:r>
              <a:t/>
            </a:r>
            <a:endParaRPr b="1" sz="2300">
              <a:solidFill>
                <a:schemeClr val="dk1"/>
              </a:solidFill>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18"/>
          <p:cNvSpPr/>
          <p:nvPr/>
        </p:nvSpPr>
        <p:spPr>
          <a:xfrm flipH="1" rot="10800000">
            <a:off x="196275" y="937625"/>
            <a:ext cx="13764600" cy="6186900"/>
          </a:xfrm>
          <a:prstGeom prst="round1Rect">
            <a:avLst>
              <a:gd fmla="val 16667" name="adj"/>
            </a:avLst>
          </a:prstGeom>
          <a:noFill/>
          <a:ln cap="flat" cmpd="sng" w="952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10" name="Google Shape;210;p18"/>
          <p:cNvSpPr/>
          <p:nvPr/>
        </p:nvSpPr>
        <p:spPr>
          <a:xfrm>
            <a:off x="462303" y="1175053"/>
            <a:ext cx="468600" cy="4335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11" name="Google Shape;211;p18"/>
          <p:cNvSpPr txBox="1"/>
          <p:nvPr/>
        </p:nvSpPr>
        <p:spPr>
          <a:xfrm>
            <a:off x="905150" y="924100"/>
            <a:ext cx="12329400" cy="7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highlight>
                  <a:srgbClr val="D9EAD3"/>
                </a:highlight>
                <a:latin typeface="Oswald"/>
                <a:ea typeface="Oswald"/>
                <a:cs typeface="Oswald"/>
                <a:sym typeface="Oswald"/>
              </a:rPr>
              <a:t>Types of Bilirubin in Serum</a:t>
            </a:r>
            <a:endParaRPr sz="4800">
              <a:highlight>
                <a:srgbClr val="D9EAD3"/>
              </a:highlight>
              <a:latin typeface="Oswald"/>
              <a:ea typeface="Oswald"/>
              <a:cs typeface="Oswald"/>
              <a:sym typeface="Oswald"/>
            </a:endParaRPr>
          </a:p>
        </p:txBody>
      </p:sp>
      <p:sp>
        <p:nvSpPr>
          <p:cNvPr id="212" name="Google Shape;212;p18"/>
          <p:cNvSpPr txBox="1"/>
          <p:nvPr/>
        </p:nvSpPr>
        <p:spPr>
          <a:xfrm>
            <a:off x="476825" y="1900450"/>
            <a:ext cx="13020000" cy="50820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Merriweather"/>
              <a:buChar char="●"/>
            </a:pPr>
            <a:r>
              <a:rPr b="1" lang="en" sz="2400">
                <a:highlight>
                  <a:srgbClr val="D9EAD3"/>
                </a:highlight>
                <a:latin typeface="Merriweather"/>
                <a:ea typeface="Merriweather"/>
                <a:cs typeface="Merriweather"/>
                <a:sym typeface="Merriweather"/>
              </a:rPr>
              <a:t>Direct bilirubin:</a:t>
            </a:r>
            <a:r>
              <a:rPr lang="en" sz="2400">
                <a:latin typeface="Merriweather"/>
                <a:ea typeface="Merriweather"/>
                <a:cs typeface="Merriweather"/>
                <a:sym typeface="Merriweather"/>
              </a:rPr>
              <a:t> is conjugated (water soluble) bilirubin, it reacts rapidly with reagent (direct reacting). </a:t>
            </a:r>
            <a:endParaRPr sz="2400">
              <a:latin typeface="Merriweather"/>
              <a:ea typeface="Merriweather"/>
              <a:cs typeface="Merriweather"/>
              <a:sym typeface="Merriweather"/>
            </a:endParaRPr>
          </a:p>
          <a:p>
            <a:pPr indent="0" lvl="0" marL="0" rtl="0" algn="l">
              <a:spcBef>
                <a:spcPts val="0"/>
              </a:spcBef>
              <a:spcAft>
                <a:spcPts val="0"/>
              </a:spcAft>
              <a:buNone/>
            </a:pPr>
            <a:r>
              <a:t/>
            </a:r>
            <a:endParaRPr sz="2400">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b="1" lang="en" sz="2400">
                <a:highlight>
                  <a:srgbClr val="D9EAD3"/>
                </a:highlight>
                <a:latin typeface="Merriweather"/>
                <a:ea typeface="Merriweather"/>
                <a:cs typeface="Merriweather"/>
                <a:sym typeface="Merriweather"/>
              </a:rPr>
              <a:t>Indirect bilirubin:</a:t>
            </a:r>
            <a:r>
              <a:rPr lang="en" sz="2400">
                <a:latin typeface="Merriweather"/>
                <a:ea typeface="Merriweather"/>
                <a:cs typeface="Merriweather"/>
                <a:sym typeface="Merriweather"/>
              </a:rPr>
              <a:t> is unconjugated (water insoluble) bilirubin because it is less soluble, </a:t>
            </a:r>
            <a:r>
              <a:rPr lang="en" sz="2400">
                <a:solidFill>
                  <a:srgbClr val="45818E"/>
                </a:solidFill>
                <a:latin typeface="Merriweather"/>
                <a:ea typeface="Merriweather"/>
                <a:cs typeface="Merriweather"/>
                <a:sym typeface="Merriweather"/>
              </a:rPr>
              <a:t>it reacts more slowly with reagent (reaction carried out in methanol).</a:t>
            </a:r>
            <a:endParaRPr sz="2400">
              <a:solidFill>
                <a:srgbClr val="45818E"/>
              </a:solidFill>
              <a:latin typeface="Merriweather"/>
              <a:ea typeface="Merriweather"/>
              <a:cs typeface="Merriweather"/>
              <a:sym typeface="Merriweather"/>
            </a:endParaRPr>
          </a:p>
          <a:p>
            <a:pPr indent="0" lvl="0" marL="0" rtl="0" algn="l">
              <a:spcBef>
                <a:spcPts val="0"/>
              </a:spcBef>
              <a:spcAft>
                <a:spcPts val="0"/>
              </a:spcAft>
              <a:buNone/>
            </a:pPr>
            <a:r>
              <a:t/>
            </a:r>
            <a:endParaRPr sz="2400">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latin typeface="Merriweather"/>
                <a:ea typeface="Merriweather"/>
                <a:cs typeface="Merriweather"/>
                <a:sym typeface="Merriweather"/>
              </a:rPr>
              <a:t>In this case both conjugated and unconjugated bilirubin are measured given </a:t>
            </a:r>
            <a:r>
              <a:rPr b="1" lang="en" sz="2400">
                <a:highlight>
                  <a:srgbClr val="D9EAD3"/>
                </a:highlight>
                <a:latin typeface="Merriweather"/>
                <a:ea typeface="Merriweather"/>
                <a:cs typeface="Merriweather"/>
                <a:sym typeface="Merriweather"/>
              </a:rPr>
              <a:t>total bilirubin</a:t>
            </a:r>
            <a:r>
              <a:rPr lang="en" sz="2400">
                <a:highlight>
                  <a:srgbClr val="D9EAD3"/>
                </a:highlight>
                <a:latin typeface="Merriweather"/>
                <a:ea typeface="Merriweather"/>
                <a:cs typeface="Merriweather"/>
                <a:sym typeface="Merriweather"/>
              </a:rPr>
              <a:t>.</a:t>
            </a:r>
            <a:endParaRPr sz="2400">
              <a:highlight>
                <a:srgbClr val="D9EAD3"/>
              </a:highlight>
              <a:latin typeface="Merriweather"/>
              <a:ea typeface="Merriweather"/>
              <a:cs typeface="Merriweather"/>
              <a:sym typeface="Merriweather"/>
            </a:endParaRPr>
          </a:p>
          <a:p>
            <a:pPr indent="0" lvl="0" marL="0" rtl="0" algn="l">
              <a:spcBef>
                <a:spcPts val="0"/>
              </a:spcBef>
              <a:spcAft>
                <a:spcPts val="0"/>
              </a:spcAft>
              <a:buNone/>
            </a:pPr>
            <a:r>
              <a:rPr lang="en" sz="2400">
                <a:latin typeface="Merriweather"/>
                <a:ea typeface="Merriweather"/>
                <a:cs typeface="Merriweather"/>
                <a:sym typeface="Merriweather"/>
              </a:rPr>
              <a:t>Unconjugated is calculated by subtracting direct from total. </a:t>
            </a:r>
            <a:endParaRPr sz="2400">
              <a:latin typeface="Merriweather"/>
              <a:ea typeface="Merriweather"/>
              <a:cs typeface="Merriweather"/>
              <a:sym typeface="Merriweather"/>
            </a:endParaRPr>
          </a:p>
          <a:p>
            <a:pPr indent="0" lvl="0" marL="0" rtl="0" algn="l">
              <a:spcBef>
                <a:spcPts val="0"/>
              </a:spcBef>
              <a:spcAft>
                <a:spcPts val="0"/>
              </a:spcAft>
              <a:buNone/>
            </a:pPr>
            <a:r>
              <a:rPr lang="en" sz="2400">
                <a:highlight>
                  <a:srgbClr val="D0E0E3"/>
                </a:highlight>
                <a:latin typeface="Merriweather"/>
                <a:ea typeface="Merriweather"/>
                <a:cs typeface="Merriweather"/>
                <a:sym typeface="Merriweather"/>
              </a:rPr>
              <a:t> Total bilirubin = D + ID </a:t>
            </a:r>
            <a:endParaRPr sz="2400">
              <a:highlight>
                <a:srgbClr val="D0E0E3"/>
              </a:highlight>
              <a:latin typeface="Merriweather"/>
              <a:ea typeface="Merriweather"/>
              <a:cs typeface="Merriweather"/>
              <a:sym typeface="Merriweather"/>
            </a:endParaRPr>
          </a:p>
          <a:p>
            <a:pPr indent="0" lvl="0" marL="0" rtl="0" algn="l">
              <a:spcBef>
                <a:spcPts val="0"/>
              </a:spcBef>
              <a:spcAft>
                <a:spcPts val="0"/>
              </a:spcAft>
              <a:buNone/>
            </a:pPr>
            <a:r>
              <a:rPr lang="en" sz="2400">
                <a:highlight>
                  <a:srgbClr val="D9D2E9"/>
                </a:highlight>
                <a:latin typeface="Merriweather"/>
                <a:ea typeface="Merriweather"/>
                <a:cs typeface="Merriweather"/>
                <a:sym typeface="Merriweather"/>
              </a:rPr>
              <a:t> Total bilirubin (1-1.5 mg/dL) – conjugated = unconjugated. </a:t>
            </a:r>
            <a:endParaRPr sz="2400">
              <a:highlight>
                <a:srgbClr val="D9D2E9"/>
              </a:highlight>
              <a:latin typeface="Merriweather"/>
              <a:ea typeface="Merriweather"/>
              <a:cs typeface="Merriweather"/>
              <a:sym typeface="Merriweather"/>
            </a:endParaRPr>
          </a:p>
          <a:p>
            <a:pPr indent="0" lvl="0" marL="0" rtl="0" algn="l">
              <a:spcBef>
                <a:spcPts val="0"/>
              </a:spcBef>
              <a:spcAft>
                <a:spcPts val="0"/>
              </a:spcAft>
              <a:buNone/>
            </a:pPr>
            <a:r>
              <a:t/>
            </a:r>
            <a:endParaRPr sz="2400">
              <a:latin typeface="Merriweather"/>
              <a:ea typeface="Merriweather"/>
              <a:cs typeface="Merriweather"/>
              <a:sym typeface="Merriweather"/>
            </a:endParaRPr>
          </a:p>
          <a:p>
            <a:pPr indent="0" lvl="0" marL="0" rtl="0" algn="l">
              <a:spcBef>
                <a:spcPts val="0"/>
              </a:spcBef>
              <a:spcAft>
                <a:spcPts val="0"/>
              </a:spcAft>
              <a:buNone/>
            </a:pPr>
            <a:r>
              <a:rPr b="1" lang="en" sz="2400">
                <a:solidFill>
                  <a:srgbClr val="FF0000"/>
                </a:solidFill>
                <a:latin typeface="Merriweather"/>
                <a:ea typeface="Merriweather"/>
                <a:cs typeface="Merriweather"/>
                <a:sym typeface="Merriweather"/>
              </a:rPr>
              <a:t>Knowing the level of each type of bilirubin is of diagnostic importance.</a:t>
            </a:r>
            <a:endParaRPr b="1" sz="2400">
              <a:solidFill>
                <a:srgbClr val="FF0000"/>
              </a:solidFill>
              <a:latin typeface="Merriweather"/>
              <a:ea typeface="Merriweather"/>
              <a:cs typeface="Merriweather"/>
              <a:sym typeface="Merriweather"/>
            </a:endParaRPr>
          </a:p>
        </p:txBody>
      </p:sp>
      <p:graphicFrame>
        <p:nvGraphicFramePr>
          <p:cNvPr id="213" name="Google Shape;213;p18"/>
          <p:cNvGraphicFramePr/>
          <p:nvPr/>
        </p:nvGraphicFramePr>
        <p:xfrm>
          <a:off x="380225" y="8977313"/>
          <a:ext cx="3000000" cy="3000000"/>
        </p:xfrm>
        <a:graphic>
          <a:graphicData uri="http://schemas.openxmlformats.org/drawingml/2006/table">
            <a:tbl>
              <a:tblPr>
                <a:noFill/>
                <a:tableStyleId>{3EB60918-3F87-42CC-B978-8CB155EB74A9}</a:tableStyleId>
              </a:tblPr>
              <a:tblGrid>
                <a:gridCol w="4399275"/>
                <a:gridCol w="4340000"/>
                <a:gridCol w="4340000"/>
              </a:tblGrid>
              <a:tr h="964250">
                <a:tc>
                  <a:txBody>
                    <a:bodyPr/>
                    <a:lstStyle/>
                    <a:p>
                      <a:pPr indent="0" lvl="0" marL="0" rtl="0" algn="ctr">
                        <a:spcBef>
                          <a:spcPts val="0"/>
                        </a:spcBef>
                        <a:spcAft>
                          <a:spcPts val="0"/>
                        </a:spcAft>
                        <a:buNone/>
                      </a:pPr>
                      <a:r>
                        <a:rPr b="1" lang="en" sz="2900">
                          <a:solidFill>
                            <a:srgbClr val="FFFFFF"/>
                          </a:solidFill>
                          <a:latin typeface="Merriweather"/>
                          <a:ea typeface="Merriweather"/>
                          <a:cs typeface="Merriweather"/>
                          <a:sym typeface="Merriweather"/>
                        </a:rPr>
                        <a:t>Feature</a:t>
                      </a:r>
                      <a:endParaRPr b="1" sz="2900">
                        <a:solidFill>
                          <a:srgbClr val="FFFFFF"/>
                        </a:solidFill>
                        <a:latin typeface="Merriweather"/>
                        <a:ea typeface="Merriweather"/>
                        <a:cs typeface="Merriweather"/>
                        <a:sym typeface="Merriweather"/>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FFFFFF"/>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b="1" lang="en" sz="2900">
                          <a:solidFill>
                            <a:srgbClr val="FFFFFF"/>
                          </a:solidFill>
                          <a:latin typeface="Merriweather"/>
                          <a:ea typeface="Merriweather"/>
                          <a:cs typeface="Merriweather"/>
                          <a:sym typeface="Merriweather"/>
                        </a:rPr>
                        <a:t>Unconjugated bilirubin (Hemobilirubin)</a:t>
                      </a:r>
                      <a:endParaRPr b="1" sz="2900">
                        <a:solidFill>
                          <a:srgbClr val="FFFFFF"/>
                        </a:solidFill>
                        <a:latin typeface="Merriweather"/>
                        <a:ea typeface="Merriweather"/>
                        <a:cs typeface="Merriweather"/>
                        <a:sym typeface="Merriweather"/>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b="1" lang="en" sz="2900">
                          <a:solidFill>
                            <a:srgbClr val="FFFFFF"/>
                          </a:solidFill>
                          <a:latin typeface="Merriweather"/>
                          <a:ea typeface="Merriweather"/>
                          <a:cs typeface="Merriweather"/>
                          <a:sym typeface="Merriweather"/>
                        </a:rPr>
                        <a:t>Conjugated bilirubin (Cholebili</a:t>
                      </a:r>
                      <a:r>
                        <a:rPr b="1" lang="en" sz="2900">
                          <a:solidFill>
                            <a:srgbClr val="FFFFFF"/>
                          </a:solidFill>
                          <a:latin typeface="Merriweather"/>
                          <a:ea typeface="Merriweather"/>
                          <a:cs typeface="Merriweather"/>
                          <a:sym typeface="Merriweather"/>
                        </a:rPr>
                        <a:t>r</a:t>
                      </a:r>
                      <a:r>
                        <a:rPr b="1" lang="en" sz="2900">
                          <a:solidFill>
                            <a:srgbClr val="FFFFFF"/>
                          </a:solidFill>
                          <a:latin typeface="Merriweather"/>
                          <a:ea typeface="Merriweather"/>
                          <a:cs typeface="Merriweather"/>
                          <a:sym typeface="Merriweather"/>
                        </a:rPr>
                        <a:t>ubin) </a:t>
                      </a:r>
                      <a:endParaRPr b="1" sz="2900">
                        <a:solidFill>
                          <a:srgbClr val="FFFFFF"/>
                        </a:solidFill>
                        <a:latin typeface="Merriweather"/>
                        <a:ea typeface="Merriweather"/>
                        <a:cs typeface="Merriweather"/>
                        <a:sym typeface="Merriweather"/>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3C47D"/>
                    </a:solidFill>
                  </a:tcPr>
                </a:tc>
              </a:tr>
              <a:tr h="964250">
                <a:tc>
                  <a:txBody>
                    <a:bodyPr/>
                    <a:lstStyle/>
                    <a:p>
                      <a:pPr indent="0" lvl="0" marL="0" rtl="0" algn="ctr">
                        <a:spcBef>
                          <a:spcPts val="0"/>
                        </a:spcBef>
                        <a:spcAft>
                          <a:spcPts val="0"/>
                        </a:spcAft>
                        <a:buNone/>
                      </a:pPr>
                      <a:r>
                        <a:rPr b="1" lang="en" sz="2900">
                          <a:solidFill>
                            <a:srgbClr val="FFFFFF"/>
                          </a:solidFill>
                          <a:latin typeface="Merriweather"/>
                          <a:ea typeface="Merriweather"/>
                          <a:cs typeface="Merriweather"/>
                          <a:sym typeface="Merriweather"/>
                        </a:rPr>
                        <a:t>Normal serum level</a:t>
                      </a:r>
                      <a:endParaRPr b="1" sz="2900">
                        <a:solidFill>
                          <a:srgbClr val="FFFFFF"/>
                        </a:solidFill>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 sz="2900">
                          <a:latin typeface="Merriweather"/>
                          <a:ea typeface="Merriweather"/>
                          <a:cs typeface="Merriweather"/>
                          <a:sym typeface="Merriweather"/>
                        </a:rPr>
                        <a:t>The chief form of bilirubin in the blood</a:t>
                      </a:r>
                      <a:endParaRPr sz="2900">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2900">
                          <a:latin typeface="Merriweather"/>
                          <a:ea typeface="Merriweather"/>
                          <a:cs typeface="Merriweather"/>
                          <a:sym typeface="Merriweather"/>
                        </a:rPr>
                        <a:t>Present in low conc. in the blood</a:t>
                      </a:r>
                      <a:endParaRPr sz="2900">
                        <a:latin typeface="Merriweather"/>
                        <a:ea typeface="Merriweather"/>
                        <a:cs typeface="Merriweather"/>
                        <a:sym typeface="Merriweather"/>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646375">
                <a:tc>
                  <a:txBody>
                    <a:bodyPr/>
                    <a:lstStyle/>
                    <a:p>
                      <a:pPr indent="0" lvl="0" marL="0" rtl="0" algn="ctr">
                        <a:spcBef>
                          <a:spcPts val="0"/>
                        </a:spcBef>
                        <a:spcAft>
                          <a:spcPts val="0"/>
                        </a:spcAft>
                        <a:buNone/>
                      </a:pPr>
                      <a:r>
                        <a:rPr b="1" lang="en" sz="2900">
                          <a:solidFill>
                            <a:srgbClr val="FFFFFF"/>
                          </a:solidFill>
                          <a:latin typeface="Merriweather"/>
                          <a:ea typeface="Merriweather"/>
                          <a:cs typeface="Merriweather"/>
                          <a:sym typeface="Merriweather"/>
                        </a:rPr>
                        <a:t>Water solubility</a:t>
                      </a:r>
                      <a:endParaRPr b="1" sz="2900">
                        <a:solidFill>
                          <a:srgbClr val="FFFFFF"/>
                        </a:solidFill>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 sz="2900">
                          <a:latin typeface="Merriweather"/>
                          <a:ea typeface="Merriweather"/>
                          <a:cs typeface="Merriweather"/>
                          <a:sym typeface="Merriweather"/>
                        </a:rPr>
                        <a:t>Absent</a:t>
                      </a:r>
                      <a:endParaRPr sz="2900">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2900">
                          <a:latin typeface="Merriweather"/>
                          <a:ea typeface="Merriweather"/>
                          <a:cs typeface="Merriweather"/>
                          <a:sym typeface="Merriweather"/>
                        </a:rPr>
                        <a:t>Present</a:t>
                      </a:r>
                      <a:endParaRPr sz="2900">
                        <a:latin typeface="Merriweather"/>
                        <a:ea typeface="Merriweather"/>
                        <a:cs typeface="Merriweather"/>
                        <a:sym typeface="Merriweather"/>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646375">
                <a:tc>
                  <a:txBody>
                    <a:bodyPr/>
                    <a:lstStyle/>
                    <a:p>
                      <a:pPr indent="0" lvl="0" marL="0" rtl="0" algn="ctr">
                        <a:spcBef>
                          <a:spcPts val="0"/>
                        </a:spcBef>
                        <a:spcAft>
                          <a:spcPts val="0"/>
                        </a:spcAft>
                        <a:buNone/>
                      </a:pPr>
                      <a:r>
                        <a:rPr b="1" lang="en" sz="2900">
                          <a:solidFill>
                            <a:srgbClr val="FFFFFF"/>
                          </a:solidFill>
                          <a:latin typeface="Merriweather"/>
                          <a:ea typeface="Merriweather"/>
                          <a:cs typeface="Merriweather"/>
                          <a:sym typeface="Merriweather"/>
                        </a:rPr>
                        <a:t>Affinity to lipids </a:t>
                      </a:r>
                      <a:endParaRPr b="1" sz="2900">
                        <a:solidFill>
                          <a:srgbClr val="FFFFFF"/>
                        </a:solidFill>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 sz="2900">
                          <a:latin typeface="Merriweather"/>
                          <a:ea typeface="Merriweather"/>
                          <a:cs typeface="Merriweather"/>
                          <a:sym typeface="Merriweather"/>
                        </a:rPr>
                        <a:t>Present</a:t>
                      </a:r>
                      <a:endParaRPr sz="2900">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2900">
                          <a:latin typeface="Merriweather"/>
                          <a:ea typeface="Merriweather"/>
                          <a:cs typeface="Merriweather"/>
                          <a:sym typeface="Merriweather"/>
                        </a:rPr>
                        <a:t>Absent</a:t>
                      </a:r>
                      <a:endParaRPr sz="2900">
                        <a:latin typeface="Merriweather"/>
                        <a:ea typeface="Merriweather"/>
                        <a:cs typeface="Merriweather"/>
                        <a:sym typeface="Merriweather"/>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964250">
                <a:tc>
                  <a:txBody>
                    <a:bodyPr/>
                    <a:lstStyle/>
                    <a:p>
                      <a:pPr indent="0" lvl="0" marL="0" rtl="0" algn="ctr">
                        <a:spcBef>
                          <a:spcPts val="0"/>
                        </a:spcBef>
                        <a:spcAft>
                          <a:spcPts val="0"/>
                        </a:spcAft>
                        <a:buNone/>
                      </a:pPr>
                      <a:r>
                        <a:rPr b="1" lang="en" sz="2900">
                          <a:solidFill>
                            <a:srgbClr val="FFFFFF"/>
                          </a:solidFill>
                          <a:latin typeface="Merriweather"/>
                          <a:ea typeface="Merriweather"/>
                          <a:cs typeface="Merriweather"/>
                          <a:sym typeface="Merriweather"/>
                        </a:rPr>
                        <a:t>Binding</a:t>
                      </a:r>
                      <a:endParaRPr b="1" sz="2900">
                        <a:solidFill>
                          <a:srgbClr val="FFFFFF"/>
                        </a:solidFill>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Clr>
                          <a:schemeClr val="dk1"/>
                        </a:buClr>
                        <a:buSzPts val="1100"/>
                        <a:buFont typeface="Arial"/>
                        <a:buNone/>
                      </a:pPr>
                      <a:r>
                        <a:rPr lang="en" sz="2900">
                          <a:solidFill>
                            <a:schemeClr val="dk1"/>
                          </a:solidFill>
                          <a:latin typeface="Merriweather"/>
                          <a:ea typeface="Merriweather"/>
                          <a:cs typeface="Merriweather"/>
                          <a:sym typeface="Merriweather"/>
                        </a:rPr>
                        <a:t>Bind to albumin</a:t>
                      </a:r>
                      <a:endParaRPr sz="2900">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2900">
                          <a:solidFill>
                            <a:schemeClr val="dk1"/>
                          </a:solidFill>
                          <a:latin typeface="Merriweather"/>
                          <a:ea typeface="Merriweather"/>
                          <a:cs typeface="Merriweather"/>
                          <a:sym typeface="Merriweather"/>
                        </a:rPr>
                        <a:t> Bind to glucuronic acid </a:t>
                      </a:r>
                      <a:endParaRPr sz="2900">
                        <a:latin typeface="Merriweather"/>
                        <a:ea typeface="Merriweather"/>
                        <a:cs typeface="Merriweather"/>
                        <a:sym typeface="Merriweather"/>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964250">
                <a:tc>
                  <a:txBody>
                    <a:bodyPr/>
                    <a:lstStyle/>
                    <a:p>
                      <a:pPr indent="0" lvl="0" marL="0" rtl="0" algn="ctr">
                        <a:spcBef>
                          <a:spcPts val="0"/>
                        </a:spcBef>
                        <a:spcAft>
                          <a:spcPts val="0"/>
                        </a:spcAft>
                        <a:buNone/>
                      </a:pPr>
                      <a:r>
                        <a:rPr b="1" lang="en" sz="2900">
                          <a:solidFill>
                            <a:srgbClr val="FFFFFF"/>
                          </a:solidFill>
                          <a:latin typeface="Merriweather"/>
                          <a:ea typeface="Merriweather"/>
                          <a:cs typeface="Merriweather"/>
                          <a:sym typeface="Merriweather"/>
                        </a:rPr>
                        <a:t>Reaction to reagents</a:t>
                      </a:r>
                      <a:endParaRPr b="1" sz="2900">
                        <a:solidFill>
                          <a:srgbClr val="FFFFFF"/>
                        </a:solidFill>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Clr>
                          <a:schemeClr val="dk1"/>
                        </a:buClr>
                        <a:buSzPts val="1100"/>
                        <a:buFont typeface="Arial"/>
                        <a:buNone/>
                      </a:pPr>
                      <a:r>
                        <a:rPr lang="en" sz="2900">
                          <a:solidFill>
                            <a:schemeClr val="dk1"/>
                          </a:solidFill>
                          <a:latin typeface="Merriweather"/>
                          <a:ea typeface="Merriweather"/>
                          <a:cs typeface="Merriweather"/>
                          <a:sym typeface="Merriweather"/>
                        </a:rPr>
                        <a:t> Indirect (Total minus direct) </a:t>
                      </a:r>
                      <a:endParaRPr sz="2900">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2900">
                          <a:solidFill>
                            <a:schemeClr val="dk1"/>
                          </a:solidFill>
                          <a:latin typeface="Merriweather"/>
                          <a:ea typeface="Merriweather"/>
                          <a:cs typeface="Merriweather"/>
                          <a:sym typeface="Merriweather"/>
                        </a:rPr>
                        <a:t>Direct </a:t>
                      </a:r>
                      <a:endParaRPr sz="2900">
                        <a:latin typeface="Merriweather"/>
                        <a:ea typeface="Merriweather"/>
                        <a:cs typeface="Merriweather"/>
                        <a:sym typeface="Merriweather"/>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964250">
                <a:tc>
                  <a:txBody>
                    <a:bodyPr/>
                    <a:lstStyle/>
                    <a:p>
                      <a:pPr indent="0" lvl="0" marL="0" rtl="0" algn="ctr">
                        <a:spcBef>
                          <a:spcPts val="0"/>
                        </a:spcBef>
                        <a:spcAft>
                          <a:spcPts val="0"/>
                        </a:spcAft>
                        <a:buNone/>
                      </a:pPr>
                      <a:r>
                        <a:rPr b="1" lang="en" sz="2900">
                          <a:solidFill>
                            <a:srgbClr val="FFFFFF"/>
                          </a:solidFill>
                          <a:latin typeface="Merriweather"/>
                          <a:ea typeface="Merriweather"/>
                          <a:cs typeface="Merriweather"/>
                          <a:sym typeface="Merriweather"/>
                        </a:rPr>
                        <a:t>Renal excretion </a:t>
                      </a:r>
                      <a:endParaRPr b="1" sz="2900">
                        <a:solidFill>
                          <a:srgbClr val="FFFFFF"/>
                        </a:solidFill>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Clr>
                          <a:schemeClr val="dk1"/>
                        </a:buClr>
                        <a:buSzPts val="1100"/>
                        <a:buFont typeface="Arial"/>
                        <a:buNone/>
                      </a:pPr>
                      <a:r>
                        <a:rPr lang="en" sz="2900">
                          <a:solidFill>
                            <a:schemeClr val="dk1"/>
                          </a:solidFill>
                          <a:latin typeface="Merriweather"/>
                          <a:ea typeface="Merriweather"/>
                          <a:cs typeface="Merriweather"/>
                          <a:sym typeface="Merriweather"/>
                        </a:rPr>
                        <a:t>Absent </a:t>
                      </a:r>
                      <a:endParaRPr sz="2900">
                        <a:solidFill>
                          <a:schemeClr val="dk1"/>
                        </a:solidFill>
                        <a:latin typeface="Merriweather"/>
                        <a:ea typeface="Merriweather"/>
                        <a:cs typeface="Merriweather"/>
                        <a:sym typeface="Merriweather"/>
                      </a:endParaRPr>
                    </a:p>
                    <a:p>
                      <a:pPr indent="0" lvl="0" marL="0" rtl="0" algn="ctr">
                        <a:spcBef>
                          <a:spcPts val="0"/>
                        </a:spcBef>
                        <a:spcAft>
                          <a:spcPts val="0"/>
                        </a:spcAft>
                        <a:buNone/>
                      </a:pPr>
                      <a:r>
                        <a:t/>
                      </a:r>
                      <a:endParaRPr sz="2900">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2900">
                          <a:solidFill>
                            <a:schemeClr val="dk1"/>
                          </a:solidFill>
                          <a:latin typeface="Merriweather"/>
                          <a:ea typeface="Merriweather"/>
                          <a:cs typeface="Merriweather"/>
                          <a:sym typeface="Merriweather"/>
                        </a:rPr>
                        <a:t>Present </a:t>
                      </a:r>
                      <a:endParaRPr sz="2900">
                        <a:latin typeface="Merriweather"/>
                        <a:ea typeface="Merriweather"/>
                        <a:cs typeface="Merriweather"/>
                        <a:sym typeface="Merriweather"/>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964250">
                <a:tc>
                  <a:txBody>
                    <a:bodyPr/>
                    <a:lstStyle/>
                    <a:p>
                      <a:pPr indent="0" lvl="0" marL="0" rtl="0" algn="ctr">
                        <a:spcBef>
                          <a:spcPts val="0"/>
                        </a:spcBef>
                        <a:spcAft>
                          <a:spcPts val="0"/>
                        </a:spcAft>
                        <a:buNone/>
                      </a:pPr>
                      <a:r>
                        <a:rPr b="1" lang="en" sz="2900">
                          <a:solidFill>
                            <a:srgbClr val="FFFFFF"/>
                          </a:solidFill>
                          <a:latin typeface="Merriweather"/>
                          <a:ea typeface="Merriweather"/>
                          <a:cs typeface="Merriweather"/>
                          <a:sym typeface="Merriweather"/>
                        </a:rPr>
                        <a:t>Affinity to brain tissue </a:t>
                      </a:r>
                      <a:endParaRPr b="1" sz="2900">
                        <a:solidFill>
                          <a:srgbClr val="FFFFFF"/>
                        </a:solidFill>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Clr>
                          <a:schemeClr val="dk1"/>
                        </a:buClr>
                        <a:buSzPts val="1100"/>
                        <a:buFont typeface="Arial"/>
                        <a:buNone/>
                      </a:pPr>
                      <a:r>
                        <a:rPr lang="en" sz="2900">
                          <a:solidFill>
                            <a:schemeClr val="dk1"/>
                          </a:solidFill>
                          <a:latin typeface="Merriweather"/>
                          <a:ea typeface="Merriweather"/>
                          <a:cs typeface="Merriweather"/>
                          <a:sym typeface="Merriweather"/>
                        </a:rPr>
                        <a:t>Present (kernicterus), toxic </a:t>
                      </a:r>
                      <a:endParaRPr sz="2900">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2900">
                          <a:solidFill>
                            <a:schemeClr val="dk1"/>
                          </a:solidFill>
                          <a:latin typeface="Merriweather"/>
                          <a:ea typeface="Merriweather"/>
                          <a:cs typeface="Merriweather"/>
                          <a:sym typeface="Merriweather"/>
                        </a:rPr>
                        <a:t>Absent, less toxic</a:t>
                      </a:r>
                      <a:endParaRPr sz="2900">
                        <a:latin typeface="Merriweather"/>
                        <a:ea typeface="Merriweather"/>
                        <a:cs typeface="Merriweather"/>
                        <a:sym typeface="Merriweather"/>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214" name="Google Shape;214;p18"/>
          <p:cNvSpPr/>
          <p:nvPr/>
        </p:nvSpPr>
        <p:spPr>
          <a:xfrm>
            <a:off x="255253" y="7706515"/>
            <a:ext cx="468600" cy="4335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15" name="Google Shape;215;p18"/>
          <p:cNvSpPr txBox="1"/>
          <p:nvPr/>
        </p:nvSpPr>
        <p:spPr>
          <a:xfrm>
            <a:off x="723850" y="7554125"/>
            <a:ext cx="13153200" cy="7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200">
                <a:highlight>
                  <a:srgbClr val="D9EAD3"/>
                </a:highlight>
                <a:latin typeface="Oswald"/>
                <a:ea typeface="Oswald"/>
                <a:cs typeface="Oswald"/>
                <a:sym typeface="Oswald"/>
              </a:rPr>
              <a:t>Major Differences Between Unconjugated and Conjugated Bilirubin </a:t>
            </a:r>
            <a:endParaRPr sz="4200">
              <a:highlight>
                <a:srgbClr val="D9EAD3"/>
              </a:highlight>
              <a:latin typeface="Oswald"/>
              <a:ea typeface="Oswald"/>
              <a:cs typeface="Oswald"/>
              <a:sym typeface="Oswald"/>
            </a:endParaRPr>
          </a:p>
        </p:txBody>
      </p:sp>
      <p:sp>
        <p:nvSpPr>
          <p:cNvPr id="216" name="Google Shape;216;p18"/>
          <p:cNvSpPr/>
          <p:nvPr/>
        </p:nvSpPr>
        <p:spPr>
          <a:xfrm>
            <a:off x="0" y="656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17" name="Google Shape;217;p18"/>
          <p:cNvSpPr/>
          <p:nvPr/>
        </p:nvSpPr>
        <p:spPr>
          <a:xfrm>
            <a:off x="656616" y="657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18" name="Google Shape;218;p18"/>
          <p:cNvSpPr txBox="1"/>
          <p:nvPr/>
        </p:nvSpPr>
        <p:spPr>
          <a:xfrm>
            <a:off x="188014" y="168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5</a:t>
            </a:r>
            <a:endParaRPr sz="4500">
              <a:solidFill>
                <a:srgbClr val="FFFFFF"/>
              </a:solidFill>
              <a:latin typeface="Oswald"/>
              <a:ea typeface="Oswald"/>
              <a:cs typeface="Oswald"/>
              <a:sym typeface="Oswald"/>
            </a:endParaRPr>
          </a:p>
        </p:txBody>
      </p:sp>
      <p:sp>
        <p:nvSpPr>
          <p:cNvPr id="219" name="Google Shape;219;p18"/>
          <p:cNvSpPr txBox="1"/>
          <p:nvPr/>
        </p:nvSpPr>
        <p:spPr>
          <a:xfrm>
            <a:off x="929925" y="168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400">
                <a:solidFill>
                  <a:srgbClr val="FFFFFF"/>
                </a:solidFill>
                <a:latin typeface="Oswald"/>
                <a:ea typeface="Oswald"/>
                <a:cs typeface="Oswald"/>
                <a:sym typeface="Oswald"/>
              </a:rPr>
              <a:t>BILIRUBIN METABOLISM </a:t>
            </a:r>
            <a:endParaRPr sz="3400">
              <a:solidFill>
                <a:srgbClr val="FFFFFF"/>
              </a:solidFill>
              <a:latin typeface="Oswald"/>
              <a:ea typeface="Oswald"/>
              <a:cs typeface="Oswald"/>
              <a:sym typeface="Oswald"/>
            </a:endParaRPr>
          </a:p>
        </p:txBody>
      </p:sp>
      <p:sp>
        <p:nvSpPr>
          <p:cNvPr id="220" name="Google Shape;220;p18"/>
          <p:cNvSpPr txBox="1"/>
          <p:nvPr/>
        </p:nvSpPr>
        <p:spPr>
          <a:xfrm>
            <a:off x="11409324" y="553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Nine</a:t>
            </a:r>
            <a:endParaRPr sz="3500">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19"/>
          <p:cNvSpPr/>
          <p:nvPr/>
        </p:nvSpPr>
        <p:spPr>
          <a:xfrm>
            <a:off x="545100" y="18894100"/>
            <a:ext cx="13585500" cy="4335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26" name="Google Shape;226;p19"/>
          <p:cNvSpPr/>
          <p:nvPr/>
        </p:nvSpPr>
        <p:spPr>
          <a:xfrm>
            <a:off x="0" y="188941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27" name="Google Shape;227;p19"/>
          <p:cNvSpPr txBox="1"/>
          <p:nvPr/>
        </p:nvSpPr>
        <p:spPr>
          <a:xfrm>
            <a:off x="630800" y="18839725"/>
            <a:ext cx="25632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FFFFFF"/>
                </a:solidFill>
                <a:latin typeface="Oswald"/>
                <a:ea typeface="Oswald"/>
                <a:cs typeface="Oswald"/>
                <a:sym typeface="Oswald"/>
              </a:rPr>
              <a:t>FOOTNOTES</a:t>
            </a:r>
            <a:endParaRPr sz="2500">
              <a:solidFill>
                <a:srgbClr val="FFFFFF"/>
              </a:solidFill>
              <a:latin typeface="Oswald"/>
              <a:ea typeface="Oswald"/>
              <a:cs typeface="Oswald"/>
              <a:sym typeface="Oswald"/>
            </a:endParaRPr>
          </a:p>
        </p:txBody>
      </p:sp>
      <p:sp>
        <p:nvSpPr>
          <p:cNvPr id="228" name="Google Shape;228;p19"/>
          <p:cNvSpPr/>
          <p:nvPr/>
        </p:nvSpPr>
        <p:spPr>
          <a:xfrm flipH="1" rot="10800000">
            <a:off x="264300" y="1099100"/>
            <a:ext cx="13568400" cy="5343900"/>
          </a:xfrm>
          <a:prstGeom prst="round1Rect">
            <a:avLst>
              <a:gd fmla="val 16667" name="adj"/>
            </a:avLst>
          </a:prstGeom>
          <a:noFill/>
          <a:ln cap="flat" cmpd="sng" w="952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29" name="Google Shape;229;p19"/>
          <p:cNvSpPr/>
          <p:nvPr/>
        </p:nvSpPr>
        <p:spPr>
          <a:xfrm flipH="1" rot="10800000">
            <a:off x="264300" y="6943300"/>
            <a:ext cx="13568400" cy="4738500"/>
          </a:xfrm>
          <a:prstGeom prst="round1Rect">
            <a:avLst>
              <a:gd fmla="val 16667" name="adj"/>
            </a:avLst>
          </a:prstGeom>
          <a:noFill/>
          <a:ln cap="flat" cmpd="sng" w="952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30" name="Google Shape;230;p19"/>
          <p:cNvSpPr txBox="1"/>
          <p:nvPr/>
        </p:nvSpPr>
        <p:spPr>
          <a:xfrm>
            <a:off x="264300" y="6902725"/>
            <a:ext cx="7280100" cy="290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highlight>
                  <a:srgbClr val="D9EAD3"/>
                </a:highlight>
                <a:latin typeface="Oswald"/>
                <a:ea typeface="Oswald"/>
                <a:cs typeface="Oswald"/>
                <a:sym typeface="Oswald"/>
              </a:rPr>
              <a:t>Classification Of Jaundice</a:t>
            </a:r>
            <a:endParaRPr sz="4800">
              <a:highlight>
                <a:srgbClr val="D9EAD3"/>
              </a:highlight>
              <a:latin typeface="Oswald"/>
              <a:ea typeface="Oswald"/>
              <a:cs typeface="Oswald"/>
              <a:sym typeface="Oswald"/>
            </a:endParaRPr>
          </a:p>
          <a:p>
            <a:pPr indent="0" lvl="0" marL="0" rtl="0" algn="l">
              <a:spcBef>
                <a:spcPts val="0"/>
              </a:spcBef>
              <a:spcAft>
                <a:spcPts val="0"/>
              </a:spcAft>
              <a:buNone/>
            </a:pPr>
            <a:r>
              <a:rPr lang="en" sz="2000">
                <a:latin typeface="Oswald"/>
                <a:ea typeface="Oswald"/>
                <a:cs typeface="Oswald"/>
                <a:sym typeface="Oswald"/>
              </a:rPr>
              <a:t> </a:t>
            </a:r>
            <a:endParaRPr sz="2000">
              <a:latin typeface="Oswald"/>
              <a:ea typeface="Oswald"/>
              <a:cs typeface="Oswald"/>
              <a:sym typeface="Oswald"/>
            </a:endParaRPr>
          </a:p>
          <a:p>
            <a:pPr indent="0" lvl="0" marL="0" rtl="0" algn="l">
              <a:spcBef>
                <a:spcPts val="0"/>
              </a:spcBef>
              <a:spcAft>
                <a:spcPts val="0"/>
              </a:spcAft>
              <a:buNone/>
            </a:pPr>
            <a:r>
              <a:t/>
            </a:r>
            <a:endParaRPr sz="2000">
              <a:latin typeface="Oswald"/>
              <a:ea typeface="Oswald"/>
              <a:cs typeface="Oswald"/>
              <a:sym typeface="Oswald"/>
            </a:endParaRPr>
          </a:p>
          <a:p>
            <a:pPr indent="-381000" lvl="0" marL="457200" rtl="0" algn="l">
              <a:spcBef>
                <a:spcPts val="0"/>
              </a:spcBef>
              <a:spcAft>
                <a:spcPts val="0"/>
              </a:spcAft>
              <a:buClr>
                <a:srgbClr val="93C47D"/>
              </a:buClr>
              <a:buSzPts val="2400"/>
              <a:buFont typeface="Merriweather"/>
              <a:buAutoNum type="arabicPeriod"/>
            </a:pPr>
            <a:r>
              <a:rPr lang="en" sz="2400">
                <a:latin typeface="Merriweather"/>
                <a:ea typeface="Merriweather"/>
                <a:cs typeface="Merriweather"/>
                <a:sym typeface="Merriweather"/>
              </a:rPr>
              <a:t> </a:t>
            </a:r>
            <a:r>
              <a:rPr lang="en" sz="2400">
                <a:highlight>
                  <a:srgbClr val="D9EAD3"/>
                </a:highlight>
                <a:latin typeface="Merriweather"/>
                <a:ea typeface="Merriweather"/>
                <a:cs typeface="Merriweather"/>
                <a:sym typeface="Merriweather"/>
              </a:rPr>
              <a:t>Pre-hepatic</a:t>
            </a:r>
            <a:r>
              <a:rPr lang="en" sz="2400">
                <a:latin typeface="Merriweather"/>
                <a:ea typeface="Merriweather"/>
                <a:cs typeface="Merriweather"/>
                <a:sym typeface="Merriweather"/>
              </a:rPr>
              <a:t> (hemolytic) jaundice </a:t>
            </a:r>
            <a:endParaRPr sz="2400">
              <a:latin typeface="Merriweather"/>
              <a:ea typeface="Merriweather"/>
              <a:cs typeface="Merriweather"/>
              <a:sym typeface="Merriweather"/>
            </a:endParaRPr>
          </a:p>
          <a:p>
            <a:pPr indent="0" lvl="0" marL="457200" rtl="0" algn="l">
              <a:spcBef>
                <a:spcPts val="0"/>
              </a:spcBef>
              <a:spcAft>
                <a:spcPts val="0"/>
              </a:spcAft>
              <a:buNone/>
            </a:pPr>
            <a:r>
              <a:t/>
            </a:r>
            <a:endParaRPr sz="2400">
              <a:latin typeface="Merriweather"/>
              <a:ea typeface="Merriweather"/>
              <a:cs typeface="Merriweather"/>
              <a:sym typeface="Merriweather"/>
            </a:endParaRPr>
          </a:p>
          <a:p>
            <a:pPr indent="-381000" lvl="0" marL="457200" rtl="0" algn="l">
              <a:spcBef>
                <a:spcPts val="0"/>
              </a:spcBef>
              <a:spcAft>
                <a:spcPts val="0"/>
              </a:spcAft>
              <a:buClr>
                <a:srgbClr val="93C47D"/>
              </a:buClr>
              <a:buSzPts val="2400"/>
              <a:buFont typeface="Merriweather"/>
              <a:buAutoNum type="arabicPeriod"/>
            </a:pPr>
            <a:r>
              <a:rPr lang="en" sz="2400">
                <a:latin typeface="Merriweather"/>
                <a:ea typeface="Merriweather"/>
                <a:cs typeface="Merriweather"/>
                <a:sym typeface="Merriweather"/>
              </a:rPr>
              <a:t> </a:t>
            </a:r>
            <a:r>
              <a:rPr lang="en" sz="2400">
                <a:highlight>
                  <a:srgbClr val="D9EAD3"/>
                </a:highlight>
                <a:latin typeface="Merriweather"/>
                <a:ea typeface="Merriweather"/>
                <a:cs typeface="Merriweather"/>
                <a:sym typeface="Merriweather"/>
              </a:rPr>
              <a:t>Hepatic</a:t>
            </a:r>
            <a:r>
              <a:rPr lang="en" sz="2400">
                <a:latin typeface="Merriweather"/>
                <a:ea typeface="Merriweather"/>
                <a:cs typeface="Merriweather"/>
                <a:sym typeface="Merriweather"/>
              </a:rPr>
              <a:t> (hepatocellular) jaundice</a:t>
            </a:r>
            <a:endParaRPr sz="2400">
              <a:latin typeface="Merriweather"/>
              <a:ea typeface="Merriweather"/>
              <a:cs typeface="Merriweather"/>
              <a:sym typeface="Merriweather"/>
            </a:endParaRPr>
          </a:p>
          <a:p>
            <a:pPr indent="0" lvl="0" marL="457200" rtl="0" algn="l">
              <a:spcBef>
                <a:spcPts val="0"/>
              </a:spcBef>
              <a:spcAft>
                <a:spcPts val="0"/>
              </a:spcAft>
              <a:buNone/>
            </a:pPr>
            <a:r>
              <a:t/>
            </a:r>
            <a:endParaRPr sz="2400">
              <a:latin typeface="Merriweather"/>
              <a:ea typeface="Merriweather"/>
              <a:cs typeface="Merriweather"/>
              <a:sym typeface="Merriweather"/>
            </a:endParaRPr>
          </a:p>
          <a:p>
            <a:pPr indent="-381000" lvl="0" marL="457200" rtl="0" algn="l">
              <a:spcBef>
                <a:spcPts val="0"/>
              </a:spcBef>
              <a:spcAft>
                <a:spcPts val="0"/>
              </a:spcAft>
              <a:buClr>
                <a:srgbClr val="93C47D"/>
              </a:buClr>
              <a:buSzPts val="2400"/>
              <a:buFont typeface="Merriweather"/>
              <a:buAutoNum type="arabicPeriod"/>
            </a:pPr>
            <a:r>
              <a:rPr lang="en" sz="2400">
                <a:latin typeface="Merriweather"/>
                <a:ea typeface="Merriweather"/>
                <a:cs typeface="Merriweather"/>
                <a:sym typeface="Merriweather"/>
              </a:rPr>
              <a:t> </a:t>
            </a:r>
            <a:r>
              <a:rPr lang="en" sz="2400">
                <a:highlight>
                  <a:srgbClr val="D9EAD3"/>
                </a:highlight>
                <a:latin typeface="Merriweather"/>
                <a:ea typeface="Merriweather"/>
                <a:cs typeface="Merriweather"/>
                <a:sym typeface="Merriweather"/>
              </a:rPr>
              <a:t>Post-hepatic</a:t>
            </a:r>
            <a:r>
              <a:rPr lang="en" sz="2400">
                <a:latin typeface="Merriweather"/>
                <a:ea typeface="Merriweather"/>
                <a:cs typeface="Merriweather"/>
                <a:sym typeface="Merriweather"/>
              </a:rPr>
              <a:t> </a:t>
            </a:r>
            <a:r>
              <a:rPr lang="en" sz="2400">
                <a:solidFill>
                  <a:srgbClr val="45818E"/>
                </a:solidFill>
                <a:latin typeface="Merriweather"/>
                <a:ea typeface="Merriweather"/>
                <a:cs typeface="Merriweather"/>
                <a:sym typeface="Merriweather"/>
              </a:rPr>
              <a:t>(obstructive)</a:t>
            </a:r>
            <a:r>
              <a:rPr lang="en" sz="2400">
                <a:latin typeface="Merriweather"/>
                <a:ea typeface="Merriweather"/>
                <a:cs typeface="Merriweather"/>
                <a:sym typeface="Merriweather"/>
              </a:rPr>
              <a:t> jaundice</a:t>
            </a:r>
            <a:endParaRPr sz="2400">
              <a:latin typeface="Merriweather"/>
              <a:ea typeface="Merriweather"/>
              <a:cs typeface="Merriweather"/>
              <a:sym typeface="Merriweather"/>
            </a:endParaRPr>
          </a:p>
        </p:txBody>
      </p:sp>
      <p:sp>
        <p:nvSpPr>
          <p:cNvPr id="231" name="Google Shape;231;p19"/>
          <p:cNvSpPr txBox="1"/>
          <p:nvPr/>
        </p:nvSpPr>
        <p:spPr>
          <a:xfrm>
            <a:off x="544800" y="2212225"/>
            <a:ext cx="13020000" cy="3064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Merriweather"/>
              <a:buChar char="●"/>
            </a:pPr>
            <a:r>
              <a:rPr lang="en" sz="2400">
                <a:latin typeface="Merriweather"/>
                <a:ea typeface="Merriweather"/>
                <a:cs typeface="Merriweather"/>
                <a:sym typeface="Merriweather"/>
              </a:rPr>
              <a:t>It is the </a:t>
            </a:r>
            <a:r>
              <a:rPr b="1" lang="en" sz="2400">
                <a:highlight>
                  <a:srgbClr val="FFF2CC"/>
                </a:highlight>
                <a:latin typeface="Merriweather"/>
                <a:ea typeface="Merriweather"/>
                <a:cs typeface="Merriweather"/>
                <a:sym typeface="Merriweather"/>
              </a:rPr>
              <a:t>yellow</a:t>
            </a:r>
            <a:r>
              <a:rPr lang="en" sz="2400">
                <a:latin typeface="Merriweather"/>
                <a:ea typeface="Merriweather"/>
                <a:cs typeface="Merriweather"/>
                <a:sym typeface="Merriweather"/>
              </a:rPr>
              <a:t> coloration of the </a:t>
            </a:r>
            <a:r>
              <a:rPr lang="en" sz="2400">
                <a:highlight>
                  <a:srgbClr val="D9EAD3"/>
                </a:highlight>
                <a:latin typeface="Merriweather"/>
                <a:ea typeface="Merriweather"/>
                <a:cs typeface="Merriweather"/>
                <a:sym typeface="Merriweather"/>
              </a:rPr>
              <a:t>skin</a:t>
            </a:r>
            <a:r>
              <a:rPr lang="en" sz="2400">
                <a:latin typeface="Merriweather"/>
                <a:ea typeface="Merriweather"/>
                <a:cs typeface="Merriweather"/>
                <a:sym typeface="Merriweather"/>
              </a:rPr>
              <a:t>, </a:t>
            </a:r>
            <a:r>
              <a:rPr lang="en" sz="2400">
                <a:highlight>
                  <a:srgbClr val="D9EAD3"/>
                </a:highlight>
                <a:latin typeface="Merriweather"/>
                <a:ea typeface="Merriweather"/>
                <a:cs typeface="Merriweather"/>
                <a:sym typeface="Merriweather"/>
              </a:rPr>
              <a:t>sclera</a:t>
            </a:r>
            <a:r>
              <a:rPr lang="en" sz="2400">
                <a:latin typeface="Merriweather"/>
                <a:ea typeface="Merriweather"/>
                <a:cs typeface="Merriweather"/>
                <a:sym typeface="Merriweather"/>
              </a:rPr>
              <a:t>, </a:t>
            </a:r>
            <a:r>
              <a:rPr lang="en" sz="2400">
                <a:highlight>
                  <a:srgbClr val="D9EAD3"/>
                </a:highlight>
                <a:latin typeface="Merriweather"/>
                <a:ea typeface="Merriweather"/>
                <a:cs typeface="Merriweather"/>
                <a:sym typeface="Merriweather"/>
              </a:rPr>
              <a:t>mucous membranes</a:t>
            </a:r>
            <a:r>
              <a:rPr lang="en" sz="2400">
                <a:latin typeface="Merriweather"/>
                <a:ea typeface="Merriweather"/>
                <a:cs typeface="Merriweather"/>
                <a:sym typeface="Merriweather"/>
              </a:rPr>
              <a:t> and </a:t>
            </a:r>
            <a:r>
              <a:rPr lang="en" sz="2400">
                <a:highlight>
                  <a:srgbClr val="D9EAD3"/>
                </a:highlight>
                <a:latin typeface="Merriweather"/>
                <a:ea typeface="Merriweather"/>
                <a:cs typeface="Merriweather"/>
                <a:sym typeface="Merriweather"/>
              </a:rPr>
              <a:t>deep tissues.</a:t>
            </a:r>
            <a:endParaRPr sz="2400">
              <a:highlight>
                <a:srgbClr val="D9EAD3"/>
              </a:highlight>
              <a:latin typeface="Merriweather"/>
              <a:ea typeface="Merriweather"/>
              <a:cs typeface="Merriweather"/>
              <a:sym typeface="Merriweather"/>
            </a:endParaRPr>
          </a:p>
          <a:p>
            <a:pPr indent="0" lvl="0" marL="0" rtl="0" algn="l">
              <a:spcBef>
                <a:spcPts val="0"/>
              </a:spcBef>
              <a:spcAft>
                <a:spcPts val="0"/>
              </a:spcAft>
              <a:buNone/>
            </a:pPr>
            <a:r>
              <a:t/>
            </a:r>
            <a:endParaRPr sz="1000">
              <a:highlight>
                <a:srgbClr val="D9EAD3"/>
              </a:highlight>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b="1" lang="en" sz="2400">
                <a:highlight>
                  <a:srgbClr val="D9EAD3"/>
                </a:highlight>
                <a:latin typeface="Merriweather"/>
                <a:ea typeface="Merriweather"/>
                <a:cs typeface="Merriweather"/>
                <a:sym typeface="Merriweather"/>
              </a:rPr>
              <a:t>The usual cause</a:t>
            </a:r>
            <a:r>
              <a:rPr b="1" lang="en" sz="2400">
                <a:latin typeface="Merriweather"/>
                <a:ea typeface="Merriweather"/>
                <a:cs typeface="Merriweather"/>
                <a:sym typeface="Merriweather"/>
              </a:rPr>
              <a:t> </a:t>
            </a:r>
            <a:r>
              <a:rPr lang="en" sz="2400">
                <a:latin typeface="Merriweather"/>
                <a:ea typeface="Merriweather"/>
                <a:cs typeface="Merriweather"/>
                <a:sym typeface="Merriweather"/>
              </a:rPr>
              <a:t>is large quantities of bilirubin in the ECF, either free or conjugated bilirubin.</a:t>
            </a:r>
            <a:endParaRPr sz="2400">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latin typeface="Merriweather"/>
                <a:ea typeface="Merriweather"/>
                <a:cs typeface="Merriweather"/>
                <a:sym typeface="Merriweather"/>
              </a:rPr>
              <a:t>The normal plasma concentration of total bilirubin is </a:t>
            </a:r>
            <a:r>
              <a:rPr lang="en" sz="2400">
                <a:solidFill>
                  <a:srgbClr val="38761D"/>
                </a:solidFill>
                <a:highlight>
                  <a:srgbClr val="D9EAD3"/>
                </a:highlight>
                <a:latin typeface="Merriweather"/>
                <a:ea typeface="Merriweather"/>
                <a:cs typeface="Merriweather"/>
                <a:sym typeface="Merriweather"/>
              </a:rPr>
              <a:t>0.3-1.2 mg/dl </a:t>
            </a:r>
            <a:r>
              <a:rPr lang="en" sz="2400">
                <a:latin typeface="Merriweather"/>
                <a:ea typeface="Merriweather"/>
                <a:cs typeface="Merriweather"/>
                <a:sym typeface="Merriweather"/>
              </a:rPr>
              <a:t>of blood . </a:t>
            </a:r>
            <a:r>
              <a:rPr lang="en" sz="2400">
                <a:solidFill>
                  <a:srgbClr val="8E7CC3"/>
                </a:solidFill>
                <a:latin typeface="Merriweather"/>
                <a:ea typeface="Merriweather"/>
                <a:cs typeface="Merriweather"/>
                <a:sym typeface="Merriweather"/>
              </a:rPr>
              <a:t>However, in certain abnormal conditions this can rise up to 40mq/dL of blood.</a:t>
            </a:r>
            <a:endParaRPr sz="2400">
              <a:solidFill>
                <a:srgbClr val="8E7CC3"/>
              </a:solidFill>
              <a:latin typeface="Merriweather"/>
              <a:ea typeface="Merriweather"/>
              <a:cs typeface="Merriweather"/>
              <a:sym typeface="Merriweather"/>
            </a:endParaRPr>
          </a:p>
          <a:p>
            <a:pPr indent="0" lvl="0" marL="0" rtl="0" algn="l">
              <a:spcBef>
                <a:spcPts val="0"/>
              </a:spcBef>
              <a:spcAft>
                <a:spcPts val="0"/>
              </a:spcAft>
              <a:buNone/>
            </a:pPr>
            <a:r>
              <a:t/>
            </a:r>
            <a:endParaRPr sz="1000">
              <a:solidFill>
                <a:srgbClr val="8E7CC3"/>
              </a:solidFill>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latin typeface="Merriweather"/>
                <a:ea typeface="Merriweather"/>
                <a:cs typeface="Merriweather"/>
                <a:sym typeface="Merriweather"/>
              </a:rPr>
              <a:t>Subclinical jaundice </a:t>
            </a:r>
            <a:r>
              <a:rPr lang="en" sz="2400">
                <a:solidFill>
                  <a:srgbClr val="45818E"/>
                </a:solidFill>
                <a:latin typeface="Merriweather"/>
                <a:ea typeface="Merriweather"/>
                <a:cs typeface="Merriweather"/>
                <a:sym typeface="Merriweather"/>
              </a:rPr>
              <a:t>(occult jaundice) </a:t>
            </a:r>
            <a:r>
              <a:rPr lang="en" sz="2400">
                <a:latin typeface="Merriweather"/>
                <a:ea typeface="Merriweather"/>
                <a:cs typeface="Merriweather"/>
                <a:sym typeface="Merriweather"/>
              </a:rPr>
              <a:t>occur</a:t>
            </a:r>
            <a:r>
              <a:rPr lang="en" sz="2400">
                <a:latin typeface="Merriweather"/>
                <a:ea typeface="Merriweather"/>
                <a:cs typeface="Merriweather"/>
                <a:sym typeface="Merriweather"/>
              </a:rPr>
              <a:t> when the Bilirubin level is from </a:t>
            </a:r>
            <a:r>
              <a:rPr lang="en" sz="2400">
                <a:solidFill>
                  <a:srgbClr val="38761D"/>
                </a:solidFill>
                <a:highlight>
                  <a:srgbClr val="D9EAD3"/>
                </a:highlight>
                <a:latin typeface="Merriweather"/>
                <a:ea typeface="Merriweather"/>
                <a:cs typeface="Merriweather"/>
                <a:sym typeface="Merriweather"/>
              </a:rPr>
              <a:t>1 to 2 mg/dl .</a:t>
            </a:r>
            <a:endParaRPr sz="2400">
              <a:solidFill>
                <a:srgbClr val="38761D"/>
              </a:solidFill>
              <a:highlight>
                <a:srgbClr val="D9EAD3"/>
              </a:highlight>
              <a:latin typeface="Merriweather"/>
              <a:ea typeface="Merriweather"/>
              <a:cs typeface="Merriweather"/>
              <a:sym typeface="Merriweather"/>
            </a:endParaRPr>
          </a:p>
          <a:p>
            <a:pPr indent="0" lvl="0" marL="0" rtl="0" algn="l">
              <a:spcBef>
                <a:spcPts val="0"/>
              </a:spcBef>
              <a:spcAft>
                <a:spcPts val="0"/>
              </a:spcAft>
              <a:buNone/>
            </a:pPr>
            <a:r>
              <a:t/>
            </a:r>
            <a:endParaRPr sz="1000">
              <a:solidFill>
                <a:srgbClr val="FF0000"/>
              </a:solidFill>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solidFill>
                  <a:schemeClr val="dk1"/>
                </a:solidFill>
                <a:latin typeface="Merriweather"/>
                <a:ea typeface="Merriweather"/>
                <a:cs typeface="Merriweather"/>
                <a:sym typeface="Merriweather"/>
              </a:rPr>
              <a:t>The skin usually </a:t>
            </a:r>
            <a:r>
              <a:rPr lang="en" sz="2400">
                <a:latin typeface="Merriweather"/>
                <a:ea typeface="Merriweather"/>
                <a:cs typeface="Merriweather"/>
                <a:sym typeface="Merriweather"/>
              </a:rPr>
              <a:t>begins to appear jaundiced</a:t>
            </a:r>
            <a:r>
              <a:rPr lang="en" sz="2400">
                <a:solidFill>
                  <a:srgbClr val="FF0000"/>
                </a:solidFill>
                <a:latin typeface="Merriweather"/>
                <a:ea typeface="Merriweather"/>
                <a:cs typeface="Merriweather"/>
                <a:sym typeface="Merriweather"/>
              </a:rPr>
              <a:t> </a:t>
            </a:r>
            <a:r>
              <a:rPr lang="en" sz="2400">
                <a:solidFill>
                  <a:schemeClr val="dk1"/>
                </a:solidFill>
                <a:latin typeface="Merriweather"/>
                <a:ea typeface="Merriweather"/>
                <a:cs typeface="Merriweather"/>
                <a:sym typeface="Merriweather"/>
              </a:rPr>
              <a:t>when the concentration of total bilirubin in the plasma is greater than </a:t>
            </a:r>
            <a:r>
              <a:rPr lang="en" sz="2400">
                <a:solidFill>
                  <a:srgbClr val="38761D"/>
                </a:solidFill>
                <a:highlight>
                  <a:srgbClr val="D9EAD3"/>
                </a:highlight>
                <a:latin typeface="Merriweather"/>
                <a:ea typeface="Merriweather"/>
                <a:cs typeface="Merriweather"/>
                <a:sym typeface="Merriweather"/>
              </a:rPr>
              <a:t>2 -2.5 mg/dl.</a:t>
            </a:r>
            <a:endParaRPr sz="2400">
              <a:solidFill>
                <a:srgbClr val="38761D"/>
              </a:solidFill>
              <a:highlight>
                <a:srgbClr val="D9EAD3"/>
              </a:highlight>
              <a:latin typeface="Merriweather"/>
              <a:ea typeface="Merriweather"/>
              <a:cs typeface="Merriweather"/>
              <a:sym typeface="Merriweather"/>
            </a:endParaRPr>
          </a:p>
        </p:txBody>
      </p:sp>
      <p:sp>
        <p:nvSpPr>
          <p:cNvPr id="232" name="Google Shape;232;p19"/>
          <p:cNvSpPr txBox="1"/>
          <p:nvPr/>
        </p:nvSpPr>
        <p:spPr>
          <a:xfrm>
            <a:off x="832750" y="1037425"/>
            <a:ext cx="9693900" cy="9642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300">
                <a:solidFill>
                  <a:schemeClr val="dk1"/>
                </a:solidFill>
                <a:highlight>
                  <a:srgbClr val="D9EAD3"/>
                </a:highlight>
                <a:latin typeface="Oswald"/>
                <a:ea typeface="Oswald"/>
                <a:cs typeface="Oswald"/>
                <a:sym typeface="Oswald"/>
              </a:rPr>
              <a:t>Jaundice</a:t>
            </a:r>
            <a:r>
              <a:rPr lang="en" sz="4300">
                <a:solidFill>
                  <a:schemeClr val="dk1"/>
                </a:solidFill>
                <a:latin typeface="Oswald"/>
                <a:ea typeface="Oswald"/>
                <a:cs typeface="Oswald"/>
                <a:sym typeface="Oswald"/>
              </a:rPr>
              <a:t>(</a:t>
            </a:r>
            <a:r>
              <a:rPr lang="en" sz="4300">
                <a:solidFill>
                  <a:srgbClr val="134F5C"/>
                </a:solidFill>
                <a:latin typeface="Oswald"/>
                <a:ea typeface="Oswald"/>
                <a:cs typeface="Oswald"/>
                <a:sym typeface="Oswald"/>
              </a:rPr>
              <a:t>Hyperbilirubinemia</a:t>
            </a:r>
            <a:r>
              <a:rPr lang="en" sz="4300">
                <a:latin typeface="Oswald"/>
                <a:ea typeface="Oswald"/>
                <a:cs typeface="Oswald"/>
                <a:sym typeface="Oswald"/>
              </a:rPr>
              <a:t>, Icterus)</a:t>
            </a:r>
            <a:endParaRPr sz="4300">
              <a:latin typeface="Oswald"/>
              <a:ea typeface="Oswald"/>
              <a:cs typeface="Oswald"/>
              <a:sym typeface="Oswald"/>
            </a:endParaRPr>
          </a:p>
        </p:txBody>
      </p:sp>
      <p:pic>
        <p:nvPicPr>
          <p:cNvPr id="233" name="Google Shape;233;p19"/>
          <p:cNvPicPr preferRelativeResize="0"/>
          <p:nvPr/>
        </p:nvPicPr>
        <p:blipFill rotWithShape="1">
          <a:blip r:embed="rId3">
            <a:alphaModFix/>
          </a:blip>
          <a:srcRect b="13066" l="4456" r="7460" t="0"/>
          <a:stretch/>
        </p:blipFill>
        <p:spPr>
          <a:xfrm>
            <a:off x="11804605" y="1160375"/>
            <a:ext cx="1765345" cy="964200"/>
          </a:xfrm>
          <a:prstGeom prst="rect">
            <a:avLst/>
          </a:prstGeom>
          <a:noFill/>
          <a:ln cap="flat" cmpd="sng" w="9525">
            <a:solidFill>
              <a:srgbClr val="000000"/>
            </a:solidFill>
            <a:prstDash val="solid"/>
            <a:round/>
            <a:headEnd len="sm" w="sm" type="none"/>
            <a:tailEnd len="sm" w="sm" type="none"/>
          </a:ln>
        </p:spPr>
      </p:pic>
      <p:sp>
        <p:nvSpPr>
          <p:cNvPr id="234" name="Google Shape;234;p19"/>
          <p:cNvSpPr txBox="1"/>
          <p:nvPr/>
        </p:nvSpPr>
        <p:spPr>
          <a:xfrm>
            <a:off x="386000" y="19327600"/>
            <a:ext cx="13431600" cy="616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erriweather"/>
              <a:buAutoNum type="arabicPeriod"/>
            </a:pPr>
            <a:r>
              <a:rPr lang="en">
                <a:latin typeface="Merriweather"/>
                <a:ea typeface="Merriweather"/>
                <a:cs typeface="Merriweather"/>
                <a:sym typeface="Merriweather"/>
              </a:rPr>
              <a:t>Remember that unconjugated bilirubin has strong affinity to  albumin and form a tight complex together. The kidney glomeruli is equipped with a basement membrane that prevents passage of albumen, hence there is no bilirubin in urine. </a:t>
            </a:r>
            <a:endParaRPr>
              <a:latin typeface="Merriweather"/>
              <a:ea typeface="Merriweather"/>
              <a:cs typeface="Merriweather"/>
              <a:sym typeface="Merriweather"/>
            </a:endParaRPr>
          </a:p>
        </p:txBody>
      </p:sp>
      <p:sp>
        <p:nvSpPr>
          <p:cNvPr id="235" name="Google Shape;235;p19"/>
          <p:cNvSpPr/>
          <p:nvPr/>
        </p:nvSpPr>
        <p:spPr>
          <a:xfrm>
            <a:off x="0" y="12721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36" name="Google Shape;236;p19"/>
          <p:cNvSpPr/>
          <p:nvPr/>
        </p:nvSpPr>
        <p:spPr>
          <a:xfrm>
            <a:off x="656616" y="1419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37" name="Google Shape;237;p19"/>
          <p:cNvSpPr txBox="1"/>
          <p:nvPr/>
        </p:nvSpPr>
        <p:spPr>
          <a:xfrm>
            <a:off x="188019" y="93000"/>
            <a:ext cx="2379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6</a:t>
            </a:r>
            <a:endParaRPr sz="4500">
              <a:solidFill>
                <a:srgbClr val="FFFFFF"/>
              </a:solidFill>
              <a:latin typeface="Oswald"/>
              <a:ea typeface="Oswald"/>
              <a:cs typeface="Oswald"/>
              <a:sym typeface="Oswald"/>
            </a:endParaRPr>
          </a:p>
        </p:txBody>
      </p:sp>
      <p:sp>
        <p:nvSpPr>
          <p:cNvPr id="238" name="Google Shape;238;p19"/>
          <p:cNvSpPr txBox="1"/>
          <p:nvPr/>
        </p:nvSpPr>
        <p:spPr>
          <a:xfrm>
            <a:off x="929925" y="930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400">
                <a:solidFill>
                  <a:srgbClr val="FFFFFF"/>
                </a:solidFill>
                <a:latin typeface="Oswald"/>
                <a:ea typeface="Oswald"/>
                <a:cs typeface="Oswald"/>
                <a:sym typeface="Oswald"/>
              </a:rPr>
              <a:t>BILIRUBIN METABOLISM </a:t>
            </a:r>
            <a:endParaRPr sz="3400">
              <a:solidFill>
                <a:srgbClr val="FFFFFF"/>
              </a:solidFill>
              <a:latin typeface="Oswald"/>
              <a:ea typeface="Oswald"/>
              <a:cs typeface="Oswald"/>
              <a:sym typeface="Oswald"/>
            </a:endParaRPr>
          </a:p>
        </p:txBody>
      </p:sp>
      <p:sp>
        <p:nvSpPr>
          <p:cNvPr id="239" name="Google Shape;239;p19"/>
          <p:cNvSpPr txBox="1"/>
          <p:nvPr/>
        </p:nvSpPr>
        <p:spPr>
          <a:xfrm>
            <a:off x="11409324" y="1315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Nine</a:t>
            </a:r>
            <a:endParaRPr sz="3500">
              <a:latin typeface="Oswald"/>
              <a:ea typeface="Oswald"/>
              <a:cs typeface="Oswald"/>
              <a:sym typeface="Oswald"/>
            </a:endParaRPr>
          </a:p>
        </p:txBody>
      </p:sp>
      <p:sp>
        <p:nvSpPr>
          <p:cNvPr id="240" name="Google Shape;240;p19"/>
          <p:cNvSpPr txBox="1"/>
          <p:nvPr/>
        </p:nvSpPr>
        <p:spPr>
          <a:xfrm>
            <a:off x="10393421" y="11058071"/>
            <a:ext cx="1915800" cy="5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Merriweather"/>
                <a:ea typeface="Merriweather"/>
                <a:cs typeface="Merriweather"/>
                <a:sym typeface="Merriweather"/>
              </a:rPr>
              <a:t>Figure 9-4</a:t>
            </a:r>
            <a:endParaRPr b="1" sz="2000">
              <a:latin typeface="Merriweather"/>
              <a:ea typeface="Merriweather"/>
              <a:cs typeface="Merriweather"/>
              <a:sym typeface="Merriweather"/>
            </a:endParaRPr>
          </a:p>
        </p:txBody>
      </p:sp>
      <p:pic>
        <p:nvPicPr>
          <p:cNvPr id="241" name="Google Shape;241;p19"/>
          <p:cNvPicPr preferRelativeResize="0"/>
          <p:nvPr/>
        </p:nvPicPr>
        <p:blipFill rotWithShape="1">
          <a:blip r:embed="rId4">
            <a:alphaModFix/>
          </a:blip>
          <a:srcRect b="0" l="0" r="0" t="0"/>
          <a:stretch/>
        </p:blipFill>
        <p:spPr>
          <a:xfrm>
            <a:off x="9733228" y="7087450"/>
            <a:ext cx="3037622" cy="4017001"/>
          </a:xfrm>
          <a:prstGeom prst="rect">
            <a:avLst/>
          </a:prstGeom>
          <a:noFill/>
          <a:ln>
            <a:noFill/>
          </a:ln>
        </p:spPr>
      </p:pic>
      <p:pic>
        <p:nvPicPr>
          <p:cNvPr id="242" name="Google Shape;242;p19"/>
          <p:cNvPicPr preferRelativeResize="0"/>
          <p:nvPr/>
        </p:nvPicPr>
        <p:blipFill rotWithShape="1">
          <a:blip r:embed="rId5">
            <a:alphaModFix/>
          </a:blip>
          <a:srcRect b="0" l="0" r="0" t="0"/>
          <a:stretch/>
        </p:blipFill>
        <p:spPr>
          <a:xfrm>
            <a:off x="10567925" y="13348450"/>
            <a:ext cx="3112375" cy="4365400"/>
          </a:xfrm>
          <a:prstGeom prst="rect">
            <a:avLst/>
          </a:prstGeom>
          <a:noFill/>
          <a:ln>
            <a:noFill/>
          </a:ln>
        </p:spPr>
      </p:pic>
      <p:sp>
        <p:nvSpPr>
          <p:cNvPr id="243" name="Google Shape;243;p19"/>
          <p:cNvSpPr txBox="1"/>
          <p:nvPr/>
        </p:nvSpPr>
        <p:spPr>
          <a:xfrm>
            <a:off x="11231596" y="17631221"/>
            <a:ext cx="1915800" cy="5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Merriweather"/>
                <a:ea typeface="Merriweather"/>
                <a:cs typeface="Merriweather"/>
                <a:sym typeface="Merriweather"/>
              </a:rPr>
              <a:t>Figure 9-5</a:t>
            </a:r>
            <a:endParaRPr b="1" sz="2000">
              <a:latin typeface="Merriweather"/>
              <a:ea typeface="Merriweather"/>
              <a:cs typeface="Merriweather"/>
              <a:sym typeface="Merriweather"/>
            </a:endParaRPr>
          </a:p>
        </p:txBody>
      </p:sp>
      <p:sp>
        <p:nvSpPr>
          <p:cNvPr id="244" name="Google Shape;244;p19"/>
          <p:cNvSpPr/>
          <p:nvPr/>
        </p:nvSpPr>
        <p:spPr>
          <a:xfrm>
            <a:off x="464578" y="1379830"/>
            <a:ext cx="468600" cy="4335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graphicFrame>
        <p:nvGraphicFramePr>
          <p:cNvPr id="245" name="Google Shape;245;p19"/>
          <p:cNvGraphicFramePr/>
          <p:nvPr/>
        </p:nvGraphicFramePr>
        <p:xfrm>
          <a:off x="386000" y="12056938"/>
          <a:ext cx="3000000" cy="3000000"/>
        </p:xfrm>
        <a:graphic>
          <a:graphicData uri="http://schemas.openxmlformats.org/drawingml/2006/table">
            <a:tbl>
              <a:tblPr>
                <a:noFill/>
                <a:tableStyleId>{3EB60918-3F87-42CC-B978-8CB155EB74A9}</a:tableStyleId>
              </a:tblPr>
              <a:tblGrid>
                <a:gridCol w="9630450"/>
                <a:gridCol w="3801150"/>
              </a:tblGrid>
              <a:tr h="874675">
                <a:tc gridSpan="2">
                  <a:txBody>
                    <a:bodyPr/>
                    <a:lstStyle/>
                    <a:p>
                      <a:pPr indent="0" lvl="0" marL="0" rtl="0" algn="ctr">
                        <a:spcBef>
                          <a:spcPts val="0"/>
                        </a:spcBef>
                        <a:spcAft>
                          <a:spcPts val="0"/>
                        </a:spcAft>
                        <a:buClr>
                          <a:schemeClr val="dk1"/>
                        </a:buClr>
                        <a:buSzPts val="1100"/>
                        <a:buFont typeface="Arial"/>
                        <a:buNone/>
                      </a:pPr>
                      <a:r>
                        <a:rPr lang="en" sz="4600">
                          <a:solidFill>
                            <a:schemeClr val="lt1"/>
                          </a:solidFill>
                          <a:latin typeface="Oswald"/>
                          <a:ea typeface="Oswald"/>
                          <a:cs typeface="Oswald"/>
                          <a:sym typeface="Oswald"/>
                        </a:rPr>
                        <a:t>Prehepatic: Hemolytic Jaundice</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93C47D"/>
                    </a:solidFill>
                  </a:tcPr>
                </a:tc>
                <a:tc hMerge="1"/>
              </a:tr>
              <a:tr h="5447775">
                <a:tc>
                  <a:txBody>
                    <a:bodyPr/>
                    <a:lstStyle/>
                    <a:p>
                      <a:pPr indent="-342900" lvl="0" marL="457200" rtl="0" algn="l">
                        <a:lnSpc>
                          <a:spcPct val="115000"/>
                        </a:lnSpc>
                        <a:spcBef>
                          <a:spcPts val="0"/>
                        </a:spcBef>
                        <a:spcAft>
                          <a:spcPts val="0"/>
                        </a:spcAft>
                        <a:buClr>
                          <a:srgbClr val="D9EAD3"/>
                        </a:buClr>
                        <a:buSzPts val="1800"/>
                        <a:buFont typeface="Merriweather"/>
                        <a:buChar char="★"/>
                      </a:pPr>
                      <a:r>
                        <a:rPr lang="en" sz="1800">
                          <a:solidFill>
                            <a:schemeClr val="dk1"/>
                          </a:solidFill>
                          <a:latin typeface="Merriweather"/>
                          <a:ea typeface="Merriweather"/>
                          <a:cs typeface="Merriweather"/>
                          <a:sym typeface="Merriweather"/>
                        </a:rPr>
                        <a:t>The excretory function of the liver is </a:t>
                      </a:r>
                      <a:r>
                        <a:rPr lang="en" sz="1800">
                          <a:solidFill>
                            <a:schemeClr val="dk1"/>
                          </a:solidFill>
                          <a:highlight>
                            <a:srgbClr val="D9EAD3"/>
                          </a:highlight>
                          <a:latin typeface="Merriweather"/>
                          <a:ea typeface="Merriweather"/>
                          <a:cs typeface="Merriweather"/>
                          <a:sym typeface="Merriweather"/>
                        </a:rPr>
                        <a:t>not impaired</a:t>
                      </a:r>
                      <a:r>
                        <a:rPr lang="en" sz="1800">
                          <a:solidFill>
                            <a:schemeClr val="dk1"/>
                          </a:solidFill>
                          <a:latin typeface="Merriweather"/>
                          <a:ea typeface="Merriweather"/>
                          <a:cs typeface="Merriweather"/>
                          <a:sym typeface="Merriweather"/>
                        </a:rPr>
                        <a:t>.</a:t>
                      </a:r>
                      <a:endParaRPr sz="1800">
                        <a:solidFill>
                          <a:schemeClr val="dk1"/>
                        </a:solidFill>
                        <a:latin typeface="Merriweather"/>
                        <a:ea typeface="Merriweather"/>
                        <a:cs typeface="Merriweather"/>
                        <a:sym typeface="Merriweather"/>
                      </a:endParaRPr>
                    </a:p>
                    <a:p>
                      <a:pPr indent="-342900" lvl="0" marL="457200" rtl="0" algn="l">
                        <a:lnSpc>
                          <a:spcPct val="115000"/>
                        </a:lnSpc>
                        <a:spcBef>
                          <a:spcPts val="0"/>
                        </a:spcBef>
                        <a:spcAft>
                          <a:spcPts val="0"/>
                        </a:spcAft>
                        <a:buClr>
                          <a:srgbClr val="D9EAD3"/>
                        </a:buClr>
                        <a:buSzPts val="1800"/>
                        <a:buFont typeface="Merriweather"/>
                        <a:buChar char="★"/>
                      </a:pPr>
                      <a:r>
                        <a:rPr lang="en" sz="1800">
                          <a:solidFill>
                            <a:schemeClr val="dk1"/>
                          </a:solidFill>
                          <a:latin typeface="Merriweather"/>
                          <a:ea typeface="Merriweather"/>
                          <a:cs typeface="Merriweather"/>
                          <a:sym typeface="Merriweather"/>
                        </a:rPr>
                        <a:t>It results from excess production of bilirubin (beyond the livers ability to conjugate it) following hemolysis </a:t>
                      </a:r>
                      <a:r>
                        <a:rPr lang="en" sz="1800">
                          <a:solidFill>
                            <a:srgbClr val="8E7CC3"/>
                          </a:solidFill>
                          <a:latin typeface="Merriweather"/>
                          <a:ea typeface="Merriweather"/>
                          <a:cs typeface="Merriweather"/>
                          <a:sym typeface="Merriweather"/>
                        </a:rPr>
                        <a:t>of erythrocytes (RBC).</a:t>
                      </a:r>
                      <a:endParaRPr sz="1800">
                        <a:solidFill>
                          <a:srgbClr val="8E7CC3"/>
                        </a:solidFill>
                        <a:latin typeface="Merriweather"/>
                        <a:ea typeface="Merriweather"/>
                        <a:cs typeface="Merriweather"/>
                        <a:sym typeface="Merriweather"/>
                      </a:endParaRPr>
                    </a:p>
                    <a:p>
                      <a:pPr indent="-342900" lvl="0" marL="457200" rtl="0" algn="l">
                        <a:lnSpc>
                          <a:spcPct val="115000"/>
                        </a:lnSpc>
                        <a:spcBef>
                          <a:spcPts val="0"/>
                        </a:spcBef>
                        <a:spcAft>
                          <a:spcPts val="0"/>
                        </a:spcAft>
                        <a:buClr>
                          <a:srgbClr val="D9EAD3"/>
                        </a:buClr>
                        <a:buSzPts val="1800"/>
                        <a:buFont typeface="Merriweather"/>
                        <a:buChar char="★"/>
                      </a:pPr>
                      <a:r>
                        <a:rPr lang="en" sz="1800">
                          <a:solidFill>
                            <a:schemeClr val="dk1"/>
                          </a:solidFill>
                          <a:latin typeface="Merriweather"/>
                          <a:ea typeface="Merriweather"/>
                          <a:cs typeface="Merriweather"/>
                          <a:sym typeface="Merriweather"/>
                        </a:rPr>
                        <a:t>Excess RBC lysis is commonly the result of: </a:t>
                      </a:r>
                      <a:endParaRPr sz="1800">
                        <a:solidFill>
                          <a:schemeClr val="dk1"/>
                        </a:solidFill>
                        <a:latin typeface="Merriweather"/>
                        <a:ea typeface="Merriweather"/>
                        <a:cs typeface="Merriweather"/>
                        <a:sym typeface="Merriweather"/>
                      </a:endParaRPr>
                    </a:p>
                    <a:p>
                      <a:pPr indent="-342900" lvl="0" marL="457200" rtl="0" algn="l">
                        <a:lnSpc>
                          <a:spcPct val="115000"/>
                        </a:lnSpc>
                        <a:spcBef>
                          <a:spcPts val="0"/>
                        </a:spcBef>
                        <a:spcAft>
                          <a:spcPts val="0"/>
                        </a:spcAft>
                        <a:buClr>
                          <a:srgbClr val="D9EAD3"/>
                        </a:buClr>
                        <a:buSzPts val="1800"/>
                        <a:buFont typeface="Merriweather"/>
                        <a:buChar char="●"/>
                      </a:pPr>
                      <a:r>
                        <a:rPr lang="en" sz="1800">
                          <a:solidFill>
                            <a:schemeClr val="dk1"/>
                          </a:solidFill>
                          <a:latin typeface="Merriweather"/>
                          <a:ea typeface="Merriweather"/>
                          <a:cs typeface="Merriweather"/>
                          <a:sym typeface="Merriweather"/>
                        </a:rPr>
                        <a:t>Autoimmune disease </a:t>
                      </a:r>
                      <a:endParaRPr sz="1800">
                        <a:solidFill>
                          <a:schemeClr val="dk1"/>
                        </a:solidFill>
                        <a:latin typeface="Merriweather"/>
                        <a:ea typeface="Merriweather"/>
                        <a:cs typeface="Merriweather"/>
                        <a:sym typeface="Merriweather"/>
                      </a:endParaRPr>
                    </a:p>
                    <a:p>
                      <a:pPr indent="-342900" lvl="0" marL="457200" rtl="0" algn="l">
                        <a:lnSpc>
                          <a:spcPct val="115000"/>
                        </a:lnSpc>
                        <a:spcBef>
                          <a:spcPts val="0"/>
                        </a:spcBef>
                        <a:spcAft>
                          <a:spcPts val="0"/>
                        </a:spcAft>
                        <a:buClr>
                          <a:srgbClr val="D9EAD3"/>
                        </a:buClr>
                        <a:buSzPts val="1800"/>
                        <a:buFont typeface="Merriweather"/>
                        <a:buChar char="●"/>
                      </a:pPr>
                      <a:r>
                        <a:rPr lang="en" sz="1800">
                          <a:solidFill>
                            <a:schemeClr val="dk1"/>
                          </a:solidFill>
                          <a:latin typeface="Merriweather"/>
                          <a:ea typeface="Merriweather"/>
                          <a:cs typeface="Merriweather"/>
                          <a:sym typeface="Merriweather"/>
                        </a:rPr>
                        <a:t>Hemolytic disease of the newborn </a:t>
                      </a:r>
                      <a:endParaRPr sz="1800">
                        <a:solidFill>
                          <a:schemeClr val="dk1"/>
                        </a:solidFill>
                        <a:latin typeface="Merriweather"/>
                        <a:ea typeface="Merriweather"/>
                        <a:cs typeface="Merriweather"/>
                        <a:sym typeface="Merriweather"/>
                      </a:endParaRPr>
                    </a:p>
                    <a:p>
                      <a:pPr indent="-342900" lvl="0" marL="457200" rtl="0" algn="l">
                        <a:lnSpc>
                          <a:spcPct val="115000"/>
                        </a:lnSpc>
                        <a:spcBef>
                          <a:spcPts val="0"/>
                        </a:spcBef>
                        <a:spcAft>
                          <a:spcPts val="0"/>
                        </a:spcAft>
                        <a:buClr>
                          <a:srgbClr val="D9EAD3"/>
                        </a:buClr>
                        <a:buSzPts val="1800"/>
                        <a:buFont typeface="Merriweather"/>
                        <a:buChar char="●"/>
                      </a:pPr>
                      <a:r>
                        <a:rPr lang="en" sz="1800">
                          <a:solidFill>
                            <a:schemeClr val="dk1"/>
                          </a:solidFill>
                          <a:latin typeface="Merriweather"/>
                          <a:ea typeface="Merriweather"/>
                          <a:cs typeface="Merriweather"/>
                          <a:sym typeface="Merriweather"/>
                        </a:rPr>
                        <a:t>Rh- or ABO- incompatibility </a:t>
                      </a:r>
                      <a:endParaRPr sz="1800">
                        <a:solidFill>
                          <a:schemeClr val="dk1"/>
                        </a:solidFill>
                        <a:latin typeface="Merriweather"/>
                        <a:ea typeface="Merriweather"/>
                        <a:cs typeface="Merriweather"/>
                        <a:sym typeface="Merriweather"/>
                      </a:endParaRPr>
                    </a:p>
                    <a:p>
                      <a:pPr indent="-342900" lvl="0" marL="457200" rtl="0" algn="l">
                        <a:lnSpc>
                          <a:spcPct val="115000"/>
                        </a:lnSpc>
                        <a:spcBef>
                          <a:spcPts val="0"/>
                        </a:spcBef>
                        <a:spcAft>
                          <a:spcPts val="0"/>
                        </a:spcAft>
                        <a:buClr>
                          <a:srgbClr val="D9EAD3"/>
                        </a:buClr>
                        <a:buSzPts val="1800"/>
                        <a:buFont typeface="Merriweather"/>
                        <a:buChar char="●"/>
                      </a:pPr>
                      <a:r>
                        <a:rPr lang="en" sz="1800">
                          <a:solidFill>
                            <a:schemeClr val="dk1"/>
                          </a:solidFill>
                          <a:latin typeface="Merriweather"/>
                          <a:ea typeface="Merriweather"/>
                          <a:cs typeface="Merriweather"/>
                          <a:sym typeface="Merriweather"/>
                        </a:rPr>
                        <a:t>Structurally abnormal RBCs (Sickle cell disease)</a:t>
                      </a:r>
                      <a:endParaRPr sz="1800">
                        <a:solidFill>
                          <a:schemeClr val="dk1"/>
                        </a:solidFill>
                        <a:latin typeface="Merriweather"/>
                        <a:ea typeface="Merriweather"/>
                        <a:cs typeface="Merriweather"/>
                        <a:sym typeface="Merriweather"/>
                      </a:endParaRPr>
                    </a:p>
                    <a:p>
                      <a:pPr indent="-342900" lvl="0" marL="457200" rtl="0" algn="l">
                        <a:lnSpc>
                          <a:spcPct val="115000"/>
                        </a:lnSpc>
                        <a:spcBef>
                          <a:spcPts val="0"/>
                        </a:spcBef>
                        <a:spcAft>
                          <a:spcPts val="0"/>
                        </a:spcAft>
                        <a:buClr>
                          <a:srgbClr val="D9EAD3"/>
                        </a:buClr>
                        <a:buSzPts val="1800"/>
                        <a:buFont typeface="Merriweather"/>
                        <a:buChar char="●"/>
                      </a:pPr>
                      <a:r>
                        <a:rPr lang="en" sz="1800">
                          <a:solidFill>
                            <a:schemeClr val="dk1"/>
                          </a:solidFill>
                          <a:latin typeface="Merriweather"/>
                          <a:ea typeface="Merriweather"/>
                          <a:cs typeface="Merriweather"/>
                          <a:sym typeface="Merriweather"/>
                        </a:rPr>
                        <a:t>Breakdown of extravasated blood</a:t>
                      </a:r>
                      <a:endParaRPr sz="1800">
                        <a:solidFill>
                          <a:schemeClr val="dk1"/>
                        </a:solidFill>
                        <a:latin typeface="Merriweather"/>
                        <a:ea typeface="Merriweather"/>
                        <a:cs typeface="Merriweather"/>
                        <a:sym typeface="Merriweather"/>
                      </a:endParaRPr>
                    </a:p>
                    <a:p>
                      <a:pPr indent="0" lvl="0" marL="457200" rtl="0" algn="l">
                        <a:lnSpc>
                          <a:spcPct val="115000"/>
                        </a:lnSpc>
                        <a:spcBef>
                          <a:spcPts val="0"/>
                        </a:spcBef>
                        <a:spcAft>
                          <a:spcPts val="0"/>
                        </a:spcAft>
                        <a:buClr>
                          <a:schemeClr val="dk1"/>
                        </a:buClr>
                        <a:buSzPts val="1100"/>
                        <a:buFont typeface="Arial"/>
                        <a:buNone/>
                      </a:pPr>
                      <a:r>
                        <a:t/>
                      </a:r>
                      <a:endParaRPr sz="1800">
                        <a:solidFill>
                          <a:schemeClr val="dk1"/>
                        </a:solidFill>
                        <a:latin typeface="Merriweather"/>
                        <a:ea typeface="Merriweather"/>
                        <a:cs typeface="Merriweather"/>
                        <a:sym typeface="Merriweather"/>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Merriweather"/>
                          <a:ea typeface="Merriweather"/>
                          <a:cs typeface="Merriweather"/>
                          <a:sym typeface="Merriweather"/>
                        </a:rPr>
                        <a:t>Therefore the plasma concentrations of free bilirubin (hemobilirubin) rises to levels much above normal but it is not filtered through the kidney, </a:t>
                      </a:r>
                      <a:r>
                        <a:rPr lang="en" sz="1800">
                          <a:solidFill>
                            <a:srgbClr val="8E7CC3"/>
                          </a:solidFill>
                          <a:latin typeface="Merriweather"/>
                          <a:ea typeface="Merriweather"/>
                          <a:cs typeface="Merriweather"/>
                          <a:sym typeface="Merriweather"/>
                        </a:rPr>
                        <a:t>because they are unconjugated bilirubin</a:t>
                      </a:r>
                      <a:r>
                        <a:rPr baseline="30000" lang="en" sz="1800">
                          <a:solidFill>
                            <a:srgbClr val="8E7CC3"/>
                          </a:solidFill>
                          <a:latin typeface="Merriweather"/>
                          <a:ea typeface="Merriweather"/>
                          <a:cs typeface="Merriweather"/>
                          <a:sym typeface="Merriweather"/>
                        </a:rPr>
                        <a:t>1</a:t>
                      </a:r>
                      <a:r>
                        <a:rPr lang="en" sz="1800">
                          <a:solidFill>
                            <a:srgbClr val="8E7CC3"/>
                          </a:solidFill>
                          <a:latin typeface="Merriweather"/>
                          <a:ea typeface="Merriweather"/>
                          <a:cs typeface="Merriweather"/>
                          <a:sym typeface="Merriweather"/>
                        </a:rPr>
                        <a:t>.</a:t>
                      </a:r>
                      <a:endParaRPr sz="1800">
                        <a:solidFill>
                          <a:srgbClr val="8E7CC3"/>
                        </a:solidFill>
                        <a:latin typeface="Merriweather"/>
                        <a:ea typeface="Merriweather"/>
                        <a:cs typeface="Merriweather"/>
                        <a:sym typeface="Merriweather"/>
                      </a:endParaRPr>
                    </a:p>
                    <a:p>
                      <a:pPr indent="-342900" lvl="0" marL="457200" rtl="0" algn="l">
                        <a:lnSpc>
                          <a:spcPct val="115000"/>
                        </a:lnSpc>
                        <a:spcBef>
                          <a:spcPts val="0"/>
                        </a:spcBef>
                        <a:spcAft>
                          <a:spcPts val="0"/>
                        </a:spcAft>
                        <a:buClr>
                          <a:srgbClr val="D9EAD3"/>
                        </a:buClr>
                        <a:buSzPts val="1800"/>
                        <a:buFont typeface="Merriweather"/>
                        <a:buChar char="●"/>
                      </a:pPr>
                      <a:r>
                        <a:rPr lang="en" sz="1800">
                          <a:solidFill>
                            <a:schemeClr val="dk1"/>
                          </a:solidFill>
                          <a:latin typeface="Merriweather"/>
                          <a:ea typeface="Merriweather"/>
                          <a:cs typeface="Merriweather"/>
                          <a:sym typeface="Merriweather"/>
                        </a:rPr>
                        <a:t>The urine is free from bilirubin </a:t>
                      </a:r>
                      <a:r>
                        <a:rPr lang="en" sz="1800">
                          <a:solidFill>
                            <a:srgbClr val="45818E"/>
                          </a:solidFill>
                          <a:latin typeface="Merriweather"/>
                          <a:ea typeface="Merriweather"/>
                          <a:cs typeface="Merriweather"/>
                          <a:sym typeface="Merriweather"/>
                        </a:rPr>
                        <a:t>(acholuric jaundice)</a:t>
                      </a:r>
                      <a:r>
                        <a:rPr lang="en" sz="1800">
                          <a:solidFill>
                            <a:schemeClr val="dk1"/>
                          </a:solidFill>
                          <a:latin typeface="Merriweather"/>
                          <a:ea typeface="Merriweather"/>
                          <a:cs typeface="Merriweather"/>
                          <a:sym typeface="Merriweather"/>
                        </a:rPr>
                        <a:t>. </a:t>
                      </a:r>
                      <a:endParaRPr sz="1800">
                        <a:solidFill>
                          <a:schemeClr val="dk1"/>
                        </a:solidFill>
                        <a:latin typeface="Merriweather"/>
                        <a:ea typeface="Merriweather"/>
                        <a:cs typeface="Merriweather"/>
                        <a:sym typeface="Merriweather"/>
                      </a:endParaRPr>
                    </a:p>
                    <a:p>
                      <a:pPr indent="-342900" lvl="0" marL="457200" rtl="0" algn="l">
                        <a:lnSpc>
                          <a:spcPct val="115000"/>
                        </a:lnSpc>
                        <a:spcBef>
                          <a:spcPts val="0"/>
                        </a:spcBef>
                        <a:spcAft>
                          <a:spcPts val="0"/>
                        </a:spcAft>
                        <a:buClr>
                          <a:srgbClr val="D9EAD3"/>
                        </a:buClr>
                        <a:buSzPts val="1800"/>
                        <a:buFont typeface="Merriweather"/>
                        <a:buChar char="●"/>
                      </a:pPr>
                      <a:r>
                        <a:rPr lang="en" sz="1800">
                          <a:solidFill>
                            <a:schemeClr val="dk1"/>
                          </a:solidFill>
                          <a:latin typeface="Merriweather"/>
                          <a:ea typeface="Merriweather"/>
                          <a:cs typeface="Merriweather"/>
                          <a:sym typeface="Merriweather"/>
                        </a:rPr>
                        <a:t>The stools appear darker than the normal color due to excessive stercobilin formation</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20"/>
          <p:cNvSpPr/>
          <p:nvPr/>
        </p:nvSpPr>
        <p:spPr>
          <a:xfrm>
            <a:off x="0" y="1418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51" name="Google Shape;251;p20"/>
          <p:cNvSpPr txBox="1"/>
          <p:nvPr/>
        </p:nvSpPr>
        <p:spPr>
          <a:xfrm>
            <a:off x="188014" y="930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7</a:t>
            </a:r>
            <a:endParaRPr sz="4500">
              <a:solidFill>
                <a:srgbClr val="FFFFFF"/>
              </a:solidFill>
              <a:latin typeface="Oswald"/>
              <a:ea typeface="Oswald"/>
              <a:cs typeface="Oswald"/>
              <a:sym typeface="Oswald"/>
            </a:endParaRPr>
          </a:p>
          <a:p>
            <a:pPr indent="0" lvl="0" marL="0" rtl="0" algn="l">
              <a:spcBef>
                <a:spcPts val="0"/>
              </a:spcBef>
              <a:spcAft>
                <a:spcPts val="0"/>
              </a:spcAft>
              <a:buNone/>
            </a:pPr>
            <a:r>
              <a:t/>
            </a:r>
            <a:endParaRPr sz="4500">
              <a:solidFill>
                <a:srgbClr val="FFFFFF"/>
              </a:solidFill>
              <a:latin typeface="Oswald"/>
              <a:ea typeface="Oswald"/>
              <a:cs typeface="Oswald"/>
              <a:sym typeface="Oswald"/>
            </a:endParaRPr>
          </a:p>
        </p:txBody>
      </p:sp>
      <p:graphicFrame>
        <p:nvGraphicFramePr>
          <p:cNvPr id="252" name="Google Shape;252;p20"/>
          <p:cNvGraphicFramePr/>
          <p:nvPr/>
        </p:nvGraphicFramePr>
        <p:xfrm>
          <a:off x="386000" y="1890175"/>
          <a:ext cx="3000000" cy="3000000"/>
        </p:xfrm>
        <a:graphic>
          <a:graphicData uri="http://schemas.openxmlformats.org/drawingml/2006/table">
            <a:tbl>
              <a:tblPr>
                <a:noFill/>
                <a:tableStyleId>{3EB60918-3F87-42CC-B978-8CB155EB74A9}</a:tableStyleId>
              </a:tblPr>
              <a:tblGrid>
                <a:gridCol w="13218925"/>
              </a:tblGrid>
              <a:tr h="842125">
                <a:tc>
                  <a:txBody>
                    <a:bodyPr/>
                    <a:lstStyle/>
                    <a:p>
                      <a:pPr indent="0" lvl="0" marL="0" rtl="0" algn="ctr">
                        <a:spcBef>
                          <a:spcPts val="0"/>
                        </a:spcBef>
                        <a:spcAft>
                          <a:spcPts val="0"/>
                        </a:spcAft>
                        <a:buClr>
                          <a:schemeClr val="dk1"/>
                        </a:buClr>
                        <a:buSzPts val="1100"/>
                        <a:buFont typeface="Arial"/>
                        <a:buNone/>
                      </a:pPr>
                      <a:r>
                        <a:rPr lang="en" sz="4600">
                          <a:solidFill>
                            <a:schemeClr val="lt1"/>
                          </a:solidFill>
                          <a:latin typeface="Oswald"/>
                          <a:ea typeface="Oswald"/>
                          <a:cs typeface="Oswald"/>
                          <a:sym typeface="Oswald"/>
                        </a:rPr>
                        <a:t>Hepatic: Hepatocellular Jaundice</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93C47D"/>
                    </a:solidFill>
                  </a:tcPr>
                </a:tc>
              </a:tr>
              <a:tr h="1598325">
                <a:tc>
                  <a:txBody>
                    <a:bodyPr/>
                    <a:lstStyle/>
                    <a:p>
                      <a:pPr indent="0" lvl="0" marL="0" rtl="0" algn="l">
                        <a:spcBef>
                          <a:spcPts val="0"/>
                        </a:spcBef>
                        <a:spcAft>
                          <a:spcPts val="0"/>
                        </a:spcAft>
                        <a:buClr>
                          <a:schemeClr val="dk1"/>
                        </a:buClr>
                        <a:buSzPts val="1100"/>
                        <a:buFont typeface="Arial"/>
                        <a:buNone/>
                      </a:pPr>
                      <a:r>
                        <a:rPr b="1" lang="en" sz="2900">
                          <a:solidFill>
                            <a:schemeClr val="dk1"/>
                          </a:solidFill>
                          <a:latin typeface="Merriweather"/>
                          <a:ea typeface="Merriweather"/>
                          <a:cs typeface="Merriweather"/>
                          <a:sym typeface="Merriweather"/>
                        </a:rPr>
                        <a:t>Hyperbilirubinemia may be due to:</a:t>
                      </a:r>
                      <a:endParaRPr b="1" sz="2900">
                        <a:solidFill>
                          <a:schemeClr val="dk1"/>
                        </a:solidFill>
                        <a:latin typeface="Merriweather"/>
                        <a:ea typeface="Merriweather"/>
                        <a:cs typeface="Merriweather"/>
                        <a:sym typeface="Merriweather"/>
                      </a:endParaRPr>
                    </a:p>
                    <a:p>
                      <a:pPr indent="-342900" lvl="0" marL="457200" rtl="0" algn="l">
                        <a:spcBef>
                          <a:spcPts val="0"/>
                        </a:spcBef>
                        <a:spcAft>
                          <a:spcPts val="0"/>
                        </a:spcAft>
                        <a:buClr>
                          <a:srgbClr val="B6D7A8"/>
                        </a:buClr>
                        <a:buSzPts val="1800"/>
                        <a:buFont typeface="Merriweather"/>
                        <a:buChar char="★"/>
                      </a:pPr>
                      <a:r>
                        <a:rPr lang="en" sz="2300">
                          <a:solidFill>
                            <a:schemeClr val="dk1"/>
                          </a:solidFill>
                          <a:latin typeface="Merriweather"/>
                          <a:ea typeface="Merriweather"/>
                          <a:cs typeface="Merriweather"/>
                          <a:sym typeface="Merriweather"/>
                        </a:rPr>
                        <a:t>Impaired uptake of bilirubin into hepatic cells. </a:t>
                      </a:r>
                      <a:endParaRPr sz="2300">
                        <a:solidFill>
                          <a:schemeClr val="dk1"/>
                        </a:solidFill>
                        <a:latin typeface="Merriweather"/>
                        <a:ea typeface="Merriweather"/>
                        <a:cs typeface="Merriweather"/>
                        <a:sym typeface="Merriweather"/>
                      </a:endParaRPr>
                    </a:p>
                    <a:p>
                      <a:pPr indent="-342900" lvl="0" marL="457200" rtl="0" algn="l">
                        <a:spcBef>
                          <a:spcPts val="0"/>
                        </a:spcBef>
                        <a:spcAft>
                          <a:spcPts val="0"/>
                        </a:spcAft>
                        <a:buClr>
                          <a:srgbClr val="B6D7A8"/>
                        </a:buClr>
                        <a:buSzPts val="1800"/>
                        <a:buFont typeface="Merriweather"/>
                        <a:buChar char="★"/>
                      </a:pPr>
                      <a:r>
                        <a:rPr lang="en" sz="2300">
                          <a:solidFill>
                            <a:schemeClr val="dk1"/>
                          </a:solidFill>
                          <a:latin typeface="Merriweather"/>
                          <a:ea typeface="Merriweather"/>
                          <a:cs typeface="Merriweather"/>
                          <a:sym typeface="Merriweather"/>
                        </a:rPr>
                        <a:t>Disturbed intracellular protein binding or conjugation.</a:t>
                      </a:r>
                      <a:r>
                        <a:rPr baseline="30000" lang="en" sz="2300">
                          <a:solidFill>
                            <a:srgbClr val="B45F06"/>
                          </a:solidFill>
                          <a:latin typeface="Merriweather"/>
                          <a:ea typeface="Merriweather"/>
                          <a:cs typeface="Merriweather"/>
                          <a:sym typeface="Merriweather"/>
                        </a:rPr>
                        <a:t>1</a:t>
                      </a:r>
                      <a:endParaRPr baseline="30000" sz="2300">
                        <a:solidFill>
                          <a:srgbClr val="B45F06"/>
                        </a:solidFill>
                        <a:latin typeface="Merriweather"/>
                        <a:ea typeface="Merriweather"/>
                        <a:cs typeface="Merriweather"/>
                        <a:sym typeface="Merriweather"/>
                      </a:endParaRPr>
                    </a:p>
                    <a:p>
                      <a:pPr indent="-342900" lvl="0" marL="457200" rtl="0" algn="l">
                        <a:spcBef>
                          <a:spcPts val="0"/>
                        </a:spcBef>
                        <a:spcAft>
                          <a:spcPts val="0"/>
                        </a:spcAft>
                        <a:buClr>
                          <a:srgbClr val="B6D7A8"/>
                        </a:buClr>
                        <a:buSzPts val="1800"/>
                        <a:buFont typeface="Merriweather"/>
                        <a:buChar char="★"/>
                      </a:pPr>
                      <a:r>
                        <a:rPr lang="en" sz="2300">
                          <a:solidFill>
                            <a:schemeClr val="dk1"/>
                          </a:solidFill>
                          <a:latin typeface="Merriweather"/>
                          <a:ea typeface="Merriweather"/>
                          <a:cs typeface="Merriweather"/>
                          <a:sym typeface="Merriweather"/>
                        </a:rPr>
                        <a:t>Disturbed active secretion of bilirubin into bile canaliculi. </a:t>
                      </a:r>
                      <a:r>
                        <a:rPr lang="en">
                          <a:solidFill>
                            <a:srgbClr val="B45F06"/>
                          </a:solidFill>
                          <a:latin typeface="Merriweather"/>
                          <a:ea typeface="Merriweather"/>
                          <a:cs typeface="Merriweather"/>
                          <a:sym typeface="Merriweather"/>
                        </a:rPr>
                        <a:t>If there is a defect in the </a:t>
                      </a:r>
                      <a:r>
                        <a:rPr lang="en" u="sng">
                          <a:solidFill>
                            <a:srgbClr val="B45F06"/>
                          </a:solidFill>
                          <a:latin typeface="Merriweather"/>
                          <a:ea typeface="Merriweather"/>
                          <a:cs typeface="Merriweather"/>
                          <a:sym typeface="Merriweather"/>
                        </a:rPr>
                        <a:t>active transporter</a:t>
                      </a:r>
                      <a:r>
                        <a:rPr lang="en">
                          <a:solidFill>
                            <a:srgbClr val="B45F06"/>
                          </a:solidFill>
                          <a:latin typeface="Merriweather"/>
                          <a:ea typeface="Merriweather"/>
                          <a:cs typeface="Merriweather"/>
                          <a:sym typeface="Merriweather"/>
                        </a:rPr>
                        <a:t> to the bile canaliculi, then the conjugated B. will leak outside (and here it will look like </a:t>
                      </a:r>
                      <a:r>
                        <a:rPr lang="en" u="sng">
                          <a:solidFill>
                            <a:srgbClr val="B45F06"/>
                          </a:solidFill>
                          <a:latin typeface="Merriweather"/>
                          <a:ea typeface="Merriweather"/>
                          <a:cs typeface="Merriweather"/>
                          <a:sym typeface="Merriweather"/>
                        </a:rPr>
                        <a:t>Obstuctive jaundice</a:t>
                      </a:r>
                      <a:r>
                        <a:rPr lang="en">
                          <a:solidFill>
                            <a:srgbClr val="B45F06"/>
                          </a:solidFill>
                          <a:latin typeface="Merriweather"/>
                          <a:ea typeface="Merriweather"/>
                          <a:cs typeface="Merriweather"/>
                          <a:sym typeface="Merriweather"/>
                        </a:rPr>
                        <a:t> )</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755950">
                <a:tc>
                  <a:txBody>
                    <a:bodyPr/>
                    <a:lstStyle/>
                    <a:p>
                      <a:pPr indent="0" lvl="0" marL="0" rtl="0" algn="ctr">
                        <a:spcBef>
                          <a:spcPts val="0"/>
                        </a:spcBef>
                        <a:spcAft>
                          <a:spcPts val="0"/>
                        </a:spcAft>
                        <a:buClr>
                          <a:schemeClr val="dk1"/>
                        </a:buClr>
                        <a:buSzPts val="1100"/>
                        <a:buFont typeface="Arial"/>
                        <a:buNone/>
                      </a:pPr>
                      <a:r>
                        <a:rPr b="1" lang="en" sz="2900">
                          <a:solidFill>
                            <a:schemeClr val="dk1"/>
                          </a:solidFill>
                          <a:highlight>
                            <a:srgbClr val="D9EAD3"/>
                          </a:highlight>
                          <a:latin typeface="Merriweather"/>
                          <a:ea typeface="Merriweather"/>
                          <a:cs typeface="Merriweather"/>
                          <a:sym typeface="Merriweather"/>
                        </a:rPr>
                        <a:t>Causes</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EAD3"/>
                    </a:solidFill>
                  </a:tcPr>
                </a:tc>
              </a:tr>
              <a:tr h="1598325">
                <a:tc>
                  <a:txBody>
                    <a:bodyPr/>
                    <a:lstStyle/>
                    <a:p>
                      <a:pPr indent="-342900" lvl="0" marL="457200" rtl="0" algn="l">
                        <a:lnSpc>
                          <a:spcPct val="115000"/>
                        </a:lnSpc>
                        <a:spcBef>
                          <a:spcPts val="0"/>
                        </a:spcBef>
                        <a:spcAft>
                          <a:spcPts val="0"/>
                        </a:spcAft>
                        <a:buClr>
                          <a:srgbClr val="B6D7A8"/>
                        </a:buClr>
                        <a:buSzPts val="1800"/>
                        <a:buFont typeface="Merriweather"/>
                        <a:buChar char="●"/>
                      </a:pPr>
                      <a:r>
                        <a:rPr lang="en" sz="2300">
                          <a:solidFill>
                            <a:schemeClr val="dk1"/>
                          </a:solidFill>
                          <a:highlight>
                            <a:srgbClr val="D9EAD3"/>
                          </a:highlight>
                          <a:latin typeface="Merriweather"/>
                          <a:ea typeface="Merriweather"/>
                          <a:cs typeface="Merriweather"/>
                          <a:sym typeface="Merriweather"/>
                        </a:rPr>
                        <a:t>Damage of liver cells</a:t>
                      </a:r>
                      <a:r>
                        <a:rPr lang="en" sz="2300">
                          <a:solidFill>
                            <a:schemeClr val="dk1"/>
                          </a:solidFill>
                          <a:latin typeface="Merriweather"/>
                          <a:ea typeface="Merriweather"/>
                          <a:cs typeface="Merriweather"/>
                          <a:sym typeface="Merriweather"/>
                        </a:rPr>
                        <a:t> e.g., viral hepatitis, drugs, chemical, alcohol, or toxins. </a:t>
                      </a:r>
                      <a:endParaRPr sz="2300">
                        <a:solidFill>
                          <a:schemeClr val="dk1"/>
                        </a:solidFill>
                        <a:latin typeface="Merriweather"/>
                        <a:ea typeface="Merriweather"/>
                        <a:cs typeface="Merriweather"/>
                        <a:sym typeface="Merriweather"/>
                      </a:endParaRPr>
                    </a:p>
                    <a:p>
                      <a:pPr indent="-342900" lvl="0" marL="457200" rtl="0" algn="l">
                        <a:lnSpc>
                          <a:spcPct val="115000"/>
                        </a:lnSpc>
                        <a:spcBef>
                          <a:spcPts val="0"/>
                        </a:spcBef>
                        <a:spcAft>
                          <a:spcPts val="0"/>
                        </a:spcAft>
                        <a:buClr>
                          <a:srgbClr val="B6D7A8"/>
                        </a:buClr>
                        <a:buSzPts val="1800"/>
                        <a:buFont typeface="Merriweather"/>
                        <a:buChar char="●"/>
                      </a:pPr>
                      <a:r>
                        <a:rPr lang="en" sz="2300">
                          <a:solidFill>
                            <a:schemeClr val="dk1"/>
                          </a:solidFill>
                          <a:highlight>
                            <a:srgbClr val="D9EAD3"/>
                          </a:highlight>
                          <a:latin typeface="Merriweather"/>
                          <a:ea typeface="Merriweather"/>
                          <a:cs typeface="Merriweather"/>
                          <a:sym typeface="Merriweather"/>
                        </a:rPr>
                        <a:t>Autoimmune hepatitis</a:t>
                      </a:r>
                      <a:r>
                        <a:rPr lang="en" sz="2300">
                          <a:solidFill>
                            <a:schemeClr val="dk1"/>
                          </a:solidFill>
                          <a:latin typeface="Merriweather"/>
                          <a:ea typeface="Merriweather"/>
                          <a:cs typeface="Merriweather"/>
                          <a:sym typeface="Merriweather"/>
                        </a:rPr>
                        <a:t>. </a:t>
                      </a:r>
                      <a:r>
                        <a:rPr lang="en" sz="1200">
                          <a:solidFill>
                            <a:srgbClr val="B45F06"/>
                          </a:solidFill>
                          <a:latin typeface="Merriweather"/>
                          <a:ea typeface="Merriweather"/>
                          <a:cs typeface="Merriweather"/>
                          <a:sym typeface="Merriweather"/>
                        </a:rPr>
                        <a:t>Hepatocytes will not be able to take up free bilirubin </a:t>
                      </a:r>
                      <a:endParaRPr sz="1200">
                        <a:solidFill>
                          <a:srgbClr val="B45F06"/>
                        </a:solidFill>
                        <a:latin typeface="Merriweather"/>
                        <a:ea typeface="Merriweather"/>
                        <a:cs typeface="Merriweather"/>
                        <a:sym typeface="Merriweather"/>
                      </a:endParaRPr>
                    </a:p>
                    <a:p>
                      <a:pPr indent="-342900" lvl="0" marL="457200" rtl="0" algn="l">
                        <a:lnSpc>
                          <a:spcPct val="115000"/>
                        </a:lnSpc>
                        <a:spcBef>
                          <a:spcPts val="0"/>
                        </a:spcBef>
                        <a:spcAft>
                          <a:spcPts val="0"/>
                        </a:spcAft>
                        <a:buClr>
                          <a:srgbClr val="B6D7A8"/>
                        </a:buClr>
                        <a:buSzPts val="1800"/>
                        <a:buFont typeface="Merriweather"/>
                        <a:buChar char="●"/>
                      </a:pPr>
                      <a:r>
                        <a:rPr lang="en" sz="2300">
                          <a:solidFill>
                            <a:schemeClr val="dk1"/>
                          </a:solidFill>
                          <a:latin typeface="Merriweather"/>
                          <a:ea typeface="Merriweather"/>
                          <a:cs typeface="Merriweather"/>
                          <a:sym typeface="Merriweather"/>
                        </a:rPr>
                        <a:t>Genetic errors in bilirubin </a:t>
                      </a:r>
                      <a:r>
                        <a:rPr lang="en" sz="2300">
                          <a:solidFill>
                            <a:schemeClr val="dk1"/>
                          </a:solidFill>
                          <a:highlight>
                            <a:srgbClr val="D9EAD3"/>
                          </a:highlight>
                          <a:latin typeface="Merriweather"/>
                          <a:ea typeface="Merriweather"/>
                          <a:cs typeface="Merriweather"/>
                          <a:sym typeface="Merriweather"/>
                        </a:rPr>
                        <a:t>metabolism</a:t>
                      </a:r>
                      <a:r>
                        <a:rPr lang="en" sz="2300">
                          <a:solidFill>
                            <a:schemeClr val="dk1"/>
                          </a:solidFill>
                          <a:latin typeface="Merriweather"/>
                          <a:ea typeface="Merriweather"/>
                          <a:cs typeface="Merriweather"/>
                          <a:sym typeface="Merriweather"/>
                        </a:rPr>
                        <a:t>. </a:t>
                      </a:r>
                      <a:r>
                        <a:rPr lang="en" sz="1200">
                          <a:solidFill>
                            <a:srgbClr val="B45F06"/>
                          </a:solidFill>
                          <a:latin typeface="Merriweather"/>
                          <a:ea typeface="Merriweather"/>
                          <a:cs typeface="Merriweather"/>
                          <a:sym typeface="Merriweather"/>
                        </a:rPr>
                        <a:t>(eg, enzyme)</a:t>
                      </a:r>
                      <a:endParaRPr sz="1200">
                        <a:solidFill>
                          <a:srgbClr val="B45F06"/>
                        </a:solidFill>
                        <a:latin typeface="Merriweather"/>
                        <a:ea typeface="Merriweather"/>
                        <a:cs typeface="Merriweather"/>
                        <a:sym typeface="Merriweather"/>
                      </a:endParaRPr>
                    </a:p>
                    <a:p>
                      <a:pPr indent="-342900" lvl="0" marL="457200" rtl="0" algn="l">
                        <a:lnSpc>
                          <a:spcPct val="115000"/>
                        </a:lnSpc>
                        <a:spcBef>
                          <a:spcPts val="0"/>
                        </a:spcBef>
                        <a:spcAft>
                          <a:spcPts val="0"/>
                        </a:spcAft>
                        <a:buClr>
                          <a:srgbClr val="B6D7A8"/>
                        </a:buClr>
                        <a:buSzPts val="1800"/>
                        <a:buFont typeface="Merriweather"/>
                        <a:buChar char="●"/>
                      </a:pPr>
                      <a:r>
                        <a:rPr lang="en" sz="2300">
                          <a:solidFill>
                            <a:schemeClr val="dk1"/>
                          </a:solidFill>
                          <a:latin typeface="Merriweather"/>
                          <a:ea typeface="Merriweather"/>
                          <a:cs typeface="Merriweather"/>
                          <a:sym typeface="Merriweather"/>
                        </a:rPr>
                        <a:t>Genetic errors in specific </a:t>
                      </a:r>
                      <a:r>
                        <a:rPr lang="en" sz="2300">
                          <a:solidFill>
                            <a:schemeClr val="dk1"/>
                          </a:solidFill>
                          <a:highlight>
                            <a:srgbClr val="D9EAD3"/>
                          </a:highlight>
                          <a:latin typeface="Merriweather"/>
                          <a:ea typeface="Merriweather"/>
                          <a:cs typeface="Merriweather"/>
                          <a:sym typeface="Merriweather"/>
                        </a:rPr>
                        <a:t>proteins</a:t>
                      </a:r>
                      <a:r>
                        <a:rPr lang="en" sz="2300">
                          <a:solidFill>
                            <a:schemeClr val="dk1"/>
                          </a:solidFill>
                          <a:latin typeface="Merriweather"/>
                          <a:ea typeface="Merriweather"/>
                          <a:cs typeface="Merriweather"/>
                          <a:sym typeface="Merriweather"/>
                        </a:rPr>
                        <a:t>.</a:t>
                      </a:r>
                      <a:endParaRPr sz="2300">
                        <a:solidFill>
                          <a:schemeClr val="dk1"/>
                        </a:solidFill>
                        <a:latin typeface="Merriweather"/>
                        <a:ea typeface="Merriweather"/>
                        <a:cs typeface="Merriweather"/>
                        <a:sym typeface="Merriweather"/>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368300" lvl="0" marL="457200" rtl="0" algn="l">
                        <a:spcBef>
                          <a:spcPts val="0"/>
                        </a:spcBef>
                        <a:spcAft>
                          <a:spcPts val="0"/>
                        </a:spcAft>
                        <a:buClr>
                          <a:schemeClr val="dk1"/>
                        </a:buClr>
                        <a:buSzPts val="2200"/>
                        <a:buFont typeface="Merriweather"/>
                        <a:buChar char="-"/>
                      </a:pPr>
                      <a:r>
                        <a:rPr lang="en" sz="2200">
                          <a:solidFill>
                            <a:schemeClr val="dk1"/>
                          </a:solidFill>
                          <a:latin typeface="Merriweather"/>
                          <a:ea typeface="Merriweather"/>
                          <a:cs typeface="Merriweather"/>
                          <a:sym typeface="Merriweather"/>
                        </a:rPr>
                        <a:t>The diseased liver cells are unable to take all the unconjugated hemobilirubin, increasing its concentration in the blood. </a:t>
                      </a:r>
                      <a:endParaRPr sz="2200">
                        <a:solidFill>
                          <a:schemeClr val="dk1"/>
                        </a:solidFill>
                        <a:latin typeface="Merriweather"/>
                        <a:ea typeface="Merriweather"/>
                        <a:cs typeface="Merriweather"/>
                        <a:sym typeface="Merriweather"/>
                      </a:endParaRPr>
                    </a:p>
                    <a:p>
                      <a:pPr indent="-368300" lvl="0" marL="457200" rtl="0" algn="l">
                        <a:spcBef>
                          <a:spcPts val="0"/>
                        </a:spcBef>
                        <a:spcAft>
                          <a:spcPts val="0"/>
                        </a:spcAft>
                        <a:buClr>
                          <a:schemeClr val="dk1"/>
                        </a:buClr>
                        <a:buSzPts val="2200"/>
                        <a:buFont typeface="Merriweather"/>
                        <a:buChar char="-"/>
                      </a:pPr>
                      <a:r>
                        <a:rPr lang="en" sz="2200">
                          <a:solidFill>
                            <a:schemeClr val="dk1"/>
                          </a:solidFill>
                          <a:latin typeface="Merriweather"/>
                          <a:ea typeface="Merriweather"/>
                          <a:cs typeface="Merriweather"/>
                          <a:sym typeface="Merriweather"/>
                        </a:rPr>
                        <a:t>There is intrahepatic biliary duct obstruction that leads to regurgitation of conjugated bilirubin to blood. </a:t>
                      </a:r>
                      <a:endParaRPr sz="2200">
                        <a:solidFill>
                          <a:schemeClr val="dk1"/>
                        </a:solidFill>
                        <a:latin typeface="Merriweather"/>
                        <a:ea typeface="Merriweather"/>
                        <a:cs typeface="Merriweather"/>
                        <a:sym typeface="Merriweather"/>
                      </a:endParaRPr>
                    </a:p>
                    <a:p>
                      <a:pPr indent="-368300" lvl="0" marL="457200" rtl="0" algn="l">
                        <a:spcBef>
                          <a:spcPts val="0"/>
                        </a:spcBef>
                        <a:spcAft>
                          <a:spcPts val="0"/>
                        </a:spcAft>
                        <a:buClr>
                          <a:schemeClr val="dk1"/>
                        </a:buClr>
                        <a:buSzPts val="2200"/>
                        <a:buFont typeface="Merriweather"/>
                        <a:buChar char="-"/>
                      </a:pPr>
                      <a:r>
                        <a:rPr lang="en" sz="2200">
                          <a:solidFill>
                            <a:schemeClr val="dk1"/>
                          </a:solidFill>
                          <a:latin typeface="Merriweather"/>
                          <a:ea typeface="Merriweather"/>
                          <a:cs typeface="Merriweather"/>
                          <a:sym typeface="Merriweather"/>
                        </a:rPr>
                        <a:t>Both types of bilirubin (conjugated &amp; unconjugated) are present in blood in high concentration.</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924450">
                <a:tc>
                  <a:txBody>
                    <a:bodyPr/>
                    <a:lstStyle/>
                    <a:p>
                      <a:pPr indent="0" lvl="0" marL="0" rtl="0" algn="ctr">
                        <a:spcBef>
                          <a:spcPts val="0"/>
                        </a:spcBef>
                        <a:spcAft>
                          <a:spcPts val="0"/>
                        </a:spcAft>
                        <a:buClr>
                          <a:schemeClr val="dk1"/>
                        </a:buClr>
                        <a:buSzPts val="1100"/>
                        <a:buFont typeface="Arial"/>
                        <a:buNone/>
                      </a:pPr>
                      <a:r>
                        <a:rPr b="1" lang="en" sz="2900">
                          <a:solidFill>
                            <a:schemeClr val="dk1"/>
                          </a:solidFill>
                          <a:highlight>
                            <a:srgbClr val="D9EAD3"/>
                          </a:highlight>
                          <a:latin typeface="Merriweather"/>
                          <a:ea typeface="Merriweather"/>
                          <a:cs typeface="Merriweather"/>
                          <a:sym typeface="Merriweather"/>
                        </a:rPr>
                        <a:t>Clinical features</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EAD3"/>
                    </a:solidFill>
                  </a:tcPr>
                </a:tc>
              </a:tr>
              <a:tr h="6989425">
                <a:tc>
                  <a:txBody>
                    <a:bodyPr/>
                    <a:lstStyle/>
                    <a:p>
                      <a:pPr indent="0" lvl="0" marL="0" rtl="0" algn="l">
                        <a:spcBef>
                          <a:spcPts val="0"/>
                        </a:spcBef>
                        <a:spcAft>
                          <a:spcPts val="0"/>
                        </a:spcAft>
                        <a:buNone/>
                      </a:pPr>
                      <a:r>
                        <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sp>
        <p:nvSpPr>
          <p:cNvPr id="253" name="Google Shape;253;p20"/>
          <p:cNvSpPr/>
          <p:nvPr/>
        </p:nvSpPr>
        <p:spPr>
          <a:xfrm>
            <a:off x="545100" y="18741700"/>
            <a:ext cx="13585500" cy="4335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54" name="Google Shape;254;p20"/>
          <p:cNvSpPr/>
          <p:nvPr/>
        </p:nvSpPr>
        <p:spPr>
          <a:xfrm>
            <a:off x="0" y="187417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55" name="Google Shape;255;p20"/>
          <p:cNvSpPr txBox="1"/>
          <p:nvPr/>
        </p:nvSpPr>
        <p:spPr>
          <a:xfrm>
            <a:off x="630800" y="18687325"/>
            <a:ext cx="25632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FFFFFF"/>
                </a:solidFill>
                <a:latin typeface="Oswald"/>
                <a:ea typeface="Oswald"/>
                <a:cs typeface="Oswald"/>
                <a:sym typeface="Oswald"/>
              </a:rPr>
              <a:t>FOOTNOTES</a:t>
            </a:r>
            <a:endParaRPr sz="2500">
              <a:solidFill>
                <a:srgbClr val="FFFFFF"/>
              </a:solidFill>
              <a:latin typeface="Oswald"/>
              <a:ea typeface="Oswald"/>
              <a:cs typeface="Oswald"/>
              <a:sym typeface="Oswald"/>
            </a:endParaRPr>
          </a:p>
        </p:txBody>
      </p:sp>
      <p:sp>
        <p:nvSpPr>
          <p:cNvPr id="256" name="Google Shape;256;p20"/>
          <p:cNvSpPr/>
          <p:nvPr/>
        </p:nvSpPr>
        <p:spPr>
          <a:xfrm>
            <a:off x="386003" y="1287003"/>
            <a:ext cx="468600" cy="4335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57" name="Google Shape;257;p20"/>
          <p:cNvSpPr txBox="1"/>
          <p:nvPr/>
        </p:nvSpPr>
        <p:spPr>
          <a:xfrm>
            <a:off x="386000" y="19175200"/>
            <a:ext cx="13431600" cy="616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B45F06"/>
              </a:buClr>
              <a:buSzPts val="1400"/>
              <a:buFont typeface="Merriweather"/>
              <a:buAutoNum type="arabicPeriod"/>
            </a:pPr>
            <a:r>
              <a:rPr lang="en">
                <a:solidFill>
                  <a:srgbClr val="B45F06"/>
                </a:solidFill>
                <a:latin typeface="Merriweather"/>
                <a:ea typeface="Merriweather"/>
                <a:cs typeface="Merriweather"/>
                <a:sym typeface="Merriweather"/>
              </a:rPr>
              <a:t> e.g. if there is a defect in Glucuronyl transferase enzyme .</a:t>
            </a:r>
            <a:endParaRPr>
              <a:solidFill>
                <a:srgbClr val="B45F06"/>
              </a:solidFill>
              <a:latin typeface="Merriweather"/>
              <a:ea typeface="Merriweather"/>
              <a:cs typeface="Merriweather"/>
              <a:sym typeface="Merriweather"/>
            </a:endParaRPr>
          </a:p>
        </p:txBody>
      </p:sp>
      <p:sp>
        <p:nvSpPr>
          <p:cNvPr id="258" name="Google Shape;258;p20"/>
          <p:cNvSpPr txBox="1"/>
          <p:nvPr/>
        </p:nvSpPr>
        <p:spPr>
          <a:xfrm>
            <a:off x="188025" y="1020900"/>
            <a:ext cx="91377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chemeClr val="dk1"/>
                </a:solidFill>
                <a:latin typeface="Oswald"/>
                <a:ea typeface="Oswald"/>
                <a:cs typeface="Oswald"/>
                <a:sym typeface="Oswald"/>
              </a:rPr>
              <a:t>     </a:t>
            </a:r>
            <a:r>
              <a:rPr lang="en" sz="4800">
                <a:solidFill>
                  <a:schemeClr val="dk1"/>
                </a:solidFill>
                <a:highlight>
                  <a:srgbClr val="D9EAD3"/>
                </a:highlight>
                <a:latin typeface="Oswald"/>
                <a:ea typeface="Oswald"/>
                <a:cs typeface="Oswald"/>
                <a:sym typeface="Oswald"/>
              </a:rPr>
              <a:t> Classification of Jaundice</a:t>
            </a:r>
            <a:r>
              <a:rPr lang="en" sz="4800">
                <a:solidFill>
                  <a:schemeClr val="dk1"/>
                </a:solidFill>
                <a:latin typeface="Oswald"/>
                <a:ea typeface="Oswald"/>
                <a:cs typeface="Oswald"/>
                <a:sym typeface="Oswald"/>
              </a:rPr>
              <a:t> </a:t>
            </a:r>
            <a:endParaRPr sz="4800">
              <a:solidFill>
                <a:schemeClr val="dk1"/>
              </a:solidFill>
              <a:latin typeface="Oswald"/>
              <a:ea typeface="Oswald"/>
              <a:cs typeface="Oswald"/>
              <a:sym typeface="Oswald"/>
            </a:endParaRPr>
          </a:p>
        </p:txBody>
      </p:sp>
      <p:sp>
        <p:nvSpPr>
          <p:cNvPr id="259" name="Google Shape;259;p20"/>
          <p:cNvSpPr/>
          <p:nvPr/>
        </p:nvSpPr>
        <p:spPr>
          <a:xfrm>
            <a:off x="656616" y="1419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60" name="Google Shape;260;p20"/>
          <p:cNvSpPr txBox="1"/>
          <p:nvPr/>
        </p:nvSpPr>
        <p:spPr>
          <a:xfrm>
            <a:off x="929925" y="930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400">
                <a:solidFill>
                  <a:srgbClr val="FFFFFF"/>
                </a:solidFill>
                <a:latin typeface="Oswald"/>
                <a:ea typeface="Oswald"/>
                <a:cs typeface="Oswald"/>
                <a:sym typeface="Oswald"/>
              </a:rPr>
              <a:t>BILIRUBIN METABOLISM </a:t>
            </a:r>
            <a:endParaRPr sz="3400">
              <a:solidFill>
                <a:srgbClr val="FFFFFF"/>
              </a:solidFill>
              <a:latin typeface="Oswald"/>
              <a:ea typeface="Oswald"/>
              <a:cs typeface="Oswald"/>
              <a:sym typeface="Oswald"/>
            </a:endParaRPr>
          </a:p>
        </p:txBody>
      </p:sp>
      <p:sp>
        <p:nvSpPr>
          <p:cNvPr id="261" name="Google Shape;261;p20"/>
          <p:cNvSpPr txBox="1"/>
          <p:nvPr/>
        </p:nvSpPr>
        <p:spPr>
          <a:xfrm>
            <a:off x="11409324" y="1315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Nine</a:t>
            </a:r>
            <a:endParaRPr sz="3500">
              <a:latin typeface="Oswald"/>
              <a:ea typeface="Oswald"/>
              <a:cs typeface="Oswald"/>
              <a:sym typeface="Oswald"/>
            </a:endParaRPr>
          </a:p>
        </p:txBody>
      </p:sp>
      <p:pic>
        <p:nvPicPr>
          <p:cNvPr id="262" name="Google Shape;262;p20"/>
          <p:cNvPicPr preferRelativeResize="0"/>
          <p:nvPr/>
        </p:nvPicPr>
        <p:blipFill rotWithShape="1">
          <a:blip r:embed="rId3">
            <a:alphaModFix/>
          </a:blip>
          <a:srcRect b="0" l="0" r="0" t="0"/>
          <a:stretch/>
        </p:blipFill>
        <p:spPr>
          <a:xfrm>
            <a:off x="8733981" y="10828894"/>
            <a:ext cx="4409175" cy="5565926"/>
          </a:xfrm>
          <a:prstGeom prst="rect">
            <a:avLst/>
          </a:prstGeom>
          <a:noFill/>
          <a:ln>
            <a:noFill/>
          </a:ln>
        </p:spPr>
      </p:pic>
      <p:sp>
        <p:nvSpPr>
          <p:cNvPr id="263" name="Google Shape;263;p20"/>
          <p:cNvSpPr txBox="1"/>
          <p:nvPr/>
        </p:nvSpPr>
        <p:spPr>
          <a:xfrm>
            <a:off x="545100" y="10561625"/>
            <a:ext cx="7985700" cy="8782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Merriweather"/>
              <a:buChar char="●"/>
            </a:pPr>
            <a:r>
              <a:rPr lang="en" sz="2400">
                <a:solidFill>
                  <a:schemeClr val="dk1"/>
                </a:solidFill>
                <a:highlight>
                  <a:srgbClr val="D9EAD3"/>
                </a:highlight>
                <a:latin typeface="Merriweather"/>
                <a:ea typeface="Merriweather"/>
                <a:cs typeface="Merriweather"/>
                <a:sym typeface="Merriweather"/>
              </a:rPr>
              <a:t>Stools appear</a:t>
            </a:r>
            <a:r>
              <a:rPr lang="en" sz="2400">
                <a:solidFill>
                  <a:schemeClr val="dk1"/>
                </a:solidFill>
                <a:latin typeface="Merriweather"/>
                <a:ea typeface="Merriweather"/>
                <a:cs typeface="Merriweather"/>
                <a:sym typeface="Merriweather"/>
              </a:rPr>
              <a:t> pale grayish in color due to deficiency of stercobilin.</a:t>
            </a:r>
            <a:endParaRPr sz="2400">
              <a:solidFill>
                <a:schemeClr val="dk1"/>
              </a:solidFill>
              <a:latin typeface="Merriweather"/>
              <a:ea typeface="Merriweather"/>
              <a:cs typeface="Merriweather"/>
              <a:sym typeface="Merriweather"/>
            </a:endParaRPr>
          </a:p>
          <a:p>
            <a:pPr indent="-381000" lvl="0" marL="457200" rtl="0" algn="l">
              <a:spcBef>
                <a:spcPts val="0"/>
              </a:spcBef>
              <a:spcAft>
                <a:spcPts val="0"/>
              </a:spcAft>
              <a:buClr>
                <a:schemeClr val="dk1"/>
              </a:buClr>
              <a:buSzPts val="2400"/>
              <a:buFont typeface="Merriweather"/>
              <a:buChar char="●"/>
            </a:pPr>
            <a:r>
              <a:rPr lang="en" sz="2400">
                <a:solidFill>
                  <a:schemeClr val="dk1"/>
                </a:solidFill>
                <a:highlight>
                  <a:srgbClr val="D9EAD3"/>
                </a:highlight>
                <a:latin typeface="Merriweather"/>
                <a:ea typeface="Merriweather"/>
                <a:cs typeface="Merriweather"/>
                <a:sym typeface="Merriweather"/>
              </a:rPr>
              <a:t>Urine appears</a:t>
            </a:r>
            <a:r>
              <a:rPr lang="en" sz="2400">
                <a:solidFill>
                  <a:schemeClr val="dk1"/>
                </a:solidFill>
                <a:latin typeface="Merriweather"/>
                <a:ea typeface="Merriweather"/>
                <a:cs typeface="Merriweather"/>
                <a:sym typeface="Merriweather"/>
              </a:rPr>
              <a:t> dark brown due to filtration of excess conjugated bilirubin through the kidney. </a:t>
            </a:r>
            <a:endParaRPr sz="2400">
              <a:solidFill>
                <a:schemeClr val="dk1"/>
              </a:solidFill>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solidFill>
                  <a:schemeClr val="dk1"/>
                </a:solidFill>
                <a:latin typeface="Merriweather"/>
                <a:ea typeface="Merriweather"/>
                <a:cs typeface="Merriweather"/>
                <a:sym typeface="Merriweather"/>
              </a:rPr>
              <a:t>In this case, hyperbilirubinemia is usually accompanied by other abnormalities in biochemical markers of liver function {Alanine amine transferase (ALT/ </a:t>
            </a:r>
            <a:r>
              <a:rPr lang="en" sz="2400">
                <a:solidFill>
                  <a:srgbClr val="45818E"/>
                </a:solidFill>
                <a:latin typeface="Merriweather"/>
                <a:ea typeface="Merriweather"/>
                <a:cs typeface="Merriweather"/>
                <a:sym typeface="Merriweather"/>
              </a:rPr>
              <a:t>SGPT</a:t>
            </a:r>
            <a:r>
              <a:rPr lang="en" sz="2400">
                <a:solidFill>
                  <a:schemeClr val="dk1"/>
                </a:solidFill>
                <a:latin typeface="Merriweather"/>
                <a:ea typeface="Merriweather"/>
                <a:cs typeface="Merriweather"/>
                <a:sym typeface="Merriweather"/>
              </a:rPr>
              <a:t>) &amp; Aspartate amine transferase (AST/</a:t>
            </a:r>
            <a:r>
              <a:rPr lang="en" sz="2400">
                <a:solidFill>
                  <a:srgbClr val="45818E"/>
                </a:solidFill>
                <a:latin typeface="Merriweather"/>
                <a:ea typeface="Merriweather"/>
                <a:cs typeface="Merriweather"/>
                <a:sym typeface="Merriweather"/>
              </a:rPr>
              <a:t>SGOT</a:t>
            </a:r>
            <a:r>
              <a:rPr lang="en" sz="2400">
                <a:solidFill>
                  <a:schemeClr val="dk1"/>
                </a:solidFill>
                <a:latin typeface="Merriweather"/>
                <a:ea typeface="Merriweather"/>
                <a:cs typeface="Merriweather"/>
                <a:sym typeface="Merriweather"/>
              </a:rPr>
              <a:t>)</a:t>
            </a:r>
            <a:endParaRPr sz="2400">
              <a:solidFill>
                <a:schemeClr val="dk1"/>
              </a:solidFill>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highlight>
                  <a:srgbClr val="D9D2E9"/>
                </a:highlight>
                <a:latin typeface="Merriweather"/>
                <a:ea typeface="Merriweather"/>
                <a:cs typeface="Merriweather"/>
                <a:sym typeface="Merriweather"/>
              </a:rPr>
              <a:t>By looking at the ratio between different liver enzymes we can distinguish the cause whether it is from biliary (cholestatic) or liver (hepatic</a:t>
            </a:r>
            <a:r>
              <a:rPr lang="en" sz="2400">
                <a:highlight>
                  <a:srgbClr val="D9D2E9"/>
                </a:highlight>
                <a:latin typeface="Merriweather"/>
                <a:ea typeface="Merriweather"/>
                <a:cs typeface="Merriweather"/>
                <a:sym typeface="Merriweather"/>
              </a:rPr>
              <a:t>).</a:t>
            </a:r>
            <a:endParaRPr sz="2400">
              <a:highlight>
                <a:srgbClr val="D9D2E9"/>
              </a:highlight>
              <a:latin typeface="Merriweather"/>
              <a:ea typeface="Merriweather"/>
              <a:cs typeface="Merriweather"/>
              <a:sym typeface="Merriweather"/>
            </a:endParaRPr>
          </a:p>
          <a:p>
            <a:pPr indent="0" lvl="0" marL="0" rtl="0" algn="l">
              <a:spcBef>
                <a:spcPts val="0"/>
              </a:spcBef>
              <a:spcAft>
                <a:spcPts val="0"/>
              </a:spcAft>
              <a:buNone/>
            </a:pPr>
            <a:r>
              <a:rPr b="1" lang="en" sz="2400">
                <a:solidFill>
                  <a:srgbClr val="8E7CC3"/>
                </a:solidFill>
                <a:latin typeface="Merriweather"/>
                <a:ea typeface="Merriweather"/>
                <a:cs typeface="Merriweather"/>
                <a:sym typeface="Merriweather"/>
              </a:rPr>
              <a:t>The main diagnostic tip is: </a:t>
            </a:r>
            <a:endParaRPr b="1" sz="2400">
              <a:solidFill>
                <a:srgbClr val="8E7CC3"/>
              </a:solidFill>
              <a:latin typeface="Merriweather"/>
              <a:ea typeface="Merriweather"/>
              <a:cs typeface="Merriweather"/>
              <a:sym typeface="Merriweather"/>
            </a:endParaRPr>
          </a:p>
          <a:p>
            <a:pPr indent="-374650" lvl="0" marL="457200" rtl="0" algn="l">
              <a:spcBef>
                <a:spcPts val="0"/>
              </a:spcBef>
              <a:spcAft>
                <a:spcPts val="0"/>
              </a:spcAft>
              <a:buClr>
                <a:srgbClr val="D9D2E9"/>
              </a:buClr>
              <a:buSzPts val="2300"/>
              <a:buFont typeface="Merriweather"/>
              <a:buChar char="★"/>
            </a:pPr>
            <a:r>
              <a:rPr b="1" lang="en" sz="2300">
                <a:solidFill>
                  <a:srgbClr val="351C75"/>
                </a:solidFill>
                <a:highlight>
                  <a:srgbClr val="D9D2E9"/>
                </a:highlight>
                <a:latin typeface="Merriweather"/>
                <a:ea typeface="Merriweather"/>
                <a:cs typeface="Merriweather"/>
                <a:sym typeface="Merriweather"/>
              </a:rPr>
              <a:t>Biliary obstruction :</a:t>
            </a:r>
            <a:r>
              <a:rPr b="1" lang="en" sz="2300">
                <a:solidFill>
                  <a:srgbClr val="8E7CC3"/>
                </a:solidFill>
                <a:latin typeface="Merriweather"/>
                <a:ea typeface="Merriweather"/>
                <a:cs typeface="Merriweather"/>
                <a:sym typeface="Merriweather"/>
              </a:rPr>
              <a:t> </a:t>
            </a:r>
            <a:r>
              <a:rPr lang="en" sz="2300">
                <a:latin typeface="Merriweather"/>
                <a:ea typeface="Merriweather"/>
                <a:cs typeface="Merriweather"/>
                <a:sym typeface="Merriweather"/>
              </a:rPr>
              <a:t>the ALT goes up and down (pulsatile increase ) and Bilirubin in the blood is high.</a:t>
            </a:r>
            <a:endParaRPr sz="2300">
              <a:latin typeface="Merriweather"/>
              <a:ea typeface="Merriweather"/>
              <a:cs typeface="Merriweather"/>
              <a:sym typeface="Merriweather"/>
            </a:endParaRPr>
          </a:p>
          <a:p>
            <a:pPr indent="-374650" lvl="0" marL="457200" rtl="0" algn="l">
              <a:spcBef>
                <a:spcPts val="0"/>
              </a:spcBef>
              <a:spcAft>
                <a:spcPts val="0"/>
              </a:spcAft>
              <a:buClr>
                <a:srgbClr val="D9D2E9"/>
              </a:buClr>
              <a:buSzPts val="2300"/>
              <a:buFont typeface="Merriweather"/>
              <a:buChar char="★"/>
            </a:pPr>
            <a:r>
              <a:rPr b="1" lang="en" sz="2300">
                <a:solidFill>
                  <a:srgbClr val="351C75"/>
                </a:solidFill>
                <a:highlight>
                  <a:srgbClr val="D9D2E9"/>
                </a:highlight>
                <a:latin typeface="Merriweather"/>
                <a:ea typeface="Merriweather"/>
                <a:cs typeface="Merriweather"/>
                <a:sym typeface="Merriweather"/>
              </a:rPr>
              <a:t>Hepatic jaundice :</a:t>
            </a:r>
            <a:r>
              <a:rPr b="1" lang="en" sz="2300">
                <a:solidFill>
                  <a:srgbClr val="8E7CC3"/>
                </a:solidFill>
                <a:latin typeface="Merriweather"/>
                <a:ea typeface="Merriweather"/>
                <a:cs typeface="Merriweather"/>
                <a:sym typeface="Merriweather"/>
              </a:rPr>
              <a:t> </a:t>
            </a:r>
            <a:r>
              <a:rPr lang="en" sz="2300">
                <a:latin typeface="Merriweather"/>
                <a:ea typeface="Merriweather"/>
                <a:cs typeface="Merriweather"/>
                <a:sym typeface="Merriweather"/>
              </a:rPr>
              <a:t>ALT shows persistent increase for along period of time (months).</a:t>
            </a:r>
            <a:endParaRPr sz="2300"/>
          </a:p>
        </p:txBody>
      </p:sp>
      <p:sp>
        <p:nvSpPr>
          <p:cNvPr id="264" name="Google Shape;264;p20"/>
          <p:cNvSpPr txBox="1"/>
          <p:nvPr/>
        </p:nvSpPr>
        <p:spPr>
          <a:xfrm>
            <a:off x="10212875" y="16394825"/>
            <a:ext cx="1575300" cy="61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Merriweather"/>
                <a:ea typeface="Merriweather"/>
                <a:cs typeface="Merriweather"/>
                <a:sym typeface="Merriweather"/>
              </a:rPr>
              <a:t>Figure 9-6</a:t>
            </a:r>
            <a:endParaRPr b="1" sz="2000">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graphicFrame>
        <p:nvGraphicFramePr>
          <p:cNvPr id="269" name="Google Shape;269;p21"/>
          <p:cNvGraphicFramePr/>
          <p:nvPr/>
        </p:nvGraphicFramePr>
        <p:xfrm>
          <a:off x="386000" y="1867238"/>
          <a:ext cx="3000000" cy="3000000"/>
        </p:xfrm>
        <a:graphic>
          <a:graphicData uri="http://schemas.openxmlformats.org/drawingml/2006/table">
            <a:tbl>
              <a:tblPr>
                <a:noFill/>
                <a:tableStyleId>{3EB60918-3F87-42CC-B978-8CB155EB74A9}</a:tableStyleId>
              </a:tblPr>
              <a:tblGrid>
                <a:gridCol w="8667775"/>
                <a:gridCol w="4491550"/>
              </a:tblGrid>
              <a:tr h="883975">
                <a:tc gridSpan="2">
                  <a:txBody>
                    <a:bodyPr/>
                    <a:lstStyle/>
                    <a:p>
                      <a:pPr indent="0" lvl="0" marL="0" rtl="0" algn="ctr">
                        <a:spcBef>
                          <a:spcPts val="0"/>
                        </a:spcBef>
                        <a:spcAft>
                          <a:spcPts val="0"/>
                        </a:spcAft>
                        <a:buClr>
                          <a:schemeClr val="dk1"/>
                        </a:buClr>
                        <a:buSzPts val="1100"/>
                        <a:buFont typeface="Arial"/>
                        <a:buNone/>
                      </a:pPr>
                      <a:r>
                        <a:rPr lang="en" sz="4600">
                          <a:solidFill>
                            <a:schemeClr val="lt1"/>
                          </a:solidFill>
                          <a:latin typeface="Oswald"/>
                          <a:ea typeface="Oswald"/>
                          <a:cs typeface="Oswald"/>
                          <a:sym typeface="Oswald"/>
                        </a:rPr>
                        <a:t>Posthepatic: Obstructive Jaundice</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93C47D"/>
                    </a:solidFill>
                  </a:tcPr>
                </a:tc>
                <a:tc hMerge="1"/>
              </a:tr>
              <a:tr h="792200">
                <a:tc>
                  <a:txBody>
                    <a:bodyPr/>
                    <a:lstStyle/>
                    <a:p>
                      <a:pPr indent="0" lvl="0" marL="0" rtl="0" algn="ctr">
                        <a:spcBef>
                          <a:spcPts val="0"/>
                        </a:spcBef>
                        <a:spcAft>
                          <a:spcPts val="0"/>
                        </a:spcAft>
                        <a:buClr>
                          <a:schemeClr val="dk1"/>
                        </a:buClr>
                        <a:buSzPts val="1100"/>
                        <a:buFont typeface="Arial"/>
                        <a:buNone/>
                      </a:pPr>
                      <a:r>
                        <a:rPr lang="en" sz="2600">
                          <a:solidFill>
                            <a:schemeClr val="dk1"/>
                          </a:solidFill>
                          <a:highlight>
                            <a:srgbClr val="D9EAD3"/>
                          </a:highlight>
                          <a:latin typeface="Merriweather"/>
                          <a:ea typeface="Merriweather"/>
                          <a:cs typeface="Merriweather"/>
                          <a:sym typeface="Merriweather"/>
                        </a:rPr>
                        <a:t>Causes</a:t>
                      </a:r>
                      <a:r>
                        <a:rPr lang="en" sz="2400">
                          <a:solidFill>
                            <a:schemeClr val="dk1"/>
                          </a:solidFill>
                          <a:latin typeface="Merriweather"/>
                          <a:ea typeface="Merriweather"/>
                          <a:cs typeface="Merriweather"/>
                          <a:sym typeface="Merriweather"/>
                        </a:rPr>
                        <a:t> </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EAD3"/>
                    </a:solidFill>
                  </a:tcPr>
                </a:tc>
                <a:tc rowSpan="3">
                  <a:txBody>
                    <a:bodyPr/>
                    <a:lstStyle/>
                    <a:p>
                      <a:pPr indent="0" lvl="0" marL="0" rtl="0" algn="l">
                        <a:spcBef>
                          <a:spcPts val="0"/>
                        </a:spcBef>
                        <a:spcAft>
                          <a:spcPts val="0"/>
                        </a:spcAft>
                        <a:buNone/>
                      </a:pPr>
                      <a:r>
                        <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860175">
                <a:tc>
                  <a:txBody>
                    <a:bodyPr/>
                    <a:lstStyle/>
                    <a:p>
                      <a:pPr indent="-361950" lvl="0" marL="457200" rtl="0" algn="l">
                        <a:spcBef>
                          <a:spcPts val="0"/>
                        </a:spcBef>
                        <a:spcAft>
                          <a:spcPts val="0"/>
                        </a:spcAft>
                        <a:buClr>
                          <a:srgbClr val="D9EAD3"/>
                        </a:buClr>
                        <a:buSzPts val="2100"/>
                        <a:buFont typeface="Merriweather"/>
                        <a:buChar char="★"/>
                      </a:pPr>
                      <a:r>
                        <a:rPr lang="en" sz="2100">
                          <a:solidFill>
                            <a:schemeClr val="dk1"/>
                          </a:solidFill>
                          <a:highlight>
                            <a:srgbClr val="D9EAD3"/>
                          </a:highlight>
                          <a:latin typeface="Merriweather"/>
                          <a:ea typeface="Merriweather"/>
                          <a:cs typeface="Merriweather"/>
                          <a:sym typeface="Merriweather"/>
                        </a:rPr>
                        <a:t>Intrahepatic bile duct obstruction such as in the liver canaliculi</a:t>
                      </a:r>
                      <a:r>
                        <a:rPr lang="en" sz="2100">
                          <a:solidFill>
                            <a:schemeClr val="dk1"/>
                          </a:solidFill>
                          <a:latin typeface="Merriweather"/>
                          <a:ea typeface="Merriweather"/>
                          <a:cs typeface="Merriweather"/>
                          <a:sym typeface="Merriweather"/>
                        </a:rPr>
                        <a:t> e.g</a:t>
                      </a:r>
                      <a:endParaRPr sz="2100">
                        <a:solidFill>
                          <a:schemeClr val="dk1"/>
                        </a:solidFill>
                        <a:latin typeface="Merriweather"/>
                        <a:ea typeface="Merriweather"/>
                        <a:cs typeface="Merriweather"/>
                        <a:sym typeface="Merriweather"/>
                      </a:endParaRPr>
                    </a:p>
                    <a:p>
                      <a:pPr indent="-361950" lvl="0" marL="457200" rtl="0" algn="l">
                        <a:spcBef>
                          <a:spcPts val="0"/>
                        </a:spcBef>
                        <a:spcAft>
                          <a:spcPts val="0"/>
                        </a:spcAft>
                        <a:buClr>
                          <a:schemeClr val="dk1"/>
                        </a:buClr>
                        <a:buSzPts val="2100"/>
                        <a:buFont typeface="Merriweather"/>
                        <a:buChar char="●"/>
                      </a:pPr>
                      <a:r>
                        <a:rPr lang="en" sz="2100">
                          <a:solidFill>
                            <a:schemeClr val="dk1"/>
                          </a:solidFill>
                          <a:latin typeface="Merriweather"/>
                          <a:ea typeface="Merriweather"/>
                          <a:cs typeface="Merriweather"/>
                          <a:sym typeface="Merriweather"/>
                        </a:rPr>
                        <a:t>Drugs </a:t>
                      </a:r>
                      <a:endParaRPr sz="2100">
                        <a:solidFill>
                          <a:schemeClr val="dk1"/>
                        </a:solidFill>
                        <a:latin typeface="Merriweather"/>
                        <a:ea typeface="Merriweather"/>
                        <a:cs typeface="Merriweather"/>
                        <a:sym typeface="Merriweather"/>
                      </a:endParaRPr>
                    </a:p>
                    <a:p>
                      <a:pPr indent="-361950" lvl="0" marL="457200" rtl="0" algn="l">
                        <a:spcBef>
                          <a:spcPts val="0"/>
                        </a:spcBef>
                        <a:spcAft>
                          <a:spcPts val="0"/>
                        </a:spcAft>
                        <a:buClr>
                          <a:schemeClr val="dk1"/>
                        </a:buClr>
                        <a:buSzPts val="2100"/>
                        <a:buFont typeface="Merriweather"/>
                        <a:buChar char="●"/>
                      </a:pPr>
                      <a:r>
                        <a:rPr lang="en" sz="2100">
                          <a:solidFill>
                            <a:schemeClr val="dk1"/>
                          </a:solidFill>
                          <a:latin typeface="Merriweather"/>
                          <a:ea typeface="Merriweather"/>
                          <a:cs typeface="Merriweather"/>
                          <a:sym typeface="Merriweather"/>
                        </a:rPr>
                        <a:t>Primary biliary cirrhosis</a:t>
                      </a:r>
                      <a:endParaRPr sz="2100">
                        <a:solidFill>
                          <a:schemeClr val="dk1"/>
                        </a:solidFill>
                        <a:latin typeface="Merriweather"/>
                        <a:ea typeface="Merriweather"/>
                        <a:cs typeface="Merriweather"/>
                        <a:sym typeface="Merriweather"/>
                      </a:endParaRPr>
                    </a:p>
                    <a:p>
                      <a:pPr indent="-361950" lvl="0" marL="457200" rtl="0" algn="l">
                        <a:spcBef>
                          <a:spcPts val="0"/>
                        </a:spcBef>
                        <a:spcAft>
                          <a:spcPts val="0"/>
                        </a:spcAft>
                        <a:buClr>
                          <a:schemeClr val="dk1"/>
                        </a:buClr>
                        <a:buSzPts val="2100"/>
                        <a:buFont typeface="Merriweather"/>
                        <a:buChar char="●"/>
                      </a:pPr>
                      <a:r>
                        <a:rPr lang="en" sz="2100">
                          <a:solidFill>
                            <a:schemeClr val="dk1"/>
                          </a:solidFill>
                          <a:latin typeface="Merriweather"/>
                          <a:ea typeface="Merriweather"/>
                          <a:cs typeface="Merriweather"/>
                          <a:sym typeface="Merriweather"/>
                        </a:rPr>
                        <a:t>Cholangitis</a:t>
                      </a:r>
                      <a:r>
                        <a:rPr lang="en" sz="2100">
                          <a:solidFill>
                            <a:schemeClr val="dk1"/>
                          </a:solidFill>
                          <a:latin typeface="Merriweather"/>
                          <a:ea typeface="Merriweather"/>
                          <a:cs typeface="Merriweather"/>
                          <a:sym typeface="Merriweather"/>
                        </a:rPr>
                        <a:t>.</a:t>
                      </a:r>
                      <a:endParaRPr sz="2100">
                        <a:solidFill>
                          <a:schemeClr val="dk1"/>
                        </a:solidFill>
                        <a:latin typeface="Merriweather"/>
                        <a:ea typeface="Merriweather"/>
                        <a:cs typeface="Merriweather"/>
                        <a:sym typeface="Merriweather"/>
                      </a:endParaRPr>
                    </a:p>
                    <a:p>
                      <a:pPr indent="-361950" lvl="0" marL="457200" rtl="0" algn="l">
                        <a:spcBef>
                          <a:spcPts val="0"/>
                        </a:spcBef>
                        <a:spcAft>
                          <a:spcPts val="0"/>
                        </a:spcAft>
                        <a:buClr>
                          <a:schemeClr val="dk1"/>
                        </a:buClr>
                        <a:buSzPts val="2100"/>
                        <a:buFont typeface="Merriweather"/>
                        <a:buChar char="●"/>
                      </a:pPr>
                      <a:r>
                        <a:rPr lang="en" sz="2100">
                          <a:solidFill>
                            <a:schemeClr val="dk1"/>
                          </a:solidFill>
                          <a:latin typeface="Merriweather"/>
                          <a:ea typeface="Merriweather"/>
                          <a:cs typeface="Merriweather"/>
                          <a:sym typeface="Merriweather"/>
                        </a:rPr>
                        <a:t>Hepatitis</a:t>
                      </a:r>
                      <a:endParaRPr sz="2100">
                        <a:solidFill>
                          <a:schemeClr val="dk1"/>
                        </a:solidFill>
                        <a:latin typeface="Merriweather"/>
                        <a:ea typeface="Merriweather"/>
                        <a:cs typeface="Merriweather"/>
                        <a:sym typeface="Merriweather"/>
                      </a:endParaRPr>
                    </a:p>
                    <a:p>
                      <a:pPr indent="-361950" lvl="0" marL="457200" rtl="0" algn="l">
                        <a:spcBef>
                          <a:spcPts val="0"/>
                        </a:spcBef>
                        <a:spcAft>
                          <a:spcPts val="0"/>
                        </a:spcAft>
                        <a:buClr>
                          <a:srgbClr val="D9EAD3"/>
                        </a:buClr>
                        <a:buSzPts val="2100"/>
                        <a:buFont typeface="Merriweather"/>
                        <a:buChar char="★"/>
                      </a:pPr>
                      <a:r>
                        <a:rPr lang="en" sz="2100">
                          <a:solidFill>
                            <a:schemeClr val="dk1"/>
                          </a:solidFill>
                          <a:latin typeface="Merriweather"/>
                          <a:ea typeface="Merriweather"/>
                          <a:cs typeface="Merriweather"/>
                          <a:sym typeface="Merriweather"/>
                        </a:rPr>
                        <a:t> </a:t>
                      </a:r>
                      <a:r>
                        <a:rPr lang="en" sz="2100">
                          <a:solidFill>
                            <a:schemeClr val="dk1"/>
                          </a:solidFill>
                          <a:highlight>
                            <a:srgbClr val="D9EAD3"/>
                          </a:highlight>
                          <a:latin typeface="Merriweather"/>
                          <a:ea typeface="Merriweather"/>
                          <a:cs typeface="Merriweather"/>
                          <a:sym typeface="Merriweather"/>
                        </a:rPr>
                        <a:t> Extrahepatic bile duct obstruction</a:t>
                      </a:r>
                      <a:r>
                        <a:rPr lang="en" sz="2100">
                          <a:solidFill>
                            <a:schemeClr val="dk1"/>
                          </a:solidFill>
                          <a:latin typeface="Merriweather"/>
                          <a:ea typeface="Merriweather"/>
                          <a:cs typeface="Merriweather"/>
                          <a:sym typeface="Merriweather"/>
                        </a:rPr>
                        <a:t> e.g</a:t>
                      </a:r>
                      <a:endParaRPr sz="2100">
                        <a:solidFill>
                          <a:schemeClr val="dk1"/>
                        </a:solidFill>
                        <a:latin typeface="Merriweather"/>
                        <a:ea typeface="Merriweather"/>
                        <a:cs typeface="Merriweather"/>
                        <a:sym typeface="Merriweather"/>
                      </a:endParaRPr>
                    </a:p>
                    <a:p>
                      <a:pPr indent="-361950" lvl="0" marL="457200" rtl="0" algn="l">
                        <a:spcBef>
                          <a:spcPts val="0"/>
                        </a:spcBef>
                        <a:spcAft>
                          <a:spcPts val="0"/>
                        </a:spcAft>
                        <a:buClr>
                          <a:schemeClr val="dk1"/>
                        </a:buClr>
                        <a:buSzPts val="2100"/>
                        <a:buFont typeface="Merriweather"/>
                        <a:buChar char="●"/>
                      </a:pPr>
                      <a:r>
                        <a:rPr lang="en" sz="2100">
                          <a:solidFill>
                            <a:schemeClr val="dk1"/>
                          </a:solidFill>
                          <a:latin typeface="Merriweather"/>
                          <a:ea typeface="Merriweather"/>
                          <a:cs typeface="Merriweather"/>
                          <a:sym typeface="Merriweather"/>
                        </a:rPr>
                        <a:t>Gallstones. </a:t>
                      </a:r>
                      <a:endParaRPr sz="2100">
                        <a:solidFill>
                          <a:schemeClr val="dk1"/>
                        </a:solidFill>
                        <a:latin typeface="Merriweather"/>
                        <a:ea typeface="Merriweather"/>
                        <a:cs typeface="Merriweather"/>
                        <a:sym typeface="Merriweather"/>
                      </a:endParaRPr>
                    </a:p>
                    <a:p>
                      <a:pPr indent="-361950" lvl="0" marL="457200" rtl="0" algn="l">
                        <a:spcBef>
                          <a:spcPts val="0"/>
                        </a:spcBef>
                        <a:spcAft>
                          <a:spcPts val="0"/>
                        </a:spcAft>
                        <a:buClr>
                          <a:schemeClr val="dk1"/>
                        </a:buClr>
                        <a:buSzPts val="2100"/>
                        <a:buFont typeface="Merriweather"/>
                        <a:buChar char="●"/>
                      </a:pPr>
                      <a:r>
                        <a:rPr lang="en" sz="2100">
                          <a:solidFill>
                            <a:schemeClr val="dk1"/>
                          </a:solidFill>
                          <a:latin typeface="Merriweather"/>
                          <a:ea typeface="Merriweather"/>
                          <a:cs typeface="Merriweather"/>
                          <a:sym typeface="Merriweather"/>
                        </a:rPr>
                        <a:t>Carcinoma of the head of the pancreas</a:t>
                      </a:r>
                      <a:r>
                        <a:rPr lang="en" sz="2100">
                          <a:solidFill>
                            <a:schemeClr val="dk1"/>
                          </a:solidFill>
                          <a:latin typeface="Merriweather"/>
                          <a:ea typeface="Merriweather"/>
                          <a:cs typeface="Merriweather"/>
                          <a:sym typeface="Merriweather"/>
                        </a:rPr>
                        <a:t> </a:t>
                      </a:r>
                      <a:r>
                        <a:rPr lang="en" sz="2100">
                          <a:solidFill>
                            <a:srgbClr val="8E7CC3"/>
                          </a:solidFill>
                          <a:latin typeface="Merriweather"/>
                          <a:ea typeface="Merriweather"/>
                          <a:cs typeface="Merriweather"/>
                          <a:sym typeface="Merriweather"/>
                        </a:rPr>
                        <a:t>(usually accompanied by high ALP levels)</a:t>
                      </a:r>
                      <a:endParaRPr sz="2100">
                        <a:solidFill>
                          <a:srgbClr val="8E7CC3"/>
                        </a:solidFill>
                        <a:latin typeface="Merriweather"/>
                        <a:ea typeface="Merriweather"/>
                        <a:cs typeface="Merriweather"/>
                        <a:sym typeface="Merriweather"/>
                      </a:endParaRPr>
                    </a:p>
                    <a:p>
                      <a:pPr indent="-361950" lvl="0" marL="457200" rtl="0" algn="l">
                        <a:spcBef>
                          <a:spcPts val="0"/>
                        </a:spcBef>
                        <a:spcAft>
                          <a:spcPts val="0"/>
                        </a:spcAft>
                        <a:buClr>
                          <a:schemeClr val="dk1"/>
                        </a:buClr>
                        <a:buSzPts val="2100"/>
                        <a:buFont typeface="Merriweather"/>
                        <a:buChar char="●"/>
                      </a:pPr>
                      <a:r>
                        <a:rPr lang="en" sz="2100">
                          <a:solidFill>
                            <a:schemeClr val="dk1"/>
                          </a:solidFill>
                          <a:latin typeface="Merriweather"/>
                          <a:ea typeface="Merriweather"/>
                          <a:cs typeface="Merriweather"/>
                          <a:sym typeface="Merriweather"/>
                        </a:rPr>
                        <a:t>Cholangiocarcinoma</a:t>
                      </a:r>
                      <a:endParaRPr sz="2100">
                        <a:solidFill>
                          <a:schemeClr val="dk1"/>
                        </a:solidFill>
                        <a:latin typeface="Merriweather"/>
                        <a:ea typeface="Merriweather"/>
                        <a:cs typeface="Merriweather"/>
                        <a:sym typeface="Merriweather"/>
                      </a:endParaRPr>
                    </a:p>
                    <a:p>
                      <a:pPr indent="-361950" lvl="0" marL="457200" rtl="0" algn="l">
                        <a:spcBef>
                          <a:spcPts val="0"/>
                        </a:spcBef>
                        <a:spcAft>
                          <a:spcPts val="0"/>
                        </a:spcAft>
                        <a:buClr>
                          <a:srgbClr val="8E7CC3"/>
                        </a:buClr>
                        <a:buSzPts val="2100"/>
                        <a:buFont typeface="Merriweather"/>
                        <a:buChar char="●"/>
                      </a:pPr>
                      <a:r>
                        <a:rPr lang="en" sz="2100">
                          <a:solidFill>
                            <a:srgbClr val="8E7CC3"/>
                          </a:solidFill>
                          <a:latin typeface="Merriweather"/>
                          <a:ea typeface="Merriweather"/>
                          <a:cs typeface="Merriweather"/>
                          <a:sym typeface="Merriweather"/>
                        </a:rPr>
                        <a:t>Edema of pancreatitis </a:t>
                      </a:r>
                      <a:endParaRPr sz="2100">
                        <a:solidFill>
                          <a:srgbClr val="8E7CC3"/>
                        </a:solidFill>
                        <a:latin typeface="Merriweather"/>
                        <a:ea typeface="Merriweather"/>
                        <a:cs typeface="Merriweather"/>
                        <a:sym typeface="Merriweather"/>
                      </a:endParaRPr>
                    </a:p>
                    <a:p>
                      <a:pPr indent="-361950" lvl="0" marL="457200" rtl="0" algn="l">
                        <a:spcBef>
                          <a:spcPts val="0"/>
                        </a:spcBef>
                        <a:spcAft>
                          <a:spcPts val="0"/>
                        </a:spcAft>
                        <a:buClr>
                          <a:srgbClr val="8E7CC3"/>
                        </a:buClr>
                        <a:buSzPts val="2100"/>
                        <a:buFont typeface="Merriweather"/>
                        <a:buChar char="●"/>
                      </a:pPr>
                      <a:r>
                        <a:rPr lang="en" sz="2100">
                          <a:solidFill>
                            <a:srgbClr val="8E7CC3"/>
                          </a:solidFill>
                          <a:latin typeface="Merriweather"/>
                          <a:ea typeface="Merriweather"/>
                          <a:cs typeface="Merriweather"/>
                          <a:sym typeface="Merriweather"/>
                        </a:rPr>
                        <a:t>Sclerosing cholangitis</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vMerge="1"/>
              </a:tr>
              <a:tr h="1860175">
                <a:tc>
                  <a:txBody>
                    <a:bodyPr/>
                    <a:lstStyle/>
                    <a:p>
                      <a:pPr indent="-355600" lvl="0" marL="457200" rtl="0" algn="l">
                        <a:spcBef>
                          <a:spcPts val="0"/>
                        </a:spcBef>
                        <a:spcAft>
                          <a:spcPts val="0"/>
                        </a:spcAft>
                        <a:buClr>
                          <a:srgbClr val="B6D7A8"/>
                        </a:buClr>
                        <a:buSzPts val="2000"/>
                        <a:buFont typeface="Merriweather"/>
                        <a:buChar char="●"/>
                      </a:pPr>
                      <a:r>
                        <a:rPr lang="en" sz="2000">
                          <a:solidFill>
                            <a:schemeClr val="dk1"/>
                          </a:solidFill>
                          <a:latin typeface="Merriweather"/>
                          <a:ea typeface="Merriweather"/>
                          <a:cs typeface="Merriweather"/>
                          <a:sym typeface="Merriweather"/>
                        </a:rPr>
                        <a:t>The rate of bilirubin formation is normal, bilirubin enters the liver cells and become conjugated in the usual way.</a:t>
                      </a:r>
                      <a:endParaRPr sz="2000">
                        <a:solidFill>
                          <a:schemeClr val="dk1"/>
                        </a:solidFill>
                        <a:latin typeface="Merriweather"/>
                        <a:ea typeface="Merriweather"/>
                        <a:cs typeface="Merriweather"/>
                        <a:sym typeface="Merriweather"/>
                      </a:endParaRPr>
                    </a:p>
                    <a:p>
                      <a:pPr indent="-355600" lvl="0" marL="457200" rtl="0" algn="l">
                        <a:spcBef>
                          <a:spcPts val="0"/>
                        </a:spcBef>
                        <a:spcAft>
                          <a:spcPts val="0"/>
                        </a:spcAft>
                        <a:buClr>
                          <a:srgbClr val="B6D7A8"/>
                        </a:buClr>
                        <a:buSzPts val="2000"/>
                        <a:buFont typeface="Merriweather"/>
                        <a:buChar char="●"/>
                      </a:pPr>
                      <a:r>
                        <a:rPr lang="en" sz="2000">
                          <a:solidFill>
                            <a:schemeClr val="dk1"/>
                          </a:solidFill>
                          <a:latin typeface="Merriweather"/>
                          <a:ea typeface="Merriweather"/>
                          <a:cs typeface="Merriweather"/>
                          <a:sym typeface="Merriweather"/>
                        </a:rPr>
                        <a:t>The conjugated bilirubin formed cannot pass into small intestine and it returns back into blood. </a:t>
                      </a:r>
                      <a:endParaRPr sz="2000">
                        <a:solidFill>
                          <a:schemeClr val="dk1"/>
                        </a:solidFill>
                        <a:latin typeface="Merriweather"/>
                        <a:ea typeface="Merriweather"/>
                        <a:cs typeface="Merriweather"/>
                        <a:sym typeface="Merriweather"/>
                      </a:endParaRPr>
                    </a:p>
                    <a:p>
                      <a:pPr indent="-355600" lvl="0" marL="457200" rtl="0" algn="l">
                        <a:spcBef>
                          <a:spcPts val="0"/>
                        </a:spcBef>
                        <a:spcAft>
                          <a:spcPts val="0"/>
                        </a:spcAft>
                        <a:buClr>
                          <a:srgbClr val="B6D7A8"/>
                        </a:buClr>
                        <a:buSzPts val="2000"/>
                        <a:buFont typeface="Merriweather"/>
                        <a:buChar char="●"/>
                      </a:pPr>
                      <a:r>
                        <a:rPr lang="en" sz="2000">
                          <a:solidFill>
                            <a:schemeClr val="dk1"/>
                          </a:solidFill>
                          <a:latin typeface="Merriweather"/>
                          <a:ea typeface="Merriweather"/>
                          <a:cs typeface="Merriweather"/>
                          <a:sym typeface="Merriweather"/>
                        </a:rPr>
                        <a:t>In this type of jaundice, conjugated bilirubin is filtered through the kidney and appears in </a:t>
                      </a:r>
                      <a:r>
                        <a:rPr lang="en" sz="2000">
                          <a:solidFill>
                            <a:schemeClr val="dk1"/>
                          </a:solidFill>
                          <a:highlight>
                            <a:srgbClr val="D9EAD3"/>
                          </a:highlight>
                          <a:latin typeface="Merriweather"/>
                          <a:ea typeface="Merriweather"/>
                          <a:cs typeface="Merriweather"/>
                          <a:sym typeface="Merriweather"/>
                        </a:rPr>
                        <a:t>urine giving</a:t>
                      </a:r>
                      <a:r>
                        <a:rPr lang="en" sz="2000">
                          <a:solidFill>
                            <a:schemeClr val="dk1"/>
                          </a:solidFill>
                          <a:latin typeface="Merriweather"/>
                          <a:ea typeface="Merriweather"/>
                          <a:cs typeface="Merriweather"/>
                          <a:sym typeface="Merriweather"/>
                        </a:rPr>
                        <a:t> it dark brown color. </a:t>
                      </a:r>
                      <a:endParaRPr sz="2000">
                        <a:solidFill>
                          <a:schemeClr val="dk1"/>
                        </a:solidFill>
                        <a:latin typeface="Merriweather"/>
                        <a:ea typeface="Merriweather"/>
                        <a:cs typeface="Merriweather"/>
                        <a:sym typeface="Merriweather"/>
                      </a:endParaRPr>
                    </a:p>
                    <a:p>
                      <a:pPr indent="-355600" lvl="0" marL="457200" rtl="0" algn="l">
                        <a:spcBef>
                          <a:spcPts val="0"/>
                        </a:spcBef>
                        <a:spcAft>
                          <a:spcPts val="0"/>
                        </a:spcAft>
                        <a:buClr>
                          <a:srgbClr val="B6D7A8"/>
                        </a:buClr>
                        <a:buSzPts val="2000"/>
                        <a:buFont typeface="Merriweather"/>
                        <a:buChar char="●"/>
                      </a:pPr>
                      <a:r>
                        <a:rPr lang="en" sz="2000">
                          <a:solidFill>
                            <a:schemeClr val="dk1"/>
                          </a:solidFill>
                          <a:latin typeface="Merriweather"/>
                          <a:ea typeface="Merriweather"/>
                          <a:cs typeface="Merriweather"/>
                          <a:sym typeface="Merriweather"/>
                        </a:rPr>
                        <a:t>Urine is free from urobilinogen. </a:t>
                      </a:r>
                      <a:endParaRPr sz="2000">
                        <a:solidFill>
                          <a:schemeClr val="dk1"/>
                        </a:solidFill>
                        <a:latin typeface="Merriweather"/>
                        <a:ea typeface="Merriweather"/>
                        <a:cs typeface="Merriweather"/>
                        <a:sym typeface="Merriweather"/>
                      </a:endParaRPr>
                    </a:p>
                    <a:p>
                      <a:pPr indent="-355600" lvl="0" marL="457200" rtl="0" algn="l">
                        <a:spcBef>
                          <a:spcPts val="0"/>
                        </a:spcBef>
                        <a:spcAft>
                          <a:spcPts val="0"/>
                        </a:spcAft>
                        <a:buClr>
                          <a:srgbClr val="B6D7A8"/>
                        </a:buClr>
                        <a:buSzPts val="2000"/>
                        <a:buFont typeface="Merriweather"/>
                        <a:buChar char="●"/>
                      </a:pPr>
                      <a:r>
                        <a:rPr lang="en" sz="2000">
                          <a:solidFill>
                            <a:schemeClr val="dk1"/>
                          </a:solidFill>
                          <a:highlight>
                            <a:srgbClr val="D9EAD3"/>
                          </a:highlight>
                          <a:latin typeface="Merriweather"/>
                          <a:ea typeface="Merriweather"/>
                          <a:cs typeface="Merriweather"/>
                          <a:sym typeface="Merriweather"/>
                        </a:rPr>
                        <a:t>Stools</a:t>
                      </a:r>
                      <a:r>
                        <a:rPr lang="en" sz="2000">
                          <a:solidFill>
                            <a:schemeClr val="dk1"/>
                          </a:solidFill>
                          <a:latin typeface="Merriweather"/>
                          <a:ea typeface="Merriweather"/>
                          <a:cs typeface="Merriweather"/>
                          <a:sym typeface="Merriweather"/>
                        </a:rPr>
                        <a:t> are clay color due to absence of stercobilin.</a:t>
                      </a:r>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vMerge="1"/>
              </a:tr>
            </a:tbl>
          </a:graphicData>
        </a:graphic>
      </p:graphicFrame>
      <p:sp>
        <p:nvSpPr>
          <p:cNvPr id="270" name="Google Shape;270;p21"/>
          <p:cNvSpPr txBox="1"/>
          <p:nvPr/>
        </p:nvSpPr>
        <p:spPr>
          <a:xfrm>
            <a:off x="247175" y="835975"/>
            <a:ext cx="10881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chemeClr val="dk1"/>
                </a:solidFill>
                <a:latin typeface="Oswald"/>
                <a:ea typeface="Oswald"/>
                <a:cs typeface="Oswald"/>
                <a:sym typeface="Oswald"/>
              </a:rPr>
              <a:t>     </a:t>
            </a:r>
            <a:r>
              <a:rPr lang="en" sz="4800">
                <a:solidFill>
                  <a:schemeClr val="dk1"/>
                </a:solidFill>
                <a:highlight>
                  <a:srgbClr val="D9EAD3"/>
                </a:highlight>
                <a:latin typeface="Oswald"/>
                <a:ea typeface="Oswald"/>
                <a:cs typeface="Oswald"/>
                <a:sym typeface="Oswald"/>
              </a:rPr>
              <a:t> Classification of Jaundice (continued)</a:t>
            </a:r>
            <a:endParaRPr sz="4800">
              <a:solidFill>
                <a:schemeClr val="dk1"/>
              </a:solidFill>
              <a:highlight>
                <a:srgbClr val="D9EAD3"/>
              </a:highlight>
              <a:latin typeface="Oswald"/>
              <a:ea typeface="Oswald"/>
              <a:cs typeface="Oswald"/>
              <a:sym typeface="Oswald"/>
            </a:endParaRPr>
          </a:p>
        </p:txBody>
      </p:sp>
      <p:sp>
        <p:nvSpPr>
          <p:cNvPr id="271" name="Google Shape;271;p21"/>
          <p:cNvSpPr/>
          <p:nvPr/>
        </p:nvSpPr>
        <p:spPr>
          <a:xfrm>
            <a:off x="386003" y="1091128"/>
            <a:ext cx="468600" cy="4335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72" name="Google Shape;272;p21"/>
          <p:cNvSpPr/>
          <p:nvPr/>
        </p:nvSpPr>
        <p:spPr>
          <a:xfrm>
            <a:off x="0" y="488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73" name="Google Shape;273;p21"/>
          <p:cNvSpPr/>
          <p:nvPr/>
        </p:nvSpPr>
        <p:spPr>
          <a:xfrm>
            <a:off x="656616" y="489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74" name="Google Shape;274;p21"/>
          <p:cNvSpPr txBox="1"/>
          <p:nvPr/>
        </p:nvSpPr>
        <p:spPr>
          <a:xfrm>
            <a:off x="188014" y="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8</a:t>
            </a:r>
            <a:endParaRPr sz="4500">
              <a:solidFill>
                <a:srgbClr val="FFFFFF"/>
              </a:solidFill>
              <a:latin typeface="Oswald"/>
              <a:ea typeface="Oswald"/>
              <a:cs typeface="Oswald"/>
              <a:sym typeface="Oswald"/>
            </a:endParaRPr>
          </a:p>
        </p:txBody>
      </p:sp>
      <p:sp>
        <p:nvSpPr>
          <p:cNvPr id="275" name="Google Shape;275;p21"/>
          <p:cNvSpPr txBox="1"/>
          <p:nvPr/>
        </p:nvSpPr>
        <p:spPr>
          <a:xfrm>
            <a:off x="929925" y="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400">
                <a:solidFill>
                  <a:srgbClr val="FFFFFF"/>
                </a:solidFill>
                <a:latin typeface="Oswald"/>
                <a:ea typeface="Oswald"/>
                <a:cs typeface="Oswald"/>
                <a:sym typeface="Oswald"/>
              </a:rPr>
              <a:t>BILIRUBIN METABOLISM </a:t>
            </a:r>
            <a:endParaRPr sz="3400">
              <a:solidFill>
                <a:srgbClr val="FFFFFF"/>
              </a:solidFill>
              <a:latin typeface="Oswald"/>
              <a:ea typeface="Oswald"/>
              <a:cs typeface="Oswald"/>
              <a:sym typeface="Oswald"/>
            </a:endParaRPr>
          </a:p>
        </p:txBody>
      </p:sp>
      <p:sp>
        <p:nvSpPr>
          <p:cNvPr id="276" name="Google Shape;276;p21"/>
          <p:cNvSpPr txBox="1"/>
          <p:nvPr/>
        </p:nvSpPr>
        <p:spPr>
          <a:xfrm>
            <a:off x="11409324" y="385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Nine</a:t>
            </a:r>
            <a:endParaRPr sz="3500">
              <a:latin typeface="Oswald"/>
              <a:ea typeface="Oswald"/>
              <a:cs typeface="Oswald"/>
              <a:sym typeface="Oswald"/>
            </a:endParaRPr>
          </a:p>
        </p:txBody>
      </p:sp>
      <p:graphicFrame>
        <p:nvGraphicFramePr>
          <p:cNvPr id="277" name="Google Shape;277;p21"/>
          <p:cNvGraphicFramePr/>
          <p:nvPr/>
        </p:nvGraphicFramePr>
        <p:xfrm>
          <a:off x="869650" y="11680050"/>
          <a:ext cx="3000000" cy="3000000"/>
        </p:xfrm>
        <a:graphic>
          <a:graphicData uri="http://schemas.openxmlformats.org/drawingml/2006/table">
            <a:tbl>
              <a:tblPr>
                <a:noFill/>
                <a:tableStyleId>{3EB60918-3F87-42CC-B978-8CB155EB74A9}</a:tableStyleId>
              </a:tblPr>
              <a:tblGrid>
                <a:gridCol w="3048000"/>
                <a:gridCol w="3048000"/>
                <a:gridCol w="3048000"/>
                <a:gridCol w="3048000"/>
              </a:tblGrid>
              <a:tr h="795850">
                <a:tc>
                  <a:txBody>
                    <a:bodyPr/>
                    <a:lstStyle/>
                    <a:p>
                      <a:pPr indent="0" lvl="0" marL="0" rtl="0" algn="ctr">
                        <a:spcBef>
                          <a:spcPts val="0"/>
                        </a:spcBef>
                        <a:spcAft>
                          <a:spcPts val="0"/>
                        </a:spcAft>
                        <a:buNone/>
                      </a:pPr>
                      <a:r>
                        <a:t/>
                      </a:r>
                      <a:endParaRPr sz="2400">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Clr>
                          <a:schemeClr val="dk1"/>
                        </a:buClr>
                        <a:buSzPts val="1100"/>
                        <a:buFont typeface="Arial"/>
                        <a:buNone/>
                      </a:pPr>
                      <a:r>
                        <a:rPr b="1" lang="en" sz="2400">
                          <a:solidFill>
                            <a:srgbClr val="FFFFFF"/>
                          </a:solidFill>
                          <a:latin typeface="Merriweather"/>
                          <a:ea typeface="Merriweather"/>
                          <a:cs typeface="Merriweather"/>
                          <a:sym typeface="Merriweather"/>
                        </a:rPr>
                        <a:t>Prehepatic hemolytic</a:t>
                      </a:r>
                      <a:endParaRPr b="1" sz="2400">
                        <a:solidFill>
                          <a:srgbClr val="FFFFFF"/>
                        </a:solidFill>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D9D9D9"/>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Clr>
                          <a:schemeClr val="dk1"/>
                        </a:buClr>
                        <a:buSzPts val="1100"/>
                        <a:buFont typeface="Arial"/>
                        <a:buNone/>
                      </a:pPr>
                      <a:r>
                        <a:rPr b="1" lang="en" sz="2400">
                          <a:solidFill>
                            <a:srgbClr val="FFFFFF"/>
                          </a:solidFill>
                          <a:latin typeface="Merriweather"/>
                          <a:ea typeface="Merriweather"/>
                          <a:cs typeface="Merriweather"/>
                          <a:sym typeface="Merriweather"/>
                        </a:rPr>
                        <a:t>Hepatic Hepatocellular </a:t>
                      </a:r>
                      <a:endParaRPr b="1" sz="2400">
                        <a:solidFill>
                          <a:srgbClr val="FFFFFF"/>
                        </a:solidFill>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D9D9D9"/>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Clr>
                          <a:schemeClr val="dk1"/>
                        </a:buClr>
                        <a:buSzPts val="1100"/>
                        <a:buFont typeface="Arial"/>
                        <a:buNone/>
                      </a:pPr>
                      <a:r>
                        <a:rPr b="1" lang="en" sz="2400">
                          <a:solidFill>
                            <a:srgbClr val="FFFFFF"/>
                          </a:solidFill>
                          <a:latin typeface="Merriweather"/>
                          <a:ea typeface="Merriweather"/>
                          <a:cs typeface="Merriweather"/>
                          <a:sym typeface="Merriweather"/>
                        </a:rPr>
                        <a:t>Posthepatic Obstructive</a:t>
                      </a:r>
                      <a:endParaRPr b="1" sz="2400">
                        <a:solidFill>
                          <a:srgbClr val="FFFFFF"/>
                        </a:solidFill>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D9D9D9"/>
                      </a:solidFill>
                      <a:prstDash val="solid"/>
                      <a:round/>
                      <a:headEnd len="sm" w="sm" type="none"/>
                      <a:tailEnd len="sm" w="sm" type="none"/>
                    </a:lnB>
                    <a:solidFill>
                      <a:srgbClr val="93C47D"/>
                    </a:solidFill>
                  </a:tcPr>
                </a:tc>
              </a:tr>
              <a:tr h="586300">
                <a:tc>
                  <a:txBody>
                    <a:bodyPr/>
                    <a:lstStyle/>
                    <a:p>
                      <a:pPr indent="0" lvl="0" marL="0" rtl="0" algn="ctr">
                        <a:spcBef>
                          <a:spcPts val="0"/>
                        </a:spcBef>
                        <a:spcAft>
                          <a:spcPts val="0"/>
                        </a:spcAft>
                        <a:buNone/>
                      </a:pPr>
                      <a:r>
                        <a:rPr b="1" lang="en" sz="2400">
                          <a:solidFill>
                            <a:srgbClr val="FFFFFF"/>
                          </a:solidFill>
                          <a:latin typeface="Merriweather"/>
                          <a:ea typeface="Merriweather"/>
                          <a:cs typeface="Merriweather"/>
                          <a:sym typeface="Merriweather"/>
                        </a:rPr>
                        <a:t>Unconjugated </a:t>
                      </a:r>
                      <a:endParaRPr b="1" sz="2400">
                        <a:solidFill>
                          <a:srgbClr val="FFFFFF"/>
                        </a:solidFill>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Increased</a:t>
                      </a:r>
                      <a:endParaRPr sz="24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Increased</a:t>
                      </a:r>
                      <a:endParaRPr sz="24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Normal</a:t>
                      </a:r>
                      <a:endParaRPr sz="24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r>
              <a:tr h="681550">
                <a:tc>
                  <a:txBody>
                    <a:bodyPr/>
                    <a:lstStyle/>
                    <a:p>
                      <a:pPr indent="0" lvl="0" marL="0" rtl="0" algn="ctr">
                        <a:spcBef>
                          <a:spcPts val="0"/>
                        </a:spcBef>
                        <a:spcAft>
                          <a:spcPts val="0"/>
                        </a:spcAft>
                        <a:buNone/>
                      </a:pPr>
                      <a:r>
                        <a:rPr b="1" lang="en" sz="2400">
                          <a:solidFill>
                            <a:srgbClr val="FFFFFF"/>
                          </a:solidFill>
                          <a:latin typeface="Merriweather"/>
                          <a:ea typeface="Merriweather"/>
                          <a:cs typeface="Merriweather"/>
                          <a:sym typeface="Merriweather"/>
                        </a:rPr>
                        <a:t>Conjugated</a:t>
                      </a:r>
                      <a:endParaRPr b="1" sz="2400">
                        <a:solidFill>
                          <a:srgbClr val="FFFFFF"/>
                        </a:solidFill>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Normal</a:t>
                      </a:r>
                      <a:endParaRPr sz="24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Increased</a:t>
                      </a:r>
                      <a:endParaRPr sz="24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Increased</a:t>
                      </a:r>
                      <a:endParaRPr sz="24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r>
              <a:tr h="621000">
                <a:tc>
                  <a:txBody>
                    <a:bodyPr/>
                    <a:lstStyle/>
                    <a:p>
                      <a:pPr indent="0" lvl="0" marL="0" rtl="0" algn="ctr">
                        <a:spcBef>
                          <a:spcPts val="0"/>
                        </a:spcBef>
                        <a:spcAft>
                          <a:spcPts val="0"/>
                        </a:spcAft>
                        <a:buNone/>
                      </a:pPr>
                      <a:r>
                        <a:rPr b="1" lang="en" sz="2400">
                          <a:solidFill>
                            <a:srgbClr val="FFFFFF"/>
                          </a:solidFill>
                          <a:latin typeface="Merriweather"/>
                          <a:ea typeface="Merriweather"/>
                          <a:cs typeface="Merriweather"/>
                          <a:sym typeface="Merriweather"/>
                        </a:rPr>
                        <a:t>Bilirubin</a:t>
                      </a:r>
                      <a:endParaRPr b="1" sz="2400">
                        <a:solidFill>
                          <a:srgbClr val="FFFFFF"/>
                        </a:solidFill>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Indirect</a:t>
                      </a:r>
                      <a:endParaRPr sz="24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Both</a:t>
                      </a:r>
                      <a:endParaRPr sz="24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Direct</a:t>
                      </a:r>
                      <a:endParaRPr sz="24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r>
              <a:tr h="656175">
                <a:tc>
                  <a:txBody>
                    <a:bodyPr/>
                    <a:lstStyle/>
                    <a:p>
                      <a:pPr indent="0" lvl="0" marL="0" rtl="0" algn="ctr">
                        <a:spcBef>
                          <a:spcPts val="0"/>
                        </a:spcBef>
                        <a:spcAft>
                          <a:spcPts val="0"/>
                        </a:spcAft>
                        <a:buNone/>
                      </a:pPr>
                      <a:r>
                        <a:rPr b="1" lang="en" sz="2400">
                          <a:solidFill>
                            <a:srgbClr val="FFFFFF"/>
                          </a:solidFill>
                          <a:latin typeface="Merriweather"/>
                          <a:ea typeface="Merriweather"/>
                          <a:cs typeface="Merriweather"/>
                          <a:sym typeface="Merriweather"/>
                        </a:rPr>
                        <a:t>AST &amp; ALT</a:t>
                      </a:r>
                      <a:endParaRPr b="1" sz="2400">
                        <a:solidFill>
                          <a:srgbClr val="FFFFFF"/>
                        </a:solidFill>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Normal</a:t>
                      </a:r>
                      <a:endParaRPr sz="24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Increased</a:t>
                      </a:r>
                      <a:endParaRPr sz="24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Normal</a:t>
                      </a:r>
                      <a:endParaRPr sz="24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r>
              <a:tr h="827625">
                <a:tc>
                  <a:txBody>
                    <a:bodyPr/>
                    <a:lstStyle/>
                    <a:p>
                      <a:pPr indent="0" lvl="0" marL="0" rtl="0" algn="ctr">
                        <a:spcBef>
                          <a:spcPts val="0"/>
                        </a:spcBef>
                        <a:spcAft>
                          <a:spcPts val="0"/>
                        </a:spcAft>
                        <a:buNone/>
                      </a:pPr>
                      <a:r>
                        <a:rPr b="1" lang="en" sz="2400">
                          <a:solidFill>
                            <a:srgbClr val="FFFFFF"/>
                          </a:solidFill>
                          <a:latin typeface="Merriweather"/>
                          <a:ea typeface="Merriweather"/>
                          <a:cs typeface="Merriweather"/>
                          <a:sym typeface="Merriweather"/>
                        </a:rPr>
                        <a:t>ALP &amp; yGT </a:t>
                      </a:r>
                      <a:endParaRPr b="1" sz="2400">
                        <a:solidFill>
                          <a:srgbClr val="FFFFFF"/>
                        </a:solidFill>
                        <a:latin typeface="Merriweather"/>
                        <a:ea typeface="Merriweather"/>
                        <a:cs typeface="Merriweather"/>
                        <a:sym typeface="Merriweather"/>
                      </a:endParaRPr>
                    </a:p>
                    <a:p>
                      <a:pPr indent="0" lvl="0" marL="0" rtl="0" algn="ctr">
                        <a:spcBef>
                          <a:spcPts val="0"/>
                        </a:spcBef>
                        <a:spcAft>
                          <a:spcPts val="0"/>
                        </a:spcAft>
                        <a:buNone/>
                      </a:pPr>
                      <a:r>
                        <a:rPr b="1" lang="en" sz="2400">
                          <a:solidFill>
                            <a:srgbClr val="FFFFFF"/>
                          </a:solidFill>
                          <a:latin typeface="Merriweather"/>
                          <a:ea typeface="Merriweather"/>
                          <a:cs typeface="Merriweather"/>
                          <a:sym typeface="Merriweather"/>
                        </a:rPr>
                        <a:t>(y glutamyl transpeptidase)</a:t>
                      </a:r>
                      <a:endParaRPr b="1" sz="2400">
                        <a:solidFill>
                          <a:srgbClr val="FFFFFF"/>
                        </a:solidFill>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Normal</a:t>
                      </a:r>
                      <a:endParaRPr sz="24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Normal</a:t>
                      </a:r>
                      <a:endParaRPr sz="2400">
                        <a:latin typeface="Merriweather"/>
                        <a:ea typeface="Merriweather"/>
                        <a:cs typeface="Merriweather"/>
                        <a:sym typeface="Merriweather"/>
                      </a:endParaRPr>
                    </a:p>
                    <a:p>
                      <a:pPr indent="0" lvl="0" marL="0" rtl="0" algn="ctr">
                        <a:spcBef>
                          <a:spcPts val="0"/>
                        </a:spcBef>
                        <a:spcAft>
                          <a:spcPts val="0"/>
                        </a:spcAft>
                        <a:buNone/>
                      </a:pPr>
                      <a:r>
                        <a:t/>
                      </a:r>
                      <a:endParaRPr sz="24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Increased</a:t>
                      </a:r>
                      <a:endParaRPr sz="24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r>
              <a:tr h="795850">
                <a:tc>
                  <a:txBody>
                    <a:bodyPr/>
                    <a:lstStyle/>
                    <a:p>
                      <a:pPr indent="0" lvl="0" marL="0" rtl="0" algn="ctr">
                        <a:spcBef>
                          <a:spcPts val="0"/>
                        </a:spcBef>
                        <a:spcAft>
                          <a:spcPts val="0"/>
                        </a:spcAft>
                        <a:buNone/>
                      </a:pPr>
                      <a:r>
                        <a:rPr b="1" lang="en" sz="2400">
                          <a:solidFill>
                            <a:srgbClr val="FFFFFF"/>
                          </a:solidFill>
                          <a:latin typeface="Merriweather"/>
                          <a:ea typeface="Merriweather"/>
                          <a:cs typeface="Merriweather"/>
                          <a:sym typeface="Merriweather"/>
                        </a:rPr>
                        <a:t>Urine bilirubin</a:t>
                      </a:r>
                      <a:endParaRPr b="1" sz="2400">
                        <a:solidFill>
                          <a:srgbClr val="FFFFFF"/>
                        </a:solidFill>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Absent</a:t>
                      </a:r>
                      <a:endParaRPr sz="24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Present</a:t>
                      </a:r>
                      <a:endParaRPr sz="2400">
                        <a:latin typeface="Merriweather"/>
                        <a:ea typeface="Merriweather"/>
                        <a:cs typeface="Merriweather"/>
                        <a:sym typeface="Merriweather"/>
                      </a:endParaRPr>
                    </a:p>
                    <a:p>
                      <a:pPr indent="0" lvl="0" marL="0" rtl="0" algn="ctr">
                        <a:spcBef>
                          <a:spcPts val="0"/>
                        </a:spcBef>
                        <a:spcAft>
                          <a:spcPts val="0"/>
                        </a:spcAft>
                        <a:buNone/>
                      </a:pPr>
                      <a:r>
                        <a:rPr lang="en" sz="2400">
                          <a:solidFill>
                            <a:srgbClr val="E69138"/>
                          </a:solidFill>
                          <a:latin typeface="Merriweather"/>
                          <a:ea typeface="Merriweather"/>
                          <a:cs typeface="Merriweather"/>
                          <a:sym typeface="Merriweather"/>
                        </a:rPr>
                        <a:t>(dark brown)</a:t>
                      </a:r>
                      <a:endParaRPr sz="2400">
                        <a:solidFill>
                          <a:srgbClr val="E69138"/>
                        </a:solidFill>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Present</a:t>
                      </a:r>
                      <a:endParaRPr sz="2400">
                        <a:latin typeface="Merriweather"/>
                        <a:ea typeface="Merriweather"/>
                        <a:cs typeface="Merriweather"/>
                        <a:sym typeface="Merriweather"/>
                      </a:endParaRPr>
                    </a:p>
                    <a:p>
                      <a:pPr indent="0" lvl="0" marL="0" rtl="0" algn="ctr">
                        <a:spcBef>
                          <a:spcPts val="0"/>
                        </a:spcBef>
                        <a:spcAft>
                          <a:spcPts val="0"/>
                        </a:spcAft>
                        <a:buNone/>
                      </a:pPr>
                      <a:r>
                        <a:rPr lang="en" sz="2400">
                          <a:solidFill>
                            <a:srgbClr val="783F04"/>
                          </a:solidFill>
                          <a:latin typeface="Merriweather"/>
                          <a:ea typeface="Merriweather"/>
                          <a:cs typeface="Merriweather"/>
                          <a:sym typeface="Merriweather"/>
                        </a:rPr>
                        <a:t>(dark brown)</a:t>
                      </a:r>
                      <a:endParaRPr sz="2400">
                        <a:solidFill>
                          <a:srgbClr val="783F04"/>
                        </a:solidFill>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r>
              <a:tr h="605350">
                <a:tc>
                  <a:txBody>
                    <a:bodyPr/>
                    <a:lstStyle/>
                    <a:p>
                      <a:pPr indent="0" lvl="0" marL="0" rtl="0" algn="ctr">
                        <a:spcBef>
                          <a:spcPts val="0"/>
                        </a:spcBef>
                        <a:spcAft>
                          <a:spcPts val="0"/>
                        </a:spcAft>
                        <a:buNone/>
                      </a:pPr>
                      <a:r>
                        <a:rPr b="1" lang="en" sz="2400">
                          <a:solidFill>
                            <a:srgbClr val="FFFFFF"/>
                          </a:solidFill>
                          <a:latin typeface="Merriweather"/>
                          <a:ea typeface="Merriweather"/>
                          <a:cs typeface="Merriweather"/>
                          <a:sym typeface="Merriweather"/>
                        </a:rPr>
                        <a:t>Urine urobilinogen</a:t>
                      </a:r>
                      <a:endParaRPr b="1" sz="2400">
                        <a:solidFill>
                          <a:srgbClr val="FFFFFF"/>
                        </a:solidFill>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Present</a:t>
                      </a:r>
                      <a:endParaRPr sz="24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Present</a:t>
                      </a:r>
                      <a:endParaRPr sz="24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Absent</a:t>
                      </a:r>
                      <a:endParaRPr sz="24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r>
              <a:tr h="795850">
                <a:tc>
                  <a:txBody>
                    <a:bodyPr/>
                    <a:lstStyle/>
                    <a:p>
                      <a:pPr indent="0" lvl="0" marL="0" rtl="0" algn="ctr">
                        <a:spcBef>
                          <a:spcPts val="0"/>
                        </a:spcBef>
                        <a:spcAft>
                          <a:spcPts val="0"/>
                        </a:spcAft>
                        <a:buNone/>
                      </a:pPr>
                      <a:r>
                        <a:rPr b="1" lang="en" sz="2400">
                          <a:solidFill>
                            <a:srgbClr val="FFFFFF"/>
                          </a:solidFill>
                          <a:latin typeface="Merriweather"/>
                          <a:ea typeface="Merriweather"/>
                          <a:cs typeface="Merriweather"/>
                          <a:sym typeface="Merriweather"/>
                        </a:rPr>
                        <a:t>Stercobilin</a:t>
                      </a:r>
                      <a:endParaRPr b="1" sz="2400">
                        <a:solidFill>
                          <a:srgbClr val="FFFFFF"/>
                        </a:solidFill>
                        <a:latin typeface="Merriweather"/>
                        <a:ea typeface="Merriweather"/>
                        <a:cs typeface="Merriweather"/>
                        <a:sym typeface="Merriweather"/>
                      </a:endParaRPr>
                    </a:p>
                  </a:txBody>
                  <a:tcPr marT="91425" marB="91425" marR="91425" marL="91425">
                    <a:lnL cap="flat" cmpd="sng" w="19050">
                      <a:solidFill>
                        <a:srgbClr val="FFFFFF"/>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Darker </a:t>
                      </a:r>
                      <a:endParaRPr sz="24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Pale grayish </a:t>
                      </a:r>
                      <a:endParaRPr sz="24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sz="2400">
                          <a:latin typeface="Merriweather"/>
                          <a:ea typeface="Merriweather"/>
                          <a:cs typeface="Merriweather"/>
                          <a:sym typeface="Merriweather"/>
                        </a:rPr>
                        <a:t>Absent</a:t>
                      </a:r>
                      <a:endParaRPr sz="2400">
                        <a:latin typeface="Merriweather"/>
                        <a:ea typeface="Merriweather"/>
                        <a:cs typeface="Merriweather"/>
                        <a:sym typeface="Merriweather"/>
                      </a:endParaRPr>
                    </a:p>
                    <a:p>
                      <a:pPr indent="0" lvl="0" marL="0" rtl="0" algn="ctr">
                        <a:spcBef>
                          <a:spcPts val="0"/>
                        </a:spcBef>
                        <a:spcAft>
                          <a:spcPts val="0"/>
                        </a:spcAft>
                        <a:buNone/>
                      </a:pPr>
                      <a:r>
                        <a:rPr lang="en" sz="2400">
                          <a:latin typeface="Merriweather"/>
                          <a:ea typeface="Merriweather"/>
                          <a:cs typeface="Merriweather"/>
                          <a:sym typeface="Merriweather"/>
                        </a:rPr>
                        <a:t>(Clay colored)</a:t>
                      </a:r>
                      <a:endParaRPr sz="24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r>
            </a:tbl>
          </a:graphicData>
        </a:graphic>
      </p:graphicFrame>
      <p:pic>
        <p:nvPicPr>
          <p:cNvPr id="278" name="Google Shape;278;p21"/>
          <p:cNvPicPr preferRelativeResize="0"/>
          <p:nvPr/>
        </p:nvPicPr>
        <p:blipFill rotWithShape="1">
          <a:blip r:embed="rId3">
            <a:alphaModFix/>
          </a:blip>
          <a:srcRect b="0" l="0" r="0" t="0"/>
          <a:stretch/>
        </p:blipFill>
        <p:spPr>
          <a:xfrm>
            <a:off x="9416088" y="4204813"/>
            <a:ext cx="3875225" cy="4982441"/>
          </a:xfrm>
          <a:prstGeom prst="rect">
            <a:avLst/>
          </a:prstGeom>
          <a:noFill/>
          <a:ln>
            <a:noFill/>
          </a:ln>
        </p:spPr>
      </p:pic>
      <p:sp>
        <p:nvSpPr>
          <p:cNvPr id="279" name="Google Shape;279;p21"/>
          <p:cNvSpPr txBox="1"/>
          <p:nvPr/>
        </p:nvSpPr>
        <p:spPr>
          <a:xfrm>
            <a:off x="10395813" y="9187262"/>
            <a:ext cx="1915800" cy="9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Merriweather"/>
                <a:ea typeface="Merriweather"/>
                <a:cs typeface="Merriweather"/>
                <a:sym typeface="Merriweather"/>
              </a:rPr>
              <a:t>Figure 9-7</a:t>
            </a:r>
            <a:endParaRPr b="1" sz="2000">
              <a:latin typeface="Merriweather"/>
              <a:ea typeface="Merriweather"/>
              <a:cs typeface="Merriweather"/>
              <a:sym typeface="Merriweather"/>
            </a:endParaRPr>
          </a:p>
        </p:txBody>
      </p:sp>
      <p:sp>
        <p:nvSpPr>
          <p:cNvPr id="280" name="Google Shape;280;p21"/>
          <p:cNvSpPr txBox="1"/>
          <p:nvPr/>
        </p:nvSpPr>
        <p:spPr>
          <a:xfrm>
            <a:off x="386000" y="10561300"/>
            <a:ext cx="12462600" cy="18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B45F06"/>
                </a:solidFill>
                <a:latin typeface="Merriweather"/>
                <a:ea typeface="Merriweather"/>
                <a:cs typeface="Merriweather"/>
                <a:sym typeface="Merriweather"/>
              </a:rPr>
              <a:t>There is a special endocrine tumor called VIPoma or Verner-Morrison syndrome, this tumor result in excessive secretion of VIP which acts on colonic epithelial cells to increase </a:t>
            </a:r>
            <a:r>
              <a:rPr lang="en" sz="1600">
                <a:solidFill>
                  <a:srgbClr val="B45F06"/>
                </a:solidFill>
                <a:latin typeface="Merriweather"/>
                <a:ea typeface="Merriweather"/>
                <a:cs typeface="Merriweather"/>
                <a:sym typeface="Merriweather"/>
              </a:rPr>
              <a:t>active secretion of potassium resulting in a secretory diarrhea.</a:t>
            </a:r>
            <a:endParaRPr sz="1600">
              <a:solidFill>
                <a:srgbClr val="B45F06"/>
              </a:solidFill>
              <a:latin typeface="Merriweather"/>
              <a:ea typeface="Merriweather"/>
              <a:cs typeface="Merriweather"/>
              <a:sym typeface="Merriweathe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