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3" r:id="rId5"/>
    <p:sldMasterId id="2147483674" r:id="rId6"/>
    <p:sldMasterId id="2147483675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</p:sldIdLst>
  <p:sldSz cy="10688400" cx="7560000"/>
  <p:notesSz cx="6858000" cy="9144000"/>
  <p:embeddedFontLst>
    <p:embeddedFont>
      <p:font typeface="Roboto Slab"/>
      <p:regular r:id="rId20"/>
      <p:bold r:id="rId21"/>
    </p:embeddedFont>
    <p:embeddedFont>
      <p:font typeface="Lobster"/>
      <p:regular r:id="rId22"/>
    </p:embeddedFont>
    <p:embeddedFont>
      <p:font typeface="Barlow Condensed"/>
      <p:regular r:id="rId23"/>
      <p:bold r:id="rId24"/>
      <p:italic r:id="rId25"/>
      <p:boldItalic r:id="rId26"/>
    </p:embeddedFont>
    <p:embeddedFont>
      <p:font typeface="Fira Sans Extra Condensed Medium"/>
      <p:regular r:id="rId27"/>
      <p:bold r:id="rId28"/>
      <p:italic r:id="rId29"/>
      <p:boldItalic r:id="rId30"/>
    </p:embeddedFont>
    <p:embeddedFont>
      <p:font typeface="Roboto Condensed"/>
      <p:regular r:id="rId31"/>
      <p:bold r:id="rId32"/>
      <p:italic r:id="rId33"/>
      <p:boldItalic r:id="rId34"/>
    </p:embeddedFont>
    <p:embeddedFont>
      <p:font typeface="Roboto Condensed Light"/>
      <p:regular r:id="rId35"/>
      <p:bold r:id="rId36"/>
      <p:italic r:id="rId37"/>
      <p:boldItalic r:id="rId38"/>
    </p:embeddedFont>
    <p:embeddedFont>
      <p:font typeface="Bree Serif"/>
      <p:regular r:id="rId39"/>
    </p:embeddedFont>
    <p:embeddedFont>
      <p:font typeface="Archivo Black"/>
      <p:regular r:id="rId40"/>
    </p:embeddedFont>
    <p:embeddedFont>
      <p:font typeface="Fira Sans Extra Condensed"/>
      <p:regular r:id="rId41"/>
      <p:bold r:id="rId42"/>
      <p:italic r:id="rId43"/>
      <p:boldItalic r:id="rId44"/>
    </p:embeddedFont>
    <p:embeddedFont>
      <p:font typeface="Roboto Slab Regular"/>
      <p:regular r:id="rId45"/>
      <p:bold r:id="rId46"/>
    </p:embeddedFont>
    <p:embeddedFont>
      <p:font typeface="Exo"/>
      <p:regular r:id="rId47"/>
      <p:bold r:id="rId48"/>
      <p:italic r:id="rId49"/>
      <p:boldItalic r:id="rId5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366">
          <p15:clr>
            <a:srgbClr val="A4A3A4"/>
          </p15:clr>
        </p15:guide>
        <p15:guide id="2" pos="238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BB9A4CB2-3C68-48A5-B4EA-F452675198FD}">
  <a:tblStyle styleId="{BB9A4CB2-3C68-48A5-B4EA-F452675198F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366" orient="horz"/>
        <p:guide pos="2381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ArchivoBlack-regular.fntdata"/><Relationship Id="rId42" Type="http://schemas.openxmlformats.org/officeDocument/2006/relationships/font" Target="fonts/FiraSansExtraCondensed-bold.fntdata"/><Relationship Id="rId41" Type="http://schemas.openxmlformats.org/officeDocument/2006/relationships/font" Target="fonts/FiraSansExtraCondensed-regular.fntdata"/><Relationship Id="rId44" Type="http://schemas.openxmlformats.org/officeDocument/2006/relationships/font" Target="fonts/FiraSansExtraCondensed-boldItalic.fntdata"/><Relationship Id="rId43" Type="http://schemas.openxmlformats.org/officeDocument/2006/relationships/font" Target="fonts/FiraSansExtraCondensed-italic.fntdata"/><Relationship Id="rId46" Type="http://schemas.openxmlformats.org/officeDocument/2006/relationships/font" Target="fonts/RobotoSlabRegular-bold.fntdata"/><Relationship Id="rId45" Type="http://schemas.openxmlformats.org/officeDocument/2006/relationships/font" Target="fonts/RobotoSlabRegular-regular.fntdata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font" Target="fonts/Exo-bold.fntdata"/><Relationship Id="rId47" Type="http://schemas.openxmlformats.org/officeDocument/2006/relationships/font" Target="fonts/Exo-regular.fntdata"/><Relationship Id="rId49" Type="http://schemas.openxmlformats.org/officeDocument/2006/relationships/font" Target="fonts/Exo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font" Target="fonts/RobotoCondensed-regular.fntdata"/><Relationship Id="rId30" Type="http://schemas.openxmlformats.org/officeDocument/2006/relationships/font" Target="fonts/FiraSansExtraCondensedMedium-boldItalic.fntdata"/><Relationship Id="rId33" Type="http://schemas.openxmlformats.org/officeDocument/2006/relationships/font" Target="fonts/RobotoCondensed-italic.fntdata"/><Relationship Id="rId32" Type="http://schemas.openxmlformats.org/officeDocument/2006/relationships/font" Target="fonts/RobotoCondensed-bold.fntdata"/><Relationship Id="rId35" Type="http://schemas.openxmlformats.org/officeDocument/2006/relationships/font" Target="fonts/RobotoCondensedLight-regular.fntdata"/><Relationship Id="rId34" Type="http://schemas.openxmlformats.org/officeDocument/2006/relationships/font" Target="fonts/RobotoCondensed-boldItalic.fntdata"/><Relationship Id="rId37" Type="http://schemas.openxmlformats.org/officeDocument/2006/relationships/font" Target="fonts/RobotoCondensedLight-italic.fntdata"/><Relationship Id="rId36" Type="http://schemas.openxmlformats.org/officeDocument/2006/relationships/font" Target="fonts/RobotoCondensedLight-bold.fntdata"/><Relationship Id="rId39" Type="http://schemas.openxmlformats.org/officeDocument/2006/relationships/font" Target="fonts/BreeSerif-regular.fntdata"/><Relationship Id="rId38" Type="http://schemas.openxmlformats.org/officeDocument/2006/relationships/font" Target="fonts/RobotoCondensedLight-boldItalic.fntdata"/><Relationship Id="rId20" Type="http://schemas.openxmlformats.org/officeDocument/2006/relationships/font" Target="fonts/RobotoSlab-regular.fntdata"/><Relationship Id="rId22" Type="http://schemas.openxmlformats.org/officeDocument/2006/relationships/font" Target="fonts/Lobster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BarlowCondensed-bold.fntdata"/><Relationship Id="rId23" Type="http://schemas.openxmlformats.org/officeDocument/2006/relationships/font" Target="fonts/BarlowCondensed-regular.fntdata"/><Relationship Id="rId26" Type="http://schemas.openxmlformats.org/officeDocument/2006/relationships/font" Target="fonts/BarlowCondensed-boldItalic.fntdata"/><Relationship Id="rId25" Type="http://schemas.openxmlformats.org/officeDocument/2006/relationships/font" Target="fonts/BarlowCondensed-italic.fntdata"/><Relationship Id="rId28" Type="http://schemas.openxmlformats.org/officeDocument/2006/relationships/font" Target="fonts/FiraSansExtraCondensedMedium-bold.fntdata"/><Relationship Id="rId27" Type="http://schemas.openxmlformats.org/officeDocument/2006/relationships/font" Target="fonts/FiraSansExtraCondensedMedium-regular.fntdata"/><Relationship Id="rId29" Type="http://schemas.openxmlformats.org/officeDocument/2006/relationships/font" Target="fonts/FiraSansExtraCondensedMedium-italic.fntdata"/><Relationship Id="rId50" Type="http://schemas.openxmlformats.org/officeDocument/2006/relationships/font" Target="fonts/Exo-boldItalic.fntdata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6642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2b16b526eebba83_0:notes"/>
          <p:cNvSpPr/>
          <p:nvPr>
            <p:ph idx="2" type="sldImg"/>
          </p:nvPr>
        </p:nvSpPr>
        <p:spPr>
          <a:xfrm>
            <a:off x="221661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2b16b526eebba8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2c61ba342efb02b9_9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2c61ba342efb02b9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53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1107c4e66ed03c43_0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" name="Google Shape;555;g1107c4e66ed03c4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632b5aa577_0_88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0" name="Google Shape;260;g632b5aa577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6484e4c858_1_301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9" name="Google Shape;309;g6484e4c858_1_3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632b5aa577_0_47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1" name="Google Shape;341;g632b5aa577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34bde0bf6df19612_4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34bde0bf6df19612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61fb791c679de59b_6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61fb791c679de59b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g17716d3717e32995_0:notes"/>
          <p:cNvSpPr/>
          <p:nvPr>
            <p:ph idx="2" type="sldImg"/>
          </p:nvPr>
        </p:nvSpPr>
        <p:spPr>
          <a:xfrm>
            <a:off x="2216642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" name="Google Shape;422;g17716d3717e3299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g17716d3717e32995_3:notes"/>
          <p:cNvSpPr/>
          <p:nvPr>
            <p:ph idx="2" type="sldImg"/>
          </p:nvPr>
        </p:nvSpPr>
        <p:spPr>
          <a:xfrm>
            <a:off x="2216642" y="685800"/>
            <a:ext cx="24255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5" name="Google Shape;445;g17716d3717e32995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2c61ba342efb02b9_4:notes"/>
          <p:cNvSpPr/>
          <p:nvPr>
            <p:ph idx="2" type="sldImg"/>
          </p:nvPr>
        </p:nvSpPr>
        <p:spPr>
          <a:xfrm>
            <a:off x="2216609" y="685800"/>
            <a:ext cx="24252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2c61ba342efb02b9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257"/>
            <a:ext cx="7044600" cy="4265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89426"/>
            <a:ext cx="7044600" cy="1647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8572"/>
            <a:ext cx="7044600" cy="408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0450"/>
            <a:ext cx="7044600" cy="270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TITLE OPENING" type="title">
  <p:cSld name="TITLE">
    <p:bg>
      <p:bgPr>
        <a:solidFill>
          <a:srgbClr val="FFFFFF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ctrTitle"/>
          </p:nvPr>
        </p:nvSpPr>
        <p:spPr>
          <a:xfrm>
            <a:off x="3538870" y="697858"/>
            <a:ext cx="3220200" cy="24993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None/>
              <a:defRPr b="0" sz="44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" type="subTitle"/>
          </p:nvPr>
        </p:nvSpPr>
        <p:spPr>
          <a:xfrm>
            <a:off x="4617334" y="8504432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100"/>
              <a:buNone/>
              <a:defRPr sz="1100">
                <a:solidFill>
                  <a:schemeClr val="accent3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BLE OF CONTENTS">
  <p:cSld name="CUSTOM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ctrTitle"/>
          </p:nvPr>
        </p:nvSpPr>
        <p:spPr>
          <a:xfrm>
            <a:off x="1694244" y="2464192"/>
            <a:ext cx="2249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hasCustomPrompt="1" idx="2" type="title"/>
          </p:nvPr>
        </p:nvSpPr>
        <p:spPr>
          <a:xfrm>
            <a:off x="1704783" y="1101024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5"/>
          <p:cNvSpPr txBox="1"/>
          <p:nvPr>
            <p:ph idx="3" type="ctrTitle"/>
          </p:nvPr>
        </p:nvSpPr>
        <p:spPr>
          <a:xfrm>
            <a:off x="4436170" y="2464192"/>
            <a:ext cx="2000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1" name="Google Shape;61;p15"/>
          <p:cNvSpPr txBox="1"/>
          <p:nvPr>
            <p:ph hasCustomPrompt="1" idx="4" type="title"/>
          </p:nvPr>
        </p:nvSpPr>
        <p:spPr>
          <a:xfrm>
            <a:off x="4407872" y="1101024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2" name="Google Shape;62;p15"/>
          <p:cNvSpPr txBox="1"/>
          <p:nvPr>
            <p:ph idx="5" type="ctrTitle"/>
          </p:nvPr>
        </p:nvSpPr>
        <p:spPr>
          <a:xfrm>
            <a:off x="1694244" y="6096864"/>
            <a:ext cx="22497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hasCustomPrompt="1" idx="6" type="title"/>
          </p:nvPr>
        </p:nvSpPr>
        <p:spPr>
          <a:xfrm>
            <a:off x="1704783" y="4733696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5"/>
          <p:cNvSpPr txBox="1"/>
          <p:nvPr>
            <p:ph idx="7" type="ctrTitle"/>
          </p:nvPr>
        </p:nvSpPr>
        <p:spPr>
          <a:xfrm>
            <a:off x="4436167" y="6096866"/>
            <a:ext cx="2720400" cy="12009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Barlow Condensed"/>
              <a:buNone/>
              <a:defRPr sz="36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65" name="Google Shape;65;p15"/>
          <p:cNvSpPr txBox="1"/>
          <p:nvPr>
            <p:ph hasCustomPrompt="1" idx="8" type="title"/>
          </p:nvPr>
        </p:nvSpPr>
        <p:spPr>
          <a:xfrm>
            <a:off x="4407872" y="4733696"/>
            <a:ext cx="12078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b="0" sz="30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 Medium"/>
              <a:buNone/>
              <a:defRPr sz="36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6" name="Google Shape;66;p15"/>
          <p:cNvSpPr txBox="1"/>
          <p:nvPr>
            <p:ph idx="1" type="subTitle"/>
          </p:nvPr>
        </p:nvSpPr>
        <p:spPr>
          <a:xfrm>
            <a:off x="1696908" y="3194259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7" name="Google Shape;67;p15"/>
          <p:cNvSpPr txBox="1"/>
          <p:nvPr>
            <p:ph idx="9" type="subTitle"/>
          </p:nvPr>
        </p:nvSpPr>
        <p:spPr>
          <a:xfrm>
            <a:off x="4436167" y="3194259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8" name="Google Shape;68;p15"/>
          <p:cNvSpPr txBox="1"/>
          <p:nvPr>
            <p:ph idx="13" type="subTitle"/>
          </p:nvPr>
        </p:nvSpPr>
        <p:spPr>
          <a:xfrm>
            <a:off x="1696908" y="6908697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69" name="Google Shape;69;p15"/>
          <p:cNvSpPr txBox="1"/>
          <p:nvPr>
            <p:ph idx="14" type="subTitle"/>
          </p:nvPr>
        </p:nvSpPr>
        <p:spPr>
          <a:xfrm>
            <a:off x="4436167" y="6908697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/>
        </p:txBody>
      </p:sp>
      <p:sp>
        <p:nvSpPr>
          <p:cNvPr id="70" name="Google Shape;70;p15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">
  <p:cSld name="CUSTOM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idx="1" type="subTitle"/>
          </p:nvPr>
        </p:nvSpPr>
        <p:spPr>
          <a:xfrm>
            <a:off x="897750" y="7956920"/>
            <a:ext cx="2528100" cy="1878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DESIGN 1">
  <p:cSld name="CUSTOM_2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1">
  <p:cSld name="CUSTOM_2_2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ctrTitle"/>
          </p:nvPr>
        </p:nvSpPr>
        <p:spPr>
          <a:xfrm>
            <a:off x="1340894" y="2518944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Fira Sans Extra Condensed"/>
              <a:buNone/>
              <a:defRPr b="0" sz="16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8" name="Google Shape;78;p18"/>
          <p:cNvSpPr txBox="1"/>
          <p:nvPr>
            <p:ph idx="2" type="ctrTitle"/>
          </p:nvPr>
        </p:nvSpPr>
        <p:spPr>
          <a:xfrm>
            <a:off x="3643872" y="2533646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Fira Sans Extra Condensed"/>
              <a:buNone/>
              <a:defRPr b="0" sz="20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79" name="Google Shape;79;p18"/>
          <p:cNvSpPr txBox="1"/>
          <p:nvPr>
            <p:ph idx="1" type="subTitle"/>
          </p:nvPr>
        </p:nvSpPr>
        <p:spPr>
          <a:xfrm>
            <a:off x="1204088" y="4358013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0" name="Google Shape;80;p18"/>
          <p:cNvSpPr txBox="1"/>
          <p:nvPr>
            <p:ph idx="3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2">
  <p:cSld name="CUSTOM_2_2_1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/>
          <p:nvPr>
            <p:ph type="ctrTitle"/>
          </p:nvPr>
        </p:nvSpPr>
        <p:spPr>
          <a:xfrm>
            <a:off x="5365810" y="1727193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3" name="Google Shape;83;p19"/>
          <p:cNvSpPr txBox="1"/>
          <p:nvPr>
            <p:ph idx="1" type="subTitle"/>
          </p:nvPr>
        </p:nvSpPr>
        <p:spPr>
          <a:xfrm>
            <a:off x="4919896" y="4352898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chivo Black"/>
              <a:buChar char="■"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●"/>
              <a:defRPr sz="11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○"/>
              <a:defRPr sz="11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4" name="Google Shape;84;p19"/>
          <p:cNvSpPr txBox="1"/>
          <p:nvPr>
            <p:ph idx="2" type="ctrTitle"/>
          </p:nvPr>
        </p:nvSpPr>
        <p:spPr>
          <a:xfrm>
            <a:off x="4745235" y="2534662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ra Sans Extra Condensed"/>
              <a:buNone/>
              <a:defRPr sz="1600">
                <a:solidFill>
                  <a:schemeClr val="accent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5" name="Google Shape;85;p19"/>
          <p:cNvSpPr txBox="1"/>
          <p:nvPr>
            <p:ph idx="3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+ TEXT 3">
  <p:cSld name="CUSTOM_2_2_1_1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0"/>
          <p:cNvSpPr txBox="1"/>
          <p:nvPr>
            <p:ph type="ctrTitle"/>
          </p:nvPr>
        </p:nvSpPr>
        <p:spPr>
          <a:xfrm>
            <a:off x="5357511" y="1727193"/>
            <a:ext cx="16863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2000"/>
              <a:buFont typeface="Fira Sans Extra Condensed"/>
              <a:buNone/>
              <a:defRPr sz="1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88" name="Google Shape;88;p20"/>
          <p:cNvSpPr txBox="1"/>
          <p:nvPr>
            <p:ph idx="1" type="subTitle"/>
          </p:nvPr>
        </p:nvSpPr>
        <p:spPr>
          <a:xfrm>
            <a:off x="4865558" y="5547900"/>
            <a:ext cx="22497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chivo Black"/>
              <a:buChar char="■"/>
              <a:defRPr sz="11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●"/>
              <a:defRPr sz="11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○"/>
              <a:defRPr sz="11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chivo Black"/>
              <a:buChar char="■"/>
              <a:defRPr sz="1100"/>
            </a:lvl9pPr>
          </a:lstStyle>
          <a:p/>
        </p:txBody>
      </p:sp>
      <p:sp>
        <p:nvSpPr>
          <p:cNvPr id="89" name="Google Shape;89;p20"/>
          <p:cNvSpPr txBox="1"/>
          <p:nvPr>
            <p:ph idx="2" type="ctrTitle"/>
          </p:nvPr>
        </p:nvSpPr>
        <p:spPr>
          <a:xfrm>
            <a:off x="4736936" y="2534662"/>
            <a:ext cx="2307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Fira Sans Extra Condensed"/>
              <a:buNone/>
              <a:defRPr sz="1600">
                <a:solidFill>
                  <a:schemeClr val="accent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0" name="Google Shape;90;p20"/>
          <p:cNvSpPr txBox="1"/>
          <p:nvPr>
            <p:ph idx="3" type="subTitle"/>
          </p:nvPr>
        </p:nvSpPr>
        <p:spPr>
          <a:xfrm>
            <a:off x="4800342" y="4018372"/>
            <a:ext cx="2249700" cy="14595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 sz="1400"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 Condensed"/>
              <a:buNone/>
              <a:defRPr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/>
        </p:txBody>
      </p:sp>
      <p:sp>
        <p:nvSpPr>
          <p:cNvPr id="91" name="Google Shape;91;p20"/>
          <p:cNvSpPr txBox="1"/>
          <p:nvPr>
            <p:ph idx="4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650">
          <p15:clr>
            <a:srgbClr val="FA7B17"/>
          </p15:clr>
        </p15:guide>
        <p15:guide id="2" orient="horz" pos="2158">
          <p15:clr>
            <a:srgbClr val="FA7B17"/>
          </p15:clr>
        </p15:guide>
        <p15:guide id="3" pos="1125">
          <p15:clr>
            <a:srgbClr val="FA7B17"/>
          </p15:clr>
        </p15:guide>
        <p15:guide id="4" pos="3301">
          <p15:clr>
            <a:srgbClr val="FA7B17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REE COLUMNS">
  <p:cSld name="CUSTOM_2_3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/>
          <p:nvPr>
            <p:ph type="ctrTitle"/>
          </p:nvPr>
        </p:nvSpPr>
        <p:spPr>
          <a:xfrm>
            <a:off x="1910171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4" name="Google Shape;94;p21"/>
          <p:cNvSpPr txBox="1"/>
          <p:nvPr>
            <p:ph idx="1" type="subTitle"/>
          </p:nvPr>
        </p:nvSpPr>
        <p:spPr>
          <a:xfrm>
            <a:off x="1910172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5" name="Google Shape;95;p21"/>
          <p:cNvSpPr txBox="1"/>
          <p:nvPr>
            <p:ph idx="2" type="ctrTitle"/>
          </p:nvPr>
        </p:nvSpPr>
        <p:spPr>
          <a:xfrm>
            <a:off x="3693355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6" name="Google Shape;96;p21"/>
          <p:cNvSpPr txBox="1"/>
          <p:nvPr>
            <p:ph idx="3" type="subTitle"/>
          </p:nvPr>
        </p:nvSpPr>
        <p:spPr>
          <a:xfrm>
            <a:off x="3693353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7" name="Google Shape;97;p21"/>
          <p:cNvSpPr txBox="1"/>
          <p:nvPr>
            <p:ph idx="4" type="ctrTitle"/>
          </p:nvPr>
        </p:nvSpPr>
        <p:spPr>
          <a:xfrm>
            <a:off x="5453140" y="1879691"/>
            <a:ext cx="12510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Fira Sans Extra Condensed"/>
              <a:buNone/>
              <a:defRPr b="0" sz="1400">
                <a:solidFill>
                  <a:schemeClr val="accent3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rlow Condensed"/>
              <a:buNone/>
              <a:defRPr sz="2000">
                <a:solidFill>
                  <a:schemeClr val="accent3"/>
                </a:solidFill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98" name="Google Shape;98;p21"/>
          <p:cNvSpPr txBox="1"/>
          <p:nvPr>
            <p:ph idx="5" type="subTitle"/>
          </p:nvPr>
        </p:nvSpPr>
        <p:spPr>
          <a:xfrm>
            <a:off x="5453137" y="2818446"/>
            <a:ext cx="10902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99" name="Google Shape;99;p21"/>
          <p:cNvSpPr txBox="1"/>
          <p:nvPr>
            <p:ph idx="6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orient="horz" pos="1473">
          <p15:clr>
            <a:srgbClr val="FA7B17"/>
          </p15:clr>
        </p15:guide>
        <p15:guide id="2" orient="horz" pos="1767">
          <p15:clr>
            <a:srgbClr val="FA7B17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69553"/>
            <a:ext cx="7044600" cy="174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IX COLUMNS">
  <p:cSld name="CUSTOM_2_3_1"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2"/>
          <p:cNvSpPr txBox="1"/>
          <p:nvPr>
            <p:ph type="ctrTitle"/>
          </p:nvPr>
        </p:nvSpPr>
        <p:spPr>
          <a:xfrm>
            <a:off x="985535" y="2333224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2" name="Google Shape;102;p22"/>
          <p:cNvSpPr txBox="1"/>
          <p:nvPr>
            <p:ph idx="1" type="subTitle"/>
          </p:nvPr>
        </p:nvSpPr>
        <p:spPr>
          <a:xfrm>
            <a:off x="1257789" y="3271978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3" name="Google Shape;103;p22"/>
          <p:cNvSpPr txBox="1"/>
          <p:nvPr>
            <p:ph idx="2" type="ctrTitle"/>
          </p:nvPr>
        </p:nvSpPr>
        <p:spPr>
          <a:xfrm>
            <a:off x="985535" y="4564890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4" name="Google Shape;104;p22"/>
          <p:cNvSpPr txBox="1"/>
          <p:nvPr>
            <p:ph idx="3" type="subTitle"/>
          </p:nvPr>
        </p:nvSpPr>
        <p:spPr>
          <a:xfrm>
            <a:off x="1257789" y="5503637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5" name="Google Shape;105;p22"/>
          <p:cNvSpPr txBox="1"/>
          <p:nvPr>
            <p:ph idx="4" type="ctrTitle"/>
          </p:nvPr>
        </p:nvSpPr>
        <p:spPr>
          <a:xfrm>
            <a:off x="985535" y="6800253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5" type="subTitle"/>
          </p:nvPr>
        </p:nvSpPr>
        <p:spPr>
          <a:xfrm>
            <a:off x="1257789" y="7738991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7" name="Google Shape;107;p22"/>
          <p:cNvSpPr txBox="1"/>
          <p:nvPr>
            <p:ph idx="6" type="ctrTitle"/>
          </p:nvPr>
        </p:nvSpPr>
        <p:spPr>
          <a:xfrm>
            <a:off x="5386789" y="2333224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7" type="subTitle"/>
          </p:nvPr>
        </p:nvSpPr>
        <p:spPr>
          <a:xfrm>
            <a:off x="5386789" y="3271978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09" name="Google Shape;109;p22"/>
          <p:cNvSpPr txBox="1"/>
          <p:nvPr>
            <p:ph idx="8" type="ctrTitle"/>
          </p:nvPr>
        </p:nvSpPr>
        <p:spPr>
          <a:xfrm>
            <a:off x="5386789" y="4564890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9" type="subTitle"/>
          </p:nvPr>
        </p:nvSpPr>
        <p:spPr>
          <a:xfrm>
            <a:off x="5386789" y="5503638"/>
            <a:ext cx="14571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1" name="Google Shape;111;p22"/>
          <p:cNvSpPr txBox="1"/>
          <p:nvPr>
            <p:ph idx="13" type="ctrTitle"/>
          </p:nvPr>
        </p:nvSpPr>
        <p:spPr>
          <a:xfrm>
            <a:off x="5386789" y="6800253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2" name="Google Shape;112;p22"/>
          <p:cNvSpPr txBox="1"/>
          <p:nvPr>
            <p:ph idx="14" type="subTitle"/>
          </p:nvPr>
        </p:nvSpPr>
        <p:spPr>
          <a:xfrm>
            <a:off x="5386789" y="7738991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3" name="Google Shape;113;p22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96">
          <p15:clr>
            <a:srgbClr val="FA7B17"/>
          </p15:clr>
        </p15:guide>
        <p15:guide id="2" pos="3401">
          <p15:clr>
            <a:srgbClr val="FA7B17"/>
          </p15:clr>
        </p15:guide>
        <p15:guide id="3" orient="horz" pos="2051">
          <p15:clr>
            <a:srgbClr val="FA7B17"/>
          </p15:clr>
        </p15:guide>
        <p15:guide id="4" orient="horz" pos="3449">
          <p15:clr>
            <a:srgbClr val="FA7B17"/>
          </p15:clr>
        </p15:guide>
        <p15:guide id="5" orient="horz" pos="4912">
          <p15:clr>
            <a:srgbClr val="FA7B17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OUR COLUMNS 2">
  <p:cSld name="CUSTOM_2_3_1_1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3"/>
          <p:cNvSpPr txBox="1"/>
          <p:nvPr>
            <p:ph type="ctrTitle"/>
          </p:nvPr>
        </p:nvSpPr>
        <p:spPr>
          <a:xfrm>
            <a:off x="2396527" y="1630528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6" name="Google Shape;116;p23"/>
          <p:cNvSpPr txBox="1"/>
          <p:nvPr>
            <p:ph idx="1" type="subTitle"/>
          </p:nvPr>
        </p:nvSpPr>
        <p:spPr>
          <a:xfrm>
            <a:off x="2396527" y="3044323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17" name="Google Shape;117;p23"/>
          <p:cNvSpPr txBox="1"/>
          <p:nvPr>
            <p:ph hasCustomPrompt="1" idx="2" type="title"/>
          </p:nvPr>
        </p:nvSpPr>
        <p:spPr>
          <a:xfrm>
            <a:off x="1480293" y="1491254"/>
            <a:ext cx="8424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18" name="Google Shape;118;p23"/>
          <p:cNvSpPr txBox="1"/>
          <p:nvPr>
            <p:ph idx="3" type="ctrTitle"/>
          </p:nvPr>
        </p:nvSpPr>
        <p:spPr>
          <a:xfrm>
            <a:off x="2396527" y="6211227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19" name="Google Shape;119;p23"/>
          <p:cNvSpPr txBox="1"/>
          <p:nvPr>
            <p:ph idx="4" type="subTitle"/>
          </p:nvPr>
        </p:nvSpPr>
        <p:spPr>
          <a:xfrm>
            <a:off x="2396527" y="7698532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0" name="Google Shape;120;p23"/>
          <p:cNvSpPr txBox="1"/>
          <p:nvPr>
            <p:ph hasCustomPrompt="1" idx="5" type="title"/>
          </p:nvPr>
        </p:nvSpPr>
        <p:spPr>
          <a:xfrm>
            <a:off x="1480293" y="6057232"/>
            <a:ext cx="8424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1" name="Google Shape;121;p23"/>
          <p:cNvSpPr txBox="1"/>
          <p:nvPr>
            <p:ph idx="6" type="ctrTitle"/>
          </p:nvPr>
        </p:nvSpPr>
        <p:spPr>
          <a:xfrm>
            <a:off x="5295218" y="6211227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22" name="Google Shape;122;p23"/>
          <p:cNvSpPr txBox="1"/>
          <p:nvPr>
            <p:ph idx="7" type="subTitle"/>
          </p:nvPr>
        </p:nvSpPr>
        <p:spPr>
          <a:xfrm>
            <a:off x="5295218" y="7698532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3" name="Google Shape;123;p23"/>
          <p:cNvSpPr txBox="1"/>
          <p:nvPr>
            <p:ph hasCustomPrompt="1" idx="8" type="title"/>
          </p:nvPr>
        </p:nvSpPr>
        <p:spPr>
          <a:xfrm>
            <a:off x="4373130" y="6057232"/>
            <a:ext cx="8421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4" name="Google Shape;124;p23"/>
          <p:cNvSpPr txBox="1"/>
          <p:nvPr>
            <p:ph idx="9" type="ctrTitle"/>
          </p:nvPr>
        </p:nvSpPr>
        <p:spPr>
          <a:xfrm>
            <a:off x="5290098" y="1630528"/>
            <a:ext cx="1635600" cy="1200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Fira Sans Extra Condensed"/>
              <a:buNone/>
              <a:defRPr b="0" sz="14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Font typeface="Barlow Condensed"/>
              <a:buNone/>
              <a:defRPr sz="2000">
                <a:latin typeface="Barlow Condensed"/>
                <a:ea typeface="Barlow Condensed"/>
                <a:cs typeface="Barlow Condensed"/>
                <a:sym typeface="Barlow Condensed"/>
              </a:defRPr>
            </a:lvl9pPr>
          </a:lstStyle>
          <a:p/>
        </p:txBody>
      </p:sp>
      <p:sp>
        <p:nvSpPr>
          <p:cNvPr id="125" name="Google Shape;125;p23"/>
          <p:cNvSpPr txBox="1"/>
          <p:nvPr>
            <p:ph idx="13" type="subTitle"/>
          </p:nvPr>
        </p:nvSpPr>
        <p:spPr>
          <a:xfrm>
            <a:off x="5290098" y="3044323"/>
            <a:ext cx="1363800" cy="14595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100"/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26" name="Google Shape;126;p23"/>
          <p:cNvSpPr txBox="1"/>
          <p:nvPr>
            <p:ph hasCustomPrompt="1" idx="14" type="title"/>
          </p:nvPr>
        </p:nvSpPr>
        <p:spPr>
          <a:xfrm>
            <a:off x="4373514" y="1491254"/>
            <a:ext cx="842100" cy="1200900"/>
          </a:xfrm>
          <a:prstGeom prst="rect">
            <a:avLst/>
          </a:prstGeom>
          <a:noFill/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b="0"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4800"/>
              <a:buFont typeface="Fira Sans Extra Condensed Medium"/>
              <a:buNone/>
              <a:defRPr sz="4800"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127" name="Google Shape;127;p23"/>
          <p:cNvSpPr txBox="1"/>
          <p:nvPr>
            <p:ph idx="15"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1566">
          <p15:clr>
            <a:srgbClr val="FA7B17"/>
          </p15:clr>
        </p15:guide>
        <p15:guide id="2" pos="3389">
          <p15:clr>
            <a:srgbClr val="FA7B17"/>
          </p15:clr>
        </p15:guide>
        <p15:guide id="3" orient="horz" pos="1605">
          <p15:clr>
            <a:srgbClr val="FA7B17"/>
          </p15:clr>
        </p15:guide>
        <p15:guide id="4" orient="horz" pos="4492">
          <p15:clr>
            <a:srgbClr val="FA7B17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HANKS &amp; CREDITS">
  <p:cSld name="TITLE_1_1">
    <p:bg>
      <p:bgPr>
        <a:solidFill>
          <a:srgbClr val="FFFFF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ctrTitle"/>
          </p:nvPr>
        </p:nvSpPr>
        <p:spPr>
          <a:xfrm>
            <a:off x="3111798" y="553472"/>
            <a:ext cx="3944400" cy="24138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6000"/>
              <a:buFont typeface="Fira Sans Extra Condensed Medium"/>
              <a:buNone/>
              <a:defRPr sz="4800"/>
            </a:lvl1pPr>
            <a:lvl2pPr lvl="1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Clr>
                <a:srgbClr val="0B139E"/>
              </a:buClr>
              <a:buSzPts val="5200"/>
              <a:buNone/>
              <a:defRPr sz="5200">
                <a:solidFill>
                  <a:srgbClr val="0B139E"/>
                </a:solidFill>
              </a:defRPr>
            </a:lvl9pPr>
          </a:lstStyle>
          <a:p/>
        </p:txBody>
      </p:sp>
      <p:sp>
        <p:nvSpPr>
          <p:cNvPr id="130" name="Google Shape;130;p24"/>
          <p:cNvSpPr txBox="1"/>
          <p:nvPr>
            <p:ph idx="1" type="subTitle"/>
          </p:nvPr>
        </p:nvSpPr>
        <p:spPr>
          <a:xfrm>
            <a:off x="4960238" y="3668572"/>
            <a:ext cx="2095800" cy="14595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200">
                <a:solidFill>
                  <a:schemeClr val="lt1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1" name="Google Shape;131;p24"/>
          <p:cNvSpPr txBox="1"/>
          <p:nvPr/>
        </p:nvSpPr>
        <p:spPr>
          <a:xfrm>
            <a:off x="1402353" y="7581261"/>
            <a:ext cx="2577600" cy="3708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CREDITS: This presentation template was created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2"/>
              </a:rPr>
              <a:t>Slidesgo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including icons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3"/>
              </a:rPr>
              <a:t>Flaticon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, and infographics &amp; images by </a:t>
            </a:r>
            <a:r>
              <a:rPr lang="ar" sz="900">
                <a:solidFill>
                  <a:schemeClr val="dk1"/>
                </a:solidFill>
                <a:uFill>
                  <a:noFill/>
                </a:uFill>
                <a:latin typeface="Roboto Condensed"/>
                <a:ea typeface="Roboto Condensed"/>
                <a:cs typeface="Roboto Condensed"/>
                <a:sym typeface="Roboto Condensed"/>
                <a:hlinkClick r:id="rId4"/>
              </a:rPr>
              <a:t>Freepik</a:t>
            </a:r>
            <a:r>
              <a:rPr lang="ar" sz="9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rPr>
              <a:t>. </a:t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ar" sz="9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Please keep this slide for attribution.</a:t>
            </a:r>
            <a:endParaRPr sz="900">
              <a:solidFill>
                <a:schemeClr val="dk1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chemeClr val="dk1"/>
              </a:solidFill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132" name="Google Shape;132;p24"/>
          <p:cNvSpPr txBox="1"/>
          <p:nvPr>
            <p:ph idx="2" type="subTitle"/>
          </p:nvPr>
        </p:nvSpPr>
        <p:spPr>
          <a:xfrm>
            <a:off x="5178846" y="6902367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p24"/>
          <p:cNvSpPr txBox="1"/>
          <p:nvPr>
            <p:ph idx="3" type="subTitle"/>
          </p:nvPr>
        </p:nvSpPr>
        <p:spPr>
          <a:xfrm>
            <a:off x="5178846" y="7646629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4" name="Google Shape;134;p24"/>
          <p:cNvSpPr txBox="1"/>
          <p:nvPr>
            <p:ph idx="4" type="subTitle"/>
          </p:nvPr>
        </p:nvSpPr>
        <p:spPr>
          <a:xfrm>
            <a:off x="5178846" y="8390892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  <p:sp>
        <p:nvSpPr>
          <p:cNvPr id="135" name="Google Shape;135;p24"/>
          <p:cNvSpPr txBox="1"/>
          <p:nvPr>
            <p:ph idx="5" type="subTitle"/>
          </p:nvPr>
        </p:nvSpPr>
        <p:spPr>
          <a:xfrm>
            <a:off x="5178846" y="9135154"/>
            <a:ext cx="1363800" cy="680700"/>
          </a:xfrm>
          <a:prstGeom prst="rect">
            <a:avLst/>
          </a:prstGeom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 sz="1000"/>
            </a:lvl9pPr>
          </a:lstStyle>
          <a:p/>
        </p:txBody>
      </p:sp>
    </p:spTree>
  </p:cSld>
  <p:clrMapOvr>
    <a:masterClrMapping/>
  </p:clrMapOvr>
  <p:extLst>
    <p:ext uri="{DCECCB84-F9BA-43D5-87BE-67443E8EF086}">
      <p15:sldGuideLst>
        <p15:guide id="1" pos="3750">
          <p15:clr>
            <a:srgbClr val="FA7B17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ULLET POINTS">
  <p:cSld name="CUSTOM_4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idx="1" type="body"/>
          </p:nvPr>
        </p:nvSpPr>
        <p:spPr>
          <a:xfrm>
            <a:off x="2167093" y="1129934"/>
            <a:ext cx="2586600" cy="8436900"/>
          </a:xfrm>
          <a:prstGeom prst="rect">
            <a:avLst/>
          </a:prstGeom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type="ctrTitle"/>
          </p:nvPr>
        </p:nvSpPr>
        <p:spPr>
          <a:xfrm rot="-5400000">
            <a:off x="-1884946" y="3027796"/>
            <a:ext cx="4732500" cy="477900"/>
          </a:xfrm>
          <a:prstGeom prst="rect">
            <a:avLst/>
          </a:prstGeom>
        </p:spPr>
        <p:txBody>
          <a:bodyPr anchorCtr="0" anchor="b" bIns="91400" lIns="91400" spcFirstLastPara="1" rIns="91400" wrap="square" tIns="91400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b="0" sz="1800">
                <a:solidFill>
                  <a:schemeClr val="dk1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600"/>
              <a:buFont typeface="Fira Sans Extra Condensed"/>
              <a:buNone/>
              <a:defRPr sz="3600">
                <a:latin typeface="Fira Sans Extra Condensed"/>
                <a:ea typeface="Fira Sans Extra Condensed"/>
                <a:cs typeface="Fira Sans Extra Condensed"/>
                <a:sym typeface="Fira Sans Extra Condense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>
  <p:cSld name="CUSTOM_3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4889"/>
            <a:ext cx="3306900" cy="7099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559"/>
            <a:ext cx="2321700" cy="1570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7645"/>
            <a:ext cx="2321700" cy="660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430"/>
            <a:ext cx="5264700" cy="850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8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2587"/>
            <a:ext cx="3344400" cy="3080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4903"/>
            <a:ext cx="3344400" cy="256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4657"/>
            <a:ext cx="3172200" cy="7678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1305"/>
            <a:ext cx="4959600" cy="1257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4780"/>
            <a:ext cx="70446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4889"/>
            <a:ext cx="70446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0352"/>
            <a:ext cx="453600" cy="817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rgbClr val="FFFFFF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57705" y="924780"/>
            <a:ext cx="7044300" cy="119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b="1"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chivo Black"/>
              <a:buNone/>
              <a:defRPr sz="2800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57705" y="2394889"/>
            <a:ext cx="7044300" cy="709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 Light"/>
              <a:buChar char="●"/>
              <a:defRPr sz="18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●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 Light"/>
              <a:buChar char="○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 Light"/>
              <a:buChar char="■"/>
              <a:defRPr sz="1400">
                <a:solidFill>
                  <a:schemeClr val="dk1"/>
                </a:solidFill>
                <a:latin typeface="Roboto Condensed Light"/>
                <a:ea typeface="Roboto Condensed Light"/>
                <a:cs typeface="Roboto Condensed Light"/>
                <a:sym typeface="Roboto Condensed Light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2" type="sldNum"/>
          </p:nvPr>
        </p:nvSpPr>
        <p:spPr>
          <a:xfrm>
            <a:off x="7004788" y="9690352"/>
            <a:ext cx="4539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>
            <a:lvl1pPr lvl="0" rtl="0" algn="r">
              <a:buNone/>
              <a:defRPr sz="1000">
                <a:solidFill>
                  <a:schemeClr val="dk2"/>
                </a:solidFill>
              </a:defRPr>
            </a:lvl1pPr>
            <a:lvl2pPr lvl="1" rtl="0" algn="r">
              <a:buNone/>
              <a:defRPr sz="1000">
                <a:solidFill>
                  <a:schemeClr val="dk2"/>
                </a:solidFill>
              </a:defRPr>
            </a:lvl2pPr>
            <a:lvl3pPr lvl="2" rtl="0" algn="r">
              <a:buNone/>
              <a:defRPr sz="1000">
                <a:solidFill>
                  <a:schemeClr val="dk2"/>
                </a:solidFill>
              </a:defRPr>
            </a:lvl3pPr>
            <a:lvl4pPr lvl="3" rtl="0" algn="r">
              <a:buNone/>
              <a:defRPr sz="1000">
                <a:solidFill>
                  <a:schemeClr val="dk2"/>
                </a:solidFill>
              </a:defRPr>
            </a:lvl4pPr>
            <a:lvl5pPr lvl="4" rtl="0" algn="r">
              <a:buNone/>
              <a:defRPr sz="1000">
                <a:solidFill>
                  <a:schemeClr val="dk2"/>
                </a:solidFill>
              </a:defRPr>
            </a:lvl5pPr>
            <a:lvl6pPr lvl="5" rtl="0" algn="r">
              <a:buNone/>
              <a:defRPr sz="1000">
                <a:solidFill>
                  <a:schemeClr val="dk2"/>
                </a:solidFill>
              </a:defRPr>
            </a:lvl6pPr>
            <a:lvl7pPr lvl="6" rtl="0" algn="r">
              <a:buNone/>
              <a:defRPr sz="1000">
                <a:solidFill>
                  <a:schemeClr val="dk2"/>
                </a:solidFill>
              </a:defRPr>
            </a:lvl7pPr>
            <a:lvl8pPr lvl="7" rtl="0" algn="r">
              <a:buNone/>
              <a:defRPr sz="1000">
                <a:solidFill>
                  <a:schemeClr val="dk2"/>
                </a:solidFill>
              </a:defRPr>
            </a:lvl8pPr>
            <a:lvl9pPr lvl="8" rtl="0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707">
          <p15:clr>
            <a:srgbClr val="EA4335"/>
          </p15:clr>
        </p15:guide>
        <p15:guide id="2" pos="375">
          <p15:clr>
            <a:srgbClr val="EA4335"/>
          </p15:clr>
        </p15:guide>
        <p15:guide id="3" pos="4387">
          <p15:clr>
            <a:srgbClr val="EA4335"/>
          </p15:clr>
        </p15:guide>
        <p15:guide id="4" orient="horz" pos="6026">
          <p15:clr>
            <a:srgbClr val="EA4335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7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3.png"/><Relationship Id="rId5" Type="http://schemas.openxmlformats.org/officeDocument/2006/relationships/hyperlink" Target="https://docs.google.com/document/d/174ap41J7vTJD7uAcodL3yEsV7deF4TFWjmAmIMH6tl4/edit?usp=sharing" TargetMode="External"/><Relationship Id="rId6" Type="http://schemas.openxmlformats.org/officeDocument/2006/relationships/hyperlink" Target="http://www.google.com" TargetMode="External"/><Relationship Id="rId7" Type="http://schemas.openxmlformats.org/officeDocument/2006/relationships/image" Target="../media/image2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8.jpg"/><Relationship Id="rId4" Type="http://schemas.openxmlformats.org/officeDocument/2006/relationships/image" Target="../media/image20.png"/><Relationship Id="rId5" Type="http://schemas.openxmlformats.org/officeDocument/2006/relationships/image" Target="../media/image1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hyperlink" Target="http://professionalism438.sarahah.com" TargetMode="External"/><Relationship Id="rId6" Type="http://schemas.openxmlformats.org/officeDocument/2006/relationships/image" Target="../media/image2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Relationship Id="rId4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0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jpg"/><Relationship Id="rId4" Type="http://schemas.openxmlformats.org/officeDocument/2006/relationships/image" Target="../media/image9.jpg"/><Relationship Id="rId5" Type="http://schemas.openxmlformats.org/officeDocument/2006/relationships/image" Target="../media/image4.jpg"/><Relationship Id="rId6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0.jpg"/><Relationship Id="rId4" Type="http://schemas.openxmlformats.org/officeDocument/2006/relationships/image" Target="../media/image8.jpg"/><Relationship Id="rId5" Type="http://schemas.openxmlformats.org/officeDocument/2006/relationships/image" Target="../media/image24.png"/><Relationship Id="rId6" Type="http://schemas.openxmlformats.org/officeDocument/2006/relationships/image" Target="../media/image11.jpg"/><Relationship Id="rId7" Type="http://schemas.openxmlformats.org/officeDocument/2006/relationships/image" Target="../media/image2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g"/><Relationship Id="rId4" Type="http://schemas.openxmlformats.org/officeDocument/2006/relationships/image" Target="../media/image5.png"/><Relationship Id="rId5" Type="http://schemas.openxmlformats.org/officeDocument/2006/relationships/image" Target="../media/image1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Relationship Id="rId4" Type="http://schemas.openxmlformats.org/officeDocument/2006/relationships/image" Target="../media/image14.jpg"/><Relationship Id="rId5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9"/>
          <p:cNvSpPr/>
          <p:nvPr/>
        </p:nvSpPr>
        <p:spPr>
          <a:xfrm>
            <a:off x="380344" y="2459138"/>
            <a:ext cx="6969600" cy="373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7" name="Google Shape;147;p29"/>
          <p:cNvGrpSpPr/>
          <p:nvPr/>
        </p:nvGrpSpPr>
        <p:grpSpPr>
          <a:xfrm>
            <a:off x="1918515" y="1634981"/>
            <a:ext cx="3723119" cy="4091811"/>
            <a:chOff x="3080425" y="238100"/>
            <a:chExt cx="1014225" cy="1093950"/>
          </a:xfrm>
        </p:grpSpPr>
        <p:sp>
          <p:nvSpPr>
            <p:cNvPr id="148" name="Google Shape;148;p29"/>
            <p:cNvSpPr/>
            <p:nvPr/>
          </p:nvSpPr>
          <p:spPr>
            <a:xfrm>
              <a:off x="3269850" y="571300"/>
              <a:ext cx="217025" cy="675175"/>
            </a:xfrm>
            <a:custGeom>
              <a:rect b="b" l="l" r="r" t="t"/>
              <a:pathLst>
                <a:path extrusionOk="0" h="27007" w="8681">
                  <a:moveTo>
                    <a:pt x="5595" y="1"/>
                  </a:moveTo>
                  <a:lnTo>
                    <a:pt x="0" y="731"/>
                  </a:lnTo>
                  <a:cubicBezTo>
                    <a:pt x="0" y="731"/>
                    <a:pt x="3746" y="9838"/>
                    <a:pt x="4035" y="12721"/>
                  </a:cubicBezTo>
                  <a:cubicBezTo>
                    <a:pt x="4392" y="16289"/>
                    <a:pt x="2182" y="27006"/>
                    <a:pt x="2182" y="27006"/>
                  </a:cubicBezTo>
                  <a:lnTo>
                    <a:pt x="3997" y="27006"/>
                  </a:lnTo>
                  <a:cubicBezTo>
                    <a:pt x="3997" y="27006"/>
                    <a:pt x="6964" y="20572"/>
                    <a:pt x="7852" y="12469"/>
                  </a:cubicBezTo>
                  <a:cubicBezTo>
                    <a:pt x="8680" y="4927"/>
                    <a:pt x="5595" y="1"/>
                    <a:pt x="5595" y="1"/>
                  </a:cubicBez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9"/>
            <p:cNvSpPr/>
            <p:nvPr/>
          </p:nvSpPr>
          <p:spPr>
            <a:xfrm>
              <a:off x="3316650" y="779750"/>
              <a:ext cx="161325" cy="445700"/>
            </a:xfrm>
            <a:custGeom>
              <a:rect b="b" l="l" r="r" t="t"/>
              <a:pathLst>
                <a:path extrusionOk="0" h="17828" w="6453">
                  <a:moveTo>
                    <a:pt x="6452" y="0"/>
                  </a:moveTo>
                  <a:lnTo>
                    <a:pt x="1464" y="1467"/>
                  </a:lnTo>
                  <a:cubicBezTo>
                    <a:pt x="2126" y="9453"/>
                    <a:pt x="0" y="17828"/>
                    <a:pt x="0" y="17828"/>
                  </a:cubicBezTo>
                  <a:lnTo>
                    <a:pt x="3460" y="17828"/>
                  </a:lnTo>
                  <a:cubicBezTo>
                    <a:pt x="6122" y="8914"/>
                    <a:pt x="6452" y="1"/>
                    <a:pt x="6452" y="0"/>
                  </a:cubicBez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9"/>
            <p:cNvSpPr/>
            <p:nvPr/>
          </p:nvSpPr>
          <p:spPr>
            <a:xfrm>
              <a:off x="3488450" y="851700"/>
              <a:ext cx="40775" cy="427700"/>
            </a:xfrm>
            <a:custGeom>
              <a:rect b="b" l="l" r="r" t="t"/>
              <a:pathLst>
                <a:path extrusionOk="0" h="17108" w="1631">
                  <a:moveTo>
                    <a:pt x="1178" y="1"/>
                  </a:moveTo>
                  <a:lnTo>
                    <a:pt x="0" y="17107"/>
                  </a:lnTo>
                  <a:lnTo>
                    <a:pt x="454" y="17107"/>
                  </a:lnTo>
                  <a:lnTo>
                    <a:pt x="1631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9"/>
            <p:cNvSpPr/>
            <p:nvPr/>
          </p:nvSpPr>
          <p:spPr>
            <a:xfrm>
              <a:off x="3429800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1893" y="1"/>
                  </a:moveTo>
                  <a:lnTo>
                    <a:pt x="1" y="17327"/>
                  </a:lnTo>
                  <a:lnTo>
                    <a:pt x="453" y="17327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29"/>
            <p:cNvSpPr/>
            <p:nvPr/>
          </p:nvSpPr>
          <p:spPr>
            <a:xfrm>
              <a:off x="3827700" y="1145650"/>
              <a:ext cx="181150" cy="10050"/>
            </a:xfrm>
            <a:custGeom>
              <a:rect b="b" l="l" r="r" t="t"/>
              <a:pathLst>
                <a:path extrusionOk="0" h="402" w="7246">
                  <a:moveTo>
                    <a:pt x="1" y="0"/>
                  </a:moveTo>
                  <a:lnTo>
                    <a:pt x="1" y="401"/>
                  </a:lnTo>
                  <a:lnTo>
                    <a:pt x="7245" y="401"/>
                  </a:lnTo>
                  <a:lnTo>
                    <a:pt x="7245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" name="Google Shape;153;p29"/>
            <p:cNvSpPr/>
            <p:nvPr/>
          </p:nvSpPr>
          <p:spPr>
            <a:xfrm>
              <a:off x="3812600" y="851700"/>
              <a:ext cx="58700" cy="417800"/>
            </a:xfrm>
            <a:custGeom>
              <a:rect b="b" l="l" r="r" t="t"/>
              <a:pathLst>
                <a:path extrusionOk="0" h="16712" w="2348">
                  <a:moveTo>
                    <a:pt x="1894" y="1"/>
                  </a:moveTo>
                  <a:lnTo>
                    <a:pt x="1" y="16712"/>
                  </a:lnTo>
                  <a:lnTo>
                    <a:pt x="454" y="16712"/>
                  </a:lnTo>
                  <a:lnTo>
                    <a:pt x="2348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" name="Google Shape;154;p29"/>
            <p:cNvSpPr/>
            <p:nvPr/>
          </p:nvSpPr>
          <p:spPr>
            <a:xfrm>
              <a:off x="3698225" y="488375"/>
              <a:ext cx="38150" cy="145350"/>
            </a:xfrm>
            <a:custGeom>
              <a:rect b="b" l="l" r="r" t="t"/>
              <a:pathLst>
                <a:path extrusionOk="0" h="5814" w="1526">
                  <a:moveTo>
                    <a:pt x="1" y="0"/>
                  </a:moveTo>
                  <a:lnTo>
                    <a:pt x="1249" y="5813"/>
                  </a:lnTo>
                  <a:lnTo>
                    <a:pt x="1525" y="5813"/>
                  </a:lnTo>
                  <a:lnTo>
                    <a:pt x="28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29"/>
            <p:cNvSpPr/>
            <p:nvPr/>
          </p:nvSpPr>
          <p:spPr>
            <a:xfrm>
              <a:off x="3729425" y="633700"/>
              <a:ext cx="170250" cy="7650"/>
            </a:xfrm>
            <a:custGeom>
              <a:rect b="b" l="l" r="r" t="t"/>
              <a:pathLst>
                <a:path extrusionOk="0" h="306" w="6810">
                  <a:moveTo>
                    <a:pt x="1" y="0"/>
                  </a:moveTo>
                  <a:lnTo>
                    <a:pt x="1" y="306"/>
                  </a:lnTo>
                  <a:lnTo>
                    <a:pt x="6809" y="306"/>
                  </a:lnTo>
                  <a:lnTo>
                    <a:pt x="6809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29"/>
            <p:cNvSpPr/>
            <p:nvPr/>
          </p:nvSpPr>
          <p:spPr>
            <a:xfrm>
              <a:off x="3527275" y="379950"/>
              <a:ext cx="21200" cy="22350"/>
            </a:xfrm>
            <a:custGeom>
              <a:rect b="b" l="l" r="r" t="t"/>
              <a:pathLst>
                <a:path extrusionOk="0" h="894" w="848">
                  <a:moveTo>
                    <a:pt x="564" y="1"/>
                  </a:moveTo>
                  <a:lnTo>
                    <a:pt x="0" y="894"/>
                  </a:lnTo>
                  <a:cubicBezTo>
                    <a:pt x="245" y="838"/>
                    <a:pt x="847" y="734"/>
                    <a:pt x="847" y="734"/>
                  </a:cubicBezTo>
                  <a:cubicBezTo>
                    <a:pt x="648" y="556"/>
                    <a:pt x="564" y="1"/>
                    <a:pt x="56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" name="Google Shape;157;p29"/>
            <p:cNvSpPr/>
            <p:nvPr/>
          </p:nvSpPr>
          <p:spPr>
            <a:xfrm>
              <a:off x="3483550" y="350325"/>
              <a:ext cx="36475" cy="54675"/>
            </a:xfrm>
            <a:custGeom>
              <a:rect b="b" l="l" r="r" t="t"/>
              <a:pathLst>
                <a:path extrusionOk="0" h="2187" w="1459">
                  <a:moveTo>
                    <a:pt x="526" y="0"/>
                  </a:moveTo>
                  <a:cubicBezTo>
                    <a:pt x="526" y="1"/>
                    <a:pt x="715" y="1424"/>
                    <a:pt x="1" y="2142"/>
                  </a:cubicBezTo>
                  <a:cubicBezTo>
                    <a:pt x="1" y="2142"/>
                    <a:pt x="172" y="2186"/>
                    <a:pt x="445" y="2186"/>
                  </a:cubicBezTo>
                  <a:cubicBezTo>
                    <a:pt x="582" y="2186"/>
                    <a:pt x="744" y="2175"/>
                    <a:pt x="922" y="2142"/>
                  </a:cubicBezTo>
                  <a:cubicBezTo>
                    <a:pt x="1458" y="2041"/>
                    <a:pt x="526" y="1"/>
                    <a:pt x="52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" name="Google Shape;158;p29"/>
            <p:cNvSpPr/>
            <p:nvPr/>
          </p:nvSpPr>
          <p:spPr>
            <a:xfrm>
              <a:off x="3343900" y="349350"/>
              <a:ext cx="189175" cy="139525"/>
            </a:xfrm>
            <a:custGeom>
              <a:rect b="b" l="l" r="r" t="t"/>
              <a:pathLst>
                <a:path extrusionOk="0" h="5581" w="7567">
                  <a:moveTo>
                    <a:pt x="1978" y="0"/>
                  </a:moveTo>
                  <a:cubicBezTo>
                    <a:pt x="1978" y="0"/>
                    <a:pt x="1" y="2221"/>
                    <a:pt x="1035" y="3538"/>
                  </a:cubicBezTo>
                  <a:cubicBezTo>
                    <a:pt x="2069" y="4853"/>
                    <a:pt x="7566" y="5580"/>
                    <a:pt x="7566" y="5580"/>
                  </a:cubicBezTo>
                  <a:lnTo>
                    <a:pt x="7566" y="4139"/>
                  </a:lnTo>
                  <a:cubicBezTo>
                    <a:pt x="4251" y="1393"/>
                    <a:pt x="1978" y="0"/>
                    <a:pt x="1978" y="0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" name="Google Shape;159;p29"/>
            <p:cNvSpPr/>
            <p:nvPr/>
          </p:nvSpPr>
          <p:spPr>
            <a:xfrm>
              <a:off x="3414550" y="449300"/>
              <a:ext cx="19175" cy="17625"/>
            </a:xfrm>
            <a:custGeom>
              <a:rect b="b" l="l" r="r" t="t"/>
              <a:pathLst>
                <a:path extrusionOk="0" h="705" w="767">
                  <a:moveTo>
                    <a:pt x="59" y="1"/>
                  </a:moveTo>
                  <a:lnTo>
                    <a:pt x="1" y="535"/>
                  </a:lnTo>
                  <a:lnTo>
                    <a:pt x="767" y="705"/>
                  </a:lnTo>
                  <a:lnTo>
                    <a:pt x="767" y="705"/>
                  </a:lnTo>
                  <a:lnTo>
                    <a:pt x="59" y="1"/>
                  </a:ln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" name="Google Shape;160;p29"/>
            <p:cNvSpPr/>
            <p:nvPr/>
          </p:nvSpPr>
          <p:spPr>
            <a:xfrm>
              <a:off x="3192050" y="558600"/>
              <a:ext cx="159775" cy="687875"/>
            </a:xfrm>
            <a:custGeom>
              <a:rect b="b" l="l" r="r" t="t"/>
              <a:pathLst>
                <a:path extrusionOk="0" h="27515" w="6391">
                  <a:moveTo>
                    <a:pt x="577" y="0"/>
                  </a:moveTo>
                  <a:cubicBezTo>
                    <a:pt x="577" y="0"/>
                    <a:pt x="0" y="1807"/>
                    <a:pt x="846" y="4922"/>
                  </a:cubicBezTo>
                  <a:lnTo>
                    <a:pt x="1543" y="27514"/>
                  </a:lnTo>
                  <a:lnTo>
                    <a:pt x="3348" y="27514"/>
                  </a:lnTo>
                  <a:cubicBezTo>
                    <a:pt x="3348" y="27514"/>
                    <a:pt x="6337" y="11160"/>
                    <a:pt x="6391" y="1346"/>
                  </a:cubicBezTo>
                  <a:lnTo>
                    <a:pt x="577" y="0"/>
                  </a:ln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" name="Google Shape;161;p29"/>
            <p:cNvSpPr/>
            <p:nvPr/>
          </p:nvSpPr>
          <p:spPr>
            <a:xfrm>
              <a:off x="3438425" y="846050"/>
              <a:ext cx="217025" cy="11350"/>
            </a:xfrm>
            <a:custGeom>
              <a:rect b="b" l="l" r="r" t="t"/>
              <a:pathLst>
                <a:path extrusionOk="0" h="454" w="8681">
                  <a:moveTo>
                    <a:pt x="0" y="1"/>
                  </a:moveTo>
                  <a:lnTo>
                    <a:pt x="0" y="454"/>
                  </a:lnTo>
                  <a:lnTo>
                    <a:pt x="8681" y="454"/>
                  </a:lnTo>
                  <a:lnTo>
                    <a:pt x="8681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2" name="Google Shape;162;p29"/>
            <p:cNvSpPr/>
            <p:nvPr/>
          </p:nvSpPr>
          <p:spPr>
            <a:xfrm>
              <a:off x="3539500" y="764000"/>
              <a:ext cx="203450" cy="380175"/>
            </a:xfrm>
            <a:custGeom>
              <a:rect b="b" l="l" r="r" t="t"/>
              <a:pathLst>
                <a:path extrusionOk="0" h="15207" w="8138">
                  <a:moveTo>
                    <a:pt x="6667" y="0"/>
                  </a:moveTo>
                  <a:lnTo>
                    <a:pt x="1994" y="6397"/>
                  </a:lnTo>
                  <a:cubicBezTo>
                    <a:pt x="1994" y="6397"/>
                    <a:pt x="1204" y="11700"/>
                    <a:pt x="1" y="14710"/>
                  </a:cubicBezTo>
                  <a:cubicBezTo>
                    <a:pt x="1" y="14710"/>
                    <a:pt x="1454" y="15207"/>
                    <a:pt x="3461" y="15207"/>
                  </a:cubicBezTo>
                  <a:cubicBezTo>
                    <a:pt x="4287" y="15207"/>
                    <a:pt x="5206" y="15123"/>
                    <a:pt x="6156" y="14885"/>
                  </a:cubicBezTo>
                  <a:cubicBezTo>
                    <a:pt x="6156" y="14885"/>
                    <a:pt x="8137" y="4115"/>
                    <a:pt x="6667" y="0"/>
                  </a:cubicBezTo>
                  <a:close/>
                </a:path>
              </a:pathLst>
            </a:custGeom>
            <a:solidFill>
              <a:srgbClr val="90332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29"/>
            <p:cNvSpPr/>
            <p:nvPr/>
          </p:nvSpPr>
          <p:spPr>
            <a:xfrm>
              <a:off x="3491550" y="670375"/>
              <a:ext cx="236975" cy="603925"/>
            </a:xfrm>
            <a:custGeom>
              <a:rect b="b" l="l" r="r" t="t"/>
              <a:pathLst>
                <a:path extrusionOk="0" h="24157" w="9479">
                  <a:moveTo>
                    <a:pt x="3934" y="1"/>
                  </a:moveTo>
                  <a:cubicBezTo>
                    <a:pt x="2531" y="1"/>
                    <a:pt x="820" y="533"/>
                    <a:pt x="405" y="533"/>
                  </a:cubicBezTo>
                  <a:cubicBezTo>
                    <a:pt x="385" y="533"/>
                    <a:pt x="368" y="531"/>
                    <a:pt x="354" y="529"/>
                  </a:cubicBezTo>
                  <a:cubicBezTo>
                    <a:pt x="352" y="528"/>
                    <a:pt x="350" y="528"/>
                    <a:pt x="348" y="528"/>
                  </a:cubicBezTo>
                  <a:cubicBezTo>
                    <a:pt x="1" y="528"/>
                    <a:pt x="5522" y="8374"/>
                    <a:pt x="5522" y="8374"/>
                  </a:cubicBezTo>
                  <a:lnTo>
                    <a:pt x="3633" y="24157"/>
                  </a:lnTo>
                  <a:lnTo>
                    <a:pt x="5040" y="24134"/>
                  </a:lnTo>
                  <a:cubicBezTo>
                    <a:pt x="5040" y="24134"/>
                    <a:pt x="8455" y="13944"/>
                    <a:pt x="8989" y="7481"/>
                  </a:cubicBezTo>
                  <a:cubicBezTo>
                    <a:pt x="9479" y="1567"/>
                    <a:pt x="5344" y="308"/>
                    <a:pt x="5344" y="308"/>
                  </a:cubicBezTo>
                  <a:cubicBezTo>
                    <a:pt x="4985" y="82"/>
                    <a:pt x="4483" y="1"/>
                    <a:pt x="3934" y="1"/>
                  </a:cubicBezTo>
                  <a:close/>
                </a:path>
              </a:pathLst>
            </a:custGeom>
            <a:solidFill>
              <a:srgbClr val="90332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" name="Google Shape;164;p29"/>
            <p:cNvSpPr/>
            <p:nvPr/>
          </p:nvSpPr>
          <p:spPr>
            <a:xfrm>
              <a:off x="3835575" y="477950"/>
              <a:ext cx="123075" cy="160975"/>
            </a:xfrm>
            <a:custGeom>
              <a:rect b="b" l="l" r="r" t="t"/>
              <a:pathLst>
                <a:path extrusionOk="0" h="6439" w="4923">
                  <a:moveTo>
                    <a:pt x="765" y="0"/>
                  </a:moveTo>
                  <a:lnTo>
                    <a:pt x="1" y="269"/>
                  </a:lnTo>
                  <a:cubicBezTo>
                    <a:pt x="1267" y="4081"/>
                    <a:pt x="3647" y="6241"/>
                    <a:pt x="3647" y="6438"/>
                  </a:cubicBezTo>
                  <a:lnTo>
                    <a:pt x="4923" y="4119"/>
                  </a:lnTo>
                  <a:cubicBezTo>
                    <a:pt x="2536" y="2955"/>
                    <a:pt x="765" y="0"/>
                    <a:pt x="765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29"/>
            <p:cNvSpPr/>
            <p:nvPr/>
          </p:nvSpPr>
          <p:spPr>
            <a:xfrm>
              <a:off x="3908950" y="424900"/>
              <a:ext cx="185700" cy="263975"/>
            </a:xfrm>
            <a:custGeom>
              <a:rect b="b" l="l" r="r" t="t"/>
              <a:pathLst>
                <a:path extrusionOk="0" h="10559" w="7428">
                  <a:moveTo>
                    <a:pt x="3340" y="0"/>
                  </a:moveTo>
                  <a:lnTo>
                    <a:pt x="1520" y="948"/>
                  </a:lnTo>
                  <a:cubicBezTo>
                    <a:pt x="1056" y="2196"/>
                    <a:pt x="0" y="8813"/>
                    <a:pt x="430" y="9711"/>
                  </a:cubicBezTo>
                  <a:cubicBezTo>
                    <a:pt x="430" y="9711"/>
                    <a:pt x="474" y="9843"/>
                    <a:pt x="1264" y="10124"/>
                  </a:cubicBezTo>
                  <a:cubicBezTo>
                    <a:pt x="1834" y="10330"/>
                    <a:pt x="2355" y="10357"/>
                    <a:pt x="3239" y="10472"/>
                  </a:cubicBezTo>
                  <a:cubicBezTo>
                    <a:pt x="3659" y="10527"/>
                    <a:pt x="4063" y="10558"/>
                    <a:pt x="4442" y="10558"/>
                  </a:cubicBezTo>
                  <a:cubicBezTo>
                    <a:pt x="6159" y="10558"/>
                    <a:pt x="7378" y="9925"/>
                    <a:pt x="7332" y="8028"/>
                  </a:cubicBezTo>
                  <a:cubicBezTo>
                    <a:pt x="7427" y="6748"/>
                    <a:pt x="6510" y="252"/>
                    <a:pt x="3340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6" name="Google Shape;166;p29"/>
            <p:cNvSpPr/>
            <p:nvPr/>
          </p:nvSpPr>
          <p:spPr>
            <a:xfrm>
              <a:off x="3642775" y="797925"/>
              <a:ext cx="276950" cy="473000"/>
            </a:xfrm>
            <a:custGeom>
              <a:rect b="b" l="l" r="r" t="t"/>
              <a:pathLst>
                <a:path extrusionOk="0" h="18920" w="11078">
                  <a:moveTo>
                    <a:pt x="6564" y="0"/>
                  </a:moveTo>
                  <a:cubicBezTo>
                    <a:pt x="6564" y="0"/>
                    <a:pt x="2558" y="9842"/>
                    <a:pt x="1" y="18920"/>
                  </a:cubicBezTo>
                  <a:lnTo>
                    <a:pt x="1605" y="18920"/>
                  </a:lnTo>
                  <a:cubicBezTo>
                    <a:pt x="1605" y="18920"/>
                    <a:pt x="8218" y="5216"/>
                    <a:pt x="11077" y="1004"/>
                  </a:cubicBezTo>
                  <a:lnTo>
                    <a:pt x="6564" y="0"/>
                  </a:lnTo>
                  <a:close/>
                </a:path>
              </a:pathLst>
            </a:custGeom>
            <a:solidFill>
              <a:srgbClr val="3B2A2A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9"/>
            <p:cNvSpPr/>
            <p:nvPr/>
          </p:nvSpPr>
          <p:spPr>
            <a:xfrm>
              <a:off x="3690325" y="660625"/>
              <a:ext cx="403975" cy="583450"/>
            </a:xfrm>
            <a:custGeom>
              <a:rect b="b" l="l" r="r" t="t"/>
              <a:pathLst>
                <a:path extrusionOk="0" h="23338" w="16159">
                  <a:moveTo>
                    <a:pt x="15746" y="1"/>
                  </a:moveTo>
                  <a:lnTo>
                    <a:pt x="10039" y="1068"/>
                  </a:lnTo>
                  <a:cubicBezTo>
                    <a:pt x="8985" y="941"/>
                    <a:pt x="8038" y="880"/>
                    <a:pt x="7190" y="880"/>
                  </a:cubicBezTo>
                  <a:cubicBezTo>
                    <a:pt x="886" y="880"/>
                    <a:pt x="0" y="4286"/>
                    <a:pt x="638" y="9777"/>
                  </a:cubicBezTo>
                  <a:cubicBezTo>
                    <a:pt x="1351" y="15923"/>
                    <a:pt x="5633" y="23338"/>
                    <a:pt x="5633" y="23338"/>
                  </a:cubicBezTo>
                  <a:lnTo>
                    <a:pt x="7239" y="23338"/>
                  </a:lnTo>
                  <a:cubicBezTo>
                    <a:pt x="5069" y="16230"/>
                    <a:pt x="4661" y="7160"/>
                    <a:pt x="4661" y="7160"/>
                  </a:cubicBezTo>
                  <a:lnTo>
                    <a:pt x="4661" y="7160"/>
                  </a:lnTo>
                  <a:cubicBezTo>
                    <a:pt x="4661" y="7160"/>
                    <a:pt x="7092" y="7829"/>
                    <a:pt x="9790" y="7829"/>
                  </a:cubicBezTo>
                  <a:cubicBezTo>
                    <a:pt x="10983" y="7829"/>
                    <a:pt x="12227" y="7698"/>
                    <a:pt x="13338" y="7321"/>
                  </a:cubicBezTo>
                  <a:cubicBezTo>
                    <a:pt x="15369" y="6633"/>
                    <a:pt x="15970" y="4802"/>
                    <a:pt x="16065" y="3144"/>
                  </a:cubicBezTo>
                  <a:cubicBezTo>
                    <a:pt x="16159" y="1486"/>
                    <a:pt x="15746" y="1"/>
                    <a:pt x="15746" y="1"/>
                  </a:cubicBezTo>
                  <a:close/>
                </a:path>
              </a:pathLst>
            </a:custGeom>
            <a:solidFill>
              <a:srgbClr val="4B353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9"/>
            <p:cNvSpPr/>
            <p:nvPr/>
          </p:nvSpPr>
          <p:spPr>
            <a:xfrm>
              <a:off x="3587900" y="1270900"/>
              <a:ext cx="98775" cy="32575"/>
            </a:xfrm>
            <a:custGeom>
              <a:rect b="b" l="l" r="r" t="t"/>
              <a:pathLst>
                <a:path extrusionOk="0" h="1303" w="3951">
                  <a:moveTo>
                    <a:pt x="2291" y="1"/>
                  </a:moveTo>
                  <a:lnTo>
                    <a:pt x="1" y="1084"/>
                  </a:lnTo>
                  <a:lnTo>
                    <a:pt x="2" y="1303"/>
                  </a:lnTo>
                  <a:lnTo>
                    <a:pt x="3951" y="1182"/>
                  </a:lnTo>
                  <a:lnTo>
                    <a:pt x="3950" y="437"/>
                  </a:lnTo>
                  <a:lnTo>
                    <a:pt x="3671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9"/>
            <p:cNvSpPr/>
            <p:nvPr/>
          </p:nvSpPr>
          <p:spPr>
            <a:xfrm>
              <a:off x="3792375" y="1244050"/>
              <a:ext cx="79325" cy="44275"/>
            </a:xfrm>
            <a:custGeom>
              <a:rect b="b" l="l" r="r" t="t"/>
              <a:pathLst>
                <a:path extrusionOk="0" h="1771" w="3173">
                  <a:moveTo>
                    <a:pt x="1733" y="1"/>
                  </a:moveTo>
                  <a:lnTo>
                    <a:pt x="314" y="1407"/>
                  </a:lnTo>
                  <a:lnTo>
                    <a:pt x="1" y="1475"/>
                  </a:lnTo>
                  <a:lnTo>
                    <a:pt x="1" y="1725"/>
                  </a:lnTo>
                  <a:lnTo>
                    <a:pt x="1208" y="1770"/>
                  </a:lnTo>
                  <a:lnTo>
                    <a:pt x="3034" y="998"/>
                  </a:lnTo>
                  <a:lnTo>
                    <a:pt x="3172" y="306"/>
                  </a:lnTo>
                  <a:lnTo>
                    <a:pt x="2934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9"/>
            <p:cNvSpPr/>
            <p:nvPr/>
          </p:nvSpPr>
          <p:spPr>
            <a:xfrm>
              <a:off x="3193650" y="331300"/>
              <a:ext cx="234825" cy="264400"/>
            </a:xfrm>
            <a:custGeom>
              <a:rect b="b" l="l" r="r" t="t"/>
              <a:pathLst>
                <a:path extrusionOk="0" h="10576" w="9393">
                  <a:moveTo>
                    <a:pt x="4315" y="1"/>
                  </a:moveTo>
                  <a:cubicBezTo>
                    <a:pt x="4286" y="1"/>
                    <a:pt x="4271" y="1"/>
                    <a:pt x="4271" y="1"/>
                  </a:cubicBezTo>
                  <a:cubicBezTo>
                    <a:pt x="4271" y="1"/>
                    <a:pt x="3265" y="21"/>
                    <a:pt x="2705" y="933"/>
                  </a:cubicBezTo>
                  <a:cubicBezTo>
                    <a:pt x="2201" y="1751"/>
                    <a:pt x="538" y="5982"/>
                    <a:pt x="363" y="7315"/>
                  </a:cubicBezTo>
                  <a:cubicBezTo>
                    <a:pt x="203" y="8540"/>
                    <a:pt x="0" y="9778"/>
                    <a:pt x="3048" y="10330"/>
                  </a:cubicBezTo>
                  <a:cubicBezTo>
                    <a:pt x="4020" y="10506"/>
                    <a:pt x="4861" y="10575"/>
                    <a:pt x="5571" y="10575"/>
                  </a:cubicBezTo>
                  <a:cubicBezTo>
                    <a:pt x="7091" y="10575"/>
                    <a:pt x="8016" y="10259"/>
                    <a:pt x="8350" y="9993"/>
                  </a:cubicBezTo>
                  <a:cubicBezTo>
                    <a:pt x="8907" y="9548"/>
                    <a:pt x="8903" y="8728"/>
                    <a:pt x="8813" y="6782"/>
                  </a:cubicBezTo>
                  <a:cubicBezTo>
                    <a:pt x="8723" y="4836"/>
                    <a:pt x="9393" y="1475"/>
                    <a:pt x="7989" y="722"/>
                  </a:cubicBezTo>
                  <a:cubicBezTo>
                    <a:pt x="6696" y="29"/>
                    <a:pt x="4643" y="1"/>
                    <a:pt x="4315" y="1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29"/>
            <p:cNvSpPr/>
            <p:nvPr/>
          </p:nvSpPr>
          <p:spPr>
            <a:xfrm>
              <a:off x="3202350" y="1246450"/>
              <a:ext cx="77825" cy="39925"/>
            </a:xfrm>
            <a:custGeom>
              <a:rect b="b" l="l" r="r" t="t"/>
              <a:pathLst>
                <a:path extrusionOk="0" h="1597" w="3113">
                  <a:moveTo>
                    <a:pt x="1141" y="0"/>
                  </a:moveTo>
                  <a:lnTo>
                    <a:pt x="232" y="1210"/>
                  </a:lnTo>
                  <a:lnTo>
                    <a:pt x="1" y="1210"/>
                  </a:lnTo>
                  <a:lnTo>
                    <a:pt x="1" y="1597"/>
                  </a:lnTo>
                  <a:lnTo>
                    <a:pt x="1623" y="1597"/>
                  </a:lnTo>
                  <a:lnTo>
                    <a:pt x="2937" y="1143"/>
                  </a:lnTo>
                  <a:lnTo>
                    <a:pt x="3113" y="431"/>
                  </a:lnTo>
                  <a:lnTo>
                    <a:pt x="2936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2" name="Google Shape;172;p29"/>
            <p:cNvSpPr/>
            <p:nvPr/>
          </p:nvSpPr>
          <p:spPr>
            <a:xfrm>
              <a:off x="3319950" y="1246450"/>
              <a:ext cx="77825" cy="39925"/>
            </a:xfrm>
            <a:custGeom>
              <a:rect b="b" l="l" r="r" t="t"/>
              <a:pathLst>
                <a:path extrusionOk="0" h="1597" w="3113">
                  <a:moveTo>
                    <a:pt x="178" y="0"/>
                  </a:moveTo>
                  <a:lnTo>
                    <a:pt x="1" y="431"/>
                  </a:lnTo>
                  <a:lnTo>
                    <a:pt x="176" y="1143"/>
                  </a:lnTo>
                  <a:lnTo>
                    <a:pt x="1490" y="1597"/>
                  </a:lnTo>
                  <a:lnTo>
                    <a:pt x="3113" y="1597"/>
                  </a:lnTo>
                  <a:lnTo>
                    <a:pt x="3113" y="1210"/>
                  </a:lnTo>
                  <a:lnTo>
                    <a:pt x="2882" y="1210"/>
                  </a:lnTo>
                  <a:lnTo>
                    <a:pt x="1973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3" name="Google Shape;173;p29"/>
            <p:cNvSpPr/>
            <p:nvPr/>
          </p:nvSpPr>
          <p:spPr>
            <a:xfrm>
              <a:off x="3431000" y="428575"/>
              <a:ext cx="203600" cy="269225"/>
            </a:xfrm>
            <a:custGeom>
              <a:rect b="b" l="l" r="r" t="t"/>
              <a:pathLst>
                <a:path extrusionOk="0" h="10769" w="8144">
                  <a:moveTo>
                    <a:pt x="1610" y="0"/>
                  </a:moveTo>
                  <a:cubicBezTo>
                    <a:pt x="668" y="0"/>
                    <a:pt x="629" y="1040"/>
                    <a:pt x="629" y="1040"/>
                  </a:cubicBezTo>
                  <a:cubicBezTo>
                    <a:pt x="629" y="1040"/>
                    <a:pt x="100" y="8422"/>
                    <a:pt x="26" y="9325"/>
                  </a:cubicBezTo>
                  <a:cubicBezTo>
                    <a:pt x="1" y="9620"/>
                    <a:pt x="93" y="9830"/>
                    <a:pt x="228" y="9980"/>
                  </a:cubicBezTo>
                  <a:lnTo>
                    <a:pt x="227" y="9980"/>
                  </a:lnTo>
                  <a:cubicBezTo>
                    <a:pt x="230" y="9984"/>
                    <a:pt x="235" y="9987"/>
                    <a:pt x="238" y="9990"/>
                  </a:cubicBezTo>
                  <a:cubicBezTo>
                    <a:pt x="317" y="10074"/>
                    <a:pt x="409" y="10143"/>
                    <a:pt x="511" y="10196"/>
                  </a:cubicBezTo>
                  <a:cubicBezTo>
                    <a:pt x="1066" y="10522"/>
                    <a:pt x="2163" y="10769"/>
                    <a:pt x="4005" y="10769"/>
                  </a:cubicBezTo>
                  <a:cubicBezTo>
                    <a:pt x="4163" y="10769"/>
                    <a:pt x="4326" y="10767"/>
                    <a:pt x="4495" y="10763"/>
                  </a:cubicBezTo>
                  <a:cubicBezTo>
                    <a:pt x="6583" y="10717"/>
                    <a:pt x="7442" y="10224"/>
                    <a:pt x="7687" y="10046"/>
                  </a:cubicBezTo>
                  <a:lnTo>
                    <a:pt x="7692" y="10041"/>
                  </a:lnTo>
                  <a:cubicBezTo>
                    <a:pt x="7718" y="10022"/>
                    <a:pt x="7743" y="10002"/>
                    <a:pt x="7766" y="9980"/>
                  </a:cubicBezTo>
                  <a:cubicBezTo>
                    <a:pt x="8025" y="9755"/>
                    <a:pt x="8144" y="9455"/>
                    <a:pt x="8144" y="9178"/>
                  </a:cubicBezTo>
                  <a:cubicBezTo>
                    <a:pt x="8144" y="8641"/>
                    <a:pt x="7074" y="1746"/>
                    <a:pt x="6683" y="879"/>
                  </a:cubicBezTo>
                  <a:cubicBezTo>
                    <a:pt x="6287" y="0"/>
                    <a:pt x="5572" y="0"/>
                    <a:pt x="5572" y="0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4" name="Google Shape;174;p29"/>
            <p:cNvSpPr/>
            <p:nvPr/>
          </p:nvSpPr>
          <p:spPr>
            <a:xfrm>
              <a:off x="3576800" y="1273725"/>
              <a:ext cx="74800" cy="50300"/>
            </a:xfrm>
            <a:custGeom>
              <a:rect b="b" l="l" r="r" t="t"/>
              <a:pathLst>
                <a:path extrusionOk="0" h="2012" w="2992">
                  <a:moveTo>
                    <a:pt x="1630" y="0"/>
                  </a:moveTo>
                  <a:lnTo>
                    <a:pt x="199" y="24"/>
                  </a:lnTo>
                  <a:lnTo>
                    <a:pt x="1" y="347"/>
                  </a:lnTo>
                  <a:lnTo>
                    <a:pt x="67" y="1109"/>
                  </a:lnTo>
                  <a:lnTo>
                    <a:pt x="1722" y="2011"/>
                  </a:lnTo>
                  <a:lnTo>
                    <a:pt x="2992" y="2011"/>
                  </a:lnTo>
                  <a:lnTo>
                    <a:pt x="2992" y="1772"/>
                  </a:lnTo>
                  <a:lnTo>
                    <a:pt x="2755" y="1757"/>
                  </a:lnTo>
                  <a:lnTo>
                    <a:pt x="1630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" name="Google Shape;175;p29"/>
            <p:cNvSpPr/>
            <p:nvPr/>
          </p:nvSpPr>
          <p:spPr>
            <a:xfrm>
              <a:off x="3828500" y="846050"/>
              <a:ext cx="217000" cy="11350"/>
            </a:xfrm>
            <a:custGeom>
              <a:rect b="b" l="l" r="r" t="t"/>
              <a:pathLst>
                <a:path extrusionOk="0" h="454" w="8680">
                  <a:moveTo>
                    <a:pt x="0" y="1"/>
                  </a:moveTo>
                  <a:lnTo>
                    <a:pt x="0" y="454"/>
                  </a:lnTo>
                  <a:lnTo>
                    <a:pt x="8679" y="454"/>
                  </a:lnTo>
                  <a:lnTo>
                    <a:pt x="8679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" name="Google Shape;176;p29"/>
            <p:cNvSpPr/>
            <p:nvPr/>
          </p:nvSpPr>
          <p:spPr>
            <a:xfrm>
              <a:off x="3860450" y="1167875"/>
              <a:ext cx="181150" cy="11350"/>
            </a:xfrm>
            <a:custGeom>
              <a:rect b="b" l="l" r="r" t="t"/>
              <a:pathLst>
                <a:path extrusionOk="0" h="454" w="7246">
                  <a:moveTo>
                    <a:pt x="1" y="1"/>
                  </a:moveTo>
                  <a:lnTo>
                    <a:pt x="1" y="454"/>
                  </a:lnTo>
                  <a:lnTo>
                    <a:pt x="7245" y="454"/>
                  </a:lnTo>
                  <a:lnTo>
                    <a:pt x="7245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29"/>
            <p:cNvSpPr/>
            <p:nvPr/>
          </p:nvSpPr>
          <p:spPr>
            <a:xfrm>
              <a:off x="3996775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0" y="1"/>
                  </a:moveTo>
                  <a:lnTo>
                    <a:pt x="1892" y="17327"/>
                  </a:lnTo>
                  <a:lnTo>
                    <a:pt x="2346" y="17327"/>
                  </a:lnTo>
                  <a:lnTo>
                    <a:pt x="453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8" name="Google Shape;178;p29"/>
            <p:cNvSpPr/>
            <p:nvPr/>
          </p:nvSpPr>
          <p:spPr>
            <a:xfrm>
              <a:off x="3967425" y="851700"/>
              <a:ext cx="58700" cy="417800"/>
            </a:xfrm>
            <a:custGeom>
              <a:rect b="b" l="l" r="r" t="t"/>
              <a:pathLst>
                <a:path extrusionOk="0" h="16712" w="2348">
                  <a:moveTo>
                    <a:pt x="0" y="1"/>
                  </a:moveTo>
                  <a:lnTo>
                    <a:pt x="1893" y="16712"/>
                  </a:lnTo>
                  <a:lnTo>
                    <a:pt x="2347" y="16712"/>
                  </a:lnTo>
                  <a:lnTo>
                    <a:pt x="454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" name="Google Shape;179;p29"/>
            <p:cNvSpPr/>
            <p:nvPr/>
          </p:nvSpPr>
          <p:spPr>
            <a:xfrm>
              <a:off x="3919700" y="639650"/>
              <a:ext cx="171850" cy="57200"/>
            </a:xfrm>
            <a:custGeom>
              <a:rect b="b" l="l" r="r" t="t"/>
              <a:pathLst>
                <a:path extrusionOk="0" h="2288" w="6874">
                  <a:moveTo>
                    <a:pt x="6874" y="0"/>
                  </a:moveTo>
                  <a:lnTo>
                    <a:pt x="0" y="1119"/>
                  </a:lnTo>
                  <a:cubicBezTo>
                    <a:pt x="0" y="1119"/>
                    <a:pt x="157" y="1563"/>
                    <a:pt x="430" y="1853"/>
                  </a:cubicBezTo>
                  <a:cubicBezTo>
                    <a:pt x="882" y="1922"/>
                    <a:pt x="1332" y="2016"/>
                    <a:pt x="1774" y="2137"/>
                  </a:cubicBezTo>
                  <a:cubicBezTo>
                    <a:pt x="2016" y="2203"/>
                    <a:pt x="2596" y="2288"/>
                    <a:pt x="3283" y="2288"/>
                  </a:cubicBezTo>
                  <a:cubicBezTo>
                    <a:pt x="4784" y="2288"/>
                    <a:pt x="6794" y="1884"/>
                    <a:pt x="6874" y="0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9"/>
            <p:cNvSpPr/>
            <p:nvPr/>
          </p:nvSpPr>
          <p:spPr>
            <a:xfrm>
              <a:off x="3964050" y="664075"/>
              <a:ext cx="124475" cy="36850"/>
            </a:xfrm>
            <a:custGeom>
              <a:rect b="b" l="l" r="r" t="t"/>
              <a:pathLst>
                <a:path extrusionOk="0" h="1474" w="4979">
                  <a:moveTo>
                    <a:pt x="4827" y="1"/>
                  </a:moveTo>
                  <a:cubicBezTo>
                    <a:pt x="4215" y="1054"/>
                    <a:pt x="2698" y="1310"/>
                    <a:pt x="1503" y="1310"/>
                  </a:cubicBezTo>
                  <a:cubicBezTo>
                    <a:pt x="819" y="1310"/>
                    <a:pt x="241" y="1226"/>
                    <a:pt x="0" y="1160"/>
                  </a:cubicBezTo>
                  <a:lnTo>
                    <a:pt x="0" y="1160"/>
                  </a:lnTo>
                  <a:cubicBezTo>
                    <a:pt x="1" y="1160"/>
                    <a:pt x="1041" y="1474"/>
                    <a:pt x="2280" y="1474"/>
                  </a:cubicBezTo>
                  <a:cubicBezTo>
                    <a:pt x="3182" y="1474"/>
                    <a:pt x="4189" y="1308"/>
                    <a:pt x="4979" y="734"/>
                  </a:cubicBezTo>
                  <a:cubicBezTo>
                    <a:pt x="4979" y="734"/>
                    <a:pt x="4929" y="388"/>
                    <a:pt x="483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" name="Google Shape;181;p29"/>
            <p:cNvSpPr/>
            <p:nvPr/>
          </p:nvSpPr>
          <p:spPr>
            <a:xfrm>
              <a:off x="3854025" y="839775"/>
              <a:ext cx="145300" cy="10350"/>
            </a:xfrm>
            <a:custGeom>
              <a:rect b="b" l="l" r="r" t="t"/>
              <a:pathLst>
                <a:path extrusionOk="0" h="414" w="5812">
                  <a:moveTo>
                    <a:pt x="1" y="0"/>
                  </a:moveTo>
                  <a:cubicBezTo>
                    <a:pt x="1" y="0"/>
                    <a:pt x="1172" y="414"/>
                    <a:pt x="2627" y="414"/>
                  </a:cubicBezTo>
                  <a:cubicBezTo>
                    <a:pt x="4081" y="414"/>
                    <a:pt x="5135" y="282"/>
                    <a:pt x="5811" y="0"/>
                  </a:cubicBezTo>
                  <a:close/>
                </a:path>
              </a:pathLst>
            </a:custGeom>
            <a:solidFill>
              <a:srgbClr val="4B353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" name="Google Shape;182;p29"/>
            <p:cNvSpPr/>
            <p:nvPr/>
          </p:nvSpPr>
          <p:spPr>
            <a:xfrm>
              <a:off x="3785850" y="426725"/>
              <a:ext cx="289550" cy="216100"/>
            </a:xfrm>
            <a:custGeom>
              <a:rect b="b" l="l" r="r" t="t"/>
              <a:pathLst>
                <a:path extrusionOk="0" h="8644" w="11582">
                  <a:moveTo>
                    <a:pt x="8420" y="1"/>
                  </a:moveTo>
                  <a:cubicBezTo>
                    <a:pt x="7579" y="1"/>
                    <a:pt x="6883" y="644"/>
                    <a:pt x="6883" y="644"/>
                  </a:cubicBezTo>
                  <a:cubicBezTo>
                    <a:pt x="6883" y="644"/>
                    <a:pt x="8314" y="3884"/>
                    <a:pt x="6440" y="5713"/>
                  </a:cubicBezTo>
                  <a:cubicBezTo>
                    <a:pt x="4525" y="7583"/>
                    <a:pt x="19" y="7902"/>
                    <a:pt x="19" y="7902"/>
                  </a:cubicBezTo>
                  <a:lnTo>
                    <a:pt x="1" y="8585"/>
                  </a:lnTo>
                  <a:cubicBezTo>
                    <a:pt x="1" y="8585"/>
                    <a:pt x="877" y="8644"/>
                    <a:pt x="2093" y="8644"/>
                  </a:cubicBezTo>
                  <a:cubicBezTo>
                    <a:pt x="4254" y="8644"/>
                    <a:pt x="7490" y="8458"/>
                    <a:pt x="8791" y="7425"/>
                  </a:cubicBezTo>
                  <a:cubicBezTo>
                    <a:pt x="11582" y="5212"/>
                    <a:pt x="10181" y="1330"/>
                    <a:pt x="10181" y="1330"/>
                  </a:cubicBezTo>
                  <a:cubicBezTo>
                    <a:pt x="9645" y="305"/>
                    <a:pt x="8998" y="1"/>
                    <a:pt x="8420" y="1"/>
                  </a:cubicBezTo>
                  <a:close/>
                </a:path>
              </a:pathLst>
            </a:custGeom>
            <a:solidFill>
              <a:srgbClr val="A9C5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29"/>
            <p:cNvSpPr/>
            <p:nvPr/>
          </p:nvSpPr>
          <p:spPr>
            <a:xfrm>
              <a:off x="3917200" y="507775"/>
              <a:ext cx="141375" cy="137650"/>
            </a:xfrm>
            <a:custGeom>
              <a:rect b="b" l="l" r="r" t="t"/>
              <a:pathLst>
                <a:path extrusionOk="0" h="5506" w="5655">
                  <a:moveTo>
                    <a:pt x="5271" y="1"/>
                  </a:moveTo>
                  <a:lnTo>
                    <a:pt x="5271" y="1"/>
                  </a:lnTo>
                  <a:cubicBezTo>
                    <a:pt x="5330" y="1297"/>
                    <a:pt x="5049" y="2985"/>
                    <a:pt x="3537" y="4183"/>
                  </a:cubicBezTo>
                  <a:cubicBezTo>
                    <a:pt x="2804" y="4765"/>
                    <a:pt x="1429" y="5082"/>
                    <a:pt x="5" y="5244"/>
                  </a:cubicBezTo>
                  <a:lnTo>
                    <a:pt x="0" y="5421"/>
                  </a:lnTo>
                  <a:cubicBezTo>
                    <a:pt x="737" y="5401"/>
                    <a:pt x="3516" y="5506"/>
                    <a:pt x="4683" y="3600"/>
                  </a:cubicBezTo>
                  <a:cubicBezTo>
                    <a:pt x="5655" y="2015"/>
                    <a:pt x="5271" y="1"/>
                    <a:pt x="5271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" name="Google Shape;184;p29"/>
            <p:cNvSpPr/>
            <p:nvPr/>
          </p:nvSpPr>
          <p:spPr>
            <a:xfrm>
              <a:off x="3950850" y="425425"/>
              <a:ext cx="43825" cy="22600"/>
            </a:xfrm>
            <a:custGeom>
              <a:rect b="b" l="l" r="r" t="t"/>
              <a:pathLst>
                <a:path extrusionOk="0" h="904" w="1753">
                  <a:moveTo>
                    <a:pt x="1610" y="1"/>
                  </a:moveTo>
                  <a:cubicBezTo>
                    <a:pt x="1610" y="1"/>
                    <a:pt x="427" y="506"/>
                    <a:pt x="49" y="820"/>
                  </a:cubicBezTo>
                  <a:lnTo>
                    <a:pt x="0" y="904"/>
                  </a:lnTo>
                  <a:cubicBezTo>
                    <a:pt x="0" y="904"/>
                    <a:pt x="1753" y="763"/>
                    <a:pt x="1610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29"/>
            <p:cNvSpPr/>
            <p:nvPr/>
          </p:nvSpPr>
          <p:spPr>
            <a:xfrm>
              <a:off x="3941250" y="382350"/>
              <a:ext cx="49875" cy="63675"/>
            </a:xfrm>
            <a:custGeom>
              <a:rect b="b" l="l" r="r" t="t"/>
              <a:pathLst>
                <a:path extrusionOk="0" h="2547" w="1995">
                  <a:moveTo>
                    <a:pt x="1083" y="0"/>
                  </a:moveTo>
                  <a:lnTo>
                    <a:pt x="0" y="512"/>
                  </a:lnTo>
                  <a:cubicBezTo>
                    <a:pt x="975" y="1628"/>
                    <a:pt x="433" y="2543"/>
                    <a:pt x="433" y="2543"/>
                  </a:cubicBezTo>
                  <a:cubicBezTo>
                    <a:pt x="452" y="2545"/>
                    <a:pt x="472" y="2546"/>
                    <a:pt x="493" y="2546"/>
                  </a:cubicBezTo>
                  <a:cubicBezTo>
                    <a:pt x="1022" y="2546"/>
                    <a:pt x="1994" y="1724"/>
                    <a:pt x="1994" y="1724"/>
                  </a:cubicBezTo>
                  <a:cubicBezTo>
                    <a:pt x="1645" y="1178"/>
                    <a:pt x="1083" y="0"/>
                    <a:pt x="1083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29"/>
            <p:cNvSpPr/>
            <p:nvPr/>
          </p:nvSpPr>
          <p:spPr>
            <a:xfrm>
              <a:off x="3931125" y="359725"/>
              <a:ext cx="42600" cy="46675"/>
            </a:xfrm>
            <a:custGeom>
              <a:rect b="b" l="l" r="r" t="t"/>
              <a:pathLst>
                <a:path extrusionOk="0" h="1867" w="1704">
                  <a:moveTo>
                    <a:pt x="1107" y="1"/>
                  </a:moveTo>
                  <a:lnTo>
                    <a:pt x="1" y="476"/>
                  </a:lnTo>
                  <a:lnTo>
                    <a:pt x="597" y="1867"/>
                  </a:lnTo>
                  <a:lnTo>
                    <a:pt x="1704" y="1393"/>
                  </a:lnTo>
                  <a:lnTo>
                    <a:pt x="110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29"/>
            <p:cNvSpPr/>
            <p:nvPr/>
          </p:nvSpPr>
          <p:spPr>
            <a:xfrm>
              <a:off x="3930175" y="368625"/>
              <a:ext cx="36325" cy="48525"/>
            </a:xfrm>
            <a:custGeom>
              <a:rect b="b" l="l" r="r" t="t"/>
              <a:pathLst>
                <a:path extrusionOk="0" h="1941" w="1453">
                  <a:moveTo>
                    <a:pt x="520" y="0"/>
                  </a:moveTo>
                  <a:cubicBezTo>
                    <a:pt x="380" y="0"/>
                    <a:pt x="224" y="36"/>
                    <a:pt x="51" y="119"/>
                  </a:cubicBezTo>
                  <a:cubicBezTo>
                    <a:pt x="51" y="119"/>
                    <a:pt x="0" y="1340"/>
                    <a:pt x="334" y="1820"/>
                  </a:cubicBezTo>
                  <a:cubicBezTo>
                    <a:pt x="392" y="1904"/>
                    <a:pt x="483" y="1940"/>
                    <a:pt x="587" y="1940"/>
                  </a:cubicBezTo>
                  <a:cubicBezTo>
                    <a:pt x="916" y="1940"/>
                    <a:pt x="1382" y="1579"/>
                    <a:pt x="1415" y="1193"/>
                  </a:cubicBezTo>
                  <a:cubicBezTo>
                    <a:pt x="1453" y="760"/>
                    <a:pt x="1163" y="0"/>
                    <a:pt x="520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8" name="Google Shape;188;p29"/>
            <p:cNvSpPr/>
            <p:nvPr/>
          </p:nvSpPr>
          <p:spPr>
            <a:xfrm>
              <a:off x="3921600" y="462675"/>
              <a:ext cx="57075" cy="124675"/>
            </a:xfrm>
            <a:custGeom>
              <a:rect b="b" l="l" r="r" t="t"/>
              <a:pathLst>
                <a:path extrusionOk="0" h="4987" w="2283">
                  <a:moveTo>
                    <a:pt x="1725" y="0"/>
                  </a:moveTo>
                  <a:cubicBezTo>
                    <a:pt x="1725" y="1"/>
                    <a:pt x="1725" y="2"/>
                    <a:pt x="1726" y="2"/>
                  </a:cubicBezTo>
                  <a:lnTo>
                    <a:pt x="1726" y="2"/>
                  </a:lnTo>
                  <a:cubicBezTo>
                    <a:pt x="1725" y="1"/>
                    <a:pt x="1725" y="1"/>
                    <a:pt x="1725" y="0"/>
                  </a:cubicBezTo>
                  <a:close/>
                  <a:moveTo>
                    <a:pt x="1726" y="2"/>
                  </a:moveTo>
                  <a:cubicBezTo>
                    <a:pt x="1736" y="73"/>
                    <a:pt x="2010" y="1944"/>
                    <a:pt x="1549" y="2663"/>
                  </a:cubicBezTo>
                  <a:cubicBezTo>
                    <a:pt x="1080" y="3393"/>
                    <a:pt x="1" y="3563"/>
                    <a:pt x="1" y="4986"/>
                  </a:cubicBezTo>
                  <a:cubicBezTo>
                    <a:pt x="178" y="4863"/>
                    <a:pt x="743" y="4538"/>
                    <a:pt x="1010" y="4275"/>
                  </a:cubicBezTo>
                  <a:cubicBezTo>
                    <a:pt x="2283" y="3017"/>
                    <a:pt x="2028" y="1116"/>
                    <a:pt x="1733" y="32"/>
                  </a:cubicBezTo>
                  <a:lnTo>
                    <a:pt x="1726" y="6"/>
                  </a:lnTo>
                  <a:cubicBezTo>
                    <a:pt x="1726" y="4"/>
                    <a:pt x="1726" y="3"/>
                    <a:pt x="1726" y="2"/>
                  </a:cubicBezTo>
                  <a:close/>
                </a:path>
              </a:pathLst>
            </a:custGeom>
            <a:solidFill>
              <a:srgbClr val="8EA5A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29"/>
            <p:cNvSpPr/>
            <p:nvPr/>
          </p:nvSpPr>
          <p:spPr>
            <a:xfrm>
              <a:off x="3803725" y="823300"/>
              <a:ext cx="17625" cy="19775"/>
            </a:xfrm>
            <a:custGeom>
              <a:rect b="b" l="l" r="r" t="t"/>
              <a:pathLst>
                <a:path extrusionOk="0" h="791" w="705">
                  <a:moveTo>
                    <a:pt x="276" y="1"/>
                  </a:moveTo>
                  <a:cubicBezTo>
                    <a:pt x="113" y="1"/>
                    <a:pt x="1" y="108"/>
                    <a:pt x="20" y="308"/>
                  </a:cubicBezTo>
                  <a:cubicBezTo>
                    <a:pt x="31" y="429"/>
                    <a:pt x="67" y="546"/>
                    <a:pt x="125" y="653"/>
                  </a:cubicBezTo>
                  <a:lnTo>
                    <a:pt x="694" y="791"/>
                  </a:lnTo>
                  <a:cubicBezTo>
                    <a:pt x="705" y="591"/>
                    <a:pt x="477" y="502"/>
                    <a:pt x="321" y="327"/>
                  </a:cubicBezTo>
                  <a:cubicBezTo>
                    <a:pt x="163" y="151"/>
                    <a:pt x="276" y="1"/>
                    <a:pt x="27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9"/>
            <p:cNvSpPr/>
            <p:nvPr/>
          </p:nvSpPr>
          <p:spPr>
            <a:xfrm>
              <a:off x="3394825" y="679950"/>
              <a:ext cx="280400" cy="604600"/>
            </a:xfrm>
            <a:custGeom>
              <a:rect b="b" l="l" r="r" t="t"/>
              <a:pathLst>
                <a:path extrusionOk="0" h="24184" w="11216">
                  <a:moveTo>
                    <a:pt x="3931" y="0"/>
                  </a:moveTo>
                  <a:cubicBezTo>
                    <a:pt x="2788" y="0"/>
                    <a:pt x="1957" y="141"/>
                    <a:pt x="1957" y="141"/>
                  </a:cubicBezTo>
                  <a:cubicBezTo>
                    <a:pt x="1" y="6138"/>
                    <a:pt x="4201" y="6706"/>
                    <a:pt x="5863" y="6706"/>
                  </a:cubicBezTo>
                  <a:cubicBezTo>
                    <a:pt x="6251" y="6706"/>
                    <a:pt x="6501" y="6675"/>
                    <a:pt x="6501" y="6675"/>
                  </a:cubicBezTo>
                  <a:lnTo>
                    <a:pt x="6501" y="6675"/>
                  </a:lnTo>
                  <a:cubicBezTo>
                    <a:pt x="5248" y="12430"/>
                    <a:pt x="118" y="23977"/>
                    <a:pt x="118" y="23977"/>
                  </a:cubicBezTo>
                  <a:lnTo>
                    <a:pt x="1603" y="24184"/>
                  </a:lnTo>
                  <a:cubicBezTo>
                    <a:pt x="1603" y="24184"/>
                    <a:pt x="11215" y="9232"/>
                    <a:pt x="10423" y="4117"/>
                  </a:cubicBezTo>
                  <a:cubicBezTo>
                    <a:pt x="9877" y="583"/>
                    <a:pt x="6257" y="0"/>
                    <a:pt x="3931" y="0"/>
                  </a:cubicBezTo>
                  <a:close/>
                </a:path>
              </a:pathLst>
            </a:custGeom>
            <a:solidFill>
              <a:srgbClr val="A63B2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1" name="Google Shape;191;p29"/>
            <p:cNvSpPr/>
            <p:nvPr/>
          </p:nvSpPr>
          <p:spPr>
            <a:xfrm>
              <a:off x="3499100" y="379950"/>
              <a:ext cx="42625" cy="51525"/>
            </a:xfrm>
            <a:custGeom>
              <a:rect b="b" l="l" r="r" t="t"/>
              <a:pathLst>
                <a:path extrusionOk="0" h="2061" w="1705">
                  <a:moveTo>
                    <a:pt x="0" y="1943"/>
                  </a:moveTo>
                  <a:cubicBezTo>
                    <a:pt x="0" y="1943"/>
                    <a:pt x="0" y="1943"/>
                    <a:pt x="0" y="1943"/>
                  </a:cubicBezTo>
                  <a:cubicBezTo>
                    <a:pt x="0" y="1943"/>
                    <a:pt x="0" y="1943"/>
                    <a:pt x="0" y="1943"/>
                  </a:cubicBezTo>
                  <a:close/>
                  <a:moveTo>
                    <a:pt x="177" y="1"/>
                  </a:moveTo>
                  <a:cubicBezTo>
                    <a:pt x="177" y="1"/>
                    <a:pt x="113" y="1304"/>
                    <a:pt x="0" y="1943"/>
                  </a:cubicBezTo>
                  <a:lnTo>
                    <a:pt x="0" y="1943"/>
                  </a:lnTo>
                  <a:cubicBezTo>
                    <a:pt x="0" y="1943"/>
                    <a:pt x="0" y="1943"/>
                    <a:pt x="0" y="1943"/>
                  </a:cubicBezTo>
                  <a:cubicBezTo>
                    <a:pt x="4" y="1943"/>
                    <a:pt x="566" y="2061"/>
                    <a:pt x="1071" y="2061"/>
                  </a:cubicBezTo>
                  <a:cubicBezTo>
                    <a:pt x="1321" y="2061"/>
                    <a:pt x="1557" y="2032"/>
                    <a:pt x="1705" y="1945"/>
                  </a:cubicBezTo>
                  <a:cubicBezTo>
                    <a:pt x="1705" y="1945"/>
                    <a:pt x="1436" y="906"/>
                    <a:pt x="1374" y="56"/>
                  </a:cubicBezTo>
                  <a:lnTo>
                    <a:pt x="17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29"/>
            <p:cNvSpPr/>
            <p:nvPr/>
          </p:nvSpPr>
          <p:spPr>
            <a:xfrm>
              <a:off x="3503050" y="349225"/>
              <a:ext cx="30675" cy="38300"/>
            </a:xfrm>
            <a:custGeom>
              <a:rect b="b" l="l" r="r" t="t"/>
              <a:pathLst>
                <a:path extrusionOk="0" h="1532" w="1227">
                  <a:moveTo>
                    <a:pt x="1205" y="1"/>
                  </a:moveTo>
                  <a:lnTo>
                    <a:pt x="1" y="17"/>
                  </a:lnTo>
                  <a:lnTo>
                    <a:pt x="23" y="1532"/>
                  </a:lnTo>
                  <a:lnTo>
                    <a:pt x="1226" y="1514"/>
                  </a:lnTo>
                  <a:lnTo>
                    <a:pt x="1205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29"/>
            <p:cNvSpPr/>
            <p:nvPr/>
          </p:nvSpPr>
          <p:spPr>
            <a:xfrm>
              <a:off x="3505975" y="349325"/>
              <a:ext cx="38075" cy="49000"/>
            </a:xfrm>
            <a:custGeom>
              <a:rect b="b" l="l" r="r" t="t"/>
              <a:pathLst>
                <a:path extrusionOk="0" h="1960" w="1523">
                  <a:moveTo>
                    <a:pt x="1036" y="1"/>
                  </a:moveTo>
                  <a:cubicBezTo>
                    <a:pt x="0" y="1"/>
                    <a:pt x="40" y="1067"/>
                    <a:pt x="268" y="1539"/>
                  </a:cubicBezTo>
                  <a:cubicBezTo>
                    <a:pt x="395" y="1804"/>
                    <a:pt x="705" y="1959"/>
                    <a:pt x="971" y="1959"/>
                  </a:cubicBezTo>
                  <a:cubicBezTo>
                    <a:pt x="1184" y="1959"/>
                    <a:pt x="1369" y="1860"/>
                    <a:pt x="1412" y="1639"/>
                  </a:cubicBezTo>
                  <a:cubicBezTo>
                    <a:pt x="1523" y="1066"/>
                    <a:pt x="1075" y="1"/>
                    <a:pt x="1075" y="1"/>
                  </a:cubicBezTo>
                  <a:cubicBezTo>
                    <a:pt x="1061" y="1"/>
                    <a:pt x="1048" y="1"/>
                    <a:pt x="103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" name="Google Shape;194;p29"/>
            <p:cNvSpPr/>
            <p:nvPr/>
          </p:nvSpPr>
          <p:spPr>
            <a:xfrm>
              <a:off x="3520400" y="396450"/>
              <a:ext cx="17650" cy="14825"/>
            </a:xfrm>
            <a:custGeom>
              <a:rect b="b" l="l" r="r" t="t"/>
              <a:pathLst>
                <a:path extrusionOk="0" h="593" w="706">
                  <a:moveTo>
                    <a:pt x="1" y="0"/>
                  </a:moveTo>
                  <a:cubicBezTo>
                    <a:pt x="1" y="0"/>
                    <a:pt x="45" y="593"/>
                    <a:pt x="604" y="593"/>
                  </a:cubicBezTo>
                  <a:cubicBezTo>
                    <a:pt x="636" y="593"/>
                    <a:pt x="670" y="591"/>
                    <a:pt x="705" y="587"/>
                  </a:cubicBezTo>
                  <a:lnTo>
                    <a:pt x="602" y="36"/>
                  </a:lnTo>
                  <a:cubicBezTo>
                    <a:pt x="602" y="36"/>
                    <a:pt x="486" y="75"/>
                    <a:pt x="333" y="75"/>
                  </a:cubicBezTo>
                  <a:cubicBezTo>
                    <a:pt x="232" y="75"/>
                    <a:pt x="113" y="58"/>
                    <a:pt x="1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29"/>
            <p:cNvSpPr/>
            <p:nvPr/>
          </p:nvSpPr>
          <p:spPr>
            <a:xfrm>
              <a:off x="3314425" y="285375"/>
              <a:ext cx="42475" cy="53150"/>
            </a:xfrm>
            <a:custGeom>
              <a:rect b="b" l="l" r="r" t="t"/>
              <a:pathLst>
                <a:path extrusionOk="0" h="2126" w="1699">
                  <a:moveTo>
                    <a:pt x="328" y="1"/>
                  </a:moveTo>
                  <a:cubicBezTo>
                    <a:pt x="328" y="1"/>
                    <a:pt x="162" y="1224"/>
                    <a:pt x="0" y="1852"/>
                  </a:cubicBezTo>
                  <a:cubicBezTo>
                    <a:pt x="0" y="1852"/>
                    <a:pt x="778" y="2125"/>
                    <a:pt x="1331" y="2125"/>
                  </a:cubicBezTo>
                  <a:cubicBezTo>
                    <a:pt x="1475" y="2125"/>
                    <a:pt x="1603" y="2107"/>
                    <a:pt x="1699" y="2060"/>
                  </a:cubicBezTo>
                  <a:cubicBezTo>
                    <a:pt x="1699" y="2060"/>
                    <a:pt x="1512" y="1003"/>
                    <a:pt x="1517" y="149"/>
                  </a:cubicBezTo>
                  <a:lnTo>
                    <a:pt x="328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" name="Google Shape;196;p29"/>
            <p:cNvSpPr/>
            <p:nvPr/>
          </p:nvSpPr>
          <p:spPr>
            <a:xfrm>
              <a:off x="3322125" y="255150"/>
              <a:ext cx="32475" cy="39750"/>
            </a:xfrm>
            <a:custGeom>
              <a:rect b="b" l="l" r="r" t="t"/>
              <a:pathLst>
                <a:path extrusionOk="0" h="1590" w="1299">
                  <a:moveTo>
                    <a:pt x="97" y="1"/>
                  </a:moveTo>
                  <a:lnTo>
                    <a:pt x="0" y="1512"/>
                  </a:lnTo>
                  <a:lnTo>
                    <a:pt x="1202" y="1590"/>
                  </a:lnTo>
                  <a:lnTo>
                    <a:pt x="1299" y="78"/>
                  </a:lnTo>
                  <a:lnTo>
                    <a:pt x="97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29"/>
            <p:cNvSpPr/>
            <p:nvPr/>
          </p:nvSpPr>
          <p:spPr>
            <a:xfrm>
              <a:off x="3326550" y="256975"/>
              <a:ext cx="36825" cy="48875"/>
            </a:xfrm>
            <a:custGeom>
              <a:rect b="b" l="l" r="r" t="t"/>
              <a:pathLst>
                <a:path extrusionOk="0" h="1955" w="1473">
                  <a:moveTo>
                    <a:pt x="961" y="1"/>
                  </a:moveTo>
                  <a:cubicBezTo>
                    <a:pt x="36" y="1"/>
                    <a:pt x="1" y="1009"/>
                    <a:pt x="184" y="1478"/>
                  </a:cubicBezTo>
                  <a:cubicBezTo>
                    <a:pt x="297" y="1770"/>
                    <a:pt x="626" y="1954"/>
                    <a:pt x="903" y="1954"/>
                  </a:cubicBezTo>
                  <a:cubicBezTo>
                    <a:pt x="1094" y="1954"/>
                    <a:pt x="1261" y="1867"/>
                    <a:pt x="1316" y="1667"/>
                  </a:cubicBezTo>
                  <a:cubicBezTo>
                    <a:pt x="1472" y="1105"/>
                    <a:pt x="1110" y="9"/>
                    <a:pt x="1110" y="9"/>
                  </a:cubicBezTo>
                  <a:cubicBezTo>
                    <a:pt x="1058" y="3"/>
                    <a:pt x="1008" y="1"/>
                    <a:pt x="961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29"/>
            <p:cNvSpPr/>
            <p:nvPr/>
          </p:nvSpPr>
          <p:spPr>
            <a:xfrm>
              <a:off x="3338125" y="303175"/>
              <a:ext cx="16475" cy="16025"/>
            </a:xfrm>
            <a:custGeom>
              <a:rect b="b" l="l" r="r" t="t"/>
              <a:pathLst>
                <a:path extrusionOk="0" h="641" w="659">
                  <a:moveTo>
                    <a:pt x="3" y="0"/>
                  </a:moveTo>
                  <a:cubicBezTo>
                    <a:pt x="3" y="0"/>
                    <a:pt x="1" y="640"/>
                    <a:pt x="622" y="640"/>
                  </a:cubicBezTo>
                  <a:cubicBezTo>
                    <a:pt x="634" y="640"/>
                    <a:pt x="646" y="640"/>
                    <a:pt x="659" y="639"/>
                  </a:cubicBezTo>
                  <a:lnTo>
                    <a:pt x="599" y="82"/>
                  </a:lnTo>
                  <a:cubicBezTo>
                    <a:pt x="599" y="82"/>
                    <a:pt x="516" y="103"/>
                    <a:pt x="400" y="103"/>
                  </a:cubicBezTo>
                  <a:cubicBezTo>
                    <a:pt x="285" y="103"/>
                    <a:pt x="137" y="83"/>
                    <a:pt x="3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" name="Google Shape;199;p29"/>
            <p:cNvSpPr/>
            <p:nvPr/>
          </p:nvSpPr>
          <p:spPr>
            <a:xfrm>
              <a:off x="3499100" y="425225"/>
              <a:ext cx="49025" cy="32950"/>
            </a:xfrm>
            <a:custGeom>
              <a:rect b="b" l="l" r="r" t="t"/>
              <a:pathLst>
                <a:path extrusionOk="0" h="1318" w="1961">
                  <a:moveTo>
                    <a:pt x="607" y="1"/>
                  </a:moveTo>
                  <a:cubicBezTo>
                    <a:pt x="357" y="1"/>
                    <a:pt x="127" y="33"/>
                    <a:pt x="0" y="131"/>
                  </a:cubicBezTo>
                  <a:cubicBezTo>
                    <a:pt x="0" y="131"/>
                    <a:pt x="306" y="1079"/>
                    <a:pt x="1002" y="1279"/>
                  </a:cubicBezTo>
                  <a:cubicBezTo>
                    <a:pt x="1093" y="1305"/>
                    <a:pt x="1177" y="1318"/>
                    <a:pt x="1254" y="1318"/>
                  </a:cubicBezTo>
                  <a:cubicBezTo>
                    <a:pt x="1766" y="1318"/>
                    <a:pt x="1960" y="769"/>
                    <a:pt x="1705" y="134"/>
                  </a:cubicBezTo>
                  <a:cubicBezTo>
                    <a:pt x="1705" y="134"/>
                    <a:pt x="1113" y="1"/>
                    <a:pt x="607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29"/>
            <p:cNvSpPr/>
            <p:nvPr/>
          </p:nvSpPr>
          <p:spPr>
            <a:xfrm>
              <a:off x="3397750" y="797925"/>
              <a:ext cx="256525" cy="350300"/>
            </a:xfrm>
            <a:custGeom>
              <a:rect b="b" l="l" r="r" t="t"/>
              <a:pathLst>
                <a:path extrusionOk="0" h="14012" w="10261">
                  <a:moveTo>
                    <a:pt x="10260" y="0"/>
                  </a:moveTo>
                  <a:lnTo>
                    <a:pt x="6385" y="1956"/>
                  </a:lnTo>
                  <a:cubicBezTo>
                    <a:pt x="6385" y="1956"/>
                    <a:pt x="1704" y="10758"/>
                    <a:pt x="1" y="12901"/>
                  </a:cubicBezTo>
                  <a:cubicBezTo>
                    <a:pt x="1" y="12901"/>
                    <a:pt x="3649" y="14011"/>
                    <a:pt x="5942" y="14011"/>
                  </a:cubicBezTo>
                  <a:cubicBezTo>
                    <a:pt x="6110" y="14011"/>
                    <a:pt x="6271" y="14005"/>
                    <a:pt x="6423" y="13992"/>
                  </a:cubicBezTo>
                  <a:cubicBezTo>
                    <a:pt x="6423" y="13992"/>
                    <a:pt x="10046" y="5266"/>
                    <a:pt x="10260" y="0"/>
                  </a:cubicBezTo>
                  <a:close/>
                </a:path>
              </a:pathLst>
            </a:custGeom>
            <a:solidFill>
              <a:srgbClr val="A63B2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" name="Google Shape;201;p29"/>
            <p:cNvSpPr/>
            <p:nvPr/>
          </p:nvSpPr>
          <p:spPr>
            <a:xfrm>
              <a:off x="3538950" y="829575"/>
              <a:ext cx="24700" cy="18375"/>
            </a:xfrm>
            <a:custGeom>
              <a:rect b="b" l="l" r="r" t="t"/>
              <a:pathLst>
                <a:path extrusionOk="0" h="735" w="988">
                  <a:moveTo>
                    <a:pt x="624" y="0"/>
                  </a:moveTo>
                  <a:cubicBezTo>
                    <a:pt x="624" y="0"/>
                    <a:pt x="430" y="626"/>
                    <a:pt x="0" y="721"/>
                  </a:cubicBezTo>
                  <a:cubicBezTo>
                    <a:pt x="0" y="721"/>
                    <a:pt x="138" y="735"/>
                    <a:pt x="309" y="735"/>
                  </a:cubicBezTo>
                  <a:cubicBezTo>
                    <a:pt x="449" y="735"/>
                    <a:pt x="611" y="725"/>
                    <a:pt x="736" y="690"/>
                  </a:cubicBezTo>
                  <a:cubicBezTo>
                    <a:pt x="736" y="690"/>
                    <a:pt x="988" y="339"/>
                    <a:pt x="624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" name="Google Shape;202;p29"/>
            <p:cNvSpPr/>
            <p:nvPr/>
          </p:nvSpPr>
          <p:spPr>
            <a:xfrm>
              <a:off x="3080425" y="331000"/>
              <a:ext cx="248550" cy="209750"/>
            </a:xfrm>
            <a:custGeom>
              <a:rect b="b" l="l" r="r" t="t"/>
              <a:pathLst>
                <a:path extrusionOk="0" h="8390" w="9942">
                  <a:moveTo>
                    <a:pt x="8674" y="0"/>
                  </a:moveTo>
                  <a:lnTo>
                    <a:pt x="8674" y="0"/>
                  </a:lnTo>
                  <a:cubicBezTo>
                    <a:pt x="8674" y="0"/>
                    <a:pt x="2900" y="48"/>
                    <a:pt x="1532" y="2080"/>
                  </a:cubicBezTo>
                  <a:cubicBezTo>
                    <a:pt x="1" y="4354"/>
                    <a:pt x="4291" y="8389"/>
                    <a:pt x="4291" y="8389"/>
                  </a:cubicBezTo>
                  <a:lnTo>
                    <a:pt x="4681" y="7294"/>
                  </a:lnTo>
                  <a:cubicBezTo>
                    <a:pt x="4681" y="7294"/>
                    <a:pt x="3118" y="4546"/>
                    <a:pt x="3206" y="3393"/>
                  </a:cubicBezTo>
                  <a:lnTo>
                    <a:pt x="3206" y="3393"/>
                  </a:lnTo>
                  <a:cubicBezTo>
                    <a:pt x="3206" y="3393"/>
                    <a:pt x="4112" y="3491"/>
                    <a:pt x="5153" y="3491"/>
                  </a:cubicBezTo>
                  <a:cubicBezTo>
                    <a:pt x="6014" y="3491"/>
                    <a:pt x="6968" y="3424"/>
                    <a:pt x="7577" y="3180"/>
                  </a:cubicBezTo>
                  <a:cubicBezTo>
                    <a:pt x="8923" y="2642"/>
                    <a:pt x="9941" y="13"/>
                    <a:pt x="8674" y="0"/>
                  </a:cubicBezTo>
                  <a:close/>
                </a:path>
              </a:pathLst>
            </a:custGeom>
            <a:solidFill>
              <a:srgbClr val="B8CF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29"/>
            <p:cNvSpPr/>
            <p:nvPr/>
          </p:nvSpPr>
          <p:spPr>
            <a:xfrm>
              <a:off x="3341600" y="670375"/>
              <a:ext cx="21325" cy="146050"/>
            </a:xfrm>
            <a:custGeom>
              <a:rect b="b" l="l" r="r" t="t"/>
              <a:pathLst>
                <a:path extrusionOk="0" h="5842" w="853">
                  <a:moveTo>
                    <a:pt x="409" y="1"/>
                  </a:moveTo>
                  <a:cubicBezTo>
                    <a:pt x="311" y="1162"/>
                    <a:pt x="1" y="4400"/>
                    <a:pt x="1" y="4400"/>
                  </a:cubicBezTo>
                  <a:lnTo>
                    <a:pt x="466" y="5842"/>
                  </a:lnTo>
                  <a:cubicBezTo>
                    <a:pt x="852" y="2870"/>
                    <a:pt x="409" y="1"/>
                    <a:pt x="409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" name="Google Shape;204;p29"/>
            <p:cNvSpPr/>
            <p:nvPr/>
          </p:nvSpPr>
          <p:spPr>
            <a:xfrm>
              <a:off x="3314425" y="331300"/>
              <a:ext cx="46225" cy="23475"/>
            </a:xfrm>
            <a:custGeom>
              <a:rect b="b" l="l" r="r" t="t"/>
              <a:pathLst>
                <a:path extrusionOk="0" h="939" w="1849">
                  <a:moveTo>
                    <a:pt x="362" y="1"/>
                  </a:moveTo>
                  <a:lnTo>
                    <a:pt x="0" y="15"/>
                  </a:lnTo>
                  <a:cubicBezTo>
                    <a:pt x="0" y="15"/>
                    <a:pt x="343" y="837"/>
                    <a:pt x="1105" y="931"/>
                  </a:cubicBezTo>
                  <a:cubicBezTo>
                    <a:pt x="1147" y="936"/>
                    <a:pt x="1186" y="939"/>
                    <a:pt x="1222" y="939"/>
                  </a:cubicBezTo>
                  <a:cubicBezTo>
                    <a:pt x="1848" y="939"/>
                    <a:pt x="1699" y="223"/>
                    <a:pt x="1699" y="223"/>
                  </a:cubicBezTo>
                  <a:lnTo>
                    <a:pt x="362" y="1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9"/>
            <p:cNvSpPr/>
            <p:nvPr/>
          </p:nvSpPr>
          <p:spPr>
            <a:xfrm>
              <a:off x="3436650" y="468725"/>
              <a:ext cx="54325" cy="125050"/>
            </a:xfrm>
            <a:custGeom>
              <a:rect b="b" l="l" r="r" t="t"/>
              <a:pathLst>
                <a:path extrusionOk="0" h="5002" w="2173">
                  <a:moveTo>
                    <a:pt x="1977" y="1"/>
                  </a:moveTo>
                  <a:lnTo>
                    <a:pt x="1977" y="3"/>
                  </a:lnTo>
                  <a:cubicBezTo>
                    <a:pt x="1960" y="291"/>
                    <a:pt x="1926" y="577"/>
                    <a:pt x="1875" y="860"/>
                  </a:cubicBezTo>
                  <a:cubicBezTo>
                    <a:pt x="1636" y="2217"/>
                    <a:pt x="594" y="3698"/>
                    <a:pt x="49" y="4398"/>
                  </a:cubicBezTo>
                  <a:lnTo>
                    <a:pt x="1" y="5002"/>
                  </a:lnTo>
                  <a:cubicBezTo>
                    <a:pt x="4" y="4998"/>
                    <a:pt x="2172" y="3045"/>
                    <a:pt x="1977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9"/>
            <p:cNvSpPr/>
            <p:nvPr/>
          </p:nvSpPr>
          <p:spPr>
            <a:xfrm>
              <a:off x="3514725" y="433300"/>
              <a:ext cx="176425" cy="208075"/>
            </a:xfrm>
            <a:custGeom>
              <a:rect b="b" l="l" r="r" t="t"/>
              <a:pathLst>
                <a:path extrusionOk="0" h="8323" w="7057">
                  <a:moveTo>
                    <a:pt x="2770" y="0"/>
                  </a:moveTo>
                  <a:cubicBezTo>
                    <a:pt x="2770" y="0"/>
                    <a:pt x="3511" y="3803"/>
                    <a:pt x="3637" y="4706"/>
                  </a:cubicBezTo>
                  <a:cubicBezTo>
                    <a:pt x="3762" y="5609"/>
                    <a:pt x="4363" y="6738"/>
                    <a:pt x="4363" y="6738"/>
                  </a:cubicBezTo>
                  <a:cubicBezTo>
                    <a:pt x="3411" y="7263"/>
                    <a:pt x="99" y="7426"/>
                    <a:pt x="99" y="7426"/>
                  </a:cubicBezTo>
                  <a:lnTo>
                    <a:pt x="1" y="8291"/>
                  </a:lnTo>
                  <a:cubicBezTo>
                    <a:pt x="1" y="8291"/>
                    <a:pt x="3762" y="8323"/>
                    <a:pt x="4369" y="8323"/>
                  </a:cubicBezTo>
                  <a:cubicBezTo>
                    <a:pt x="5604" y="8323"/>
                    <a:pt x="7056" y="7925"/>
                    <a:pt x="5969" y="4939"/>
                  </a:cubicBezTo>
                  <a:cubicBezTo>
                    <a:pt x="4565" y="1082"/>
                    <a:pt x="2771" y="0"/>
                    <a:pt x="2770" y="0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9"/>
            <p:cNvSpPr/>
            <p:nvPr/>
          </p:nvSpPr>
          <p:spPr>
            <a:xfrm>
              <a:off x="3588300" y="436650"/>
              <a:ext cx="14800" cy="31100"/>
            </a:xfrm>
            <a:custGeom>
              <a:rect b="b" l="l" r="r" t="t"/>
              <a:pathLst>
                <a:path extrusionOk="0" h="1244" w="592">
                  <a:moveTo>
                    <a:pt x="0" y="1"/>
                  </a:moveTo>
                  <a:cubicBezTo>
                    <a:pt x="1" y="1"/>
                    <a:pt x="435" y="288"/>
                    <a:pt x="591" y="1244"/>
                  </a:cubicBezTo>
                  <a:cubicBezTo>
                    <a:pt x="591" y="1244"/>
                    <a:pt x="572" y="710"/>
                    <a:pt x="396" y="340"/>
                  </a:cubicBezTo>
                  <a:cubicBezTo>
                    <a:pt x="396" y="340"/>
                    <a:pt x="81" y="31"/>
                    <a:pt x="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9"/>
            <p:cNvSpPr/>
            <p:nvPr/>
          </p:nvSpPr>
          <p:spPr>
            <a:xfrm>
              <a:off x="3620800" y="591375"/>
              <a:ext cx="13800" cy="10350"/>
            </a:xfrm>
            <a:custGeom>
              <a:rect b="b" l="l" r="r" t="t"/>
              <a:pathLst>
                <a:path extrusionOk="0" h="414" w="552">
                  <a:moveTo>
                    <a:pt x="552" y="0"/>
                  </a:moveTo>
                  <a:lnTo>
                    <a:pt x="552" y="0"/>
                  </a:lnTo>
                  <a:cubicBezTo>
                    <a:pt x="552" y="0"/>
                    <a:pt x="376" y="189"/>
                    <a:pt x="129" y="189"/>
                  </a:cubicBezTo>
                  <a:cubicBezTo>
                    <a:pt x="88" y="189"/>
                    <a:pt x="45" y="184"/>
                    <a:pt x="0" y="172"/>
                  </a:cubicBezTo>
                  <a:lnTo>
                    <a:pt x="0" y="172"/>
                  </a:lnTo>
                  <a:lnTo>
                    <a:pt x="120" y="414"/>
                  </a:lnTo>
                  <a:cubicBezTo>
                    <a:pt x="120" y="414"/>
                    <a:pt x="399" y="357"/>
                    <a:pt x="55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9"/>
            <p:cNvSpPr/>
            <p:nvPr/>
          </p:nvSpPr>
          <p:spPr>
            <a:xfrm>
              <a:off x="3213525" y="410500"/>
              <a:ext cx="56350" cy="62575"/>
            </a:xfrm>
            <a:custGeom>
              <a:rect b="b" l="l" r="r" t="t"/>
              <a:pathLst>
                <a:path extrusionOk="0" h="2503" w="2254">
                  <a:moveTo>
                    <a:pt x="2253" y="1"/>
                  </a:moveTo>
                  <a:lnTo>
                    <a:pt x="2253" y="1"/>
                  </a:lnTo>
                  <a:cubicBezTo>
                    <a:pt x="1754" y="198"/>
                    <a:pt x="802" y="278"/>
                    <a:pt x="802" y="278"/>
                  </a:cubicBezTo>
                  <a:cubicBezTo>
                    <a:pt x="552" y="838"/>
                    <a:pt x="1" y="2503"/>
                    <a:pt x="1" y="2503"/>
                  </a:cubicBezTo>
                  <a:cubicBezTo>
                    <a:pt x="466" y="2213"/>
                    <a:pt x="1192" y="443"/>
                    <a:pt x="1192" y="443"/>
                  </a:cubicBezTo>
                  <a:cubicBezTo>
                    <a:pt x="1934" y="292"/>
                    <a:pt x="2253" y="1"/>
                    <a:pt x="2253" y="1"/>
                  </a:cubicBez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29"/>
            <p:cNvSpPr/>
            <p:nvPr/>
          </p:nvSpPr>
          <p:spPr>
            <a:xfrm>
              <a:off x="3393350" y="349350"/>
              <a:ext cx="20950" cy="36475"/>
            </a:xfrm>
            <a:custGeom>
              <a:rect b="b" l="l" r="r" t="t"/>
              <a:pathLst>
                <a:path extrusionOk="0" h="1459" w="838">
                  <a:moveTo>
                    <a:pt x="0" y="0"/>
                  </a:moveTo>
                  <a:lnTo>
                    <a:pt x="109" y="70"/>
                  </a:lnTo>
                  <a:lnTo>
                    <a:pt x="109" y="70"/>
                  </a:lnTo>
                  <a:cubicBezTo>
                    <a:pt x="43" y="20"/>
                    <a:pt x="0" y="0"/>
                    <a:pt x="0" y="0"/>
                  </a:cubicBezTo>
                  <a:close/>
                  <a:moveTo>
                    <a:pt x="109" y="70"/>
                  </a:moveTo>
                  <a:lnTo>
                    <a:pt x="109" y="70"/>
                  </a:lnTo>
                  <a:cubicBezTo>
                    <a:pt x="295" y="212"/>
                    <a:pt x="665" y="593"/>
                    <a:pt x="815" y="1458"/>
                  </a:cubicBezTo>
                  <a:cubicBezTo>
                    <a:pt x="815" y="1458"/>
                    <a:pt x="837" y="838"/>
                    <a:pt x="606" y="391"/>
                  </a:cubicBezTo>
                  <a:lnTo>
                    <a:pt x="109" y="70"/>
                  </a:lnTo>
                  <a:close/>
                </a:path>
              </a:pathLst>
            </a:custGeom>
            <a:solidFill>
              <a:srgbClr val="96AFB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29"/>
            <p:cNvSpPr/>
            <p:nvPr/>
          </p:nvSpPr>
          <p:spPr>
            <a:xfrm>
              <a:off x="3213200" y="681650"/>
              <a:ext cx="130850" cy="543800"/>
            </a:xfrm>
            <a:custGeom>
              <a:rect b="b" l="l" r="r" t="t"/>
              <a:pathLst>
                <a:path extrusionOk="0" h="21752" w="5234">
                  <a:moveTo>
                    <a:pt x="0" y="0"/>
                  </a:moveTo>
                  <a:cubicBezTo>
                    <a:pt x="0" y="1"/>
                    <a:pt x="177" y="20248"/>
                    <a:pt x="0" y="21752"/>
                  </a:cubicBezTo>
                  <a:lnTo>
                    <a:pt x="3436" y="21752"/>
                  </a:lnTo>
                  <a:cubicBezTo>
                    <a:pt x="3436" y="21752"/>
                    <a:pt x="5233" y="6457"/>
                    <a:pt x="5137" y="394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BB9C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29"/>
            <p:cNvSpPr/>
            <p:nvPr/>
          </p:nvSpPr>
          <p:spPr>
            <a:xfrm>
              <a:off x="3581500" y="692450"/>
              <a:ext cx="61350" cy="52400"/>
            </a:xfrm>
            <a:custGeom>
              <a:rect b="b" l="l" r="r" t="t"/>
              <a:pathLst>
                <a:path extrusionOk="0" h="2096" w="2454">
                  <a:moveTo>
                    <a:pt x="375" y="1"/>
                  </a:moveTo>
                  <a:lnTo>
                    <a:pt x="1" y="74"/>
                  </a:lnTo>
                  <a:cubicBezTo>
                    <a:pt x="1769" y="718"/>
                    <a:pt x="2453" y="2096"/>
                    <a:pt x="2453" y="2096"/>
                  </a:cubicBezTo>
                  <a:cubicBezTo>
                    <a:pt x="1979" y="745"/>
                    <a:pt x="375" y="1"/>
                    <a:pt x="375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29"/>
            <p:cNvSpPr/>
            <p:nvPr/>
          </p:nvSpPr>
          <p:spPr>
            <a:xfrm>
              <a:off x="3919200" y="348525"/>
              <a:ext cx="53550" cy="37150"/>
            </a:xfrm>
            <a:custGeom>
              <a:rect b="b" l="l" r="r" t="t"/>
              <a:pathLst>
                <a:path extrusionOk="0" h="1486" w="2142">
                  <a:moveTo>
                    <a:pt x="1196" y="0"/>
                  </a:moveTo>
                  <a:cubicBezTo>
                    <a:pt x="699" y="0"/>
                    <a:pt x="345" y="652"/>
                    <a:pt x="345" y="652"/>
                  </a:cubicBezTo>
                  <a:cubicBezTo>
                    <a:pt x="1" y="800"/>
                    <a:pt x="136" y="1305"/>
                    <a:pt x="461" y="1305"/>
                  </a:cubicBezTo>
                  <a:cubicBezTo>
                    <a:pt x="470" y="1305"/>
                    <a:pt x="479" y="1304"/>
                    <a:pt x="488" y="1304"/>
                  </a:cubicBezTo>
                  <a:cubicBezTo>
                    <a:pt x="830" y="1276"/>
                    <a:pt x="830" y="985"/>
                    <a:pt x="830" y="985"/>
                  </a:cubicBezTo>
                  <a:cubicBezTo>
                    <a:pt x="899" y="1150"/>
                    <a:pt x="1045" y="1197"/>
                    <a:pt x="1189" y="1197"/>
                  </a:cubicBezTo>
                  <a:cubicBezTo>
                    <a:pt x="1382" y="1197"/>
                    <a:pt x="1573" y="1113"/>
                    <a:pt x="1573" y="1113"/>
                  </a:cubicBezTo>
                  <a:cubicBezTo>
                    <a:pt x="1573" y="1419"/>
                    <a:pt x="2029" y="1486"/>
                    <a:pt x="2029" y="1486"/>
                  </a:cubicBezTo>
                  <a:cubicBezTo>
                    <a:pt x="2142" y="1017"/>
                    <a:pt x="1766" y="589"/>
                    <a:pt x="1766" y="589"/>
                  </a:cubicBezTo>
                  <a:cubicBezTo>
                    <a:pt x="1766" y="589"/>
                    <a:pt x="1799" y="129"/>
                    <a:pt x="1330" y="16"/>
                  </a:cubicBezTo>
                  <a:cubicBezTo>
                    <a:pt x="1285" y="5"/>
                    <a:pt x="1240" y="0"/>
                    <a:pt x="119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29"/>
            <p:cNvSpPr/>
            <p:nvPr/>
          </p:nvSpPr>
          <p:spPr>
            <a:xfrm>
              <a:off x="3953250" y="374100"/>
              <a:ext cx="11475" cy="12900"/>
            </a:xfrm>
            <a:custGeom>
              <a:rect b="b" l="l" r="r" t="t"/>
              <a:pathLst>
                <a:path extrusionOk="0" h="516" w="459">
                  <a:moveTo>
                    <a:pt x="214" y="0"/>
                  </a:moveTo>
                  <a:cubicBezTo>
                    <a:pt x="107" y="0"/>
                    <a:pt x="38" y="111"/>
                    <a:pt x="38" y="111"/>
                  </a:cubicBezTo>
                  <a:cubicBezTo>
                    <a:pt x="1" y="249"/>
                    <a:pt x="28" y="398"/>
                    <a:pt x="112" y="515"/>
                  </a:cubicBezTo>
                  <a:cubicBezTo>
                    <a:pt x="458" y="431"/>
                    <a:pt x="447" y="116"/>
                    <a:pt x="313" y="31"/>
                  </a:cubicBezTo>
                  <a:cubicBezTo>
                    <a:pt x="278" y="9"/>
                    <a:pt x="244" y="0"/>
                    <a:pt x="214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29"/>
            <p:cNvSpPr/>
            <p:nvPr/>
          </p:nvSpPr>
          <p:spPr>
            <a:xfrm>
              <a:off x="3950850" y="374100"/>
              <a:ext cx="6050" cy="16225"/>
            </a:xfrm>
            <a:custGeom>
              <a:rect b="b" l="l" r="r" t="t"/>
              <a:pathLst>
                <a:path extrusionOk="0" h="649" w="242">
                  <a:moveTo>
                    <a:pt x="110" y="1"/>
                  </a:moveTo>
                  <a:cubicBezTo>
                    <a:pt x="69" y="1"/>
                    <a:pt x="0" y="74"/>
                    <a:pt x="0" y="74"/>
                  </a:cubicBezTo>
                  <a:cubicBezTo>
                    <a:pt x="0" y="74"/>
                    <a:pt x="53" y="422"/>
                    <a:pt x="242" y="648"/>
                  </a:cubicBezTo>
                  <a:cubicBezTo>
                    <a:pt x="242" y="648"/>
                    <a:pt x="92" y="336"/>
                    <a:pt x="134" y="111"/>
                  </a:cubicBezTo>
                  <a:cubicBezTo>
                    <a:pt x="150" y="27"/>
                    <a:pt x="135" y="1"/>
                    <a:pt x="11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29"/>
            <p:cNvSpPr/>
            <p:nvPr/>
          </p:nvSpPr>
          <p:spPr>
            <a:xfrm>
              <a:off x="3953175" y="410150"/>
              <a:ext cx="9500" cy="6500"/>
            </a:xfrm>
            <a:custGeom>
              <a:rect b="b" l="l" r="r" t="t"/>
              <a:pathLst>
                <a:path extrusionOk="0" h="260" w="380">
                  <a:moveTo>
                    <a:pt x="379" y="0"/>
                  </a:moveTo>
                  <a:cubicBezTo>
                    <a:pt x="257" y="108"/>
                    <a:pt x="1" y="184"/>
                    <a:pt x="1" y="184"/>
                  </a:cubicBezTo>
                  <a:lnTo>
                    <a:pt x="26" y="260"/>
                  </a:lnTo>
                  <a:cubicBezTo>
                    <a:pt x="226" y="187"/>
                    <a:pt x="379" y="0"/>
                    <a:pt x="379" y="0"/>
                  </a:cubicBezTo>
                  <a:close/>
                </a:path>
              </a:pathLst>
            </a:custGeom>
            <a:solidFill>
              <a:srgbClr val="E2A0A1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29"/>
            <p:cNvSpPr/>
            <p:nvPr/>
          </p:nvSpPr>
          <p:spPr>
            <a:xfrm>
              <a:off x="3493675" y="337900"/>
              <a:ext cx="42400" cy="37525"/>
            </a:xfrm>
            <a:custGeom>
              <a:rect b="b" l="l" r="r" t="t"/>
              <a:pathLst>
                <a:path extrusionOk="0" h="1501" w="1696">
                  <a:moveTo>
                    <a:pt x="490" y="1"/>
                  </a:moveTo>
                  <a:cubicBezTo>
                    <a:pt x="326" y="1"/>
                    <a:pt x="200" y="44"/>
                    <a:pt x="159" y="159"/>
                  </a:cubicBezTo>
                  <a:cubicBezTo>
                    <a:pt x="0" y="597"/>
                    <a:pt x="390" y="1501"/>
                    <a:pt x="390" y="1501"/>
                  </a:cubicBezTo>
                  <a:lnTo>
                    <a:pt x="568" y="1219"/>
                  </a:lnTo>
                  <a:cubicBezTo>
                    <a:pt x="1308" y="1038"/>
                    <a:pt x="1276" y="585"/>
                    <a:pt x="1276" y="585"/>
                  </a:cubicBezTo>
                  <a:lnTo>
                    <a:pt x="1276" y="585"/>
                  </a:lnTo>
                  <a:cubicBezTo>
                    <a:pt x="1337" y="631"/>
                    <a:pt x="1399" y="645"/>
                    <a:pt x="1453" y="645"/>
                  </a:cubicBezTo>
                  <a:cubicBezTo>
                    <a:pt x="1547" y="645"/>
                    <a:pt x="1617" y="601"/>
                    <a:pt x="1617" y="601"/>
                  </a:cubicBezTo>
                  <a:lnTo>
                    <a:pt x="1669" y="727"/>
                  </a:lnTo>
                  <a:lnTo>
                    <a:pt x="1696" y="334"/>
                  </a:lnTo>
                  <a:cubicBezTo>
                    <a:pt x="1696" y="334"/>
                    <a:pt x="947" y="1"/>
                    <a:pt x="490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29"/>
            <p:cNvSpPr/>
            <p:nvPr/>
          </p:nvSpPr>
          <p:spPr>
            <a:xfrm>
              <a:off x="3496325" y="357300"/>
              <a:ext cx="12250" cy="11300"/>
            </a:xfrm>
            <a:custGeom>
              <a:rect b="b" l="l" r="r" t="t"/>
              <a:pathLst>
                <a:path extrusionOk="0" h="452" w="490">
                  <a:moveTo>
                    <a:pt x="225" y="0"/>
                  </a:moveTo>
                  <a:cubicBezTo>
                    <a:pt x="176" y="0"/>
                    <a:pt x="122" y="19"/>
                    <a:pt x="80" y="83"/>
                  </a:cubicBezTo>
                  <a:cubicBezTo>
                    <a:pt x="1" y="202"/>
                    <a:pt x="90" y="452"/>
                    <a:pt x="365" y="452"/>
                  </a:cubicBezTo>
                  <a:cubicBezTo>
                    <a:pt x="395" y="452"/>
                    <a:pt x="427" y="449"/>
                    <a:pt x="462" y="443"/>
                  </a:cubicBezTo>
                  <a:cubicBezTo>
                    <a:pt x="490" y="302"/>
                    <a:pt x="454" y="155"/>
                    <a:pt x="364" y="44"/>
                  </a:cubicBezTo>
                  <a:cubicBezTo>
                    <a:pt x="364" y="44"/>
                    <a:pt x="300" y="0"/>
                    <a:pt x="225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29"/>
            <p:cNvSpPr/>
            <p:nvPr/>
          </p:nvSpPr>
          <p:spPr>
            <a:xfrm>
              <a:off x="3500475" y="368375"/>
              <a:ext cx="11375" cy="26000"/>
            </a:xfrm>
            <a:custGeom>
              <a:rect b="b" l="l" r="r" t="t"/>
              <a:pathLst>
                <a:path extrusionOk="0" h="1040" w="455">
                  <a:moveTo>
                    <a:pt x="296" y="1"/>
                  </a:moveTo>
                  <a:lnTo>
                    <a:pt x="0" y="282"/>
                  </a:lnTo>
                  <a:lnTo>
                    <a:pt x="69" y="1040"/>
                  </a:lnTo>
                  <a:cubicBezTo>
                    <a:pt x="454" y="585"/>
                    <a:pt x="296" y="1"/>
                    <a:pt x="296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29"/>
            <p:cNvSpPr/>
            <p:nvPr/>
          </p:nvSpPr>
          <p:spPr>
            <a:xfrm>
              <a:off x="3306275" y="238100"/>
              <a:ext cx="63675" cy="38900"/>
            </a:xfrm>
            <a:custGeom>
              <a:rect b="b" l="l" r="r" t="t"/>
              <a:pathLst>
                <a:path extrusionOk="0" h="1556" w="2547">
                  <a:moveTo>
                    <a:pt x="1224" y="1"/>
                  </a:moveTo>
                  <a:cubicBezTo>
                    <a:pt x="1169" y="1"/>
                    <a:pt x="1108" y="8"/>
                    <a:pt x="1042" y="26"/>
                  </a:cubicBezTo>
                  <a:cubicBezTo>
                    <a:pt x="566" y="152"/>
                    <a:pt x="603" y="540"/>
                    <a:pt x="603" y="540"/>
                  </a:cubicBezTo>
                  <a:cubicBezTo>
                    <a:pt x="0" y="891"/>
                    <a:pt x="675" y="1556"/>
                    <a:pt x="675" y="1556"/>
                  </a:cubicBezTo>
                  <a:lnTo>
                    <a:pt x="880" y="1265"/>
                  </a:lnTo>
                  <a:cubicBezTo>
                    <a:pt x="1432" y="1251"/>
                    <a:pt x="1809" y="887"/>
                    <a:pt x="1809" y="887"/>
                  </a:cubicBezTo>
                  <a:cubicBezTo>
                    <a:pt x="1903" y="926"/>
                    <a:pt x="1967" y="947"/>
                    <a:pt x="2023" y="947"/>
                  </a:cubicBezTo>
                  <a:cubicBezTo>
                    <a:pt x="2112" y="947"/>
                    <a:pt x="2181" y="894"/>
                    <a:pt x="2320" y="778"/>
                  </a:cubicBezTo>
                  <a:cubicBezTo>
                    <a:pt x="2546" y="591"/>
                    <a:pt x="2459" y="352"/>
                    <a:pt x="2371" y="283"/>
                  </a:cubicBezTo>
                  <a:cubicBezTo>
                    <a:pt x="2329" y="250"/>
                    <a:pt x="2274" y="230"/>
                    <a:pt x="2211" y="230"/>
                  </a:cubicBezTo>
                  <a:cubicBezTo>
                    <a:pt x="2144" y="230"/>
                    <a:pt x="2066" y="253"/>
                    <a:pt x="1982" y="308"/>
                  </a:cubicBezTo>
                  <a:cubicBezTo>
                    <a:pt x="1942" y="336"/>
                    <a:pt x="1896" y="350"/>
                    <a:pt x="1850" y="350"/>
                  </a:cubicBezTo>
                  <a:cubicBezTo>
                    <a:pt x="1793" y="350"/>
                    <a:pt x="1737" y="329"/>
                    <a:pt x="1694" y="289"/>
                  </a:cubicBezTo>
                  <a:cubicBezTo>
                    <a:pt x="1694" y="289"/>
                    <a:pt x="1564" y="1"/>
                    <a:pt x="1224" y="1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" name="Google Shape;221;p29"/>
            <p:cNvSpPr/>
            <p:nvPr/>
          </p:nvSpPr>
          <p:spPr>
            <a:xfrm>
              <a:off x="3316750" y="262675"/>
              <a:ext cx="12125" cy="11600"/>
            </a:xfrm>
            <a:custGeom>
              <a:rect b="b" l="l" r="r" t="t"/>
              <a:pathLst>
                <a:path extrusionOk="0" h="464" w="485">
                  <a:moveTo>
                    <a:pt x="230" y="0"/>
                  </a:moveTo>
                  <a:cubicBezTo>
                    <a:pt x="185" y="0"/>
                    <a:pt x="136" y="18"/>
                    <a:pt x="93" y="72"/>
                  </a:cubicBezTo>
                  <a:cubicBezTo>
                    <a:pt x="1" y="188"/>
                    <a:pt x="80" y="464"/>
                    <a:pt x="387" y="464"/>
                  </a:cubicBezTo>
                  <a:cubicBezTo>
                    <a:pt x="406" y="464"/>
                    <a:pt x="425" y="463"/>
                    <a:pt x="445" y="461"/>
                  </a:cubicBezTo>
                  <a:cubicBezTo>
                    <a:pt x="485" y="322"/>
                    <a:pt x="460" y="174"/>
                    <a:pt x="379" y="55"/>
                  </a:cubicBezTo>
                  <a:cubicBezTo>
                    <a:pt x="379" y="55"/>
                    <a:pt x="311" y="0"/>
                    <a:pt x="230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" name="Google Shape;222;p29"/>
            <p:cNvSpPr/>
            <p:nvPr/>
          </p:nvSpPr>
          <p:spPr>
            <a:xfrm>
              <a:off x="3354250" y="257175"/>
              <a:ext cx="3050" cy="9275"/>
            </a:xfrm>
            <a:custGeom>
              <a:rect b="b" l="l" r="r" t="t"/>
              <a:pathLst>
                <a:path extrusionOk="0" h="371" w="122">
                  <a:moveTo>
                    <a:pt x="0" y="1"/>
                  </a:moveTo>
                  <a:lnTo>
                    <a:pt x="106" y="370"/>
                  </a:lnTo>
                  <a:lnTo>
                    <a:pt x="122" y="10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29"/>
            <p:cNvSpPr/>
            <p:nvPr/>
          </p:nvSpPr>
          <p:spPr>
            <a:xfrm>
              <a:off x="3327725" y="265575"/>
              <a:ext cx="7000" cy="11975"/>
            </a:xfrm>
            <a:custGeom>
              <a:rect b="b" l="l" r="r" t="t"/>
              <a:pathLst>
                <a:path extrusionOk="0" h="479" w="280">
                  <a:moveTo>
                    <a:pt x="236" y="0"/>
                  </a:moveTo>
                  <a:cubicBezTo>
                    <a:pt x="171" y="0"/>
                    <a:pt x="22" y="166"/>
                    <a:pt x="22" y="166"/>
                  </a:cubicBezTo>
                  <a:cubicBezTo>
                    <a:pt x="22" y="166"/>
                    <a:pt x="24" y="340"/>
                    <a:pt x="5" y="438"/>
                  </a:cubicBezTo>
                  <a:cubicBezTo>
                    <a:pt x="0" y="464"/>
                    <a:pt x="9" y="479"/>
                    <a:pt x="27" y="479"/>
                  </a:cubicBezTo>
                  <a:cubicBezTo>
                    <a:pt x="75" y="479"/>
                    <a:pt x="184" y="379"/>
                    <a:pt x="250" y="140"/>
                  </a:cubicBezTo>
                  <a:cubicBezTo>
                    <a:pt x="279" y="36"/>
                    <a:pt x="267" y="0"/>
                    <a:pt x="236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29"/>
            <p:cNvSpPr/>
            <p:nvPr/>
          </p:nvSpPr>
          <p:spPr>
            <a:xfrm>
              <a:off x="3229950" y="1225425"/>
              <a:ext cx="49525" cy="21050"/>
            </a:xfrm>
            <a:custGeom>
              <a:rect b="b" l="l" r="r" t="t"/>
              <a:pathLst>
                <a:path extrusionOk="0" h="842" w="1981">
                  <a:moveTo>
                    <a:pt x="1" y="1"/>
                  </a:moveTo>
                  <a:lnTo>
                    <a:pt x="27" y="841"/>
                  </a:lnTo>
                  <a:lnTo>
                    <a:pt x="1832" y="841"/>
                  </a:lnTo>
                  <a:cubicBezTo>
                    <a:pt x="1832" y="841"/>
                    <a:pt x="1886" y="541"/>
                    <a:pt x="1981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" name="Google Shape;225;p29"/>
            <p:cNvSpPr/>
            <p:nvPr/>
          </p:nvSpPr>
          <p:spPr>
            <a:xfrm>
              <a:off x="3324400" y="1225425"/>
              <a:ext cx="54375" cy="21050"/>
            </a:xfrm>
            <a:custGeom>
              <a:rect b="b" l="l" r="r" t="t"/>
              <a:pathLst>
                <a:path extrusionOk="0" h="842" w="2175">
                  <a:moveTo>
                    <a:pt x="107" y="1"/>
                  </a:moveTo>
                  <a:cubicBezTo>
                    <a:pt x="36" y="421"/>
                    <a:pt x="0" y="841"/>
                    <a:pt x="0" y="841"/>
                  </a:cubicBezTo>
                  <a:lnTo>
                    <a:pt x="1815" y="841"/>
                  </a:lnTo>
                  <a:cubicBezTo>
                    <a:pt x="1815" y="841"/>
                    <a:pt x="1952" y="545"/>
                    <a:pt x="2174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29"/>
            <p:cNvSpPr/>
            <p:nvPr/>
          </p:nvSpPr>
          <p:spPr>
            <a:xfrm>
              <a:off x="3397775" y="1136050"/>
              <a:ext cx="120250" cy="148475"/>
            </a:xfrm>
            <a:custGeom>
              <a:rect b="b" l="l" r="r" t="t"/>
              <a:pathLst>
                <a:path extrusionOk="0" h="5939" w="4810">
                  <a:moveTo>
                    <a:pt x="2416" y="1"/>
                  </a:moveTo>
                  <a:cubicBezTo>
                    <a:pt x="1106" y="3243"/>
                    <a:pt x="1" y="5732"/>
                    <a:pt x="1" y="5732"/>
                  </a:cubicBezTo>
                  <a:lnTo>
                    <a:pt x="1486" y="5939"/>
                  </a:lnTo>
                  <a:cubicBezTo>
                    <a:pt x="1486" y="5939"/>
                    <a:pt x="3094" y="3473"/>
                    <a:pt x="4809" y="416"/>
                  </a:cubicBezTo>
                  <a:cubicBezTo>
                    <a:pt x="4255" y="407"/>
                    <a:pt x="2416" y="1"/>
                    <a:pt x="241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29"/>
            <p:cNvSpPr/>
            <p:nvPr/>
          </p:nvSpPr>
          <p:spPr>
            <a:xfrm>
              <a:off x="3582400" y="1142475"/>
              <a:ext cx="75250" cy="131825"/>
            </a:xfrm>
            <a:custGeom>
              <a:rect b="b" l="l" r="r" t="t"/>
              <a:pathLst>
                <a:path extrusionOk="0" h="5273" w="3010">
                  <a:moveTo>
                    <a:pt x="3009" y="0"/>
                  </a:moveTo>
                  <a:lnTo>
                    <a:pt x="3009" y="0"/>
                  </a:lnTo>
                  <a:cubicBezTo>
                    <a:pt x="2757" y="51"/>
                    <a:pt x="2375" y="68"/>
                    <a:pt x="1991" y="68"/>
                  </a:cubicBezTo>
                  <a:cubicBezTo>
                    <a:pt x="1314" y="68"/>
                    <a:pt x="629" y="17"/>
                    <a:pt x="628" y="17"/>
                  </a:cubicBezTo>
                  <a:lnTo>
                    <a:pt x="0" y="5273"/>
                  </a:lnTo>
                  <a:lnTo>
                    <a:pt x="1406" y="5250"/>
                  </a:lnTo>
                  <a:cubicBezTo>
                    <a:pt x="1406" y="5250"/>
                    <a:pt x="2100" y="3290"/>
                    <a:pt x="3009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" name="Google Shape;228;p29"/>
            <p:cNvSpPr/>
            <p:nvPr/>
          </p:nvSpPr>
          <p:spPr>
            <a:xfrm>
              <a:off x="3698225" y="488375"/>
              <a:ext cx="74175" cy="145350"/>
            </a:xfrm>
            <a:custGeom>
              <a:rect b="b" l="l" r="r" t="t"/>
              <a:pathLst>
                <a:path extrusionOk="0" h="5814" w="2967">
                  <a:moveTo>
                    <a:pt x="1" y="0"/>
                  </a:moveTo>
                  <a:lnTo>
                    <a:pt x="1525" y="5813"/>
                  </a:lnTo>
                  <a:lnTo>
                    <a:pt x="2967" y="5813"/>
                  </a:lnTo>
                  <a:lnTo>
                    <a:pt x="1452" y="15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8C8C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29"/>
            <p:cNvSpPr/>
            <p:nvPr/>
          </p:nvSpPr>
          <p:spPr>
            <a:xfrm>
              <a:off x="3698225" y="488375"/>
              <a:ext cx="38150" cy="145350"/>
            </a:xfrm>
            <a:custGeom>
              <a:rect b="b" l="l" r="r" t="t"/>
              <a:pathLst>
                <a:path extrusionOk="0" h="5814" w="1526">
                  <a:moveTo>
                    <a:pt x="1" y="0"/>
                  </a:moveTo>
                  <a:lnTo>
                    <a:pt x="1249" y="5813"/>
                  </a:lnTo>
                  <a:lnTo>
                    <a:pt x="1525" y="5813"/>
                  </a:lnTo>
                  <a:lnTo>
                    <a:pt x="283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" name="Google Shape;230;p29"/>
            <p:cNvSpPr/>
            <p:nvPr/>
          </p:nvSpPr>
          <p:spPr>
            <a:xfrm>
              <a:off x="3841950" y="851700"/>
              <a:ext cx="58675" cy="433200"/>
            </a:xfrm>
            <a:custGeom>
              <a:rect b="b" l="l" r="r" t="t"/>
              <a:pathLst>
                <a:path extrusionOk="0" h="17328" w="2347">
                  <a:moveTo>
                    <a:pt x="1893" y="1"/>
                  </a:moveTo>
                  <a:lnTo>
                    <a:pt x="1" y="17327"/>
                  </a:lnTo>
                  <a:lnTo>
                    <a:pt x="453" y="17327"/>
                  </a:lnTo>
                  <a:lnTo>
                    <a:pt x="2346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29"/>
            <p:cNvSpPr/>
            <p:nvPr/>
          </p:nvSpPr>
          <p:spPr>
            <a:xfrm>
              <a:off x="4008825" y="1145650"/>
              <a:ext cx="32775" cy="33575"/>
            </a:xfrm>
            <a:custGeom>
              <a:rect b="b" l="l" r="r" t="t"/>
              <a:pathLst>
                <a:path extrusionOk="0" h="1343" w="1311">
                  <a:moveTo>
                    <a:pt x="0" y="0"/>
                  </a:moveTo>
                  <a:lnTo>
                    <a:pt x="0" y="401"/>
                  </a:lnTo>
                  <a:lnTo>
                    <a:pt x="948" y="1343"/>
                  </a:lnTo>
                  <a:lnTo>
                    <a:pt x="1310" y="8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" name="Google Shape;232;p29"/>
            <p:cNvSpPr/>
            <p:nvPr/>
          </p:nvSpPr>
          <p:spPr>
            <a:xfrm>
              <a:off x="3922850" y="557350"/>
              <a:ext cx="2400" cy="16000"/>
            </a:xfrm>
            <a:custGeom>
              <a:rect b="b" l="l" r="r" t="t"/>
              <a:pathLst>
                <a:path extrusionOk="0" h="640" w="96">
                  <a:moveTo>
                    <a:pt x="0" y="1"/>
                  </a:moveTo>
                  <a:lnTo>
                    <a:pt x="17" y="640"/>
                  </a:lnTo>
                  <a:lnTo>
                    <a:pt x="96" y="7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29"/>
            <p:cNvSpPr/>
            <p:nvPr/>
          </p:nvSpPr>
          <p:spPr>
            <a:xfrm>
              <a:off x="3736025" y="626350"/>
              <a:ext cx="50225" cy="15025"/>
            </a:xfrm>
            <a:custGeom>
              <a:rect b="b" l="l" r="r" t="t"/>
              <a:pathLst>
                <a:path extrusionOk="0" h="601" w="2009">
                  <a:moveTo>
                    <a:pt x="1579" y="1"/>
                  </a:moveTo>
                  <a:cubicBezTo>
                    <a:pt x="1465" y="1"/>
                    <a:pt x="1345" y="14"/>
                    <a:pt x="1241" y="55"/>
                  </a:cubicBezTo>
                  <a:cubicBezTo>
                    <a:pt x="1241" y="55"/>
                    <a:pt x="26" y="350"/>
                    <a:pt x="13" y="447"/>
                  </a:cubicBezTo>
                  <a:cubicBezTo>
                    <a:pt x="1" y="545"/>
                    <a:pt x="122" y="601"/>
                    <a:pt x="217" y="601"/>
                  </a:cubicBezTo>
                  <a:cubicBezTo>
                    <a:pt x="217" y="601"/>
                    <a:pt x="1055" y="505"/>
                    <a:pt x="1283" y="505"/>
                  </a:cubicBezTo>
                  <a:cubicBezTo>
                    <a:pt x="1301" y="505"/>
                    <a:pt x="1316" y="505"/>
                    <a:pt x="1326" y="507"/>
                  </a:cubicBezTo>
                  <a:cubicBezTo>
                    <a:pt x="1458" y="525"/>
                    <a:pt x="1590" y="601"/>
                    <a:pt x="1590" y="601"/>
                  </a:cubicBezTo>
                  <a:lnTo>
                    <a:pt x="1994" y="601"/>
                  </a:lnTo>
                  <a:lnTo>
                    <a:pt x="2009" y="55"/>
                  </a:lnTo>
                  <a:cubicBezTo>
                    <a:pt x="2009" y="55"/>
                    <a:pt x="1806" y="1"/>
                    <a:pt x="1579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" name="Google Shape;234;p29"/>
            <p:cNvSpPr/>
            <p:nvPr/>
          </p:nvSpPr>
          <p:spPr>
            <a:xfrm>
              <a:off x="3736350" y="629875"/>
              <a:ext cx="22200" cy="7025"/>
            </a:xfrm>
            <a:custGeom>
              <a:rect b="b" l="l" r="r" t="t"/>
              <a:pathLst>
                <a:path extrusionOk="0" h="281" w="888">
                  <a:moveTo>
                    <a:pt x="888" y="0"/>
                  </a:moveTo>
                  <a:cubicBezTo>
                    <a:pt x="888" y="0"/>
                    <a:pt x="97" y="99"/>
                    <a:pt x="49" y="126"/>
                  </a:cubicBezTo>
                  <a:cubicBezTo>
                    <a:pt x="0" y="152"/>
                    <a:pt x="96" y="262"/>
                    <a:pt x="204" y="280"/>
                  </a:cubicBezTo>
                  <a:cubicBezTo>
                    <a:pt x="207" y="281"/>
                    <a:pt x="210" y="281"/>
                    <a:pt x="214" y="281"/>
                  </a:cubicBezTo>
                  <a:cubicBezTo>
                    <a:pt x="345" y="281"/>
                    <a:pt x="888" y="0"/>
                    <a:pt x="888" y="0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" name="Google Shape;235;p29"/>
            <p:cNvSpPr/>
            <p:nvPr/>
          </p:nvSpPr>
          <p:spPr>
            <a:xfrm>
              <a:off x="3826850" y="443825"/>
              <a:ext cx="27900" cy="40100"/>
            </a:xfrm>
            <a:custGeom>
              <a:rect b="b" l="l" r="r" t="t"/>
              <a:pathLst>
                <a:path extrusionOk="0" h="1604" w="1116">
                  <a:moveTo>
                    <a:pt x="825" y="930"/>
                  </a:moveTo>
                  <a:cubicBezTo>
                    <a:pt x="825" y="932"/>
                    <a:pt x="826" y="933"/>
                    <a:pt x="827" y="935"/>
                  </a:cubicBezTo>
                  <a:lnTo>
                    <a:pt x="825" y="930"/>
                  </a:lnTo>
                  <a:close/>
                  <a:moveTo>
                    <a:pt x="359" y="0"/>
                  </a:moveTo>
                  <a:cubicBezTo>
                    <a:pt x="358" y="0"/>
                    <a:pt x="163" y="1"/>
                    <a:pt x="486" y="715"/>
                  </a:cubicBezTo>
                  <a:cubicBezTo>
                    <a:pt x="486" y="715"/>
                    <a:pt x="450" y="703"/>
                    <a:pt x="404" y="703"/>
                  </a:cubicBezTo>
                  <a:cubicBezTo>
                    <a:pt x="349" y="703"/>
                    <a:pt x="279" y="721"/>
                    <a:pt x="242" y="801"/>
                  </a:cubicBezTo>
                  <a:cubicBezTo>
                    <a:pt x="242" y="801"/>
                    <a:pt x="81" y="848"/>
                    <a:pt x="75" y="1010"/>
                  </a:cubicBezTo>
                  <a:cubicBezTo>
                    <a:pt x="75" y="1010"/>
                    <a:pt x="0" y="1130"/>
                    <a:pt x="75" y="1230"/>
                  </a:cubicBezTo>
                  <a:cubicBezTo>
                    <a:pt x="75" y="1230"/>
                    <a:pt x="165" y="1563"/>
                    <a:pt x="441" y="1604"/>
                  </a:cubicBezTo>
                  <a:lnTo>
                    <a:pt x="1019" y="1399"/>
                  </a:lnTo>
                  <a:cubicBezTo>
                    <a:pt x="1019" y="1399"/>
                    <a:pt x="1116" y="1116"/>
                    <a:pt x="1047" y="953"/>
                  </a:cubicBezTo>
                  <a:cubicBezTo>
                    <a:pt x="1000" y="843"/>
                    <a:pt x="840" y="789"/>
                    <a:pt x="743" y="767"/>
                  </a:cubicBezTo>
                  <a:lnTo>
                    <a:pt x="743" y="767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29"/>
            <p:cNvSpPr/>
            <p:nvPr/>
          </p:nvSpPr>
          <p:spPr>
            <a:xfrm>
              <a:off x="3364200" y="429350"/>
              <a:ext cx="191675" cy="215475"/>
            </a:xfrm>
            <a:custGeom>
              <a:rect b="b" l="l" r="r" t="t"/>
              <a:pathLst>
                <a:path extrusionOk="0" h="8619" w="7667">
                  <a:moveTo>
                    <a:pt x="4167" y="1"/>
                  </a:moveTo>
                  <a:cubicBezTo>
                    <a:pt x="4038" y="1"/>
                    <a:pt x="3899" y="41"/>
                    <a:pt x="3757" y="115"/>
                  </a:cubicBezTo>
                  <a:cubicBezTo>
                    <a:pt x="3757" y="115"/>
                    <a:pt x="693" y="1466"/>
                    <a:pt x="166" y="6656"/>
                  </a:cubicBezTo>
                  <a:cubicBezTo>
                    <a:pt x="0" y="8295"/>
                    <a:pt x="2785" y="8618"/>
                    <a:pt x="5008" y="8618"/>
                  </a:cubicBezTo>
                  <a:cubicBezTo>
                    <a:pt x="6456" y="8618"/>
                    <a:pt x="7667" y="8481"/>
                    <a:pt x="7667" y="8481"/>
                  </a:cubicBezTo>
                  <a:lnTo>
                    <a:pt x="7667" y="7729"/>
                  </a:lnTo>
                  <a:cubicBezTo>
                    <a:pt x="7667" y="7729"/>
                    <a:pt x="4078" y="7521"/>
                    <a:pt x="2613" y="6385"/>
                  </a:cubicBezTo>
                  <a:cubicBezTo>
                    <a:pt x="2613" y="6385"/>
                    <a:pt x="4447" y="4291"/>
                    <a:pt x="4773" y="2437"/>
                  </a:cubicBezTo>
                  <a:cubicBezTo>
                    <a:pt x="5077" y="697"/>
                    <a:pt x="4707" y="1"/>
                    <a:pt x="4167" y="1"/>
                  </a:cubicBezTo>
                  <a:close/>
                </a:path>
              </a:pathLst>
            </a:custGeom>
            <a:solidFill>
              <a:srgbClr val="F58B7F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9"/>
            <p:cNvSpPr/>
            <p:nvPr/>
          </p:nvSpPr>
          <p:spPr>
            <a:xfrm>
              <a:off x="3555850" y="628100"/>
              <a:ext cx="55625" cy="13275"/>
            </a:xfrm>
            <a:custGeom>
              <a:rect b="b" l="l" r="r" t="t"/>
              <a:pathLst>
                <a:path extrusionOk="0" h="531" w="2225">
                  <a:moveTo>
                    <a:pt x="334" y="1"/>
                  </a:moveTo>
                  <a:cubicBezTo>
                    <a:pt x="156" y="1"/>
                    <a:pt x="1" y="37"/>
                    <a:pt x="1" y="41"/>
                  </a:cubicBezTo>
                  <a:lnTo>
                    <a:pt x="1" y="531"/>
                  </a:lnTo>
                  <a:lnTo>
                    <a:pt x="2224" y="531"/>
                  </a:lnTo>
                  <a:cubicBezTo>
                    <a:pt x="2224" y="531"/>
                    <a:pt x="2224" y="480"/>
                    <a:pt x="2110" y="386"/>
                  </a:cubicBezTo>
                  <a:cubicBezTo>
                    <a:pt x="1996" y="293"/>
                    <a:pt x="864" y="130"/>
                    <a:pt x="613" y="41"/>
                  </a:cubicBezTo>
                  <a:cubicBezTo>
                    <a:pt x="526" y="11"/>
                    <a:pt x="427" y="1"/>
                    <a:pt x="334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9"/>
            <p:cNvSpPr/>
            <p:nvPr/>
          </p:nvSpPr>
          <p:spPr>
            <a:xfrm>
              <a:off x="3436650" y="586850"/>
              <a:ext cx="80575" cy="32125"/>
            </a:xfrm>
            <a:custGeom>
              <a:rect b="b" l="l" r="r" t="t"/>
              <a:pathLst>
                <a:path extrusionOk="0" h="1285" w="3223">
                  <a:moveTo>
                    <a:pt x="271" y="0"/>
                  </a:moveTo>
                  <a:lnTo>
                    <a:pt x="1" y="279"/>
                  </a:lnTo>
                  <a:cubicBezTo>
                    <a:pt x="1" y="279"/>
                    <a:pt x="876" y="908"/>
                    <a:pt x="3223" y="1284"/>
                  </a:cubicBezTo>
                  <a:cubicBezTo>
                    <a:pt x="3223" y="1284"/>
                    <a:pt x="1066" y="547"/>
                    <a:pt x="271" y="0"/>
                  </a:cubicBezTo>
                  <a:close/>
                </a:path>
              </a:pathLst>
            </a:custGeom>
            <a:solidFill>
              <a:srgbClr val="F0554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29"/>
            <p:cNvSpPr/>
            <p:nvPr/>
          </p:nvSpPr>
          <p:spPr>
            <a:xfrm>
              <a:off x="3603075" y="470975"/>
              <a:ext cx="25775" cy="105675"/>
            </a:xfrm>
            <a:custGeom>
              <a:rect b="b" l="l" r="r" t="t"/>
              <a:pathLst>
                <a:path extrusionOk="0" h="4227" w="1031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24" y="71"/>
                    <a:pt x="62" y="189"/>
                  </a:cubicBezTo>
                  <a:lnTo>
                    <a:pt x="62" y="189"/>
                  </a:lnTo>
                  <a:cubicBezTo>
                    <a:pt x="41" y="113"/>
                    <a:pt x="20" y="50"/>
                    <a:pt x="0" y="1"/>
                  </a:cubicBezTo>
                  <a:close/>
                  <a:moveTo>
                    <a:pt x="62" y="189"/>
                  </a:moveTo>
                  <a:cubicBezTo>
                    <a:pt x="344" y="1176"/>
                    <a:pt x="780" y="4226"/>
                    <a:pt x="780" y="4226"/>
                  </a:cubicBezTo>
                  <a:cubicBezTo>
                    <a:pt x="780" y="4226"/>
                    <a:pt x="1031" y="4189"/>
                    <a:pt x="985" y="3888"/>
                  </a:cubicBezTo>
                  <a:cubicBezTo>
                    <a:pt x="940" y="3587"/>
                    <a:pt x="855" y="3111"/>
                    <a:pt x="642" y="2195"/>
                  </a:cubicBezTo>
                  <a:cubicBezTo>
                    <a:pt x="478" y="1494"/>
                    <a:pt x="188" y="578"/>
                    <a:pt x="62" y="189"/>
                  </a:cubicBezTo>
                  <a:close/>
                </a:path>
              </a:pathLst>
            </a:custGeom>
            <a:solidFill>
              <a:srgbClr val="F05543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29"/>
            <p:cNvSpPr/>
            <p:nvPr/>
          </p:nvSpPr>
          <p:spPr>
            <a:xfrm>
              <a:off x="3189175" y="515575"/>
              <a:ext cx="43900" cy="47450"/>
            </a:xfrm>
            <a:custGeom>
              <a:rect b="b" l="l" r="r" t="t"/>
              <a:pathLst>
                <a:path extrusionOk="0" h="1898" w="1756">
                  <a:moveTo>
                    <a:pt x="496" y="1"/>
                  </a:moveTo>
                  <a:cubicBezTo>
                    <a:pt x="448" y="1"/>
                    <a:pt x="364" y="6"/>
                    <a:pt x="288" y="35"/>
                  </a:cubicBezTo>
                  <a:lnTo>
                    <a:pt x="1" y="842"/>
                  </a:lnTo>
                  <a:cubicBezTo>
                    <a:pt x="1" y="842"/>
                    <a:pt x="268" y="1603"/>
                    <a:pt x="992" y="1897"/>
                  </a:cubicBezTo>
                  <a:cubicBezTo>
                    <a:pt x="992" y="1897"/>
                    <a:pt x="571" y="1523"/>
                    <a:pt x="525" y="1333"/>
                  </a:cubicBezTo>
                  <a:lnTo>
                    <a:pt x="525" y="1333"/>
                  </a:lnTo>
                  <a:cubicBezTo>
                    <a:pt x="525" y="1333"/>
                    <a:pt x="932" y="1610"/>
                    <a:pt x="1193" y="1779"/>
                  </a:cubicBezTo>
                  <a:cubicBezTo>
                    <a:pt x="1214" y="1793"/>
                    <a:pt x="1228" y="1800"/>
                    <a:pt x="1236" y="1800"/>
                  </a:cubicBezTo>
                  <a:cubicBezTo>
                    <a:pt x="1321" y="1800"/>
                    <a:pt x="619" y="1007"/>
                    <a:pt x="619" y="1006"/>
                  </a:cubicBezTo>
                  <a:lnTo>
                    <a:pt x="619" y="1006"/>
                  </a:lnTo>
                  <a:cubicBezTo>
                    <a:pt x="619" y="1007"/>
                    <a:pt x="1494" y="1528"/>
                    <a:pt x="1624" y="1528"/>
                  </a:cubicBezTo>
                  <a:cubicBezTo>
                    <a:pt x="1631" y="1528"/>
                    <a:pt x="1637" y="1526"/>
                    <a:pt x="1639" y="1522"/>
                  </a:cubicBezTo>
                  <a:cubicBezTo>
                    <a:pt x="1705" y="1408"/>
                    <a:pt x="701" y="617"/>
                    <a:pt x="701" y="617"/>
                  </a:cubicBezTo>
                  <a:cubicBezTo>
                    <a:pt x="701" y="617"/>
                    <a:pt x="1665" y="611"/>
                    <a:pt x="1713" y="532"/>
                  </a:cubicBezTo>
                  <a:cubicBezTo>
                    <a:pt x="1756" y="462"/>
                    <a:pt x="464" y="213"/>
                    <a:pt x="464" y="213"/>
                  </a:cubicBezTo>
                  <a:lnTo>
                    <a:pt x="511" y="193"/>
                  </a:lnTo>
                  <a:lnTo>
                    <a:pt x="535" y="2"/>
                  </a:lnTo>
                  <a:cubicBezTo>
                    <a:pt x="535" y="2"/>
                    <a:pt x="520" y="1"/>
                    <a:pt x="496" y="1"/>
                  </a:cubicBezTo>
                  <a:close/>
                </a:path>
              </a:pathLst>
            </a:custGeom>
            <a:solidFill>
              <a:srgbClr val="F1D1D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29"/>
            <p:cNvSpPr/>
            <p:nvPr/>
          </p:nvSpPr>
          <p:spPr>
            <a:xfrm>
              <a:off x="3368375" y="462675"/>
              <a:ext cx="46200" cy="132975"/>
            </a:xfrm>
            <a:custGeom>
              <a:rect b="b" l="l" r="r" t="t"/>
              <a:pathLst>
                <a:path extrusionOk="0" h="5319" w="1848">
                  <a:moveTo>
                    <a:pt x="1848" y="0"/>
                  </a:moveTo>
                  <a:cubicBezTo>
                    <a:pt x="315" y="1072"/>
                    <a:pt x="43" y="4508"/>
                    <a:pt x="1" y="5319"/>
                  </a:cubicBezTo>
                  <a:cubicBezTo>
                    <a:pt x="249" y="2875"/>
                    <a:pt x="1060" y="1284"/>
                    <a:pt x="1848" y="283"/>
                  </a:cubicBezTo>
                  <a:lnTo>
                    <a:pt x="1848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29"/>
            <p:cNvSpPr/>
            <p:nvPr/>
          </p:nvSpPr>
          <p:spPr>
            <a:xfrm>
              <a:off x="3368175" y="599375"/>
              <a:ext cx="50" cy="650"/>
            </a:xfrm>
            <a:custGeom>
              <a:rect b="b" l="l" r="r" t="t"/>
              <a:pathLst>
                <a:path extrusionOk="0" h="26" w="2">
                  <a:moveTo>
                    <a:pt x="2" y="0"/>
                  </a:moveTo>
                  <a:cubicBezTo>
                    <a:pt x="2" y="14"/>
                    <a:pt x="1" y="25"/>
                    <a:pt x="1" y="25"/>
                  </a:cubicBezTo>
                  <a:lnTo>
                    <a:pt x="2" y="21"/>
                  </a:lnTo>
                  <a:cubicBezTo>
                    <a:pt x="2" y="14"/>
                    <a:pt x="2" y="7"/>
                    <a:pt x="2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29"/>
            <p:cNvSpPr/>
            <p:nvPr/>
          </p:nvSpPr>
          <p:spPr>
            <a:xfrm>
              <a:off x="3389600" y="1279375"/>
              <a:ext cx="73750" cy="52675"/>
            </a:xfrm>
            <a:custGeom>
              <a:rect b="b" l="l" r="r" t="t"/>
              <a:pathLst>
                <a:path extrusionOk="0" h="2107" w="2950">
                  <a:moveTo>
                    <a:pt x="327" y="0"/>
                  </a:moveTo>
                  <a:lnTo>
                    <a:pt x="85" y="338"/>
                  </a:lnTo>
                  <a:lnTo>
                    <a:pt x="1" y="1004"/>
                  </a:lnTo>
                  <a:lnTo>
                    <a:pt x="1370" y="2107"/>
                  </a:lnTo>
                  <a:lnTo>
                    <a:pt x="2950" y="2107"/>
                  </a:lnTo>
                  <a:lnTo>
                    <a:pt x="2950" y="1830"/>
                  </a:lnTo>
                  <a:lnTo>
                    <a:pt x="2598" y="1830"/>
                  </a:lnTo>
                  <a:lnTo>
                    <a:pt x="1812" y="207"/>
                  </a:lnTo>
                  <a:lnTo>
                    <a:pt x="327" y="0"/>
                  </a:ln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29"/>
            <p:cNvSpPr/>
            <p:nvPr/>
          </p:nvSpPr>
          <p:spPr>
            <a:xfrm>
              <a:off x="3133275" y="641350"/>
              <a:ext cx="929325" cy="5700"/>
            </a:xfrm>
            <a:custGeom>
              <a:rect b="b" l="l" r="r" t="t"/>
              <a:pathLst>
                <a:path extrusionOk="0" h="228" w="37173">
                  <a:moveTo>
                    <a:pt x="1" y="1"/>
                  </a:moveTo>
                  <a:lnTo>
                    <a:pt x="1" y="228"/>
                  </a:lnTo>
                  <a:lnTo>
                    <a:pt x="37173" y="228"/>
                  </a:lnTo>
                  <a:lnTo>
                    <a:pt x="37173" y="1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29"/>
            <p:cNvSpPr/>
            <p:nvPr/>
          </p:nvSpPr>
          <p:spPr>
            <a:xfrm>
              <a:off x="3308400" y="643300"/>
              <a:ext cx="591275" cy="28800"/>
            </a:xfrm>
            <a:custGeom>
              <a:rect b="b" l="l" r="r" t="t"/>
              <a:pathLst>
                <a:path extrusionOk="0" h="1152" w="23651">
                  <a:moveTo>
                    <a:pt x="1" y="0"/>
                  </a:moveTo>
                  <a:cubicBezTo>
                    <a:pt x="1" y="0"/>
                    <a:pt x="4490" y="1151"/>
                    <a:pt x="11532" y="1151"/>
                  </a:cubicBezTo>
                  <a:cubicBezTo>
                    <a:pt x="15023" y="1151"/>
                    <a:pt x="19141" y="868"/>
                    <a:pt x="23650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29"/>
            <p:cNvSpPr/>
            <p:nvPr/>
          </p:nvSpPr>
          <p:spPr>
            <a:xfrm>
              <a:off x="3163675" y="644175"/>
              <a:ext cx="227800" cy="13525"/>
            </a:xfrm>
            <a:custGeom>
              <a:rect b="b" l="l" r="r" t="t"/>
              <a:pathLst>
                <a:path extrusionOk="0" h="541" w="9112">
                  <a:moveTo>
                    <a:pt x="1" y="0"/>
                  </a:moveTo>
                  <a:lnTo>
                    <a:pt x="365" y="541"/>
                  </a:lnTo>
                  <a:lnTo>
                    <a:pt x="9112" y="541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29"/>
            <p:cNvSpPr/>
            <p:nvPr/>
          </p:nvSpPr>
          <p:spPr>
            <a:xfrm>
              <a:off x="3798500" y="644175"/>
              <a:ext cx="227825" cy="13525"/>
            </a:xfrm>
            <a:custGeom>
              <a:rect b="b" l="l" r="r" t="t"/>
              <a:pathLst>
                <a:path extrusionOk="0" h="541" w="9113">
                  <a:moveTo>
                    <a:pt x="1" y="0"/>
                  </a:moveTo>
                  <a:lnTo>
                    <a:pt x="1" y="541"/>
                  </a:lnTo>
                  <a:lnTo>
                    <a:pt x="8748" y="541"/>
                  </a:lnTo>
                  <a:lnTo>
                    <a:pt x="9112" y="0"/>
                  </a:lnTo>
                  <a:close/>
                </a:path>
              </a:pathLst>
            </a:custGeom>
            <a:solidFill>
              <a:srgbClr val="2844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29"/>
            <p:cNvSpPr/>
            <p:nvPr/>
          </p:nvSpPr>
          <p:spPr>
            <a:xfrm>
              <a:off x="3246600" y="634275"/>
              <a:ext cx="199825" cy="7100"/>
            </a:xfrm>
            <a:custGeom>
              <a:rect b="b" l="l" r="r" t="t"/>
              <a:pathLst>
                <a:path extrusionOk="0" h="284" w="7993">
                  <a:moveTo>
                    <a:pt x="0" y="1"/>
                  </a:moveTo>
                  <a:lnTo>
                    <a:pt x="0" y="284"/>
                  </a:lnTo>
                  <a:lnTo>
                    <a:pt x="7993" y="284"/>
                  </a:lnTo>
                  <a:lnTo>
                    <a:pt x="7993" y="1"/>
                  </a:lnTo>
                  <a:close/>
                </a:path>
              </a:pathLst>
            </a:custGeom>
            <a:solidFill>
              <a:srgbClr val="D1E9EC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49" name="Google Shape;249;p29"/>
          <p:cNvSpPr txBox="1"/>
          <p:nvPr/>
        </p:nvSpPr>
        <p:spPr>
          <a:xfrm>
            <a:off x="2948008" y="229145"/>
            <a:ext cx="6048000" cy="70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250" name="Google Shape;250;p29"/>
          <p:cNvSpPr txBox="1"/>
          <p:nvPr/>
        </p:nvSpPr>
        <p:spPr>
          <a:xfrm>
            <a:off x="648475" y="681063"/>
            <a:ext cx="6048000" cy="89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32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Professionalism in Different Cultural Context</a:t>
            </a:r>
            <a:endParaRPr sz="32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251" name="Google Shape;251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1286" y="9653440"/>
            <a:ext cx="1149560" cy="753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47998" y="9663299"/>
            <a:ext cx="1149562" cy="734029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29"/>
          <p:cNvSpPr txBox="1"/>
          <p:nvPr/>
        </p:nvSpPr>
        <p:spPr>
          <a:xfrm>
            <a:off x="380350" y="6192626"/>
            <a:ext cx="6584400" cy="241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u="sng">
                <a:latin typeface="Roboto Slab"/>
                <a:ea typeface="Roboto Slab"/>
                <a:cs typeface="Roboto Slab"/>
                <a:sym typeface="Roboto Slab"/>
              </a:rPr>
              <a:t>Objectives:</a:t>
            </a:r>
            <a:endParaRPr b="1" u="sng"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Define culture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Describe the importance of culture/religion in people lives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Discuss the possible ways that culture may impact patient care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Discuss and contrast the different models of the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doctor/patient relationship with regards to the role of the physician in each model and patient autonomy “the different consultation models”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Understand the importance of Respect  to others’ beliefs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Describe how can doctors deal with traditional views and beliefs in the clinical setting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AutoNum type="arabicPeriod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PEARLS concept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4" name="Google Shape;254;p29"/>
          <p:cNvSpPr txBox="1"/>
          <p:nvPr/>
        </p:nvSpPr>
        <p:spPr>
          <a:xfrm>
            <a:off x="380350" y="9209525"/>
            <a:ext cx="3345900" cy="12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important </a:t>
            </a:r>
            <a:endParaRPr sz="12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❏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original content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C27BA0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C27BA0"/>
                </a:solidFill>
                <a:latin typeface="Roboto Slab"/>
                <a:ea typeface="Roboto Slab"/>
                <a:cs typeface="Roboto Slab"/>
                <a:sym typeface="Roboto Slab"/>
              </a:rPr>
              <a:t>only in girls slides </a:t>
            </a:r>
            <a:endParaRPr sz="1200">
              <a:solidFill>
                <a:srgbClr val="C27BA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6FA8DC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6FA8DC"/>
                </a:solidFill>
                <a:latin typeface="Roboto Slab"/>
                <a:ea typeface="Roboto Slab"/>
                <a:cs typeface="Roboto Slab"/>
                <a:sym typeface="Roboto Slab"/>
              </a:rPr>
              <a:t>only in boys slides </a:t>
            </a:r>
            <a:endParaRPr sz="1200">
              <a:solidFill>
                <a:srgbClr val="6FA8DC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extra notes</a:t>
            </a:r>
            <a:endParaRPr sz="1200">
              <a:solidFill>
                <a:srgbClr val="B7B7B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Clr>
                <a:srgbClr val="B45F06"/>
              </a:buClr>
              <a:buSzPts val="1200"/>
              <a:buFont typeface="Roboto Slab"/>
              <a:buChar char="❏"/>
            </a:pP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Doctors’ notes</a:t>
            </a:r>
            <a:endParaRPr sz="12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55" name="Google Shape;255;p29"/>
          <p:cNvSpPr txBox="1"/>
          <p:nvPr/>
        </p:nvSpPr>
        <p:spPr>
          <a:xfrm>
            <a:off x="2765408" y="5802075"/>
            <a:ext cx="2029200" cy="31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000" u="sng">
                <a:latin typeface="Bree Serif"/>
                <a:ea typeface="Bree Serif"/>
                <a:cs typeface="Bree Serif"/>
                <a:sym typeface="Bree Serif"/>
                <a:hlinkClick r:id="rId5"/>
              </a:rPr>
              <a:t>Editing file</a:t>
            </a:r>
            <a:r>
              <a:rPr lang="ar" sz="1000" u="sng">
                <a:latin typeface="Bree Serif"/>
                <a:ea typeface="Bree Serif"/>
                <a:cs typeface="Bree Serif"/>
                <a:sym typeface="Bree Serif"/>
                <a:hlinkClick r:id="rId6"/>
              </a:rPr>
              <a:t> </a:t>
            </a:r>
            <a:endParaRPr sz="1000" u="sng">
              <a:latin typeface="Bree Serif"/>
              <a:ea typeface="Bree Serif"/>
              <a:cs typeface="Bree Serif"/>
              <a:sym typeface="Bree Serif"/>
            </a:endParaRPr>
          </a:p>
        </p:txBody>
      </p:sp>
      <p:sp>
        <p:nvSpPr>
          <p:cNvPr id="256" name="Google Shape;256;p29"/>
          <p:cNvSpPr/>
          <p:nvPr/>
        </p:nvSpPr>
        <p:spPr>
          <a:xfrm>
            <a:off x="4948001" y="391879"/>
            <a:ext cx="2612100" cy="193800"/>
          </a:xfrm>
          <a:prstGeom prst="rect">
            <a:avLst/>
          </a:prstGeom>
          <a:solidFill>
            <a:srgbClr val="45818E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7" name="Google Shape;257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971200" y="9618775"/>
            <a:ext cx="823075" cy="82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17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8"/>
          <p:cNvSpPr/>
          <p:nvPr/>
        </p:nvSpPr>
        <p:spPr>
          <a:xfrm>
            <a:off x="219750" y="5488345"/>
            <a:ext cx="7120500" cy="2101200"/>
          </a:xfrm>
          <a:prstGeom prst="rect">
            <a:avLst/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➔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Patients are entitled to good standards of professional practice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and care in all cultural settings.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➔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essential elements of this medical professionalism are: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◆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Professional competence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◆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Good relationship with patients and colleagues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1" marL="9144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◆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Observance of professional ethical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obligations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Char char="➔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Medical teachers should be a role model’ in application of these essentials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19" name="Google Shape;519;p38"/>
          <p:cNvSpPr/>
          <p:nvPr/>
        </p:nvSpPr>
        <p:spPr>
          <a:xfrm>
            <a:off x="4184574" y="967526"/>
            <a:ext cx="795600" cy="780300"/>
          </a:xfrm>
          <a:prstGeom prst="ellipse">
            <a:avLst/>
          </a:prstGeom>
          <a:noFill/>
          <a:ln cap="flat" cmpd="sng" w="38100">
            <a:solidFill>
              <a:srgbClr val="A2C4C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9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S</a:t>
            </a:r>
            <a:endParaRPr b="1" sz="39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520" name="Google Shape;520;p38"/>
          <p:cNvCxnSpPr>
            <a:endCxn id="519" idx="3"/>
          </p:cNvCxnSpPr>
          <p:nvPr/>
        </p:nvCxnSpPr>
        <p:spPr>
          <a:xfrm flipH="1" rot="10800000">
            <a:off x="3697187" y="1633554"/>
            <a:ext cx="603900" cy="95880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1" name="Google Shape;521;p38"/>
          <p:cNvCxnSpPr>
            <a:endCxn id="522" idx="2"/>
          </p:cNvCxnSpPr>
          <p:nvPr/>
        </p:nvCxnSpPr>
        <p:spPr>
          <a:xfrm>
            <a:off x="3697098" y="2597559"/>
            <a:ext cx="1119600" cy="1710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3" name="Google Shape;523;p38"/>
          <p:cNvCxnSpPr>
            <a:endCxn id="524" idx="1"/>
          </p:cNvCxnSpPr>
          <p:nvPr/>
        </p:nvCxnSpPr>
        <p:spPr>
          <a:xfrm>
            <a:off x="3697000" y="2595792"/>
            <a:ext cx="793500" cy="9999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5" name="Google Shape;525;p38"/>
          <p:cNvCxnSpPr>
            <a:endCxn id="526" idx="5"/>
          </p:cNvCxnSpPr>
          <p:nvPr/>
        </p:nvCxnSpPr>
        <p:spPr>
          <a:xfrm rot="10800000">
            <a:off x="3053233" y="1589112"/>
            <a:ext cx="643800" cy="1008600"/>
          </a:xfrm>
          <a:prstGeom prst="straightConnector1">
            <a:avLst/>
          </a:prstGeom>
          <a:noFill/>
          <a:ln cap="flat" cmpd="sng" w="19050">
            <a:solidFill>
              <a:srgbClr val="45818E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7" name="Google Shape;527;p38"/>
          <p:cNvCxnSpPr>
            <a:endCxn id="528" idx="6"/>
          </p:cNvCxnSpPr>
          <p:nvPr/>
        </p:nvCxnSpPr>
        <p:spPr>
          <a:xfrm flipH="1">
            <a:off x="2577516" y="2595733"/>
            <a:ext cx="1119600" cy="18900"/>
          </a:xfrm>
          <a:prstGeom prst="straightConnector1">
            <a:avLst/>
          </a:prstGeom>
          <a:noFill/>
          <a:ln cap="flat" cmpd="sng" w="19050">
            <a:solidFill>
              <a:srgbClr val="76A5AF"/>
            </a:solidFill>
            <a:prstDash val="solid"/>
            <a:miter lim="800000"/>
            <a:headEnd len="sm" w="sm" type="none"/>
            <a:tailEnd len="med" w="med" type="stealth"/>
          </a:ln>
        </p:spPr>
      </p:cxnSp>
      <p:cxnSp>
        <p:nvCxnSpPr>
          <p:cNvPr id="529" name="Google Shape;529;p38"/>
          <p:cNvCxnSpPr>
            <a:endCxn id="530" idx="7"/>
          </p:cNvCxnSpPr>
          <p:nvPr/>
        </p:nvCxnSpPr>
        <p:spPr>
          <a:xfrm flipH="1">
            <a:off x="3053233" y="2597593"/>
            <a:ext cx="643800" cy="998100"/>
          </a:xfrm>
          <a:prstGeom prst="straightConnector1">
            <a:avLst/>
          </a:prstGeom>
          <a:noFill/>
          <a:ln cap="flat" cmpd="sng" w="19050">
            <a:solidFill>
              <a:srgbClr val="A2C4C9"/>
            </a:solidFill>
            <a:prstDash val="solid"/>
            <a:miter lim="800000"/>
            <a:headEnd len="sm" w="sm" type="none"/>
            <a:tailEnd len="med" w="med" type="stealth"/>
          </a:ln>
        </p:spPr>
      </p:cxnSp>
      <p:sp>
        <p:nvSpPr>
          <p:cNvPr id="531" name="Google Shape;531;p38"/>
          <p:cNvSpPr/>
          <p:nvPr/>
        </p:nvSpPr>
        <p:spPr>
          <a:xfrm>
            <a:off x="3029317" y="1954928"/>
            <a:ext cx="1335600" cy="1319400"/>
          </a:xfrm>
          <a:prstGeom prst="ellipse">
            <a:avLst/>
          </a:prstGeom>
          <a:solidFill>
            <a:srgbClr val="D0E0E3"/>
          </a:solidFill>
          <a:ln cap="flat" cmpd="sng" w="12700">
            <a:solidFill>
              <a:srgbClr val="FFFFF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5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PEARLS concept</a:t>
            </a:r>
            <a:endParaRPr b="1" sz="15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2" name="Google Shape;522;p38"/>
          <p:cNvSpPr/>
          <p:nvPr/>
        </p:nvSpPr>
        <p:spPr>
          <a:xfrm>
            <a:off x="4816698" y="2224509"/>
            <a:ext cx="795600" cy="780300"/>
          </a:xfrm>
          <a:prstGeom prst="ellipse">
            <a:avLst/>
          </a:prstGeom>
          <a:noFill/>
          <a:ln cap="flat" cmpd="sng" w="38100">
            <a:solidFill>
              <a:srgbClr val="76A5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L</a:t>
            </a:r>
            <a:endParaRPr b="1" sz="3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8" name="Google Shape;528;p38"/>
          <p:cNvSpPr/>
          <p:nvPr/>
        </p:nvSpPr>
        <p:spPr>
          <a:xfrm>
            <a:off x="1781916" y="2224483"/>
            <a:ext cx="795600" cy="780300"/>
          </a:xfrm>
          <a:prstGeom prst="ellipse">
            <a:avLst/>
          </a:prstGeom>
          <a:noFill/>
          <a:ln cap="flat" cmpd="sng" w="38100">
            <a:solidFill>
              <a:srgbClr val="76A5AF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9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E</a:t>
            </a:r>
            <a:endParaRPr b="1" sz="39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30" name="Google Shape;530;p38"/>
          <p:cNvSpPr/>
          <p:nvPr/>
        </p:nvSpPr>
        <p:spPr>
          <a:xfrm>
            <a:off x="2374146" y="3481421"/>
            <a:ext cx="795600" cy="780300"/>
          </a:xfrm>
          <a:prstGeom prst="ellipse">
            <a:avLst/>
          </a:prstGeom>
          <a:noFill/>
          <a:ln cap="flat" cmpd="sng" w="38100">
            <a:solidFill>
              <a:srgbClr val="A2C4C9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9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A</a:t>
            </a:r>
            <a:endParaRPr b="1" sz="39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4" name="Google Shape;524;p38"/>
          <p:cNvSpPr/>
          <p:nvPr/>
        </p:nvSpPr>
        <p:spPr>
          <a:xfrm>
            <a:off x="4373988" y="3481420"/>
            <a:ext cx="795600" cy="780300"/>
          </a:xfrm>
          <a:prstGeom prst="ellipse">
            <a:avLst/>
          </a:prstGeom>
          <a:noFill/>
          <a:ln cap="flat" cmpd="sng" w="38100">
            <a:solidFill>
              <a:srgbClr val="45818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9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R</a:t>
            </a:r>
            <a:endParaRPr b="1" sz="39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26" name="Google Shape;526;p38"/>
          <p:cNvSpPr/>
          <p:nvPr/>
        </p:nvSpPr>
        <p:spPr>
          <a:xfrm>
            <a:off x="2374146" y="923084"/>
            <a:ext cx="795600" cy="780300"/>
          </a:xfrm>
          <a:prstGeom prst="ellipse">
            <a:avLst/>
          </a:prstGeom>
          <a:noFill/>
          <a:ln cap="flat" cmpd="sng" w="38100">
            <a:solidFill>
              <a:srgbClr val="45818E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9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P</a:t>
            </a:r>
            <a:endParaRPr b="1" sz="39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32" name="Google Shape;532;p38"/>
          <p:cNvGrpSpPr/>
          <p:nvPr/>
        </p:nvGrpSpPr>
        <p:grpSpPr>
          <a:xfrm>
            <a:off x="-177579" y="1034778"/>
            <a:ext cx="2526379" cy="767309"/>
            <a:chOff x="388747" y="3288564"/>
            <a:chExt cx="1374900" cy="1319988"/>
          </a:xfrm>
        </p:grpSpPr>
        <p:sp>
          <p:nvSpPr>
            <p:cNvPr id="533" name="Google Shape;533;p38"/>
            <p:cNvSpPr txBox="1"/>
            <p:nvPr/>
          </p:nvSpPr>
          <p:spPr>
            <a:xfrm>
              <a:off x="526640" y="3596352"/>
              <a:ext cx="1236900" cy="101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working with the patient to accomplish a shared outcome.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34" name="Google Shape;534;p38"/>
            <p:cNvSpPr txBox="1"/>
            <p:nvPr/>
          </p:nvSpPr>
          <p:spPr>
            <a:xfrm>
              <a:off x="388747" y="3288564"/>
              <a:ext cx="137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Partnership</a:t>
              </a:r>
              <a:endParaRPr b="1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35" name="Google Shape;535;p38"/>
          <p:cNvGrpSpPr/>
          <p:nvPr/>
        </p:nvGrpSpPr>
        <p:grpSpPr>
          <a:xfrm>
            <a:off x="-744444" y="2170284"/>
            <a:ext cx="2526379" cy="888759"/>
            <a:chOff x="388747" y="3288564"/>
            <a:chExt cx="1374900" cy="1320004"/>
          </a:xfrm>
        </p:grpSpPr>
        <p:sp>
          <p:nvSpPr>
            <p:cNvPr id="536" name="Google Shape;536;p38"/>
            <p:cNvSpPr txBox="1"/>
            <p:nvPr/>
          </p:nvSpPr>
          <p:spPr>
            <a:xfrm>
              <a:off x="679742" y="3596368"/>
              <a:ext cx="1083900" cy="1012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Recognizing and comprehending another’s feelings or experience.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37" name="Google Shape;537;p38"/>
            <p:cNvSpPr txBox="1"/>
            <p:nvPr/>
          </p:nvSpPr>
          <p:spPr>
            <a:xfrm>
              <a:off x="388747" y="3288564"/>
              <a:ext cx="137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Empathy</a:t>
              </a:r>
              <a:endParaRPr b="1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38" name="Google Shape;538;p38"/>
          <p:cNvGrpSpPr/>
          <p:nvPr/>
        </p:nvGrpSpPr>
        <p:grpSpPr>
          <a:xfrm>
            <a:off x="-14149" y="3554480"/>
            <a:ext cx="2390404" cy="987523"/>
            <a:chOff x="388747" y="3288564"/>
            <a:chExt cx="1374902" cy="1466691"/>
          </a:xfrm>
        </p:grpSpPr>
        <p:sp>
          <p:nvSpPr>
            <p:cNvPr id="539" name="Google Shape;539;p38"/>
            <p:cNvSpPr txBox="1"/>
            <p:nvPr/>
          </p:nvSpPr>
          <p:spPr>
            <a:xfrm>
              <a:off x="388749" y="3596355"/>
              <a:ext cx="1374900" cy="11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Willingness to acknowledge or express regret for contributing to the patient’s discomfort or distress.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40" name="Google Shape;540;p38"/>
            <p:cNvSpPr txBox="1"/>
            <p:nvPr/>
          </p:nvSpPr>
          <p:spPr>
            <a:xfrm>
              <a:off x="388747" y="3288564"/>
              <a:ext cx="137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Analogy</a:t>
              </a:r>
              <a:endParaRPr b="1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5169601" y="3554464"/>
            <a:ext cx="2390404" cy="987523"/>
            <a:chOff x="388747" y="3288564"/>
            <a:chExt cx="1374902" cy="1466691"/>
          </a:xfrm>
        </p:grpSpPr>
        <p:sp>
          <p:nvSpPr>
            <p:cNvPr id="542" name="Google Shape;542;p38"/>
            <p:cNvSpPr txBox="1"/>
            <p:nvPr/>
          </p:nvSpPr>
          <p:spPr>
            <a:xfrm>
              <a:off x="388749" y="3596355"/>
              <a:ext cx="1374900" cy="11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Non-judgmental acceptance of each patient as a unique individual.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43" name="Google Shape;543;p38"/>
            <p:cNvSpPr txBox="1"/>
            <p:nvPr/>
          </p:nvSpPr>
          <p:spPr>
            <a:xfrm>
              <a:off x="388747" y="3288564"/>
              <a:ext cx="137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Respect</a:t>
              </a:r>
              <a:endParaRPr b="1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44" name="Google Shape;544;p38"/>
          <p:cNvGrpSpPr/>
          <p:nvPr/>
        </p:nvGrpSpPr>
        <p:grpSpPr>
          <a:xfrm>
            <a:off x="5609971" y="2247543"/>
            <a:ext cx="1830132" cy="987523"/>
            <a:chOff x="388747" y="3288564"/>
            <a:chExt cx="1374902" cy="1466691"/>
          </a:xfrm>
        </p:grpSpPr>
        <p:sp>
          <p:nvSpPr>
            <p:cNvPr id="545" name="Google Shape;545;p38"/>
            <p:cNvSpPr txBox="1"/>
            <p:nvPr/>
          </p:nvSpPr>
          <p:spPr>
            <a:xfrm>
              <a:off x="388749" y="3596355"/>
              <a:ext cx="1374900" cy="11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Accepting Patients Feeling So Reactions Whether or not you agree with their perceptions.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46" name="Google Shape;546;p38"/>
            <p:cNvSpPr txBox="1"/>
            <p:nvPr/>
          </p:nvSpPr>
          <p:spPr>
            <a:xfrm>
              <a:off x="388747" y="3288564"/>
              <a:ext cx="137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Legitimization</a:t>
              </a:r>
              <a:endParaRPr b="1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47" name="Google Shape;547;p38"/>
          <p:cNvGrpSpPr/>
          <p:nvPr/>
        </p:nvGrpSpPr>
        <p:grpSpPr>
          <a:xfrm>
            <a:off x="4980184" y="1067871"/>
            <a:ext cx="2272988" cy="987523"/>
            <a:chOff x="388747" y="3288564"/>
            <a:chExt cx="1374902" cy="1466691"/>
          </a:xfrm>
        </p:grpSpPr>
        <p:sp>
          <p:nvSpPr>
            <p:cNvPr id="548" name="Google Shape;548;p38"/>
            <p:cNvSpPr txBox="1"/>
            <p:nvPr/>
          </p:nvSpPr>
          <p:spPr>
            <a:xfrm>
              <a:off x="388749" y="3596355"/>
              <a:ext cx="1374900" cy="1158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solidFill>
                    <a:srgbClr val="595959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Expressing willingness to care and be helpful to the patient however you can</a:t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solidFill>
                  <a:srgbClr val="595959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549" name="Google Shape;549;p38"/>
            <p:cNvSpPr txBox="1"/>
            <p:nvPr/>
          </p:nvSpPr>
          <p:spPr>
            <a:xfrm>
              <a:off x="388747" y="3288564"/>
              <a:ext cx="13749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1200">
                  <a:solidFill>
                    <a:srgbClr val="76A5A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Support</a:t>
              </a:r>
              <a:endParaRPr b="1" sz="12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pic>
        <p:nvPicPr>
          <p:cNvPr id="550" name="Google Shape;55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23316" y="2690119"/>
            <a:ext cx="547600" cy="518399"/>
          </a:xfrm>
          <a:prstGeom prst="rect">
            <a:avLst/>
          </a:prstGeom>
          <a:noFill/>
          <a:ln>
            <a:noFill/>
          </a:ln>
        </p:spPr>
      </p:pic>
      <p:sp>
        <p:nvSpPr>
          <p:cNvPr id="551" name="Google Shape;551;p38"/>
          <p:cNvSpPr/>
          <p:nvPr/>
        </p:nvSpPr>
        <p:spPr>
          <a:xfrm>
            <a:off x="444828" y="5314154"/>
            <a:ext cx="1659300" cy="447900"/>
          </a:xfrm>
          <a:prstGeom prst="roundRect">
            <a:avLst>
              <a:gd fmla="val 16667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Conclusion</a:t>
            </a:r>
            <a:endParaRPr/>
          </a:p>
        </p:txBody>
      </p:sp>
      <p:pic>
        <p:nvPicPr>
          <p:cNvPr id="552" name="Google Shape;552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57609" y="5835071"/>
            <a:ext cx="1422776" cy="20217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39"/>
          <p:cNvSpPr/>
          <p:nvPr/>
        </p:nvSpPr>
        <p:spPr>
          <a:xfrm>
            <a:off x="653868" y="1006413"/>
            <a:ext cx="6906300" cy="8076300"/>
          </a:xfrm>
          <a:prstGeom prst="rect">
            <a:avLst/>
          </a:prstGeom>
          <a:solidFill>
            <a:srgbClr val="A2C4C9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8" name="Google Shape;558;p39"/>
          <p:cNvSpPr txBox="1"/>
          <p:nvPr/>
        </p:nvSpPr>
        <p:spPr>
          <a:xfrm>
            <a:off x="3434271" y="579925"/>
            <a:ext cx="30573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latin typeface="Roboto Slab"/>
                <a:ea typeface="Roboto Slab"/>
                <a:cs typeface="Roboto Slab"/>
                <a:sym typeface="Roboto Slab"/>
              </a:rPr>
              <a:t>Team leaders</a:t>
            </a:r>
            <a:endParaRPr b="1" sz="3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59" name="Google Shape;559;p39"/>
          <p:cNvGrpSpPr/>
          <p:nvPr/>
        </p:nvGrpSpPr>
        <p:grpSpPr>
          <a:xfrm flipH="1">
            <a:off x="786224" y="6017039"/>
            <a:ext cx="1305028" cy="4103022"/>
            <a:chOff x="9545150" y="1164438"/>
            <a:chExt cx="221300" cy="695675"/>
          </a:xfrm>
        </p:grpSpPr>
        <p:sp>
          <p:nvSpPr>
            <p:cNvPr id="560" name="Google Shape;560;p39"/>
            <p:cNvSpPr/>
            <p:nvPr/>
          </p:nvSpPr>
          <p:spPr>
            <a:xfrm>
              <a:off x="9605525" y="1188338"/>
              <a:ext cx="23100" cy="34300"/>
            </a:xfrm>
            <a:custGeom>
              <a:rect b="b" l="l" r="r" t="t"/>
              <a:pathLst>
                <a:path extrusionOk="0" h="1372" w="924">
                  <a:moveTo>
                    <a:pt x="354" y="1"/>
                  </a:moveTo>
                  <a:cubicBezTo>
                    <a:pt x="347" y="1"/>
                    <a:pt x="340" y="5"/>
                    <a:pt x="338" y="15"/>
                  </a:cubicBezTo>
                  <a:cubicBezTo>
                    <a:pt x="336" y="16"/>
                    <a:pt x="334" y="17"/>
                    <a:pt x="334" y="20"/>
                  </a:cubicBezTo>
                  <a:cubicBezTo>
                    <a:pt x="312" y="281"/>
                    <a:pt x="334" y="460"/>
                    <a:pt x="333" y="703"/>
                  </a:cubicBezTo>
                  <a:cubicBezTo>
                    <a:pt x="264" y="557"/>
                    <a:pt x="137" y="424"/>
                    <a:pt x="44" y="292"/>
                  </a:cubicBezTo>
                  <a:cubicBezTo>
                    <a:pt x="42" y="289"/>
                    <a:pt x="40" y="288"/>
                    <a:pt x="37" y="288"/>
                  </a:cubicBezTo>
                  <a:cubicBezTo>
                    <a:pt x="30" y="288"/>
                    <a:pt x="23" y="304"/>
                    <a:pt x="23" y="310"/>
                  </a:cubicBezTo>
                  <a:cubicBezTo>
                    <a:pt x="44" y="497"/>
                    <a:pt x="94" y="647"/>
                    <a:pt x="162" y="821"/>
                  </a:cubicBezTo>
                  <a:lnTo>
                    <a:pt x="160" y="821"/>
                  </a:lnTo>
                  <a:cubicBezTo>
                    <a:pt x="0" y="886"/>
                    <a:pt x="76" y="1137"/>
                    <a:pt x="132" y="1243"/>
                  </a:cubicBezTo>
                  <a:cubicBezTo>
                    <a:pt x="134" y="1246"/>
                    <a:pt x="138" y="1249"/>
                    <a:pt x="143" y="1249"/>
                  </a:cubicBezTo>
                  <a:cubicBezTo>
                    <a:pt x="291" y="1307"/>
                    <a:pt x="446" y="1347"/>
                    <a:pt x="605" y="1371"/>
                  </a:cubicBezTo>
                  <a:lnTo>
                    <a:pt x="607" y="1371"/>
                  </a:lnTo>
                  <a:cubicBezTo>
                    <a:pt x="608" y="1371"/>
                    <a:pt x="609" y="1371"/>
                    <a:pt x="611" y="1371"/>
                  </a:cubicBezTo>
                  <a:cubicBezTo>
                    <a:pt x="617" y="1371"/>
                    <a:pt x="623" y="1366"/>
                    <a:pt x="624" y="1359"/>
                  </a:cubicBezTo>
                  <a:cubicBezTo>
                    <a:pt x="665" y="1194"/>
                    <a:pt x="924" y="946"/>
                    <a:pt x="725" y="792"/>
                  </a:cubicBezTo>
                  <a:cubicBezTo>
                    <a:pt x="770" y="590"/>
                    <a:pt x="793" y="384"/>
                    <a:pt x="796" y="178"/>
                  </a:cubicBezTo>
                  <a:cubicBezTo>
                    <a:pt x="796" y="169"/>
                    <a:pt x="788" y="162"/>
                    <a:pt x="780" y="162"/>
                  </a:cubicBezTo>
                  <a:cubicBezTo>
                    <a:pt x="777" y="162"/>
                    <a:pt x="774" y="163"/>
                    <a:pt x="771" y="165"/>
                  </a:cubicBezTo>
                  <a:lnTo>
                    <a:pt x="770" y="165"/>
                  </a:lnTo>
                  <a:cubicBezTo>
                    <a:pt x="769" y="166"/>
                    <a:pt x="768" y="167"/>
                    <a:pt x="767" y="169"/>
                  </a:cubicBezTo>
                  <a:cubicBezTo>
                    <a:pt x="758" y="180"/>
                    <a:pt x="617" y="494"/>
                    <a:pt x="550" y="685"/>
                  </a:cubicBezTo>
                  <a:cubicBezTo>
                    <a:pt x="528" y="455"/>
                    <a:pt x="441" y="230"/>
                    <a:pt x="369" y="11"/>
                  </a:cubicBezTo>
                  <a:cubicBezTo>
                    <a:pt x="366" y="4"/>
                    <a:pt x="360" y="1"/>
                    <a:pt x="354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1" name="Google Shape;561;p39"/>
            <p:cNvSpPr/>
            <p:nvPr/>
          </p:nvSpPr>
          <p:spPr>
            <a:xfrm>
              <a:off x="9688325" y="1830726"/>
              <a:ext cx="64025" cy="22600"/>
            </a:xfrm>
            <a:custGeom>
              <a:rect b="b" l="l" r="r" t="t"/>
              <a:pathLst>
                <a:path extrusionOk="0" h="904" w="2561">
                  <a:moveTo>
                    <a:pt x="1307" y="1"/>
                  </a:moveTo>
                  <a:lnTo>
                    <a:pt x="0" y="596"/>
                  </a:lnTo>
                  <a:lnTo>
                    <a:pt x="0" y="731"/>
                  </a:lnTo>
                  <a:lnTo>
                    <a:pt x="1540" y="903"/>
                  </a:lnTo>
                  <a:lnTo>
                    <a:pt x="2489" y="887"/>
                  </a:lnTo>
                  <a:lnTo>
                    <a:pt x="2561" y="229"/>
                  </a:lnTo>
                  <a:lnTo>
                    <a:pt x="2427" y="1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2" name="Google Shape;562;p39"/>
            <p:cNvSpPr/>
            <p:nvPr/>
          </p:nvSpPr>
          <p:spPr>
            <a:xfrm>
              <a:off x="9663125" y="1181713"/>
              <a:ext cx="5300" cy="4400"/>
            </a:xfrm>
            <a:custGeom>
              <a:rect b="b" l="l" r="r" t="t"/>
              <a:pathLst>
                <a:path extrusionOk="0" h="176" w="212">
                  <a:moveTo>
                    <a:pt x="7" y="1"/>
                  </a:moveTo>
                  <a:cubicBezTo>
                    <a:pt x="3" y="1"/>
                    <a:pt x="1" y="4"/>
                    <a:pt x="1" y="8"/>
                  </a:cubicBezTo>
                  <a:lnTo>
                    <a:pt x="1" y="168"/>
                  </a:lnTo>
                  <a:cubicBezTo>
                    <a:pt x="1" y="172"/>
                    <a:pt x="3" y="175"/>
                    <a:pt x="7" y="175"/>
                  </a:cubicBezTo>
                  <a:lnTo>
                    <a:pt x="205" y="175"/>
                  </a:lnTo>
                  <a:cubicBezTo>
                    <a:pt x="208" y="175"/>
                    <a:pt x="212" y="172"/>
                    <a:pt x="212" y="168"/>
                  </a:cubicBezTo>
                  <a:lnTo>
                    <a:pt x="212" y="8"/>
                  </a:lnTo>
                  <a:cubicBezTo>
                    <a:pt x="212" y="4"/>
                    <a:pt x="208" y="1"/>
                    <a:pt x="205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3" name="Google Shape;563;p39"/>
            <p:cNvSpPr/>
            <p:nvPr/>
          </p:nvSpPr>
          <p:spPr>
            <a:xfrm>
              <a:off x="9636550" y="1186088"/>
              <a:ext cx="21525" cy="17650"/>
            </a:xfrm>
            <a:custGeom>
              <a:rect b="b" l="l" r="r" t="t"/>
              <a:pathLst>
                <a:path extrusionOk="0" h="706" w="861">
                  <a:moveTo>
                    <a:pt x="860" y="0"/>
                  </a:moveTo>
                  <a:lnTo>
                    <a:pt x="227" y="28"/>
                  </a:lnTo>
                  <a:cubicBezTo>
                    <a:pt x="227" y="28"/>
                    <a:pt x="1" y="303"/>
                    <a:pt x="168" y="625"/>
                  </a:cubicBezTo>
                  <a:lnTo>
                    <a:pt x="860" y="706"/>
                  </a:lnTo>
                  <a:lnTo>
                    <a:pt x="86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4" name="Google Shape;564;p39"/>
            <p:cNvSpPr/>
            <p:nvPr/>
          </p:nvSpPr>
          <p:spPr>
            <a:xfrm>
              <a:off x="9649475" y="1184188"/>
              <a:ext cx="33250" cy="24650"/>
            </a:xfrm>
            <a:custGeom>
              <a:rect b="b" l="l" r="r" t="t"/>
              <a:pathLst>
                <a:path extrusionOk="0" h="986" w="1330">
                  <a:moveTo>
                    <a:pt x="1044" y="1"/>
                  </a:moveTo>
                  <a:cubicBezTo>
                    <a:pt x="1043" y="1"/>
                    <a:pt x="1043" y="1"/>
                    <a:pt x="1042" y="1"/>
                  </a:cubicBezTo>
                  <a:lnTo>
                    <a:pt x="281" y="47"/>
                  </a:lnTo>
                  <a:cubicBezTo>
                    <a:pt x="126" y="47"/>
                    <a:pt x="1" y="174"/>
                    <a:pt x="2" y="330"/>
                  </a:cubicBezTo>
                  <a:lnTo>
                    <a:pt x="4" y="706"/>
                  </a:lnTo>
                  <a:cubicBezTo>
                    <a:pt x="5" y="860"/>
                    <a:pt x="130" y="985"/>
                    <a:pt x="284" y="985"/>
                  </a:cubicBezTo>
                  <a:cubicBezTo>
                    <a:pt x="285" y="985"/>
                    <a:pt x="287" y="985"/>
                    <a:pt x="288" y="985"/>
                  </a:cubicBezTo>
                  <a:lnTo>
                    <a:pt x="1049" y="939"/>
                  </a:lnTo>
                  <a:cubicBezTo>
                    <a:pt x="1205" y="939"/>
                    <a:pt x="1330" y="812"/>
                    <a:pt x="1329" y="656"/>
                  </a:cubicBezTo>
                  <a:lnTo>
                    <a:pt x="1326" y="281"/>
                  </a:lnTo>
                  <a:cubicBezTo>
                    <a:pt x="1325" y="125"/>
                    <a:pt x="1199" y="1"/>
                    <a:pt x="1044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5" name="Google Shape;565;p39"/>
            <p:cNvSpPr/>
            <p:nvPr/>
          </p:nvSpPr>
          <p:spPr>
            <a:xfrm>
              <a:off x="9655325" y="1187663"/>
              <a:ext cx="19625" cy="17975"/>
            </a:xfrm>
            <a:custGeom>
              <a:rect b="b" l="l" r="r" t="t"/>
              <a:pathLst>
                <a:path extrusionOk="0" h="719" w="785">
                  <a:moveTo>
                    <a:pt x="501" y="0"/>
                  </a:moveTo>
                  <a:lnTo>
                    <a:pt x="163" y="21"/>
                  </a:lnTo>
                  <a:cubicBezTo>
                    <a:pt x="163" y="21"/>
                    <a:pt x="18" y="36"/>
                    <a:pt x="9" y="180"/>
                  </a:cubicBezTo>
                  <a:cubicBezTo>
                    <a:pt x="0" y="324"/>
                    <a:pt x="9" y="570"/>
                    <a:pt x="9" y="570"/>
                  </a:cubicBezTo>
                  <a:cubicBezTo>
                    <a:pt x="9" y="570"/>
                    <a:pt x="27" y="699"/>
                    <a:pt x="163" y="712"/>
                  </a:cubicBezTo>
                  <a:cubicBezTo>
                    <a:pt x="208" y="717"/>
                    <a:pt x="278" y="718"/>
                    <a:pt x="352" y="718"/>
                  </a:cubicBezTo>
                  <a:cubicBezTo>
                    <a:pt x="500" y="718"/>
                    <a:pt x="662" y="712"/>
                    <a:pt x="662" y="712"/>
                  </a:cubicBezTo>
                  <a:cubicBezTo>
                    <a:pt x="662" y="712"/>
                    <a:pt x="784" y="64"/>
                    <a:pt x="501" y="0"/>
                  </a:cubicBezTo>
                  <a:close/>
                </a:path>
              </a:pathLst>
            </a:custGeom>
            <a:solidFill>
              <a:srgbClr val="222222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6" name="Google Shape;566;p39"/>
            <p:cNvSpPr/>
            <p:nvPr/>
          </p:nvSpPr>
          <p:spPr>
            <a:xfrm>
              <a:off x="9671375" y="1186713"/>
              <a:ext cx="30650" cy="38425"/>
            </a:xfrm>
            <a:custGeom>
              <a:rect b="b" l="l" r="r" t="t"/>
              <a:pathLst>
                <a:path extrusionOk="0" h="1537" w="1226">
                  <a:moveTo>
                    <a:pt x="856" y="1"/>
                  </a:moveTo>
                  <a:lnTo>
                    <a:pt x="1" y="243"/>
                  </a:lnTo>
                  <a:cubicBezTo>
                    <a:pt x="1" y="243"/>
                    <a:pt x="42" y="986"/>
                    <a:pt x="9" y="1451"/>
                  </a:cubicBezTo>
                  <a:cubicBezTo>
                    <a:pt x="9" y="1451"/>
                    <a:pt x="395" y="1536"/>
                    <a:pt x="748" y="1536"/>
                  </a:cubicBezTo>
                  <a:cubicBezTo>
                    <a:pt x="939" y="1536"/>
                    <a:pt x="1120" y="1512"/>
                    <a:pt x="1225" y="1435"/>
                  </a:cubicBezTo>
                  <a:cubicBezTo>
                    <a:pt x="1225" y="1435"/>
                    <a:pt x="928" y="648"/>
                    <a:pt x="856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7" name="Google Shape;567;p39"/>
            <p:cNvSpPr/>
            <p:nvPr/>
          </p:nvSpPr>
          <p:spPr>
            <a:xfrm>
              <a:off x="9671200" y="1171638"/>
              <a:ext cx="23625" cy="28825"/>
            </a:xfrm>
            <a:custGeom>
              <a:rect b="b" l="l" r="r" t="t"/>
              <a:pathLst>
                <a:path extrusionOk="0" h="1153" w="945">
                  <a:moveTo>
                    <a:pt x="864" y="1"/>
                  </a:moveTo>
                  <a:lnTo>
                    <a:pt x="0" y="66"/>
                  </a:lnTo>
                  <a:lnTo>
                    <a:pt x="81" y="1152"/>
                  </a:lnTo>
                  <a:lnTo>
                    <a:pt x="945" y="1088"/>
                  </a:lnTo>
                  <a:lnTo>
                    <a:pt x="864" y="1"/>
                  </a:ln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8" name="Google Shape;568;p39"/>
            <p:cNvSpPr/>
            <p:nvPr/>
          </p:nvSpPr>
          <p:spPr>
            <a:xfrm>
              <a:off x="9665000" y="1173113"/>
              <a:ext cx="26500" cy="35200"/>
            </a:xfrm>
            <a:custGeom>
              <a:rect b="b" l="l" r="r" t="t"/>
              <a:pathLst>
                <a:path extrusionOk="0" h="1408" w="1060">
                  <a:moveTo>
                    <a:pt x="370" y="1"/>
                  </a:moveTo>
                  <a:cubicBezTo>
                    <a:pt x="333" y="1"/>
                    <a:pt x="294" y="3"/>
                    <a:pt x="254" y="8"/>
                  </a:cubicBezTo>
                  <a:cubicBezTo>
                    <a:pt x="254" y="8"/>
                    <a:pt x="1" y="800"/>
                    <a:pt x="117" y="1203"/>
                  </a:cubicBezTo>
                  <a:cubicBezTo>
                    <a:pt x="157" y="1345"/>
                    <a:pt x="276" y="1407"/>
                    <a:pt x="412" y="1407"/>
                  </a:cubicBezTo>
                  <a:cubicBezTo>
                    <a:pt x="612" y="1407"/>
                    <a:pt x="851" y="1272"/>
                    <a:pt x="931" y="1058"/>
                  </a:cubicBezTo>
                  <a:cubicBezTo>
                    <a:pt x="1060" y="721"/>
                    <a:pt x="1027" y="1"/>
                    <a:pt x="370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69" name="Google Shape;569;p39"/>
            <p:cNvSpPr/>
            <p:nvPr/>
          </p:nvSpPr>
          <p:spPr>
            <a:xfrm>
              <a:off x="9662125" y="1398088"/>
              <a:ext cx="104325" cy="433225"/>
            </a:xfrm>
            <a:custGeom>
              <a:rect b="b" l="l" r="r" t="t"/>
              <a:pathLst>
                <a:path extrusionOk="0" h="17329" w="4173">
                  <a:moveTo>
                    <a:pt x="3798" y="0"/>
                  </a:moveTo>
                  <a:lnTo>
                    <a:pt x="102" y="162"/>
                  </a:lnTo>
                  <a:cubicBezTo>
                    <a:pt x="102" y="162"/>
                    <a:pt x="0" y="1902"/>
                    <a:pt x="516" y="6851"/>
                  </a:cubicBezTo>
                  <a:cubicBezTo>
                    <a:pt x="1031" y="11801"/>
                    <a:pt x="2355" y="17329"/>
                    <a:pt x="2355" y="17329"/>
                  </a:cubicBezTo>
                  <a:lnTo>
                    <a:pt x="3475" y="17329"/>
                  </a:lnTo>
                  <a:cubicBezTo>
                    <a:pt x="3475" y="17329"/>
                    <a:pt x="3607" y="11582"/>
                    <a:pt x="3601" y="8857"/>
                  </a:cubicBezTo>
                  <a:cubicBezTo>
                    <a:pt x="3598" y="7365"/>
                    <a:pt x="3635" y="5487"/>
                    <a:pt x="3677" y="3846"/>
                  </a:cubicBezTo>
                  <a:cubicBezTo>
                    <a:pt x="4173" y="1657"/>
                    <a:pt x="3798" y="0"/>
                    <a:pt x="3798" y="0"/>
                  </a:cubicBez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0" name="Google Shape;570;p39"/>
            <p:cNvSpPr/>
            <p:nvPr/>
          </p:nvSpPr>
          <p:spPr>
            <a:xfrm>
              <a:off x="9616450" y="1399088"/>
              <a:ext cx="123750" cy="437925"/>
            </a:xfrm>
            <a:custGeom>
              <a:rect b="b" l="l" r="r" t="t"/>
              <a:pathLst>
                <a:path extrusionOk="0" h="17517" w="4950">
                  <a:moveTo>
                    <a:pt x="262" y="1"/>
                  </a:moveTo>
                  <a:cubicBezTo>
                    <a:pt x="262" y="1"/>
                    <a:pt x="0" y="9250"/>
                    <a:pt x="1699" y="17517"/>
                  </a:cubicBezTo>
                  <a:lnTo>
                    <a:pt x="2985" y="17517"/>
                  </a:lnTo>
                  <a:cubicBezTo>
                    <a:pt x="2985" y="17517"/>
                    <a:pt x="3339" y="9207"/>
                    <a:pt x="3970" y="3935"/>
                  </a:cubicBezTo>
                  <a:cubicBezTo>
                    <a:pt x="4949" y="1905"/>
                    <a:pt x="4588" y="391"/>
                    <a:pt x="4588" y="391"/>
                  </a:cubicBezTo>
                  <a:lnTo>
                    <a:pt x="262" y="1"/>
                  </a:lnTo>
                  <a:close/>
                </a:path>
              </a:pathLst>
            </a:custGeom>
            <a:solidFill>
              <a:srgbClr val="484848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1" name="Google Shape;571;p39"/>
            <p:cNvSpPr/>
            <p:nvPr/>
          </p:nvSpPr>
          <p:spPr>
            <a:xfrm>
              <a:off x="9614750" y="1219563"/>
              <a:ext cx="146600" cy="192575"/>
            </a:xfrm>
            <a:custGeom>
              <a:rect b="b" l="l" r="r" t="t"/>
              <a:pathLst>
                <a:path extrusionOk="0" h="7703" w="5864">
                  <a:moveTo>
                    <a:pt x="3988" y="0"/>
                  </a:moveTo>
                  <a:lnTo>
                    <a:pt x="1757" y="154"/>
                  </a:lnTo>
                  <a:cubicBezTo>
                    <a:pt x="1757" y="154"/>
                    <a:pt x="1242" y="154"/>
                    <a:pt x="957" y="787"/>
                  </a:cubicBezTo>
                  <a:cubicBezTo>
                    <a:pt x="675" y="1411"/>
                    <a:pt x="1" y="6171"/>
                    <a:pt x="1" y="6557"/>
                  </a:cubicBezTo>
                  <a:cubicBezTo>
                    <a:pt x="1" y="6756"/>
                    <a:pt x="86" y="6972"/>
                    <a:pt x="273" y="7134"/>
                  </a:cubicBezTo>
                  <a:cubicBezTo>
                    <a:pt x="290" y="7150"/>
                    <a:pt x="308" y="7165"/>
                    <a:pt x="327" y="7178"/>
                  </a:cubicBezTo>
                  <a:lnTo>
                    <a:pt x="330" y="7182"/>
                  </a:lnTo>
                  <a:cubicBezTo>
                    <a:pt x="506" y="7311"/>
                    <a:pt x="1124" y="7665"/>
                    <a:pt x="2628" y="7698"/>
                  </a:cubicBezTo>
                  <a:cubicBezTo>
                    <a:pt x="2748" y="7701"/>
                    <a:pt x="2865" y="7702"/>
                    <a:pt x="2978" y="7702"/>
                  </a:cubicBezTo>
                  <a:cubicBezTo>
                    <a:pt x="4305" y="7702"/>
                    <a:pt x="5096" y="7525"/>
                    <a:pt x="5496" y="7290"/>
                  </a:cubicBezTo>
                  <a:cubicBezTo>
                    <a:pt x="5569" y="7251"/>
                    <a:pt x="5635" y="7202"/>
                    <a:pt x="5693" y="7141"/>
                  </a:cubicBezTo>
                  <a:cubicBezTo>
                    <a:pt x="5695" y="7139"/>
                    <a:pt x="5698" y="7137"/>
                    <a:pt x="5700" y="7134"/>
                  </a:cubicBezTo>
                  <a:lnTo>
                    <a:pt x="5699" y="7134"/>
                  </a:lnTo>
                  <a:cubicBezTo>
                    <a:pt x="5796" y="7026"/>
                    <a:pt x="5863" y="6875"/>
                    <a:pt x="5845" y="6663"/>
                  </a:cubicBezTo>
                  <a:cubicBezTo>
                    <a:pt x="5791" y="6012"/>
                    <a:pt x="5426" y="883"/>
                    <a:pt x="5426" y="883"/>
                  </a:cubicBezTo>
                  <a:cubicBezTo>
                    <a:pt x="5426" y="883"/>
                    <a:pt x="5325" y="59"/>
                    <a:pt x="4648" y="59"/>
                  </a:cubicBezTo>
                  <a:lnTo>
                    <a:pt x="3988" y="0"/>
                  </a:lnTo>
                  <a:close/>
                </a:path>
              </a:pathLst>
            </a:custGeom>
            <a:solidFill>
              <a:srgbClr val="BF766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2" name="Google Shape;572;p39"/>
            <p:cNvSpPr/>
            <p:nvPr/>
          </p:nvSpPr>
          <p:spPr>
            <a:xfrm>
              <a:off x="9545150" y="1217538"/>
              <a:ext cx="113525" cy="147925"/>
            </a:xfrm>
            <a:custGeom>
              <a:rect b="b" l="l" r="r" t="t"/>
              <a:pathLst>
                <a:path extrusionOk="0" h="5917" w="4541">
                  <a:moveTo>
                    <a:pt x="2467" y="0"/>
                  </a:moveTo>
                  <a:cubicBezTo>
                    <a:pt x="2467" y="0"/>
                    <a:pt x="0" y="5916"/>
                    <a:pt x="1871" y="5916"/>
                  </a:cubicBezTo>
                  <a:cubicBezTo>
                    <a:pt x="1923" y="5916"/>
                    <a:pt x="1979" y="5912"/>
                    <a:pt x="2039" y="5902"/>
                  </a:cubicBezTo>
                  <a:cubicBezTo>
                    <a:pt x="4354" y="5527"/>
                    <a:pt x="4541" y="237"/>
                    <a:pt x="4541" y="237"/>
                  </a:cubicBezTo>
                  <a:cubicBezTo>
                    <a:pt x="4540" y="237"/>
                    <a:pt x="4540" y="237"/>
                    <a:pt x="4539" y="237"/>
                  </a:cubicBezTo>
                  <a:cubicBezTo>
                    <a:pt x="3325" y="237"/>
                    <a:pt x="2552" y="2959"/>
                    <a:pt x="2552" y="2959"/>
                  </a:cubicBezTo>
                  <a:cubicBezTo>
                    <a:pt x="2856" y="1182"/>
                    <a:pt x="3105" y="187"/>
                    <a:pt x="3105" y="187"/>
                  </a:cubicBezTo>
                  <a:lnTo>
                    <a:pt x="2467" y="0"/>
                  </a:lnTo>
                  <a:close/>
                </a:path>
              </a:pathLst>
            </a:custGeom>
            <a:solidFill>
              <a:srgbClr val="BF766E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3" name="Google Shape;573;p39"/>
            <p:cNvSpPr/>
            <p:nvPr/>
          </p:nvSpPr>
          <p:spPr>
            <a:xfrm>
              <a:off x="9616675" y="1312363"/>
              <a:ext cx="26050" cy="53075"/>
            </a:xfrm>
            <a:custGeom>
              <a:rect b="b" l="l" r="r" t="t"/>
              <a:pathLst>
                <a:path extrusionOk="0" h="2123" w="1042">
                  <a:moveTo>
                    <a:pt x="1042" y="0"/>
                  </a:moveTo>
                  <a:lnTo>
                    <a:pt x="1042" y="0"/>
                  </a:lnTo>
                  <a:cubicBezTo>
                    <a:pt x="740" y="1063"/>
                    <a:pt x="62" y="1661"/>
                    <a:pt x="62" y="1661"/>
                  </a:cubicBezTo>
                  <a:lnTo>
                    <a:pt x="0" y="2123"/>
                  </a:lnTo>
                  <a:cubicBezTo>
                    <a:pt x="955" y="1613"/>
                    <a:pt x="1042" y="1"/>
                    <a:pt x="1042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4" name="Google Shape;574;p39"/>
            <p:cNvSpPr/>
            <p:nvPr/>
          </p:nvSpPr>
          <p:spPr>
            <a:xfrm>
              <a:off x="9604225" y="1287063"/>
              <a:ext cx="5500" cy="11225"/>
            </a:xfrm>
            <a:custGeom>
              <a:rect b="b" l="l" r="r" t="t"/>
              <a:pathLst>
                <a:path extrusionOk="0" h="449" w="220">
                  <a:moveTo>
                    <a:pt x="220" y="0"/>
                  </a:moveTo>
                  <a:lnTo>
                    <a:pt x="220" y="0"/>
                  </a:lnTo>
                  <a:cubicBezTo>
                    <a:pt x="21" y="88"/>
                    <a:pt x="1" y="448"/>
                    <a:pt x="1" y="448"/>
                  </a:cubicBezTo>
                  <a:cubicBezTo>
                    <a:pt x="102" y="420"/>
                    <a:pt x="189" y="178"/>
                    <a:pt x="189" y="178"/>
                  </a:cubicBezTo>
                  <a:lnTo>
                    <a:pt x="220" y="0"/>
                  </a:ln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5" name="Google Shape;575;p39"/>
            <p:cNvSpPr/>
            <p:nvPr/>
          </p:nvSpPr>
          <p:spPr>
            <a:xfrm>
              <a:off x="9697375" y="1561838"/>
              <a:ext cx="14800" cy="182375"/>
            </a:xfrm>
            <a:custGeom>
              <a:rect b="b" l="l" r="r" t="t"/>
              <a:pathLst>
                <a:path extrusionOk="0" h="7295" w="592">
                  <a:moveTo>
                    <a:pt x="465" y="0"/>
                  </a:moveTo>
                  <a:lnTo>
                    <a:pt x="465" y="0"/>
                  </a:lnTo>
                  <a:cubicBezTo>
                    <a:pt x="338" y="1301"/>
                    <a:pt x="0" y="6260"/>
                    <a:pt x="0" y="6260"/>
                  </a:cubicBezTo>
                  <a:lnTo>
                    <a:pt x="198" y="7295"/>
                  </a:lnTo>
                  <a:cubicBezTo>
                    <a:pt x="591" y="5039"/>
                    <a:pt x="465" y="1"/>
                    <a:pt x="465" y="0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6" name="Google Shape;576;p39"/>
            <p:cNvSpPr/>
            <p:nvPr/>
          </p:nvSpPr>
          <p:spPr>
            <a:xfrm>
              <a:off x="9715675" y="1407488"/>
              <a:ext cx="27850" cy="90000"/>
            </a:xfrm>
            <a:custGeom>
              <a:rect b="b" l="l" r="r" t="t"/>
              <a:pathLst>
                <a:path extrusionOk="0" h="3600" w="1114">
                  <a:moveTo>
                    <a:pt x="860" y="1"/>
                  </a:moveTo>
                  <a:lnTo>
                    <a:pt x="619" y="55"/>
                  </a:lnTo>
                  <a:cubicBezTo>
                    <a:pt x="619" y="55"/>
                    <a:pt x="1035" y="1813"/>
                    <a:pt x="1" y="3599"/>
                  </a:cubicBezTo>
                  <a:cubicBezTo>
                    <a:pt x="1" y="3599"/>
                    <a:pt x="1114" y="2535"/>
                    <a:pt x="860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/>
            </a:p>
          </p:txBody>
        </p:sp>
        <p:sp>
          <p:nvSpPr>
            <p:cNvPr id="577" name="Google Shape;577;p39"/>
            <p:cNvSpPr/>
            <p:nvPr/>
          </p:nvSpPr>
          <p:spPr>
            <a:xfrm>
              <a:off x="9661225" y="1173288"/>
              <a:ext cx="16650" cy="49250"/>
            </a:xfrm>
            <a:custGeom>
              <a:rect b="b" l="l" r="r" t="t"/>
              <a:pathLst>
                <a:path extrusionOk="0" h="1970" w="666">
                  <a:moveTo>
                    <a:pt x="405" y="1"/>
                  </a:moveTo>
                  <a:cubicBezTo>
                    <a:pt x="405" y="1"/>
                    <a:pt x="0" y="1231"/>
                    <a:pt x="427" y="1375"/>
                  </a:cubicBezTo>
                  <a:lnTo>
                    <a:pt x="416" y="1969"/>
                  </a:lnTo>
                  <a:lnTo>
                    <a:pt x="416" y="1969"/>
                  </a:lnTo>
                  <a:lnTo>
                    <a:pt x="516" y="1963"/>
                  </a:lnTo>
                  <a:lnTo>
                    <a:pt x="665" y="1233"/>
                  </a:lnTo>
                  <a:cubicBezTo>
                    <a:pt x="665" y="1233"/>
                    <a:pt x="260" y="873"/>
                    <a:pt x="405" y="1"/>
                  </a:cubicBezTo>
                  <a:close/>
                </a:path>
              </a:pathLst>
            </a:custGeom>
            <a:solidFill>
              <a:srgbClr val="E2AAAA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8" name="Google Shape;578;p39"/>
            <p:cNvSpPr/>
            <p:nvPr/>
          </p:nvSpPr>
          <p:spPr>
            <a:xfrm>
              <a:off x="9667175" y="1164438"/>
              <a:ext cx="32325" cy="37475"/>
            </a:xfrm>
            <a:custGeom>
              <a:rect b="b" l="l" r="r" t="t"/>
              <a:pathLst>
                <a:path extrusionOk="0" h="1499" w="1293">
                  <a:moveTo>
                    <a:pt x="927" y="1"/>
                  </a:moveTo>
                  <a:cubicBezTo>
                    <a:pt x="696" y="1"/>
                    <a:pt x="261" y="208"/>
                    <a:pt x="135" y="276"/>
                  </a:cubicBezTo>
                  <a:cubicBezTo>
                    <a:pt x="0" y="350"/>
                    <a:pt x="135" y="466"/>
                    <a:pt x="135" y="466"/>
                  </a:cubicBezTo>
                  <a:cubicBezTo>
                    <a:pt x="135" y="466"/>
                    <a:pt x="189" y="547"/>
                    <a:pt x="209" y="866"/>
                  </a:cubicBezTo>
                  <a:cubicBezTo>
                    <a:pt x="230" y="1186"/>
                    <a:pt x="535" y="1481"/>
                    <a:pt x="535" y="1481"/>
                  </a:cubicBezTo>
                  <a:cubicBezTo>
                    <a:pt x="599" y="1494"/>
                    <a:pt x="675" y="1498"/>
                    <a:pt x="750" y="1498"/>
                  </a:cubicBezTo>
                  <a:cubicBezTo>
                    <a:pt x="940" y="1498"/>
                    <a:pt x="1131" y="1469"/>
                    <a:pt x="1131" y="1469"/>
                  </a:cubicBezTo>
                  <a:cubicBezTo>
                    <a:pt x="1238" y="1386"/>
                    <a:pt x="1279" y="1068"/>
                    <a:pt x="1286" y="593"/>
                  </a:cubicBezTo>
                  <a:cubicBezTo>
                    <a:pt x="1292" y="119"/>
                    <a:pt x="1191" y="46"/>
                    <a:pt x="981" y="6"/>
                  </a:cubicBezTo>
                  <a:cubicBezTo>
                    <a:pt x="965" y="2"/>
                    <a:pt x="947" y="1"/>
                    <a:pt x="92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79" name="Google Shape;579;p39"/>
            <p:cNvSpPr/>
            <p:nvPr/>
          </p:nvSpPr>
          <p:spPr>
            <a:xfrm>
              <a:off x="9672025" y="1180388"/>
              <a:ext cx="8725" cy="8400"/>
            </a:xfrm>
            <a:custGeom>
              <a:rect b="b" l="l" r="r" t="t"/>
              <a:pathLst>
                <a:path extrusionOk="0" h="336" w="349">
                  <a:moveTo>
                    <a:pt x="183" y="1"/>
                  </a:moveTo>
                  <a:cubicBezTo>
                    <a:pt x="125" y="1"/>
                    <a:pt x="75" y="42"/>
                    <a:pt x="75" y="42"/>
                  </a:cubicBezTo>
                  <a:cubicBezTo>
                    <a:pt x="18" y="127"/>
                    <a:pt x="1" y="235"/>
                    <a:pt x="30" y="334"/>
                  </a:cubicBezTo>
                  <a:cubicBezTo>
                    <a:pt x="43" y="335"/>
                    <a:pt x="55" y="335"/>
                    <a:pt x="67" y="335"/>
                  </a:cubicBezTo>
                  <a:cubicBezTo>
                    <a:pt x="291" y="335"/>
                    <a:pt x="349" y="135"/>
                    <a:pt x="280" y="51"/>
                  </a:cubicBezTo>
                  <a:cubicBezTo>
                    <a:pt x="250" y="13"/>
                    <a:pt x="215" y="1"/>
                    <a:pt x="183" y="1"/>
                  </a:cubicBezTo>
                  <a:close/>
                </a:path>
              </a:pathLst>
            </a:custGeom>
            <a:solidFill>
              <a:srgbClr val="F1D5D5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0" name="Google Shape;580;p39"/>
            <p:cNvSpPr/>
            <p:nvPr/>
          </p:nvSpPr>
          <p:spPr>
            <a:xfrm>
              <a:off x="9615150" y="1836988"/>
              <a:ext cx="80125" cy="23125"/>
            </a:xfrm>
            <a:custGeom>
              <a:rect b="b" l="l" r="r" t="t"/>
              <a:pathLst>
                <a:path extrusionOk="0" h="925" w="3205">
                  <a:moveTo>
                    <a:pt x="1751" y="1"/>
                  </a:moveTo>
                  <a:lnTo>
                    <a:pt x="1" y="718"/>
                  </a:lnTo>
                  <a:lnTo>
                    <a:pt x="1" y="853"/>
                  </a:lnTo>
                  <a:lnTo>
                    <a:pt x="3180" y="925"/>
                  </a:lnTo>
                  <a:cubicBezTo>
                    <a:pt x="3180" y="925"/>
                    <a:pt x="3205" y="248"/>
                    <a:pt x="3178" y="230"/>
                  </a:cubicBezTo>
                  <a:cubicBezTo>
                    <a:pt x="3151" y="212"/>
                    <a:pt x="3037" y="1"/>
                    <a:pt x="3037" y="1"/>
                  </a:cubicBezTo>
                  <a:close/>
                </a:path>
              </a:pathLst>
            </a:custGeom>
            <a:solidFill>
              <a:srgbClr val="1B1B1B"/>
            </a:solidFill>
            <a:ln>
              <a:noFill/>
            </a:ln>
          </p:spPr>
          <p:txBody>
            <a:bodyPr anchorCtr="0" anchor="ctr" bIns="91400" lIns="91400" spcFirstLastPara="1" rIns="91400" wrap="square" tIns="91400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cxnSp>
        <p:nvCxnSpPr>
          <p:cNvPr id="581" name="Google Shape;581;p39"/>
          <p:cNvCxnSpPr/>
          <p:nvPr/>
        </p:nvCxnSpPr>
        <p:spPr>
          <a:xfrm>
            <a:off x="4143085" y="1324839"/>
            <a:ext cx="368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582" name="Google Shape;582;p39"/>
          <p:cNvCxnSpPr/>
          <p:nvPr/>
        </p:nvCxnSpPr>
        <p:spPr>
          <a:xfrm>
            <a:off x="4143085" y="3029438"/>
            <a:ext cx="3685200" cy="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83" name="Google Shape;583;p39"/>
          <p:cNvSpPr txBox="1"/>
          <p:nvPr/>
        </p:nvSpPr>
        <p:spPr>
          <a:xfrm>
            <a:off x="3434271" y="2284602"/>
            <a:ext cx="3393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200">
                <a:latin typeface="Roboto Slab"/>
                <a:ea typeface="Roboto Slab"/>
                <a:cs typeface="Roboto Slab"/>
                <a:sym typeface="Roboto Slab"/>
              </a:rPr>
              <a:t>Team members</a:t>
            </a:r>
            <a:endParaRPr b="1" sz="32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4" name="Google Shape;584;p39"/>
          <p:cNvSpPr txBox="1"/>
          <p:nvPr/>
        </p:nvSpPr>
        <p:spPr>
          <a:xfrm>
            <a:off x="1085850" y="1539700"/>
            <a:ext cx="62007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 Abdulrahman </a:t>
            </a: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Bedaiwi	      Amirah Al-Zahrani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5" name="Google Shape;585;p39"/>
          <p:cNvSpPr txBox="1"/>
          <p:nvPr/>
        </p:nvSpPr>
        <p:spPr>
          <a:xfrm>
            <a:off x="857100" y="3422250"/>
            <a:ext cx="38046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Abdullah Alassaf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Abdullah Alasmari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Abdulrahman Almezaini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Khalid Alkwai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Mohammed Alhamad</a:t>
            </a:r>
            <a:endParaRPr b="1" sz="2000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6" name="Google Shape;586;p39"/>
          <p:cNvSpPr txBox="1"/>
          <p:nvPr/>
        </p:nvSpPr>
        <p:spPr>
          <a:xfrm>
            <a:off x="4457036" y="3422254"/>
            <a:ext cx="3057300" cy="192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00" lIns="91400" spcFirstLastPara="1" rIns="91400" wrap="square" tIns="91400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Deema Almaziad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Elaf Almusahel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Rema Almutawa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Renad Almutawa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Shahd Alsalamah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Taif Alotaibi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Roboto Slab"/>
              <a:buChar char="●"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Tarfah Alkaltham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87" name="Google Shape;587;p39"/>
          <p:cNvSpPr/>
          <p:nvPr/>
        </p:nvSpPr>
        <p:spPr>
          <a:xfrm>
            <a:off x="5" y="5080127"/>
            <a:ext cx="1173900" cy="936900"/>
          </a:xfrm>
          <a:prstGeom prst="wedgeEllipseCallout">
            <a:avLst>
              <a:gd fmla="val 41033" name="adj1"/>
              <a:gd fmla="val 50749" name="adj2"/>
            </a:avLst>
          </a:prstGeom>
          <a:solidFill>
            <a:srgbClr val="FFFFFF"/>
          </a:solidFill>
          <a:ln>
            <a:noFill/>
          </a:ln>
        </p:spPr>
        <p:txBody>
          <a:bodyPr anchorCtr="0" anchor="ctr" bIns="91400" lIns="91400" spcFirstLastPara="1" rIns="91400" wrap="square" tIns="914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400"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rPr>
              <a:t>Say cheese :)</a:t>
            </a:r>
            <a:endParaRPr b="1" sz="1400">
              <a:solidFill>
                <a:srgbClr val="66666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88" name="Google Shape;58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67760" y="4734059"/>
            <a:ext cx="286426" cy="28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760" y="4405009"/>
            <a:ext cx="286426" cy="286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67760" y="5063109"/>
            <a:ext cx="286426" cy="286426"/>
          </a:xfrm>
          <a:prstGeom prst="rect">
            <a:avLst/>
          </a:prstGeom>
          <a:noFill/>
          <a:ln>
            <a:noFill/>
          </a:ln>
        </p:spPr>
      </p:pic>
      <p:sp>
        <p:nvSpPr>
          <p:cNvPr id="591" name="Google Shape;591;p39"/>
          <p:cNvSpPr txBox="1"/>
          <p:nvPr/>
        </p:nvSpPr>
        <p:spPr>
          <a:xfrm>
            <a:off x="1901876" y="8005175"/>
            <a:ext cx="3393900" cy="744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00" lIns="91400" spcFirstLastPara="1" rIns="91400" wrap="square" tIns="914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3600">
                <a:latin typeface="Roboto Slab"/>
                <a:ea typeface="Roboto Slab"/>
                <a:cs typeface="Roboto Slab"/>
                <a:sym typeface="Roboto Slab"/>
              </a:rPr>
              <a:t>THANK YOU!</a:t>
            </a:r>
            <a:endParaRPr b="1" sz="3600">
              <a:solidFill>
                <a:srgbClr val="00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92" name="Google Shape;592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091250" y="8607909"/>
            <a:ext cx="427975" cy="427975"/>
          </a:xfrm>
          <a:prstGeom prst="rect">
            <a:avLst/>
          </a:prstGeom>
          <a:noFill/>
          <a:ln>
            <a:noFill/>
          </a:ln>
        </p:spPr>
      </p:pic>
      <p:sp>
        <p:nvSpPr>
          <p:cNvPr id="593" name="Google Shape;593;p39"/>
          <p:cNvSpPr txBox="1"/>
          <p:nvPr/>
        </p:nvSpPr>
        <p:spPr>
          <a:xfrm>
            <a:off x="2519225" y="8686375"/>
            <a:ext cx="2343000" cy="349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Give us your feedback!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0"/>
          <p:cNvSpPr txBox="1"/>
          <p:nvPr/>
        </p:nvSpPr>
        <p:spPr>
          <a:xfrm>
            <a:off x="438175" y="7575825"/>
            <a:ext cx="2279400" cy="44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Social Justice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1016025" y="1270575"/>
            <a:ext cx="63510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434343"/>
                </a:solidFill>
                <a:latin typeface="Roboto Slab"/>
                <a:ea typeface="Roboto Slab"/>
                <a:cs typeface="Roboto Slab"/>
                <a:sym typeface="Roboto Slab"/>
              </a:rPr>
              <a:t>The goal of the curriculum should be to prepare students to care for patients from diverse social and cultural backgrounds including racial, ethnic and gender biases  </a:t>
            </a:r>
            <a:endParaRPr>
              <a:solidFill>
                <a:srgbClr val="434343"/>
              </a:solidFill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253263" y="2293325"/>
            <a:ext cx="65853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Characteristics of Professionalism</a:t>
            </a:r>
            <a:endParaRPr b="1" sz="2000">
              <a:solidFill>
                <a:srgbClr val="45818E"/>
              </a:solidFill>
            </a:endParaRPr>
          </a:p>
        </p:txBody>
      </p:sp>
      <p:sp>
        <p:nvSpPr>
          <p:cNvPr id="265" name="Google Shape;265;p30"/>
          <p:cNvSpPr/>
          <p:nvPr/>
        </p:nvSpPr>
        <p:spPr>
          <a:xfrm>
            <a:off x="438174" y="2918675"/>
            <a:ext cx="1451400" cy="533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Competency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6" name="Google Shape;266;p30"/>
          <p:cNvSpPr/>
          <p:nvPr/>
        </p:nvSpPr>
        <p:spPr>
          <a:xfrm>
            <a:off x="3975724" y="2918675"/>
            <a:ext cx="1451400" cy="533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Attitude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7" name="Google Shape;267;p30"/>
          <p:cNvSpPr/>
          <p:nvPr/>
        </p:nvSpPr>
        <p:spPr>
          <a:xfrm>
            <a:off x="2206938" y="2930075"/>
            <a:ext cx="1451400" cy="510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Responsibility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8" name="Google Shape;268;p30"/>
          <p:cNvSpPr/>
          <p:nvPr/>
        </p:nvSpPr>
        <p:spPr>
          <a:xfrm>
            <a:off x="5744488" y="2930075"/>
            <a:ext cx="1451400" cy="510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Conduct on the job  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290250" y="3849800"/>
            <a:ext cx="69426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Medical Professionalism Three fundamental principles: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1.     Patient welfare                2.     Patient autonomy                3.    Social justice </a:t>
            </a:r>
            <a:endParaRPr/>
          </a:p>
        </p:txBody>
      </p:sp>
      <p:sp>
        <p:nvSpPr>
          <p:cNvPr id="270" name="Google Shape;270;p30"/>
          <p:cNvSpPr/>
          <p:nvPr/>
        </p:nvSpPr>
        <p:spPr>
          <a:xfrm>
            <a:off x="712975" y="5187275"/>
            <a:ext cx="5932200" cy="4479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Patient Welfare Including Autonomy</a:t>
            </a:r>
            <a:endParaRPr b="1" sz="20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71" name="Google Shape;271;p30"/>
          <p:cNvCxnSpPr>
            <a:stCxn id="270" idx="1"/>
            <a:endCxn id="272" idx="1"/>
          </p:cNvCxnSpPr>
          <p:nvPr/>
        </p:nvCxnSpPr>
        <p:spPr>
          <a:xfrm>
            <a:off x="712975" y="5411225"/>
            <a:ext cx="111600" cy="553500"/>
          </a:xfrm>
          <a:prstGeom prst="bentConnector3">
            <a:avLst>
              <a:gd fmla="val -21337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3" name="Google Shape;273;p30"/>
          <p:cNvSpPr/>
          <p:nvPr/>
        </p:nvSpPr>
        <p:spPr>
          <a:xfrm>
            <a:off x="824631" y="6229902"/>
            <a:ext cx="2846400" cy="336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Patient confidentiality</a:t>
            </a:r>
            <a:endParaRPr b="1"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74" name="Google Shape;274;p30"/>
          <p:cNvCxnSpPr>
            <a:stCxn id="270" idx="1"/>
            <a:endCxn id="273" idx="1"/>
          </p:cNvCxnSpPr>
          <p:nvPr/>
        </p:nvCxnSpPr>
        <p:spPr>
          <a:xfrm>
            <a:off x="712975" y="5411225"/>
            <a:ext cx="111600" cy="987000"/>
          </a:xfrm>
          <a:prstGeom prst="bentConnector3">
            <a:avLst>
              <a:gd fmla="val -21337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5" name="Google Shape;275;p30"/>
          <p:cNvCxnSpPr>
            <a:stCxn id="270" idx="1"/>
            <a:endCxn id="276" idx="1"/>
          </p:cNvCxnSpPr>
          <p:nvPr/>
        </p:nvCxnSpPr>
        <p:spPr>
          <a:xfrm>
            <a:off x="712975" y="5411225"/>
            <a:ext cx="111600" cy="1413000"/>
          </a:xfrm>
          <a:prstGeom prst="bentConnector3">
            <a:avLst>
              <a:gd fmla="val -21337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6" name="Google Shape;276;p30"/>
          <p:cNvSpPr/>
          <p:nvPr/>
        </p:nvSpPr>
        <p:spPr>
          <a:xfrm>
            <a:off x="824631" y="6655912"/>
            <a:ext cx="2846400" cy="336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Scientific knowledge</a:t>
            </a:r>
            <a:endParaRPr b="1"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77" name="Google Shape;277;p30"/>
          <p:cNvSpPr/>
          <p:nvPr/>
        </p:nvSpPr>
        <p:spPr>
          <a:xfrm>
            <a:off x="824618" y="7078225"/>
            <a:ext cx="5932200" cy="336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Setting and maintaining professional standards</a:t>
            </a:r>
            <a:endParaRPr b="1"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78" name="Google Shape;278;p30"/>
          <p:cNvCxnSpPr>
            <a:stCxn id="270" idx="1"/>
            <a:endCxn id="277" idx="1"/>
          </p:cNvCxnSpPr>
          <p:nvPr/>
        </p:nvCxnSpPr>
        <p:spPr>
          <a:xfrm>
            <a:off x="712975" y="5411225"/>
            <a:ext cx="111600" cy="1835400"/>
          </a:xfrm>
          <a:prstGeom prst="bentConnector3">
            <a:avLst>
              <a:gd fmla="val -21337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79" name="Google Shape;279;p30"/>
          <p:cNvCxnSpPr>
            <a:stCxn id="270" idx="1"/>
            <a:endCxn id="277" idx="1"/>
          </p:cNvCxnSpPr>
          <p:nvPr/>
        </p:nvCxnSpPr>
        <p:spPr>
          <a:xfrm>
            <a:off x="712975" y="5411225"/>
            <a:ext cx="111600" cy="1835400"/>
          </a:xfrm>
          <a:prstGeom prst="bentConnector3">
            <a:avLst>
              <a:gd fmla="val -213374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72" name="Google Shape;272;p30"/>
          <p:cNvSpPr/>
          <p:nvPr/>
        </p:nvSpPr>
        <p:spPr>
          <a:xfrm>
            <a:off x="824629" y="5796500"/>
            <a:ext cx="2846400" cy="336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Professional competence</a:t>
            </a:r>
            <a:endParaRPr b="1"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80" name="Google Shape;280;p30"/>
          <p:cNvCxnSpPr>
            <a:endCxn id="281" idx="1"/>
          </p:cNvCxnSpPr>
          <p:nvPr/>
        </p:nvCxnSpPr>
        <p:spPr>
          <a:xfrm rot="5400000">
            <a:off x="6555854" y="5629754"/>
            <a:ext cx="553500" cy="1167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2" name="Google Shape;282;p30"/>
          <p:cNvSpPr/>
          <p:nvPr/>
        </p:nvSpPr>
        <p:spPr>
          <a:xfrm flipH="1">
            <a:off x="3796451" y="6229912"/>
            <a:ext cx="2977800" cy="336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Caring attitude</a:t>
            </a:r>
            <a:endParaRPr b="1"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83" name="Google Shape;283;p30"/>
          <p:cNvCxnSpPr>
            <a:endCxn id="282" idx="1"/>
          </p:cNvCxnSpPr>
          <p:nvPr/>
        </p:nvCxnSpPr>
        <p:spPr>
          <a:xfrm rot="5400000">
            <a:off x="6339101" y="5846362"/>
            <a:ext cx="987000" cy="1167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284" name="Google Shape;284;p30"/>
          <p:cNvCxnSpPr>
            <a:endCxn id="285" idx="1"/>
          </p:cNvCxnSpPr>
          <p:nvPr/>
        </p:nvCxnSpPr>
        <p:spPr>
          <a:xfrm rot="5400000">
            <a:off x="6126251" y="6059480"/>
            <a:ext cx="1412700" cy="1167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5" name="Google Shape;285;p30"/>
          <p:cNvSpPr/>
          <p:nvPr/>
        </p:nvSpPr>
        <p:spPr>
          <a:xfrm flipH="1">
            <a:off x="3796451" y="6655880"/>
            <a:ext cx="2977800" cy="336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Maintaining trust</a:t>
            </a:r>
            <a:endParaRPr b="1"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86" name="Google Shape;286;p30"/>
          <p:cNvCxnSpPr>
            <a:stCxn id="270" idx="3"/>
            <a:endCxn id="285" idx="1"/>
          </p:cNvCxnSpPr>
          <p:nvPr/>
        </p:nvCxnSpPr>
        <p:spPr>
          <a:xfrm>
            <a:off x="6645175" y="5411225"/>
            <a:ext cx="129000" cy="1413000"/>
          </a:xfrm>
          <a:prstGeom prst="bentConnector3">
            <a:avLst>
              <a:gd fmla="val 189167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81" name="Google Shape;281;p30"/>
          <p:cNvSpPr/>
          <p:nvPr/>
        </p:nvSpPr>
        <p:spPr>
          <a:xfrm flipH="1">
            <a:off x="3796454" y="5796554"/>
            <a:ext cx="2977800" cy="336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Honesty with patients → integrity</a:t>
            </a:r>
            <a:endParaRPr b="1"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287" name="Google Shape;287;p30"/>
          <p:cNvCxnSpPr/>
          <p:nvPr/>
        </p:nvCxnSpPr>
        <p:spPr>
          <a:xfrm>
            <a:off x="442950" y="8583844"/>
            <a:ext cx="6637200" cy="0"/>
          </a:xfrm>
          <a:prstGeom prst="straightConnector1">
            <a:avLst/>
          </a:prstGeom>
          <a:noFill/>
          <a:ln cap="flat" cmpd="sng" w="9525">
            <a:solidFill>
              <a:srgbClr val="576868"/>
            </a:solidFill>
            <a:prstDash val="dot"/>
            <a:round/>
            <a:headEnd len="med" w="med" type="oval"/>
            <a:tailEnd len="med" w="med" type="oval"/>
          </a:ln>
        </p:spPr>
      </p:cxnSp>
      <p:grpSp>
        <p:nvGrpSpPr>
          <p:cNvPr id="288" name="Google Shape;288;p30"/>
          <p:cNvGrpSpPr/>
          <p:nvPr/>
        </p:nvGrpSpPr>
        <p:grpSpPr>
          <a:xfrm>
            <a:off x="993690" y="8184722"/>
            <a:ext cx="823997" cy="752004"/>
            <a:chOff x="1835696" y="2517293"/>
            <a:chExt cx="792000" cy="792000"/>
          </a:xfrm>
        </p:grpSpPr>
        <p:sp>
          <p:nvSpPr>
            <p:cNvPr id="289" name="Google Shape;289;p30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30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1" name="Google Shape;291;p30"/>
          <p:cNvGrpSpPr/>
          <p:nvPr/>
        </p:nvGrpSpPr>
        <p:grpSpPr>
          <a:xfrm>
            <a:off x="2561454" y="8184722"/>
            <a:ext cx="823997" cy="752004"/>
            <a:chOff x="1835696" y="2517293"/>
            <a:chExt cx="792000" cy="792000"/>
          </a:xfrm>
        </p:grpSpPr>
        <p:sp>
          <p:nvSpPr>
            <p:cNvPr id="292" name="Google Shape;292;p30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30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294" name="Google Shape;294;p30"/>
          <p:cNvGrpSpPr/>
          <p:nvPr/>
        </p:nvGrpSpPr>
        <p:grpSpPr>
          <a:xfrm>
            <a:off x="5707994" y="8184734"/>
            <a:ext cx="823997" cy="752004"/>
            <a:chOff x="5680238" y="2133281"/>
            <a:chExt cx="792000" cy="792000"/>
          </a:xfrm>
        </p:grpSpPr>
        <p:sp>
          <p:nvSpPr>
            <p:cNvPr id="295" name="Google Shape;295;p30"/>
            <p:cNvSpPr/>
            <p:nvPr/>
          </p:nvSpPr>
          <p:spPr>
            <a:xfrm>
              <a:off x="5680238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30"/>
            <p:cNvSpPr/>
            <p:nvPr/>
          </p:nvSpPr>
          <p:spPr>
            <a:xfrm>
              <a:off x="5746200" y="2199243"/>
              <a:ext cx="660300" cy="660300"/>
            </a:xfrm>
            <a:prstGeom prst="diamond">
              <a:avLst/>
            </a:prstGeom>
            <a:solidFill>
              <a:srgbClr val="D0E0E3"/>
            </a:solidFill>
            <a:ln cap="flat" cmpd="sng" w="9525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97" name="Google Shape;297;p30"/>
          <p:cNvSpPr txBox="1"/>
          <p:nvPr/>
        </p:nvSpPr>
        <p:spPr>
          <a:xfrm>
            <a:off x="770287" y="8936725"/>
            <a:ext cx="12708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 fair distribution of resources</a:t>
            </a:r>
            <a:r>
              <a:rPr lang="ar">
                <a:solidFill>
                  <a:srgbClr val="3F3F3F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8" name="Google Shape;298;p30"/>
          <p:cNvSpPr txBox="1"/>
          <p:nvPr/>
        </p:nvSpPr>
        <p:spPr>
          <a:xfrm>
            <a:off x="2338051" y="8956825"/>
            <a:ext cx="12708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Managing conflict of interest</a:t>
            </a:r>
            <a:endParaRPr>
              <a:solidFill>
                <a:srgbClr val="3F3F3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299" name="Google Shape;299;p30"/>
          <p:cNvSpPr txBox="1"/>
          <p:nvPr/>
        </p:nvSpPr>
        <p:spPr>
          <a:xfrm>
            <a:off x="3862125" y="8956825"/>
            <a:ext cx="1369200" cy="70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Improving quality and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access to care</a:t>
            </a:r>
            <a:endParaRPr>
              <a:solidFill>
                <a:srgbClr val="3F3F3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0" name="Google Shape;300;p30"/>
          <p:cNvSpPr txBox="1"/>
          <p:nvPr/>
        </p:nvSpPr>
        <p:spPr>
          <a:xfrm>
            <a:off x="5541900" y="8936731"/>
            <a:ext cx="1156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Respect for colleagues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01" name="Google Shape;301;p30"/>
          <p:cNvGrpSpPr/>
          <p:nvPr/>
        </p:nvGrpSpPr>
        <p:grpSpPr>
          <a:xfrm>
            <a:off x="4134734" y="8184734"/>
            <a:ext cx="823997" cy="752004"/>
            <a:chOff x="4168070" y="2133281"/>
            <a:chExt cx="792000" cy="792000"/>
          </a:xfrm>
        </p:grpSpPr>
        <p:sp>
          <p:nvSpPr>
            <p:cNvPr id="302" name="Google Shape;302;p30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2C4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30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A2C4C9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04" name="Google Shape;304;p30"/>
          <p:cNvSpPr txBox="1"/>
          <p:nvPr/>
        </p:nvSpPr>
        <p:spPr>
          <a:xfrm>
            <a:off x="936675" y="577275"/>
            <a:ext cx="5708100" cy="7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Cultural Context In Under-graduate Medical Education Curriculum</a:t>
            </a:r>
            <a:endParaRPr b="1">
              <a:solidFill>
                <a:srgbClr val="45818E"/>
              </a:solidFill>
            </a:endParaRPr>
          </a:p>
        </p:txBody>
      </p:sp>
      <p:sp>
        <p:nvSpPr>
          <p:cNvPr id="305" name="Google Shape;305;p30"/>
          <p:cNvSpPr txBox="1"/>
          <p:nvPr/>
        </p:nvSpPr>
        <p:spPr>
          <a:xfrm>
            <a:off x="712975" y="4758125"/>
            <a:ext cx="12264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لصالح المريض</a:t>
            </a:r>
            <a:endParaRPr>
              <a:solidFill>
                <a:srgbClr val="B7B7B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06" name="Google Shape;306;p30"/>
          <p:cNvSpPr txBox="1"/>
          <p:nvPr/>
        </p:nvSpPr>
        <p:spPr>
          <a:xfrm>
            <a:off x="3065875" y="4758113"/>
            <a:ext cx="1226400" cy="246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استقلالية</a:t>
            </a:r>
            <a:r>
              <a:rPr lang="ar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 المريض</a:t>
            </a:r>
            <a:endParaRPr>
              <a:solidFill>
                <a:srgbClr val="B7B7B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1"/>
          <p:cNvSpPr txBox="1"/>
          <p:nvPr/>
        </p:nvSpPr>
        <p:spPr>
          <a:xfrm>
            <a:off x="997800" y="626925"/>
            <a:ext cx="57414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What is Culture?  </a:t>
            </a: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How things are done in a certain place</a:t>
            </a:r>
            <a:endParaRPr sz="12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2" name="Google Shape;312;p31"/>
          <p:cNvSpPr txBox="1"/>
          <p:nvPr/>
        </p:nvSpPr>
        <p:spPr>
          <a:xfrm>
            <a:off x="997800" y="988950"/>
            <a:ext cx="6372600" cy="14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Culture can mean many things.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Culture has been defined as the </a:t>
            </a: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beliefs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customs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, </a:t>
            </a: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habits, &amp; language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shared by people living in particular time &amp; place.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Culture is the </a:t>
            </a: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different ways of living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exhibited by a particular group of people, that are transmitted from one generation to the next and which distinguish that group from others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3" name="Google Shape;313;p31"/>
          <p:cNvSpPr txBox="1"/>
          <p:nvPr/>
        </p:nvSpPr>
        <p:spPr>
          <a:xfrm>
            <a:off x="366750" y="2552825"/>
            <a:ext cx="6372600" cy="54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Cultural variation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5818E"/>
              </a:solidFill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14" name="Google Shape;314;p31"/>
          <p:cNvSpPr txBox="1"/>
          <p:nvPr/>
        </p:nvSpPr>
        <p:spPr>
          <a:xfrm>
            <a:off x="414450" y="3001650"/>
            <a:ext cx="7046100" cy="108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Cultural differences transcend geographical regions, ethnicity &amp; nationality.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Slab"/>
              <a:buChar char="●"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Cultural variation may exist within people that share similar ethnic background and nationality and are influenced by:</a:t>
            </a:r>
            <a:endParaRPr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5" name="Google Shape;315;p31"/>
          <p:cNvSpPr/>
          <p:nvPr/>
        </p:nvSpPr>
        <p:spPr>
          <a:xfrm>
            <a:off x="862286" y="3967400"/>
            <a:ext cx="1451400" cy="533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Religion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6" name="Google Shape;316;p31"/>
          <p:cNvSpPr/>
          <p:nvPr/>
        </p:nvSpPr>
        <p:spPr>
          <a:xfrm>
            <a:off x="5057036" y="3967400"/>
            <a:ext cx="1451400" cy="533400"/>
          </a:xfrm>
          <a:prstGeom prst="roundRect">
            <a:avLst>
              <a:gd fmla="val 16667" name="adj"/>
            </a:avLst>
          </a:prstGeom>
          <a:solidFill>
            <a:srgbClr val="EBEB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Region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7" name="Google Shape;317;p31"/>
          <p:cNvSpPr/>
          <p:nvPr/>
        </p:nvSpPr>
        <p:spPr>
          <a:xfrm>
            <a:off x="3059299" y="3978800"/>
            <a:ext cx="1375200" cy="5106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68575" lIns="68575" spcFirstLastPara="1" rIns="68575" wrap="square" tIns="6857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Social class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18" name="Google Shape;318;p31"/>
          <p:cNvSpPr txBox="1"/>
          <p:nvPr/>
        </p:nvSpPr>
        <p:spPr>
          <a:xfrm>
            <a:off x="380450" y="4976247"/>
            <a:ext cx="67329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Roboto Slab"/>
              <a:buChar char="❖"/>
            </a:pPr>
            <a:r>
              <a:rPr b="1" lang="ar" sz="20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Why is it important to think about cultural differences at work?  </a:t>
            </a:r>
            <a:endParaRPr b="1" sz="20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Roboto Slab Regular"/>
              <a:ea typeface="Roboto Slab Regular"/>
              <a:cs typeface="Roboto Slab Regular"/>
              <a:sym typeface="Roboto Slab Regular"/>
            </a:endParaRPr>
          </a:p>
        </p:txBody>
      </p:sp>
      <p:sp>
        <p:nvSpPr>
          <p:cNvPr id="319" name="Google Shape;319;p31"/>
          <p:cNvSpPr txBox="1"/>
          <p:nvPr/>
        </p:nvSpPr>
        <p:spPr>
          <a:xfrm>
            <a:off x="474925" y="5727194"/>
            <a:ext cx="6261300" cy="75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Culture is directly related to health promotion, disease prevention, early detection, access to health care, trust and compliance.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Condensed Light"/>
              <a:ea typeface="Roboto Condensed Light"/>
              <a:cs typeface="Roboto Condensed Light"/>
              <a:sym typeface="Roboto Condensed Light"/>
            </a:endParaRPr>
          </a:p>
        </p:txBody>
      </p:sp>
      <p:sp>
        <p:nvSpPr>
          <p:cNvPr id="320" name="Google Shape;320;p31"/>
          <p:cNvSpPr txBox="1"/>
          <p:nvPr/>
        </p:nvSpPr>
        <p:spPr>
          <a:xfrm>
            <a:off x="366750" y="6613113"/>
            <a:ext cx="4133400" cy="51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Religion &amp; Culture in our society 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21" name="Google Shape;321;p31"/>
          <p:cNvCxnSpPr/>
          <p:nvPr/>
        </p:nvCxnSpPr>
        <p:spPr>
          <a:xfrm>
            <a:off x="286975" y="7717097"/>
            <a:ext cx="6637200" cy="0"/>
          </a:xfrm>
          <a:prstGeom prst="straightConnector1">
            <a:avLst/>
          </a:prstGeom>
          <a:noFill/>
          <a:ln cap="flat" cmpd="sng" w="9525">
            <a:solidFill>
              <a:srgbClr val="576868"/>
            </a:solidFill>
            <a:prstDash val="dot"/>
            <a:round/>
            <a:headEnd len="med" w="med" type="oval"/>
            <a:tailEnd len="med" w="med" type="oval"/>
          </a:ln>
        </p:spPr>
      </p:cxnSp>
      <p:grpSp>
        <p:nvGrpSpPr>
          <p:cNvPr id="322" name="Google Shape;322;p31"/>
          <p:cNvGrpSpPr/>
          <p:nvPr/>
        </p:nvGrpSpPr>
        <p:grpSpPr>
          <a:xfrm>
            <a:off x="837715" y="7317976"/>
            <a:ext cx="823997" cy="752004"/>
            <a:chOff x="1835696" y="2517293"/>
            <a:chExt cx="792000" cy="792000"/>
          </a:xfrm>
        </p:grpSpPr>
        <p:sp>
          <p:nvSpPr>
            <p:cNvPr id="323" name="Google Shape;323;p31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31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5" name="Google Shape;325;p31"/>
          <p:cNvGrpSpPr/>
          <p:nvPr/>
        </p:nvGrpSpPr>
        <p:grpSpPr>
          <a:xfrm>
            <a:off x="2405479" y="7317976"/>
            <a:ext cx="823997" cy="752004"/>
            <a:chOff x="1835696" y="2517293"/>
            <a:chExt cx="792000" cy="792000"/>
          </a:xfrm>
        </p:grpSpPr>
        <p:sp>
          <p:nvSpPr>
            <p:cNvPr id="326" name="Google Shape;326;p31"/>
            <p:cNvSpPr/>
            <p:nvPr/>
          </p:nvSpPr>
          <p:spPr>
            <a:xfrm>
              <a:off x="1835696" y="2517293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31"/>
            <p:cNvSpPr/>
            <p:nvPr/>
          </p:nvSpPr>
          <p:spPr>
            <a:xfrm>
              <a:off x="1901658" y="2583255"/>
              <a:ext cx="660300" cy="660300"/>
            </a:xfrm>
            <a:prstGeom prst="diamond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28" name="Google Shape;328;p31"/>
          <p:cNvGrpSpPr/>
          <p:nvPr/>
        </p:nvGrpSpPr>
        <p:grpSpPr>
          <a:xfrm>
            <a:off x="5552019" y="7317987"/>
            <a:ext cx="823997" cy="752004"/>
            <a:chOff x="5680238" y="2133281"/>
            <a:chExt cx="792000" cy="792000"/>
          </a:xfrm>
        </p:grpSpPr>
        <p:sp>
          <p:nvSpPr>
            <p:cNvPr id="329" name="Google Shape;329;p31"/>
            <p:cNvSpPr/>
            <p:nvPr/>
          </p:nvSpPr>
          <p:spPr>
            <a:xfrm>
              <a:off x="5680238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31"/>
            <p:cNvSpPr/>
            <p:nvPr/>
          </p:nvSpPr>
          <p:spPr>
            <a:xfrm>
              <a:off x="5746200" y="2199243"/>
              <a:ext cx="660300" cy="660300"/>
            </a:xfrm>
            <a:prstGeom prst="diamond">
              <a:avLst/>
            </a:prstGeom>
            <a:solidFill>
              <a:srgbClr val="D0E0E3"/>
            </a:solidFill>
            <a:ln cap="flat" cmpd="sng" w="9525">
              <a:solidFill>
                <a:srgbClr val="D0E0E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31" name="Google Shape;331;p31"/>
          <p:cNvSpPr txBox="1"/>
          <p:nvPr/>
        </p:nvSpPr>
        <p:spPr>
          <a:xfrm>
            <a:off x="671604" y="8069990"/>
            <a:ext cx="1156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Are potential sources of moral purpose and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personal strength 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2" name="Google Shape;332;p31"/>
          <p:cNvSpPr txBox="1"/>
          <p:nvPr/>
        </p:nvSpPr>
        <p:spPr>
          <a:xfrm>
            <a:off x="2239363" y="8110191"/>
            <a:ext cx="1156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Offer support and structure to cope with life’s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stressful events. 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3" name="Google Shape;333;p31"/>
          <p:cNvSpPr txBox="1"/>
          <p:nvPr/>
        </p:nvSpPr>
        <p:spPr>
          <a:xfrm>
            <a:off x="3807143" y="8110172"/>
            <a:ext cx="1156200" cy="6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Enhance positive experiences such as optimism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and hope 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34" name="Google Shape;334;p31"/>
          <p:cNvSpPr txBox="1"/>
          <p:nvPr/>
        </p:nvSpPr>
        <p:spPr>
          <a:xfrm>
            <a:off x="5385925" y="8090084"/>
            <a:ext cx="1156200" cy="669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Tell us how to behave, and what is right and wrong 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35" name="Google Shape;335;p31"/>
          <p:cNvGrpSpPr/>
          <p:nvPr/>
        </p:nvGrpSpPr>
        <p:grpSpPr>
          <a:xfrm>
            <a:off x="3978759" y="7317987"/>
            <a:ext cx="823997" cy="752004"/>
            <a:chOff x="4168070" y="2133281"/>
            <a:chExt cx="792000" cy="792000"/>
          </a:xfrm>
        </p:grpSpPr>
        <p:sp>
          <p:nvSpPr>
            <p:cNvPr id="336" name="Google Shape;336;p31"/>
            <p:cNvSpPr/>
            <p:nvPr/>
          </p:nvSpPr>
          <p:spPr>
            <a:xfrm>
              <a:off x="4168070" y="2133281"/>
              <a:ext cx="792000" cy="792000"/>
            </a:xfrm>
            <a:prstGeom prst="diamond">
              <a:avLst/>
            </a:prstGeom>
            <a:solidFill>
              <a:srgbClr val="FFFFFF"/>
            </a:solidFill>
            <a:ln cap="flat" cmpd="sng" w="38100">
              <a:solidFill>
                <a:srgbClr val="A2C4C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31"/>
            <p:cNvSpPr/>
            <p:nvPr/>
          </p:nvSpPr>
          <p:spPr>
            <a:xfrm>
              <a:off x="4234032" y="2199243"/>
              <a:ext cx="660300" cy="660300"/>
            </a:xfrm>
            <a:prstGeom prst="diamond">
              <a:avLst/>
            </a:prstGeom>
            <a:solidFill>
              <a:srgbClr val="A2C4C9"/>
            </a:solidFill>
            <a:ln cap="flat" cmpd="sng" w="9525">
              <a:solidFill>
                <a:srgbClr val="EEEEE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338" name="Google Shape;338;p31"/>
          <p:cNvPicPr preferRelativeResize="0"/>
          <p:nvPr/>
        </p:nvPicPr>
        <p:blipFill rotWithShape="1">
          <a:blip r:embed="rId4">
            <a:alphaModFix/>
          </a:blip>
          <a:srcRect b="2973" l="24592" r="23829" t="11833"/>
          <a:stretch/>
        </p:blipFill>
        <p:spPr>
          <a:xfrm>
            <a:off x="6636550" y="6686628"/>
            <a:ext cx="824001" cy="93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42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32"/>
          <p:cNvSpPr txBox="1"/>
          <p:nvPr/>
        </p:nvSpPr>
        <p:spPr>
          <a:xfrm>
            <a:off x="977275" y="691050"/>
            <a:ext cx="6038100" cy="1091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However!  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Sometimes certain popular cultural practices or folk medicine may have a </a:t>
            </a: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negative impact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on the patient’s well being.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Slab"/>
              <a:buChar char="●"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The doctors </a:t>
            </a: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unfamiliarity of certain cultural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or religious beliefs may cause unnecessary harm to the patients.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44" name="Google Shape;344;p32"/>
          <p:cNvCxnSpPr/>
          <p:nvPr/>
        </p:nvCxnSpPr>
        <p:spPr>
          <a:xfrm>
            <a:off x="381600" y="3494885"/>
            <a:ext cx="69702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345" name="Google Shape;345;p32"/>
          <p:cNvSpPr txBox="1"/>
          <p:nvPr/>
        </p:nvSpPr>
        <p:spPr>
          <a:xfrm>
            <a:off x="627450" y="2270654"/>
            <a:ext cx="6423300" cy="8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Special Cultural Issues In Professional Care In Different Parts Of The World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6" name="Google Shape;346;p32"/>
          <p:cNvSpPr/>
          <p:nvPr/>
        </p:nvSpPr>
        <p:spPr>
          <a:xfrm>
            <a:off x="529525" y="3158429"/>
            <a:ext cx="1451400" cy="605700"/>
          </a:xfrm>
          <a:prstGeom prst="roundRect">
            <a:avLst>
              <a:gd fmla="val 16667" name="adj"/>
            </a:avLst>
          </a:prstGeom>
          <a:solidFill>
            <a:srgbClr val="134F5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eye contact</a:t>
            </a:r>
            <a:endParaRPr b="1" sz="13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7" name="Google Shape;347;p32"/>
          <p:cNvSpPr/>
          <p:nvPr/>
        </p:nvSpPr>
        <p:spPr>
          <a:xfrm>
            <a:off x="2107825" y="3158429"/>
            <a:ext cx="1595400" cy="6057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Uncovering of face for females</a:t>
            </a:r>
            <a:endParaRPr b="1" sz="13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8" name="Google Shape;348;p32"/>
          <p:cNvSpPr/>
          <p:nvPr/>
        </p:nvSpPr>
        <p:spPr>
          <a:xfrm>
            <a:off x="3816025" y="3158429"/>
            <a:ext cx="1621200" cy="6057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Undressing of female patients</a:t>
            </a:r>
            <a:endParaRPr b="1" sz="13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49" name="Google Shape;349;p32"/>
          <p:cNvSpPr/>
          <p:nvPr/>
        </p:nvSpPr>
        <p:spPr>
          <a:xfrm>
            <a:off x="5550025" y="3155829"/>
            <a:ext cx="1663200" cy="605700"/>
          </a:xfrm>
          <a:prstGeom prst="roundRect">
            <a:avLst>
              <a:gd fmla="val 16667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3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Sharing of confidential information</a:t>
            </a:r>
            <a:endParaRPr b="1" sz="13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0" name="Google Shape;350;p32"/>
          <p:cNvCxnSpPr/>
          <p:nvPr/>
        </p:nvCxnSpPr>
        <p:spPr>
          <a:xfrm>
            <a:off x="915025" y="4409279"/>
            <a:ext cx="60690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351" name="Google Shape;351;p32"/>
          <p:cNvSpPr/>
          <p:nvPr/>
        </p:nvSpPr>
        <p:spPr>
          <a:xfrm>
            <a:off x="1062926" y="4145129"/>
            <a:ext cx="2777700" cy="5334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History taking of female adults from parents or husbands</a:t>
            </a:r>
            <a:endParaRPr b="1" sz="13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2" name="Google Shape;352;p32"/>
          <p:cNvSpPr/>
          <p:nvPr/>
        </p:nvSpPr>
        <p:spPr>
          <a:xfrm>
            <a:off x="3971725" y="4164213"/>
            <a:ext cx="2777700" cy="533400"/>
          </a:xfrm>
          <a:prstGeom prst="roundRect">
            <a:avLst>
              <a:gd fmla="val 16667" name="adj"/>
            </a:avLst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3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Giving information to patients in a way they can understand</a:t>
            </a:r>
            <a:endParaRPr b="1" sz="13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3" name="Google Shape;353;p32"/>
          <p:cNvSpPr txBox="1"/>
          <p:nvPr/>
        </p:nvSpPr>
        <p:spPr>
          <a:xfrm>
            <a:off x="1050" y="4811951"/>
            <a:ext cx="7731300" cy="44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Physicians must not exploit patient’s vulnerability or </a:t>
            </a: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lack of medical knowledge</a:t>
            </a:r>
            <a:r>
              <a:rPr lang="ar">
                <a:latin typeface="Roboto Slab"/>
                <a:ea typeface="Roboto Slab"/>
                <a:cs typeface="Roboto Slab"/>
                <a:sym typeface="Roboto Slab"/>
              </a:rPr>
              <a:t>  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4" name="Google Shape;354;p32"/>
          <p:cNvCxnSpPr/>
          <p:nvPr/>
        </p:nvCxnSpPr>
        <p:spPr>
          <a:xfrm flipH="1" rot="10800000">
            <a:off x="463203" y="5766772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5" name="Google Shape;355;p32"/>
          <p:cNvSpPr txBox="1"/>
          <p:nvPr/>
        </p:nvSpPr>
        <p:spPr>
          <a:xfrm>
            <a:off x="701425" y="5366963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In Research</a:t>
            </a:r>
            <a:endParaRPr b="1" sz="2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6" name="Google Shape;356;p32"/>
          <p:cNvSpPr txBox="1"/>
          <p:nvPr/>
        </p:nvSpPr>
        <p:spPr>
          <a:xfrm>
            <a:off x="701425" y="5771575"/>
            <a:ext cx="6048000" cy="184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Research should not be contrary to the patient’s interest e.g. exploitation of developing countries patients.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Research protocol should be approved by a research ethics committee.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This committee may be non existent in many settings.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  Your conduct in the research must  not be influenced by payments or gifts.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Record your research results truthfully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57" name="Google Shape;357;p32"/>
          <p:cNvCxnSpPr/>
          <p:nvPr/>
        </p:nvCxnSpPr>
        <p:spPr>
          <a:xfrm flipH="1" rot="10800000">
            <a:off x="408628" y="8082678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8" name="Google Shape;358;p32"/>
          <p:cNvSpPr txBox="1"/>
          <p:nvPr/>
        </p:nvSpPr>
        <p:spPr>
          <a:xfrm>
            <a:off x="646852" y="7675413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76A5AF"/>
                </a:solidFill>
                <a:latin typeface="Roboto Slab"/>
                <a:ea typeface="Roboto Slab"/>
                <a:cs typeface="Roboto Slab"/>
                <a:sym typeface="Roboto Slab"/>
              </a:rPr>
              <a:t>Accepting gifts or other inducements</a:t>
            </a:r>
            <a:endParaRPr b="1" sz="2000">
              <a:solidFill>
                <a:srgbClr val="76A5A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59" name="Google Shape;359;p32"/>
          <p:cNvSpPr txBox="1"/>
          <p:nvPr/>
        </p:nvSpPr>
        <p:spPr>
          <a:xfrm>
            <a:off x="701425" y="8082686"/>
            <a:ext cx="6048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You should not ask for or accept any material rewards, except those of insignificant value from representatives of pharmaceutical companies.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Help with conferences and educational activities may be acceptable</a:t>
            </a:r>
            <a:br>
              <a:rPr lang="ar" sz="1200">
                <a:latin typeface="Roboto Slab"/>
                <a:ea typeface="Roboto Slab"/>
                <a:cs typeface="Roboto Slab"/>
                <a:sym typeface="Roboto Slab"/>
              </a:rPr>
            </a:b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60" name="Google Shape;360;p32"/>
          <p:cNvGrpSpPr/>
          <p:nvPr/>
        </p:nvGrpSpPr>
        <p:grpSpPr>
          <a:xfrm>
            <a:off x="551955" y="9253200"/>
            <a:ext cx="6574284" cy="979831"/>
            <a:chOff x="986015" y="2005062"/>
            <a:chExt cx="6200400" cy="979831"/>
          </a:xfrm>
        </p:grpSpPr>
        <p:sp>
          <p:nvSpPr>
            <p:cNvPr id="361" name="Google Shape;361;p32"/>
            <p:cNvSpPr/>
            <p:nvPr/>
          </p:nvSpPr>
          <p:spPr>
            <a:xfrm>
              <a:off x="986015" y="2272393"/>
              <a:ext cx="6200400" cy="712500"/>
            </a:xfrm>
            <a:prstGeom prst="flowChartAlternateProcess">
              <a:avLst/>
            </a:prstGeom>
            <a:noFill/>
            <a:ln cap="flat" cmpd="sng" w="9525">
              <a:solidFill>
                <a:srgbClr val="76A5A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b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ar" sz="1200">
                  <a:solidFill>
                    <a:schemeClr val="dk1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Cultural competency refers to possessing knowledge, awareness, and respect for other cultures</a:t>
              </a:r>
              <a:endParaRPr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362" name="Google Shape;362;p32"/>
            <p:cNvSpPr/>
            <p:nvPr/>
          </p:nvSpPr>
          <p:spPr>
            <a:xfrm>
              <a:off x="1165087" y="2005062"/>
              <a:ext cx="1976400" cy="386700"/>
            </a:xfrm>
            <a:prstGeom prst="flowChartAlternateProcess">
              <a:avLst/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Cultural competency</a:t>
              </a:r>
              <a:endParaRPr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p33"/>
          <p:cNvSpPr/>
          <p:nvPr/>
        </p:nvSpPr>
        <p:spPr>
          <a:xfrm>
            <a:off x="756758" y="500939"/>
            <a:ext cx="5732700" cy="5025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5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Focusing On Knowledge In Cultural Context</a:t>
            </a:r>
            <a:endParaRPr b="1" sz="15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68" name="Google Shape;368;p33"/>
          <p:cNvCxnSpPr>
            <a:stCxn id="367" idx="1"/>
            <a:endCxn id="369" idx="1"/>
          </p:cNvCxnSpPr>
          <p:nvPr/>
        </p:nvCxnSpPr>
        <p:spPr>
          <a:xfrm>
            <a:off x="756758" y="752189"/>
            <a:ext cx="232800" cy="1071300"/>
          </a:xfrm>
          <a:prstGeom prst="bentConnector3">
            <a:avLst>
              <a:gd fmla="val -102287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0" name="Google Shape;370;p33"/>
          <p:cNvCxnSpPr>
            <a:stCxn id="367" idx="1"/>
            <a:endCxn id="371" idx="1"/>
          </p:cNvCxnSpPr>
          <p:nvPr/>
        </p:nvCxnSpPr>
        <p:spPr>
          <a:xfrm>
            <a:off x="756758" y="752189"/>
            <a:ext cx="232800" cy="2295000"/>
          </a:xfrm>
          <a:prstGeom prst="bentConnector3">
            <a:avLst>
              <a:gd fmla="val -102287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372" name="Google Shape;372;p33"/>
          <p:cNvCxnSpPr>
            <a:stCxn id="367" idx="1"/>
            <a:endCxn id="373" idx="1"/>
          </p:cNvCxnSpPr>
          <p:nvPr/>
        </p:nvCxnSpPr>
        <p:spPr>
          <a:xfrm>
            <a:off x="756758" y="752189"/>
            <a:ext cx="232800" cy="3232800"/>
          </a:xfrm>
          <a:prstGeom prst="bentConnector3">
            <a:avLst>
              <a:gd fmla="val -102287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69" name="Google Shape;369;p33"/>
          <p:cNvSpPr/>
          <p:nvPr/>
        </p:nvSpPr>
        <p:spPr>
          <a:xfrm>
            <a:off x="989612" y="1184647"/>
            <a:ext cx="5536500" cy="12774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It is important for a medical student or postgraduate</a:t>
            </a:r>
            <a:br>
              <a:rPr b="1" lang="ar">
                <a:latin typeface="Roboto Slab"/>
                <a:ea typeface="Roboto Slab"/>
                <a:cs typeface="Roboto Slab"/>
                <a:sym typeface="Roboto Slab"/>
              </a:rPr>
            </a:b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trainee to learn about the surrounding community in</a:t>
            </a:r>
            <a:br>
              <a:rPr b="1" lang="ar">
                <a:latin typeface="Roboto Slab"/>
                <a:ea typeface="Roboto Slab"/>
                <a:cs typeface="Roboto Slab"/>
                <a:sym typeface="Roboto Slab"/>
              </a:rPr>
            </a:b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which he/she practices or trains.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E.g. 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Socio economic status, patterns of housing nutritional habits, healing practices and disease incidence and prevalence.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1" name="Google Shape;371;p33"/>
          <p:cNvSpPr/>
          <p:nvPr/>
        </p:nvSpPr>
        <p:spPr>
          <a:xfrm>
            <a:off x="989612" y="2643247"/>
            <a:ext cx="5536500" cy="807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The knowledge taught has specific evidence based</a:t>
            </a:r>
            <a:br>
              <a:rPr b="1" lang="ar">
                <a:latin typeface="Roboto Slab"/>
                <a:ea typeface="Roboto Slab"/>
                <a:cs typeface="Roboto Slab"/>
                <a:sym typeface="Roboto Slab"/>
              </a:rPr>
            </a:b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impact on health care delivery.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E.g. </a:t>
            </a:r>
            <a:r>
              <a:rPr lang="ar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How Ramadan fasting affects Muslims who are diabetic.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74" name="Google Shape;374;p33"/>
          <p:cNvCxnSpPr/>
          <p:nvPr/>
        </p:nvCxnSpPr>
        <p:spPr>
          <a:xfrm flipH="1" rot="10800000">
            <a:off x="463203" y="5038478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5" name="Google Shape;375;p33"/>
          <p:cNvSpPr txBox="1"/>
          <p:nvPr/>
        </p:nvSpPr>
        <p:spPr>
          <a:xfrm>
            <a:off x="701427" y="4631213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FF0000"/>
                </a:solidFill>
                <a:latin typeface="Roboto Slab"/>
                <a:ea typeface="Roboto Slab"/>
                <a:cs typeface="Roboto Slab"/>
                <a:sym typeface="Roboto Slab"/>
              </a:rPr>
              <a:t>The Doctor-Patient Relationship</a:t>
            </a:r>
            <a:endParaRPr b="1" sz="2000">
              <a:solidFill>
                <a:srgbClr val="FF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6" name="Google Shape;376;p33"/>
          <p:cNvSpPr txBox="1"/>
          <p:nvPr/>
        </p:nvSpPr>
        <p:spPr>
          <a:xfrm>
            <a:off x="756000" y="5038486"/>
            <a:ext cx="6048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Doctor-patient relationship &amp; communication is central to effective patient care.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clinical reality has been formulated in a way that puts the physician in a dominant role in this relationship.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77" name="Google Shape;377;p33"/>
          <p:cNvCxnSpPr/>
          <p:nvPr/>
        </p:nvCxnSpPr>
        <p:spPr>
          <a:xfrm flipH="1" rot="10800000">
            <a:off x="463209" y="6759712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78" name="Google Shape;378;p33"/>
          <p:cNvSpPr txBox="1"/>
          <p:nvPr/>
        </p:nvSpPr>
        <p:spPr>
          <a:xfrm>
            <a:off x="615058" y="6345982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Confidentiality 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79" name="Google Shape;379;p33"/>
          <p:cNvSpPr txBox="1"/>
          <p:nvPr/>
        </p:nvSpPr>
        <p:spPr>
          <a:xfrm>
            <a:off x="756000" y="6759704"/>
            <a:ext cx="60480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Confidentiality concept may not be the same in the East as in the West.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However its principles are applicable in most settings.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80" name="Google Shape;380;p33"/>
          <p:cNvCxnSpPr/>
          <p:nvPr/>
        </p:nvCxnSpPr>
        <p:spPr>
          <a:xfrm flipH="1" rot="10800000">
            <a:off x="463209" y="7981037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81" name="Google Shape;381;p33"/>
          <p:cNvSpPr txBox="1"/>
          <p:nvPr/>
        </p:nvSpPr>
        <p:spPr>
          <a:xfrm>
            <a:off x="615058" y="7567307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Physician Dominance in Patient Care 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2" name="Google Shape;382;p33"/>
          <p:cNvSpPr txBox="1"/>
          <p:nvPr/>
        </p:nvSpPr>
        <p:spPr>
          <a:xfrm>
            <a:off x="810575" y="7981025"/>
            <a:ext cx="60480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Doctor dominance introduces bias due to  the doctor’s personal background, values and social class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Formal medical training creates a sense of “doctor knows best”.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383" name="Google Shape;383;p33"/>
          <p:cNvGrpSpPr/>
          <p:nvPr/>
        </p:nvGrpSpPr>
        <p:grpSpPr>
          <a:xfrm>
            <a:off x="772400" y="9417775"/>
            <a:ext cx="5701116" cy="410500"/>
            <a:chOff x="335687" y="2605326"/>
            <a:chExt cx="7843054" cy="1697684"/>
          </a:xfrm>
        </p:grpSpPr>
        <p:cxnSp>
          <p:nvCxnSpPr>
            <p:cNvPr id="384" name="Google Shape;384;p33"/>
            <p:cNvCxnSpPr>
              <a:stCxn id="385" idx="2"/>
              <a:endCxn id="386" idx="0"/>
            </p:cNvCxnSpPr>
            <p:nvPr/>
          </p:nvCxnSpPr>
          <p:spPr>
            <a:xfrm flipH="1" rot="-5400000">
              <a:off x="5300091" y="1424076"/>
              <a:ext cx="1697400" cy="4059900"/>
            </a:xfrm>
            <a:prstGeom prst="bentConnector3">
              <a:avLst>
                <a:gd fmla="val 50008" name="adj1"/>
              </a:avLst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  <p:cxnSp>
          <p:nvCxnSpPr>
            <p:cNvPr id="387" name="Google Shape;387;p33"/>
            <p:cNvCxnSpPr>
              <a:stCxn id="388" idx="0"/>
              <a:endCxn id="385" idx="2"/>
            </p:cNvCxnSpPr>
            <p:nvPr/>
          </p:nvCxnSpPr>
          <p:spPr>
            <a:xfrm rot="-5400000">
              <a:off x="1378637" y="1562660"/>
              <a:ext cx="1697400" cy="3783300"/>
            </a:xfrm>
            <a:prstGeom prst="bentConnector3">
              <a:avLst>
                <a:gd fmla="val 50008" name="adj1"/>
              </a:avLst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diamond"/>
              <a:tailEnd len="med" w="med" type="diamond"/>
            </a:ln>
          </p:spPr>
        </p:cxnSp>
      </p:grpSp>
      <p:sp>
        <p:nvSpPr>
          <p:cNvPr id="385" name="Google Shape;385;p33"/>
          <p:cNvSpPr txBox="1"/>
          <p:nvPr/>
        </p:nvSpPr>
        <p:spPr>
          <a:xfrm>
            <a:off x="205575" y="8915275"/>
            <a:ext cx="6633600" cy="50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The doctor 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0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(</a:t>
            </a:r>
            <a:r>
              <a:rPr b="1" lang="ar" sz="1000">
                <a:solidFill>
                  <a:srgbClr val="A2C4C9"/>
                </a:solidFill>
                <a:latin typeface="Roboto Slab"/>
                <a:ea typeface="Roboto Slab"/>
                <a:cs typeface="Roboto Slab"/>
                <a:sym typeface="Roboto Slab"/>
              </a:rPr>
              <a:t>Physician Dominance in Patient Care)</a:t>
            </a:r>
            <a:endParaRPr b="1" sz="1000">
              <a:solidFill>
                <a:srgbClr val="A2C4C9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6" name="Google Shape;386;p33"/>
          <p:cNvSpPr txBox="1"/>
          <p:nvPr/>
        </p:nvSpPr>
        <p:spPr>
          <a:xfrm>
            <a:off x="5547900" y="9828275"/>
            <a:ext cx="18513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asked to help, diagnose and treat the patient in a socially acceptable way.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8" name="Google Shape;388;p33"/>
          <p:cNvSpPr txBox="1"/>
          <p:nvPr/>
        </p:nvSpPr>
        <p:spPr>
          <a:xfrm>
            <a:off x="51650" y="9828275"/>
            <a:ext cx="14415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describes the diagnostic and therapeutic actions.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89" name="Google Shape;389;p33"/>
          <p:cNvSpPr txBox="1"/>
          <p:nvPr/>
        </p:nvSpPr>
        <p:spPr>
          <a:xfrm>
            <a:off x="2938275" y="9831450"/>
            <a:ext cx="11682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organizes the discussion.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0" name="Google Shape;390;p33"/>
          <p:cNvSpPr txBox="1"/>
          <p:nvPr/>
        </p:nvSpPr>
        <p:spPr>
          <a:xfrm>
            <a:off x="1367200" y="9828275"/>
            <a:ext cx="1441500" cy="80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determines what material is significant and what is not.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391" name="Google Shape;391;p33"/>
          <p:cNvSpPr txBox="1"/>
          <p:nvPr/>
        </p:nvSpPr>
        <p:spPr>
          <a:xfrm>
            <a:off x="4106425" y="9828500"/>
            <a:ext cx="1441500" cy="7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900" lIns="121900" spcFirstLastPara="1" rIns="121900" wrap="square" tIns="1219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molds the patient responses into recognizable patterns.</a:t>
            </a:r>
            <a:r>
              <a:rPr lang="ar" sz="11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sz="11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392" name="Google Shape;392;p33"/>
          <p:cNvCxnSpPr>
            <a:stCxn id="385" idx="2"/>
            <a:endCxn id="389" idx="0"/>
          </p:cNvCxnSpPr>
          <p:nvPr/>
        </p:nvCxnSpPr>
        <p:spPr>
          <a:xfrm flipH="1" rot="-5400000">
            <a:off x="3315825" y="9624325"/>
            <a:ext cx="413700" cy="600"/>
          </a:xfrm>
          <a:prstGeom prst="bentConnector3">
            <a:avLst>
              <a:gd fmla="val 49997" name="adj1"/>
            </a:avLst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93" name="Google Shape;393;p33"/>
          <p:cNvCxnSpPr>
            <a:stCxn id="385" idx="2"/>
            <a:endCxn id="391" idx="0"/>
          </p:cNvCxnSpPr>
          <p:nvPr/>
        </p:nvCxnSpPr>
        <p:spPr>
          <a:xfrm flipH="1" rot="-5400000">
            <a:off x="3969375" y="8970775"/>
            <a:ext cx="410700" cy="1304700"/>
          </a:xfrm>
          <a:prstGeom prst="bentConnector3">
            <a:avLst>
              <a:gd fmla="val 50003" name="adj1"/>
            </a:avLst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diamond"/>
            <a:tailEnd len="med" w="med" type="diamond"/>
          </a:ln>
        </p:spPr>
      </p:cxnSp>
      <p:cxnSp>
        <p:nvCxnSpPr>
          <p:cNvPr id="394" name="Google Shape;394;p33"/>
          <p:cNvCxnSpPr>
            <a:stCxn id="385" idx="2"/>
            <a:endCxn id="390" idx="0"/>
          </p:cNvCxnSpPr>
          <p:nvPr/>
        </p:nvCxnSpPr>
        <p:spPr>
          <a:xfrm rot="5400000">
            <a:off x="2600025" y="8905825"/>
            <a:ext cx="410400" cy="1434300"/>
          </a:xfrm>
          <a:prstGeom prst="bentConnector3">
            <a:avLst>
              <a:gd fmla="val 50012" name="adj1"/>
            </a:avLst>
          </a:prstGeom>
          <a:noFill/>
          <a:ln cap="flat" cmpd="sng" w="9525">
            <a:solidFill>
              <a:srgbClr val="A2C4C9"/>
            </a:solidFill>
            <a:prstDash val="solid"/>
            <a:round/>
            <a:headEnd len="med" w="med" type="diamond"/>
            <a:tailEnd len="med" w="med" type="diamond"/>
          </a:ln>
        </p:spPr>
      </p:cxnSp>
      <p:pic>
        <p:nvPicPr>
          <p:cNvPr id="395" name="Google Shape;395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36225" y="5955700"/>
            <a:ext cx="732832" cy="911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96" name="Google Shape;396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52325" y="7208325"/>
            <a:ext cx="651675" cy="911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3"/>
          <p:cNvPicPr preferRelativeResize="0"/>
          <p:nvPr/>
        </p:nvPicPr>
        <p:blipFill rotWithShape="1">
          <a:blip r:embed="rId6">
            <a:alphaModFix/>
          </a:blip>
          <a:srcRect b="0" l="0" r="0" t="23141"/>
          <a:stretch/>
        </p:blipFill>
        <p:spPr>
          <a:xfrm>
            <a:off x="6152325" y="4526475"/>
            <a:ext cx="651675" cy="656325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33"/>
          <p:cNvSpPr/>
          <p:nvPr/>
        </p:nvSpPr>
        <p:spPr>
          <a:xfrm>
            <a:off x="989613" y="3632047"/>
            <a:ext cx="5536500" cy="705600"/>
          </a:xfrm>
          <a:prstGeom prst="rect">
            <a:avLst/>
          </a:prstGeom>
          <a:solidFill>
            <a:srgbClr val="EFEFEF"/>
          </a:solidFill>
          <a:ln cap="flat" cmpd="sng" w="19050">
            <a:solidFill>
              <a:srgbClr val="EFEFE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>
                <a:latin typeface="Roboto Slab"/>
                <a:ea typeface="Roboto Slab"/>
                <a:cs typeface="Roboto Slab"/>
                <a:sym typeface="Roboto Slab"/>
              </a:rPr>
              <a:t>It is crucial to understand health beliefs of those who come from different cultures or have different health care experiences.</a:t>
            </a:r>
            <a:endParaRPr b="1"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4"/>
          <p:cNvSpPr txBox="1"/>
          <p:nvPr/>
        </p:nvSpPr>
        <p:spPr>
          <a:xfrm>
            <a:off x="701427" y="2766601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Problem description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3" name="Google Shape;403;p34"/>
          <p:cNvSpPr txBox="1"/>
          <p:nvPr/>
        </p:nvSpPr>
        <p:spPr>
          <a:xfrm>
            <a:off x="756000" y="3173874"/>
            <a:ext cx="6048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 doctor’s view of “what is wrong” may differ from the patient’s view.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goals of problem description should be directed at finding a balanced management of biological &amp; psychosocial issues rather than merely the classic diagnostic and therapeutic end point.</a:t>
            </a:r>
            <a:br>
              <a:rPr lang="ar" sz="1200">
                <a:latin typeface="Roboto Slab"/>
                <a:ea typeface="Roboto Slab"/>
                <a:cs typeface="Roboto Slab"/>
                <a:sym typeface="Roboto Slab"/>
              </a:rPr>
            </a:b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04" name="Google Shape;404;p34"/>
          <p:cNvCxnSpPr/>
          <p:nvPr/>
        </p:nvCxnSpPr>
        <p:spPr>
          <a:xfrm flipH="1" rot="10800000">
            <a:off x="408628" y="5064515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05" name="Google Shape;405;p34"/>
          <p:cNvSpPr txBox="1"/>
          <p:nvPr/>
        </p:nvSpPr>
        <p:spPr>
          <a:xfrm>
            <a:off x="646852" y="4657251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Plans for care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06" name="Google Shape;406;p34"/>
          <p:cNvCxnSpPr/>
          <p:nvPr/>
        </p:nvCxnSpPr>
        <p:spPr>
          <a:xfrm>
            <a:off x="156300" y="6501989"/>
            <a:ext cx="72474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dot"/>
            <a:round/>
            <a:headEnd len="med" w="med" type="oval"/>
            <a:tailEnd len="med" w="med" type="oval"/>
          </a:ln>
        </p:spPr>
      </p:cxnSp>
      <p:sp>
        <p:nvSpPr>
          <p:cNvPr id="407" name="Google Shape;407;p34"/>
          <p:cNvSpPr/>
          <p:nvPr/>
        </p:nvSpPr>
        <p:spPr>
          <a:xfrm>
            <a:off x="304200" y="5568863"/>
            <a:ext cx="1595400" cy="16737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Biomedical management may greatly differ from traditional management that have been put by a folk healer.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8" name="Google Shape;408;p34"/>
          <p:cNvSpPr/>
          <p:nvPr/>
        </p:nvSpPr>
        <p:spPr>
          <a:xfrm>
            <a:off x="2013600" y="5568862"/>
            <a:ext cx="1621200" cy="16737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There is no simple formula for establishing plans in such a setting.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09" name="Google Shape;409;p34"/>
          <p:cNvSpPr/>
          <p:nvPr/>
        </p:nvSpPr>
        <p:spPr>
          <a:xfrm>
            <a:off x="3748800" y="5568908"/>
            <a:ext cx="1663200" cy="1673700"/>
          </a:xfrm>
          <a:prstGeom prst="roundRect">
            <a:avLst>
              <a:gd fmla="val 16667" name="adj"/>
            </a:avLst>
          </a:prstGeom>
          <a:solidFill>
            <a:srgbClr val="A2C4C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The physician may compare illness explanations with the patient and try to mold therapeutic plans to accommodate special beliefs.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0" name="Google Shape;410;p34"/>
          <p:cNvSpPr/>
          <p:nvPr/>
        </p:nvSpPr>
        <p:spPr>
          <a:xfrm>
            <a:off x="5526000" y="5568905"/>
            <a:ext cx="1752300" cy="16737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ar" sz="12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Negotiation with the patient and his/her family over issues related to how both see the illness.</a:t>
            </a:r>
            <a:endParaRPr sz="12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11" name="Google Shape;411;p34"/>
          <p:cNvCxnSpPr/>
          <p:nvPr/>
        </p:nvCxnSpPr>
        <p:spPr>
          <a:xfrm flipH="1" rot="10800000">
            <a:off x="354053" y="8149465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2" name="Google Shape;412;p34"/>
          <p:cNvSpPr txBox="1"/>
          <p:nvPr/>
        </p:nvSpPr>
        <p:spPr>
          <a:xfrm>
            <a:off x="592277" y="7742201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Follow up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13" name="Google Shape;413;p34"/>
          <p:cNvSpPr txBox="1"/>
          <p:nvPr/>
        </p:nvSpPr>
        <p:spPr>
          <a:xfrm>
            <a:off x="939650" y="8149474"/>
            <a:ext cx="6048000" cy="127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Assessment of outcome varies among cultures, e.g.: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AutoNum type="arabicPeriod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Therapy works because none of the patients came back.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Roboto Slab"/>
              <a:buAutoNum type="arabicPeriod"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Therapy works because his patient always come back.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Listen nonjudgmentally when patients and families ascribe treatment success to a traditional therapy.</a:t>
            </a:r>
            <a:br>
              <a:rPr lang="ar" sz="1200">
                <a:latin typeface="Roboto Slab"/>
                <a:ea typeface="Roboto Slab"/>
                <a:cs typeface="Roboto Slab"/>
                <a:sym typeface="Roboto Slab"/>
              </a:rPr>
            </a:b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4" name="Google Shape;414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5650" y="4275388"/>
            <a:ext cx="973774" cy="986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11931" y="7390671"/>
            <a:ext cx="1082924" cy="986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3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5638" y="2278781"/>
            <a:ext cx="973775" cy="97374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7" name="Google Shape;417;p34"/>
          <p:cNvCxnSpPr/>
          <p:nvPr/>
        </p:nvCxnSpPr>
        <p:spPr>
          <a:xfrm flipH="1" rot="10800000">
            <a:off x="463203" y="3173865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418" name="Google Shape;418;p34"/>
          <p:cNvPicPr preferRelativeResize="0"/>
          <p:nvPr/>
        </p:nvPicPr>
        <p:blipFill rotWithShape="1">
          <a:blip r:embed="rId7">
            <a:alphaModFix/>
          </a:blip>
          <a:srcRect b="16970" l="6132" r="30839" t="19376"/>
          <a:stretch/>
        </p:blipFill>
        <p:spPr>
          <a:xfrm>
            <a:off x="4530452" y="286325"/>
            <a:ext cx="2457198" cy="1860173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4"/>
          <p:cNvSpPr txBox="1"/>
          <p:nvPr/>
        </p:nvSpPr>
        <p:spPr>
          <a:xfrm>
            <a:off x="1048800" y="682100"/>
            <a:ext cx="3408900" cy="108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Problem </a:t>
            </a:r>
            <a:r>
              <a:rPr lang="ar" sz="1200">
                <a:solidFill>
                  <a:srgbClr val="B45F06"/>
                </a:solidFill>
                <a:latin typeface="Roboto Slab"/>
                <a:ea typeface="Roboto Slab"/>
                <a:cs typeface="Roboto Slab"/>
                <a:sym typeface="Roboto Slab"/>
              </a:rPr>
              <a:t>description; as you see in the picture each person has a different view but if they all took a step back they would all agree on one thing (that it’s an elephant)</a:t>
            </a:r>
            <a:endParaRPr sz="1200">
              <a:solidFill>
                <a:srgbClr val="B45F06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23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35"/>
          <p:cNvSpPr txBox="1"/>
          <p:nvPr/>
        </p:nvSpPr>
        <p:spPr>
          <a:xfrm>
            <a:off x="407325" y="3042919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The Paternalistic model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25" name="Google Shape;425;p35"/>
          <p:cNvCxnSpPr/>
          <p:nvPr/>
        </p:nvCxnSpPr>
        <p:spPr>
          <a:xfrm flipH="1" rot="10800000">
            <a:off x="285451" y="3490272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26" name="Google Shape;426;p35"/>
          <p:cNvSpPr txBox="1"/>
          <p:nvPr/>
        </p:nvSpPr>
        <p:spPr>
          <a:xfrm>
            <a:off x="578250" y="3490283"/>
            <a:ext cx="604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physician acts as the </a:t>
            </a:r>
            <a:r>
              <a:rPr b="1" lang="ar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patient’s guardian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physician uses his/her skills to determine what is wrong with the patient and implements the best course of management for him/her. “Physicians are in the best position to judge what is best for their patients. In a strong form of this, physicians authoritatively order patients to assent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  Patient is expected to agree on what the physician has decided for him/her.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Excludes the patient from the decision-making process.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Culturally applicable in Chinese culture and partially in other Far East and South Asian cultures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27" name="Google Shape;427;p35"/>
          <p:cNvPicPr preferRelativeResize="0"/>
          <p:nvPr/>
        </p:nvPicPr>
        <p:blipFill rotWithShape="1">
          <a:blip r:embed="rId4">
            <a:alphaModFix/>
          </a:blip>
          <a:srcRect b="7158" l="0" r="388" t="0"/>
          <a:stretch/>
        </p:blipFill>
        <p:spPr>
          <a:xfrm>
            <a:off x="4548722" y="2712268"/>
            <a:ext cx="766675" cy="11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428" name="Google Shape;428;p35"/>
          <p:cNvSpPr txBox="1"/>
          <p:nvPr/>
        </p:nvSpPr>
        <p:spPr>
          <a:xfrm>
            <a:off x="578240" y="7098853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The Informative Model </a:t>
            </a:r>
            <a:r>
              <a:rPr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“engineering</a:t>
            </a:r>
            <a:r>
              <a:rPr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model”</a:t>
            </a:r>
            <a:endParaRPr sz="12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29" name="Google Shape;429;p35"/>
          <p:cNvCxnSpPr/>
          <p:nvPr/>
        </p:nvCxnSpPr>
        <p:spPr>
          <a:xfrm flipH="1" rot="10800000">
            <a:off x="463201" y="7540468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0" name="Google Shape;430;p35"/>
          <p:cNvSpPr txBox="1"/>
          <p:nvPr/>
        </p:nvSpPr>
        <p:spPr>
          <a:xfrm>
            <a:off x="756000" y="7540475"/>
            <a:ext cx="63294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physician acts as the </a:t>
            </a:r>
            <a:r>
              <a:rPr b="1" lang="ar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technician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The physician informs the patient to fall the medical facts related to his/her disease and the available interventions to deal with it. ( The patient takes decisions independently based on personal values (total patient autonomy)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Patient Decides What Medical Intervention he / she wants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  The Physician Executes The Selected Intervention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Physicians treat diseases rather than patients and sick persons are “Consumers”.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Excludes the doctors values from the decision making process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Culturally applicable To certain sections of Western and relatively less eastern population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31" name="Google Shape;431;p35"/>
          <p:cNvPicPr preferRelativeResize="0"/>
          <p:nvPr/>
        </p:nvPicPr>
        <p:blipFill rotWithShape="1">
          <a:blip r:embed="rId5">
            <a:alphaModFix/>
          </a:blip>
          <a:srcRect b="34114" l="0" r="0" t="7450"/>
          <a:stretch/>
        </p:blipFill>
        <p:spPr>
          <a:xfrm>
            <a:off x="5350893" y="6711289"/>
            <a:ext cx="1347300" cy="1050099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5"/>
          <p:cNvSpPr txBox="1"/>
          <p:nvPr/>
        </p:nvSpPr>
        <p:spPr>
          <a:xfrm>
            <a:off x="1383588" y="1226255"/>
            <a:ext cx="4792800" cy="23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ar" sz="11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“Dependent on community’s social values and moral norms”</a:t>
            </a:r>
            <a:endParaRPr sz="1100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3" name="Google Shape;433;p35"/>
          <p:cNvSpPr/>
          <p:nvPr/>
        </p:nvSpPr>
        <p:spPr>
          <a:xfrm>
            <a:off x="801908" y="1763075"/>
            <a:ext cx="1251000" cy="504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Paternalistic</a:t>
            </a:r>
            <a:r>
              <a:rPr b="1"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4" name="Google Shape;434;p35"/>
          <p:cNvSpPr/>
          <p:nvPr/>
        </p:nvSpPr>
        <p:spPr>
          <a:xfrm>
            <a:off x="2384657" y="1768150"/>
            <a:ext cx="1251000" cy="504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informative</a:t>
            </a:r>
            <a:endParaRPr b="1"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5" name="Google Shape;435;p35"/>
          <p:cNvSpPr/>
          <p:nvPr/>
        </p:nvSpPr>
        <p:spPr>
          <a:xfrm>
            <a:off x="3953957" y="1763075"/>
            <a:ext cx="1251000" cy="504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interpretive</a:t>
            </a:r>
            <a:endParaRPr b="1"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36" name="Google Shape;436;p35"/>
          <p:cNvSpPr/>
          <p:nvPr/>
        </p:nvSpPr>
        <p:spPr>
          <a:xfrm>
            <a:off x="1108856" y="805217"/>
            <a:ext cx="5162100" cy="365100"/>
          </a:xfrm>
          <a:prstGeom prst="roundRect">
            <a:avLst>
              <a:gd fmla="val 16667" name="adj"/>
            </a:avLst>
          </a:prstGeom>
          <a:solidFill>
            <a:srgbClr val="76A5AF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1" lang="ar" sz="20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Models of Doctor-Patient Relationship</a:t>
            </a:r>
            <a:r>
              <a:rPr b="1" lang="ar" sz="1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endParaRPr b="1" sz="1800">
              <a:solidFill>
                <a:srgbClr val="FFFFFF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37" name="Google Shape;437;p35"/>
          <p:cNvCxnSpPr>
            <a:stCxn id="436" idx="2"/>
            <a:endCxn id="433" idx="0"/>
          </p:cNvCxnSpPr>
          <p:nvPr/>
        </p:nvCxnSpPr>
        <p:spPr>
          <a:xfrm rot="5400000">
            <a:off x="2262206" y="335417"/>
            <a:ext cx="592800" cy="22626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8" name="Google Shape;438;p35"/>
          <p:cNvCxnSpPr>
            <a:stCxn id="436" idx="2"/>
            <a:endCxn id="434" idx="0"/>
          </p:cNvCxnSpPr>
          <p:nvPr/>
        </p:nvCxnSpPr>
        <p:spPr>
          <a:xfrm rot="5400000">
            <a:off x="3051056" y="1129367"/>
            <a:ext cx="597900" cy="679800"/>
          </a:xfrm>
          <a:prstGeom prst="bentConnector3">
            <a:avLst>
              <a:gd fmla="val 49994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9" name="Google Shape;439;p35"/>
          <p:cNvCxnSpPr>
            <a:stCxn id="436" idx="2"/>
            <a:endCxn id="435" idx="0"/>
          </p:cNvCxnSpPr>
          <p:nvPr/>
        </p:nvCxnSpPr>
        <p:spPr>
          <a:xfrm flipH="1" rot="-5400000">
            <a:off x="3838256" y="1021967"/>
            <a:ext cx="592800" cy="8895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0" name="Google Shape;440;p35"/>
          <p:cNvSpPr/>
          <p:nvPr/>
        </p:nvSpPr>
        <p:spPr>
          <a:xfrm>
            <a:off x="5507081" y="1763075"/>
            <a:ext cx="1251000" cy="504000"/>
          </a:xfrm>
          <a:prstGeom prst="roundRect">
            <a:avLst>
              <a:gd fmla="val 16667" name="adj"/>
            </a:avLst>
          </a:prstGeom>
          <a:solidFill>
            <a:srgbClr val="D0E0E3"/>
          </a:solidFill>
          <a:ln>
            <a:noFill/>
          </a:ln>
        </p:spPr>
        <p:txBody>
          <a:bodyPr anchorCtr="0" anchor="ctr" bIns="121950" lIns="121950" spcFirstLastPara="1" rIns="121950" wrap="square" tIns="12195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deliberate</a:t>
            </a:r>
            <a:endParaRPr b="1"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41" name="Google Shape;441;p35"/>
          <p:cNvCxnSpPr>
            <a:stCxn id="436" idx="2"/>
            <a:endCxn id="440" idx="0"/>
          </p:cNvCxnSpPr>
          <p:nvPr/>
        </p:nvCxnSpPr>
        <p:spPr>
          <a:xfrm flipH="1" rot="-5400000">
            <a:off x="4614806" y="245417"/>
            <a:ext cx="592800" cy="24426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rgbClr val="666666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2" name="Google Shape;442;p35"/>
          <p:cNvSpPr/>
          <p:nvPr/>
        </p:nvSpPr>
        <p:spPr>
          <a:xfrm>
            <a:off x="8" y="9"/>
            <a:ext cx="1404900" cy="365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IMPORTANT!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Google Shape;447;p36"/>
          <p:cNvSpPr txBox="1"/>
          <p:nvPr/>
        </p:nvSpPr>
        <p:spPr>
          <a:xfrm>
            <a:off x="493013" y="539135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The Interpretive/ Collegial Model</a:t>
            </a:r>
            <a:endParaRPr b="1"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48" name="Google Shape;448;p36"/>
          <p:cNvCxnSpPr/>
          <p:nvPr/>
        </p:nvCxnSpPr>
        <p:spPr>
          <a:xfrm flipH="1" rot="10800000">
            <a:off x="374326" y="1010954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9" name="Google Shape;449;p36"/>
          <p:cNvSpPr txBox="1"/>
          <p:nvPr/>
        </p:nvSpPr>
        <p:spPr>
          <a:xfrm>
            <a:off x="667125" y="1010966"/>
            <a:ext cx="6048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physician acts as the </a:t>
            </a:r>
            <a:r>
              <a:rPr b="1" lang="ar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counselor,advisor or friend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physician tries to understand the patient’s values and what he/she actually wants and help him/her choose the intervention that fulfills these values.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patient ultimately decides the intervention to be taken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  Physician’s medical facts and patients personal values contribute to balanced and shared medical decision- making.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Upholds patient autonomy without undermining the physician’s duty of beneficence.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ar" sz="1200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Culturally popular in the West &amp; Increasingly accepted in the East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50" name="Google Shape;450;p36"/>
          <p:cNvSpPr txBox="1"/>
          <p:nvPr/>
        </p:nvSpPr>
        <p:spPr>
          <a:xfrm>
            <a:off x="578253" y="3891350"/>
            <a:ext cx="6048000" cy="70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The Deliberative Model</a:t>
            </a:r>
            <a:endParaRPr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451" name="Google Shape;451;p36"/>
          <p:cNvCxnSpPr/>
          <p:nvPr/>
        </p:nvCxnSpPr>
        <p:spPr>
          <a:xfrm flipH="1" rot="10800000">
            <a:off x="463214" y="4395821"/>
            <a:ext cx="6633600" cy="4800"/>
          </a:xfrm>
          <a:prstGeom prst="straightConnector1">
            <a:avLst/>
          </a:prstGeom>
          <a:noFill/>
          <a:ln cap="flat" cmpd="sng" w="9525">
            <a:solidFill>
              <a:srgbClr val="76A5AF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36"/>
          <p:cNvSpPr txBox="1"/>
          <p:nvPr/>
        </p:nvSpPr>
        <p:spPr>
          <a:xfrm>
            <a:off x="756013" y="4395829"/>
            <a:ext cx="6329400" cy="22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 physician acts as the </a:t>
            </a:r>
            <a:r>
              <a:rPr b="1" lang="ar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mentor, teacher</a:t>
            </a:r>
            <a:endParaRPr b="1">
              <a:solidFill>
                <a:schemeClr val="accent5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  </a:t>
            </a:r>
            <a:r>
              <a:rPr lang="ar" sz="12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Physician objectively knows and prioritizes patient’s personal and medical values.</a:t>
            </a:r>
            <a:endParaRPr sz="1200">
              <a:solidFill>
                <a:schemeClr val="dk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  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The physician discusses with the patient what course of action would be best.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9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rPr>
              <a:t>•</a:t>
            </a: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   The physician not only Discusses What The Patient Could Do, but acting to the benefit of the patient, he/she will also discuss what should the patient do.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"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ar" sz="1200">
                <a:latin typeface="Roboto Slab"/>
                <a:ea typeface="Roboto Slab"/>
                <a:cs typeface="Roboto Slab"/>
                <a:sym typeface="Roboto Slab"/>
              </a:rPr>
              <a:t>“The physician mentor’s grip on decision making is more relaxed than the physician / parent model but autonomy- conscious patients find it unsatisfactory.”</a:t>
            </a:r>
            <a:endParaRPr sz="1200"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53" name="Google Shape;453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00050" y="3594925"/>
            <a:ext cx="1303150" cy="12519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4" name="Google Shape;454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7400" y="228232"/>
            <a:ext cx="1303162" cy="10501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55" name="Google Shape;455;p36"/>
          <p:cNvGraphicFramePr/>
          <p:nvPr/>
        </p:nvGraphicFramePr>
        <p:xfrm>
          <a:off x="108638" y="6433679"/>
          <a:ext cx="3000000" cy="3000000"/>
        </p:xfrm>
        <a:graphic>
          <a:graphicData uri="http://schemas.openxmlformats.org/drawingml/2006/table">
            <a:tbl>
              <a:tblPr>
                <a:noFill/>
                <a:tableStyleId>{BB9A4CB2-3C68-48A5-B4EA-F452675198FD}</a:tableStyleId>
              </a:tblPr>
              <a:tblGrid>
                <a:gridCol w="1263375"/>
                <a:gridCol w="1314075"/>
                <a:gridCol w="1461750"/>
                <a:gridCol w="1949075"/>
                <a:gridCol w="1354475"/>
              </a:tblGrid>
              <a:tr h="3657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Paternalistic</a:t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Informative</a:t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Interpretive</a:t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Deliberative</a:t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D0E0E3"/>
                    </a:solidFill>
                  </a:tcPr>
                </a:tc>
              </a:tr>
              <a:tr h="12640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Physician obligation</a:t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Promoting patient’s well-being independent of the patient’s preference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Provide relevant facts &amp; information to the patient and executes the patients wishes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Provides relevant facts and information to the patient while trying to understand the patient's values to help the patient choose the intervention that suits his/her values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Informs guides the patient to the intervention that is best suited for his clinical situation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29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Patient autonomy</a:t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 Consents to the doctors choice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Patient controls the decision making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Patient understands him/herself better to help her in making the choice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Self-development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223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Physician role</a:t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guardian, parent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 technical expert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Counselor or advisor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Friend or teacher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626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ar" sz="12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Epidemiology</a:t>
                      </a:r>
                      <a:endParaRPr b="1" sz="12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-in Chinese culture 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-</a:t>
                      </a: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partially in Far East &amp; South Asian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-in Western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-less in Eastern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-in West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" sz="1100"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-increase acceptance in East</a:t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>
                        <a:latin typeface="Roboto Slab"/>
                        <a:ea typeface="Roboto Slab"/>
                        <a:cs typeface="Roboto Slab"/>
                        <a:sym typeface="Roboto Slab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66666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456" name="Google Shape;456;p36"/>
          <p:cNvSpPr/>
          <p:nvPr/>
        </p:nvSpPr>
        <p:spPr>
          <a:xfrm>
            <a:off x="8" y="9"/>
            <a:ext cx="1404900" cy="365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IMPORTANT!</a:t>
            </a:r>
            <a:endParaRPr/>
          </a:p>
        </p:txBody>
      </p:sp>
      <p:sp>
        <p:nvSpPr>
          <p:cNvPr id="457" name="Google Shape;457;p36"/>
          <p:cNvSpPr txBox="1"/>
          <p:nvPr/>
        </p:nvSpPr>
        <p:spPr>
          <a:xfrm>
            <a:off x="-183888" y="6339607"/>
            <a:ext cx="1772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1600" u="sng">
                <a:solidFill>
                  <a:srgbClr val="990000"/>
                </a:solidFill>
                <a:latin typeface="Roboto Slab"/>
                <a:ea typeface="Roboto Slab"/>
                <a:cs typeface="Roboto Slab"/>
                <a:sym typeface="Roboto Slab"/>
              </a:rPr>
              <a:t>Summary</a:t>
            </a:r>
            <a:endParaRPr b="1" sz="1600" u="sng">
              <a:solidFill>
                <a:srgbClr val="990000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7"/>
          <p:cNvSpPr txBox="1"/>
          <p:nvPr/>
        </p:nvSpPr>
        <p:spPr>
          <a:xfrm>
            <a:off x="1017088" y="912615"/>
            <a:ext cx="6048000" cy="659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How Should Doctors Approach Differences in Cultural Context?</a:t>
            </a:r>
            <a:endParaRPr sz="2000">
              <a:solidFill>
                <a:srgbClr val="45818E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463" name="Google Shape;463;p37"/>
          <p:cNvGrpSpPr/>
          <p:nvPr/>
        </p:nvGrpSpPr>
        <p:grpSpPr>
          <a:xfrm>
            <a:off x="560240" y="2008320"/>
            <a:ext cx="6439517" cy="3434700"/>
            <a:chOff x="869883" y="6828559"/>
            <a:chExt cx="6439517" cy="3434700"/>
          </a:xfrm>
        </p:grpSpPr>
        <p:sp>
          <p:nvSpPr>
            <p:cNvPr id="464" name="Google Shape;464;p37"/>
            <p:cNvSpPr txBox="1"/>
            <p:nvPr/>
          </p:nvSpPr>
          <p:spPr>
            <a:xfrm>
              <a:off x="1039700" y="6929300"/>
              <a:ext cx="6269700" cy="3000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Good doctors will have an awareness of their own beliefs and an understanding of the beliefs and commitments of others.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Conflicts between clinical judgement and culture or beliefs should be approached sensitively and nonjudgmentally.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Doctors should treat patients fairly and with respect whatever their life choices and beliefs.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A doctor’s own religion, culture or beliefs should not adversely affect patients’ well being.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While providing professional care physician must not impose his / her view on a patient’s Life style, culture, beliefs, race, Sex, age / sexuality, Social status economic worth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ar" sz="1200">
                  <a:latin typeface="Roboto Slab"/>
                  <a:ea typeface="Roboto Slab"/>
                  <a:cs typeface="Roboto Slab"/>
                  <a:sym typeface="Roboto Slab"/>
                </a:rPr>
                <a:t>Physicians must be prepared to explain and justify his / her actions and decisions</a:t>
              </a:r>
              <a:endParaRPr sz="1200"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cxnSp>
          <p:nvCxnSpPr>
            <p:cNvPr id="465" name="Google Shape;465;p37"/>
            <p:cNvCxnSpPr/>
            <p:nvPr/>
          </p:nvCxnSpPr>
          <p:spPr>
            <a:xfrm flipH="1">
              <a:off x="952623" y="6828559"/>
              <a:ext cx="12000" cy="3434700"/>
            </a:xfrm>
            <a:prstGeom prst="straightConnector1">
              <a:avLst/>
            </a:prstGeom>
            <a:noFill/>
            <a:ln cap="flat" cmpd="sng" w="9525">
              <a:solidFill>
                <a:srgbClr val="576868"/>
              </a:solidFill>
              <a:prstDash val="dot"/>
              <a:round/>
              <a:headEnd len="med" w="med" type="oval"/>
              <a:tailEnd len="med" w="med" type="oval"/>
            </a:ln>
          </p:spPr>
        </p:cxnSp>
        <p:grpSp>
          <p:nvGrpSpPr>
            <p:cNvPr id="466" name="Google Shape;466;p37"/>
            <p:cNvGrpSpPr/>
            <p:nvPr/>
          </p:nvGrpSpPr>
          <p:grpSpPr>
            <a:xfrm rot="5400000">
              <a:off x="878238" y="7019648"/>
              <a:ext cx="160776" cy="177487"/>
              <a:chOff x="1835696" y="2517293"/>
              <a:chExt cx="792000" cy="792000"/>
            </a:xfrm>
          </p:grpSpPr>
          <p:sp>
            <p:nvSpPr>
              <p:cNvPr id="467" name="Google Shape;467;p37"/>
              <p:cNvSpPr/>
              <p:nvPr/>
            </p:nvSpPr>
            <p:spPr>
              <a:xfrm>
                <a:off x="1835696" y="2517293"/>
                <a:ext cx="792000" cy="792000"/>
              </a:xfrm>
              <a:prstGeom prst="diamond">
                <a:avLst/>
              </a:prstGeom>
              <a:solidFill>
                <a:srgbClr val="134F5C"/>
              </a:solidFill>
              <a:ln cap="flat" cmpd="sng" w="38100">
                <a:solidFill>
                  <a:srgbClr val="134F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8" name="Google Shape;468;p37"/>
              <p:cNvSpPr/>
              <p:nvPr/>
            </p:nvSpPr>
            <p:spPr>
              <a:xfrm>
                <a:off x="1901658" y="2583255"/>
                <a:ext cx="660300" cy="660300"/>
              </a:xfrm>
              <a:prstGeom prst="diamond">
                <a:avLst/>
              </a:prstGeom>
              <a:solidFill>
                <a:srgbClr val="134F5C"/>
              </a:solidFill>
              <a:ln cap="flat" cmpd="sng" w="9525">
                <a:solidFill>
                  <a:srgbClr val="134F5C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69" name="Google Shape;469;p37"/>
            <p:cNvGrpSpPr/>
            <p:nvPr/>
          </p:nvGrpSpPr>
          <p:grpSpPr>
            <a:xfrm rot="5400000">
              <a:off x="878238" y="7570366"/>
              <a:ext cx="160776" cy="177487"/>
              <a:chOff x="1835696" y="2517293"/>
              <a:chExt cx="792000" cy="792000"/>
            </a:xfrm>
          </p:grpSpPr>
          <p:sp>
            <p:nvSpPr>
              <p:cNvPr id="470" name="Google Shape;470;p37"/>
              <p:cNvSpPr/>
              <p:nvPr/>
            </p:nvSpPr>
            <p:spPr>
              <a:xfrm>
                <a:off x="1835696" y="2517293"/>
                <a:ext cx="792000" cy="792000"/>
              </a:xfrm>
              <a:prstGeom prst="diamond">
                <a:avLst/>
              </a:prstGeom>
              <a:solidFill>
                <a:srgbClr val="45818E"/>
              </a:solidFill>
              <a:ln cap="flat" cmpd="sng" w="3810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1" name="Google Shape;471;p37"/>
              <p:cNvSpPr/>
              <p:nvPr/>
            </p:nvSpPr>
            <p:spPr>
              <a:xfrm>
                <a:off x="1901658" y="2583255"/>
                <a:ext cx="660300" cy="660300"/>
              </a:xfrm>
              <a:prstGeom prst="diamond">
                <a:avLst/>
              </a:prstGeom>
              <a:solidFill>
                <a:srgbClr val="45818E"/>
              </a:solidFill>
              <a:ln cap="flat" cmpd="sng" w="9525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2" name="Google Shape;472;p37"/>
            <p:cNvGrpSpPr/>
            <p:nvPr/>
          </p:nvGrpSpPr>
          <p:grpSpPr>
            <a:xfrm rot="5400000">
              <a:off x="878238" y="8100302"/>
              <a:ext cx="160776" cy="177487"/>
              <a:chOff x="1835696" y="2517293"/>
              <a:chExt cx="792000" cy="792000"/>
            </a:xfrm>
          </p:grpSpPr>
          <p:sp>
            <p:nvSpPr>
              <p:cNvPr id="473" name="Google Shape;473;p37"/>
              <p:cNvSpPr/>
              <p:nvPr/>
            </p:nvSpPr>
            <p:spPr>
              <a:xfrm>
                <a:off x="1835696" y="2517293"/>
                <a:ext cx="792000" cy="792000"/>
              </a:xfrm>
              <a:prstGeom prst="diamond">
                <a:avLst/>
              </a:prstGeom>
              <a:solidFill>
                <a:srgbClr val="45818E"/>
              </a:solidFill>
              <a:ln cap="flat" cmpd="sng" w="38100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4" name="Google Shape;474;p37"/>
              <p:cNvSpPr/>
              <p:nvPr/>
            </p:nvSpPr>
            <p:spPr>
              <a:xfrm>
                <a:off x="1901658" y="2583255"/>
                <a:ext cx="660300" cy="660300"/>
              </a:xfrm>
              <a:prstGeom prst="diamond">
                <a:avLst/>
              </a:prstGeom>
              <a:solidFill>
                <a:srgbClr val="45818E"/>
              </a:solidFill>
              <a:ln cap="flat" cmpd="sng" w="9525">
                <a:solidFill>
                  <a:srgbClr val="45818E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5" name="Google Shape;475;p37"/>
            <p:cNvGrpSpPr/>
            <p:nvPr/>
          </p:nvGrpSpPr>
          <p:grpSpPr>
            <a:xfrm rot="5400000">
              <a:off x="878238" y="8630216"/>
              <a:ext cx="160776" cy="177487"/>
              <a:chOff x="1835696" y="2517293"/>
              <a:chExt cx="792000" cy="792000"/>
            </a:xfrm>
          </p:grpSpPr>
          <p:sp>
            <p:nvSpPr>
              <p:cNvPr id="476" name="Google Shape;476;p37"/>
              <p:cNvSpPr/>
              <p:nvPr/>
            </p:nvSpPr>
            <p:spPr>
              <a:xfrm>
                <a:off x="1835696" y="2517293"/>
                <a:ext cx="792000" cy="792000"/>
              </a:xfrm>
              <a:prstGeom prst="diamond">
                <a:avLst/>
              </a:prstGeom>
              <a:solidFill>
                <a:srgbClr val="76A5AF"/>
              </a:solidFill>
              <a:ln cap="flat" cmpd="sng" w="38100">
                <a:solidFill>
                  <a:srgbClr val="76A5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7" name="Google Shape;477;p37"/>
              <p:cNvSpPr/>
              <p:nvPr/>
            </p:nvSpPr>
            <p:spPr>
              <a:xfrm>
                <a:off x="1901658" y="2583255"/>
                <a:ext cx="660300" cy="660300"/>
              </a:xfrm>
              <a:prstGeom prst="diamond">
                <a:avLst/>
              </a:prstGeom>
              <a:solidFill>
                <a:srgbClr val="76A5AF"/>
              </a:solidFill>
              <a:ln cap="flat" cmpd="sng" w="9525">
                <a:solidFill>
                  <a:srgbClr val="76A5AF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78" name="Google Shape;478;p37"/>
            <p:cNvGrpSpPr/>
            <p:nvPr/>
          </p:nvGrpSpPr>
          <p:grpSpPr>
            <a:xfrm rot="5400000">
              <a:off x="878239" y="9180957"/>
              <a:ext cx="160776" cy="177487"/>
              <a:chOff x="1835696" y="2517293"/>
              <a:chExt cx="792000" cy="792000"/>
            </a:xfrm>
          </p:grpSpPr>
          <p:sp>
            <p:nvSpPr>
              <p:cNvPr id="479" name="Google Shape;479;p37"/>
              <p:cNvSpPr/>
              <p:nvPr/>
            </p:nvSpPr>
            <p:spPr>
              <a:xfrm>
                <a:off x="1835696" y="2517293"/>
                <a:ext cx="792000" cy="792000"/>
              </a:xfrm>
              <a:prstGeom prst="diamond">
                <a:avLst/>
              </a:prstGeom>
              <a:solidFill>
                <a:srgbClr val="A2C4C9"/>
              </a:solidFill>
              <a:ln cap="flat" cmpd="sng" w="38100">
                <a:solidFill>
                  <a:srgbClr val="A2C4C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0" name="Google Shape;480;p37"/>
              <p:cNvSpPr/>
              <p:nvPr/>
            </p:nvSpPr>
            <p:spPr>
              <a:xfrm>
                <a:off x="1901658" y="2583255"/>
                <a:ext cx="660300" cy="660300"/>
              </a:xfrm>
              <a:prstGeom prst="diamond">
                <a:avLst/>
              </a:prstGeom>
              <a:solidFill>
                <a:srgbClr val="A2C4C9"/>
              </a:solidFill>
              <a:ln cap="flat" cmpd="sng" w="9525">
                <a:solidFill>
                  <a:srgbClr val="A2C4C9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81" name="Google Shape;481;p37"/>
            <p:cNvGrpSpPr/>
            <p:nvPr/>
          </p:nvGrpSpPr>
          <p:grpSpPr>
            <a:xfrm rot="5400000">
              <a:off x="878238" y="9920934"/>
              <a:ext cx="160776" cy="177487"/>
              <a:chOff x="1835696" y="2517293"/>
              <a:chExt cx="792000" cy="792000"/>
            </a:xfrm>
          </p:grpSpPr>
          <p:sp>
            <p:nvSpPr>
              <p:cNvPr id="482" name="Google Shape;482;p37"/>
              <p:cNvSpPr/>
              <p:nvPr/>
            </p:nvSpPr>
            <p:spPr>
              <a:xfrm>
                <a:off x="1835696" y="2517293"/>
                <a:ext cx="792000" cy="792000"/>
              </a:xfrm>
              <a:prstGeom prst="diamond">
                <a:avLst/>
              </a:prstGeom>
              <a:solidFill>
                <a:srgbClr val="D0E0E3"/>
              </a:solidFill>
              <a:ln cap="flat" cmpd="sng" w="38100">
                <a:solidFill>
                  <a:srgbClr val="D0E0E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83" name="Google Shape;483;p37"/>
              <p:cNvSpPr/>
              <p:nvPr/>
            </p:nvSpPr>
            <p:spPr>
              <a:xfrm>
                <a:off x="1901658" y="2583255"/>
                <a:ext cx="660300" cy="660300"/>
              </a:xfrm>
              <a:prstGeom prst="diamond">
                <a:avLst/>
              </a:prstGeom>
              <a:solidFill>
                <a:srgbClr val="D0E0E3"/>
              </a:solidFill>
              <a:ln cap="flat" cmpd="sng" w="9525">
                <a:solidFill>
                  <a:srgbClr val="D0E0E3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sz="1800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84" name="Google Shape;484;p37"/>
          <p:cNvSpPr txBox="1"/>
          <p:nvPr/>
        </p:nvSpPr>
        <p:spPr>
          <a:xfrm>
            <a:off x="560250" y="5658400"/>
            <a:ext cx="62784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ar" sz="2000">
                <a:solidFill>
                  <a:srgbClr val="45818E"/>
                </a:solidFill>
                <a:latin typeface="Roboto Slab"/>
                <a:ea typeface="Roboto Slab"/>
                <a:cs typeface="Roboto Slab"/>
                <a:sym typeface="Roboto Slab"/>
              </a:rPr>
              <a:t>A doctor should approach cultural differences with :</a:t>
            </a:r>
            <a:endParaRPr b="1" sz="2000">
              <a:solidFill>
                <a:srgbClr val="45818E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485" name="Google Shape;485;p37"/>
          <p:cNvSpPr/>
          <p:nvPr/>
        </p:nvSpPr>
        <p:spPr>
          <a:xfrm flipH="1">
            <a:off x="1017100" y="6622550"/>
            <a:ext cx="1983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Competency </a:t>
            </a:r>
            <a:r>
              <a:rPr lang="ar" sz="16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كفاءة</a:t>
            </a:r>
            <a:endParaRPr sz="1600">
              <a:solidFill>
                <a:srgbClr val="B7B7B7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6" name="Google Shape;486;p37"/>
          <p:cNvSpPr/>
          <p:nvPr/>
        </p:nvSpPr>
        <p:spPr>
          <a:xfrm>
            <a:off x="8" y="9"/>
            <a:ext cx="1404900" cy="365100"/>
          </a:xfrm>
          <a:prstGeom prst="rect">
            <a:avLst/>
          </a:prstGeom>
          <a:solidFill>
            <a:srgbClr val="99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lang="ar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IMPORTANT!</a:t>
            </a:r>
            <a:endParaRPr/>
          </a:p>
        </p:txBody>
      </p:sp>
      <p:sp>
        <p:nvSpPr>
          <p:cNvPr id="487" name="Google Shape;487;p37"/>
          <p:cNvSpPr/>
          <p:nvPr/>
        </p:nvSpPr>
        <p:spPr>
          <a:xfrm>
            <a:off x="1120650" y="7678363"/>
            <a:ext cx="2171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Humility </a:t>
            </a:r>
            <a:r>
              <a:rPr lang="ar" sz="16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تواضع</a:t>
            </a:r>
            <a:endParaRPr b="1"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8" name="Google Shape;488;p37"/>
          <p:cNvSpPr/>
          <p:nvPr/>
        </p:nvSpPr>
        <p:spPr>
          <a:xfrm>
            <a:off x="1120650" y="8723500"/>
            <a:ext cx="1983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Empathy </a:t>
            </a:r>
            <a:r>
              <a:rPr lang="ar" sz="16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عطف</a:t>
            </a:r>
            <a:endParaRPr b="1"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89" name="Google Shape;489;p37"/>
          <p:cNvSpPr/>
          <p:nvPr/>
        </p:nvSpPr>
        <p:spPr>
          <a:xfrm>
            <a:off x="1120650" y="9768625"/>
            <a:ext cx="21717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Respect </a:t>
            </a:r>
            <a:r>
              <a:rPr lang="ar" sz="16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احترام</a:t>
            </a:r>
            <a:endParaRPr b="1"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0" name="Google Shape;490;p37"/>
          <p:cNvSpPr/>
          <p:nvPr/>
        </p:nvSpPr>
        <p:spPr>
          <a:xfrm>
            <a:off x="4421300" y="8497450"/>
            <a:ext cx="2578500" cy="80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Awareness of possible external influences</a:t>
            </a:r>
            <a:endParaRPr b="1"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1" name="Google Shape;491;p37"/>
          <p:cNvSpPr/>
          <p:nvPr/>
        </p:nvSpPr>
        <p:spPr>
          <a:xfrm>
            <a:off x="4421300" y="6514575"/>
            <a:ext cx="2388000" cy="546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Sensitivity </a:t>
            </a:r>
            <a:r>
              <a:rPr lang="ar" sz="16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حساسية</a:t>
            </a:r>
            <a:endParaRPr b="1"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492" name="Google Shape;492;p37"/>
          <p:cNvSpPr/>
          <p:nvPr/>
        </p:nvSpPr>
        <p:spPr>
          <a:xfrm>
            <a:off x="4421300" y="7587175"/>
            <a:ext cx="2116200" cy="525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5600" lIns="75600" spcFirstLastPara="1" rIns="75600" wrap="square" tIns="756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ar" sz="1600">
                <a:latin typeface="Roboto Slab"/>
                <a:ea typeface="Roboto Slab"/>
                <a:cs typeface="Roboto Slab"/>
                <a:sym typeface="Roboto Slab"/>
              </a:rPr>
              <a:t>Curiosity </a:t>
            </a:r>
            <a:r>
              <a:rPr lang="ar" sz="1600">
                <a:solidFill>
                  <a:srgbClr val="B7B7B7"/>
                </a:solidFill>
                <a:latin typeface="Roboto Slab"/>
                <a:ea typeface="Roboto Slab"/>
                <a:cs typeface="Roboto Slab"/>
                <a:sym typeface="Roboto Slab"/>
              </a:rPr>
              <a:t>فضول</a:t>
            </a:r>
            <a:endParaRPr b="1" sz="1600"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493" name="Google Shape;493;p37"/>
          <p:cNvGrpSpPr/>
          <p:nvPr/>
        </p:nvGrpSpPr>
        <p:grpSpPr>
          <a:xfrm>
            <a:off x="576700" y="6514571"/>
            <a:ext cx="2642352" cy="546603"/>
            <a:chOff x="720400" y="740050"/>
            <a:chExt cx="2642352" cy="546603"/>
          </a:xfrm>
        </p:grpSpPr>
        <p:cxnSp>
          <p:nvCxnSpPr>
            <p:cNvPr id="494" name="Google Shape;494;p37"/>
            <p:cNvCxnSpPr>
              <a:stCxn id="495" idx="3"/>
            </p:cNvCxnSpPr>
            <p:nvPr/>
          </p:nvCxnSpPr>
          <p:spPr>
            <a:xfrm flipH="1" rot="10800000">
              <a:off x="873652" y="1285153"/>
              <a:ext cx="2489100" cy="1500"/>
            </a:xfrm>
            <a:prstGeom prst="straightConnector1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5" name="Google Shape;495;p37"/>
            <p:cNvSpPr/>
            <p:nvPr/>
          </p:nvSpPr>
          <p:spPr>
            <a:xfrm>
              <a:off x="720400" y="740050"/>
              <a:ext cx="552300" cy="5466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1</a:t>
              </a:r>
              <a:endParaRPr b="1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96" name="Google Shape;496;p37"/>
          <p:cNvGrpSpPr/>
          <p:nvPr/>
        </p:nvGrpSpPr>
        <p:grpSpPr>
          <a:xfrm>
            <a:off x="3891975" y="6514571"/>
            <a:ext cx="2642352" cy="546603"/>
            <a:chOff x="720400" y="740050"/>
            <a:chExt cx="2642352" cy="546603"/>
          </a:xfrm>
        </p:grpSpPr>
        <p:cxnSp>
          <p:nvCxnSpPr>
            <p:cNvPr id="497" name="Google Shape;497;p37"/>
            <p:cNvCxnSpPr>
              <a:stCxn id="498" idx="3"/>
            </p:cNvCxnSpPr>
            <p:nvPr/>
          </p:nvCxnSpPr>
          <p:spPr>
            <a:xfrm flipH="1" rot="10800000">
              <a:off x="873652" y="1285153"/>
              <a:ext cx="2489100" cy="1500"/>
            </a:xfrm>
            <a:prstGeom prst="straightConnector1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8" name="Google Shape;498;p37"/>
            <p:cNvSpPr/>
            <p:nvPr/>
          </p:nvSpPr>
          <p:spPr>
            <a:xfrm>
              <a:off x="720400" y="740050"/>
              <a:ext cx="552300" cy="5466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5</a:t>
              </a:r>
              <a:endParaRPr b="1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499" name="Google Shape;499;p37"/>
          <p:cNvGrpSpPr/>
          <p:nvPr/>
        </p:nvGrpSpPr>
        <p:grpSpPr>
          <a:xfrm>
            <a:off x="576700" y="7570359"/>
            <a:ext cx="2642352" cy="546603"/>
            <a:chOff x="720400" y="740050"/>
            <a:chExt cx="2642352" cy="546603"/>
          </a:xfrm>
        </p:grpSpPr>
        <p:cxnSp>
          <p:nvCxnSpPr>
            <p:cNvPr id="500" name="Google Shape;500;p37"/>
            <p:cNvCxnSpPr>
              <a:stCxn id="501" idx="3"/>
            </p:cNvCxnSpPr>
            <p:nvPr/>
          </p:nvCxnSpPr>
          <p:spPr>
            <a:xfrm flipH="1" rot="10800000">
              <a:off x="873652" y="1285153"/>
              <a:ext cx="2489100" cy="1500"/>
            </a:xfrm>
            <a:prstGeom prst="straightConnector1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1" name="Google Shape;501;p37"/>
            <p:cNvSpPr/>
            <p:nvPr/>
          </p:nvSpPr>
          <p:spPr>
            <a:xfrm>
              <a:off x="720400" y="740050"/>
              <a:ext cx="552300" cy="5466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2</a:t>
              </a:r>
              <a:endParaRPr b="1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02" name="Google Shape;502;p37"/>
          <p:cNvGrpSpPr/>
          <p:nvPr/>
        </p:nvGrpSpPr>
        <p:grpSpPr>
          <a:xfrm>
            <a:off x="3891975" y="7570359"/>
            <a:ext cx="2642352" cy="546603"/>
            <a:chOff x="720400" y="740050"/>
            <a:chExt cx="2642352" cy="546603"/>
          </a:xfrm>
        </p:grpSpPr>
        <p:cxnSp>
          <p:nvCxnSpPr>
            <p:cNvPr id="503" name="Google Shape;503;p37"/>
            <p:cNvCxnSpPr>
              <a:stCxn id="504" idx="3"/>
            </p:cNvCxnSpPr>
            <p:nvPr/>
          </p:nvCxnSpPr>
          <p:spPr>
            <a:xfrm flipH="1" rot="10800000">
              <a:off x="873652" y="1285153"/>
              <a:ext cx="2489100" cy="1500"/>
            </a:xfrm>
            <a:prstGeom prst="straightConnector1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4" name="Google Shape;504;p37"/>
            <p:cNvSpPr/>
            <p:nvPr/>
          </p:nvSpPr>
          <p:spPr>
            <a:xfrm>
              <a:off x="720400" y="740050"/>
              <a:ext cx="552300" cy="5466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6</a:t>
              </a:r>
              <a:endParaRPr b="1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05" name="Google Shape;505;p37"/>
          <p:cNvGrpSpPr/>
          <p:nvPr/>
        </p:nvGrpSpPr>
        <p:grpSpPr>
          <a:xfrm>
            <a:off x="576700" y="8626146"/>
            <a:ext cx="2642352" cy="546603"/>
            <a:chOff x="720400" y="740050"/>
            <a:chExt cx="2642352" cy="546603"/>
          </a:xfrm>
        </p:grpSpPr>
        <p:cxnSp>
          <p:nvCxnSpPr>
            <p:cNvPr id="506" name="Google Shape;506;p37"/>
            <p:cNvCxnSpPr>
              <a:stCxn id="507" idx="3"/>
            </p:cNvCxnSpPr>
            <p:nvPr/>
          </p:nvCxnSpPr>
          <p:spPr>
            <a:xfrm flipH="1" rot="10800000">
              <a:off x="873652" y="1285153"/>
              <a:ext cx="2489100" cy="1500"/>
            </a:xfrm>
            <a:prstGeom prst="straightConnector1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07" name="Google Shape;507;p37"/>
            <p:cNvSpPr/>
            <p:nvPr/>
          </p:nvSpPr>
          <p:spPr>
            <a:xfrm>
              <a:off x="720400" y="740050"/>
              <a:ext cx="552300" cy="5466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3</a:t>
              </a:r>
              <a:endParaRPr b="1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08" name="Google Shape;508;p37"/>
          <p:cNvGrpSpPr/>
          <p:nvPr/>
        </p:nvGrpSpPr>
        <p:grpSpPr>
          <a:xfrm>
            <a:off x="3891975" y="8626146"/>
            <a:ext cx="2642352" cy="546603"/>
            <a:chOff x="720400" y="740050"/>
            <a:chExt cx="2642352" cy="546603"/>
          </a:xfrm>
        </p:grpSpPr>
        <p:cxnSp>
          <p:nvCxnSpPr>
            <p:cNvPr id="509" name="Google Shape;509;p37"/>
            <p:cNvCxnSpPr>
              <a:stCxn id="510" idx="3"/>
            </p:cNvCxnSpPr>
            <p:nvPr/>
          </p:nvCxnSpPr>
          <p:spPr>
            <a:xfrm flipH="1" rot="10800000">
              <a:off x="873652" y="1285153"/>
              <a:ext cx="2489100" cy="1500"/>
            </a:xfrm>
            <a:prstGeom prst="straightConnector1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0" name="Google Shape;510;p37"/>
            <p:cNvSpPr/>
            <p:nvPr/>
          </p:nvSpPr>
          <p:spPr>
            <a:xfrm>
              <a:off x="720400" y="740050"/>
              <a:ext cx="552300" cy="5466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7</a:t>
              </a:r>
              <a:endParaRPr b="1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grpSp>
        <p:nvGrpSpPr>
          <p:cNvPr id="511" name="Google Shape;511;p37"/>
          <p:cNvGrpSpPr/>
          <p:nvPr/>
        </p:nvGrpSpPr>
        <p:grpSpPr>
          <a:xfrm>
            <a:off x="576700" y="9681921"/>
            <a:ext cx="2642352" cy="546603"/>
            <a:chOff x="720400" y="740050"/>
            <a:chExt cx="2642352" cy="546603"/>
          </a:xfrm>
        </p:grpSpPr>
        <p:cxnSp>
          <p:nvCxnSpPr>
            <p:cNvPr id="512" name="Google Shape;512;p37"/>
            <p:cNvCxnSpPr>
              <a:stCxn id="513" idx="3"/>
            </p:cNvCxnSpPr>
            <p:nvPr/>
          </p:nvCxnSpPr>
          <p:spPr>
            <a:xfrm flipH="1" rot="10800000">
              <a:off x="873652" y="1285153"/>
              <a:ext cx="2489100" cy="1500"/>
            </a:xfrm>
            <a:prstGeom prst="straightConnector1">
              <a:avLst/>
            </a:prstGeom>
            <a:noFill/>
            <a:ln cap="flat" cmpd="sng" w="9525">
              <a:solidFill>
                <a:srgbClr val="A2C4C9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13" name="Google Shape;513;p37"/>
            <p:cNvSpPr/>
            <p:nvPr/>
          </p:nvSpPr>
          <p:spPr>
            <a:xfrm>
              <a:off x="720400" y="740050"/>
              <a:ext cx="552300" cy="546600"/>
            </a:xfrm>
            <a:prstGeom prst="heptagon">
              <a:avLst>
                <a:gd fmla="val 102572" name="hf"/>
                <a:gd fmla="val 105210" name="vf"/>
              </a:avLst>
            </a:prstGeom>
            <a:solidFill>
              <a:srgbClr val="76A5A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ar" sz="2600">
                  <a:solidFill>
                    <a:srgbClr val="FFFFFF"/>
                  </a:solidFill>
                  <a:latin typeface="Roboto Slab"/>
                  <a:ea typeface="Roboto Slab"/>
                  <a:cs typeface="Roboto Slab"/>
                  <a:sym typeface="Roboto Slab"/>
                </a:rPr>
                <a:t>4</a:t>
              </a:r>
              <a:endParaRPr b="1" sz="2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Journalist Resume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05543"/>
      </a:accent1>
      <a:accent2>
        <a:srgbClr val="E2A0A1"/>
      </a:accent2>
      <a:accent3>
        <a:srgbClr val="6BB9C3"/>
      </a:accent3>
      <a:accent4>
        <a:srgbClr val="A9C5C8"/>
      </a:accent4>
      <a:accent5>
        <a:srgbClr val="0097A7"/>
      </a:accent5>
      <a:accent6>
        <a:srgbClr val="990000"/>
      </a:accent6>
      <a:hlink>
        <a:srgbClr val="3ECBD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Custom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