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688400" cx="7560000"/>
  <p:notesSz cx="6858000" cy="9144000"/>
  <p:embeddedFontLst>
    <p:embeddedFont>
      <p:font typeface="Roboto Slab"/>
      <p:regular r:id="rId21"/>
      <p:bold r:id="rId22"/>
    </p:embeddedFont>
    <p:embeddedFont>
      <p:font typeface="Caveat"/>
      <p:regular r:id="rId23"/>
      <p:bold r:id="rId24"/>
    </p:embeddedFont>
    <p:embeddedFont>
      <p:font typeface="Lobster"/>
      <p:regular r:id="rId25"/>
    </p:embeddedFont>
    <p:embeddedFont>
      <p:font typeface="Amatic SC"/>
      <p:regular r:id="rId26"/>
      <p:bold r:id="rId27"/>
    </p:embeddedFont>
    <p:embeddedFont>
      <p:font typeface="Barlow Condensed"/>
      <p:regular r:id="rId28"/>
      <p:bold r:id="rId29"/>
      <p:italic r:id="rId30"/>
      <p:boldItalic r:id="rId31"/>
    </p:embeddedFont>
    <p:embeddedFont>
      <p:font typeface="Fira Sans Extra Condensed Medium"/>
      <p:regular r:id="rId32"/>
      <p:bold r:id="rId33"/>
      <p:italic r:id="rId34"/>
      <p:boldItalic r:id="rId35"/>
    </p:embeddedFont>
    <p:embeddedFont>
      <p:font typeface="Roboto Condensed"/>
      <p:regular r:id="rId36"/>
      <p:bold r:id="rId37"/>
      <p:italic r:id="rId38"/>
      <p:boldItalic r:id="rId39"/>
    </p:embeddedFont>
    <p:embeddedFont>
      <p:font typeface="Roboto Condensed Light"/>
      <p:regular r:id="rId40"/>
      <p:bold r:id="rId41"/>
      <p:italic r:id="rId42"/>
      <p:boldItalic r:id="rId43"/>
    </p:embeddedFont>
    <p:embeddedFont>
      <p:font typeface="Bree Serif"/>
      <p:regular r:id="rId44"/>
    </p:embeddedFont>
    <p:embeddedFont>
      <p:font typeface="Archivo Black"/>
      <p:regular r:id="rId45"/>
    </p:embeddedFont>
    <p:embeddedFont>
      <p:font typeface="Fira Sans Extra Condensed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6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6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Light-regular.fntdata"/><Relationship Id="rId42" Type="http://schemas.openxmlformats.org/officeDocument/2006/relationships/font" Target="fonts/RobotoCondensedLight-italic.fntdata"/><Relationship Id="rId41" Type="http://schemas.openxmlformats.org/officeDocument/2006/relationships/font" Target="fonts/RobotoCondensedLight-bold.fntdata"/><Relationship Id="rId44" Type="http://schemas.openxmlformats.org/officeDocument/2006/relationships/font" Target="fonts/BreeSerif-regular.fntdata"/><Relationship Id="rId43" Type="http://schemas.openxmlformats.org/officeDocument/2006/relationships/font" Target="fonts/RobotoCondensedLight-boldItalic.fntdata"/><Relationship Id="rId46" Type="http://schemas.openxmlformats.org/officeDocument/2006/relationships/font" Target="fonts/FiraSansExtraCondensed-regular.fntdata"/><Relationship Id="rId45" Type="http://schemas.openxmlformats.org/officeDocument/2006/relationships/font" Target="fonts/ArchivoBlac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FiraSansExtraCondensed-italic.fntdata"/><Relationship Id="rId47" Type="http://schemas.openxmlformats.org/officeDocument/2006/relationships/font" Target="fonts/FiraSansExtraCondensed-bold.fntdata"/><Relationship Id="rId49" Type="http://schemas.openxmlformats.org/officeDocument/2006/relationships/font" Target="fonts/FiraSansExtraCondense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Condensed-boldItalic.fntdata"/><Relationship Id="rId30" Type="http://schemas.openxmlformats.org/officeDocument/2006/relationships/font" Target="fonts/BarlowCondensed-italic.fntdata"/><Relationship Id="rId33" Type="http://schemas.openxmlformats.org/officeDocument/2006/relationships/font" Target="fonts/FiraSansExtraCondensedMedium-bold.fntdata"/><Relationship Id="rId32" Type="http://schemas.openxmlformats.org/officeDocument/2006/relationships/font" Target="fonts/FiraSansExtraCondensedMedium-regular.fntdata"/><Relationship Id="rId35" Type="http://schemas.openxmlformats.org/officeDocument/2006/relationships/font" Target="fonts/FiraSansExtraCondensedMedium-boldItalic.fntdata"/><Relationship Id="rId34" Type="http://schemas.openxmlformats.org/officeDocument/2006/relationships/font" Target="fonts/FiraSansExtraCondensedMedium-italic.fntdata"/><Relationship Id="rId37" Type="http://schemas.openxmlformats.org/officeDocument/2006/relationships/font" Target="fonts/RobotoCondensed-bold.fntdata"/><Relationship Id="rId36" Type="http://schemas.openxmlformats.org/officeDocument/2006/relationships/font" Target="fonts/RobotoCondensed-regular.fntdata"/><Relationship Id="rId39" Type="http://schemas.openxmlformats.org/officeDocument/2006/relationships/font" Target="fonts/RobotoCondensed-boldItalic.fntdata"/><Relationship Id="rId38" Type="http://schemas.openxmlformats.org/officeDocument/2006/relationships/font" Target="fonts/RobotoCondensed-italic.fntdata"/><Relationship Id="rId20" Type="http://schemas.openxmlformats.org/officeDocument/2006/relationships/slide" Target="slides/slide14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Caveat-bold.fntdata"/><Relationship Id="rId23" Type="http://schemas.openxmlformats.org/officeDocument/2006/relationships/font" Target="fonts/Caveat-regular.fntdata"/><Relationship Id="rId26" Type="http://schemas.openxmlformats.org/officeDocument/2006/relationships/font" Target="fonts/AmaticSC-regular.fntdata"/><Relationship Id="rId25" Type="http://schemas.openxmlformats.org/officeDocument/2006/relationships/font" Target="fonts/Lobster-regular.fntdata"/><Relationship Id="rId28" Type="http://schemas.openxmlformats.org/officeDocument/2006/relationships/font" Target="fonts/BarlowCondensed-regular.fntdata"/><Relationship Id="rId27" Type="http://schemas.openxmlformats.org/officeDocument/2006/relationships/font" Target="fonts/AmaticSC-bold.fntdata"/><Relationship Id="rId29" Type="http://schemas.openxmlformats.org/officeDocument/2006/relationships/font" Target="fonts/BarlowCondense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642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93d3453869ff77_0:notes"/>
          <p:cNvSpPr/>
          <p:nvPr>
            <p:ph idx="2" type="sldImg"/>
          </p:nvPr>
        </p:nvSpPr>
        <p:spPr>
          <a:xfrm>
            <a:off x="221661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93d3453869ff7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a1eeff55420e9e7_88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6a1eeff55420e9e7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e1618cf62a390e9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e1618cf62a390e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7e3aa633e4d1ee_7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7e3aa633e4d1ee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7e3aa633e4d1ee_22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7e3aa633e4d1ee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fa726b416358206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fa726b41635820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b1d1ba53180f4fc_12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b1d1ba53180f4fc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b1d1ba53180f4fc_7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b1d1ba53180f4fc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f6014378f9958f_44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5f6014378f9958f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09b08f86f1e0a55_2:notes"/>
          <p:cNvSpPr/>
          <p:nvPr>
            <p:ph idx="2" type="sldImg"/>
          </p:nvPr>
        </p:nvSpPr>
        <p:spPr>
          <a:xfrm>
            <a:off x="2216642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09b08f86f1e0a5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3535f0f3c15f034_26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3535f0f3c15f034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3535f0f3c15f034_62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3535f0f3c15f034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3535f0f3c15f034_65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3535f0f3c15f03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21cd94e13b3c8bd_3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21cd94e13b3c8bd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257"/>
            <a:ext cx="7044600" cy="42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89426"/>
            <a:ext cx="70446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8572"/>
            <a:ext cx="70446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0450"/>
            <a:ext cx="70446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LE OPENING" typ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538870" y="697858"/>
            <a:ext cx="3220200" cy="24993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b="0" sz="4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4617334" y="8504432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CUSTOM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1694244" y="2464192"/>
            <a:ext cx="2249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hasCustomPrompt="1" idx="2" type="title"/>
          </p:nvPr>
        </p:nvSpPr>
        <p:spPr>
          <a:xfrm>
            <a:off x="1704783" y="1101024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/>
          <p:nvPr>
            <p:ph idx="3" type="ctrTitle"/>
          </p:nvPr>
        </p:nvSpPr>
        <p:spPr>
          <a:xfrm>
            <a:off x="4436170" y="2464192"/>
            <a:ext cx="2000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hasCustomPrompt="1" idx="4" type="title"/>
          </p:nvPr>
        </p:nvSpPr>
        <p:spPr>
          <a:xfrm>
            <a:off x="4407872" y="1101024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5"/>
          <p:cNvSpPr txBox="1"/>
          <p:nvPr>
            <p:ph idx="5" type="ctrTitle"/>
          </p:nvPr>
        </p:nvSpPr>
        <p:spPr>
          <a:xfrm>
            <a:off x="1694244" y="6096864"/>
            <a:ext cx="2249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hasCustomPrompt="1" idx="6" type="title"/>
          </p:nvPr>
        </p:nvSpPr>
        <p:spPr>
          <a:xfrm>
            <a:off x="1704783" y="4733696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5"/>
          <p:cNvSpPr txBox="1"/>
          <p:nvPr>
            <p:ph idx="7" type="ctrTitle"/>
          </p:nvPr>
        </p:nvSpPr>
        <p:spPr>
          <a:xfrm>
            <a:off x="4436167" y="6096866"/>
            <a:ext cx="27204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hasCustomPrompt="1" idx="8" type="title"/>
          </p:nvPr>
        </p:nvSpPr>
        <p:spPr>
          <a:xfrm>
            <a:off x="4407872" y="4733696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696908" y="3194259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5"/>
          <p:cNvSpPr txBox="1"/>
          <p:nvPr>
            <p:ph idx="9" type="subTitle"/>
          </p:nvPr>
        </p:nvSpPr>
        <p:spPr>
          <a:xfrm>
            <a:off x="4436167" y="3194259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8" name="Google Shape;68;p15"/>
          <p:cNvSpPr txBox="1"/>
          <p:nvPr>
            <p:ph idx="13" type="subTitle"/>
          </p:nvPr>
        </p:nvSpPr>
        <p:spPr>
          <a:xfrm>
            <a:off x="1696908" y="6908697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9" name="Google Shape;69;p15"/>
          <p:cNvSpPr txBox="1"/>
          <p:nvPr>
            <p:ph idx="14" type="subTitle"/>
          </p:nvPr>
        </p:nvSpPr>
        <p:spPr>
          <a:xfrm>
            <a:off x="4436167" y="6908697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5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CUSTOM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897750" y="7956920"/>
            <a:ext cx="2528100" cy="1878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1">
  <p:cSld name="CUSTOM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1">
  <p:cSld name="CUSTOM_2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ctrTitle"/>
          </p:nvPr>
        </p:nvSpPr>
        <p:spPr>
          <a:xfrm>
            <a:off x="1340894" y="2518944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Extra Condensed"/>
              <a:buNone/>
              <a:defRPr b="0"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ctrTitle"/>
          </p:nvPr>
        </p:nvSpPr>
        <p:spPr>
          <a:xfrm>
            <a:off x="3643872" y="2533646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ira Sans Extra Condensed"/>
              <a:buNone/>
              <a:defRPr b="0" sz="20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subTitle"/>
          </p:nvPr>
        </p:nvSpPr>
        <p:spPr>
          <a:xfrm>
            <a:off x="1204088" y="4358013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chivo Black"/>
              <a:buChar char="■"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0" name="Google Shape;80;p18"/>
          <p:cNvSpPr txBox="1"/>
          <p:nvPr>
            <p:ph idx="3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">
  <p:cSld name="CUSTOM_2_2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ctrTitle"/>
          </p:nvPr>
        </p:nvSpPr>
        <p:spPr>
          <a:xfrm>
            <a:off x="5365810" y="1727193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Fira Sans Extra Condensed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4919896" y="4352898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chivo Black"/>
              <a:buChar char="■"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4" name="Google Shape;84;p19"/>
          <p:cNvSpPr txBox="1"/>
          <p:nvPr>
            <p:ph idx="2" type="ctrTitle"/>
          </p:nvPr>
        </p:nvSpPr>
        <p:spPr>
          <a:xfrm>
            <a:off x="4745235" y="2534662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ra Sans Extra Condensed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3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3">
  <p:cSld name="CUSTOM_2_2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ctrTitle"/>
          </p:nvPr>
        </p:nvSpPr>
        <p:spPr>
          <a:xfrm>
            <a:off x="5357511" y="1727193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Fira Sans Extra Condensed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4865558" y="5547900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 Black"/>
              <a:buChar char="■"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●"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●"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9" name="Google Shape;89;p20"/>
          <p:cNvSpPr txBox="1"/>
          <p:nvPr>
            <p:ph idx="2" type="ctrTitle"/>
          </p:nvPr>
        </p:nvSpPr>
        <p:spPr>
          <a:xfrm>
            <a:off x="4736936" y="2534662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Extra Condensed"/>
              <a:buNone/>
              <a:defRPr sz="1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3" type="subTitle"/>
          </p:nvPr>
        </p:nvSpPr>
        <p:spPr>
          <a:xfrm>
            <a:off x="4800342" y="4018372"/>
            <a:ext cx="2249700" cy="1459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4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2_3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ctrTitle"/>
          </p:nvPr>
        </p:nvSpPr>
        <p:spPr>
          <a:xfrm>
            <a:off x="1910171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1910172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21"/>
          <p:cNvSpPr txBox="1"/>
          <p:nvPr>
            <p:ph idx="2" type="ctrTitle"/>
          </p:nvPr>
        </p:nvSpPr>
        <p:spPr>
          <a:xfrm>
            <a:off x="3693355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3" type="subTitle"/>
          </p:nvPr>
        </p:nvSpPr>
        <p:spPr>
          <a:xfrm>
            <a:off x="3693353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1"/>
          <p:cNvSpPr txBox="1"/>
          <p:nvPr>
            <p:ph idx="4" type="ctrTitle"/>
          </p:nvPr>
        </p:nvSpPr>
        <p:spPr>
          <a:xfrm>
            <a:off x="5453140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5" type="subTitle"/>
          </p:nvPr>
        </p:nvSpPr>
        <p:spPr>
          <a:xfrm>
            <a:off x="5453137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21"/>
          <p:cNvSpPr txBox="1"/>
          <p:nvPr>
            <p:ph idx="6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473">
          <p15:clr>
            <a:srgbClr val="FA7B17"/>
          </p15:clr>
        </p15:guide>
        <p15:guide id="2" orient="horz" pos="176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69553"/>
            <a:ext cx="70446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X COLUMNS">
  <p:cSld name="CUSTOM_2_3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ctrTitle"/>
          </p:nvPr>
        </p:nvSpPr>
        <p:spPr>
          <a:xfrm>
            <a:off x="985535" y="2333224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" type="subTitle"/>
          </p:nvPr>
        </p:nvSpPr>
        <p:spPr>
          <a:xfrm>
            <a:off x="1257789" y="3271978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22"/>
          <p:cNvSpPr txBox="1"/>
          <p:nvPr>
            <p:ph idx="2" type="ctrTitle"/>
          </p:nvPr>
        </p:nvSpPr>
        <p:spPr>
          <a:xfrm>
            <a:off x="985535" y="4564890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3" type="subTitle"/>
          </p:nvPr>
        </p:nvSpPr>
        <p:spPr>
          <a:xfrm>
            <a:off x="1257789" y="5503637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22"/>
          <p:cNvSpPr txBox="1"/>
          <p:nvPr>
            <p:ph idx="4" type="ctrTitle"/>
          </p:nvPr>
        </p:nvSpPr>
        <p:spPr>
          <a:xfrm>
            <a:off x="985535" y="6800253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5" type="subTitle"/>
          </p:nvPr>
        </p:nvSpPr>
        <p:spPr>
          <a:xfrm>
            <a:off x="1257789" y="7738991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22"/>
          <p:cNvSpPr txBox="1"/>
          <p:nvPr>
            <p:ph idx="6" type="ctrTitle"/>
          </p:nvPr>
        </p:nvSpPr>
        <p:spPr>
          <a:xfrm>
            <a:off x="5386789" y="2333224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7" type="subTitle"/>
          </p:nvPr>
        </p:nvSpPr>
        <p:spPr>
          <a:xfrm>
            <a:off x="5386789" y="3271978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22"/>
          <p:cNvSpPr txBox="1"/>
          <p:nvPr>
            <p:ph idx="8" type="ctrTitle"/>
          </p:nvPr>
        </p:nvSpPr>
        <p:spPr>
          <a:xfrm>
            <a:off x="5386789" y="4564890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9" type="subTitle"/>
          </p:nvPr>
        </p:nvSpPr>
        <p:spPr>
          <a:xfrm>
            <a:off x="5386789" y="5503638"/>
            <a:ext cx="14571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2"/>
          <p:cNvSpPr txBox="1"/>
          <p:nvPr>
            <p:ph idx="13" type="ctrTitle"/>
          </p:nvPr>
        </p:nvSpPr>
        <p:spPr>
          <a:xfrm>
            <a:off x="5386789" y="6800253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4" type="subTitle"/>
          </p:nvPr>
        </p:nvSpPr>
        <p:spPr>
          <a:xfrm>
            <a:off x="5386789" y="7738991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22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96">
          <p15:clr>
            <a:srgbClr val="FA7B17"/>
          </p15:clr>
        </p15:guide>
        <p15:guide id="2" pos="3401">
          <p15:clr>
            <a:srgbClr val="FA7B17"/>
          </p15:clr>
        </p15:guide>
        <p15:guide id="3" orient="horz" pos="2051">
          <p15:clr>
            <a:srgbClr val="FA7B17"/>
          </p15:clr>
        </p15:guide>
        <p15:guide id="4" orient="horz" pos="3449">
          <p15:clr>
            <a:srgbClr val="FA7B17"/>
          </p15:clr>
        </p15:guide>
        <p15:guide id="5" orient="horz" pos="4912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UR COLUMNS 2">
  <p:cSld name="CUSTOM_2_3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ctrTitle"/>
          </p:nvPr>
        </p:nvSpPr>
        <p:spPr>
          <a:xfrm>
            <a:off x="2396527" y="1630528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subTitle"/>
          </p:nvPr>
        </p:nvSpPr>
        <p:spPr>
          <a:xfrm>
            <a:off x="2396527" y="3044323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23"/>
          <p:cNvSpPr txBox="1"/>
          <p:nvPr>
            <p:ph hasCustomPrompt="1" idx="2" type="title"/>
          </p:nvPr>
        </p:nvSpPr>
        <p:spPr>
          <a:xfrm>
            <a:off x="1480293" y="1491254"/>
            <a:ext cx="8424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23"/>
          <p:cNvSpPr txBox="1"/>
          <p:nvPr>
            <p:ph idx="3" type="ctrTitle"/>
          </p:nvPr>
        </p:nvSpPr>
        <p:spPr>
          <a:xfrm>
            <a:off x="2396527" y="6211227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4" type="subTitle"/>
          </p:nvPr>
        </p:nvSpPr>
        <p:spPr>
          <a:xfrm>
            <a:off x="2396527" y="7698532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23"/>
          <p:cNvSpPr txBox="1"/>
          <p:nvPr>
            <p:ph hasCustomPrompt="1" idx="5" type="title"/>
          </p:nvPr>
        </p:nvSpPr>
        <p:spPr>
          <a:xfrm>
            <a:off x="1480293" y="6057232"/>
            <a:ext cx="8424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3"/>
          <p:cNvSpPr txBox="1"/>
          <p:nvPr>
            <p:ph idx="6" type="ctrTitle"/>
          </p:nvPr>
        </p:nvSpPr>
        <p:spPr>
          <a:xfrm>
            <a:off x="5295218" y="6211227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7" type="subTitle"/>
          </p:nvPr>
        </p:nvSpPr>
        <p:spPr>
          <a:xfrm>
            <a:off x="5295218" y="7698532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" name="Google Shape;123;p23"/>
          <p:cNvSpPr txBox="1"/>
          <p:nvPr>
            <p:ph hasCustomPrompt="1" idx="8" type="title"/>
          </p:nvPr>
        </p:nvSpPr>
        <p:spPr>
          <a:xfrm>
            <a:off x="4373130" y="6057232"/>
            <a:ext cx="8421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3"/>
          <p:cNvSpPr txBox="1"/>
          <p:nvPr>
            <p:ph idx="9" type="ctrTitle"/>
          </p:nvPr>
        </p:nvSpPr>
        <p:spPr>
          <a:xfrm>
            <a:off x="5290098" y="1630528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3" type="subTitle"/>
          </p:nvPr>
        </p:nvSpPr>
        <p:spPr>
          <a:xfrm>
            <a:off x="5290098" y="3044323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23"/>
          <p:cNvSpPr txBox="1"/>
          <p:nvPr>
            <p:ph hasCustomPrompt="1" idx="14" type="title"/>
          </p:nvPr>
        </p:nvSpPr>
        <p:spPr>
          <a:xfrm>
            <a:off x="4373514" y="1491254"/>
            <a:ext cx="8421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3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66">
          <p15:clr>
            <a:srgbClr val="FA7B17"/>
          </p15:clr>
        </p15:guide>
        <p15:guide id="2" pos="3389">
          <p15:clr>
            <a:srgbClr val="FA7B17"/>
          </p15:clr>
        </p15:guide>
        <p15:guide id="3" orient="horz" pos="1605">
          <p15:clr>
            <a:srgbClr val="FA7B17"/>
          </p15:clr>
        </p15:guide>
        <p15:guide id="4" orient="horz" pos="4492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 &amp; CREDITS">
  <p:cSld name="TITLE_1_1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ctrTitle"/>
          </p:nvPr>
        </p:nvSpPr>
        <p:spPr>
          <a:xfrm>
            <a:off x="3111798" y="553472"/>
            <a:ext cx="3944400" cy="24138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sp>
        <p:nvSpPr>
          <p:cNvPr id="130" name="Google Shape;130;p24"/>
          <p:cNvSpPr txBox="1"/>
          <p:nvPr>
            <p:ph idx="1" type="subTitle"/>
          </p:nvPr>
        </p:nvSpPr>
        <p:spPr>
          <a:xfrm>
            <a:off x="4960238" y="3668572"/>
            <a:ext cx="2095800" cy="14595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24"/>
          <p:cNvSpPr txBox="1"/>
          <p:nvPr/>
        </p:nvSpPr>
        <p:spPr>
          <a:xfrm>
            <a:off x="1402353" y="7581261"/>
            <a:ext cx="2577600" cy="3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/>
              </a:rPr>
              <a:t>Slidesgo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Flaticon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Freepik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keep this slide for attribution.</a:t>
            </a:r>
            <a:endParaRPr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32" name="Google Shape;132;p24"/>
          <p:cNvSpPr txBox="1"/>
          <p:nvPr>
            <p:ph idx="2" type="subTitle"/>
          </p:nvPr>
        </p:nvSpPr>
        <p:spPr>
          <a:xfrm>
            <a:off x="5178846" y="6902367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4"/>
          <p:cNvSpPr txBox="1"/>
          <p:nvPr>
            <p:ph idx="3" type="subTitle"/>
          </p:nvPr>
        </p:nvSpPr>
        <p:spPr>
          <a:xfrm>
            <a:off x="5178846" y="7646629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24"/>
          <p:cNvSpPr txBox="1"/>
          <p:nvPr>
            <p:ph idx="4" type="subTitle"/>
          </p:nvPr>
        </p:nvSpPr>
        <p:spPr>
          <a:xfrm>
            <a:off x="5178846" y="8390892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24"/>
          <p:cNvSpPr txBox="1"/>
          <p:nvPr>
            <p:ph idx="5" type="subTitle"/>
          </p:nvPr>
        </p:nvSpPr>
        <p:spPr>
          <a:xfrm>
            <a:off x="5178846" y="9135154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5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POINTS">
  <p:cSld name="CUSTOM_4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2167093" y="1129934"/>
            <a:ext cx="2586600" cy="84369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CUSTOM_3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4889"/>
            <a:ext cx="70446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4889"/>
            <a:ext cx="33069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4889"/>
            <a:ext cx="33069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559"/>
            <a:ext cx="23217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7645"/>
            <a:ext cx="2321700" cy="6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430"/>
            <a:ext cx="5264700" cy="85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2587"/>
            <a:ext cx="33444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4903"/>
            <a:ext cx="3344400" cy="25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4657"/>
            <a:ext cx="3172200" cy="76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1305"/>
            <a:ext cx="4959600" cy="12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4889"/>
            <a:ext cx="70446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57705" y="924780"/>
            <a:ext cx="70443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b="1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57705" y="2394889"/>
            <a:ext cx="70443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 Light"/>
              <a:buChar char="●"/>
              <a:def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004788" y="9690352"/>
            <a:ext cx="453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07">
          <p15:clr>
            <a:srgbClr val="EA4335"/>
          </p15:clr>
        </p15:guide>
        <p15:guide id="2" pos="375">
          <p15:clr>
            <a:srgbClr val="EA4335"/>
          </p15:clr>
        </p15:guide>
        <p15:guide id="3" pos="4387">
          <p15:clr>
            <a:srgbClr val="EA4335"/>
          </p15:clr>
        </p15:guide>
        <p15:guide id="4" orient="horz" pos="602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hyperlink" Target="https://docs.google.com/document/d/174ap41J7vTJD7uAcodL3yEsV7deF4TFWjmAmIMH6tl4/edit?usp=sharing" TargetMode="External"/><Relationship Id="rId6" Type="http://schemas.openxmlformats.org/officeDocument/2006/relationships/hyperlink" Target="http://www.google.com" TargetMode="External"/><Relationship Id="rId7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9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21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Relationship Id="rId7" Type="http://schemas.openxmlformats.org/officeDocument/2006/relationships/image" Target="../media/image28.jpg"/><Relationship Id="rId8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hyperlink" Target="http://professionalism438.sarahah.com" TargetMode="External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5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7.png"/><Relationship Id="rId6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/>
          <p:nvPr/>
        </p:nvSpPr>
        <p:spPr>
          <a:xfrm>
            <a:off x="380344" y="2459138"/>
            <a:ext cx="6969600" cy="37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27"/>
          <p:cNvGrpSpPr/>
          <p:nvPr/>
        </p:nvGrpSpPr>
        <p:grpSpPr>
          <a:xfrm>
            <a:off x="1918515" y="1634981"/>
            <a:ext cx="3723119" cy="4091811"/>
            <a:chOff x="3080425" y="238100"/>
            <a:chExt cx="1014225" cy="1093950"/>
          </a:xfrm>
        </p:grpSpPr>
        <p:sp>
          <p:nvSpPr>
            <p:cNvPr id="146" name="Google Shape;146;p27"/>
            <p:cNvSpPr/>
            <p:nvPr/>
          </p:nvSpPr>
          <p:spPr>
            <a:xfrm>
              <a:off x="3269850" y="571300"/>
              <a:ext cx="217025" cy="675175"/>
            </a:xfrm>
            <a:custGeom>
              <a:rect b="b" l="l" r="r" t="t"/>
              <a:pathLst>
                <a:path extrusionOk="0" h="27007" w="8681">
                  <a:moveTo>
                    <a:pt x="5595" y="1"/>
                  </a:moveTo>
                  <a:lnTo>
                    <a:pt x="0" y="731"/>
                  </a:lnTo>
                  <a:cubicBezTo>
                    <a:pt x="0" y="731"/>
                    <a:pt x="3746" y="9838"/>
                    <a:pt x="4035" y="12721"/>
                  </a:cubicBezTo>
                  <a:cubicBezTo>
                    <a:pt x="4392" y="16289"/>
                    <a:pt x="2182" y="27006"/>
                    <a:pt x="2182" y="27006"/>
                  </a:cubicBezTo>
                  <a:lnTo>
                    <a:pt x="3997" y="27006"/>
                  </a:lnTo>
                  <a:cubicBezTo>
                    <a:pt x="3997" y="27006"/>
                    <a:pt x="6964" y="20572"/>
                    <a:pt x="7852" y="12469"/>
                  </a:cubicBezTo>
                  <a:cubicBezTo>
                    <a:pt x="8680" y="4927"/>
                    <a:pt x="5595" y="1"/>
                    <a:pt x="5595" y="1"/>
                  </a:cubicBez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3316650" y="779750"/>
              <a:ext cx="161325" cy="445700"/>
            </a:xfrm>
            <a:custGeom>
              <a:rect b="b" l="l" r="r" t="t"/>
              <a:pathLst>
                <a:path extrusionOk="0" h="17828" w="6453">
                  <a:moveTo>
                    <a:pt x="6452" y="0"/>
                  </a:moveTo>
                  <a:lnTo>
                    <a:pt x="1464" y="1467"/>
                  </a:lnTo>
                  <a:cubicBezTo>
                    <a:pt x="2126" y="9453"/>
                    <a:pt x="0" y="17828"/>
                    <a:pt x="0" y="17828"/>
                  </a:cubicBezTo>
                  <a:lnTo>
                    <a:pt x="3460" y="17828"/>
                  </a:lnTo>
                  <a:cubicBezTo>
                    <a:pt x="6122" y="8914"/>
                    <a:pt x="6452" y="1"/>
                    <a:pt x="6452" y="0"/>
                  </a:cubicBez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3488450" y="851700"/>
              <a:ext cx="40775" cy="427700"/>
            </a:xfrm>
            <a:custGeom>
              <a:rect b="b" l="l" r="r" t="t"/>
              <a:pathLst>
                <a:path extrusionOk="0" h="17108" w="1631">
                  <a:moveTo>
                    <a:pt x="1178" y="1"/>
                  </a:moveTo>
                  <a:lnTo>
                    <a:pt x="0" y="17107"/>
                  </a:lnTo>
                  <a:lnTo>
                    <a:pt x="454" y="17107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3429800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1893" y="1"/>
                  </a:moveTo>
                  <a:lnTo>
                    <a:pt x="1" y="17327"/>
                  </a:lnTo>
                  <a:lnTo>
                    <a:pt x="453" y="17327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3827700" y="1145650"/>
              <a:ext cx="181150" cy="10050"/>
            </a:xfrm>
            <a:custGeom>
              <a:rect b="b" l="l" r="r" t="t"/>
              <a:pathLst>
                <a:path extrusionOk="0" h="402" w="7246">
                  <a:moveTo>
                    <a:pt x="1" y="0"/>
                  </a:moveTo>
                  <a:lnTo>
                    <a:pt x="1" y="401"/>
                  </a:lnTo>
                  <a:lnTo>
                    <a:pt x="7245" y="401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3812600" y="851700"/>
              <a:ext cx="58700" cy="417800"/>
            </a:xfrm>
            <a:custGeom>
              <a:rect b="b" l="l" r="r" t="t"/>
              <a:pathLst>
                <a:path extrusionOk="0" h="16712" w="2348">
                  <a:moveTo>
                    <a:pt x="1894" y="1"/>
                  </a:moveTo>
                  <a:lnTo>
                    <a:pt x="1" y="16712"/>
                  </a:lnTo>
                  <a:lnTo>
                    <a:pt x="454" y="16712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3698225" y="488375"/>
              <a:ext cx="38150" cy="145350"/>
            </a:xfrm>
            <a:custGeom>
              <a:rect b="b" l="l" r="r" t="t"/>
              <a:pathLst>
                <a:path extrusionOk="0" h="5814" w="1526">
                  <a:moveTo>
                    <a:pt x="1" y="0"/>
                  </a:moveTo>
                  <a:lnTo>
                    <a:pt x="1249" y="5813"/>
                  </a:lnTo>
                  <a:lnTo>
                    <a:pt x="1525" y="5813"/>
                  </a:lnTo>
                  <a:lnTo>
                    <a:pt x="28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3729425" y="633700"/>
              <a:ext cx="170250" cy="7650"/>
            </a:xfrm>
            <a:custGeom>
              <a:rect b="b" l="l" r="r" t="t"/>
              <a:pathLst>
                <a:path extrusionOk="0" h="306" w="6810">
                  <a:moveTo>
                    <a:pt x="1" y="0"/>
                  </a:moveTo>
                  <a:lnTo>
                    <a:pt x="1" y="306"/>
                  </a:lnTo>
                  <a:lnTo>
                    <a:pt x="6809" y="306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3527275" y="379950"/>
              <a:ext cx="21200" cy="22350"/>
            </a:xfrm>
            <a:custGeom>
              <a:rect b="b" l="l" r="r" t="t"/>
              <a:pathLst>
                <a:path extrusionOk="0" h="894" w="848">
                  <a:moveTo>
                    <a:pt x="564" y="1"/>
                  </a:moveTo>
                  <a:lnTo>
                    <a:pt x="0" y="894"/>
                  </a:lnTo>
                  <a:cubicBezTo>
                    <a:pt x="245" y="838"/>
                    <a:pt x="847" y="734"/>
                    <a:pt x="847" y="734"/>
                  </a:cubicBezTo>
                  <a:cubicBezTo>
                    <a:pt x="648" y="556"/>
                    <a:pt x="564" y="1"/>
                    <a:pt x="56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3483550" y="350325"/>
              <a:ext cx="36475" cy="54675"/>
            </a:xfrm>
            <a:custGeom>
              <a:rect b="b" l="l" r="r" t="t"/>
              <a:pathLst>
                <a:path extrusionOk="0" h="2187" w="1459">
                  <a:moveTo>
                    <a:pt x="526" y="0"/>
                  </a:moveTo>
                  <a:cubicBezTo>
                    <a:pt x="526" y="1"/>
                    <a:pt x="715" y="1424"/>
                    <a:pt x="1" y="2142"/>
                  </a:cubicBezTo>
                  <a:cubicBezTo>
                    <a:pt x="1" y="2142"/>
                    <a:pt x="172" y="2186"/>
                    <a:pt x="445" y="2186"/>
                  </a:cubicBezTo>
                  <a:cubicBezTo>
                    <a:pt x="582" y="2186"/>
                    <a:pt x="744" y="2175"/>
                    <a:pt x="922" y="2142"/>
                  </a:cubicBezTo>
                  <a:cubicBezTo>
                    <a:pt x="1458" y="2041"/>
                    <a:pt x="526" y="1"/>
                    <a:pt x="52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3343900" y="349350"/>
              <a:ext cx="189175" cy="139525"/>
            </a:xfrm>
            <a:custGeom>
              <a:rect b="b" l="l" r="r" t="t"/>
              <a:pathLst>
                <a:path extrusionOk="0" h="5581" w="7567">
                  <a:moveTo>
                    <a:pt x="1978" y="0"/>
                  </a:moveTo>
                  <a:cubicBezTo>
                    <a:pt x="1978" y="0"/>
                    <a:pt x="1" y="2221"/>
                    <a:pt x="1035" y="3538"/>
                  </a:cubicBezTo>
                  <a:cubicBezTo>
                    <a:pt x="2069" y="4853"/>
                    <a:pt x="7566" y="5580"/>
                    <a:pt x="7566" y="5580"/>
                  </a:cubicBezTo>
                  <a:lnTo>
                    <a:pt x="7566" y="4139"/>
                  </a:lnTo>
                  <a:cubicBezTo>
                    <a:pt x="4251" y="1393"/>
                    <a:pt x="1978" y="0"/>
                    <a:pt x="1978" y="0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3414550" y="449300"/>
              <a:ext cx="19175" cy="17625"/>
            </a:xfrm>
            <a:custGeom>
              <a:rect b="b" l="l" r="r" t="t"/>
              <a:pathLst>
                <a:path extrusionOk="0" h="705" w="767">
                  <a:moveTo>
                    <a:pt x="59" y="1"/>
                  </a:moveTo>
                  <a:lnTo>
                    <a:pt x="1" y="535"/>
                  </a:lnTo>
                  <a:lnTo>
                    <a:pt x="767" y="705"/>
                  </a:lnTo>
                  <a:lnTo>
                    <a:pt x="767" y="70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3192050" y="558600"/>
              <a:ext cx="159775" cy="687875"/>
            </a:xfrm>
            <a:custGeom>
              <a:rect b="b" l="l" r="r" t="t"/>
              <a:pathLst>
                <a:path extrusionOk="0" h="27515" w="6391">
                  <a:moveTo>
                    <a:pt x="577" y="0"/>
                  </a:moveTo>
                  <a:cubicBezTo>
                    <a:pt x="577" y="0"/>
                    <a:pt x="0" y="1807"/>
                    <a:pt x="846" y="4922"/>
                  </a:cubicBezTo>
                  <a:lnTo>
                    <a:pt x="1543" y="27514"/>
                  </a:lnTo>
                  <a:lnTo>
                    <a:pt x="3348" y="27514"/>
                  </a:lnTo>
                  <a:cubicBezTo>
                    <a:pt x="3348" y="27514"/>
                    <a:pt x="6337" y="11160"/>
                    <a:pt x="6391" y="1346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3438425" y="846050"/>
              <a:ext cx="217025" cy="11350"/>
            </a:xfrm>
            <a:custGeom>
              <a:rect b="b" l="l" r="r" t="t"/>
              <a:pathLst>
                <a:path extrusionOk="0" h="454" w="8681">
                  <a:moveTo>
                    <a:pt x="0" y="1"/>
                  </a:moveTo>
                  <a:lnTo>
                    <a:pt x="0" y="454"/>
                  </a:lnTo>
                  <a:lnTo>
                    <a:pt x="8681" y="454"/>
                  </a:lnTo>
                  <a:lnTo>
                    <a:pt x="8681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3539500" y="764000"/>
              <a:ext cx="203450" cy="380175"/>
            </a:xfrm>
            <a:custGeom>
              <a:rect b="b" l="l" r="r" t="t"/>
              <a:pathLst>
                <a:path extrusionOk="0" h="15207" w="8138">
                  <a:moveTo>
                    <a:pt x="6667" y="0"/>
                  </a:moveTo>
                  <a:lnTo>
                    <a:pt x="1994" y="6397"/>
                  </a:lnTo>
                  <a:cubicBezTo>
                    <a:pt x="1994" y="6397"/>
                    <a:pt x="1204" y="11700"/>
                    <a:pt x="1" y="14710"/>
                  </a:cubicBezTo>
                  <a:cubicBezTo>
                    <a:pt x="1" y="14710"/>
                    <a:pt x="1454" y="15207"/>
                    <a:pt x="3461" y="15207"/>
                  </a:cubicBezTo>
                  <a:cubicBezTo>
                    <a:pt x="4287" y="15207"/>
                    <a:pt x="5206" y="15123"/>
                    <a:pt x="6156" y="14885"/>
                  </a:cubicBezTo>
                  <a:cubicBezTo>
                    <a:pt x="6156" y="14885"/>
                    <a:pt x="8137" y="4115"/>
                    <a:pt x="6667" y="0"/>
                  </a:cubicBezTo>
                  <a:close/>
                </a:path>
              </a:pathLst>
            </a:custGeom>
            <a:solidFill>
              <a:srgbClr val="90332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3491550" y="670375"/>
              <a:ext cx="236975" cy="603925"/>
            </a:xfrm>
            <a:custGeom>
              <a:rect b="b" l="l" r="r" t="t"/>
              <a:pathLst>
                <a:path extrusionOk="0" h="24157" w="9479">
                  <a:moveTo>
                    <a:pt x="3934" y="1"/>
                  </a:moveTo>
                  <a:cubicBezTo>
                    <a:pt x="2531" y="1"/>
                    <a:pt x="820" y="533"/>
                    <a:pt x="405" y="533"/>
                  </a:cubicBezTo>
                  <a:cubicBezTo>
                    <a:pt x="385" y="533"/>
                    <a:pt x="368" y="531"/>
                    <a:pt x="354" y="529"/>
                  </a:cubicBezTo>
                  <a:cubicBezTo>
                    <a:pt x="352" y="528"/>
                    <a:pt x="350" y="528"/>
                    <a:pt x="348" y="528"/>
                  </a:cubicBezTo>
                  <a:cubicBezTo>
                    <a:pt x="1" y="528"/>
                    <a:pt x="5522" y="8374"/>
                    <a:pt x="5522" y="8374"/>
                  </a:cubicBezTo>
                  <a:lnTo>
                    <a:pt x="3633" y="24157"/>
                  </a:lnTo>
                  <a:lnTo>
                    <a:pt x="5040" y="24134"/>
                  </a:lnTo>
                  <a:cubicBezTo>
                    <a:pt x="5040" y="24134"/>
                    <a:pt x="8455" y="13944"/>
                    <a:pt x="8989" y="7481"/>
                  </a:cubicBezTo>
                  <a:cubicBezTo>
                    <a:pt x="9479" y="1567"/>
                    <a:pt x="5344" y="308"/>
                    <a:pt x="5344" y="308"/>
                  </a:cubicBezTo>
                  <a:cubicBezTo>
                    <a:pt x="4985" y="82"/>
                    <a:pt x="4483" y="1"/>
                    <a:pt x="3934" y="1"/>
                  </a:cubicBezTo>
                  <a:close/>
                </a:path>
              </a:pathLst>
            </a:custGeom>
            <a:solidFill>
              <a:srgbClr val="90332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3835575" y="477950"/>
              <a:ext cx="123075" cy="160975"/>
            </a:xfrm>
            <a:custGeom>
              <a:rect b="b" l="l" r="r" t="t"/>
              <a:pathLst>
                <a:path extrusionOk="0" h="6439" w="4923">
                  <a:moveTo>
                    <a:pt x="765" y="0"/>
                  </a:moveTo>
                  <a:lnTo>
                    <a:pt x="1" y="269"/>
                  </a:lnTo>
                  <a:cubicBezTo>
                    <a:pt x="1267" y="4081"/>
                    <a:pt x="3647" y="6241"/>
                    <a:pt x="3647" y="6438"/>
                  </a:cubicBezTo>
                  <a:lnTo>
                    <a:pt x="4923" y="4119"/>
                  </a:lnTo>
                  <a:cubicBezTo>
                    <a:pt x="2536" y="2955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3908950" y="424900"/>
              <a:ext cx="185700" cy="263975"/>
            </a:xfrm>
            <a:custGeom>
              <a:rect b="b" l="l" r="r" t="t"/>
              <a:pathLst>
                <a:path extrusionOk="0" h="10559" w="7428">
                  <a:moveTo>
                    <a:pt x="3340" y="0"/>
                  </a:moveTo>
                  <a:lnTo>
                    <a:pt x="1520" y="948"/>
                  </a:lnTo>
                  <a:cubicBezTo>
                    <a:pt x="1056" y="2196"/>
                    <a:pt x="0" y="8813"/>
                    <a:pt x="430" y="9711"/>
                  </a:cubicBezTo>
                  <a:cubicBezTo>
                    <a:pt x="430" y="9711"/>
                    <a:pt x="474" y="9843"/>
                    <a:pt x="1264" y="10124"/>
                  </a:cubicBezTo>
                  <a:cubicBezTo>
                    <a:pt x="1834" y="10330"/>
                    <a:pt x="2355" y="10357"/>
                    <a:pt x="3239" y="10472"/>
                  </a:cubicBezTo>
                  <a:cubicBezTo>
                    <a:pt x="3659" y="10527"/>
                    <a:pt x="4063" y="10558"/>
                    <a:pt x="4442" y="10558"/>
                  </a:cubicBezTo>
                  <a:cubicBezTo>
                    <a:pt x="6159" y="10558"/>
                    <a:pt x="7378" y="9925"/>
                    <a:pt x="7332" y="8028"/>
                  </a:cubicBezTo>
                  <a:cubicBezTo>
                    <a:pt x="7427" y="6748"/>
                    <a:pt x="6510" y="252"/>
                    <a:pt x="3340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3642775" y="797925"/>
              <a:ext cx="276950" cy="473000"/>
            </a:xfrm>
            <a:custGeom>
              <a:rect b="b" l="l" r="r" t="t"/>
              <a:pathLst>
                <a:path extrusionOk="0" h="18920" w="11078">
                  <a:moveTo>
                    <a:pt x="6564" y="0"/>
                  </a:moveTo>
                  <a:cubicBezTo>
                    <a:pt x="6564" y="0"/>
                    <a:pt x="2558" y="9842"/>
                    <a:pt x="1" y="18920"/>
                  </a:cubicBezTo>
                  <a:lnTo>
                    <a:pt x="1605" y="18920"/>
                  </a:lnTo>
                  <a:cubicBezTo>
                    <a:pt x="1605" y="18920"/>
                    <a:pt x="8218" y="5216"/>
                    <a:pt x="11077" y="1004"/>
                  </a:cubicBezTo>
                  <a:lnTo>
                    <a:pt x="6564" y="0"/>
                  </a:lnTo>
                  <a:close/>
                </a:path>
              </a:pathLst>
            </a:custGeom>
            <a:solidFill>
              <a:srgbClr val="3B2A2A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3690325" y="660625"/>
              <a:ext cx="403975" cy="583450"/>
            </a:xfrm>
            <a:custGeom>
              <a:rect b="b" l="l" r="r" t="t"/>
              <a:pathLst>
                <a:path extrusionOk="0" h="23338" w="16159">
                  <a:moveTo>
                    <a:pt x="15746" y="1"/>
                  </a:moveTo>
                  <a:lnTo>
                    <a:pt x="10039" y="1068"/>
                  </a:lnTo>
                  <a:cubicBezTo>
                    <a:pt x="8985" y="941"/>
                    <a:pt x="8038" y="880"/>
                    <a:pt x="7190" y="880"/>
                  </a:cubicBezTo>
                  <a:cubicBezTo>
                    <a:pt x="886" y="880"/>
                    <a:pt x="0" y="4286"/>
                    <a:pt x="638" y="9777"/>
                  </a:cubicBezTo>
                  <a:cubicBezTo>
                    <a:pt x="1351" y="15923"/>
                    <a:pt x="5633" y="23338"/>
                    <a:pt x="5633" y="23338"/>
                  </a:cubicBezTo>
                  <a:lnTo>
                    <a:pt x="7239" y="23338"/>
                  </a:lnTo>
                  <a:cubicBezTo>
                    <a:pt x="5069" y="16230"/>
                    <a:pt x="4661" y="7160"/>
                    <a:pt x="4661" y="7160"/>
                  </a:cubicBezTo>
                  <a:lnTo>
                    <a:pt x="4661" y="7160"/>
                  </a:lnTo>
                  <a:cubicBezTo>
                    <a:pt x="4661" y="7160"/>
                    <a:pt x="7092" y="7829"/>
                    <a:pt x="9790" y="7829"/>
                  </a:cubicBezTo>
                  <a:cubicBezTo>
                    <a:pt x="10983" y="7829"/>
                    <a:pt x="12227" y="7698"/>
                    <a:pt x="13338" y="7321"/>
                  </a:cubicBezTo>
                  <a:cubicBezTo>
                    <a:pt x="15369" y="6633"/>
                    <a:pt x="15970" y="4802"/>
                    <a:pt x="16065" y="3144"/>
                  </a:cubicBezTo>
                  <a:cubicBezTo>
                    <a:pt x="16159" y="1486"/>
                    <a:pt x="15746" y="1"/>
                    <a:pt x="15746" y="1"/>
                  </a:cubicBezTo>
                  <a:close/>
                </a:path>
              </a:pathLst>
            </a:custGeom>
            <a:solidFill>
              <a:srgbClr val="4B353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3587900" y="1270900"/>
              <a:ext cx="98775" cy="32575"/>
            </a:xfrm>
            <a:custGeom>
              <a:rect b="b" l="l" r="r" t="t"/>
              <a:pathLst>
                <a:path extrusionOk="0" h="1303" w="3951">
                  <a:moveTo>
                    <a:pt x="2291" y="1"/>
                  </a:moveTo>
                  <a:lnTo>
                    <a:pt x="1" y="1084"/>
                  </a:lnTo>
                  <a:lnTo>
                    <a:pt x="2" y="1303"/>
                  </a:lnTo>
                  <a:lnTo>
                    <a:pt x="3951" y="1182"/>
                  </a:lnTo>
                  <a:lnTo>
                    <a:pt x="3950" y="437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3792375" y="1244050"/>
              <a:ext cx="79325" cy="44275"/>
            </a:xfrm>
            <a:custGeom>
              <a:rect b="b" l="l" r="r" t="t"/>
              <a:pathLst>
                <a:path extrusionOk="0" h="1771" w="3173">
                  <a:moveTo>
                    <a:pt x="1733" y="1"/>
                  </a:moveTo>
                  <a:lnTo>
                    <a:pt x="314" y="1407"/>
                  </a:lnTo>
                  <a:lnTo>
                    <a:pt x="1" y="1475"/>
                  </a:lnTo>
                  <a:lnTo>
                    <a:pt x="1" y="1725"/>
                  </a:lnTo>
                  <a:lnTo>
                    <a:pt x="1208" y="1770"/>
                  </a:lnTo>
                  <a:lnTo>
                    <a:pt x="3034" y="998"/>
                  </a:lnTo>
                  <a:lnTo>
                    <a:pt x="3172" y="306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3193650" y="331300"/>
              <a:ext cx="234825" cy="264400"/>
            </a:xfrm>
            <a:custGeom>
              <a:rect b="b" l="l" r="r" t="t"/>
              <a:pathLst>
                <a:path extrusionOk="0" h="10576" w="9393">
                  <a:moveTo>
                    <a:pt x="4315" y="1"/>
                  </a:moveTo>
                  <a:cubicBezTo>
                    <a:pt x="4286" y="1"/>
                    <a:pt x="4271" y="1"/>
                    <a:pt x="4271" y="1"/>
                  </a:cubicBezTo>
                  <a:cubicBezTo>
                    <a:pt x="4271" y="1"/>
                    <a:pt x="3265" y="21"/>
                    <a:pt x="2705" y="933"/>
                  </a:cubicBezTo>
                  <a:cubicBezTo>
                    <a:pt x="2201" y="1751"/>
                    <a:pt x="538" y="5982"/>
                    <a:pt x="363" y="7315"/>
                  </a:cubicBezTo>
                  <a:cubicBezTo>
                    <a:pt x="203" y="8540"/>
                    <a:pt x="0" y="9778"/>
                    <a:pt x="3048" y="10330"/>
                  </a:cubicBezTo>
                  <a:cubicBezTo>
                    <a:pt x="4020" y="10506"/>
                    <a:pt x="4861" y="10575"/>
                    <a:pt x="5571" y="10575"/>
                  </a:cubicBezTo>
                  <a:cubicBezTo>
                    <a:pt x="7091" y="10575"/>
                    <a:pt x="8016" y="10259"/>
                    <a:pt x="8350" y="9993"/>
                  </a:cubicBezTo>
                  <a:cubicBezTo>
                    <a:pt x="8907" y="9548"/>
                    <a:pt x="8903" y="8728"/>
                    <a:pt x="8813" y="6782"/>
                  </a:cubicBezTo>
                  <a:cubicBezTo>
                    <a:pt x="8723" y="4836"/>
                    <a:pt x="9393" y="1475"/>
                    <a:pt x="7989" y="722"/>
                  </a:cubicBezTo>
                  <a:cubicBezTo>
                    <a:pt x="6696" y="29"/>
                    <a:pt x="4643" y="1"/>
                    <a:pt x="4315" y="1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3202350" y="1246450"/>
              <a:ext cx="77825" cy="39925"/>
            </a:xfrm>
            <a:custGeom>
              <a:rect b="b" l="l" r="r" t="t"/>
              <a:pathLst>
                <a:path extrusionOk="0" h="1597" w="3113">
                  <a:moveTo>
                    <a:pt x="1141" y="0"/>
                  </a:moveTo>
                  <a:lnTo>
                    <a:pt x="232" y="1210"/>
                  </a:lnTo>
                  <a:lnTo>
                    <a:pt x="1" y="1210"/>
                  </a:lnTo>
                  <a:lnTo>
                    <a:pt x="1" y="1597"/>
                  </a:lnTo>
                  <a:lnTo>
                    <a:pt x="1623" y="1597"/>
                  </a:lnTo>
                  <a:lnTo>
                    <a:pt x="2937" y="1143"/>
                  </a:lnTo>
                  <a:lnTo>
                    <a:pt x="3113" y="431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3319950" y="1246450"/>
              <a:ext cx="77825" cy="39925"/>
            </a:xfrm>
            <a:custGeom>
              <a:rect b="b" l="l" r="r" t="t"/>
              <a:pathLst>
                <a:path extrusionOk="0" h="1597" w="3113">
                  <a:moveTo>
                    <a:pt x="178" y="0"/>
                  </a:moveTo>
                  <a:lnTo>
                    <a:pt x="1" y="431"/>
                  </a:lnTo>
                  <a:lnTo>
                    <a:pt x="176" y="1143"/>
                  </a:lnTo>
                  <a:lnTo>
                    <a:pt x="1490" y="1597"/>
                  </a:lnTo>
                  <a:lnTo>
                    <a:pt x="3113" y="1597"/>
                  </a:lnTo>
                  <a:lnTo>
                    <a:pt x="3113" y="1210"/>
                  </a:lnTo>
                  <a:lnTo>
                    <a:pt x="2882" y="1210"/>
                  </a:lnTo>
                  <a:lnTo>
                    <a:pt x="1973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3431000" y="428575"/>
              <a:ext cx="203600" cy="269225"/>
            </a:xfrm>
            <a:custGeom>
              <a:rect b="b" l="l" r="r" t="t"/>
              <a:pathLst>
                <a:path extrusionOk="0" h="10769" w="8144">
                  <a:moveTo>
                    <a:pt x="1610" y="0"/>
                  </a:moveTo>
                  <a:cubicBezTo>
                    <a:pt x="668" y="0"/>
                    <a:pt x="629" y="1040"/>
                    <a:pt x="629" y="1040"/>
                  </a:cubicBezTo>
                  <a:cubicBezTo>
                    <a:pt x="629" y="1040"/>
                    <a:pt x="100" y="8422"/>
                    <a:pt x="26" y="9325"/>
                  </a:cubicBezTo>
                  <a:cubicBezTo>
                    <a:pt x="1" y="9620"/>
                    <a:pt x="93" y="9830"/>
                    <a:pt x="228" y="9980"/>
                  </a:cubicBezTo>
                  <a:lnTo>
                    <a:pt x="227" y="9980"/>
                  </a:lnTo>
                  <a:cubicBezTo>
                    <a:pt x="230" y="9984"/>
                    <a:pt x="235" y="9987"/>
                    <a:pt x="238" y="9990"/>
                  </a:cubicBezTo>
                  <a:cubicBezTo>
                    <a:pt x="317" y="10074"/>
                    <a:pt x="409" y="10143"/>
                    <a:pt x="511" y="10196"/>
                  </a:cubicBezTo>
                  <a:cubicBezTo>
                    <a:pt x="1066" y="10522"/>
                    <a:pt x="2163" y="10769"/>
                    <a:pt x="4005" y="10769"/>
                  </a:cubicBezTo>
                  <a:cubicBezTo>
                    <a:pt x="4163" y="10769"/>
                    <a:pt x="4326" y="10767"/>
                    <a:pt x="4495" y="10763"/>
                  </a:cubicBezTo>
                  <a:cubicBezTo>
                    <a:pt x="6583" y="10717"/>
                    <a:pt x="7442" y="10224"/>
                    <a:pt x="7687" y="10046"/>
                  </a:cubicBezTo>
                  <a:lnTo>
                    <a:pt x="7692" y="10041"/>
                  </a:lnTo>
                  <a:cubicBezTo>
                    <a:pt x="7718" y="10022"/>
                    <a:pt x="7743" y="10002"/>
                    <a:pt x="7766" y="9980"/>
                  </a:cubicBezTo>
                  <a:cubicBezTo>
                    <a:pt x="8025" y="9755"/>
                    <a:pt x="8144" y="9455"/>
                    <a:pt x="8144" y="9178"/>
                  </a:cubicBezTo>
                  <a:cubicBezTo>
                    <a:pt x="8144" y="8641"/>
                    <a:pt x="7074" y="1746"/>
                    <a:pt x="6683" y="879"/>
                  </a:cubicBezTo>
                  <a:cubicBezTo>
                    <a:pt x="6287" y="0"/>
                    <a:pt x="5572" y="0"/>
                    <a:pt x="5572" y="0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3576800" y="1273725"/>
              <a:ext cx="74800" cy="50300"/>
            </a:xfrm>
            <a:custGeom>
              <a:rect b="b" l="l" r="r" t="t"/>
              <a:pathLst>
                <a:path extrusionOk="0" h="2012" w="2992">
                  <a:moveTo>
                    <a:pt x="1630" y="0"/>
                  </a:moveTo>
                  <a:lnTo>
                    <a:pt x="199" y="24"/>
                  </a:lnTo>
                  <a:lnTo>
                    <a:pt x="1" y="347"/>
                  </a:lnTo>
                  <a:lnTo>
                    <a:pt x="67" y="1109"/>
                  </a:lnTo>
                  <a:lnTo>
                    <a:pt x="1722" y="2011"/>
                  </a:lnTo>
                  <a:lnTo>
                    <a:pt x="2992" y="2011"/>
                  </a:lnTo>
                  <a:lnTo>
                    <a:pt x="2992" y="1772"/>
                  </a:lnTo>
                  <a:lnTo>
                    <a:pt x="2755" y="1757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3828500" y="846050"/>
              <a:ext cx="217000" cy="11350"/>
            </a:xfrm>
            <a:custGeom>
              <a:rect b="b" l="l" r="r" t="t"/>
              <a:pathLst>
                <a:path extrusionOk="0" h="454" w="8680">
                  <a:moveTo>
                    <a:pt x="0" y="1"/>
                  </a:moveTo>
                  <a:lnTo>
                    <a:pt x="0" y="454"/>
                  </a:lnTo>
                  <a:lnTo>
                    <a:pt x="8679" y="454"/>
                  </a:lnTo>
                  <a:lnTo>
                    <a:pt x="8679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3860450" y="1167875"/>
              <a:ext cx="181150" cy="11350"/>
            </a:xfrm>
            <a:custGeom>
              <a:rect b="b" l="l" r="r" t="t"/>
              <a:pathLst>
                <a:path extrusionOk="0" h="454" w="7246">
                  <a:moveTo>
                    <a:pt x="1" y="1"/>
                  </a:moveTo>
                  <a:lnTo>
                    <a:pt x="1" y="454"/>
                  </a:lnTo>
                  <a:lnTo>
                    <a:pt x="7245" y="454"/>
                  </a:lnTo>
                  <a:lnTo>
                    <a:pt x="7245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3996775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0" y="1"/>
                  </a:moveTo>
                  <a:lnTo>
                    <a:pt x="1892" y="17327"/>
                  </a:lnTo>
                  <a:lnTo>
                    <a:pt x="2346" y="1732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3967425" y="851700"/>
              <a:ext cx="58700" cy="417800"/>
            </a:xfrm>
            <a:custGeom>
              <a:rect b="b" l="l" r="r" t="t"/>
              <a:pathLst>
                <a:path extrusionOk="0" h="16712" w="2348">
                  <a:moveTo>
                    <a:pt x="0" y="1"/>
                  </a:moveTo>
                  <a:lnTo>
                    <a:pt x="1893" y="16712"/>
                  </a:lnTo>
                  <a:lnTo>
                    <a:pt x="2347" y="16712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3919700" y="639650"/>
              <a:ext cx="171850" cy="57200"/>
            </a:xfrm>
            <a:custGeom>
              <a:rect b="b" l="l" r="r" t="t"/>
              <a:pathLst>
                <a:path extrusionOk="0" h="2288" w="6874">
                  <a:moveTo>
                    <a:pt x="6874" y="0"/>
                  </a:moveTo>
                  <a:lnTo>
                    <a:pt x="0" y="1119"/>
                  </a:lnTo>
                  <a:cubicBezTo>
                    <a:pt x="0" y="1119"/>
                    <a:pt x="157" y="1563"/>
                    <a:pt x="430" y="1853"/>
                  </a:cubicBezTo>
                  <a:cubicBezTo>
                    <a:pt x="882" y="1922"/>
                    <a:pt x="1332" y="2016"/>
                    <a:pt x="1774" y="2137"/>
                  </a:cubicBezTo>
                  <a:cubicBezTo>
                    <a:pt x="2016" y="2203"/>
                    <a:pt x="2596" y="2288"/>
                    <a:pt x="3283" y="2288"/>
                  </a:cubicBezTo>
                  <a:cubicBezTo>
                    <a:pt x="4784" y="2288"/>
                    <a:pt x="6794" y="1884"/>
                    <a:pt x="6874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3964050" y="664075"/>
              <a:ext cx="124475" cy="36850"/>
            </a:xfrm>
            <a:custGeom>
              <a:rect b="b" l="l" r="r" t="t"/>
              <a:pathLst>
                <a:path extrusionOk="0" h="1474" w="4979">
                  <a:moveTo>
                    <a:pt x="4827" y="1"/>
                  </a:moveTo>
                  <a:cubicBezTo>
                    <a:pt x="4215" y="1054"/>
                    <a:pt x="2698" y="1310"/>
                    <a:pt x="1503" y="1310"/>
                  </a:cubicBezTo>
                  <a:cubicBezTo>
                    <a:pt x="819" y="1310"/>
                    <a:pt x="241" y="1226"/>
                    <a:pt x="0" y="1160"/>
                  </a:cubicBezTo>
                  <a:lnTo>
                    <a:pt x="0" y="1160"/>
                  </a:lnTo>
                  <a:cubicBezTo>
                    <a:pt x="1" y="1160"/>
                    <a:pt x="1041" y="1474"/>
                    <a:pt x="2280" y="1474"/>
                  </a:cubicBezTo>
                  <a:cubicBezTo>
                    <a:pt x="3182" y="1474"/>
                    <a:pt x="4189" y="1308"/>
                    <a:pt x="4979" y="734"/>
                  </a:cubicBezTo>
                  <a:cubicBezTo>
                    <a:pt x="4979" y="734"/>
                    <a:pt x="4929" y="388"/>
                    <a:pt x="483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854025" y="839775"/>
              <a:ext cx="145300" cy="10350"/>
            </a:xfrm>
            <a:custGeom>
              <a:rect b="b" l="l" r="r" t="t"/>
              <a:pathLst>
                <a:path extrusionOk="0" h="414" w="5812">
                  <a:moveTo>
                    <a:pt x="1" y="0"/>
                  </a:moveTo>
                  <a:cubicBezTo>
                    <a:pt x="1" y="0"/>
                    <a:pt x="1172" y="414"/>
                    <a:pt x="2627" y="414"/>
                  </a:cubicBezTo>
                  <a:cubicBezTo>
                    <a:pt x="4081" y="414"/>
                    <a:pt x="5135" y="282"/>
                    <a:pt x="5811" y="0"/>
                  </a:cubicBezTo>
                  <a:close/>
                </a:path>
              </a:pathLst>
            </a:custGeom>
            <a:solidFill>
              <a:srgbClr val="4B353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3785850" y="426725"/>
              <a:ext cx="289550" cy="216100"/>
            </a:xfrm>
            <a:custGeom>
              <a:rect b="b" l="l" r="r" t="t"/>
              <a:pathLst>
                <a:path extrusionOk="0" h="8644" w="11582">
                  <a:moveTo>
                    <a:pt x="8420" y="1"/>
                  </a:moveTo>
                  <a:cubicBezTo>
                    <a:pt x="7579" y="1"/>
                    <a:pt x="6883" y="644"/>
                    <a:pt x="6883" y="644"/>
                  </a:cubicBezTo>
                  <a:cubicBezTo>
                    <a:pt x="6883" y="644"/>
                    <a:pt x="8314" y="3884"/>
                    <a:pt x="6440" y="5713"/>
                  </a:cubicBezTo>
                  <a:cubicBezTo>
                    <a:pt x="4525" y="7583"/>
                    <a:pt x="19" y="7902"/>
                    <a:pt x="19" y="7902"/>
                  </a:cubicBezTo>
                  <a:lnTo>
                    <a:pt x="1" y="8585"/>
                  </a:lnTo>
                  <a:cubicBezTo>
                    <a:pt x="1" y="8585"/>
                    <a:pt x="877" y="8644"/>
                    <a:pt x="2093" y="8644"/>
                  </a:cubicBezTo>
                  <a:cubicBezTo>
                    <a:pt x="4254" y="8644"/>
                    <a:pt x="7490" y="8458"/>
                    <a:pt x="8791" y="7425"/>
                  </a:cubicBezTo>
                  <a:cubicBezTo>
                    <a:pt x="11582" y="5212"/>
                    <a:pt x="10181" y="1330"/>
                    <a:pt x="10181" y="1330"/>
                  </a:cubicBezTo>
                  <a:cubicBezTo>
                    <a:pt x="9645" y="305"/>
                    <a:pt x="8998" y="1"/>
                    <a:pt x="8420" y="1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3917200" y="507775"/>
              <a:ext cx="141375" cy="137650"/>
            </a:xfrm>
            <a:custGeom>
              <a:rect b="b" l="l" r="r" t="t"/>
              <a:pathLst>
                <a:path extrusionOk="0" h="5506" w="5655">
                  <a:moveTo>
                    <a:pt x="5271" y="1"/>
                  </a:moveTo>
                  <a:lnTo>
                    <a:pt x="5271" y="1"/>
                  </a:lnTo>
                  <a:cubicBezTo>
                    <a:pt x="5330" y="1297"/>
                    <a:pt x="5049" y="2985"/>
                    <a:pt x="3537" y="4183"/>
                  </a:cubicBezTo>
                  <a:cubicBezTo>
                    <a:pt x="2804" y="4765"/>
                    <a:pt x="1429" y="5082"/>
                    <a:pt x="5" y="5244"/>
                  </a:cubicBezTo>
                  <a:lnTo>
                    <a:pt x="0" y="5421"/>
                  </a:lnTo>
                  <a:cubicBezTo>
                    <a:pt x="737" y="5401"/>
                    <a:pt x="3516" y="5506"/>
                    <a:pt x="4683" y="3600"/>
                  </a:cubicBezTo>
                  <a:cubicBezTo>
                    <a:pt x="5655" y="2015"/>
                    <a:pt x="5271" y="1"/>
                    <a:pt x="527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3950850" y="425425"/>
              <a:ext cx="43825" cy="22600"/>
            </a:xfrm>
            <a:custGeom>
              <a:rect b="b" l="l" r="r" t="t"/>
              <a:pathLst>
                <a:path extrusionOk="0" h="904" w="1753">
                  <a:moveTo>
                    <a:pt x="1610" y="1"/>
                  </a:moveTo>
                  <a:cubicBezTo>
                    <a:pt x="1610" y="1"/>
                    <a:pt x="427" y="506"/>
                    <a:pt x="49" y="820"/>
                  </a:cubicBezTo>
                  <a:lnTo>
                    <a:pt x="0" y="904"/>
                  </a:lnTo>
                  <a:cubicBezTo>
                    <a:pt x="0" y="904"/>
                    <a:pt x="1753" y="763"/>
                    <a:pt x="1610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3941250" y="382350"/>
              <a:ext cx="49875" cy="63675"/>
            </a:xfrm>
            <a:custGeom>
              <a:rect b="b" l="l" r="r" t="t"/>
              <a:pathLst>
                <a:path extrusionOk="0" h="2547" w="1995">
                  <a:moveTo>
                    <a:pt x="1083" y="0"/>
                  </a:moveTo>
                  <a:lnTo>
                    <a:pt x="0" y="512"/>
                  </a:lnTo>
                  <a:cubicBezTo>
                    <a:pt x="975" y="1628"/>
                    <a:pt x="433" y="2543"/>
                    <a:pt x="433" y="2543"/>
                  </a:cubicBezTo>
                  <a:cubicBezTo>
                    <a:pt x="452" y="2545"/>
                    <a:pt x="472" y="2546"/>
                    <a:pt x="493" y="2546"/>
                  </a:cubicBezTo>
                  <a:cubicBezTo>
                    <a:pt x="1022" y="2546"/>
                    <a:pt x="1994" y="1724"/>
                    <a:pt x="1994" y="1724"/>
                  </a:cubicBezTo>
                  <a:cubicBezTo>
                    <a:pt x="1645" y="1178"/>
                    <a:pt x="1083" y="0"/>
                    <a:pt x="1083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3931125" y="359725"/>
              <a:ext cx="42600" cy="46675"/>
            </a:xfrm>
            <a:custGeom>
              <a:rect b="b" l="l" r="r" t="t"/>
              <a:pathLst>
                <a:path extrusionOk="0" h="1867" w="1704">
                  <a:moveTo>
                    <a:pt x="1107" y="1"/>
                  </a:moveTo>
                  <a:lnTo>
                    <a:pt x="1" y="476"/>
                  </a:lnTo>
                  <a:lnTo>
                    <a:pt x="597" y="1867"/>
                  </a:lnTo>
                  <a:lnTo>
                    <a:pt x="1704" y="1393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3930175" y="368625"/>
              <a:ext cx="36325" cy="48525"/>
            </a:xfrm>
            <a:custGeom>
              <a:rect b="b" l="l" r="r" t="t"/>
              <a:pathLst>
                <a:path extrusionOk="0" h="1941" w="1453">
                  <a:moveTo>
                    <a:pt x="520" y="0"/>
                  </a:moveTo>
                  <a:cubicBezTo>
                    <a:pt x="380" y="0"/>
                    <a:pt x="224" y="36"/>
                    <a:pt x="51" y="119"/>
                  </a:cubicBezTo>
                  <a:cubicBezTo>
                    <a:pt x="51" y="119"/>
                    <a:pt x="0" y="1340"/>
                    <a:pt x="334" y="1820"/>
                  </a:cubicBezTo>
                  <a:cubicBezTo>
                    <a:pt x="392" y="1904"/>
                    <a:pt x="483" y="1940"/>
                    <a:pt x="587" y="1940"/>
                  </a:cubicBezTo>
                  <a:cubicBezTo>
                    <a:pt x="916" y="1940"/>
                    <a:pt x="1382" y="1579"/>
                    <a:pt x="1415" y="1193"/>
                  </a:cubicBezTo>
                  <a:cubicBezTo>
                    <a:pt x="1453" y="760"/>
                    <a:pt x="1163" y="0"/>
                    <a:pt x="520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921600" y="462675"/>
              <a:ext cx="57075" cy="124675"/>
            </a:xfrm>
            <a:custGeom>
              <a:rect b="b" l="l" r="r" t="t"/>
              <a:pathLst>
                <a:path extrusionOk="0" h="4987" w="2283">
                  <a:moveTo>
                    <a:pt x="1725" y="0"/>
                  </a:moveTo>
                  <a:cubicBezTo>
                    <a:pt x="1725" y="1"/>
                    <a:pt x="1725" y="2"/>
                    <a:pt x="1726" y="2"/>
                  </a:cubicBezTo>
                  <a:lnTo>
                    <a:pt x="1726" y="2"/>
                  </a:lnTo>
                  <a:cubicBezTo>
                    <a:pt x="1725" y="1"/>
                    <a:pt x="1725" y="1"/>
                    <a:pt x="1725" y="0"/>
                  </a:cubicBezTo>
                  <a:close/>
                  <a:moveTo>
                    <a:pt x="1726" y="2"/>
                  </a:moveTo>
                  <a:cubicBezTo>
                    <a:pt x="1736" y="73"/>
                    <a:pt x="2010" y="1944"/>
                    <a:pt x="1549" y="2663"/>
                  </a:cubicBezTo>
                  <a:cubicBezTo>
                    <a:pt x="1080" y="3393"/>
                    <a:pt x="1" y="3563"/>
                    <a:pt x="1" y="4986"/>
                  </a:cubicBezTo>
                  <a:cubicBezTo>
                    <a:pt x="178" y="4863"/>
                    <a:pt x="743" y="4538"/>
                    <a:pt x="1010" y="4275"/>
                  </a:cubicBezTo>
                  <a:cubicBezTo>
                    <a:pt x="2283" y="3017"/>
                    <a:pt x="2028" y="1116"/>
                    <a:pt x="1733" y="32"/>
                  </a:cubicBezTo>
                  <a:lnTo>
                    <a:pt x="1726" y="6"/>
                  </a:lnTo>
                  <a:cubicBezTo>
                    <a:pt x="1726" y="4"/>
                    <a:pt x="1726" y="3"/>
                    <a:pt x="1726" y="2"/>
                  </a:cubicBezTo>
                  <a:close/>
                </a:path>
              </a:pathLst>
            </a:custGeom>
            <a:solidFill>
              <a:srgbClr val="8EA5A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3803725" y="823300"/>
              <a:ext cx="17625" cy="19775"/>
            </a:xfrm>
            <a:custGeom>
              <a:rect b="b" l="l" r="r" t="t"/>
              <a:pathLst>
                <a:path extrusionOk="0" h="791" w="705">
                  <a:moveTo>
                    <a:pt x="276" y="1"/>
                  </a:moveTo>
                  <a:cubicBezTo>
                    <a:pt x="113" y="1"/>
                    <a:pt x="1" y="108"/>
                    <a:pt x="20" y="308"/>
                  </a:cubicBezTo>
                  <a:cubicBezTo>
                    <a:pt x="31" y="429"/>
                    <a:pt x="67" y="546"/>
                    <a:pt x="125" y="653"/>
                  </a:cubicBezTo>
                  <a:lnTo>
                    <a:pt x="694" y="791"/>
                  </a:lnTo>
                  <a:cubicBezTo>
                    <a:pt x="705" y="591"/>
                    <a:pt x="477" y="502"/>
                    <a:pt x="321" y="327"/>
                  </a:cubicBezTo>
                  <a:cubicBezTo>
                    <a:pt x="163" y="151"/>
                    <a:pt x="276" y="1"/>
                    <a:pt x="27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3394825" y="679950"/>
              <a:ext cx="280400" cy="604600"/>
            </a:xfrm>
            <a:custGeom>
              <a:rect b="b" l="l" r="r" t="t"/>
              <a:pathLst>
                <a:path extrusionOk="0" h="24184" w="11216">
                  <a:moveTo>
                    <a:pt x="3931" y="0"/>
                  </a:moveTo>
                  <a:cubicBezTo>
                    <a:pt x="2788" y="0"/>
                    <a:pt x="1957" y="141"/>
                    <a:pt x="1957" y="141"/>
                  </a:cubicBezTo>
                  <a:cubicBezTo>
                    <a:pt x="1" y="6138"/>
                    <a:pt x="4201" y="6706"/>
                    <a:pt x="5863" y="6706"/>
                  </a:cubicBezTo>
                  <a:cubicBezTo>
                    <a:pt x="6251" y="6706"/>
                    <a:pt x="6501" y="6675"/>
                    <a:pt x="6501" y="6675"/>
                  </a:cubicBezTo>
                  <a:lnTo>
                    <a:pt x="6501" y="6675"/>
                  </a:lnTo>
                  <a:cubicBezTo>
                    <a:pt x="5248" y="12430"/>
                    <a:pt x="118" y="23977"/>
                    <a:pt x="118" y="23977"/>
                  </a:cubicBezTo>
                  <a:lnTo>
                    <a:pt x="1603" y="24184"/>
                  </a:lnTo>
                  <a:cubicBezTo>
                    <a:pt x="1603" y="24184"/>
                    <a:pt x="11215" y="9232"/>
                    <a:pt x="10423" y="4117"/>
                  </a:cubicBezTo>
                  <a:cubicBezTo>
                    <a:pt x="9877" y="583"/>
                    <a:pt x="6257" y="0"/>
                    <a:pt x="3931" y="0"/>
                  </a:cubicBezTo>
                  <a:close/>
                </a:path>
              </a:pathLst>
            </a:custGeom>
            <a:solidFill>
              <a:srgbClr val="A63B2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3499100" y="379950"/>
              <a:ext cx="42625" cy="51525"/>
            </a:xfrm>
            <a:custGeom>
              <a:rect b="b" l="l" r="r" t="t"/>
              <a:pathLst>
                <a:path extrusionOk="0" h="2061" w="1705">
                  <a:moveTo>
                    <a:pt x="0" y="1943"/>
                  </a:moveTo>
                  <a:cubicBezTo>
                    <a:pt x="0" y="1943"/>
                    <a:pt x="0" y="1943"/>
                    <a:pt x="0" y="1943"/>
                  </a:cubicBezTo>
                  <a:cubicBezTo>
                    <a:pt x="0" y="1943"/>
                    <a:pt x="0" y="1943"/>
                    <a:pt x="0" y="1943"/>
                  </a:cubicBezTo>
                  <a:close/>
                  <a:moveTo>
                    <a:pt x="177" y="1"/>
                  </a:moveTo>
                  <a:cubicBezTo>
                    <a:pt x="177" y="1"/>
                    <a:pt x="113" y="1304"/>
                    <a:pt x="0" y="1943"/>
                  </a:cubicBezTo>
                  <a:lnTo>
                    <a:pt x="0" y="1943"/>
                  </a:lnTo>
                  <a:cubicBezTo>
                    <a:pt x="0" y="1943"/>
                    <a:pt x="0" y="1943"/>
                    <a:pt x="0" y="1943"/>
                  </a:cubicBezTo>
                  <a:cubicBezTo>
                    <a:pt x="4" y="1943"/>
                    <a:pt x="566" y="2061"/>
                    <a:pt x="1071" y="2061"/>
                  </a:cubicBezTo>
                  <a:cubicBezTo>
                    <a:pt x="1321" y="2061"/>
                    <a:pt x="1557" y="2032"/>
                    <a:pt x="1705" y="1945"/>
                  </a:cubicBezTo>
                  <a:cubicBezTo>
                    <a:pt x="1705" y="1945"/>
                    <a:pt x="1436" y="906"/>
                    <a:pt x="1374" y="56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503050" y="349225"/>
              <a:ext cx="30675" cy="38300"/>
            </a:xfrm>
            <a:custGeom>
              <a:rect b="b" l="l" r="r" t="t"/>
              <a:pathLst>
                <a:path extrusionOk="0" h="1532" w="1227">
                  <a:moveTo>
                    <a:pt x="1205" y="1"/>
                  </a:moveTo>
                  <a:lnTo>
                    <a:pt x="1" y="17"/>
                  </a:lnTo>
                  <a:lnTo>
                    <a:pt x="23" y="1532"/>
                  </a:lnTo>
                  <a:lnTo>
                    <a:pt x="1226" y="1514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3505975" y="349325"/>
              <a:ext cx="38075" cy="49000"/>
            </a:xfrm>
            <a:custGeom>
              <a:rect b="b" l="l" r="r" t="t"/>
              <a:pathLst>
                <a:path extrusionOk="0" h="1960" w="1523">
                  <a:moveTo>
                    <a:pt x="1036" y="1"/>
                  </a:moveTo>
                  <a:cubicBezTo>
                    <a:pt x="0" y="1"/>
                    <a:pt x="40" y="1067"/>
                    <a:pt x="268" y="1539"/>
                  </a:cubicBezTo>
                  <a:cubicBezTo>
                    <a:pt x="395" y="1804"/>
                    <a:pt x="705" y="1959"/>
                    <a:pt x="971" y="1959"/>
                  </a:cubicBezTo>
                  <a:cubicBezTo>
                    <a:pt x="1184" y="1959"/>
                    <a:pt x="1369" y="1860"/>
                    <a:pt x="1412" y="1639"/>
                  </a:cubicBezTo>
                  <a:cubicBezTo>
                    <a:pt x="1523" y="1066"/>
                    <a:pt x="1075" y="1"/>
                    <a:pt x="1075" y="1"/>
                  </a:cubicBezTo>
                  <a:cubicBezTo>
                    <a:pt x="1061" y="1"/>
                    <a:pt x="1048" y="1"/>
                    <a:pt x="103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3520400" y="396450"/>
              <a:ext cx="17650" cy="14825"/>
            </a:xfrm>
            <a:custGeom>
              <a:rect b="b" l="l" r="r" t="t"/>
              <a:pathLst>
                <a:path extrusionOk="0" h="593" w="706">
                  <a:moveTo>
                    <a:pt x="1" y="0"/>
                  </a:moveTo>
                  <a:cubicBezTo>
                    <a:pt x="1" y="0"/>
                    <a:pt x="45" y="593"/>
                    <a:pt x="604" y="593"/>
                  </a:cubicBezTo>
                  <a:cubicBezTo>
                    <a:pt x="636" y="593"/>
                    <a:pt x="670" y="591"/>
                    <a:pt x="705" y="587"/>
                  </a:cubicBezTo>
                  <a:lnTo>
                    <a:pt x="602" y="36"/>
                  </a:lnTo>
                  <a:cubicBezTo>
                    <a:pt x="602" y="36"/>
                    <a:pt x="486" y="75"/>
                    <a:pt x="333" y="75"/>
                  </a:cubicBezTo>
                  <a:cubicBezTo>
                    <a:pt x="232" y="75"/>
                    <a:pt x="113" y="58"/>
                    <a:pt x="1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3314425" y="285375"/>
              <a:ext cx="42475" cy="53150"/>
            </a:xfrm>
            <a:custGeom>
              <a:rect b="b" l="l" r="r" t="t"/>
              <a:pathLst>
                <a:path extrusionOk="0" h="2126" w="1699">
                  <a:moveTo>
                    <a:pt x="328" y="1"/>
                  </a:moveTo>
                  <a:cubicBezTo>
                    <a:pt x="328" y="1"/>
                    <a:pt x="162" y="1224"/>
                    <a:pt x="0" y="1852"/>
                  </a:cubicBezTo>
                  <a:cubicBezTo>
                    <a:pt x="0" y="1852"/>
                    <a:pt x="778" y="2125"/>
                    <a:pt x="1331" y="2125"/>
                  </a:cubicBezTo>
                  <a:cubicBezTo>
                    <a:pt x="1475" y="2125"/>
                    <a:pt x="1603" y="2107"/>
                    <a:pt x="1699" y="2060"/>
                  </a:cubicBezTo>
                  <a:cubicBezTo>
                    <a:pt x="1699" y="2060"/>
                    <a:pt x="1512" y="1003"/>
                    <a:pt x="1517" y="149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3322125" y="255150"/>
              <a:ext cx="32475" cy="39750"/>
            </a:xfrm>
            <a:custGeom>
              <a:rect b="b" l="l" r="r" t="t"/>
              <a:pathLst>
                <a:path extrusionOk="0" h="1590" w="1299">
                  <a:moveTo>
                    <a:pt x="97" y="1"/>
                  </a:moveTo>
                  <a:lnTo>
                    <a:pt x="0" y="1512"/>
                  </a:lnTo>
                  <a:lnTo>
                    <a:pt x="1202" y="1590"/>
                  </a:lnTo>
                  <a:lnTo>
                    <a:pt x="1299" y="78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3326550" y="256975"/>
              <a:ext cx="36825" cy="48875"/>
            </a:xfrm>
            <a:custGeom>
              <a:rect b="b" l="l" r="r" t="t"/>
              <a:pathLst>
                <a:path extrusionOk="0" h="1955" w="1473">
                  <a:moveTo>
                    <a:pt x="961" y="1"/>
                  </a:moveTo>
                  <a:cubicBezTo>
                    <a:pt x="36" y="1"/>
                    <a:pt x="1" y="1009"/>
                    <a:pt x="184" y="1478"/>
                  </a:cubicBezTo>
                  <a:cubicBezTo>
                    <a:pt x="297" y="1770"/>
                    <a:pt x="626" y="1954"/>
                    <a:pt x="903" y="1954"/>
                  </a:cubicBezTo>
                  <a:cubicBezTo>
                    <a:pt x="1094" y="1954"/>
                    <a:pt x="1261" y="1867"/>
                    <a:pt x="1316" y="1667"/>
                  </a:cubicBezTo>
                  <a:cubicBezTo>
                    <a:pt x="1472" y="1105"/>
                    <a:pt x="1110" y="9"/>
                    <a:pt x="1110" y="9"/>
                  </a:cubicBezTo>
                  <a:cubicBezTo>
                    <a:pt x="1058" y="3"/>
                    <a:pt x="1008" y="1"/>
                    <a:pt x="961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3338125" y="303175"/>
              <a:ext cx="16475" cy="16025"/>
            </a:xfrm>
            <a:custGeom>
              <a:rect b="b" l="l" r="r" t="t"/>
              <a:pathLst>
                <a:path extrusionOk="0" h="641" w="659">
                  <a:moveTo>
                    <a:pt x="3" y="0"/>
                  </a:moveTo>
                  <a:cubicBezTo>
                    <a:pt x="3" y="0"/>
                    <a:pt x="1" y="640"/>
                    <a:pt x="622" y="640"/>
                  </a:cubicBezTo>
                  <a:cubicBezTo>
                    <a:pt x="634" y="640"/>
                    <a:pt x="646" y="640"/>
                    <a:pt x="659" y="639"/>
                  </a:cubicBezTo>
                  <a:lnTo>
                    <a:pt x="599" y="82"/>
                  </a:lnTo>
                  <a:cubicBezTo>
                    <a:pt x="599" y="82"/>
                    <a:pt x="516" y="103"/>
                    <a:pt x="400" y="103"/>
                  </a:cubicBezTo>
                  <a:cubicBezTo>
                    <a:pt x="285" y="103"/>
                    <a:pt x="137" y="83"/>
                    <a:pt x="3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3499100" y="425225"/>
              <a:ext cx="49025" cy="32950"/>
            </a:xfrm>
            <a:custGeom>
              <a:rect b="b" l="l" r="r" t="t"/>
              <a:pathLst>
                <a:path extrusionOk="0" h="1318" w="1961">
                  <a:moveTo>
                    <a:pt x="607" y="1"/>
                  </a:moveTo>
                  <a:cubicBezTo>
                    <a:pt x="357" y="1"/>
                    <a:pt x="127" y="33"/>
                    <a:pt x="0" y="131"/>
                  </a:cubicBezTo>
                  <a:cubicBezTo>
                    <a:pt x="0" y="131"/>
                    <a:pt x="306" y="1079"/>
                    <a:pt x="1002" y="1279"/>
                  </a:cubicBezTo>
                  <a:cubicBezTo>
                    <a:pt x="1093" y="1305"/>
                    <a:pt x="1177" y="1318"/>
                    <a:pt x="1254" y="1318"/>
                  </a:cubicBezTo>
                  <a:cubicBezTo>
                    <a:pt x="1766" y="1318"/>
                    <a:pt x="1960" y="769"/>
                    <a:pt x="1705" y="134"/>
                  </a:cubicBezTo>
                  <a:cubicBezTo>
                    <a:pt x="1705" y="134"/>
                    <a:pt x="1113" y="1"/>
                    <a:pt x="607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3397750" y="797925"/>
              <a:ext cx="256525" cy="350300"/>
            </a:xfrm>
            <a:custGeom>
              <a:rect b="b" l="l" r="r" t="t"/>
              <a:pathLst>
                <a:path extrusionOk="0" h="14012" w="10261">
                  <a:moveTo>
                    <a:pt x="10260" y="0"/>
                  </a:moveTo>
                  <a:lnTo>
                    <a:pt x="6385" y="1956"/>
                  </a:lnTo>
                  <a:cubicBezTo>
                    <a:pt x="6385" y="1956"/>
                    <a:pt x="1704" y="10758"/>
                    <a:pt x="1" y="12901"/>
                  </a:cubicBezTo>
                  <a:cubicBezTo>
                    <a:pt x="1" y="12901"/>
                    <a:pt x="3649" y="14011"/>
                    <a:pt x="5942" y="14011"/>
                  </a:cubicBezTo>
                  <a:cubicBezTo>
                    <a:pt x="6110" y="14011"/>
                    <a:pt x="6271" y="14005"/>
                    <a:pt x="6423" y="13992"/>
                  </a:cubicBezTo>
                  <a:cubicBezTo>
                    <a:pt x="6423" y="13992"/>
                    <a:pt x="10046" y="5266"/>
                    <a:pt x="10260" y="0"/>
                  </a:cubicBezTo>
                  <a:close/>
                </a:path>
              </a:pathLst>
            </a:custGeom>
            <a:solidFill>
              <a:srgbClr val="A63B2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3538950" y="829575"/>
              <a:ext cx="24700" cy="18375"/>
            </a:xfrm>
            <a:custGeom>
              <a:rect b="b" l="l" r="r" t="t"/>
              <a:pathLst>
                <a:path extrusionOk="0" h="735" w="988">
                  <a:moveTo>
                    <a:pt x="624" y="0"/>
                  </a:moveTo>
                  <a:cubicBezTo>
                    <a:pt x="624" y="0"/>
                    <a:pt x="430" y="626"/>
                    <a:pt x="0" y="721"/>
                  </a:cubicBezTo>
                  <a:cubicBezTo>
                    <a:pt x="0" y="721"/>
                    <a:pt x="138" y="735"/>
                    <a:pt x="309" y="735"/>
                  </a:cubicBezTo>
                  <a:cubicBezTo>
                    <a:pt x="449" y="735"/>
                    <a:pt x="611" y="725"/>
                    <a:pt x="736" y="690"/>
                  </a:cubicBezTo>
                  <a:cubicBezTo>
                    <a:pt x="736" y="690"/>
                    <a:pt x="988" y="339"/>
                    <a:pt x="62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3080425" y="331000"/>
              <a:ext cx="248550" cy="209750"/>
            </a:xfrm>
            <a:custGeom>
              <a:rect b="b" l="l" r="r" t="t"/>
              <a:pathLst>
                <a:path extrusionOk="0" h="8390" w="9942">
                  <a:moveTo>
                    <a:pt x="8674" y="0"/>
                  </a:moveTo>
                  <a:lnTo>
                    <a:pt x="8674" y="0"/>
                  </a:lnTo>
                  <a:cubicBezTo>
                    <a:pt x="8674" y="0"/>
                    <a:pt x="2900" y="48"/>
                    <a:pt x="1532" y="2080"/>
                  </a:cubicBezTo>
                  <a:cubicBezTo>
                    <a:pt x="1" y="4354"/>
                    <a:pt x="4291" y="8389"/>
                    <a:pt x="4291" y="8389"/>
                  </a:cubicBezTo>
                  <a:lnTo>
                    <a:pt x="4681" y="7294"/>
                  </a:lnTo>
                  <a:cubicBezTo>
                    <a:pt x="4681" y="7294"/>
                    <a:pt x="3118" y="4546"/>
                    <a:pt x="3206" y="3393"/>
                  </a:cubicBezTo>
                  <a:lnTo>
                    <a:pt x="3206" y="3393"/>
                  </a:lnTo>
                  <a:cubicBezTo>
                    <a:pt x="3206" y="3393"/>
                    <a:pt x="4112" y="3491"/>
                    <a:pt x="5153" y="3491"/>
                  </a:cubicBezTo>
                  <a:cubicBezTo>
                    <a:pt x="6014" y="3491"/>
                    <a:pt x="6968" y="3424"/>
                    <a:pt x="7577" y="3180"/>
                  </a:cubicBezTo>
                  <a:cubicBezTo>
                    <a:pt x="8923" y="2642"/>
                    <a:pt x="9941" y="13"/>
                    <a:pt x="8674" y="0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3341600" y="670375"/>
              <a:ext cx="21325" cy="146050"/>
            </a:xfrm>
            <a:custGeom>
              <a:rect b="b" l="l" r="r" t="t"/>
              <a:pathLst>
                <a:path extrusionOk="0" h="5842" w="853">
                  <a:moveTo>
                    <a:pt x="409" y="1"/>
                  </a:moveTo>
                  <a:cubicBezTo>
                    <a:pt x="311" y="1162"/>
                    <a:pt x="1" y="4400"/>
                    <a:pt x="1" y="4400"/>
                  </a:cubicBezTo>
                  <a:lnTo>
                    <a:pt x="466" y="5842"/>
                  </a:lnTo>
                  <a:cubicBezTo>
                    <a:pt x="852" y="2870"/>
                    <a:pt x="409" y="1"/>
                    <a:pt x="40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3314425" y="331300"/>
              <a:ext cx="46225" cy="23475"/>
            </a:xfrm>
            <a:custGeom>
              <a:rect b="b" l="l" r="r" t="t"/>
              <a:pathLst>
                <a:path extrusionOk="0" h="939" w="1849">
                  <a:moveTo>
                    <a:pt x="362" y="1"/>
                  </a:moveTo>
                  <a:lnTo>
                    <a:pt x="0" y="15"/>
                  </a:lnTo>
                  <a:cubicBezTo>
                    <a:pt x="0" y="15"/>
                    <a:pt x="343" y="837"/>
                    <a:pt x="1105" y="931"/>
                  </a:cubicBezTo>
                  <a:cubicBezTo>
                    <a:pt x="1147" y="936"/>
                    <a:pt x="1186" y="939"/>
                    <a:pt x="1222" y="939"/>
                  </a:cubicBezTo>
                  <a:cubicBezTo>
                    <a:pt x="1848" y="939"/>
                    <a:pt x="1699" y="223"/>
                    <a:pt x="1699" y="223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3436650" y="468725"/>
              <a:ext cx="54325" cy="125050"/>
            </a:xfrm>
            <a:custGeom>
              <a:rect b="b" l="l" r="r" t="t"/>
              <a:pathLst>
                <a:path extrusionOk="0" h="5002" w="2173">
                  <a:moveTo>
                    <a:pt x="1977" y="1"/>
                  </a:moveTo>
                  <a:lnTo>
                    <a:pt x="1977" y="3"/>
                  </a:lnTo>
                  <a:cubicBezTo>
                    <a:pt x="1960" y="291"/>
                    <a:pt x="1926" y="577"/>
                    <a:pt x="1875" y="860"/>
                  </a:cubicBezTo>
                  <a:cubicBezTo>
                    <a:pt x="1636" y="2217"/>
                    <a:pt x="594" y="3698"/>
                    <a:pt x="49" y="4398"/>
                  </a:cubicBezTo>
                  <a:lnTo>
                    <a:pt x="1" y="5002"/>
                  </a:lnTo>
                  <a:cubicBezTo>
                    <a:pt x="4" y="4998"/>
                    <a:pt x="2172" y="3045"/>
                    <a:pt x="197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3514725" y="433300"/>
              <a:ext cx="176425" cy="208075"/>
            </a:xfrm>
            <a:custGeom>
              <a:rect b="b" l="l" r="r" t="t"/>
              <a:pathLst>
                <a:path extrusionOk="0" h="8323" w="7057">
                  <a:moveTo>
                    <a:pt x="2770" y="0"/>
                  </a:moveTo>
                  <a:cubicBezTo>
                    <a:pt x="2770" y="0"/>
                    <a:pt x="3511" y="3803"/>
                    <a:pt x="3637" y="4706"/>
                  </a:cubicBezTo>
                  <a:cubicBezTo>
                    <a:pt x="3762" y="5609"/>
                    <a:pt x="4363" y="6738"/>
                    <a:pt x="4363" y="6738"/>
                  </a:cubicBezTo>
                  <a:cubicBezTo>
                    <a:pt x="3411" y="7263"/>
                    <a:pt x="99" y="7426"/>
                    <a:pt x="99" y="7426"/>
                  </a:cubicBezTo>
                  <a:lnTo>
                    <a:pt x="1" y="8291"/>
                  </a:lnTo>
                  <a:cubicBezTo>
                    <a:pt x="1" y="8291"/>
                    <a:pt x="3762" y="8323"/>
                    <a:pt x="4369" y="8323"/>
                  </a:cubicBezTo>
                  <a:cubicBezTo>
                    <a:pt x="5604" y="8323"/>
                    <a:pt x="7056" y="7925"/>
                    <a:pt x="5969" y="4939"/>
                  </a:cubicBezTo>
                  <a:cubicBezTo>
                    <a:pt x="4565" y="1082"/>
                    <a:pt x="2771" y="0"/>
                    <a:pt x="2770" y="0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3588300" y="436650"/>
              <a:ext cx="14800" cy="31100"/>
            </a:xfrm>
            <a:custGeom>
              <a:rect b="b" l="l" r="r" t="t"/>
              <a:pathLst>
                <a:path extrusionOk="0" h="1244" w="592">
                  <a:moveTo>
                    <a:pt x="0" y="1"/>
                  </a:moveTo>
                  <a:cubicBezTo>
                    <a:pt x="1" y="1"/>
                    <a:pt x="435" y="288"/>
                    <a:pt x="591" y="1244"/>
                  </a:cubicBezTo>
                  <a:cubicBezTo>
                    <a:pt x="591" y="1244"/>
                    <a:pt x="572" y="710"/>
                    <a:pt x="396" y="340"/>
                  </a:cubicBezTo>
                  <a:cubicBezTo>
                    <a:pt x="396" y="340"/>
                    <a:pt x="81" y="31"/>
                    <a:pt x="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3620800" y="591375"/>
              <a:ext cx="13800" cy="10350"/>
            </a:xfrm>
            <a:custGeom>
              <a:rect b="b" l="l" r="r" t="t"/>
              <a:pathLst>
                <a:path extrusionOk="0" h="414" w="552">
                  <a:moveTo>
                    <a:pt x="552" y="0"/>
                  </a:moveTo>
                  <a:lnTo>
                    <a:pt x="552" y="0"/>
                  </a:lnTo>
                  <a:cubicBezTo>
                    <a:pt x="552" y="0"/>
                    <a:pt x="376" y="189"/>
                    <a:pt x="129" y="189"/>
                  </a:cubicBezTo>
                  <a:cubicBezTo>
                    <a:pt x="88" y="189"/>
                    <a:pt x="45" y="184"/>
                    <a:pt x="0" y="172"/>
                  </a:cubicBezTo>
                  <a:lnTo>
                    <a:pt x="0" y="172"/>
                  </a:lnTo>
                  <a:lnTo>
                    <a:pt x="120" y="414"/>
                  </a:lnTo>
                  <a:cubicBezTo>
                    <a:pt x="120" y="414"/>
                    <a:pt x="399" y="357"/>
                    <a:pt x="55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3213525" y="410500"/>
              <a:ext cx="56350" cy="62575"/>
            </a:xfrm>
            <a:custGeom>
              <a:rect b="b" l="l" r="r" t="t"/>
              <a:pathLst>
                <a:path extrusionOk="0" h="2503" w="2254">
                  <a:moveTo>
                    <a:pt x="2253" y="1"/>
                  </a:moveTo>
                  <a:lnTo>
                    <a:pt x="2253" y="1"/>
                  </a:lnTo>
                  <a:cubicBezTo>
                    <a:pt x="1754" y="198"/>
                    <a:pt x="802" y="278"/>
                    <a:pt x="802" y="278"/>
                  </a:cubicBezTo>
                  <a:cubicBezTo>
                    <a:pt x="552" y="838"/>
                    <a:pt x="1" y="2503"/>
                    <a:pt x="1" y="2503"/>
                  </a:cubicBezTo>
                  <a:cubicBezTo>
                    <a:pt x="466" y="2213"/>
                    <a:pt x="1192" y="443"/>
                    <a:pt x="1192" y="443"/>
                  </a:cubicBezTo>
                  <a:cubicBezTo>
                    <a:pt x="1934" y="292"/>
                    <a:pt x="2253" y="1"/>
                    <a:pt x="2253" y="1"/>
                  </a:cubicBez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3393350" y="349350"/>
              <a:ext cx="20950" cy="36475"/>
            </a:xfrm>
            <a:custGeom>
              <a:rect b="b" l="l" r="r" t="t"/>
              <a:pathLst>
                <a:path extrusionOk="0" h="1459" w="838">
                  <a:moveTo>
                    <a:pt x="0" y="0"/>
                  </a:moveTo>
                  <a:lnTo>
                    <a:pt x="109" y="70"/>
                  </a:lnTo>
                  <a:lnTo>
                    <a:pt x="109" y="70"/>
                  </a:lnTo>
                  <a:cubicBezTo>
                    <a:pt x="43" y="20"/>
                    <a:pt x="0" y="0"/>
                    <a:pt x="0" y="0"/>
                  </a:cubicBezTo>
                  <a:close/>
                  <a:moveTo>
                    <a:pt x="109" y="70"/>
                  </a:moveTo>
                  <a:lnTo>
                    <a:pt x="109" y="70"/>
                  </a:lnTo>
                  <a:cubicBezTo>
                    <a:pt x="295" y="212"/>
                    <a:pt x="665" y="593"/>
                    <a:pt x="815" y="1458"/>
                  </a:cubicBezTo>
                  <a:cubicBezTo>
                    <a:pt x="815" y="1458"/>
                    <a:pt x="837" y="838"/>
                    <a:pt x="606" y="391"/>
                  </a:cubicBezTo>
                  <a:lnTo>
                    <a:pt x="109" y="70"/>
                  </a:ln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3213200" y="681650"/>
              <a:ext cx="130850" cy="543800"/>
            </a:xfrm>
            <a:custGeom>
              <a:rect b="b" l="l" r="r" t="t"/>
              <a:pathLst>
                <a:path extrusionOk="0" h="21752" w="5234">
                  <a:moveTo>
                    <a:pt x="0" y="0"/>
                  </a:moveTo>
                  <a:cubicBezTo>
                    <a:pt x="0" y="1"/>
                    <a:pt x="177" y="20248"/>
                    <a:pt x="0" y="21752"/>
                  </a:cubicBezTo>
                  <a:lnTo>
                    <a:pt x="3436" y="21752"/>
                  </a:lnTo>
                  <a:cubicBezTo>
                    <a:pt x="3436" y="21752"/>
                    <a:pt x="5233" y="6457"/>
                    <a:pt x="5137" y="39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3581500" y="692450"/>
              <a:ext cx="61350" cy="52400"/>
            </a:xfrm>
            <a:custGeom>
              <a:rect b="b" l="l" r="r" t="t"/>
              <a:pathLst>
                <a:path extrusionOk="0" h="2096" w="2454">
                  <a:moveTo>
                    <a:pt x="375" y="1"/>
                  </a:moveTo>
                  <a:lnTo>
                    <a:pt x="1" y="74"/>
                  </a:lnTo>
                  <a:cubicBezTo>
                    <a:pt x="1769" y="718"/>
                    <a:pt x="2453" y="2096"/>
                    <a:pt x="2453" y="2096"/>
                  </a:cubicBezTo>
                  <a:cubicBezTo>
                    <a:pt x="1979" y="745"/>
                    <a:pt x="375" y="1"/>
                    <a:pt x="37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3919200" y="348525"/>
              <a:ext cx="53550" cy="37150"/>
            </a:xfrm>
            <a:custGeom>
              <a:rect b="b" l="l" r="r" t="t"/>
              <a:pathLst>
                <a:path extrusionOk="0" h="1486" w="2142">
                  <a:moveTo>
                    <a:pt x="1196" y="0"/>
                  </a:moveTo>
                  <a:cubicBezTo>
                    <a:pt x="699" y="0"/>
                    <a:pt x="345" y="652"/>
                    <a:pt x="345" y="652"/>
                  </a:cubicBezTo>
                  <a:cubicBezTo>
                    <a:pt x="1" y="800"/>
                    <a:pt x="136" y="1305"/>
                    <a:pt x="461" y="1305"/>
                  </a:cubicBezTo>
                  <a:cubicBezTo>
                    <a:pt x="470" y="1305"/>
                    <a:pt x="479" y="1304"/>
                    <a:pt x="488" y="1304"/>
                  </a:cubicBezTo>
                  <a:cubicBezTo>
                    <a:pt x="830" y="1276"/>
                    <a:pt x="830" y="985"/>
                    <a:pt x="830" y="985"/>
                  </a:cubicBezTo>
                  <a:cubicBezTo>
                    <a:pt x="899" y="1150"/>
                    <a:pt x="1045" y="1197"/>
                    <a:pt x="1189" y="1197"/>
                  </a:cubicBezTo>
                  <a:cubicBezTo>
                    <a:pt x="1382" y="1197"/>
                    <a:pt x="1573" y="1113"/>
                    <a:pt x="1573" y="1113"/>
                  </a:cubicBezTo>
                  <a:cubicBezTo>
                    <a:pt x="1573" y="1419"/>
                    <a:pt x="2029" y="1486"/>
                    <a:pt x="2029" y="1486"/>
                  </a:cubicBezTo>
                  <a:cubicBezTo>
                    <a:pt x="2142" y="1017"/>
                    <a:pt x="1766" y="589"/>
                    <a:pt x="1766" y="589"/>
                  </a:cubicBezTo>
                  <a:cubicBezTo>
                    <a:pt x="1766" y="589"/>
                    <a:pt x="1799" y="129"/>
                    <a:pt x="1330" y="16"/>
                  </a:cubicBezTo>
                  <a:cubicBezTo>
                    <a:pt x="1285" y="5"/>
                    <a:pt x="1240" y="0"/>
                    <a:pt x="119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3953250" y="374100"/>
              <a:ext cx="11475" cy="12900"/>
            </a:xfrm>
            <a:custGeom>
              <a:rect b="b" l="l" r="r" t="t"/>
              <a:pathLst>
                <a:path extrusionOk="0" h="516" w="459">
                  <a:moveTo>
                    <a:pt x="214" y="0"/>
                  </a:moveTo>
                  <a:cubicBezTo>
                    <a:pt x="107" y="0"/>
                    <a:pt x="38" y="111"/>
                    <a:pt x="38" y="111"/>
                  </a:cubicBezTo>
                  <a:cubicBezTo>
                    <a:pt x="1" y="249"/>
                    <a:pt x="28" y="398"/>
                    <a:pt x="112" y="515"/>
                  </a:cubicBezTo>
                  <a:cubicBezTo>
                    <a:pt x="458" y="431"/>
                    <a:pt x="447" y="116"/>
                    <a:pt x="313" y="31"/>
                  </a:cubicBezTo>
                  <a:cubicBezTo>
                    <a:pt x="278" y="9"/>
                    <a:pt x="244" y="0"/>
                    <a:pt x="214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950850" y="374100"/>
              <a:ext cx="6050" cy="16225"/>
            </a:xfrm>
            <a:custGeom>
              <a:rect b="b" l="l" r="r" t="t"/>
              <a:pathLst>
                <a:path extrusionOk="0" h="649" w="242">
                  <a:moveTo>
                    <a:pt x="110" y="1"/>
                  </a:moveTo>
                  <a:cubicBezTo>
                    <a:pt x="69" y="1"/>
                    <a:pt x="0" y="74"/>
                    <a:pt x="0" y="74"/>
                  </a:cubicBezTo>
                  <a:cubicBezTo>
                    <a:pt x="0" y="74"/>
                    <a:pt x="53" y="422"/>
                    <a:pt x="242" y="648"/>
                  </a:cubicBezTo>
                  <a:cubicBezTo>
                    <a:pt x="242" y="648"/>
                    <a:pt x="92" y="336"/>
                    <a:pt x="134" y="111"/>
                  </a:cubicBezTo>
                  <a:cubicBezTo>
                    <a:pt x="150" y="27"/>
                    <a:pt x="135" y="1"/>
                    <a:pt x="11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3953175" y="410150"/>
              <a:ext cx="9500" cy="6500"/>
            </a:xfrm>
            <a:custGeom>
              <a:rect b="b" l="l" r="r" t="t"/>
              <a:pathLst>
                <a:path extrusionOk="0" h="260" w="380">
                  <a:moveTo>
                    <a:pt x="379" y="0"/>
                  </a:moveTo>
                  <a:cubicBezTo>
                    <a:pt x="257" y="108"/>
                    <a:pt x="1" y="184"/>
                    <a:pt x="1" y="184"/>
                  </a:cubicBezTo>
                  <a:lnTo>
                    <a:pt x="26" y="260"/>
                  </a:lnTo>
                  <a:cubicBezTo>
                    <a:pt x="226" y="187"/>
                    <a:pt x="379" y="0"/>
                    <a:pt x="379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3493675" y="337900"/>
              <a:ext cx="42400" cy="37525"/>
            </a:xfrm>
            <a:custGeom>
              <a:rect b="b" l="l" r="r" t="t"/>
              <a:pathLst>
                <a:path extrusionOk="0" h="1501" w="1696">
                  <a:moveTo>
                    <a:pt x="490" y="1"/>
                  </a:moveTo>
                  <a:cubicBezTo>
                    <a:pt x="326" y="1"/>
                    <a:pt x="200" y="44"/>
                    <a:pt x="159" y="159"/>
                  </a:cubicBezTo>
                  <a:cubicBezTo>
                    <a:pt x="0" y="597"/>
                    <a:pt x="390" y="1501"/>
                    <a:pt x="390" y="1501"/>
                  </a:cubicBezTo>
                  <a:lnTo>
                    <a:pt x="568" y="1219"/>
                  </a:lnTo>
                  <a:cubicBezTo>
                    <a:pt x="1308" y="1038"/>
                    <a:pt x="1276" y="585"/>
                    <a:pt x="1276" y="585"/>
                  </a:cubicBezTo>
                  <a:lnTo>
                    <a:pt x="1276" y="585"/>
                  </a:lnTo>
                  <a:cubicBezTo>
                    <a:pt x="1337" y="631"/>
                    <a:pt x="1399" y="645"/>
                    <a:pt x="1453" y="645"/>
                  </a:cubicBezTo>
                  <a:cubicBezTo>
                    <a:pt x="1547" y="645"/>
                    <a:pt x="1617" y="601"/>
                    <a:pt x="1617" y="601"/>
                  </a:cubicBezTo>
                  <a:lnTo>
                    <a:pt x="1669" y="727"/>
                  </a:lnTo>
                  <a:lnTo>
                    <a:pt x="1696" y="334"/>
                  </a:lnTo>
                  <a:cubicBezTo>
                    <a:pt x="1696" y="334"/>
                    <a:pt x="947" y="1"/>
                    <a:pt x="49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3496325" y="357300"/>
              <a:ext cx="12250" cy="11300"/>
            </a:xfrm>
            <a:custGeom>
              <a:rect b="b" l="l" r="r" t="t"/>
              <a:pathLst>
                <a:path extrusionOk="0" h="452" w="490">
                  <a:moveTo>
                    <a:pt x="225" y="0"/>
                  </a:moveTo>
                  <a:cubicBezTo>
                    <a:pt x="176" y="0"/>
                    <a:pt x="122" y="19"/>
                    <a:pt x="80" y="83"/>
                  </a:cubicBezTo>
                  <a:cubicBezTo>
                    <a:pt x="1" y="202"/>
                    <a:pt x="90" y="452"/>
                    <a:pt x="365" y="452"/>
                  </a:cubicBezTo>
                  <a:cubicBezTo>
                    <a:pt x="395" y="452"/>
                    <a:pt x="427" y="449"/>
                    <a:pt x="462" y="443"/>
                  </a:cubicBezTo>
                  <a:cubicBezTo>
                    <a:pt x="490" y="302"/>
                    <a:pt x="454" y="155"/>
                    <a:pt x="364" y="44"/>
                  </a:cubicBezTo>
                  <a:cubicBezTo>
                    <a:pt x="364" y="44"/>
                    <a:pt x="300" y="0"/>
                    <a:pt x="225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3500475" y="368375"/>
              <a:ext cx="11375" cy="26000"/>
            </a:xfrm>
            <a:custGeom>
              <a:rect b="b" l="l" r="r" t="t"/>
              <a:pathLst>
                <a:path extrusionOk="0" h="1040" w="455">
                  <a:moveTo>
                    <a:pt x="296" y="1"/>
                  </a:moveTo>
                  <a:lnTo>
                    <a:pt x="0" y="282"/>
                  </a:lnTo>
                  <a:lnTo>
                    <a:pt x="69" y="1040"/>
                  </a:lnTo>
                  <a:cubicBezTo>
                    <a:pt x="454" y="585"/>
                    <a:pt x="296" y="1"/>
                    <a:pt x="29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3306275" y="238100"/>
              <a:ext cx="63675" cy="38900"/>
            </a:xfrm>
            <a:custGeom>
              <a:rect b="b" l="l" r="r" t="t"/>
              <a:pathLst>
                <a:path extrusionOk="0" h="1556" w="2547">
                  <a:moveTo>
                    <a:pt x="1224" y="1"/>
                  </a:moveTo>
                  <a:cubicBezTo>
                    <a:pt x="1169" y="1"/>
                    <a:pt x="1108" y="8"/>
                    <a:pt x="1042" y="26"/>
                  </a:cubicBezTo>
                  <a:cubicBezTo>
                    <a:pt x="566" y="152"/>
                    <a:pt x="603" y="540"/>
                    <a:pt x="603" y="540"/>
                  </a:cubicBezTo>
                  <a:cubicBezTo>
                    <a:pt x="0" y="891"/>
                    <a:pt x="675" y="1556"/>
                    <a:pt x="675" y="1556"/>
                  </a:cubicBezTo>
                  <a:lnTo>
                    <a:pt x="880" y="1265"/>
                  </a:lnTo>
                  <a:cubicBezTo>
                    <a:pt x="1432" y="1251"/>
                    <a:pt x="1809" y="887"/>
                    <a:pt x="1809" y="887"/>
                  </a:cubicBezTo>
                  <a:cubicBezTo>
                    <a:pt x="1903" y="926"/>
                    <a:pt x="1967" y="947"/>
                    <a:pt x="2023" y="947"/>
                  </a:cubicBezTo>
                  <a:cubicBezTo>
                    <a:pt x="2112" y="947"/>
                    <a:pt x="2181" y="894"/>
                    <a:pt x="2320" y="778"/>
                  </a:cubicBezTo>
                  <a:cubicBezTo>
                    <a:pt x="2546" y="591"/>
                    <a:pt x="2459" y="352"/>
                    <a:pt x="2371" y="283"/>
                  </a:cubicBezTo>
                  <a:cubicBezTo>
                    <a:pt x="2329" y="250"/>
                    <a:pt x="2274" y="230"/>
                    <a:pt x="2211" y="230"/>
                  </a:cubicBezTo>
                  <a:cubicBezTo>
                    <a:pt x="2144" y="230"/>
                    <a:pt x="2066" y="253"/>
                    <a:pt x="1982" y="308"/>
                  </a:cubicBezTo>
                  <a:cubicBezTo>
                    <a:pt x="1942" y="336"/>
                    <a:pt x="1896" y="350"/>
                    <a:pt x="1850" y="350"/>
                  </a:cubicBezTo>
                  <a:cubicBezTo>
                    <a:pt x="1793" y="350"/>
                    <a:pt x="1737" y="329"/>
                    <a:pt x="1694" y="289"/>
                  </a:cubicBezTo>
                  <a:cubicBezTo>
                    <a:pt x="1694" y="289"/>
                    <a:pt x="1564" y="1"/>
                    <a:pt x="122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3316750" y="262675"/>
              <a:ext cx="12125" cy="11600"/>
            </a:xfrm>
            <a:custGeom>
              <a:rect b="b" l="l" r="r" t="t"/>
              <a:pathLst>
                <a:path extrusionOk="0" h="464" w="485">
                  <a:moveTo>
                    <a:pt x="230" y="0"/>
                  </a:moveTo>
                  <a:cubicBezTo>
                    <a:pt x="185" y="0"/>
                    <a:pt x="136" y="18"/>
                    <a:pt x="93" y="72"/>
                  </a:cubicBezTo>
                  <a:cubicBezTo>
                    <a:pt x="1" y="188"/>
                    <a:pt x="80" y="464"/>
                    <a:pt x="387" y="464"/>
                  </a:cubicBezTo>
                  <a:cubicBezTo>
                    <a:pt x="406" y="464"/>
                    <a:pt x="425" y="463"/>
                    <a:pt x="445" y="461"/>
                  </a:cubicBezTo>
                  <a:cubicBezTo>
                    <a:pt x="485" y="322"/>
                    <a:pt x="460" y="174"/>
                    <a:pt x="379" y="55"/>
                  </a:cubicBezTo>
                  <a:cubicBezTo>
                    <a:pt x="379" y="55"/>
                    <a:pt x="311" y="0"/>
                    <a:pt x="230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3354250" y="257175"/>
              <a:ext cx="3050" cy="9275"/>
            </a:xfrm>
            <a:custGeom>
              <a:rect b="b" l="l" r="r" t="t"/>
              <a:pathLst>
                <a:path extrusionOk="0" h="371" w="122">
                  <a:moveTo>
                    <a:pt x="0" y="1"/>
                  </a:moveTo>
                  <a:lnTo>
                    <a:pt x="106" y="370"/>
                  </a:lnTo>
                  <a:lnTo>
                    <a:pt x="122" y="1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3327725" y="265575"/>
              <a:ext cx="7000" cy="11975"/>
            </a:xfrm>
            <a:custGeom>
              <a:rect b="b" l="l" r="r" t="t"/>
              <a:pathLst>
                <a:path extrusionOk="0" h="479" w="280">
                  <a:moveTo>
                    <a:pt x="236" y="0"/>
                  </a:moveTo>
                  <a:cubicBezTo>
                    <a:pt x="171" y="0"/>
                    <a:pt x="22" y="166"/>
                    <a:pt x="22" y="166"/>
                  </a:cubicBezTo>
                  <a:cubicBezTo>
                    <a:pt x="22" y="166"/>
                    <a:pt x="24" y="340"/>
                    <a:pt x="5" y="438"/>
                  </a:cubicBezTo>
                  <a:cubicBezTo>
                    <a:pt x="0" y="464"/>
                    <a:pt x="9" y="479"/>
                    <a:pt x="27" y="479"/>
                  </a:cubicBezTo>
                  <a:cubicBezTo>
                    <a:pt x="75" y="479"/>
                    <a:pt x="184" y="379"/>
                    <a:pt x="250" y="140"/>
                  </a:cubicBezTo>
                  <a:cubicBezTo>
                    <a:pt x="279" y="36"/>
                    <a:pt x="267" y="0"/>
                    <a:pt x="23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3229950" y="1225425"/>
              <a:ext cx="49525" cy="21050"/>
            </a:xfrm>
            <a:custGeom>
              <a:rect b="b" l="l" r="r" t="t"/>
              <a:pathLst>
                <a:path extrusionOk="0" h="842" w="1981">
                  <a:moveTo>
                    <a:pt x="1" y="1"/>
                  </a:moveTo>
                  <a:lnTo>
                    <a:pt x="27" y="841"/>
                  </a:lnTo>
                  <a:lnTo>
                    <a:pt x="1832" y="841"/>
                  </a:lnTo>
                  <a:cubicBezTo>
                    <a:pt x="1832" y="841"/>
                    <a:pt x="1886" y="541"/>
                    <a:pt x="1981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3324400" y="1225425"/>
              <a:ext cx="54375" cy="21050"/>
            </a:xfrm>
            <a:custGeom>
              <a:rect b="b" l="l" r="r" t="t"/>
              <a:pathLst>
                <a:path extrusionOk="0" h="842" w="2175">
                  <a:moveTo>
                    <a:pt x="107" y="1"/>
                  </a:moveTo>
                  <a:cubicBezTo>
                    <a:pt x="36" y="421"/>
                    <a:pt x="0" y="841"/>
                    <a:pt x="0" y="841"/>
                  </a:cubicBezTo>
                  <a:lnTo>
                    <a:pt x="1815" y="841"/>
                  </a:lnTo>
                  <a:cubicBezTo>
                    <a:pt x="1815" y="841"/>
                    <a:pt x="1952" y="545"/>
                    <a:pt x="2174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3397775" y="1136050"/>
              <a:ext cx="120250" cy="148475"/>
            </a:xfrm>
            <a:custGeom>
              <a:rect b="b" l="l" r="r" t="t"/>
              <a:pathLst>
                <a:path extrusionOk="0" h="5939" w="4810">
                  <a:moveTo>
                    <a:pt x="2416" y="1"/>
                  </a:moveTo>
                  <a:cubicBezTo>
                    <a:pt x="1106" y="3243"/>
                    <a:pt x="1" y="5732"/>
                    <a:pt x="1" y="5732"/>
                  </a:cubicBezTo>
                  <a:lnTo>
                    <a:pt x="1486" y="5939"/>
                  </a:lnTo>
                  <a:cubicBezTo>
                    <a:pt x="1486" y="5939"/>
                    <a:pt x="3094" y="3473"/>
                    <a:pt x="4809" y="416"/>
                  </a:cubicBezTo>
                  <a:cubicBezTo>
                    <a:pt x="4255" y="407"/>
                    <a:pt x="2416" y="1"/>
                    <a:pt x="241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3582400" y="1142475"/>
              <a:ext cx="75250" cy="131825"/>
            </a:xfrm>
            <a:custGeom>
              <a:rect b="b" l="l" r="r" t="t"/>
              <a:pathLst>
                <a:path extrusionOk="0" h="5273" w="3010">
                  <a:moveTo>
                    <a:pt x="3009" y="0"/>
                  </a:moveTo>
                  <a:lnTo>
                    <a:pt x="3009" y="0"/>
                  </a:lnTo>
                  <a:cubicBezTo>
                    <a:pt x="2757" y="51"/>
                    <a:pt x="2375" y="68"/>
                    <a:pt x="1991" y="68"/>
                  </a:cubicBezTo>
                  <a:cubicBezTo>
                    <a:pt x="1314" y="68"/>
                    <a:pt x="629" y="17"/>
                    <a:pt x="628" y="17"/>
                  </a:cubicBezTo>
                  <a:lnTo>
                    <a:pt x="0" y="5273"/>
                  </a:lnTo>
                  <a:lnTo>
                    <a:pt x="1406" y="5250"/>
                  </a:lnTo>
                  <a:cubicBezTo>
                    <a:pt x="1406" y="5250"/>
                    <a:pt x="2100" y="3290"/>
                    <a:pt x="3009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3698225" y="488375"/>
              <a:ext cx="74175" cy="145350"/>
            </a:xfrm>
            <a:custGeom>
              <a:rect b="b" l="l" r="r" t="t"/>
              <a:pathLst>
                <a:path extrusionOk="0" h="5814" w="2967">
                  <a:moveTo>
                    <a:pt x="1" y="0"/>
                  </a:moveTo>
                  <a:lnTo>
                    <a:pt x="1525" y="5813"/>
                  </a:lnTo>
                  <a:lnTo>
                    <a:pt x="2967" y="5813"/>
                  </a:lnTo>
                  <a:lnTo>
                    <a:pt x="1452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3698225" y="488375"/>
              <a:ext cx="38150" cy="145350"/>
            </a:xfrm>
            <a:custGeom>
              <a:rect b="b" l="l" r="r" t="t"/>
              <a:pathLst>
                <a:path extrusionOk="0" h="5814" w="1526">
                  <a:moveTo>
                    <a:pt x="1" y="0"/>
                  </a:moveTo>
                  <a:lnTo>
                    <a:pt x="1249" y="5813"/>
                  </a:lnTo>
                  <a:lnTo>
                    <a:pt x="1525" y="5813"/>
                  </a:lnTo>
                  <a:lnTo>
                    <a:pt x="28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3841950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1893" y="1"/>
                  </a:moveTo>
                  <a:lnTo>
                    <a:pt x="1" y="17327"/>
                  </a:lnTo>
                  <a:lnTo>
                    <a:pt x="453" y="17327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4008825" y="1145650"/>
              <a:ext cx="32775" cy="33575"/>
            </a:xfrm>
            <a:custGeom>
              <a:rect b="b" l="l" r="r" t="t"/>
              <a:pathLst>
                <a:path extrusionOk="0" h="1343" w="1311">
                  <a:moveTo>
                    <a:pt x="0" y="0"/>
                  </a:moveTo>
                  <a:lnTo>
                    <a:pt x="0" y="401"/>
                  </a:lnTo>
                  <a:lnTo>
                    <a:pt x="948" y="1343"/>
                  </a:lnTo>
                  <a:lnTo>
                    <a:pt x="1310" y="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3922850" y="557350"/>
              <a:ext cx="2400" cy="16000"/>
            </a:xfrm>
            <a:custGeom>
              <a:rect b="b" l="l" r="r" t="t"/>
              <a:pathLst>
                <a:path extrusionOk="0" h="640" w="96">
                  <a:moveTo>
                    <a:pt x="0" y="1"/>
                  </a:moveTo>
                  <a:lnTo>
                    <a:pt x="17" y="640"/>
                  </a:lnTo>
                  <a:lnTo>
                    <a:pt x="96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3736025" y="626350"/>
              <a:ext cx="50225" cy="15025"/>
            </a:xfrm>
            <a:custGeom>
              <a:rect b="b" l="l" r="r" t="t"/>
              <a:pathLst>
                <a:path extrusionOk="0" h="601" w="2009">
                  <a:moveTo>
                    <a:pt x="1579" y="1"/>
                  </a:moveTo>
                  <a:cubicBezTo>
                    <a:pt x="1465" y="1"/>
                    <a:pt x="1345" y="14"/>
                    <a:pt x="1241" y="55"/>
                  </a:cubicBezTo>
                  <a:cubicBezTo>
                    <a:pt x="1241" y="55"/>
                    <a:pt x="26" y="350"/>
                    <a:pt x="13" y="447"/>
                  </a:cubicBezTo>
                  <a:cubicBezTo>
                    <a:pt x="1" y="545"/>
                    <a:pt x="122" y="601"/>
                    <a:pt x="217" y="601"/>
                  </a:cubicBezTo>
                  <a:cubicBezTo>
                    <a:pt x="217" y="601"/>
                    <a:pt x="1055" y="505"/>
                    <a:pt x="1283" y="505"/>
                  </a:cubicBezTo>
                  <a:cubicBezTo>
                    <a:pt x="1301" y="505"/>
                    <a:pt x="1316" y="505"/>
                    <a:pt x="1326" y="507"/>
                  </a:cubicBezTo>
                  <a:cubicBezTo>
                    <a:pt x="1458" y="525"/>
                    <a:pt x="1590" y="601"/>
                    <a:pt x="1590" y="601"/>
                  </a:cubicBezTo>
                  <a:lnTo>
                    <a:pt x="1994" y="601"/>
                  </a:lnTo>
                  <a:lnTo>
                    <a:pt x="2009" y="55"/>
                  </a:lnTo>
                  <a:cubicBezTo>
                    <a:pt x="2009" y="55"/>
                    <a:pt x="1806" y="1"/>
                    <a:pt x="1579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3736350" y="629875"/>
              <a:ext cx="22200" cy="7025"/>
            </a:xfrm>
            <a:custGeom>
              <a:rect b="b" l="l" r="r" t="t"/>
              <a:pathLst>
                <a:path extrusionOk="0" h="281" w="888">
                  <a:moveTo>
                    <a:pt x="888" y="0"/>
                  </a:moveTo>
                  <a:cubicBezTo>
                    <a:pt x="888" y="0"/>
                    <a:pt x="97" y="99"/>
                    <a:pt x="49" y="126"/>
                  </a:cubicBezTo>
                  <a:cubicBezTo>
                    <a:pt x="0" y="152"/>
                    <a:pt x="96" y="262"/>
                    <a:pt x="204" y="280"/>
                  </a:cubicBezTo>
                  <a:cubicBezTo>
                    <a:pt x="207" y="281"/>
                    <a:pt x="210" y="281"/>
                    <a:pt x="214" y="281"/>
                  </a:cubicBezTo>
                  <a:cubicBezTo>
                    <a:pt x="345" y="281"/>
                    <a:pt x="888" y="0"/>
                    <a:pt x="888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3826850" y="443825"/>
              <a:ext cx="27900" cy="40100"/>
            </a:xfrm>
            <a:custGeom>
              <a:rect b="b" l="l" r="r" t="t"/>
              <a:pathLst>
                <a:path extrusionOk="0" h="1604" w="1116">
                  <a:moveTo>
                    <a:pt x="825" y="930"/>
                  </a:moveTo>
                  <a:cubicBezTo>
                    <a:pt x="825" y="932"/>
                    <a:pt x="826" y="933"/>
                    <a:pt x="827" y="935"/>
                  </a:cubicBezTo>
                  <a:lnTo>
                    <a:pt x="825" y="930"/>
                  </a:lnTo>
                  <a:close/>
                  <a:moveTo>
                    <a:pt x="359" y="0"/>
                  </a:moveTo>
                  <a:cubicBezTo>
                    <a:pt x="358" y="0"/>
                    <a:pt x="163" y="1"/>
                    <a:pt x="486" y="715"/>
                  </a:cubicBezTo>
                  <a:cubicBezTo>
                    <a:pt x="486" y="715"/>
                    <a:pt x="450" y="703"/>
                    <a:pt x="404" y="703"/>
                  </a:cubicBezTo>
                  <a:cubicBezTo>
                    <a:pt x="349" y="703"/>
                    <a:pt x="279" y="721"/>
                    <a:pt x="242" y="801"/>
                  </a:cubicBezTo>
                  <a:cubicBezTo>
                    <a:pt x="242" y="801"/>
                    <a:pt x="81" y="848"/>
                    <a:pt x="75" y="1010"/>
                  </a:cubicBezTo>
                  <a:cubicBezTo>
                    <a:pt x="75" y="1010"/>
                    <a:pt x="0" y="1130"/>
                    <a:pt x="75" y="1230"/>
                  </a:cubicBezTo>
                  <a:cubicBezTo>
                    <a:pt x="75" y="1230"/>
                    <a:pt x="165" y="1563"/>
                    <a:pt x="441" y="1604"/>
                  </a:cubicBezTo>
                  <a:lnTo>
                    <a:pt x="1019" y="1399"/>
                  </a:lnTo>
                  <a:cubicBezTo>
                    <a:pt x="1019" y="1399"/>
                    <a:pt x="1116" y="1116"/>
                    <a:pt x="1047" y="953"/>
                  </a:cubicBezTo>
                  <a:cubicBezTo>
                    <a:pt x="1000" y="843"/>
                    <a:pt x="840" y="789"/>
                    <a:pt x="743" y="767"/>
                  </a:cubicBezTo>
                  <a:lnTo>
                    <a:pt x="743" y="767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3364200" y="429350"/>
              <a:ext cx="191675" cy="215475"/>
            </a:xfrm>
            <a:custGeom>
              <a:rect b="b" l="l" r="r" t="t"/>
              <a:pathLst>
                <a:path extrusionOk="0" h="8619" w="7667">
                  <a:moveTo>
                    <a:pt x="4167" y="1"/>
                  </a:moveTo>
                  <a:cubicBezTo>
                    <a:pt x="4038" y="1"/>
                    <a:pt x="3899" y="41"/>
                    <a:pt x="3757" y="115"/>
                  </a:cubicBezTo>
                  <a:cubicBezTo>
                    <a:pt x="3757" y="115"/>
                    <a:pt x="693" y="1466"/>
                    <a:pt x="166" y="6656"/>
                  </a:cubicBezTo>
                  <a:cubicBezTo>
                    <a:pt x="0" y="8295"/>
                    <a:pt x="2785" y="8618"/>
                    <a:pt x="5008" y="8618"/>
                  </a:cubicBezTo>
                  <a:cubicBezTo>
                    <a:pt x="6456" y="8618"/>
                    <a:pt x="7667" y="8481"/>
                    <a:pt x="7667" y="8481"/>
                  </a:cubicBezTo>
                  <a:lnTo>
                    <a:pt x="7667" y="7729"/>
                  </a:lnTo>
                  <a:cubicBezTo>
                    <a:pt x="7667" y="7729"/>
                    <a:pt x="4078" y="7521"/>
                    <a:pt x="2613" y="6385"/>
                  </a:cubicBezTo>
                  <a:cubicBezTo>
                    <a:pt x="2613" y="6385"/>
                    <a:pt x="4447" y="4291"/>
                    <a:pt x="4773" y="2437"/>
                  </a:cubicBezTo>
                  <a:cubicBezTo>
                    <a:pt x="5077" y="697"/>
                    <a:pt x="4707" y="1"/>
                    <a:pt x="4167" y="1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555850" y="628100"/>
              <a:ext cx="55625" cy="13275"/>
            </a:xfrm>
            <a:custGeom>
              <a:rect b="b" l="l" r="r" t="t"/>
              <a:pathLst>
                <a:path extrusionOk="0" h="531" w="2225">
                  <a:moveTo>
                    <a:pt x="334" y="1"/>
                  </a:moveTo>
                  <a:cubicBezTo>
                    <a:pt x="156" y="1"/>
                    <a:pt x="1" y="37"/>
                    <a:pt x="1" y="41"/>
                  </a:cubicBezTo>
                  <a:lnTo>
                    <a:pt x="1" y="531"/>
                  </a:lnTo>
                  <a:lnTo>
                    <a:pt x="2224" y="531"/>
                  </a:lnTo>
                  <a:cubicBezTo>
                    <a:pt x="2224" y="531"/>
                    <a:pt x="2224" y="480"/>
                    <a:pt x="2110" y="386"/>
                  </a:cubicBezTo>
                  <a:cubicBezTo>
                    <a:pt x="1996" y="293"/>
                    <a:pt x="864" y="130"/>
                    <a:pt x="613" y="41"/>
                  </a:cubicBezTo>
                  <a:cubicBezTo>
                    <a:pt x="526" y="11"/>
                    <a:pt x="427" y="1"/>
                    <a:pt x="334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3436650" y="586850"/>
              <a:ext cx="80575" cy="32125"/>
            </a:xfrm>
            <a:custGeom>
              <a:rect b="b" l="l" r="r" t="t"/>
              <a:pathLst>
                <a:path extrusionOk="0" h="1285" w="3223">
                  <a:moveTo>
                    <a:pt x="271" y="0"/>
                  </a:moveTo>
                  <a:lnTo>
                    <a:pt x="1" y="279"/>
                  </a:lnTo>
                  <a:cubicBezTo>
                    <a:pt x="1" y="279"/>
                    <a:pt x="876" y="908"/>
                    <a:pt x="3223" y="1284"/>
                  </a:cubicBezTo>
                  <a:cubicBezTo>
                    <a:pt x="3223" y="1284"/>
                    <a:pt x="1066" y="547"/>
                    <a:pt x="271" y="0"/>
                  </a:cubicBezTo>
                  <a:close/>
                </a:path>
              </a:pathLst>
            </a:custGeom>
            <a:solidFill>
              <a:srgbClr val="F0554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3603075" y="470975"/>
              <a:ext cx="25775" cy="105675"/>
            </a:xfrm>
            <a:custGeom>
              <a:rect b="b" l="l" r="r" t="t"/>
              <a:pathLst>
                <a:path extrusionOk="0" h="4227" w="103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" y="71"/>
                    <a:pt x="62" y="189"/>
                  </a:cubicBezTo>
                  <a:lnTo>
                    <a:pt x="62" y="189"/>
                  </a:lnTo>
                  <a:cubicBezTo>
                    <a:pt x="41" y="113"/>
                    <a:pt x="20" y="50"/>
                    <a:pt x="0" y="1"/>
                  </a:cubicBezTo>
                  <a:close/>
                  <a:moveTo>
                    <a:pt x="62" y="189"/>
                  </a:moveTo>
                  <a:cubicBezTo>
                    <a:pt x="344" y="1176"/>
                    <a:pt x="780" y="4226"/>
                    <a:pt x="780" y="4226"/>
                  </a:cubicBezTo>
                  <a:cubicBezTo>
                    <a:pt x="780" y="4226"/>
                    <a:pt x="1031" y="4189"/>
                    <a:pt x="985" y="3888"/>
                  </a:cubicBezTo>
                  <a:cubicBezTo>
                    <a:pt x="940" y="3587"/>
                    <a:pt x="855" y="3111"/>
                    <a:pt x="642" y="2195"/>
                  </a:cubicBezTo>
                  <a:cubicBezTo>
                    <a:pt x="478" y="1494"/>
                    <a:pt x="188" y="578"/>
                    <a:pt x="62" y="189"/>
                  </a:cubicBezTo>
                  <a:close/>
                </a:path>
              </a:pathLst>
            </a:custGeom>
            <a:solidFill>
              <a:srgbClr val="F0554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189175" y="515575"/>
              <a:ext cx="43900" cy="47450"/>
            </a:xfrm>
            <a:custGeom>
              <a:rect b="b" l="l" r="r" t="t"/>
              <a:pathLst>
                <a:path extrusionOk="0" h="1898" w="1756">
                  <a:moveTo>
                    <a:pt x="496" y="1"/>
                  </a:moveTo>
                  <a:cubicBezTo>
                    <a:pt x="448" y="1"/>
                    <a:pt x="364" y="6"/>
                    <a:pt x="288" y="35"/>
                  </a:cubicBezTo>
                  <a:lnTo>
                    <a:pt x="1" y="842"/>
                  </a:lnTo>
                  <a:cubicBezTo>
                    <a:pt x="1" y="842"/>
                    <a:pt x="268" y="1603"/>
                    <a:pt x="992" y="1897"/>
                  </a:cubicBezTo>
                  <a:cubicBezTo>
                    <a:pt x="992" y="1897"/>
                    <a:pt x="571" y="1523"/>
                    <a:pt x="525" y="1333"/>
                  </a:cubicBezTo>
                  <a:lnTo>
                    <a:pt x="525" y="1333"/>
                  </a:lnTo>
                  <a:cubicBezTo>
                    <a:pt x="525" y="1333"/>
                    <a:pt x="932" y="1610"/>
                    <a:pt x="1193" y="1779"/>
                  </a:cubicBezTo>
                  <a:cubicBezTo>
                    <a:pt x="1214" y="1793"/>
                    <a:pt x="1228" y="1800"/>
                    <a:pt x="1236" y="1800"/>
                  </a:cubicBezTo>
                  <a:cubicBezTo>
                    <a:pt x="1321" y="1800"/>
                    <a:pt x="619" y="1007"/>
                    <a:pt x="619" y="1006"/>
                  </a:cubicBezTo>
                  <a:lnTo>
                    <a:pt x="619" y="1006"/>
                  </a:lnTo>
                  <a:cubicBezTo>
                    <a:pt x="619" y="1007"/>
                    <a:pt x="1494" y="1528"/>
                    <a:pt x="1624" y="1528"/>
                  </a:cubicBezTo>
                  <a:cubicBezTo>
                    <a:pt x="1631" y="1528"/>
                    <a:pt x="1637" y="1526"/>
                    <a:pt x="1639" y="1522"/>
                  </a:cubicBezTo>
                  <a:cubicBezTo>
                    <a:pt x="1705" y="1408"/>
                    <a:pt x="701" y="617"/>
                    <a:pt x="701" y="617"/>
                  </a:cubicBezTo>
                  <a:cubicBezTo>
                    <a:pt x="701" y="617"/>
                    <a:pt x="1665" y="611"/>
                    <a:pt x="1713" y="532"/>
                  </a:cubicBezTo>
                  <a:cubicBezTo>
                    <a:pt x="1756" y="462"/>
                    <a:pt x="464" y="213"/>
                    <a:pt x="464" y="213"/>
                  </a:cubicBezTo>
                  <a:lnTo>
                    <a:pt x="511" y="193"/>
                  </a:lnTo>
                  <a:lnTo>
                    <a:pt x="535" y="2"/>
                  </a:lnTo>
                  <a:cubicBezTo>
                    <a:pt x="535" y="2"/>
                    <a:pt x="520" y="1"/>
                    <a:pt x="49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3368375" y="462675"/>
              <a:ext cx="46200" cy="132975"/>
            </a:xfrm>
            <a:custGeom>
              <a:rect b="b" l="l" r="r" t="t"/>
              <a:pathLst>
                <a:path extrusionOk="0" h="5319" w="1848">
                  <a:moveTo>
                    <a:pt x="1848" y="0"/>
                  </a:moveTo>
                  <a:cubicBezTo>
                    <a:pt x="315" y="1072"/>
                    <a:pt x="43" y="4508"/>
                    <a:pt x="1" y="5319"/>
                  </a:cubicBezTo>
                  <a:cubicBezTo>
                    <a:pt x="249" y="2875"/>
                    <a:pt x="1060" y="1284"/>
                    <a:pt x="1848" y="283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3368175" y="599375"/>
              <a:ext cx="50" cy="650"/>
            </a:xfrm>
            <a:custGeom>
              <a:rect b="b" l="l" r="r" t="t"/>
              <a:pathLst>
                <a:path extrusionOk="0" h="26" w="2">
                  <a:moveTo>
                    <a:pt x="2" y="0"/>
                  </a:moveTo>
                  <a:cubicBezTo>
                    <a:pt x="2" y="14"/>
                    <a:pt x="1" y="25"/>
                    <a:pt x="1" y="25"/>
                  </a:cubicBezTo>
                  <a:lnTo>
                    <a:pt x="2" y="21"/>
                  </a:lnTo>
                  <a:cubicBezTo>
                    <a:pt x="2" y="14"/>
                    <a:pt x="2" y="7"/>
                    <a:pt x="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3389600" y="1279375"/>
              <a:ext cx="73750" cy="52675"/>
            </a:xfrm>
            <a:custGeom>
              <a:rect b="b" l="l" r="r" t="t"/>
              <a:pathLst>
                <a:path extrusionOk="0" h="2107" w="2950">
                  <a:moveTo>
                    <a:pt x="327" y="0"/>
                  </a:moveTo>
                  <a:lnTo>
                    <a:pt x="85" y="338"/>
                  </a:lnTo>
                  <a:lnTo>
                    <a:pt x="1" y="1004"/>
                  </a:lnTo>
                  <a:lnTo>
                    <a:pt x="1370" y="2107"/>
                  </a:lnTo>
                  <a:lnTo>
                    <a:pt x="2950" y="2107"/>
                  </a:lnTo>
                  <a:lnTo>
                    <a:pt x="2950" y="1830"/>
                  </a:lnTo>
                  <a:lnTo>
                    <a:pt x="2598" y="1830"/>
                  </a:lnTo>
                  <a:lnTo>
                    <a:pt x="1812" y="20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3133275" y="641350"/>
              <a:ext cx="929325" cy="5700"/>
            </a:xfrm>
            <a:custGeom>
              <a:rect b="b" l="l" r="r" t="t"/>
              <a:pathLst>
                <a:path extrusionOk="0" h="228" w="37173">
                  <a:moveTo>
                    <a:pt x="1" y="1"/>
                  </a:moveTo>
                  <a:lnTo>
                    <a:pt x="1" y="228"/>
                  </a:lnTo>
                  <a:lnTo>
                    <a:pt x="37173" y="228"/>
                  </a:lnTo>
                  <a:lnTo>
                    <a:pt x="37173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3308400" y="643300"/>
              <a:ext cx="591275" cy="28800"/>
            </a:xfrm>
            <a:custGeom>
              <a:rect b="b" l="l" r="r" t="t"/>
              <a:pathLst>
                <a:path extrusionOk="0" h="1152" w="23651">
                  <a:moveTo>
                    <a:pt x="1" y="0"/>
                  </a:moveTo>
                  <a:cubicBezTo>
                    <a:pt x="1" y="0"/>
                    <a:pt x="4490" y="1151"/>
                    <a:pt x="11532" y="1151"/>
                  </a:cubicBezTo>
                  <a:cubicBezTo>
                    <a:pt x="15023" y="1151"/>
                    <a:pt x="19141" y="868"/>
                    <a:pt x="23650" y="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3163675" y="644175"/>
              <a:ext cx="227800" cy="13525"/>
            </a:xfrm>
            <a:custGeom>
              <a:rect b="b" l="l" r="r" t="t"/>
              <a:pathLst>
                <a:path extrusionOk="0" h="541" w="9112">
                  <a:moveTo>
                    <a:pt x="1" y="0"/>
                  </a:moveTo>
                  <a:lnTo>
                    <a:pt x="365" y="541"/>
                  </a:lnTo>
                  <a:lnTo>
                    <a:pt x="9112" y="541"/>
                  </a:lnTo>
                  <a:lnTo>
                    <a:pt x="9112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3798500" y="644175"/>
              <a:ext cx="227825" cy="13525"/>
            </a:xfrm>
            <a:custGeom>
              <a:rect b="b" l="l" r="r" t="t"/>
              <a:pathLst>
                <a:path extrusionOk="0" h="541" w="9113">
                  <a:moveTo>
                    <a:pt x="1" y="0"/>
                  </a:moveTo>
                  <a:lnTo>
                    <a:pt x="1" y="541"/>
                  </a:lnTo>
                  <a:lnTo>
                    <a:pt x="8748" y="541"/>
                  </a:lnTo>
                  <a:lnTo>
                    <a:pt x="9112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3246600" y="634275"/>
              <a:ext cx="199825" cy="7100"/>
            </a:xfrm>
            <a:custGeom>
              <a:rect b="b" l="l" r="r" t="t"/>
              <a:pathLst>
                <a:path extrusionOk="0" h="284" w="7993">
                  <a:moveTo>
                    <a:pt x="0" y="1"/>
                  </a:moveTo>
                  <a:lnTo>
                    <a:pt x="0" y="284"/>
                  </a:lnTo>
                  <a:lnTo>
                    <a:pt x="7993" y="284"/>
                  </a:lnTo>
                  <a:lnTo>
                    <a:pt x="7993" y="1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27"/>
          <p:cNvSpPr txBox="1"/>
          <p:nvPr/>
        </p:nvSpPr>
        <p:spPr>
          <a:xfrm>
            <a:off x="2948008" y="229145"/>
            <a:ext cx="6048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48" name="Google Shape;248;p27"/>
          <p:cNvSpPr txBox="1"/>
          <p:nvPr/>
        </p:nvSpPr>
        <p:spPr>
          <a:xfrm>
            <a:off x="269775" y="662875"/>
            <a:ext cx="70206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Continuous professional development, lifelong learning &amp; professionalism through mentoring </a:t>
            </a:r>
            <a:endParaRPr b="1" sz="30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286" y="9653440"/>
            <a:ext cx="1149560" cy="75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998" y="9663299"/>
            <a:ext cx="1149562" cy="73402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 txBox="1"/>
          <p:nvPr/>
        </p:nvSpPr>
        <p:spPr>
          <a:xfrm>
            <a:off x="380350" y="9209525"/>
            <a:ext cx="33459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important </a:t>
            </a:r>
            <a:endParaRPr sz="1200">
              <a:solidFill>
                <a:srgbClr val="FF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❏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original content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C27BA0"/>
                </a:solidFill>
                <a:latin typeface="Roboto Slab"/>
                <a:ea typeface="Roboto Slab"/>
                <a:cs typeface="Roboto Slab"/>
                <a:sym typeface="Roboto Slab"/>
              </a:rPr>
              <a:t>only in girls slides </a:t>
            </a:r>
            <a:endParaRPr sz="1200">
              <a:solidFill>
                <a:srgbClr val="C27BA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6FA8DC"/>
                </a:solidFill>
                <a:latin typeface="Roboto Slab"/>
                <a:ea typeface="Roboto Slab"/>
                <a:cs typeface="Roboto Slab"/>
                <a:sym typeface="Roboto Slab"/>
              </a:rPr>
              <a:t>only in boys slides </a:t>
            </a:r>
            <a:endParaRPr sz="1200">
              <a:solidFill>
                <a:srgbClr val="6FA8D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extra notes</a:t>
            </a:r>
            <a:endParaRPr sz="1200">
              <a:solidFill>
                <a:srgbClr val="B7B7B7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B45F06"/>
                </a:solidFill>
                <a:latin typeface="Roboto Slab"/>
                <a:ea typeface="Roboto Slab"/>
                <a:cs typeface="Roboto Slab"/>
                <a:sym typeface="Roboto Slab"/>
              </a:rPr>
              <a:t>Doctors’ notes</a:t>
            </a:r>
            <a:endParaRPr sz="1200">
              <a:solidFill>
                <a:srgbClr val="B45F0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2765383" y="5802037"/>
            <a:ext cx="20292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u="sng">
                <a:latin typeface="Bree Serif"/>
                <a:ea typeface="Bree Serif"/>
                <a:cs typeface="Bree Serif"/>
                <a:sym typeface="Bree Serif"/>
                <a:hlinkClick r:id="rId5"/>
              </a:rPr>
              <a:t>Editing file</a:t>
            </a:r>
            <a:r>
              <a:rPr lang="ar" sz="1000" u="sng">
                <a:latin typeface="Bree Serif"/>
                <a:ea typeface="Bree Serif"/>
                <a:cs typeface="Bree Serif"/>
                <a:sym typeface="Bree Serif"/>
                <a:hlinkClick r:id="rId6"/>
              </a:rPr>
              <a:t> </a:t>
            </a:r>
            <a:endParaRPr sz="1000" u="sng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4948001" y="391879"/>
            <a:ext cx="2612100" cy="1938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7"/>
          <p:cNvSpPr txBox="1"/>
          <p:nvPr/>
        </p:nvSpPr>
        <p:spPr>
          <a:xfrm>
            <a:off x="380275" y="6192550"/>
            <a:ext cx="6969600" cy="20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u="sng">
                <a:latin typeface="Roboto Slab"/>
                <a:ea typeface="Roboto Slab"/>
                <a:cs typeface="Roboto Slab"/>
                <a:sym typeface="Roboto Slab"/>
              </a:rPr>
              <a:t>Objectives:</a:t>
            </a:r>
            <a:endParaRPr b="1" u="sng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Describe Competence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Identify different levels of competence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Recognize essential elements of continuous Professional development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Apply the reflective learning in day to day learning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Describe the concept of Mentoring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Identify the roles of Mentor and Mentee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Recognize what is to be expected from Mentoring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Practice the professionalism through Mentoring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1200" y="9618775"/>
            <a:ext cx="823075" cy="8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6"/>
          <p:cNvSpPr/>
          <p:nvPr/>
        </p:nvSpPr>
        <p:spPr>
          <a:xfrm>
            <a:off x="595285" y="1310023"/>
            <a:ext cx="384300" cy="3774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1</a:t>
            </a:r>
            <a:endParaRPr sz="2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79" name="Google Shape;479;p36"/>
          <p:cNvSpPr txBox="1"/>
          <p:nvPr/>
        </p:nvSpPr>
        <p:spPr>
          <a:xfrm>
            <a:off x="1019101" y="1280650"/>
            <a:ext cx="40206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To gain a new qualification.</a:t>
            </a:r>
            <a:r>
              <a:rPr i="1" lang="ar" sz="12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i="1" sz="12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0" name="Google Shape;480;p36"/>
          <p:cNvSpPr/>
          <p:nvPr/>
        </p:nvSpPr>
        <p:spPr>
          <a:xfrm>
            <a:off x="3368142" y="1310202"/>
            <a:ext cx="384300" cy="3774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2</a:t>
            </a:r>
            <a:endParaRPr sz="2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81" name="Google Shape;481;p36"/>
          <p:cNvSpPr txBox="1"/>
          <p:nvPr/>
        </p:nvSpPr>
        <p:spPr>
          <a:xfrm>
            <a:off x="3752225" y="1280850"/>
            <a:ext cx="40206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To add to your transferable skills.</a:t>
            </a:r>
            <a:endParaRPr i="1" sz="12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2" name="Google Shape;482;p36"/>
          <p:cNvSpPr/>
          <p:nvPr/>
        </p:nvSpPr>
        <p:spPr>
          <a:xfrm>
            <a:off x="595275" y="1843317"/>
            <a:ext cx="384300" cy="3774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3</a:t>
            </a:r>
            <a:endParaRPr sz="2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83" name="Google Shape;483;p36"/>
          <p:cNvSpPr txBox="1"/>
          <p:nvPr/>
        </p:nvSpPr>
        <p:spPr>
          <a:xfrm>
            <a:off x="979350" y="1813950"/>
            <a:ext cx="25692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To increase your employability and promotion prospects.</a:t>
            </a:r>
            <a:r>
              <a:rPr i="1" lang="ar" sz="12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i="1" sz="12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4" name="Google Shape;484;p36"/>
          <p:cNvSpPr/>
          <p:nvPr/>
        </p:nvSpPr>
        <p:spPr>
          <a:xfrm>
            <a:off x="3368160" y="1843136"/>
            <a:ext cx="384300" cy="3774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4</a:t>
            </a:r>
            <a:endParaRPr sz="2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85" name="Google Shape;485;p36"/>
          <p:cNvSpPr txBox="1"/>
          <p:nvPr/>
        </p:nvSpPr>
        <p:spPr>
          <a:xfrm>
            <a:off x="3791972" y="1813763"/>
            <a:ext cx="39075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To earn more money.</a:t>
            </a:r>
            <a:endParaRPr i="1" sz="12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6" name="Google Shape;486;p36"/>
          <p:cNvSpPr/>
          <p:nvPr/>
        </p:nvSpPr>
        <p:spPr>
          <a:xfrm>
            <a:off x="595267" y="2376615"/>
            <a:ext cx="384300" cy="3774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5</a:t>
            </a:r>
            <a:endParaRPr sz="2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87" name="Google Shape;487;p36"/>
          <p:cNvSpPr txBox="1"/>
          <p:nvPr/>
        </p:nvSpPr>
        <p:spPr>
          <a:xfrm>
            <a:off x="979354" y="2347250"/>
            <a:ext cx="21825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To fill a skills gap.</a:t>
            </a:r>
            <a:endParaRPr i="1" sz="12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8" name="Google Shape;488;p36"/>
          <p:cNvSpPr/>
          <p:nvPr/>
        </p:nvSpPr>
        <p:spPr>
          <a:xfrm>
            <a:off x="3368150" y="2376604"/>
            <a:ext cx="384300" cy="3774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6</a:t>
            </a:r>
            <a:endParaRPr sz="2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89" name="Google Shape;489;p36"/>
          <p:cNvSpPr txBox="1"/>
          <p:nvPr/>
        </p:nvSpPr>
        <p:spPr>
          <a:xfrm>
            <a:off x="3752255" y="2347248"/>
            <a:ext cx="45252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To broaden your knowledge.</a:t>
            </a:r>
            <a:endParaRPr i="1" sz="12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0" name="Google Shape;490;p36"/>
          <p:cNvSpPr/>
          <p:nvPr/>
        </p:nvSpPr>
        <p:spPr>
          <a:xfrm>
            <a:off x="595310" y="2910098"/>
            <a:ext cx="384300" cy="3774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7</a:t>
            </a:r>
            <a:endParaRPr sz="2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91" name="Google Shape;491;p36"/>
          <p:cNvSpPr txBox="1"/>
          <p:nvPr/>
        </p:nvSpPr>
        <p:spPr>
          <a:xfrm>
            <a:off x="979375" y="2880550"/>
            <a:ext cx="21825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Personal &amp; professional satisfaction </a:t>
            </a:r>
            <a:endParaRPr i="1" sz="12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3368142" y="2909527"/>
            <a:ext cx="384300" cy="3774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8</a:t>
            </a:r>
            <a:endParaRPr sz="2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93" name="Google Shape;493;p36"/>
          <p:cNvSpPr txBox="1"/>
          <p:nvPr/>
        </p:nvSpPr>
        <p:spPr>
          <a:xfrm>
            <a:off x="3752225" y="2880150"/>
            <a:ext cx="36870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To better contribute to the community.</a:t>
            </a:r>
            <a:r>
              <a:rPr i="1" lang="ar" sz="12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i="1" sz="12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595295" y="3443217"/>
            <a:ext cx="384300" cy="3774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9</a:t>
            </a:r>
            <a:endParaRPr sz="2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95" name="Google Shape;495;p36"/>
          <p:cNvSpPr txBox="1"/>
          <p:nvPr/>
        </p:nvSpPr>
        <p:spPr>
          <a:xfrm>
            <a:off x="979370" y="3413850"/>
            <a:ext cx="30129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Mental stimulation.</a:t>
            </a:r>
            <a:r>
              <a:rPr i="1" lang="ar" sz="12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i="1" sz="12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723125" y="364179"/>
            <a:ext cx="6113725" cy="742775"/>
          </a:xfrm>
          <a:prstGeom prst="flowChartDecision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Benefits of LLL</a:t>
            </a:r>
            <a:endParaRPr b="1"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7" name="Google Shape;497;p36"/>
          <p:cNvSpPr txBox="1"/>
          <p:nvPr/>
        </p:nvSpPr>
        <p:spPr>
          <a:xfrm>
            <a:off x="334350" y="4677900"/>
            <a:ext cx="6891300" cy="5795700"/>
          </a:xfrm>
          <a:prstGeom prst="rect">
            <a:avLst/>
          </a:prstGeom>
          <a:noFill/>
          <a:ln cap="flat" cmpd="sng" w="19050">
            <a:solidFill>
              <a:srgbClr val="76A5A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Slab"/>
              <a:buAutoNum type="arabicPeriod"/>
            </a:pPr>
            <a:r>
              <a:rPr lang="ar" sz="1500">
                <a:latin typeface="Roboto Slab"/>
                <a:ea typeface="Roboto Slab"/>
                <a:cs typeface="Roboto Slab"/>
                <a:sym typeface="Roboto Slab"/>
              </a:rPr>
              <a:t>Utilise technology –online resources, eBooks, distance learning course, join forums to continue your development.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Slab"/>
              <a:buAutoNum type="arabicPeriod"/>
            </a:pPr>
            <a:r>
              <a:rPr lang="ar" sz="1500">
                <a:latin typeface="Roboto Slab"/>
                <a:ea typeface="Roboto Slab"/>
                <a:cs typeface="Roboto Slab"/>
                <a:sym typeface="Roboto Slab"/>
              </a:rPr>
              <a:t>Ask your employer – for personal development planning.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Slab"/>
              <a:buAutoNum type="arabicPeriod"/>
            </a:pPr>
            <a:r>
              <a:rPr lang="ar" sz="1500">
                <a:latin typeface="Roboto Slab"/>
                <a:ea typeface="Roboto Slab"/>
                <a:cs typeface="Roboto Slab"/>
                <a:sym typeface="Roboto Slab"/>
              </a:rPr>
              <a:t>Stay motivated.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Slab"/>
              <a:buAutoNum type="arabicPeriod"/>
            </a:pPr>
            <a:r>
              <a:rPr lang="ar" sz="1500">
                <a:latin typeface="Roboto Slab"/>
                <a:ea typeface="Roboto Slab"/>
                <a:cs typeface="Roboto Slab"/>
                <a:sym typeface="Roboto Slab"/>
              </a:rPr>
              <a:t>Add some structure – Try setting aside the </a:t>
            </a:r>
            <a:r>
              <a:rPr b="1" i="1" lang="ar" sz="1500">
                <a:latin typeface="Roboto Slab"/>
                <a:ea typeface="Roboto Slab"/>
                <a:cs typeface="Roboto Slab"/>
                <a:sym typeface="Roboto Slab"/>
              </a:rPr>
              <a:t>same amount of time for studying each night, or each week</a:t>
            </a:r>
            <a:r>
              <a:rPr lang="ar" sz="1500">
                <a:latin typeface="Roboto Slab"/>
                <a:ea typeface="Roboto Slab"/>
                <a:cs typeface="Roboto Slab"/>
                <a:sym typeface="Roboto Slab"/>
              </a:rPr>
              <a:t>, make sure you stick to it, and try and write down a goal for each session. Take your learning seriously, and you’re far more likely to stick to it.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Slab"/>
              <a:buAutoNum type="arabicPeriod"/>
            </a:pPr>
            <a:r>
              <a:rPr lang="ar" sz="1500">
                <a:latin typeface="Roboto Slab"/>
                <a:ea typeface="Roboto Slab"/>
                <a:cs typeface="Roboto Slab"/>
                <a:sym typeface="Roboto Slab"/>
              </a:rPr>
              <a:t>Take every opportunity – It isn’t just a new certification you can gain from lifelong learning. There are plenty of opportunities out there to add to your knowledge, from taking a class in the local community centre, to joining reading groups or even watching webinars.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Slab"/>
              <a:buAutoNum type="arabicPeriod"/>
            </a:pPr>
            <a:r>
              <a:rPr lang="ar" sz="1500">
                <a:latin typeface="Roboto Slab"/>
                <a:ea typeface="Roboto Slab"/>
                <a:cs typeface="Roboto Slab"/>
                <a:sym typeface="Roboto Slab"/>
              </a:rPr>
              <a:t>Don’t make excuses – there are </a:t>
            </a:r>
            <a:r>
              <a:rPr b="1" i="1" lang="ar" sz="150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no barriers to lifelong learning</a:t>
            </a:r>
            <a:r>
              <a:rPr lang="ar" sz="1500">
                <a:latin typeface="Roboto Slab"/>
                <a:ea typeface="Roboto Slab"/>
                <a:cs typeface="Roboto Slab"/>
                <a:sym typeface="Roboto Slab"/>
              </a:rPr>
              <a:t>. Free courses, nothing stopping you simply picking up a book and learning about a new subject. So, no matter how young or old you are, and no matter how much time you have, there’s something out there for you.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8" name="Google Shape;498;p36"/>
          <p:cNvSpPr/>
          <p:nvPr/>
        </p:nvSpPr>
        <p:spPr>
          <a:xfrm>
            <a:off x="1305289" y="4109108"/>
            <a:ext cx="4949400" cy="492000"/>
          </a:xfrm>
          <a:prstGeom prst="trapezoid">
            <a:avLst>
              <a:gd fmla="val 90997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Tips of </a:t>
            </a: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Lifelong Learning (LLL)</a:t>
            </a:r>
            <a:endParaRPr b="1"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"/>
          <p:cNvSpPr/>
          <p:nvPr/>
        </p:nvSpPr>
        <p:spPr>
          <a:xfrm>
            <a:off x="261677" y="492533"/>
            <a:ext cx="3103200" cy="2805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What’s Mentoring?</a:t>
            </a:r>
            <a:endParaRPr b="1" sz="18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504" name="Google Shape;504;p37"/>
          <p:cNvCxnSpPr/>
          <p:nvPr/>
        </p:nvCxnSpPr>
        <p:spPr>
          <a:xfrm>
            <a:off x="587779" y="886725"/>
            <a:ext cx="2451000" cy="3600"/>
          </a:xfrm>
          <a:prstGeom prst="straightConnector1">
            <a:avLst/>
          </a:prstGeom>
          <a:noFill/>
          <a:ln cap="flat" cmpd="sng" w="95250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5" name="Google Shape;505;p37"/>
          <p:cNvSpPr/>
          <p:nvPr/>
        </p:nvSpPr>
        <p:spPr>
          <a:xfrm>
            <a:off x="587768" y="1004038"/>
            <a:ext cx="5322000" cy="1808100"/>
          </a:xfrm>
          <a:prstGeom prst="foldedCorner">
            <a:avLst>
              <a:gd fmla="val 16667" name="adj"/>
            </a:avLst>
          </a:prstGeom>
          <a:noFill/>
          <a:ln cap="flat" cmpd="sng" w="9525">
            <a:solidFill>
              <a:srgbClr val="76A5A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Off-line help by one person to another in making significant transitions in knowledge work or thinking.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latin typeface="Roboto Slab"/>
                <a:ea typeface="Roboto Slab"/>
                <a:cs typeface="Roboto Slab"/>
                <a:sym typeface="Roboto Slab"/>
              </a:rPr>
              <a:t>OR</a:t>
            </a:r>
            <a:endParaRPr b="1"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To help and support people to manage their own learning in order to maximise their potential, develop their skills, improve their performance and become the person they want to be.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6" name="Google Shape;506;p37"/>
          <p:cNvSpPr/>
          <p:nvPr/>
        </p:nvSpPr>
        <p:spPr>
          <a:xfrm>
            <a:off x="587768" y="3219488"/>
            <a:ext cx="6502500" cy="133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“</a:t>
            </a:r>
            <a:r>
              <a:rPr b="1" lang="ar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To support the professional growth of the individual </a:t>
            </a:r>
            <a:endParaRPr b="1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who is in the early stage of their career and to promote </a:t>
            </a:r>
            <a:endParaRPr b="1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excellence in teaching &amp; learning, research and academic</a:t>
            </a:r>
            <a:endParaRPr b="1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 leadership”.</a:t>
            </a:r>
            <a:endParaRPr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7" name="Google Shape;507;p37"/>
          <p:cNvSpPr/>
          <p:nvPr/>
        </p:nvSpPr>
        <p:spPr>
          <a:xfrm>
            <a:off x="878402" y="3043147"/>
            <a:ext cx="2302500" cy="418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RATIONALE</a:t>
            </a:r>
            <a:endParaRPr sz="2000"/>
          </a:p>
        </p:txBody>
      </p:sp>
      <p:pic>
        <p:nvPicPr>
          <p:cNvPr id="508" name="Google Shape;50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8851" y="1255649"/>
            <a:ext cx="1081275" cy="10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7"/>
          <p:cNvSpPr txBox="1"/>
          <p:nvPr/>
        </p:nvSpPr>
        <p:spPr>
          <a:xfrm>
            <a:off x="18" y="5437913"/>
            <a:ext cx="69873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Address the issues and concerns of their daily working life and find solutions that work for them.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Improve their level of performance and satisfaction levels.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Build relationships with colleagues and feel part of the community.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Manage the integration of job, career and personal goals.</a:t>
            </a:r>
            <a:endParaRPr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0" name="Google Shape;510;p37"/>
          <p:cNvSpPr/>
          <p:nvPr/>
        </p:nvSpPr>
        <p:spPr>
          <a:xfrm>
            <a:off x="587768" y="4770138"/>
            <a:ext cx="4182000" cy="5625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7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Mentoring can help mentees to:</a:t>
            </a:r>
            <a:endParaRPr b="1" sz="17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1" name="Google Shape;511;p37"/>
          <p:cNvSpPr txBox="1"/>
          <p:nvPr/>
        </p:nvSpPr>
        <p:spPr>
          <a:xfrm>
            <a:off x="11" y="7771863"/>
            <a:ext cx="6987300" cy="24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Engagement is on a </a:t>
            </a:r>
            <a:r>
              <a:rPr i="1" lang="ar" u="sng">
                <a:solidFill>
                  <a:srgbClr val="990000"/>
                </a:solidFill>
                <a:latin typeface="Roboto Slab"/>
                <a:ea typeface="Roboto Slab"/>
                <a:cs typeface="Roboto Slab"/>
                <a:sym typeface="Roboto Slab"/>
              </a:rPr>
              <a:t>voluntary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basis for both the Mentor and the Mentee.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The Mentoring relationship is </a:t>
            </a:r>
            <a:r>
              <a:rPr i="1" lang="ar" u="sng">
                <a:solidFill>
                  <a:srgbClr val="990000"/>
                </a:solidFill>
                <a:latin typeface="Roboto Slab"/>
                <a:ea typeface="Roboto Slab"/>
                <a:cs typeface="Roboto Slab"/>
                <a:sym typeface="Roboto Slab"/>
              </a:rPr>
              <a:t>confidential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Mentoring is </a:t>
            </a:r>
            <a:r>
              <a:rPr i="1" lang="ar" u="sng">
                <a:solidFill>
                  <a:srgbClr val="990000"/>
                </a:solidFill>
                <a:latin typeface="Roboto Slab"/>
                <a:ea typeface="Roboto Slab"/>
                <a:cs typeface="Roboto Slab"/>
                <a:sym typeface="Roboto Slab"/>
              </a:rPr>
              <a:t>non-directive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in its approach.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It is a relationship built upon </a:t>
            </a:r>
            <a:r>
              <a:rPr i="1" lang="ar" u="sng">
                <a:solidFill>
                  <a:srgbClr val="990000"/>
                </a:solidFill>
                <a:latin typeface="Roboto Slab"/>
                <a:ea typeface="Roboto Slab"/>
                <a:cs typeface="Roboto Slab"/>
                <a:sym typeface="Roboto Slab"/>
              </a:rPr>
              <a:t>trust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and mutual </a:t>
            </a:r>
            <a:r>
              <a:rPr i="1" lang="ar" u="sng">
                <a:solidFill>
                  <a:srgbClr val="990000"/>
                </a:solidFill>
                <a:latin typeface="Roboto Slab"/>
                <a:ea typeface="Roboto Slab"/>
                <a:cs typeface="Roboto Slab"/>
                <a:sym typeface="Roboto Slab"/>
              </a:rPr>
              <a:t>respect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The Mentor </a:t>
            </a:r>
            <a:r>
              <a:rPr i="1" lang="ar" u="sng">
                <a:solidFill>
                  <a:srgbClr val="990000"/>
                </a:solidFill>
                <a:latin typeface="Roboto Slab"/>
                <a:ea typeface="Roboto Slab"/>
                <a:cs typeface="Roboto Slab"/>
                <a:sym typeface="Roboto Slab"/>
              </a:rPr>
              <a:t>empowers the Mentee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to take responsibility for their own learning and career development.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The relationship places </a:t>
            </a:r>
            <a:r>
              <a:rPr i="1" lang="ar" u="sng">
                <a:solidFill>
                  <a:srgbClr val="990000"/>
                </a:solidFill>
                <a:latin typeface="Roboto Slab"/>
                <a:ea typeface="Roboto Slab"/>
                <a:cs typeface="Roboto Slab"/>
                <a:sym typeface="Roboto Slab"/>
              </a:rPr>
              <a:t>no obligation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on either party beyond its developmental intent.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2" name="Google Shape;512;p37"/>
          <p:cNvSpPr/>
          <p:nvPr/>
        </p:nvSpPr>
        <p:spPr>
          <a:xfrm>
            <a:off x="587761" y="7104088"/>
            <a:ext cx="4182000" cy="5625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7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Mentoring</a:t>
            </a:r>
            <a:r>
              <a:rPr b="1" lang="ar" sz="17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 Principles</a:t>
            </a:r>
            <a:endParaRPr b="1" sz="17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3" name="Google Shape;51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0158" y="3315781"/>
            <a:ext cx="1246898" cy="114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38"/>
          <p:cNvGrpSpPr/>
          <p:nvPr/>
        </p:nvGrpSpPr>
        <p:grpSpPr>
          <a:xfrm>
            <a:off x="1594336" y="3645373"/>
            <a:ext cx="4458781" cy="4401978"/>
            <a:chOff x="2559249" y="2069323"/>
            <a:chExt cx="685566" cy="685634"/>
          </a:xfrm>
        </p:grpSpPr>
        <p:sp>
          <p:nvSpPr>
            <p:cNvPr id="519" name="Google Shape;519;p38"/>
            <p:cNvSpPr/>
            <p:nvPr/>
          </p:nvSpPr>
          <p:spPr>
            <a:xfrm>
              <a:off x="2637836" y="2532965"/>
              <a:ext cx="376180" cy="221993"/>
            </a:xfrm>
            <a:custGeom>
              <a:rect b="b" l="l" r="r" t="t"/>
              <a:pathLst>
                <a:path extrusionOk="0" h="67784" w="114864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cap="flat" cmpd="sng" w="95250">
              <a:solidFill>
                <a:srgbClr val="A2C4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2910955" y="2421038"/>
              <a:ext cx="327385" cy="318821"/>
            </a:xfrm>
            <a:custGeom>
              <a:rect b="b" l="l" r="r" t="t"/>
              <a:pathLst>
                <a:path extrusionOk="0" h="97350" w="99965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cap="flat" cmpd="sng" w="95250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3122726" y="2149918"/>
              <a:ext cx="10490" cy="10015"/>
            </a:xfrm>
            <a:custGeom>
              <a:rect b="b" l="l" r="r" t="t"/>
              <a:pathLst>
                <a:path extrusionOk="0" h="3058" w="3203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3022956" y="2159929"/>
              <a:ext cx="221858" cy="379216"/>
            </a:xfrm>
            <a:custGeom>
              <a:rect b="b" l="l" r="r" t="t"/>
              <a:pathLst>
                <a:path extrusionOk="0" h="115791" w="67743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cap="flat" cmpd="sng" w="95250">
              <a:solidFill>
                <a:srgbClr val="45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3001649" y="2257452"/>
              <a:ext cx="4395" cy="2908"/>
            </a:xfrm>
            <a:custGeom>
              <a:rect b="b" l="l" r="r" t="t"/>
              <a:pathLst>
                <a:path extrusionOk="0" h="888" w="1342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3006814" y="2260907"/>
              <a:ext cx="504" cy="373"/>
            </a:xfrm>
            <a:custGeom>
              <a:rect b="b" l="l" r="r" t="t"/>
              <a:pathLst>
                <a:path extrusionOk="0" h="114" w="154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3007315" y="2261277"/>
              <a:ext cx="15645" cy="12190"/>
            </a:xfrm>
            <a:custGeom>
              <a:rect b="b" l="l" r="r" t="t"/>
              <a:pathLst>
                <a:path extrusionOk="0" h="3722" w="4777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3006025" y="2260357"/>
              <a:ext cx="793" cy="553"/>
            </a:xfrm>
            <a:custGeom>
              <a:rect b="b" l="l" r="r" t="t"/>
              <a:pathLst>
                <a:path extrusionOk="0" h="169" w="242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790124" y="2069323"/>
              <a:ext cx="376068" cy="221963"/>
            </a:xfrm>
            <a:custGeom>
              <a:rect b="b" l="l" r="r" t="t"/>
              <a:pathLst>
                <a:path extrusionOk="0" h="67775" w="11483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cap="flat" cmpd="sng" w="95250">
              <a:solidFill>
                <a:srgbClr val="13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2559328" y="2381300"/>
              <a:ext cx="1294" cy="21877"/>
            </a:xfrm>
            <a:custGeom>
              <a:rect b="b" l="l" r="r" t="t"/>
              <a:pathLst>
                <a:path extrusionOk="0" h="6680" w="395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2565429" y="2084349"/>
              <a:ext cx="327628" cy="318828"/>
            </a:xfrm>
            <a:custGeom>
              <a:rect b="b" l="l" r="r" t="t"/>
              <a:pathLst>
                <a:path extrusionOk="0" h="97352" w="100039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cap="flat" cmpd="sng" w="95250">
              <a:solidFill>
                <a:srgbClr val="0C343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560618" y="2347407"/>
              <a:ext cx="4814" cy="33896"/>
            </a:xfrm>
            <a:custGeom>
              <a:rect b="b" l="l" r="r" t="t"/>
              <a:pathLst>
                <a:path extrusionOk="0" h="10350" w="147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559249" y="2285083"/>
              <a:ext cx="222808" cy="417520"/>
            </a:xfrm>
            <a:custGeom>
              <a:rect b="b" l="l" r="r" t="t"/>
              <a:pathLst>
                <a:path extrusionOk="0" h="127487" w="68033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cap="flat" cmpd="sng" w="95250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38"/>
          <p:cNvSpPr txBox="1"/>
          <p:nvPr/>
        </p:nvSpPr>
        <p:spPr>
          <a:xfrm>
            <a:off x="419475" y="902663"/>
            <a:ext cx="6808500" cy="21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Rapport-building – 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Developing mutual trust and comfort.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Contracting/Ground Rules –  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Exploring Learned how the patient’s activities have been affected by obesity. </a:t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3. Direction-setting – 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Agreeing initial goals for the relationship.</a:t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4. Progress making – 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Experimentation and learning proceed rapidly.</a:t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5. Maturation – 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Relationship becomes mutual in terms of learning and mentee becomes increasingly self-reliant.</a:t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6. Closure 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–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Formal relationship ends, an informal one may continue.</a:t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3" name="Google Shape;533;p38"/>
          <p:cNvSpPr/>
          <p:nvPr/>
        </p:nvSpPr>
        <p:spPr>
          <a:xfrm>
            <a:off x="1307500" y="352078"/>
            <a:ext cx="4949400" cy="492000"/>
          </a:xfrm>
          <a:prstGeom prst="trapezoid">
            <a:avLst>
              <a:gd fmla="val 90997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The Mentoring Cycle</a:t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534" name="Google Shape;534;p38"/>
          <p:cNvSpPr/>
          <p:nvPr/>
        </p:nvSpPr>
        <p:spPr>
          <a:xfrm>
            <a:off x="787371" y="8683375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1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35" name="Google Shape;535;p38"/>
          <p:cNvSpPr txBox="1"/>
          <p:nvPr/>
        </p:nvSpPr>
        <p:spPr>
          <a:xfrm>
            <a:off x="1410400" y="8646907"/>
            <a:ext cx="2398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>
                <a:latin typeface="Roboto Slab"/>
                <a:ea typeface="Roboto Slab"/>
                <a:cs typeface="Roboto Slab"/>
                <a:sym typeface="Roboto Slab"/>
              </a:rPr>
              <a:t>Ability to build rapport with the mentee.</a:t>
            </a:r>
            <a:endParaRPr i="1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6" name="Google Shape;536;p38"/>
          <p:cNvSpPr/>
          <p:nvPr/>
        </p:nvSpPr>
        <p:spPr>
          <a:xfrm>
            <a:off x="4326298" y="8683372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2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37" name="Google Shape;537;p38"/>
          <p:cNvSpPr txBox="1"/>
          <p:nvPr/>
        </p:nvSpPr>
        <p:spPr>
          <a:xfrm>
            <a:off x="4956350" y="8646907"/>
            <a:ext cx="22884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>
                <a:latin typeface="Roboto Slab"/>
                <a:ea typeface="Roboto Slab"/>
                <a:cs typeface="Roboto Slab"/>
                <a:sym typeface="Roboto Slab"/>
              </a:rPr>
              <a:t>Communication skills.</a:t>
            </a:r>
            <a:endParaRPr i="1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8" name="Google Shape;538;p38"/>
          <p:cNvSpPr/>
          <p:nvPr/>
        </p:nvSpPr>
        <p:spPr>
          <a:xfrm>
            <a:off x="787379" y="9287443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3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39" name="Google Shape;539;p38"/>
          <p:cNvSpPr txBox="1"/>
          <p:nvPr/>
        </p:nvSpPr>
        <p:spPr>
          <a:xfrm>
            <a:off x="1355395" y="9250994"/>
            <a:ext cx="18738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>
                <a:latin typeface="Roboto Slab"/>
                <a:ea typeface="Roboto Slab"/>
                <a:cs typeface="Roboto Slab"/>
                <a:sym typeface="Roboto Slab"/>
              </a:rPr>
              <a:t>Feedback skills.</a:t>
            </a:r>
            <a:endParaRPr i="1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0" name="Google Shape;540;p38"/>
          <p:cNvSpPr/>
          <p:nvPr/>
        </p:nvSpPr>
        <p:spPr>
          <a:xfrm>
            <a:off x="4326296" y="9287445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4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41" name="Google Shape;541;p38"/>
          <p:cNvSpPr txBox="1"/>
          <p:nvPr/>
        </p:nvSpPr>
        <p:spPr>
          <a:xfrm>
            <a:off x="4956371" y="9250993"/>
            <a:ext cx="18738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>
                <a:latin typeface="Roboto Slab"/>
                <a:ea typeface="Roboto Slab"/>
                <a:cs typeface="Roboto Slab"/>
                <a:sym typeface="Roboto Slab"/>
              </a:rPr>
              <a:t>Questioning skills.</a:t>
            </a:r>
            <a:endParaRPr i="1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2" name="Google Shape;542;p38"/>
          <p:cNvSpPr txBox="1"/>
          <p:nvPr/>
        </p:nvSpPr>
        <p:spPr>
          <a:xfrm>
            <a:off x="319625" y="8261669"/>
            <a:ext cx="36249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Skills Required By Mentors</a:t>
            </a:r>
            <a:r>
              <a:rPr lang="ar" sz="20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:</a:t>
            </a:r>
            <a:endParaRPr sz="20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3" name="Google Shape;543;p38"/>
          <p:cNvSpPr/>
          <p:nvPr/>
        </p:nvSpPr>
        <p:spPr>
          <a:xfrm>
            <a:off x="787379" y="9927968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5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44" name="Google Shape;544;p38"/>
          <p:cNvSpPr txBox="1"/>
          <p:nvPr/>
        </p:nvSpPr>
        <p:spPr>
          <a:xfrm>
            <a:off x="1355395" y="9891519"/>
            <a:ext cx="18738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>
                <a:latin typeface="Roboto Slab"/>
                <a:ea typeface="Roboto Slab"/>
                <a:cs typeface="Roboto Slab"/>
                <a:sym typeface="Roboto Slab"/>
              </a:rPr>
              <a:t>Listening skills.</a:t>
            </a:r>
            <a:endParaRPr i="1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5" name="Google Shape;545;p38"/>
          <p:cNvSpPr/>
          <p:nvPr/>
        </p:nvSpPr>
        <p:spPr>
          <a:xfrm>
            <a:off x="4326296" y="9927970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6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46" name="Google Shape;546;p38"/>
          <p:cNvSpPr txBox="1"/>
          <p:nvPr/>
        </p:nvSpPr>
        <p:spPr>
          <a:xfrm>
            <a:off x="4956371" y="9891518"/>
            <a:ext cx="18738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>
                <a:latin typeface="Roboto Slab"/>
                <a:ea typeface="Roboto Slab"/>
                <a:cs typeface="Roboto Slab"/>
                <a:sym typeface="Roboto Slab"/>
              </a:rPr>
              <a:t>Interpersonal skills.</a:t>
            </a:r>
            <a:endParaRPr i="1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7" name="Google Shape;547;p38"/>
          <p:cNvSpPr txBox="1"/>
          <p:nvPr/>
        </p:nvSpPr>
        <p:spPr>
          <a:xfrm>
            <a:off x="2194940" y="4184628"/>
            <a:ext cx="13656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Building Rapport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8" name="Google Shape;548;p38"/>
          <p:cNvSpPr txBox="1"/>
          <p:nvPr/>
        </p:nvSpPr>
        <p:spPr>
          <a:xfrm>
            <a:off x="3803184" y="4038346"/>
            <a:ext cx="1365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 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Contracting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9" name="Google Shape;549;p38"/>
          <p:cNvSpPr txBox="1"/>
          <p:nvPr/>
        </p:nvSpPr>
        <p:spPr>
          <a:xfrm>
            <a:off x="4820429" y="5262666"/>
            <a:ext cx="13656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 Direction setting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0" name="Google Shape;550;p38"/>
          <p:cNvSpPr txBox="1"/>
          <p:nvPr/>
        </p:nvSpPr>
        <p:spPr>
          <a:xfrm>
            <a:off x="4166021" y="6873906"/>
            <a:ext cx="13656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 Progress making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1" name="Google Shape;551;p38"/>
          <p:cNvSpPr txBox="1"/>
          <p:nvPr/>
        </p:nvSpPr>
        <p:spPr>
          <a:xfrm>
            <a:off x="2383950" y="7045514"/>
            <a:ext cx="13656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 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Maturation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2" name="Google Shape;552;p38"/>
          <p:cNvSpPr txBox="1"/>
          <p:nvPr/>
        </p:nvSpPr>
        <p:spPr>
          <a:xfrm>
            <a:off x="1457025" y="5758271"/>
            <a:ext cx="13656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6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 Closure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3" name="Google Shape;553;p38"/>
          <p:cNvSpPr txBox="1"/>
          <p:nvPr/>
        </p:nvSpPr>
        <p:spPr>
          <a:xfrm rot="451">
            <a:off x="1733550" y="3055325"/>
            <a:ext cx="22884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highlight>
                  <a:srgbClr val="A2C4C9"/>
                </a:highlight>
                <a:latin typeface="Roboto Slab"/>
                <a:ea typeface="Roboto Slab"/>
                <a:cs typeface="Roboto Slab"/>
                <a:sym typeface="Roboto Slab"/>
              </a:rPr>
              <a:t>Phase 1:</a:t>
            </a:r>
            <a:endParaRPr>
              <a:highlight>
                <a:srgbClr val="A2C4C9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highlight>
                  <a:srgbClr val="A2C4C9"/>
                </a:highlight>
                <a:latin typeface="Roboto Slab"/>
                <a:ea typeface="Roboto Slab"/>
                <a:cs typeface="Roboto Slab"/>
                <a:sym typeface="Roboto Slab"/>
              </a:rPr>
              <a:t>Clarifying Expectations</a:t>
            </a:r>
            <a:endParaRPr>
              <a:highlight>
                <a:srgbClr val="A2C4C9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4" name="Google Shape;554;p38"/>
          <p:cNvSpPr txBox="1"/>
          <p:nvPr/>
        </p:nvSpPr>
        <p:spPr>
          <a:xfrm rot="575">
            <a:off x="5766611" y="6430073"/>
            <a:ext cx="17934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highlight>
                  <a:srgbClr val="A2C4C9"/>
                </a:highlight>
                <a:latin typeface="Roboto Slab"/>
                <a:ea typeface="Roboto Slab"/>
                <a:cs typeface="Roboto Slab"/>
                <a:sym typeface="Roboto Slab"/>
              </a:rPr>
              <a:t>Phase 2:</a:t>
            </a:r>
            <a:endParaRPr>
              <a:highlight>
                <a:srgbClr val="A2C4C9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highlight>
                  <a:srgbClr val="A2C4C9"/>
                </a:highlight>
                <a:latin typeface="Roboto Slab"/>
                <a:ea typeface="Roboto Slab"/>
                <a:cs typeface="Roboto Slab"/>
                <a:sym typeface="Roboto Slab"/>
              </a:rPr>
              <a:t>Productive phase</a:t>
            </a:r>
            <a:endParaRPr>
              <a:highlight>
                <a:srgbClr val="A2C4C9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55" name="Google Shape;555;p38"/>
          <p:cNvSpPr txBox="1"/>
          <p:nvPr/>
        </p:nvSpPr>
        <p:spPr>
          <a:xfrm rot="1454">
            <a:off x="128175" y="7174400"/>
            <a:ext cx="21279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highlight>
                  <a:srgbClr val="A2C4C9"/>
                </a:highlight>
                <a:latin typeface="Roboto Slab"/>
                <a:ea typeface="Roboto Slab"/>
                <a:cs typeface="Roboto Slab"/>
                <a:sym typeface="Roboto Slab"/>
              </a:rPr>
              <a:t>Phase 3:</a:t>
            </a:r>
            <a:endParaRPr>
              <a:highlight>
                <a:srgbClr val="A2C4C9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highlight>
                  <a:srgbClr val="A2C4C9"/>
                </a:highlight>
                <a:latin typeface="Roboto Slab"/>
                <a:ea typeface="Roboto Slab"/>
                <a:cs typeface="Roboto Slab"/>
                <a:sym typeface="Roboto Slab"/>
              </a:rPr>
              <a:t>Maturation &amp; Closure</a:t>
            </a:r>
            <a:endParaRPr>
              <a:highlight>
                <a:srgbClr val="A2C4C9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9"/>
          <p:cNvSpPr txBox="1"/>
          <p:nvPr/>
        </p:nvSpPr>
        <p:spPr>
          <a:xfrm>
            <a:off x="739750" y="7417063"/>
            <a:ext cx="6048300" cy="223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ar" sz="2000">
                <a:latin typeface="Roboto Slab"/>
                <a:ea typeface="Roboto Slab"/>
                <a:cs typeface="Roboto Slab"/>
                <a:sym typeface="Roboto Slab"/>
              </a:rPr>
              <a:t>(</a:t>
            </a:r>
            <a:r>
              <a:rPr b="1" i="1" lang="ar" sz="2000">
                <a:latin typeface="Roboto Slab"/>
                <a:ea typeface="Roboto Slab"/>
                <a:cs typeface="Roboto Slab"/>
                <a:sym typeface="Roboto Slab"/>
              </a:rPr>
              <a:t>Competence</a:t>
            </a:r>
            <a:r>
              <a:rPr b="1" lang="ar" sz="2000"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b="1"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Acquired through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ar" sz="2000">
                <a:latin typeface="Roboto Slab"/>
                <a:ea typeface="Roboto Slab"/>
                <a:cs typeface="Roboto Slab"/>
                <a:sym typeface="Roboto Slab"/>
              </a:rPr>
              <a:t>(</a:t>
            </a:r>
            <a:r>
              <a:rPr b="1" i="1" lang="ar" sz="2000">
                <a:latin typeface="Roboto Slab"/>
                <a:ea typeface="Roboto Slab"/>
                <a:cs typeface="Roboto Slab"/>
                <a:sym typeface="Roboto Slab"/>
              </a:rPr>
              <a:t>Continuous Professional Development</a:t>
            </a:r>
            <a:r>
              <a:rPr b="1" lang="ar" sz="2000"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b="1"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Acquired through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ar" sz="2000">
                <a:latin typeface="Roboto Slab"/>
                <a:ea typeface="Roboto Slab"/>
                <a:cs typeface="Roboto Slab"/>
                <a:sym typeface="Roboto Slab"/>
              </a:rPr>
              <a:t>(</a:t>
            </a:r>
            <a:r>
              <a:rPr b="1" i="1" lang="ar" sz="2000">
                <a:latin typeface="Roboto Slab"/>
                <a:ea typeface="Roboto Slab"/>
                <a:cs typeface="Roboto Slab"/>
                <a:sym typeface="Roboto Slab"/>
              </a:rPr>
              <a:t>Reflection &amp; Reflective Practice</a:t>
            </a:r>
            <a:r>
              <a:rPr b="1" lang="ar" sz="2000"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b="1" sz="20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61" name="Google Shape;56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87" y="6996764"/>
            <a:ext cx="1007094" cy="791164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39"/>
          <p:cNvSpPr txBox="1"/>
          <p:nvPr/>
        </p:nvSpPr>
        <p:spPr>
          <a:xfrm>
            <a:off x="1457775" y="6996770"/>
            <a:ext cx="3000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800">
                <a:solidFill>
                  <a:srgbClr val="134F5C"/>
                </a:solidFill>
                <a:latin typeface="Caveat"/>
                <a:ea typeface="Caveat"/>
                <a:cs typeface="Caveat"/>
                <a:sym typeface="Caveat"/>
              </a:rPr>
              <a:t>Summary</a:t>
            </a:r>
            <a:endParaRPr b="1" sz="2800">
              <a:solidFill>
                <a:srgbClr val="134F5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63" name="Google Shape;56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102212" y="9194453"/>
            <a:ext cx="1007094" cy="791164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9"/>
          <p:cNvSpPr txBox="1"/>
          <p:nvPr/>
        </p:nvSpPr>
        <p:spPr>
          <a:xfrm>
            <a:off x="1921000" y="4934525"/>
            <a:ext cx="46275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Unseen, largely unfelt. The Mentee unconsciously adopts aspects of the mentor’s thinking behaviours and/or style.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65" name="Google Shape;56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1276" y="6888814"/>
            <a:ext cx="1137300" cy="113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Google Shape;566;p39"/>
          <p:cNvGrpSpPr/>
          <p:nvPr/>
        </p:nvGrpSpPr>
        <p:grpSpPr>
          <a:xfrm>
            <a:off x="323858" y="967653"/>
            <a:ext cx="1838735" cy="1846776"/>
            <a:chOff x="323861" y="967650"/>
            <a:chExt cx="1838735" cy="1846776"/>
          </a:xfrm>
        </p:grpSpPr>
        <p:sp>
          <p:nvSpPr>
            <p:cNvPr id="567" name="Google Shape;567;p39"/>
            <p:cNvSpPr/>
            <p:nvPr/>
          </p:nvSpPr>
          <p:spPr>
            <a:xfrm>
              <a:off x="466696" y="1178826"/>
              <a:ext cx="1695900" cy="1635600"/>
            </a:xfrm>
            <a:prstGeom prst="diagStripe">
              <a:avLst>
                <a:gd fmla="val 6515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68" name="Google Shape;568;p39"/>
            <p:cNvSpPr txBox="1"/>
            <p:nvPr/>
          </p:nvSpPr>
          <p:spPr>
            <a:xfrm rot="-2700381">
              <a:off x="253028" y="1557652"/>
              <a:ext cx="1914067" cy="592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‘The Guide’</a:t>
              </a:r>
              <a:endParaRPr sz="1600">
                <a:solidFill>
                  <a:srgbClr val="FFFFFF"/>
                </a:solidFill>
              </a:endParaRPr>
            </a:p>
          </p:txBody>
        </p:sp>
      </p:grpSp>
      <p:sp>
        <p:nvSpPr>
          <p:cNvPr id="569" name="Google Shape;569;p39"/>
          <p:cNvSpPr/>
          <p:nvPr/>
        </p:nvSpPr>
        <p:spPr>
          <a:xfrm>
            <a:off x="961200" y="432975"/>
            <a:ext cx="5637600" cy="4329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How Mentors Help Others Learn?</a:t>
            </a:r>
            <a:endParaRPr/>
          </a:p>
        </p:txBody>
      </p:sp>
      <p:grpSp>
        <p:nvGrpSpPr>
          <p:cNvPr id="570" name="Google Shape;570;p39"/>
          <p:cNvGrpSpPr/>
          <p:nvPr/>
        </p:nvGrpSpPr>
        <p:grpSpPr>
          <a:xfrm>
            <a:off x="459065" y="4305846"/>
            <a:ext cx="1855932" cy="1835417"/>
            <a:chOff x="306665" y="979009"/>
            <a:chExt cx="1855932" cy="1835417"/>
          </a:xfrm>
        </p:grpSpPr>
        <p:sp>
          <p:nvSpPr>
            <p:cNvPr id="571" name="Google Shape;571;p39"/>
            <p:cNvSpPr/>
            <p:nvPr/>
          </p:nvSpPr>
          <p:spPr>
            <a:xfrm>
              <a:off x="466696" y="1178826"/>
              <a:ext cx="1695900" cy="1635600"/>
            </a:xfrm>
            <a:prstGeom prst="diagStripe">
              <a:avLst>
                <a:gd fmla="val 68286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72" name="Google Shape;572;p39"/>
            <p:cNvSpPr txBox="1"/>
            <p:nvPr/>
          </p:nvSpPr>
          <p:spPr>
            <a:xfrm rot="-2700381">
              <a:off x="235831" y="1569011"/>
              <a:ext cx="1914067" cy="592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‘The role model’</a:t>
              </a:r>
              <a:endParaRPr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459067" y="2671131"/>
            <a:ext cx="1855932" cy="1835417"/>
            <a:chOff x="306665" y="979009"/>
            <a:chExt cx="1855932" cy="1835417"/>
          </a:xfrm>
        </p:grpSpPr>
        <p:sp>
          <p:nvSpPr>
            <p:cNvPr id="574" name="Google Shape;574;p39"/>
            <p:cNvSpPr/>
            <p:nvPr/>
          </p:nvSpPr>
          <p:spPr>
            <a:xfrm>
              <a:off x="466696" y="1178826"/>
              <a:ext cx="1695900" cy="1635600"/>
            </a:xfrm>
            <a:prstGeom prst="diagStripe">
              <a:avLst>
                <a:gd fmla="val 68286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75" name="Google Shape;575;p39"/>
            <p:cNvSpPr txBox="1"/>
            <p:nvPr/>
          </p:nvSpPr>
          <p:spPr>
            <a:xfrm rot="-2700381">
              <a:off x="235831" y="1569011"/>
              <a:ext cx="1914067" cy="592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‘The challenger’</a:t>
              </a:r>
              <a:endParaRPr sz="1600">
                <a:solidFill>
                  <a:srgbClr val="FFFFFF"/>
                </a:solidFill>
              </a:endParaRPr>
            </a:p>
          </p:txBody>
        </p:sp>
      </p:grpSp>
      <p:sp>
        <p:nvSpPr>
          <p:cNvPr id="576" name="Google Shape;576;p39"/>
          <p:cNvSpPr txBox="1"/>
          <p:nvPr/>
        </p:nvSpPr>
        <p:spPr>
          <a:xfrm>
            <a:off x="1921002" y="1495475"/>
            <a:ext cx="45138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Hands on guidance, explaining how and why; creating opportunities to learn.</a:t>
            </a:r>
            <a:endParaRPr/>
          </a:p>
        </p:txBody>
      </p:sp>
      <p:sp>
        <p:nvSpPr>
          <p:cNvPr id="577" name="Google Shape;577;p39"/>
          <p:cNvSpPr txBox="1"/>
          <p:nvPr/>
        </p:nvSpPr>
        <p:spPr>
          <a:xfrm>
            <a:off x="1921000" y="3249938"/>
            <a:ext cx="40311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Making Waves’; challenging, stimulating, questioning, probing.</a:t>
            </a:r>
            <a:endParaRPr/>
          </a:p>
        </p:txBody>
      </p:sp>
      <p:pic>
        <p:nvPicPr>
          <p:cNvPr id="578" name="Google Shape;57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699952">
            <a:off x="405371" y="1052240"/>
            <a:ext cx="576146" cy="81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699966">
            <a:off x="472534" y="2630250"/>
            <a:ext cx="871324" cy="8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9"/>
          <p:cNvPicPr preferRelativeResize="0"/>
          <p:nvPr/>
        </p:nvPicPr>
        <p:blipFill rotWithShape="1">
          <a:blip r:embed="rId8">
            <a:alphaModFix/>
          </a:blip>
          <a:srcRect b="3960" l="0" r="0" t="4153"/>
          <a:stretch/>
        </p:blipFill>
        <p:spPr>
          <a:xfrm rot="-2700000">
            <a:off x="485533" y="4575831"/>
            <a:ext cx="938160" cy="53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0"/>
          <p:cNvSpPr/>
          <p:nvPr/>
        </p:nvSpPr>
        <p:spPr>
          <a:xfrm>
            <a:off x="653693" y="997679"/>
            <a:ext cx="6906300" cy="80763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0"/>
          <p:cNvSpPr txBox="1"/>
          <p:nvPr/>
        </p:nvSpPr>
        <p:spPr>
          <a:xfrm>
            <a:off x="3434271" y="579925"/>
            <a:ext cx="30573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200">
                <a:latin typeface="Roboto Slab"/>
                <a:ea typeface="Roboto Slab"/>
                <a:cs typeface="Roboto Slab"/>
                <a:sym typeface="Roboto Slab"/>
              </a:rPr>
              <a:t>Team leaders</a:t>
            </a:r>
            <a:endParaRPr b="1" sz="32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587" name="Google Shape;587;p40"/>
          <p:cNvGrpSpPr/>
          <p:nvPr/>
        </p:nvGrpSpPr>
        <p:grpSpPr>
          <a:xfrm flipH="1">
            <a:off x="786224" y="6017039"/>
            <a:ext cx="1305028" cy="4103022"/>
            <a:chOff x="9545150" y="1164438"/>
            <a:chExt cx="221300" cy="695675"/>
          </a:xfrm>
        </p:grpSpPr>
        <p:sp>
          <p:nvSpPr>
            <p:cNvPr id="588" name="Google Shape;588;p40"/>
            <p:cNvSpPr/>
            <p:nvPr/>
          </p:nvSpPr>
          <p:spPr>
            <a:xfrm>
              <a:off x="9605525" y="1188338"/>
              <a:ext cx="23100" cy="34300"/>
            </a:xfrm>
            <a:custGeom>
              <a:rect b="b" l="l" r="r" t="t"/>
              <a:pathLst>
                <a:path extrusionOk="0" h="1372" w="924">
                  <a:moveTo>
                    <a:pt x="354" y="1"/>
                  </a:moveTo>
                  <a:cubicBezTo>
                    <a:pt x="347" y="1"/>
                    <a:pt x="340" y="5"/>
                    <a:pt x="338" y="15"/>
                  </a:cubicBezTo>
                  <a:cubicBezTo>
                    <a:pt x="336" y="16"/>
                    <a:pt x="334" y="17"/>
                    <a:pt x="334" y="20"/>
                  </a:cubicBezTo>
                  <a:cubicBezTo>
                    <a:pt x="312" y="281"/>
                    <a:pt x="334" y="460"/>
                    <a:pt x="333" y="703"/>
                  </a:cubicBezTo>
                  <a:cubicBezTo>
                    <a:pt x="264" y="557"/>
                    <a:pt x="137" y="424"/>
                    <a:pt x="44" y="292"/>
                  </a:cubicBezTo>
                  <a:cubicBezTo>
                    <a:pt x="42" y="289"/>
                    <a:pt x="40" y="288"/>
                    <a:pt x="37" y="288"/>
                  </a:cubicBezTo>
                  <a:cubicBezTo>
                    <a:pt x="30" y="288"/>
                    <a:pt x="23" y="304"/>
                    <a:pt x="23" y="310"/>
                  </a:cubicBezTo>
                  <a:cubicBezTo>
                    <a:pt x="44" y="497"/>
                    <a:pt x="94" y="647"/>
                    <a:pt x="162" y="821"/>
                  </a:cubicBezTo>
                  <a:lnTo>
                    <a:pt x="160" y="821"/>
                  </a:lnTo>
                  <a:cubicBezTo>
                    <a:pt x="0" y="886"/>
                    <a:pt x="76" y="1137"/>
                    <a:pt x="132" y="1243"/>
                  </a:cubicBezTo>
                  <a:cubicBezTo>
                    <a:pt x="134" y="1246"/>
                    <a:pt x="138" y="1249"/>
                    <a:pt x="143" y="1249"/>
                  </a:cubicBezTo>
                  <a:cubicBezTo>
                    <a:pt x="291" y="1307"/>
                    <a:pt x="446" y="1347"/>
                    <a:pt x="605" y="1371"/>
                  </a:cubicBezTo>
                  <a:lnTo>
                    <a:pt x="607" y="1371"/>
                  </a:lnTo>
                  <a:cubicBezTo>
                    <a:pt x="608" y="1371"/>
                    <a:pt x="609" y="1371"/>
                    <a:pt x="611" y="1371"/>
                  </a:cubicBezTo>
                  <a:cubicBezTo>
                    <a:pt x="617" y="1371"/>
                    <a:pt x="623" y="1366"/>
                    <a:pt x="624" y="1359"/>
                  </a:cubicBezTo>
                  <a:cubicBezTo>
                    <a:pt x="665" y="1194"/>
                    <a:pt x="924" y="946"/>
                    <a:pt x="725" y="792"/>
                  </a:cubicBezTo>
                  <a:cubicBezTo>
                    <a:pt x="770" y="590"/>
                    <a:pt x="793" y="384"/>
                    <a:pt x="796" y="178"/>
                  </a:cubicBezTo>
                  <a:cubicBezTo>
                    <a:pt x="796" y="169"/>
                    <a:pt x="788" y="162"/>
                    <a:pt x="780" y="162"/>
                  </a:cubicBezTo>
                  <a:cubicBezTo>
                    <a:pt x="777" y="162"/>
                    <a:pt x="774" y="163"/>
                    <a:pt x="771" y="165"/>
                  </a:cubicBezTo>
                  <a:lnTo>
                    <a:pt x="770" y="165"/>
                  </a:lnTo>
                  <a:cubicBezTo>
                    <a:pt x="769" y="166"/>
                    <a:pt x="768" y="167"/>
                    <a:pt x="767" y="169"/>
                  </a:cubicBezTo>
                  <a:cubicBezTo>
                    <a:pt x="758" y="180"/>
                    <a:pt x="617" y="494"/>
                    <a:pt x="550" y="685"/>
                  </a:cubicBezTo>
                  <a:cubicBezTo>
                    <a:pt x="528" y="455"/>
                    <a:pt x="441" y="230"/>
                    <a:pt x="369" y="11"/>
                  </a:cubicBezTo>
                  <a:cubicBezTo>
                    <a:pt x="366" y="4"/>
                    <a:pt x="360" y="1"/>
                    <a:pt x="354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9688325" y="1830726"/>
              <a:ext cx="64025" cy="22600"/>
            </a:xfrm>
            <a:custGeom>
              <a:rect b="b" l="l" r="r" t="t"/>
              <a:pathLst>
                <a:path extrusionOk="0" h="904" w="2561">
                  <a:moveTo>
                    <a:pt x="1307" y="1"/>
                  </a:moveTo>
                  <a:lnTo>
                    <a:pt x="0" y="596"/>
                  </a:lnTo>
                  <a:lnTo>
                    <a:pt x="0" y="731"/>
                  </a:lnTo>
                  <a:lnTo>
                    <a:pt x="1540" y="903"/>
                  </a:lnTo>
                  <a:lnTo>
                    <a:pt x="2489" y="887"/>
                  </a:lnTo>
                  <a:lnTo>
                    <a:pt x="2561" y="229"/>
                  </a:lnTo>
                  <a:lnTo>
                    <a:pt x="2427" y="1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9663125" y="1181713"/>
              <a:ext cx="5300" cy="4400"/>
            </a:xfrm>
            <a:custGeom>
              <a:rect b="b" l="l" r="r" t="t"/>
              <a:pathLst>
                <a:path extrusionOk="0" h="176" w="212">
                  <a:moveTo>
                    <a:pt x="7" y="1"/>
                  </a:moveTo>
                  <a:cubicBezTo>
                    <a:pt x="3" y="1"/>
                    <a:pt x="1" y="4"/>
                    <a:pt x="1" y="8"/>
                  </a:cubicBezTo>
                  <a:lnTo>
                    <a:pt x="1" y="168"/>
                  </a:lnTo>
                  <a:cubicBezTo>
                    <a:pt x="1" y="172"/>
                    <a:pt x="3" y="175"/>
                    <a:pt x="7" y="175"/>
                  </a:cubicBezTo>
                  <a:lnTo>
                    <a:pt x="205" y="175"/>
                  </a:lnTo>
                  <a:cubicBezTo>
                    <a:pt x="208" y="175"/>
                    <a:pt x="212" y="172"/>
                    <a:pt x="212" y="168"/>
                  </a:cubicBezTo>
                  <a:lnTo>
                    <a:pt x="212" y="8"/>
                  </a:lnTo>
                  <a:cubicBezTo>
                    <a:pt x="212" y="4"/>
                    <a:pt x="208" y="1"/>
                    <a:pt x="205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9636550" y="1186088"/>
              <a:ext cx="21525" cy="17650"/>
            </a:xfrm>
            <a:custGeom>
              <a:rect b="b" l="l" r="r" t="t"/>
              <a:pathLst>
                <a:path extrusionOk="0" h="706" w="861">
                  <a:moveTo>
                    <a:pt x="860" y="0"/>
                  </a:moveTo>
                  <a:lnTo>
                    <a:pt x="227" y="28"/>
                  </a:lnTo>
                  <a:cubicBezTo>
                    <a:pt x="227" y="28"/>
                    <a:pt x="1" y="303"/>
                    <a:pt x="168" y="625"/>
                  </a:cubicBezTo>
                  <a:lnTo>
                    <a:pt x="860" y="706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9649475" y="1184188"/>
              <a:ext cx="33250" cy="24650"/>
            </a:xfrm>
            <a:custGeom>
              <a:rect b="b" l="l" r="r" t="t"/>
              <a:pathLst>
                <a:path extrusionOk="0" h="986" w="1330">
                  <a:moveTo>
                    <a:pt x="1044" y="1"/>
                  </a:moveTo>
                  <a:cubicBezTo>
                    <a:pt x="1043" y="1"/>
                    <a:pt x="1043" y="1"/>
                    <a:pt x="1042" y="1"/>
                  </a:cubicBezTo>
                  <a:lnTo>
                    <a:pt x="281" y="47"/>
                  </a:lnTo>
                  <a:cubicBezTo>
                    <a:pt x="126" y="47"/>
                    <a:pt x="1" y="174"/>
                    <a:pt x="2" y="330"/>
                  </a:cubicBezTo>
                  <a:lnTo>
                    <a:pt x="4" y="706"/>
                  </a:lnTo>
                  <a:cubicBezTo>
                    <a:pt x="5" y="860"/>
                    <a:pt x="130" y="985"/>
                    <a:pt x="284" y="985"/>
                  </a:cubicBezTo>
                  <a:cubicBezTo>
                    <a:pt x="285" y="985"/>
                    <a:pt x="287" y="985"/>
                    <a:pt x="288" y="985"/>
                  </a:cubicBezTo>
                  <a:lnTo>
                    <a:pt x="1049" y="939"/>
                  </a:lnTo>
                  <a:cubicBezTo>
                    <a:pt x="1205" y="939"/>
                    <a:pt x="1330" y="812"/>
                    <a:pt x="1329" y="656"/>
                  </a:cubicBezTo>
                  <a:lnTo>
                    <a:pt x="1326" y="281"/>
                  </a:lnTo>
                  <a:cubicBezTo>
                    <a:pt x="1325" y="125"/>
                    <a:pt x="1199" y="1"/>
                    <a:pt x="1044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9655325" y="1187663"/>
              <a:ext cx="19625" cy="17975"/>
            </a:xfrm>
            <a:custGeom>
              <a:rect b="b" l="l" r="r" t="t"/>
              <a:pathLst>
                <a:path extrusionOk="0" h="719" w="785">
                  <a:moveTo>
                    <a:pt x="501" y="0"/>
                  </a:moveTo>
                  <a:lnTo>
                    <a:pt x="163" y="21"/>
                  </a:lnTo>
                  <a:cubicBezTo>
                    <a:pt x="163" y="21"/>
                    <a:pt x="18" y="36"/>
                    <a:pt x="9" y="180"/>
                  </a:cubicBezTo>
                  <a:cubicBezTo>
                    <a:pt x="0" y="324"/>
                    <a:pt x="9" y="570"/>
                    <a:pt x="9" y="570"/>
                  </a:cubicBezTo>
                  <a:cubicBezTo>
                    <a:pt x="9" y="570"/>
                    <a:pt x="27" y="699"/>
                    <a:pt x="163" y="712"/>
                  </a:cubicBezTo>
                  <a:cubicBezTo>
                    <a:pt x="208" y="717"/>
                    <a:pt x="278" y="718"/>
                    <a:pt x="352" y="718"/>
                  </a:cubicBezTo>
                  <a:cubicBezTo>
                    <a:pt x="500" y="718"/>
                    <a:pt x="662" y="712"/>
                    <a:pt x="662" y="712"/>
                  </a:cubicBezTo>
                  <a:cubicBezTo>
                    <a:pt x="662" y="712"/>
                    <a:pt x="784" y="64"/>
                    <a:pt x="50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9671375" y="1186713"/>
              <a:ext cx="30650" cy="38425"/>
            </a:xfrm>
            <a:custGeom>
              <a:rect b="b" l="l" r="r" t="t"/>
              <a:pathLst>
                <a:path extrusionOk="0" h="1537" w="1226">
                  <a:moveTo>
                    <a:pt x="856" y="1"/>
                  </a:moveTo>
                  <a:lnTo>
                    <a:pt x="1" y="243"/>
                  </a:lnTo>
                  <a:cubicBezTo>
                    <a:pt x="1" y="243"/>
                    <a:pt x="42" y="986"/>
                    <a:pt x="9" y="1451"/>
                  </a:cubicBezTo>
                  <a:cubicBezTo>
                    <a:pt x="9" y="1451"/>
                    <a:pt x="395" y="1536"/>
                    <a:pt x="748" y="1536"/>
                  </a:cubicBezTo>
                  <a:cubicBezTo>
                    <a:pt x="939" y="1536"/>
                    <a:pt x="1120" y="1512"/>
                    <a:pt x="1225" y="1435"/>
                  </a:cubicBezTo>
                  <a:cubicBezTo>
                    <a:pt x="1225" y="1435"/>
                    <a:pt x="928" y="648"/>
                    <a:pt x="856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9671200" y="1171638"/>
              <a:ext cx="23625" cy="28825"/>
            </a:xfrm>
            <a:custGeom>
              <a:rect b="b" l="l" r="r" t="t"/>
              <a:pathLst>
                <a:path extrusionOk="0" h="1153" w="945">
                  <a:moveTo>
                    <a:pt x="864" y="1"/>
                  </a:moveTo>
                  <a:lnTo>
                    <a:pt x="0" y="66"/>
                  </a:lnTo>
                  <a:lnTo>
                    <a:pt x="81" y="1152"/>
                  </a:lnTo>
                  <a:lnTo>
                    <a:pt x="945" y="1088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9665000" y="1173113"/>
              <a:ext cx="26500" cy="35200"/>
            </a:xfrm>
            <a:custGeom>
              <a:rect b="b" l="l" r="r" t="t"/>
              <a:pathLst>
                <a:path extrusionOk="0" h="1408" w="1060">
                  <a:moveTo>
                    <a:pt x="370" y="1"/>
                  </a:moveTo>
                  <a:cubicBezTo>
                    <a:pt x="333" y="1"/>
                    <a:pt x="294" y="3"/>
                    <a:pt x="254" y="8"/>
                  </a:cubicBezTo>
                  <a:cubicBezTo>
                    <a:pt x="254" y="8"/>
                    <a:pt x="1" y="800"/>
                    <a:pt x="117" y="1203"/>
                  </a:cubicBezTo>
                  <a:cubicBezTo>
                    <a:pt x="157" y="1345"/>
                    <a:pt x="276" y="1407"/>
                    <a:pt x="412" y="1407"/>
                  </a:cubicBezTo>
                  <a:cubicBezTo>
                    <a:pt x="612" y="1407"/>
                    <a:pt x="851" y="1272"/>
                    <a:pt x="931" y="1058"/>
                  </a:cubicBezTo>
                  <a:cubicBezTo>
                    <a:pt x="1060" y="721"/>
                    <a:pt x="1027" y="1"/>
                    <a:pt x="370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9662125" y="1398088"/>
              <a:ext cx="104325" cy="433225"/>
            </a:xfrm>
            <a:custGeom>
              <a:rect b="b" l="l" r="r" t="t"/>
              <a:pathLst>
                <a:path extrusionOk="0" h="17329" w="4173">
                  <a:moveTo>
                    <a:pt x="3798" y="0"/>
                  </a:moveTo>
                  <a:lnTo>
                    <a:pt x="102" y="162"/>
                  </a:lnTo>
                  <a:cubicBezTo>
                    <a:pt x="102" y="162"/>
                    <a:pt x="0" y="1902"/>
                    <a:pt x="516" y="6851"/>
                  </a:cubicBezTo>
                  <a:cubicBezTo>
                    <a:pt x="1031" y="11801"/>
                    <a:pt x="2355" y="17329"/>
                    <a:pt x="2355" y="17329"/>
                  </a:cubicBezTo>
                  <a:lnTo>
                    <a:pt x="3475" y="17329"/>
                  </a:lnTo>
                  <a:cubicBezTo>
                    <a:pt x="3475" y="17329"/>
                    <a:pt x="3607" y="11582"/>
                    <a:pt x="3601" y="8857"/>
                  </a:cubicBezTo>
                  <a:cubicBezTo>
                    <a:pt x="3598" y="7365"/>
                    <a:pt x="3635" y="5487"/>
                    <a:pt x="3677" y="3846"/>
                  </a:cubicBezTo>
                  <a:cubicBezTo>
                    <a:pt x="4173" y="1657"/>
                    <a:pt x="3798" y="0"/>
                    <a:pt x="3798" y="0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9616450" y="1399088"/>
              <a:ext cx="123750" cy="437925"/>
            </a:xfrm>
            <a:custGeom>
              <a:rect b="b" l="l" r="r" t="t"/>
              <a:pathLst>
                <a:path extrusionOk="0" h="17517" w="4950">
                  <a:moveTo>
                    <a:pt x="262" y="1"/>
                  </a:moveTo>
                  <a:cubicBezTo>
                    <a:pt x="262" y="1"/>
                    <a:pt x="0" y="9250"/>
                    <a:pt x="1699" y="17517"/>
                  </a:cubicBezTo>
                  <a:lnTo>
                    <a:pt x="2985" y="17517"/>
                  </a:lnTo>
                  <a:cubicBezTo>
                    <a:pt x="2985" y="17517"/>
                    <a:pt x="3339" y="9207"/>
                    <a:pt x="3970" y="3935"/>
                  </a:cubicBezTo>
                  <a:cubicBezTo>
                    <a:pt x="4949" y="1905"/>
                    <a:pt x="4588" y="391"/>
                    <a:pt x="4588" y="39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9614750" y="1219563"/>
              <a:ext cx="146600" cy="192575"/>
            </a:xfrm>
            <a:custGeom>
              <a:rect b="b" l="l" r="r" t="t"/>
              <a:pathLst>
                <a:path extrusionOk="0" h="7703" w="5864">
                  <a:moveTo>
                    <a:pt x="3988" y="0"/>
                  </a:moveTo>
                  <a:lnTo>
                    <a:pt x="1757" y="154"/>
                  </a:lnTo>
                  <a:cubicBezTo>
                    <a:pt x="1757" y="154"/>
                    <a:pt x="1242" y="154"/>
                    <a:pt x="957" y="787"/>
                  </a:cubicBezTo>
                  <a:cubicBezTo>
                    <a:pt x="675" y="1411"/>
                    <a:pt x="1" y="6171"/>
                    <a:pt x="1" y="6557"/>
                  </a:cubicBezTo>
                  <a:cubicBezTo>
                    <a:pt x="1" y="6756"/>
                    <a:pt x="86" y="6972"/>
                    <a:pt x="273" y="7134"/>
                  </a:cubicBezTo>
                  <a:cubicBezTo>
                    <a:pt x="290" y="7150"/>
                    <a:pt x="308" y="7165"/>
                    <a:pt x="327" y="7178"/>
                  </a:cubicBezTo>
                  <a:lnTo>
                    <a:pt x="330" y="7182"/>
                  </a:lnTo>
                  <a:cubicBezTo>
                    <a:pt x="506" y="7311"/>
                    <a:pt x="1124" y="7665"/>
                    <a:pt x="2628" y="7698"/>
                  </a:cubicBezTo>
                  <a:cubicBezTo>
                    <a:pt x="2748" y="7701"/>
                    <a:pt x="2865" y="7702"/>
                    <a:pt x="2978" y="7702"/>
                  </a:cubicBezTo>
                  <a:cubicBezTo>
                    <a:pt x="4305" y="7702"/>
                    <a:pt x="5096" y="7525"/>
                    <a:pt x="5496" y="7290"/>
                  </a:cubicBezTo>
                  <a:cubicBezTo>
                    <a:pt x="5569" y="7251"/>
                    <a:pt x="5635" y="7202"/>
                    <a:pt x="5693" y="7141"/>
                  </a:cubicBezTo>
                  <a:cubicBezTo>
                    <a:pt x="5695" y="7139"/>
                    <a:pt x="5698" y="7137"/>
                    <a:pt x="5700" y="7134"/>
                  </a:cubicBezTo>
                  <a:lnTo>
                    <a:pt x="5699" y="7134"/>
                  </a:lnTo>
                  <a:cubicBezTo>
                    <a:pt x="5796" y="7026"/>
                    <a:pt x="5863" y="6875"/>
                    <a:pt x="5845" y="6663"/>
                  </a:cubicBezTo>
                  <a:cubicBezTo>
                    <a:pt x="5791" y="6012"/>
                    <a:pt x="5426" y="883"/>
                    <a:pt x="5426" y="883"/>
                  </a:cubicBezTo>
                  <a:cubicBezTo>
                    <a:pt x="5426" y="883"/>
                    <a:pt x="5325" y="59"/>
                    <a:pt x="4648" y="59"/>
                  </a:cubicBezTo>
                  <a:lnTo>
                    <a:pt x="3988" y="0"/>
                  </a:lnTo>
                  <a:close/>
                </a:path>
              </a:pathLst>
            </a:custGeom>
            <a:solidFill>
              <a:srgbClr val="BF766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9545150" y="1217538"/>
              <a:ext cx="113525" cy="147925"/>
            </a:xfrm>
            <a:custGeom>
              <a:rect b="b" l="l" r="r" t="t"/>
              <a:pathLst>
                <a:path extrusionOk="0" h="5917" w="4541">
                  <a:moveTo>
                    <a:pt x="2467" y="0"/>
                  </a:moveTo>
                  <a:cubicBezTo>
                    <a:pt x="2467" y="0"/>
                    <a:pt x="0" y="5916"/>
                    <a:pt x="1871" y="5916"/>
                  </a:cubicBezTo>
                  <a:cubicBezTo>
                    <a:pt x="1923" y="5916"/>
                    <a:pt x="1979" y="5912"/>
                    <a:pt x="2039" y="5902"/>
                  </a:cubicBezTo>
                  <a:cubicBezTo>
                    <a:pt x="4354" y="5527"/>
                    <a:pt x="4541" y="237"/>
                    <a:pt x="4541" y="237"/>
                  </a:cubicBezTo>
                  <a:cubicBezTo>
                    <a:pt x="4540" y="237"/>
                    <a:pt x="4540" y="237"/>
                    <a:pt x="4539" y="237"/>
                  </a:cubicBezTo>
                  <a:cubicBezTo>
                    <a:pt x="3325" y="237"/>
                    <a:pt x="2552" y="2959"/>
                    <a:pt x="2552" y="2959"/>
                  </a:cubicBezTo>
                  <a:cubicBezTo>
                    <a:pt x="2856" y="1182"/>
                    <a:pt x="3105" y="187"/>
                    <a:pt x="3105" y="187"/>
                  </a:cubicBezTo>
                  <a:lnTo>
                    <a:pt x="2467" y="0"/>
                  </a:lnTo>
                  <a:close/>
                </a:path>
              </a:pathLst>
            </a:custGeom>
            <a:solidFill>
              <a:srgbClr val="BF766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9616675" y="1312363"/>
              <a:ext cx="26050" cy="53075"/>
            </a:xfrm>
            <a:custGeom>
              <a:rect b="b" l="l" r="r" t="t"/>
              <a:pathLst>
                <a:path extrusionOk="0" h="2123" w="1042">
                  <a:moveTo>
                    <a:pt x="1042" y="0"/>
                  </a:moveTo>
                  <a:lnTo>
                    <a:pt x="1042" y="0"/>
                  </a:lnTo>
                  <a:cubicBezTo>
                    <a:pt x="740" y="1063"/>
                    <a:pt x="62" y="1661"/>
                    <a:pt x="62" y="1661"/>
                  </a:cubicBezTo>
                  <a:lnTo>
                    <a:pt x="0" y="2123"/>
                  </a:lnTo>
                  <a:cubicBezTo>
                    <a:pt x="955" y="1613"/>
                    <a:pt x="1042" y="1"/>
                    <a:pt x="1042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9604225" y="1287063"/>
              <a:ext cx="5500" cy="11225"/>
            </a:xfrm>
            <a:custGeom>
              <a:rect b="b" l="l" r="r" t="t"/>
              <a:pathLst>
                <a:path extrusionOk="0" h="449" w="220">
                  <a:moveTo>
                    <a:pt x="220" y="0"/>
                  </a:moveTo>
                  <a:lnTo>
                    <a:pt x="220" y="0"/>
                  </a:lnTo>
                  <a:cubicBezTo>
                    <a:pt x="21" y="88"/>
                    <a:pt x="1" y="448"/>
                    <a:pt x="1" y="448"/>
                  </a:cubicBezTo>
                  <a:cubicBezTo>
                    <a:pt x="102" y="420"/>
                    <a:pt x="189" y="178"/>
                    <a:pt x="189" y="178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9697375" y="1561838"/>
              <a:ext cx="14800" cy="182375"/>
            </a:xfrm>
            <a:custGeom>
              <a:rect b="b" l="l" r="r" t="t"/>
              <a:pathLst>
                <a:path extrusionOk="0" h="7295" w="592">
                  <a:moveTo>
                    <a:pt x="465" y="0"/>
                  </a:moveTo>
                  <a:lnTo>
                    <a:pt x="465" y="0"/>
                  </a:lnTo>
                  <a:cubicBezTo>
                    <a:pt x="338" y="1301"/>
                    <a:pt x="0" y="6260"/>
                    <a:pt x="0" y="6260"/>
                  </a:cubicBezTo>
                  <a:lnTo>
                    <a:pt x="198" y="7295"/>
                  </a:lnTo>
                  <a:cubicBezTo>
                    <a:pt x="591" y="5039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9715675" y="1407488"/>
              <a:ext cx="27850" cy="90000"/>
            </a:xfrm>
            <a:custGeom>
              <a:rect b="b" l="l" r="r" t="t"/>
              <a:pathLst>
                <a:path extrusionOk="0" h="3600" w="1114">
                  <a:moveTo>
                    <a:pt x="860" y="1"/>
                  </a:moveTo>
                  <a:lnTo>
                    <a:pt x="619" y="55"/>
                  </a:lnTo>
                  <a:cubicBezTo>
                    <a:pt x="619" y="55"/>
                    <a:pt x="1035" y="1813"/>
                    <a:pt x="1" y="3599"/>
                  </a:cubicBezTo>
                  <a:cubicBezTo>
                    <a:pt x="1" y="3599"/>
                    <a:pt x="1114" y="2535"/>
                    <a:pt x="860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9661225" y="1173288"/>
              <a:ext cx="16650" cy="49250"/>
            </a:xfrm>
            <a:custGeom>
              <a:rect b="b" l="l" r="r" t="t"/>
              <a:pathLst>
                <a:path extrusionOk="0" h="1970" w="666">
                  <a:moveTo>
                    <a:pt x="405" y="1"/>
                  </a:moveTo>
                  <a:cubicBezTo>
                    <a:pt x="405" y="1"/>
                    <a:pt x="0" y="1231"/>
                    <a:pt x="427" y="1375"/>
                  </a:cubicBezTo>
                  <a:lnTo>
                    <a:pt x="416" y="1969"/>
                  </a:lnTo>
                  <a:lnTo>
                    <a:pt x="416" y="1969"/>
                  </a:lnTo>
                  <a:lnTo>
                    <a:pt x="516" y="1963"/>
                  </a:lnTo>
                  <a:lnTo>
                    <a:pt x="665" y="1233"/>
                  </a:lnTo>
                  <a:cubicBezTo>
                    <a:pt x="665" y="1233"/>
                    <a:pt x="260" y="873"/>
                    <a:pt x="405" y="1"/>
                  </a:cubicBezTo>
                  <a:close/>
                </a:path>
              </a:pathLst>
            </a:custGeom>
            <a:solidFill>
              <a:srgbClr val="E2AAAA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9667175" y="1164438"/>
              <a:ext cx="32325" cy="37475"/>
            </a:xfrm>
            <a:custGeom>
              <a:rect b="b" l="l" r="r" t="t"/>
              <a:pathLst>
                <a:path extrusionOk="0" h="1499" w="1293">
                  <a:moveTo>
                    <a:pt x="927" y="1"/>
                  </a:moveTo>
                  <a:cubicBezTo>
                    <a:pt x="696" y="1"/>
                    <a:pt x="261" y="208"/>
                    <a:pt x="135" y="276"/>
                  </a:cubicBezTo>
                  <a:cubicBezTo>
                    <a:pt x="0" y="350"/>
                    <a:pt x="135" y="466"/>
                    <a:pt x="135" y="466"/>
                  </a:cubicBezTo>
                  <a:cubicBezTo>
                    <a:pt x="135" y="466"/>
                    <a:pt x="189" y="547"/>
                    <a:pt x="209" y="866"/>
                  </a:cubicBezTo>
                  <a:cubicBezTo>
                    <a:pt x="230" y="1186"/>
                    <a:pt x="535" y="1481"/>
                    <a:pt x="535" y="1481"/>
                  </a:cubicBezTo>
                  <a:cubicBezTo>
                    <a:pt x="599" y="1494"/>
                    <a:pt x="675" y="1498"/>
                    <a:pt x="750" y="1498"/>
                  </a:cubicBezTo>
                  <a:cubicBezTo>
                    <a:pt x="940" y="1498"/>
                    <a:pt x="1131" y="1469"/>
                    <a:pt x="1131" y="1469"/>
                  </a:cubicBezTo>
                  <a:cubicBezTo>
                    <a:pt x="1238" y="1386"/>
                    <a:pt x="1279" y="1068"/>
                    <a:pt x="1286" y="593"/>
                  </a:cubicBezTo>
                  <a:cubicBezTo>
                    <a:pt x="1292" y="119"/>
                    <a:pt x="1191" y="46"/>
                    <a:pt x="981" y="6"/>
                  </a:cubicBezTo>
                  <a:cubicBezTo>
                    <a:pt x="965" y="2"/>
                    <a:pt x="947" y="1"/>
                    <a:pt x="927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9672025" y="1180388"/>
              <a:ext cx="8725" cy="8400"/>
            </a:xfrm>
            <a:custGeom>
              <a:rect b="b" l="l" r="r" t="t"/>
              <a:pathLst>
                <a:path extrusionOk="0" h="336" w="349">
                  <a:moveTo>
                    <a:pt x="183" y="1"/>
                  </a:moveTo>
                  <a:cubicBezTo>
                    <a:pt x="125" y="1"/>
                    <a:pt x="75" y="42"/>
                    <a:pt x="75" y="42"/>
                  </a:cubicBezTo>
                  <a:cubicBezTo>
                    <a:pt x="18" y="127"/>
                    <a:pt x="1" y="235"/>
                    <a:pt x="30" y="334"/>
                  </a:cubicBezTo>
                  <a:cubicBezTo>
                    <a:pt x="43" y="335"/>
                    <a:pt x="55" y="335"/>
                    <a:pt x="67" y="335"/>
                  </a:cubicBezTo>
                  <a:cubicBezTo>
                    <a:pt x="291" y="335"/>
                    <a:pt x="349" y="135"/>
                    <a:pt x="280" y="51"/>
                  </a:cubicBezTo>
                  <a:cubicBezTo>
                    <a:pt x="250" y="13"/>
                    <a:pt x="215" y="1"/>
                    <a:pt x="183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9615150" y="1836988"/>
              <a:ext cx="80125" cy="23125"/>
            </a:xfrm>
            <a:custGeom>
              <a:rect b="b" l="l" r="r" t="t"/>
              <a:pathLst>
                <a:path extrusionOk="0" h="925" w="3205">
                  <a:moveTo>
                    <a:pt x="1751" y="1"/>
                  </a:moveTo>
                  <a:lnTo>
                    <a:pt x="1" y="718"/>
                  </a:lnTo>
                  <a:lnTo>
                    <a:pt x="1" y="853"/>
                  </a:lnTo>
                  <a:lnTo>
                    <a:pt x="3180" y="925"/>
                  </a:lnTo>
                  <a:cubicBezTo>
                    <a:pt x="3180" y="925"/>
                    <a:pt x="3205" y="248"/>
                    <a:pt x="3178" y="230"/>
                  </a:cubicBezTo>
                  <a:cubicBezTo>
                    <a:pt x="3151" y="212"/>
                    <a:pt x="3037" y="1"/>
                    <a:pt x="3037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09" name="Google Shape;609;p40"/>
          <p:cNvCxnSpPr/>
          <p:nvPr/>
        </p:nvCxnSpPr>
        <p:spPr>
          <a:xfrm>
            <a:off x="4143085" y="1324839"/>
            <a:ext cx="368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0" name="Google Shape;610;p40"/>
          <p:cNvCxnSpPr/>
          <p:nvPr/>
        </p:nvCxnSpPr>
        <p:spPr>
          <a:xfrm>
            <a:off x="4143085" y="3029438"/>
            <a:ext cx="368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1" name="Google Shape;611;p40"/>
          <p:cNvSpPr txBox="1"/>
          <p:nvPr/>
        </p:nvSpPr>
        <p:spPr>
          <a:xfrm>
            <a:off x="3434271" y="2284602"/>
            <a:ext cx="3393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200">
                <a:latin typeface="Roboto Slab"/>
                <a:ea typeface="Roboto Slab"/>
                <a:cs typeface="Roboto Slab"/>
                <a:sym typeface="Roboto Slab"/>
              </a:rPr>
              <a:t>Team members</a:t>
            </a:r>
            <a:endParaRPr b="1" sz="32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2" name="Google Shape;612;p40"/>
          <p:cNvSpPr txBox="1"/>
          <p:nvPr/>
        </p:nvSpPr>
        <p:spPr>
          <a:xfrm>
            <a:off x="1085850" y="1539700"/>
            <a:ext cx="6200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Abdulrahman </a:t>
            </a: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Bedaiwi	      Amirah Al-Zahrani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3" name="Google Shape;613;p40"/>
          <p:cNvSpPr txBox="1"/>
          <p:nvPr/>
        </p:nvSpPr>
        <p:spPr>
          <a:xfrm>
            <a:off x="857100" y="3422250"/>
            <a:ext cx="38046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Abdullah Alassaf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Abdullah Alasmari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Abdulrahman Almezaini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Khalid Alkwai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Mohammed Alhamad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4" name="Google Shape;614;p40"/>
          <p:cNvSpPr txBox="1"/>
          <p:nvPr/>
        </p:nvSpPr>
        <p:spPr>
          <a:xfrm>
            <a:off x="4457036" y="3422254"/>
            <a:ext cx="30573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Deema Almaziad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Elaf Almusahel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Rema Almutawa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Renad Almutawa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Shahd Alsalamah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Taif Alotaibi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Tarfah Alkaltham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5" name="Google Shape;615;p40"/>
          <p:cNvSpPr/>
          <p:nvPr/>
        </p:nvSpPr>
        <p:spPr>
          <a:xfrm>
            <a:off x="5" y="5080127"/>
            <a:ext cx="1173900" cy="936900"/>
          </a:xfrm>
          <a:prstGeom prst="wedgeEllipseCallout">
            <a:avLst>
              <a:gd fmla="val 41033" name="adj1"/>
              <a:gd fmla="val 50749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Say cheese :)</a:t>
            </a:r>
            <a:endParaRPr b="1" sz="14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6" name="Google Shape;6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107" y="1790446"/>
            <a:ext cx="286426" cy="286426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40"/>
          <p:cNvSpPr txBox="1"/>
          <p:nvPr/>
        </p:nvSpPr>
        <p:spPr>
          <a:xfrm>
            <a:off x="1901876" y="8005175"/>
            <a:ext cx="3393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600"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 b="1" sz="36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8" name="Google Shape;618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1250" y="8607909"/>
            <a:ext cx="427975" cy="4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40"/>
          <p:cNvSpPr txBox="1"/>
          <p:nvPr/>
        </p:nvSpPr>
        <p:spPr>
          <a:xfrm>
            <a:off x="2519225" y="8686375"/>
            <a:ext cx="2343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Give us your feedback!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20" name="Google Shape;6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280" y="1790440"/>
            <a:ext cx="286426" cy="28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/>
          <p:nvPr/>
        </p:nvSpPr>
        <p:spPr>
          <a:xfrm rot="10800000">
            <a:off x="5558528" y="1635534"/>
            <a:ext cx="1574700" cy="1574700"/>
          </a:xfrm>
          <a:prstGeom prst="halfFrame">
            <a:avLst>
              <a:gd fmla="val 14781" name="adj1"/>
              <a:gd fmla="val 1658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419568" y="476562"/>
            <a:ext cx="1574700" cy="1574700"/>
          </a:xfrm>
          <a:prstGeom prst="halfFrame">
            <a:avLst>
              <a:gd fmla="val 14781" name="adj1"/>
              <a:gd fmla="val 1658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766350" y="779250"/>
            <a:ext cx="6027300" cy="2124600"/>
          </a:xfrm>
          <a:prstGeom prst="snip1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❖"/>
            </a:pPr>
            <a:r>
              <a:rPr lang="ar"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CPD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refers to any activity, formal or informal, that helps you </a:t>
            </a:r>
            <a:r>
              <a:rPr b="1" i="1" lang="ar">
                <a:latin typeface="Roboto Slab"/>
                <a:ea typeface="Roboto Slab"/>
                <a:cs typeface="Roboto Slab"/>
                <a:sym typeface="Roboto Slab"/>
              </a:rPr>
              <a:t>develop your skills and knowledge, and enhances your professional practice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❖"/>
            </a:pPr>
            <a:r>
              <a:rPr lang="ar"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CPD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has been defined as “a process of </a:t>
            </a:r>
            <a:r>
              <a:rPr b="1" i="1" lang="ar">
                <a:latin typeface="Roboto Slab"/>
                <a:ea typeface="Roboto Slab"/>
                <a:cs typeface="Roboto Slab"/>
                <a:sym typeface="Roboto Slab"/>
              </a:rPr>
              <a:t>lifelong systematic learning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for all individuals and teams which meets the </a:t>
            </a:r>
            <a:r>
              <a:rPr b="1" i="1" lang="ar">
                <a:latin typeface="Roboto Slab"/>
                <a:ea typeface="Roboto Slab"/>
                <a:cs typeface="Roboto Slab"/>
                <a:sym typeface="Roboto Slab"/>
              </a:rPr>
              <a:t>needs of patients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and delivers the </a:t>
            </a:r>
            <a:r>
              <a:rPr b="1" i="1" lang="ar">
                <a:latin typeface="Roboto Slab"/>
                <a:ea typeface="Roboto Slab"/>
                <a:cs typeface="Roboto Slab"/>
                <a:sym typeface="Roboto Slab"/>
              </a:rPr>
              <a:t>health outcomes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b="1" i="1" lang="ar">
                <a:latin typeface="Roboto Slab"/>
                <a:ea typeface="Roboto Slab"/>
                <a:cs typeface="Roboto Slab"/>
                <a:sym typeface="Roboto Slab"/>
              </a:rPr>
              <a:t>healthcare priorities 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of the institute and which enables professionals to expand and fulfil their potential”.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2093850" y="440850"/>
            <a:ext cx="3884700" cy="68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E0E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What is Continuous Professional Development (</a:t>
            </a:r>
            <a:r>
              <a:rPr b="1" lang="ar" sz="1800">
                <a:solidFill>
                  <a:srgbClr val="45818E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CPD</a:t>
            </a:r>
            <a:r>
              <a:rPr b="1"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)?</a:t>
            </a:r>
            <a:endParaRPr sz="1800">
              <a:solidFill>
                <a:srgbClr val="45818E"/>
              </a:solidFill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116775" y="6110850"/>
            <a:ext cx="19590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Self-reflection, personal reading or research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5" name="Google Shape;2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2262" y="4398127"/>
            <a:ext cx="2599550" cy="26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8"/>
          <p:cNvSpPr/>
          <p:nvPr/>
        </p:nvSpPr>
        <p:spPr>
          <a:xfrm>
            <a:off x="2480250" y="3317988"/>
            <a:ext cx="2599500" cy="2805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Examples of CPD</a:t>
            </a:r>
            <a:endParaRPr b="1" sz="1800">
              <a:solidFill>
                <a:srgbClr val="45818E"/>
              </a:solidFill>
            </a:endParaRPr>
          </a:p>
        </p:txBody>
      </p:sp>
      <p:cxnSp>
        <p:nvCxnSpPr>
          <p:cNvPr id="267" name="Google Shape;267;p28"/>
          <p:cNvCxnSpPr/>
          <p:nvPr/>
        </p:nvCxnSpPr>
        <p:spPr>
          <a:xfrm flipH="1" rot="10800000">
            <a:off x="2093854" y="3714789"/>
            <a:ext cx="3372300" cy="5400"/>
          </a:xfrm>
          <a:prstGeom prst="straightConnector1">
            <a:avLst/>
          </a:prstGeom>
          <a:noFill/>
          <a:ln cap="flat" cmpd="sng" w="95250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28"/>
          <p:cNvSpPr txBox="1"/>
          <p:nvPr/>
        </p:nvSpPr>
        <p:spPr>
          <a:xfrm>
            <a:off x="160175" y="4014550"/>
            <a:ext cx="18957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Training courses &amp; workshops </a:t>
            </a:r>
            <a:endParaRPr sz="1200"/>
          </a:p>
        </p:txBody>
      </p:sp>
      <p:cxnSp>
        <p:nvCxnSpPr>
          <p:cNvPr id="269" name="Google Shape;269;p28"/>
          <p:cNvCxnSpPr>
            <a:stCxn id="265" idx="1"/>
            <a:endCxn id="268" idx="3"/>
          </p:cNvCxnSpPr>
          <p:nvPr/>
        </p:nvCxnSpPr>
        <p:spPr>
          <a:xfrm rot="10800000">
            <a:off x="2055862" y="4273702"/>
            <a:ext cx="386400" cy="14343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sp>
        <p:nvSpPr>
          <p:cNvPr id="270" name="Google Shape;270;p28"/>
          <p:cNvSpPr txBox="1"/>
          <p:nvPr/>
        </p:nvSpPr>
        <p:spPr>
          <a:xfrm>
            <a:off x="377675" y="4650209"/>
            <a:ext cx="16980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Studying for a qualification or accreditation </a:t>
            </a:r>
            <a:endParaRPr sz="1200"/>
          </a:p>
        </p:txBody>
      </p:sp>
      <p:sp>
        <p:nvSpPr>
          <p:cNvPr id="271" name="Google Shape;271;p28"/>
          <p:cNvSpPr txBox="1"/>
          <p:nvPr/>
        </p:nvSpPr>
        <p:spPr>
          <a:xfrm>
            <a:off x="308775" y="5477750"/>
            <a:ext cx="17670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Online courses/webinars/podcasts </a:t>
            </a:r>
            <a:endParaRPr sz="1200"/>
          </a:p>
        </p:txBody>
      </p:sp>
      <p:sp>
        <p:nvSpPr>
          <p:cNvPr id="272" name="Google Shape;272;p28"/>
          <p:cNvSpPr txBox="1"/>
          <p:nvPr/>
        </p:nvSpPr>
        <p:spPr>
          <a:xfrm>
            <a:off x="5408375" y="3965275"/>
            <a:ext cx="20937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Observation (as either observer or person being observed) </a:t>
            </a:r>
            <a:endParaRPr sz="1200"/>
          </a:p>
        </p:txBody>
      </p:sp>
      <p:sp>
        <p:nvSpPr>
          <p:cNvPr id="273" name="Google Shape;273;p28"/>
          <p:cNvSpPr txBox="1"/>
          <p:nvPr/>
        </p:nvSpPr>
        <p:spPr>
          <a:xfrm>
            <a:off x="615375" y="6737638"/>
            <a:ext cx="14604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Mentoring</a:t>
            </a:r>
            <a:endParaRPr sz="1200"/>
          </a:p>
        </p:txBody>
      </p:sp>
      <p:sp>
        <p:nvSpPr>
          <p:cNvPr id="274" name="Google Shape;274;p28"/>
          <p:cNvSpPr txBox="1"/>
          <p:nvPr/>
        </p:nvSpPr>
        <p:spPr>
          <a:xfrm>
            <a:off x="5408275" y="4667298"/>
            <a:ext cx="2093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Peer group exchange, eg via TeachMeets/ Twitter groups/Google groups/professional exchange</a:t>
            </a:r>
            <a:endParaRPr sz="1200"/>
          </a:p>
        </p:txBody>
      </p:sp>
      <p:sp>
        <p:nvSpPr>
          <p:cNvPr id="275" name="Google Shape;275;p28"/>
          <p:cNvSpPr txBox="1"/>
          <p:nvPr/>
        </p:nvSpPr>
        <p:spPr>
          <a:xfrm>
            <a:off x="5408275" y="5528500"/>
            <a:ext cx="18552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Visiting other schools/colleges</a:t>
            </a:r>
            <a:endParaRPr sz="1200"/>
          </a:p>
        </p:txBody>
      </p:sp>
      <p:sp>
        <p:nvSpPr>
          <p:cNvPr id="276" name="Google Shape;276;p28"/>
          <p:cNvSpPr txBox="1"/>
          <p:nvPr/>
        </p:nvSpPr>
        <p:spPr>
          <a:xfrm>
            <a:off x="5408275" y="6576463"/>
            <a:ext cx="1974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Attending exhibitions &amp; conferences </a:t>
            </a:r>
            <a:endParaRPr/>
          </a:p>
        </p:txBody>
      </p:sp>
      <p:sp>
        <p:nvSpPr>
          <p:cNvPr id="277" name="Google Shape;277;p28"/>
          <p:cNvSpPr txBox="1"/>
          <p:nvPr/>
        </p:nvSpPr>
        <p:spPr>
          <a:xfrm>
            <a:off x="5408275" y="6034650"/>
            <a:ext cx="18360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International visits &amp; exchanges </a:t>
            </a:r>
            <a:endParaRPr/>
          </a:p>
        </p:txBody>
      </p:sp>
      <p:cxnSp>
        <p:nvCxnSpPr>
          <p:cNvPr id="278" name="Google Shape;278;p28"/>
          <p:cNvCxnSpPr>
            <a:stCxn id="265" idx="1"/>
            <a:endCxn id="270" idx="3"/>
          </p:cNvCxnSpPr>
          <p:nvPr/>
        </p:nvCxnSpPr>
        <p:spPr>
          <a:xfrm rot="10800000">
            <a:off x="2075662" y="4991002"/>
            <a:ext cx="366600" cy="7170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279" name="Google Shape;279;p28"/>
          <p:cNvCxnSpPr>
            <a:stCxn id="265" idx="1"/>
            <a:endCxn id="271" idx="3"/>
          </p:cNvCxnSpPr>
          <p:nvPr/>
        </p:nvCxnSpPr>
        <p:spPr>
          <a:xfrm flipH="1">
            <a:off x="2075662" y="5708002"/>
            <a:ext cx="366600" cy="600"/>
          </a:xfrm>
          <a:prstGeom prst="bentConnector3">
            <a:avLst>
              <a:gd fmla="val 49985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280" name="Google Shape;280;p28"/>
          <p:cNvCxnSpPr>
            <a:stCxn id="265" idx="1"/>
            <a:endCxn id="264" idx="3"/>
          </p:cNvCxnSpPr>
          <p:nvPr/>
        </p:nvCxnSpPr>
        <p:spPr>
          <a:xfrm flipH="1">
            <a:off x="2075662" y="5708002"/>
            <a:ext cx="366600" cy="743400"/>
          </a:xfrm>
          <a:prstGeom prst="bentConnector3">
            <a:avLst>
              <a:gd fmla="val 49985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281" name="Google Shape;281;p28"/>
          <p:cNvCxnSpPr>
            <a:stCxn id="265" idx="3"/>
            <a:endCxn id="275" idx="1"/>
          </p:cNvCxnSpPr>
          <p:nvPr/>
        </p:nvCxnSpPr>
        <p:spPr>
          <a:xfrm>
            <a:off x="5041812" y="5708002"/>
            <a:ext cx="366600" cy="6900"/>
          </a:xfrm>
          <a:prstGeom prst="bentConnector3">
            <a:avLst>
              <a:gd fmla="val 49981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282" name="Google Shape;282;p28"/>
          <p:cNvCxnSpPr>
            <a:stCxn id="265" idx="3"/>
            <a:endCxn id="276" idx="1"/>
          </p:cNvCxnSpPr>
          <p:nvPr/>
        </p:nvCxnSpPr>
        <p:spPr>
          <a:xfrm>
            <a:off x="5041812" y="5708002"/>
            <a:ext cx="366600" cy="1054800"/>
          </a:xfrm>
          <a:prstGeom prst="bentConnector3">
            <a:avLst>
              <a:gd fmla="val 49981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283" name="Google Shape;283;p28"/>
          <p:cNvCxnSpPr>
            <a:stCxn id="265" idx="3"/>
            <a:endCxn id="277" idx="1"/>
          </p:cNvCxnSpPr>
          <p:nvPr/>
        </p:nvCxnSpPr>
        <p:spPr>
          <a:xfrm>
            <a:off x="5041812" y="5708002"/>
            <a:ext cx="366600" cy="524100"/>
          </a:xfrm>
          <a:prstGeom prst="bentConnector3">
            <a:avLst>
              <a:gd fmla="val 49981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284" name="Google Shape;284;p28"/>
          <p:cNvCxnSpPr>
            <a:stCxn id="265" idx="3"/>
            <a:endCxn id="272" idx="1"/>
          </p:cNvCxnSpPr>
          <p:nvPr/>
        </p:nvCxnSpPr>
        <p:spPr>
          <a:xfrm flipH="1" rot="10800000">
            <a:off x="5041812" y="4305802"/>
            <a:ext cx="366600" cy="14022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285" name="Google Shape;285;p28"/>
          <p:cNvCxnSpPr>
            <a:stCxn id="265" idx="3"/>
            <a:endCxn id="274" idx="1"/>
          </p:cNvCxnSpPr>
          <p:nvPr/>
        </p:nvCxnSpPr>
        <p:spPr>
          <a:xfrm flipH="1" rot="10800000">
            <a:off x="5041812" y="5072302"/>
            <a:ext cx="366600" cy="635700"/>
          </a:xfrm>
          <a:prstGeom prst="bentConnector3">
            <a:avLst>
              <a:gd fmla="val 49981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286" name="Google Shape;286;p28"/>
          <p:cNvCxnSpPr>
            <a:stCxn id="265" idx="1"/>
            <a:endCxn id="273" idx="3"/>
          </p:cNvCxnSpPr>
          <p:nvPr/>
        </p:nvCxnSpPr>
        <p:spPr>
          <a:xfrm flipH="1">
            <a:off x="2075662" y="5708002"/>
            <a:ext cx="366600" cy="1170000"/>
          </a:xfrm>
          <a:prstGeom prst="bentConnector3">
            <a:avLst>
              <a:gd fmla="val 49985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sp>
        <p:nvSpPr>
          <p:cNvPr id="287" name="Google Shape;287;p28"/>
          <p:cNvSpPr/>
          <p:nvPr/>
        </p:nvSpPr>
        <p:spPr>
          <a:xfrm>
            <a:off x="1954050" y="7304403"/>
            <a:ext cx="3651900" cy="2805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Who is responsible for CPD?</a:t>
            </a:r>
            <a:endParaRPr b="1" sz="18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88" name="Google Shape;288;p28"/>
          <p:cNvCxnSpPr/>
          <p:nvPr/>
        </p:nvCxnSpPr>
        <p:spPr>
          <a:xfrm flipH="1" rot="10800000">
            <a:off x="2093854" y="7706239"/>
            <a:ext cx="3372300" cy="5400"/>
          </a:xfrm>
          <a:prstGeom prst="straightConnector1">
            <a:avLst/>
          </a:prstGeom>
          <a:noFill/>
          <a:ln cap="flat" cmpd="sng" w="95250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28"/>
          <p:cNvSpPr txBox="1"/>
          <p:nvPr/>
        </p:nvSpPr>
        <p:spPr>
          <a:xfrm>
            <a:off x="3793650" y="10026202"/>
            <a:ext cx="3000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Has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a responsibility to ensure that our team keeps up to date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90" name="Google Shape;29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5151" y="8233229"/>
            <a:ext cx="1460400" cy="199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 rotWithShape="1">
          <a:blip r:embed="rId6">
            <a:alphaModFix/>
          </a:blip>
          <a:srcRect b="0" l="0" r="0" t="17163"/>
          <a:stretch/>
        </p:blipFill>
        <p:spPr>
          <a:xfrm>
            <a:off x="4468232" y="8579569"/>
            <a:ext cx="1574700" cy="13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8"/>
          <p:cNvSpPr/>
          <p:nvPr/>
        </p:nvSpPr>
        <p:spPr>
          <a:xfrm>
            <a:off x="1423238" y="8011301"/>
            <a:ext cx="1384236" cy="280476"/>
          </a:xfrm>
          <a:prstGeom prst="flowChartTerminator">
            <a:avLst/>
          </a:prstGeom>
          <a:noFill/>
          <a:ln cap="flat" cmpd="sng" w="9525">
            <a:solidFill>
              <a:srgbClr val="134F5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ar" sz="16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personal</a:t>
            </a:r>
            <a:endParaRPr>
              <a:solidFill>
                <a:srgbClr val="76A5AF"/>
              </a:solidFill>
            </a:endParaRPr>
          </a:p>
        </p:txBody>
      </p:sp>
      <p:sp>
        <p:nvSpPr>
          <p:cNvPr id="293" name="Google Shape;293;p28"/>
          <p:cNvSpPr txBox="1"/>
          <p:nvPr/>
        </p:nvSpPr>
        <p:spPr>
          <a:xfrm>
            <a:off x="615363" y="10071014"/>
            <a:ext cx="30000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Responsibility 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to keep up to date</a:t>
            </a:r>
            <a:endParaRPr/>
          </a:p>
        </p:txBody>
      </p:sp>
      <p:sp>
        <p:nvSpPr>
          <p:cNvPr id="294" name="Google Shape;294;p28"/>
          <p:cNvSpPr/>
          <p:nvPr/>
        </p:nvSpPr>
        <p:spPr>
          <a:xfrm>
            <a:off x="4587888" y="8011300"/>
            <a:ext cx="1384236" cy="280476"/>
          </a:xfrm>
          <a:prstGeom prst="flowChartTerminator">
            <a:avLst/>
          </a:prstGeom>
          <a:noFill/>
          <a:ln cap="flat" cmpd="sng" w="9525">
            <a:solidFill>
              <a:srgbClr val="134F5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ar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institute</a:t>
            </a:r>
            <a:endParaRPr b="1" i="1" sz="16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/>
          <p:nvPr/>
        </p:nvSpPr>
        <p:spPr>
          <a:xfrm>
            <a:off x="1914759" y="458875"/>
            <a:ext cx="3103200" cy="2805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Why CPD? (</a:t>
            </a:r>
            <a:r>
              <a:rPr b="1" lang="ar" sz="18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Importance</a:t>
            </a:r>
            <a:r>
              <a:rPr b="1"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b="1" sz="18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00" name="Google Shape;300;p29"/>
          <p:cNvCxnSpPr/>
          <p:nvPr/>
        </p:nvCxnSpPr>
        <p:spPr>
          <a:xfrm>
            <a:off x="2158886" y="853067"/>
            <a:ext cx="2451000" cy="3600"/>
          </a:xfrm>
          <a:prstGeom prst="straightConnector1">
            <a:avLst/>
          </a:prstGeom>
          <a:noFill/>
          <a:ln cap="flat" cmpd="sng" w="95250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1" name="Google Shape;30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200" y="301403"/>
            <a:ext cx="1801649" cy="164149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9"/>
          <p:cNvSpPr/>
          <p:nvPr/>
        </p:nvSpPr>
        <p:spPr>
          <a:xfrm>
            <a:off x="2093850" y="970366"/>
            <a:ext cx="5122500" cy="940200"/>
          </a:xfrm>
          <a:prstGeom prst="foldedCorner">
            <a:avLst>
              <a:gd fmla="val 16667" name="adj"/>
            </a:avLst>
          </a:prstGeom>
          <a:noFill/>
          <a:ln cap="flat" cmpd="sng" w="9525">
            <a:solidFill>
              <a:srgbClr val="76A5A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Health system cannot deliver high quality patients' care without a well-trained health workforce of sufficient capacity &amp; competencies/ capabilities</a:t>
            </a:r>
            <a:endParaRPr/>
          </a:p>
        </p:txBody>
      </p:sp>
      <p:sp>
        <p:nvSpPr>
          <p:cNvPr id="303" name="Google Shape;303;p29"/>
          <p:cNvSpPr/>
          <p:nvPr/>
        </p:nvSpPr>
        <p:spPr>
          <a:xfrm>
            <a:off x="292200" y="7048525"/>
            <a:ext cx="6924300" cy="940200"/>
          </a:xfrm>
          <a:prstGeom prst="round1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600">
                <a:solidFill>
                  <a:srgbClr val="45818E"/>
                </a:solidFill>
                <a:latin typeface="Caveat"/>
                <a:ea typeface="Caveat"/>
                <a:cs typeface="Caveat"/>
                <a:sym typeface="Caveat"/>
              </a:rPr>
              <a:t>“</a:t>
            </a:r>
            <a:r>
              <a:rPr lang="ar" sz="2600">
                <a:latin typeface="Caveat"/>
                <a:ea typeface="Caveat"/>
                <a:cs typeface="Caveat"/>
                <a:sym typeface="Caveat"/>
              </a:rPr>
              <a:t>stay-up-to date with technical advances and new clinical approaches. This is to ensure safe and effective practice.</a:t>
            </a:r>
            <a:r>
              <a:rPr lang="ar" sz="2600">
                <a:solidFill>
                  <a:srgbClr val="45818E"/>
                </a:solidFill>
                <a:latin typeface="Caveat"/>
                <a:ea typeface="Caveat"/>
                <a:cs typeface="Caveat"/>
                <a:sym typeface="Caveat"/>
              </a:rPr>
              <a:t>”</a:t>
            </a:r>
            <a:endParaRPr sz="2600">
              <a:solidFill>
                <a:srgbClr val="45818E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04" name="Google Shape;304;p29"/>
          <p:cNvSpPr/>
          <p:nvPr/>
        </p:nvSpPr>
        <p:spPr>
          <a:xfrm>
            <a:off x="651375" y="2332254"/>
            <a:ext cx="6113725" cy="742775"/>
          </a:xfrm>
          <a:prstGeom prst="flowChartDecision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Features of effective CPD</a:t>
            </a:r>
            <a:endParaRPr b="1"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5" name="Google Shape;305;p29"/>
          <p:cNvSpPr/>
          <p:nvPr/>
        </p:nvSpPr>
        <p:spPr>
          <a:xfrm>
            <a:off x="221263" y="3259954"/>
            <a:ext cx="3436500" cy="8160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ar">
                <a:latin typeface="Roboto Slab"/>
                <a:ea typeface="Roboto Slab"/>
                <a:cs typeface="Roboto Slab"/>
                <a:sym typeface="Roboto Slab"/>
              </a:rPr>
              <a:t>Personalised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– i.e. built on individual identified needs and requirements.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6" name="Google Shape;306;p29"/>
          <p:cNvSpPr/>
          <p:nvPr/>
        </p:nvSpPr>
        <p:spPr>
          <a:xfrm>
            <a:off x="220438" y="4329678"/>
            <a:ext cx="3436500" cy="8160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ar">
                <a:latin typeface="Roboto Slab"/>
                <a:ea typeface="Roboto Slab"/>
                <a:cs typeface="Roboto Slab"/>
                <a:sym typeface="Roboto Slab"/>
              </a:rPr>
              <a:t>Collaborative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–with your fellow teachers and colleagues.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7" name="Google Shape;307;p29"/>
          <p:cNvSpPr/>
          <p:nvPr/>
        </p:nvSpPr>
        <p:spPr>
          <a:xfrm>
            <a:off x="3902238" y="4329679"/>
            <a:ext cx="3436500" cy="8160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ar">
                <a:latin typeface="Roboto Slab"/>
                <a:ea typeface="Roboto Slab"/>
                <a:cs typeface="Roboto Slab"/>
                <a:sym typeface="Roboto Slab"/>
              </a:rPr>
              <a:t>Supported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– by coaching or mentoring from experienced colleagues.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3903063" y="3259954"/>
            <a:ext cx="3436500" cy="8160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ar">
                <a:latin typeface="Roboto Slab"/>
                <a:ea typeface="Roboto Slab"/>
                <a:cs typeface="Roboto Slab"/>
                <a:sym typeface="Roboto Slab"/>
              </a:rPr>
              <a:t>Relevant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– relates to your teaching theory and/ or subject specialism and the needs of learners.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1130313" y="5399404"/>
            <a:ext cx="4963800" cy="9402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ar">
                <a:latin typeface="Roboto Slab"/>
                <a:ea typeface="Roboto Slab"/>
                <a:cs typeface="Roboto Slab"/>
                <a:sym typeface="Roboto Slab"/>
              </a:rPr>
              <a:t>Sustained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– New skills and ideas need time to take hold; experimentation and refinement is the best way to embed new ideas into your classroom practice.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/>
          <p:nvPr/>
        </p:nvSpPr>
        <p:spPr>
          <a:xfrm>
            <a:off x="595275" y="700775"/>
            <a:ext cx="4082100" cy="148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“</a:t>
            </a:r>
            <a:r>
              <a:rPr lang="ar" sz="1800">
                <a:latin typeface="Roboto Slab"/>
                <a:ea typeface="Roboto Slab"/>
                <a:cs typeface="Roboto Slab"/>
                <a:sym typeface="Roboto Slab"/>
              </a:rPr>
              <a:t>The </a:t>
            </a:r>
            <a:r>
              <a:rPr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ability</a:t>
            </a:r>
            <a:r>
              <a:rPr lang="ar" sz="1800">
                <a:latin typeface="Roboto Slab"/>
                <a:ea typeface="Roboto Slab"/>
                <a:cs typeface="Roboto Slab"/>
                <a:sym typeface="Roboto Slab"/>
              </a:rPr>
              <a:t> to </a:t>
            </a:r>
            <a:r>
              <a:rPr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perform</a:t>
            </a:r>
            <a:r>
              <a:rPr lang="ar" sz="1800">
                <a:latin typeface="Roboto Slab"/>
                <a:ea typeface="Roboto Slab"/>
                <a:cs typeface="Roboto Slab"/>
                <a:sym typeface="Roboto Slab"/>
              </a:rPr>
              <a:t> a </a:t>
            </a:r>
            <a:r>
              <a:rPr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specific task</a:t>
            </a:r>
            <a:r>
              <a:rPr lang="ar" sz="1800">
                <a:latin typeface="Roboto Slab"/>
                <a:ea typeface="Roboto Slab"/>
                <a:cs typeface="Roboto Slab"/>
                <a:sym typeface="Roboto Slab"/>
              </a:rPr>
              <a:t> in a manner that </a:t>
            </a:r>
            <a:r>
              <a:rPr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yields desirable outcomes</a:t>
            </a:r>
            <a:r>
              <a:rPr b="1" lang="ar" sz="26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”</a:t>
            </a:r>
            <a:r>
              <a:rPr lang="ar" sz="180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5" name="Google Shape;315;p30"/>
          <p:cNvSpPr/>
          <p:nvPr/>
        </p:nvSpPr>
        <p:spPr>
          <a:xfrm>
            <a:off x="885900" y="524429"/>
            <a:ext cx="2302500" cy="418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COMPETENCE</a:t>
            </a:r>
            <a:endParaRPr sz="2000"/>
          </a:p>
        </p:txBody>
      </p:sp>
      <p:sp>
        <p:nvSpPr>
          <p:cNvPr id="316" name="Google Shape;316;p30"/>
          <p:cNvSpPr txBox="1"/>
          <p:nvPr/>
        </p:nvSpPr>
        <p:spPr>
          <a:xfrm>
            <a:off x="595275" y="2270760"/>
            <a:ext cx="43749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Different Aspects of Competence:</a:t>
            </a:r>
            <a:endParaRPr sz="20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7" name="Google Shape;317;p30"/>
          <p:cNvSpPr/>
          <p:nvPr/>
        </p:nvSpPr>
        <p:spPr>
          <a:xfrm>
            <a:off x="699238" y="2848700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1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1187633" y="2812251"/>
            <a:ext cx="1800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sz="1800">
                <a:latin typeface="Roboto Slab"/>
                <a:ea typeface="Roboto Slab"/>
                <a:cs typeface="Roboto Slab"/>
                <a:sym typeface="Roboto Slab"/>
              </a:rPr>
              <a:t>Knowledge</a:t>
            </a:r>
            <a:r>
              <a:rPr i="1" lang="ar" sz="18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i="1" sz="18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9" name="Google Shape;319;p30"/>
          <p:cNvSpPr/>
          <p:nvPr/>
        </p:nvSpPr>
        <p:spPr>
          <a:xfrm>
            <a:off x="3140106" y="2848697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2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3628501" y="2812247"/>
            <a:ext cx="1800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sz="1800">
                <a:latin typeface="Roboto Slab"/>
                <a:ea typeface="Roboto Slab"/>
                <a:cs typeface="Roboto Slab"/>
                <a:sym typeface="Roboto Slab"/>
              </a:rPr>
              <a:t>Skills</a:t>
            </a:r>
            <a:r>
              <a:rPr i="1" lang="ar" sz="18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i="1" sz="18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1" name="Google Shape;321;p30"/>
          <p:cNvSpPr/>
          <p:nvPr/>
        </p:nvSpPr>
        <p:spPr>
          <a:xfrm>
            <a:off x="4897426" y="2848699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3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5385822" y="2812250"/>
            <a:ext cx="1800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sz="1800">
                <a:latin typeface="Roboto Slab"/>
                <a:ea typeface="Roboto Slab"/>
                <a:cs typeface="Roboto Slab"/>
                <a:sym typeface="Roboto Slab"/>
              </a:rPr>
              <a:t>Abilities</a:t>
            </a:r>
            <a:r>
              <a:rPr i="1" lang="ar" sz="18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i="1" sz="18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3" name="Google Shape;323;p30"/>
          <p:cNvSpPr/>
          <p:nvPr/>
        </p:nvSpPr>
        <p:spPr>
          <a:xfrm>
            <a:off x="595263" y="3489023"/>
            <a:ext cx="1482900" cy="1482900"/>
          </a:xfrm>
          <a:prstGeom prst="teardrop">
            <a:avLst>
              <a:gd fmla="val 113218" name="adj"/>
            </a:avLst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660" y="3840749"/>
            <a:ext cx="1026092" cy="72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0"/>
          <p:cNvSpPr/>
          <p:nvPr/>
        </p:nvSpPr>
        <p:spPr>
          <a:xfrm>
            <a:off x="2474013" y="3489048"/>
            <a:ext cx="1482900" cy="1482900"/>
          </a:xfrm>
          <a:prstGeom prst="teardrop">
            <a:avLst>
              <a:gd fmla="val 113218" name="adj"/>
            </a:avLst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2425" y="3759639"/>
            <a:ext cx="1026100" cy="8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0"/>
          <p:cNvSpPr/>
          <p:nvPr/>
        </p:nvSpPr>
        <p:spPr>
          <a:xfrm>
            <a:off x="4413332" y="3489036"/>
            <a:ext cx="1482900" cy="1482900"/>
          </a:xfrm>
          <a:prstGeom prst="teardrop">
            <a:avLst>
              <a:gd fmla="val 113218" name="adj"/>
            </a:avLst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5686" y="3752138"/>
            <a:ext cx="1026102" cy="9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0"/>
          <p:cNvSpPr/>
          <p:nvPr/>
        </p:nvSpPr>
        <p:spPr>
          <a:xfrm>
            <a:off x="746250" y="5143700"/>
            <a:ext cx="6067500" cy="605700"/>
          </a:xfrm>
          <a:prstGeom prst="snip1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600"/>
              <a:buFont typeface="Roboto Slab"/>
              <a:buChar char="➔"/>
            </a:pP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Competence develops over time and is nurtured by reflection on experience</a:t>
            </a:r>
            <a:endParaRPr sz="1600">
              <a:solidFill>
                <a:srgbClr val="76A5AF"/>
              </a:solidFill>
            </a:endParaRPr>
          </a:p>
        </p:txBody>
      </p:sp>
      <p:sp>
        <p:nvSpPr>
          <p:cNvPr id="330" name="Google Shape;330;p30"/>
          <p:cNvSpPr txBox="1"/>
          <p:nvPr/>
        </p:nvSpPr>
        <p:spPr>
          <a:xfrm>
            <a:off x="587775" y="5921150"/>
            <a:ext cx="62259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How is competence acquired:</a:t>
            </a:r>
            <a:endParaRPr sz="20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600"/>
              <a:buFont typeface="Roboto Slab"/>
              <a:buChar char="➔"/>
            </a:pPr>
            <a:r>
              <a:rPr lang="ar" sz="1600">
                <a:latin typeface="Roboto Slab"/>
                <a:ea typeface="Roboto Slab"/>
                <a:cs typeface="Roboto Slab"/>
                <a:sym typeface="Roboto Slab"/>
              </a:rPr>
              <a:t>It is gained in the healthcare professions through: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1" name="Google Shape;331;p30"/>
          <p:cNvSpPr/>
          <p:nvPr/>
        </p:nvSpPr>
        <p:spPr>
          <a:xfrm>
            <a:off x="6023295" y="7321250"/>
            <a:ext cx="218100" cy="241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0"/>
          <p:cNvSpPr txBox="1"/>
          <p:nvPr/>
        </p:nvSpPr>
        <p:spPr>
          <a:xfrm>
            <a:off x="587775" y="8080850"/>
            <a:ext cx="60675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How can we achieve CPD?</a:t>
            </a:r>
            <a:endParaRPr sz="20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600"/>
              <a:buFont typeface="Roboto Slab"/>
              <a:buChar char="❏"/>
            </a:pP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Lecture programs </a:t>
            </a:r>
            <a:endParaRPr sz="16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600"/>
              <a:buFont typeface="Roboto Slab"/>
              <a:buChar char="❏"/>
            </a:pP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Conferences</a:t>
            </a:r>
            <a:r>
              <a:rPr lang="ar" sz="16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6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600"/>
              <a:buFont typeface="Roboto Slab"/>
              <a:buChar char="❏"/>
            </a:pP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Workshops</a:t>
            </a:r>
            <a:endParaRPr sz="16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600"/>
              <a:buFont typeface="Roboto Slab"/>
              <a:buChar char="❏"/>
            </a:pP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CME</a:t>
            </a: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6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(Continuing Medical Education) </a:t>
            </a: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courses</a:t>
            </a:r>
            <a:endParaRPr sz="16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600"/>
              <a:buFont typeface="Roboto Slab"/>
              <a:buChar char="❏"/>
            </a:pP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Others</a:t>
            </a:r>
            <a:endParaRPr sz="16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Char char="➔"/>
            </a:pPr>
            <a:r>
              <a:rPr lang="ar" sz="1600">
                <a:latin typeface="Roboto Slab"/>
                <a:ea typeface="Roboto Slab"/>
                <a:cs typeface="Roboto Slab"/>
                <a:sym typeface="Roboto Slab"/>
              </a:rPr>
              <a:t>Many methods have been tried in the past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Slab"/>
              <a:buChar char="➔"/>
            </a:pPr>
            <a:r>
              <a:rPr lang="ar" sz="1600">
                <a:latin typeface="Roboto Slab"/>
                <a:ea typeface="Roboto Slab"/>
                <a:cs typeface="Roboto Slab"/>
                <a:sym typeface="Roboto Slab"/>
              </a:rPr>
              <a:t>Currently, </a:t>
            </a:r>
            <a:r>
              <a:rPr b="1" lang="ar" sz="16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Reflective Practice/Learning</a:t>
            </a:r>
            <a:r>
              <a:rPr lang="ar" sz="1600">
                <a:latin typeface="Roboto Slab"/>
                <a:ea typeface="Roboto Slab"/>
                <a:cs typeface="Roboto Slab"/>
                <a:sym typeface="Roboto Slab"/>
              </a:rPr>
              <a:t> is the </a:t>
            </a:r>
            <a:r>
              <a:rPr lang="ar" sz="1600" u="sng">
                <a:latin typeface="Roboto Slab"/>
                <a:ea typeface="Roboto Slab"/>
                <a:cs typeface="Roboto Slab"/>
                <a:sym typeface="Roboto Slab"/>
              </a:rPr>
              <a:t>most favoured</a:t>
            </a:r>
            <a:endParaRPr sz="1600" u="sng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33" name="Google Shape;333;p30"/>
          <p:cNvCxnSpPr>
            <a:stCxn id="334" idx="3"/>
            <a:endCxn id="335" idx="1"/>
          </p:cNvCxnSpPr>
          <p:nvPr/>
        </p:nvCxnSpPr>
        <p:spPr>
          <a:xfrm>
            <a:off x="4087125" y="7012700"/>
            <a:ext cx="1341600" cy="429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34" name="Google Shape;334;p30"/>
          <p:cNvSpPr txBox="1"/>
          <p:nvPr/>
        </p:nvSpPr>
        <p:spPr>
          <a:xfrm>
            <a:off x="1478325" y="6803450"/>
            <a:ext cx="26088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▫</a:t>
            </a: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pre-service education</a:t>
            </a:r>
            <a:endParaRPr/>
          </a:p>
        </p:txBody>
      </p:sp>
      <p:sp>
        <p:nvSpPr>
          <p:cNvPr id="336" name="Google Shape;336;p30"/>
          <p:cNvSpPr txBox="1"/>
          <p:nvPr/>
        </p:nvSpPr>
        <p:spPr>
          <a:xfrm>
            <a:off x="1478325" y="7232900"/>
            <a:ext cx="26088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▫ in-service training </a:t>
            </a:r>
            <a:endParaRPr/>
          </a:p>
        </p:txBody>
      </p:sp>
      <p:sp>
        <p:nvSpPr>
          <p:cNvPr id="337" name="Google Shape;337;p30"/>
          <p:cNvSpPr txBox="1"/>
          <p:nvPr/>
        </p:nvSpPr>
        <p:spPr>
          <a:xfrm>
            <a:off x="1478327" y="7662350"/>
            <a:ext cx="26088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▫ work experience</a:t>
            </a:r>
            <a:endParaRPr/>
          </a:p>
        </p:txBody>
      </p:sp>
      <p:cxnSp>
        <p:nvCxnSpPr>
          <p:cNvPr id="338" name="Google Shape;338;p30"/>
          <p:cNvCxnSpPr>
            <a:stCxn id="336" idx="3"/>
            <a:endCxn id="335" idx="1"/>
          </p:cNvCxnSpPr>
          <p:nvPr/>
        </p:nvCxnSpPr>
        <p:spPr>
          <a:xfrm>
            <a:off x="4087125" y="7442150"/>
            <a:ext cx="1341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339" name="Google Shape;339;p30"/>
          <p:cNvCxnSpPr>
            <a:stCxn id="337" idx="3"/>
            <a:endCxn id="335" idx="1"/>
          </p:cNvCxnSpPr>
          <p:nvPr/>
        </p:nvCxnSpPr>
        <p:spPr>
          <a:xfrm flipH="1" rot="10800000">
            <a:off x="4087127" y="7442300"/>
            <a:ext cx="1341600" cy="429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35" name="Google Shape;335;p30"/>
          <p:cNvSpPr txBox="1"/>
          <p:nvPr/>
        </p:nvSpPr>
        <p:spPr>
          <a:xfrm>
            <a:off x="5428725" y="7207850"/>
            <a:ext cx="728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ar" sz="1800">
                <a:latin typeface="Roboto Slab"/>
                <a:ea typeface="Roboto Slab"/>
                <a:cs typeface="Roboto Slab"/>
                <a:sym typeface="Roboto Slab"/>
              </a:rPr>
              <a:t>CPD</a:t>
            </a:r>
            <a:endParaRPr b="1" i="1" sz="18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6038571" y="1091292"/>
            <a:ext cx="1290000" cy="1143000"/>
          </a:xfrm>
          <a:prstGeom prst="ellipse">
            <a:avLst/>
          </a:prstGeom>
          <a:solidFill>
            <a:srgbClr val="45818E">
              <a:alpha val="71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5550846" y="551467"/>
            <a:ext cx="1290000" cy="1143000"/>
          </a:xfrm>
          <a:prstGeom prst="ellipse">
            <a:avLst/>
          </a:prstGeom>
          <a:solidFill>
            <a:srgbClr val="45818E">
              <a:alpha val="71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>
            <a:off x="5028971" y="1091292"/>
            <a:ext cx="1290000" cy="1143000"/>
          </a:xfrm>
          <a:prstGeom prst="ellipse">
            <a:avLst/>
          </a:prstGeom>
          <a:solidFill>
            <a:srgbClr val="45818E">
              <a:alpha val="71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 txBox="1"/>
          <p:nvPr/>
        </p:nvSpPr>
        <p:spPr>
          <a:xfrm>
            <a:off x="5457996" y="551467"/>
            <a:ext cx="1475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Knowledge</a:t>
            </a:r>
            <a:endParaRPr b="1" sz="1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5457996" y="1231730"/>
            <a:ext cx="1475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Competence</a:t>
            </a:r>
            <a:endParaRPr b="1" sz="1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4750421" y="1694467"/>
            <a:ext cx="1475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Skill</a:t>
            </a:r>
            <a:endParaRPr b="1" sz="1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6038571" y="1694467"/>
            <a:ext cx="1475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Attitude</a:t>
            </a:r>
            <a:endParaRPr b="1" sz="1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/>
          <p:nvPr/>
        </p:nvSpPr>
        <p:spPr>
          <a:xfrm>
            <a:off x="556500" y="1128369"/>
            <a:ext cx="6447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400"/>
              <a:buFont typeface="Roboto Slab"/>
              <a:buChar char="●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national competence framework that has been developed by medical schools in the Kingdom of Saudi Arabia (SAUDI MEDS)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400"/>
              <a:buFont typeface="Roboto Slab"/>
              <a:buChar char="●"/>
            </a:pPr>
            <a:r>
              <a:rPr b="1" lang="ar">
                <a:solidFill>
                  <a:schemeClr val="dk1"/>
                </a:solidFill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Saudi Meds: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 competence specification for Saudi medical graduates</a:t>
            </a:r>
            <a:endParaRPr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2" name="Google Shape;352;p31"/>
          <p:cNvSpPr/>
          <p:nvPr/>
        </p:nvSpPr>
        <p:spPr>
          <a:xfrm>
            <a:off x="1305300" y="636366"/>
            <a:ext cx="4949400" cy="492000"/>
          </a:xfrm>
          <a:prstGeom prst="trapezoid">
            <a:avLst>
              <a:gd fmla="val 90997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Core competencies</a:t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353" name="Google Shape;353;p31"/>
          <p:cNvSpPr txBox="1"/>
          <p:nvPr/>
        </p:nvSpPr>
        <p:spPr>
          <a:xfrm>
            <a:off x="1614900" y="2074702"/>
            <a:ext cx="43302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Saudi Meds</a:t>
            </a:r>
            <a:endParaRPr b="1" sz="18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Competency - based curriculum</a:t>
            </a:r>
            <a:endParaRPr b="1" sz="18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54" name="Google Shape;3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6875" y="3639894"/>
            <a:ext cx="2266248" cy="226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p31"/>
          <p:cNvCxnSpPr>
            <a:stCxn id="354" idx="1"/>
            <a:endCxn id="356" idx="3"/>
          </p:cNvCxnSpPr>
          <p:nvPr/>
        </p:nvCxnSpPr>
        <p:spPr>
          <a:xfrm flipH="1">
            <a:off x="2276975" y="4773893"/>
            <a:ext cx="369900" cy="1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none"/>
            <a:tailEnd len="med" w="med" type="diamond"/>
          </a:ln>
        </p:spPr>
      </p:cxnSp>
      <p:cxnSp>
        <p:nvCxnSpPr>
          <p:cNvPr id="357" name="Google Shape;357;p31"/>
          <p:cNvCxnSpPr>
            <a:stCxn id="354" idx="2"/>
            <a:endCxn id="358" idx="3"/>
          </p:cNvCxnSpPr>
          <p:nvPr/>
        </p:nvCxnSpPr>
        <p:spPr>
          <a:xfrm rot="10800000">
            <a:off x="2277299" y="5907893"/>
            <a:ext cx="1502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none"/>
            <a:tailEnd len="med" w="med" type="diamond"/>
          </a:ln>
        </p:spPr>
      </p:cxnSp>
      <p:cxnSp>
        <p:nvCxnSpPr>
          <p:cNvPr id="359" name="Google Shape;359;p31"/>
          <p:cNvCxnSpPr>
            <a:stCxn id="354" idx="0"/>
            <a:endCxn id="360" idx="3"/>
          </p:cNvCxnSpPr>
          <p:nvPr/>
        </p:nvCxnSpPr>
        <p:spPr>
          <a:xfrm flipH="1">
            <a:off x="2276999" y="3639894"/>
            <a:ext cx="1503000" cy="3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none"/>
            <a:tailEnd len="med" w="med" type="diamond"/>
          </a:ln>
        </p:spPr>
      </p:cxnSp>
      <p:cxnSp>
        <p:nvCxnSpPr>
          <p:cNvPr id="361" name="Google Shape;361;p31"/>
          <p:cNvCxnSpPr>
            <a:stCxn id="362" idx="1"/>
            <a:endCxn id="354" idx="0"/>
          </p:cNvCxnSpPr>
          <p:nvPr/>
        </p:nvCxnSpPr>
        <p:spPr>
          <a:xfrm rot="10800000">
            <a:off x="3780000" y="3639919"/>
            <a:ext cx="1503000" cy="21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diamond"/>
            <a:tailEnd len="med" w="med" type="none"/>
          </a:ln>
        </p:spPr>
      </p:cxnSp>
      <p:cxnSp>
        <p:nvCxnSpPr>
          <p:cNvPr id="363" name="Google Shape;363;p31"/>
          <p:cNvCxnSpPr>
            <a:stCxn id="364" idx="1"/>
            <a:endCxn id="354" idx="3"/>
          </p:cNvCxnSpPr>
          <p:nvPr/>
        </p:nvCxnSpPr>
        <p:spPr>
          <a:xfrm flipH="1">
            <a:off x="4913100" y="4770594"/>
            <a:ext cx="369900" cy="3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diamond"/>
            <a:tailEnd len="med" w="med" type="none"/>
          </a:ln>
        </p:spPr>
      </p:cxnSp>
      <p:cxnSp>
        <p:nvCxnSpPr>
          <p:cNvPr id="365" name="Google Shape;365;p31"/>
          <p:cNvCxnSpPr>
            <a:stCxn id="366" idx="1"/>
            <a:endCxn id="354" idx="2"/>
          </p:cNvCxnSpPr>
          <p:nvPr/>
        </p:nvCxnSpPr>
        <p:spPr>
          <a:xfrm flipH="1">
            <a:off x="3780100" y="5907644"/>
            <a:ext cx="1516200" cy="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diamond"/>
            <a:tailEnd len="med" w="med" type="none"/>
          </a:ln>
        </p:spPr>
      </p:cxnSp>
      <p:cxnSp>
        <p:nvCxnSpPr>
          <p:cNvPr id="367" name="Google Shape;367;p31"/>
          <p:cNvCxnSpPr>
            <a:stCxn id="368" idx="0"/>
            <a:endCxn id="354" idx="2"/>
          </p:cNvCxnSpPr>
          <p:nvPr/>
        </p:nvCxnSpPr>
        <p:spPr>
          <a:xfrm rot="10800000">
            <a:off x="3780007" y="5907871"/>
            <a:ext cx="0" cy="265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med" w="med" type="diamond"/>
            <a:tailEnd len="med" w="med" type="none"/>
          </a:ln>
        </p:spPr>
      </p:cxnSp>
      <p:sp>
        <p:nvSpPr>
          <p:cNvPr id="364" name="Google Shape;364;p31"/>
          <p:cNvSpPr txBox="1"/>
          <p:nvPr/>
        </p:nvSpPr>
        <p:spPr>
          <a:xfrm>
            <a:off x="5283000" y="4569144"/>
            <a:ext cx="15645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Roboto Slab"/>
                <a:ea typeface="Roboto Slab"/>
                <a:cs typeface="Roboto Slab"/>
                <a:sym typeface="Roboto Slab"/>
              </a:rPr>
              <a:t>Dr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and community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6" name="Google Shape;366;p31"/>
          <p:cNvSpPr txBox="1"/>
          <p:nvPr/>
        </p:nvSpPr>
        <p:spPr>
          <a:xfrm>
            <a:off x="5296300" y="5706194"/>
            <a:ext cx="1710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Communication skills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8" name="Google Shape;368;p31"/>
          <p:cNvSpPr txBox="1"/>
          <p:nvPr/>
        </p:nvSpPr>
        <p:spPr>
          <a:xfrm>
            <a:off x="2804107" y="6173371"/>
            <a:ext cx="19518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Roboto Slab"/>
                <a:ea typeface="Roboto Slab"/>
                <a:cs typeface="Roboto Slab"/>
                <a:sym typeface="Roboto Slab"/>
              </a:rPr>
              <a:t>Dr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and research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8" name="Google Shape;358;p31"/>
          <p:cNvSpPr txBox="1"/>
          <p:nvPr/>
        </p:nvSpPr>
        <p:spPr>
          <a:xfrm>
            <a:off x="446325" y="5706319"/>
            <a:ext cx="18309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Roboto Slab"/>
                <a:ea typeface="Roboto Slab"/>
                <a:cs typeface="Roboto Slab"/>
                <a:sym typeface="Roboto Slab"/>
              </a:rPr>
              <a:t>Dr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and information technology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6" name="Google Shape;356;p31"/>
          <p:cNvSpPr txBox="1"/>
          <p:nvPr/>
        </p:nvSpPr>
        <p:spPr>
          <a:xfrm>
            <a:off x="566700" y="4573944"/>
            <a:ext cx="1710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Professionalism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595275" y="3441569"/>
            <a:ext cx="16818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Approach to practice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2" name="Google Shape;362;p31"/>
          <p:cNvSpPr txBox="1"/>
          <p:nvPr/>
        </p:nvSpPr>
        <p:spPr>
          <a:xfrm>
            <a:off x="5283000" y="3460369"/>
            <a:ext cx="17637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Roboto Slab"/>
                <a:ea typeface="Roboto Slab"/>
                <a:cs typeface="Roboto Slab"/>
                <a:sym typeface="Roboto Slab"/>
              </a:rPr>
              <a:t>Dr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and patient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9" name="Google Shape;369;p31"/>
          <p:cNvSpPr txBox="1"/>
          <p:nvPr/>
        </p:nvSpPr>
        <p:spPr>
          <a:xfrm>
            <a:off x="2718589" y="2884144"/>
            <a:ext cx="21228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 sz="2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Patient Care and Social accountability</a:t>
            </a:r>
            <a:endParaRPr sz="2000">
              <a:solidFill>
                <a:schemeClr val="accen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70" name="Google Shape;370;p31"/>
          <p:cNvPicPr preferRelativeResize="0"/>
          <p:nvPr/>
        </p:nvPicPr>
        <p:blipFill rotWithShape="1">
          <a:blip r:embed="rId4">
            <a:alphaModFix/>
          </a:blip>
          <a:srcRect b="50722" l="34771" r="8065" t="41888"/>
          <a:stretch/>
        </p:blipFill>
        <p:spPr>
          <a:xfrm>
            <a:off x="310050" y="8419419"/>
            <a:ext cx="6939902" cy="60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1"/>
          <p:cNvPicPr preferRelativeResize="0"/>
          <p:nvPr/>
        </p:nvPicPr>
        <p:blipFill rotWithShape="1">
          <a:blip r:embed="rId4">
            <a:alphaModFix/>
          </a:blip>
          <a:srcRect b="30690" l="31677" r="3210" t="60811"/>
          <a:stretch/>
        </p:blipFill>
        <p:spPr>
          <a:xfrm>
            <a:off x="310050" y="7511425"/>
            <a:ext cx="6447001" cy="63074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1"/>
          <p:cNvSpPr txBox="1"/>
          <p:nvPr/>
        </p:nvSpPr>
        <p:spPr>
          <a:xfrm>
            <a:off x="363475" y="8760930"/>
            <a:ext cx="1564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We are sadly here 💔</a:t>
            </a:r>
            <a:endParaRPr sz="1000">
              <a:solidFill>
                <a:srgbClr val="999999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3" name="Google Shape;373;p31"/>
          <p:cNvSpPr/>
          <p:nvPr/>
        </p:nvSpPr>
        <p:spPr>
          <a:xfrm>
            <a:off x="1305302" y="6797841"/>
            <a:ext cx="4949400" cy="492000"/>
          </a:xfrm>
          <a:prstGeom prst="trapezoid">
            <a:avLst>
              <a:gd fmla="val 90997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Levels of competence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"/>
          <p:cNvSpPr txBox="1"/>
          <p:nvPr/>
        </p:nvSpPr>
        <p:spPr>
          <a:xfrm>
            <a:off x="174800" y="5706151"/>
            <a:ext cx="56613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Reflection stages:</a:t>
            </a:r>
            <a:r>
              <a:rPr lang="ar" sz="16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e.g.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400"/>
              <a:buFont typeface="Roboto Slab"/>
              <a:buAutoNum type="arabicPeriod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An awareness of uncomfortable feeling</a:t>
            </a:r>
            <a:endParaRPr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400"/>
              <a:buFont typeface="Roboto Slab"/>
              <a:buAutoNum type="arabicPeriod"/>
            </a:pPr>
            <a:r>
              <a:rPr lang="ar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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Examination of situation</a:t>
            </a:r>
            <a:endParaRPr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400"/>
              <a:buFont typeface="Roboto Slab"/>
              <a:buAutoNum type="arabicPeriod"/>
            </a:pPr>
            <a:r>
              <a:rPr lang="ar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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Exploration of alternative actions</a:t>
            </a:r>
            <a:endParaRPr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400"/>
              <a:buFont typeface="Roboto Slab"/>
              <a:buAutoNum type="arabicPeriod"/>
            </a:pPr>
            <a:r>
              <a:rPr lang="ar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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Reflective thoughts results in action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9" name="Google Shape;379;p32"/>
          <p:cNvSpPr/>
          <p:nvPr/>
        </p:nvSpPr>
        <p:spPr>
          <a:xfrm>
            <a:off x="939046" y="837902"/>
            <a:ext cx="2880600" cy="568500"/>
          </a:xfrm>
          <a:prstGeom prst="plaque">
            <a:avLst>
              <a:gd fmla="val 2593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FFFFFF"/>
                </a:solidFill>
              </a:rPr>
              <a:t>REFLECTION</a:t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380" name="Google Shape;380;p32"/>
          <p:cNvSpPr txBox="1"/>
          <p:nvPr/>
        </p:nvSpPr>
        <p:spPr>
          <a:xfrm>
            <a:off x="174800" y="1839900"/>
            <a:ext cx="67899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400"/>
              <a:buFont typeface="Roboto Slab"/>
              <a:buChar char="❖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Reflective practice concept is a practice-based professional learning in which students, trainees, and doctors learn from their own professional experience rather than just knowledge transfer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400"/>
              <a:buFont typeface="Roboto Slab"/>
              <a:buChar char="❖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Reflection is a metacognitive process that creates greater understanding of both the self and the situation so that future actions can be informed by this understanding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381" name="Google Shape;381;p32"/>
          <p:cNvSpPr txBox="1"/>
          <p:nvPr/>
        </p:nvSpPr>
        <p:spPr>
          <a:xfrm>
            <a:off x="174800" y="3450749"/>
            <a:ext cx="3000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Metacognition:</a:t>
            </a:r>
            <a:endParaRPr sz="1600">
              <a:solidFill>
                <a:schemeClr val="dk1"/>
              </a:solidFill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400"/>
              <a:buFont typeface="Roboto Slab"/>
              <a:buChar char="●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Cognition about cognition</a:t>
            </a:r>
            <a:r>
              <a:rPr lang="ar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400"/>
              <a:buFont typeface="Roboto Slab"/>
              <a:buChar char="●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Thinking about thinking</a:t>
            </a:r>
            <a:r>
              <a:rPr lang="ar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400"/>
              <a:buFont typeface="Roboto Slab"/>
              <a:buChar char="●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Knowing about knowing</a:t>
            </a:r>
            <a:endParaRPr b="1"/>
          </a:p>
        </p:txBody>
      </p:sp>
      <p:sp>
        <p:nvSpPr>
          <p:cNvPr id="382" name="Google Shape;382;p32"/>
          <p:cNvSpPr/>
          <p:nvPr/>
        </p:nvSpPr>
        <p:spPr>
          <a:xfrm>
            <a:off x="174800" y="4936083"/>
            <a:ext cx="7054800" cy="537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76A5A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Reflection relates to a complex and deliberate process of thinking about and interpreting experience, in order to learn from it.</a:t>
            </a:r>
            <a:endParaRPr b="1"/>
          </a:p>
        </p:txBody>
      </p:sp>
      <p:sp>
        <p:nvSpPr>
          <p:cNvPr id="383" name="Google Shape;383;p32"/>
          <p:cNvSpPr txBox="1"/>
          <p:nvPr/>
        </p:nvSpPr>
        <p:spPr>
          <a:xfrm>
            <a:off x="5065507" y="7568226"/>
            <a:ext cx="24681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experience with a view to learning from it</a:t>
            </a:r>
            <a:endParaRPr/>
          </a:p>
        </p:txBody>
      </p:sp>
      <p:sp>
        <p:nvSpPr>
          <p:cNvPr id="384" name="Google Shape;384;p32"/>
          <p:cNvSpPr/>
          <p:nvPr/>
        </p:nvSpPr>
        <p:spPr>
          <a:xfrm>
            <a:off x="174800" y="9082625"/>
            <a:ext cx="7054800" cy="568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76A5A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Key to become a </a:t>
            </a:r>
            <a:r>
              <a:rPr lang="ar" u="sng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lifelong learner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– if not most learning opportunities are lost</a:t>
            </a:r>
            <a:endParaRPr b="1"/>
          </a:p>
        </p:txBody>
      </p:sp>
      <p:sp>
        <p:nvSpPr>
          <p:cNvPr id="385" name="Google Shape;385;p32"/>
          <p:cNvSpPr/>
          <p:nvPr/>
        </p:nvSpPr>
        <p:spPr>
          <a:xfrm>
            <a:off x="2494505" y="7264029"/>
            <a:ext cx="2571000" cy="1119000"/>
          </a:xfrm>
          <a:prstGeom prst="leftRightArrow">
            <a:avLst>
              <a:gd fmla="val 63791" name="adj1"/>
              <a:gd fmla="val 28367" name="adj2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Reflective Learning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86" name="Google Shape;386;p32"/>
          <p:cNvSpPr txBox="1"/>
          <p:nvPr/>
        </p:nvSpPr>
        <p:spPr>
          <a:xfrm>
            <a:off x="191450" y="7552776"/>
            <a:ext cx="21285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Systematic revisiting of a learning</a:t>
            </a:r>
            <a:endParaRPr/>
          </a:p>
        </p:txBody>
      </p:sp>
      <p:sp>
        <p:nvSpPr>
          <p:cNvPr id="387" name="Google Shape;387;p32"/>
          <p:cNvSpPr/>
          <p:nvPr/>
        </p:nvSpPr>
        <p:spPr>
          <a:xfrm>
            <a:off x="939050" y="7106287"/>
            <a:ext cx="633312" cy="537624"/>
          </a:xfrm>
          <a:prstGeom prst="irregularSeal1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2200">
                <a:solidFill>
                  <a:srgbClr val="76A5AF"/>
                </a:solidFill>
                <a:latin typeface="Lobster"/>
                <a:ea typeface="Lobster"/>
                <a:cs typeface="Lobster"/>
                <a:sym typeface="Lobster"/>
              </a:rPr>
              <a:t>1</a:t>
            </a:r>
            <a:endParaRPr>
              <a:solidFill>
                <a:srgbClr val="76A5AF"/>
              </a:solidFill>
            </a:endParaRPr>
          </a:p>
        </p:txBody>
      </p:sp>
      <p:sp>
        <p:nvSpPr>
          <p:cNvPr id="388" name="Google Shape;388;p32"/>
          <p:cNvSpPr/>
          <p:nvPr/>
        </p:nvSpPr>
        <p:spPr>
          <a:xfrm>
            <a:off x="5982900" y="7106287"/>
            <a:ext cx="633312" cy="537624"/>
          </a:xfrm>
          <a:prstGeom prst="irregularSeal1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76A5AF"/>
                </a:solidFill>
                <a:latin typeface="Lobster"/>
                <a:ea typeface="Lobster"/>
                <a:cs typeface="Lobster"/>
                <a:sym typeface="Lobster"/>
              </a:rPr>
              <a:t>2</a:t>
            </a:r>
            <a:endParaRPr>
              <a:solidFill>
                <a:srgbClr val="76A5AF"/>
              </a:solidFill>
            </a:endParaRPr>
          </a:p>
        </p:txBody>
      </p:sp>
      <p:sp>
        <p:nvSpPr>
          <p:cNvPr id="389" name="Google Shape;389;p32"/>
          <p:cNvSpPr/>
          <p:nvPr/>
        </p:nvSpPr>
        <p:spPr>
          <a:xfrm>
            <a:off x="3174800" y="3827949"/>
            <a:ext cx="4054800" cy="769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It is an awareness and understanding of one's own thought process.</a:t>
            </a:r>
            <a:endParaRPr b="1"/>
          </a:p>
        </p:txBody>
      </p:sp>
      <p:pic>
        <p:nvPicPr>
          <p:cNvPr id="390" name="Google Shape;3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4085" y="3610559"/>
            <a:ext cx="568499" cy="568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2"/>
          <p:cNvSpPr txBox="1"/>
          <p:nvPr/>
        </p:nvSpPr>
        <p:spPr>
          <a:xfrm>
            <a:off x="446200" y="8876925"/>
            <a:ext cx="31623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Why reflection?</a:t>
            </a: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(</a:t>
            </a:r>
            <a:r>
              <a:rPr lang="ar" sz="1600">
                <a:solidFill>
                  <a:srgbClr val="B7B7B7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Importance</a:t>
            </a:r>
            <a:r>
              <a:rPr lang="ar" sz="1600">
                <a:latin typeface="Roboto Slab"/>
                <a:ea typeface="Roboto Slab"/>
                <a:cs typeface="Roboto Slab"/>
                <a:sym typeface="Roboto Slab"/>
              </a:rPr>
              <a:t>)</a:t>
            </a:r>
            <a:r>
              <a:rPr lang="ar" sz="1600">
                <a:solidFill>
                  <a:schemeClr val="dk1"/>
                </a:solidFill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600">
              <a:highlight>
                <a:srgbClr val="D0E0E3"/>
              </a:highlight>
            </a:endParaRPr>
          </a:p>
        </p:txBody>
      </p:sp>
      <p:pic>
        <p:nvPicPr>
          <p:cNvPr id="392" name="Google Shape;39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0289">
            <a:off x="6557143" y="8441998"/>
            <a:ext cx="927299" cy="115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0432" y="113433"/>
            <a:ext cx="2003544" cy="183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"/>
          <p:cNvSpPr txBox="1"/>
          <p:nvPr/>
        </p:nvSpPr>
        <p:spPr>
          <a:xfrm>
            <a:off x="428675" y="5261900"/>
            <a:ext cx="6891300" cy="28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Example (LBP):</a:t>
            </a:r>
            <a:endParaRPr sz="16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1. Learning experience – 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This obese person who needed to reduce weight.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2. What did I learn? 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Learned how the patient’s activities have been affected by obesity. </a:t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3. What do I have to learn more? 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Did not know the advice that should be given to the patient with a given BMI. Are there guidelines for interpreting BMI? </a:t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4. How do I learn it? 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Refer a book/article. Talk to the dietician.</a:t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5. Evidence / change of practice – </a:t>
            </a: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BMI was accurately interpreted. Patient was advised about the dietary/lifestyle changes and referred to an obesity clinic. References of books referred.</a:t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9" name="Google Shape;399;p33"/>
          <p:cNvSpPr txBox="1"/>
          <p:nvPr/>
        </p:nvSpPr>
        <p:spPr>
          <a:xfrm>
            <a:off x="428665" y="361671"/>
            <a:ext cx="37374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Reflective log: a simplified version</a:t>
            </a:r>
            <a:endParaRPr sz="1600">
              <a:highlight>
                <a:srgbClr val="D0E0E3"/>
              </a:highlight>
            </a:endParaRPr>
          </a:p>
        </p:txBody>
      </p:sp>
      <p:sp>
        <p:nvSpPr>
          <p:cNvPr id="400" name="Google Shape;400;p33"/>
          <p:cNvSpPr/>
          <p:nvPr/>
        </p:nvSpPr>
        <p:spPr>
          <a:xfrm>
            <a:off x="206700" y="1034495"/>
            <a:ext cx="2321100" cy="582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What is the learning event?</a:t>
            </a:r>
            <a:endParaRPr/>
          </a:p>
        </p:txBody>
      </p:sp>
      <p:sp>
        <p:nvSpPr>
          <p:cNvPr id="401" name="Google Shape;401;p33"/>
          <p:cNvSpPr/>
          <p:nvPr/>
        </p:nvSpPr>
        <p:spPr>
          <a:xfrm>
            <a:off x="3504500" y="1911325"/>
            <a:ext cx="3085800" cy="582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5. Evidence for further learning /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change of practice?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2" name="Google Shape;402;p33"/>
          <p:cNvSpPr/>
          <p:nvPr/>
        </p:nvSpPr>
        <p:spPr>
          <a:xfrm>
            <a:off x="730165" y="1911326"/>
            <a:ext cx="2321100" cy="582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4. How can I learn it?</a:t>
            </a:r>
            <a:endParaRPr/>
          </a:p>
        </p:txBody>
      </p:sp>
      <p:sp>
        <p:nvSpPr>
          <p:cNvPr id="403" name="Google Shape;403;p33"/>
          <p:cNvSpPr/>
          <p:nvPr/>
        </p:nvSpPr>
        <p:spPr>
          <a:xfrm>
            <a:off x="5292850" y="1034500"/>
            <a:ext cx="2027100" cy="582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3. What more do I have to learn?</a:t>
            </a:r>
            <a:endParaRPr/>
          </a:p>
        </p:txBody>
      </p:sp>
      <p:sp>
        <p:nvSpPr>
          <p:cNvPr id="404" name="Google Shape;404;p33"/>
          <p:cNvSpPr/>
          <p:nvPr/>
        </p:nvSpPr>
        <p:spPr>
          <a:xfrm>
            <a:off x="2896776" y="1034500"/>
            <a:ext cx="2027100" cy="582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What did I learn?</a:t>
            </a:r>
            <a:endParaRPr/>
          </a:p>
        </p:txBody>
      </p:sp>
      <p:sp>
        <p:nvSpPr>
          <p:cNvPr id="405" name="Google Shape;405;p33"/>
          <p:cNvSpPr/>
          <p:nvPr/>
        </p:nvSpPr>
        <p:spPr>
          <a:xfrm>
            <a:off x="223350" y="2788150"/>
            <a:ext cx="7113300" cy="2270100"/>
          </a:xfrm>
          <a:prstGeom prst="horizontalScroll">
            <a:avLst>
              <a:gd fmla="val 12500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4">
            <a:alphaModFix/>
          </a:blip>
          <a:srcRect b="0" l="35571" r="35548" t="0"/>
          <a:stretch/>
        </p:blipFill>
        <p:spPr>
          <a:xfrm>
            <a:off x="5292850" y="2502391"/>
            <a:ext cx="1715476" cy="284160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3"/>
          <p:cNvSpPr txBox="1"/>
          <p:nvPr/>
        </p:nvSpPr>
        <p:spPr>
          <a:xfrm>
            <a:off x="517160" y="3055297"/>
            <a:ext cx="51387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u="sng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 scenario:</a:t>
            </a:r>
            <a:endParaRPr i="1" u="sng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 55 year old man came to clinic with complaint of low back pain (LBP). 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You have examined his back which was ok. His height was 160 cm, and weight is 100 kg. 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You would like to manage this patient’s LBP contributed due to his excess body weight.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"/>
          <p:cNvSpPr txBox="1"/>
          <p:nvPr/>
        </p:nvSpPr>
        <p:spPr>
          <a:xfrm>
            <a:off x="428665" y="361671"/>
            <a:ext cx="37374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Reflective </a:t>
            </a:r>
            <a:r>
              <a:rPr lang="ar" sz="1600">
                <a:solidFill>
                  <a:schemeClr val="dk1"/>
                </a:solidFill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practice:</a:t>
            </a:r>
            <a:endParaRPr sz="1600">
              <a:highlight>
                <a:srgbClr val="D0E0E3"/>
              </a:highlight>
            </a:endParaRPr>
          </a:p>
        </p:txBody>
      </p:sp>
      <p:sp>
        <p:nvSpPr>
          <p:cNvPr id="413" name="Google Shape;413;p34"/>
          <p:cNvSpPr/>
          <p:nvPr/>
        </p:nvSpPr>
        <p:spPr>
          <a:xfrm>
            <a:off x="1073374" y="1122150"/>
            <a:ext cx="2164800" cy="582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 Reflection </a:t>
            </a:r>
            <a:r>
              <a:rPr b="1" lang="ar" u="sng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action</a:t>
            </a:r>
            <a:endParaRPr/>
          </a:p>
        </p:txBody>
      </p:sp>
      <p:sp>
        <p:nvSpPr>
          <p:cNvPr id="414" name="Google Shape;414;p34"/>
          <p:cNvSpPr/>
          <p:nvPr/>
        </p:nvSpPr>
        <p:spPr>
          <a:xfrm>
            <a:off x="4368081" y="1122150"/>
            <a:ext cx="2164800" cy="5826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 Reflection </a:t>
            </a:r>
            <a:r>
              <a:rPr b="1" lang="ar" u="sng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on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action</a:t>
            </a:r>
            <a:endParaRPr/>
          </a:p>
        </p:txBody>
      </p:sp>
      <p:sp>
        <p:nvSpPr>
          <p:cNvPr id="415" name="Google Shape;415;p34"/>
          <p:cNvSpPr/>
          <p:nvPr/>
        </p:nvSpPr>
        <p:spPr>
          <a:xfrm>
            <a:off x="1361408" y="8203971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1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16" name="Google Shape;416;p34"/>
          <p:cNvSpPr txBox="1"/>
          <p:nvPr/>
        </p:nvSpPr>
        <p:spPr>
          <a:xfrm>
            <a:off x="1984438" y="8167521"/>
            <a:ext cx="18738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sz="1600">
                <a:latin typeface="Roboto Slab"/>
                <a:ea typeface="Roboto Slab"/>
                <a:cs typeface="Roboto Slab"/>
                <a:sym typeface="Roboto Slab"/>
              </a:rPr>
              <a:t>Experience</a:t>
            </a:r>
            <a:endParaRPr i="1" sz="16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7" name="Google Shape;417;p34"/>
          <p:cNvSpPr/>
          <p:nvPr/>
        </p:nvSpPr>
        <p:spPr>
          <a:xfrm>
            <a:off x="4875818" y="8203968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2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18" name="Google Shape;418;p34"/>
          <p:cNvSpPr txBox="1"/>
          <p:nvPr/>
        </p:nvSpPr>
        <p:spPr>
          <a:xfrm>
            <a:off x="5505875" y="8167521"/>
            <a:ext cx="1345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sz="1600">
                <a:latin typeface="Roboto Slab"/>
                <a:ea typeface="Roboto Slab"/>
                <a:cs typeface="Roboto Slab"/>
                <a:sym typeface="Roboto Slab"/>
              </a:rPr>
              <a:t>Reflect</a:t>
            </a:r>
            <a:endParaRPr i="1" sz="16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9" name="Google Shape;419;p34"/>
          <p:cNvSpPr/>
          <p:nvPr/>
        </p:nvSpPr>
        <p:spPr>
          <a:xfrm>
            <a:off x="1361417" y="9061205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3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20" name="Google Shape;420;p34"/>
          <p:cNvSpPr txBox="1"/>
          <p:nvPr/>
        </p:nvSpPr>
        <p:spPr>
          <a:xfrm>
            <a:off x="1929432" y="9024756"/>
            <a:ext cx="18738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sz="1600">
                <a:latin typeface="Roboto Slab"/>
                <a:ea typeface="Roboto Slab"/>
                <a:cs typeface="Roboto Slab"/>
                <a:sym typeface="Roboto Slab"/>
              </a:rPr>
              <a:t>Make sense</a:t>
            </a:r>
            <a:r>
              <a:rPr i="1" lang="ar" sz="16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i="1" sz="16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1" name="Google Shape;421;p34"/>
          <p:cNvSpPr/>
          <p:nvPr/>
        </p:nvSpPr>
        <p:spPr>
          <a:xfrm>
            <a:off x="4875817" y="9061207"/>
            <a:ext cx="488400" cy="468600"/>
          </a:xfrm>
          <a:prstGeom prst="star16">
            <a:avLst>
              <a:gd fmla="val 4658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4</a:t>
            </a:r>
            <a:endParaRPr sz="22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22" name="Google Shape;422;p34"/>
          <p:cNvSpPr txBox="1"/>
          <p:nvPr/>
        </p:nvSpPr>
        <p:spPr>
          <a:xfrm>
            <a:off x="5505892" y="9024754"/>
            <a:ext cx="18738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sz="1600">
                <a:latin typeface="Roboto Slab"/>
                <a:ea typeface="Roboto Slab"/>
                <a:cs typeface="Roboto Slab"/>
                <a:sym typeface="Roboto Slab"/>
              </a:rPr>
              <a:t>Plan for action</a:t>
            </a:r>
            <a:endParaRPr i="1" sz="16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3" name="Google Shape;423;p34"/>
          <p:cNvSpPr txBox="1"/>
          <p:nvPr/>
        </p:nvSpPr>
        <p:spPr>
          <a:xfrm>
            <a:off x="318363" y="7429606"/>
            <a:ext cx="43749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Experiential Learning:</a:t>
            </a:r>
            <a:endParaRPr sz="1600"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4" name="Google Shape;424;p34"/>
          <p:cNvSpPr/>
          <p:nvPr/>
        </p:nvSpPr>
        <p:spPr>
          <a:xfrm>
            <a:off x="2074771" y="2851300"/>
            <a:ext cx="3456300" cy="3141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5" name="Google Shape;425;p34"/>
          <p:cNvSpPr txBox="1"/>
          <p:nvPr/>
        </p:nvSpPr>
        <p:spPr>
          <a:xfrm>
            <a:off x="2653010" y="3732845"/>
            <a:ext cx="2299200" cy="17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5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KOLb’s Cycle</a:t>
            </a:r>
            <a:endParaRPr b="1" sz="1200">
              <a:solidFill>
                <a:srgbClr val="1B786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6" name="Google Shape;426;p34"/>
          <p:cNvSpPr/>
          <p:nvPr/>
        </p:nvSpPr>
        <p:spPr>
          <a:xfrm>
            <a:off x="3401275" y="2397090"/>
            <a:ext cx="803700" cy="769200"/>
          </a:xfrm>
          <a:prstGeom prst="ellipse">
            <a:avLst/>
          </a:prstGeom>
          <a:solidFill>
            <a:srgbClr val="0C343D"/>
          </a:solidFill>
          <a:ln>
            <a:noFill/>
          </a:ln>
          <a:effectLst>
            <a:outerShdw blurRad="57150" rotWithShape="0" algn="bl" dir="5400000" dist="19050">
              <a:srgbClr val="212121">
                <a:alpha val="38000"/>
              </a:srgbClr>
            </a:outerShdw>
          </a:effectLst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01</a:t>
            </a:r>
            <a:endParaRPr sz="2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7" name="Google Shape;427;p34"/>
          <p:cNvSpPr txBox="1"/>
          <p:nvPr/>
        </p:nvSpPr>
        <p:spPr>
          <a:xfrm rot="2090606">
            <a:off x="4315782" y="2721306"/>
            <a:ext cx="1554252" cy="523509"/>
          </a:xfrm>
          <a:prstGeom prst="rect">
            <a:avLst/>
          </a:prstGeom>
          <a:noFill/>
          <a:ln>
            <a:noFill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Concrete experience </a:t>
            </a:r>
            <a:endParaRPr b="1" sz="700">
              <a:solidFill>
                <a:srgbClr val="155B54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8" name="Google Shape;428;p34"/>
          <p:cNvSpPr/>
          <p:nvPr/>
        </p:nvSpPr>
        <p:spPr>
          <a:xfrm rot="2087240">
            <a:off x="4169657" y="3064045"/>
            <a:ext cx="1568536" cy="210665"/>
          </a:xfrm>
          <a:prstGeom prst="rightArrow">
            <a:avLst>
              <a:gd fmla="val 25514" name="adj1"/>
              <a:gd fmla="val 64322" name="adj2"/>
            </a:avLst>
          </a:prstGeom>
          <a:solidFill>
            <a:srgbClr val="0C343D"/>
          </a:solidFill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9" name="Google Shape;429;p34"/>
          <p:cNvSpPr/>
          <p:nvPr/>
        </p:nvSpPr>
        <p:spPr>
          <a:xfrm>
            <a:off x="5206260" y="3667338"/>
            <a:ext cx="803700" cy="769200"/>
          </a:xfrm>
          <a:prstGeom prst="ellipse">
            <a:avLst/>
          </a:prstGeom>
          <a:solidFill>
            <a:srgbClr val="134F5C"/>
          </a:solidFill>
          <a:ln>
            <a:noFill/>
          </a:ln>
          <a:effectLst>
            <a:outerShdw blurRad="57150" rotWithShape="0" algn="bl" dir="5400000" dist="19050">
              <a:srgbClr val="212121">
                <a:alpha val="38000"/>
              </a:srgbClr>
            </a:outerShdw>
          </a:effectLst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02</a:t>
            </a:r>
            <a:endParaRPr sz="2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0" name="Google Shape;430;p34"/>
          <p:cNvSpPr txBox="1"/>
          <p:nvPr/>
        </p:nvSpPr>
        <p:spPr>
          <a:xfrm rot="-4294763">
            <a:off x="5085142" y="4989816"/>
            <a:ext cx="1517134" cy="506884"/>
          </a:xfrm>
          <a:prstGeom prst="rect">
            <a:avLst/>
          </a:prstGeom>
          <a:noFill/>
          <a:ln>
            <a:noFill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Reflective observation</a:t>
            </a:r>
            <a:endParaRPr b="1" sz="700">
              <a:solidFill>
                <a:srgbClr val="1B786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1" name="Google Shape;431;p34"/>
          <p:cNvSpPr/>
          <p:nvPr/>
        </p:nvSpPr>
        <p:spPr>
          <a:xfrm rot="6524435">
            <a:off x="4810659" y="5069681"/>
            <a:ext cx="1529489" cy="216333"/>
          </a:xfrm>
          <a:prstGeom prst="rightArrow">
            <a:avLst>
              <a:gd fmla="val 25514" name="adj1"/>
              <a:gd fmla="val 64322" name="adj2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2" name="Google Shape;432;p34"/>
          <p:cNvSpPr/>
          <p:nvPr/>
        </p:nvSpPr>
        <p:spPr>
          <a:xfrm>
            <a:off x="4470876" y="5619504"/>
            <a:ext cx="803700" cy="769200"/>
          </a:xfrm>
          <a:prstGeom prst="ellipse">
            <a:avLst/>
          </a:prstGeom>
          <a:solidFill>
            <a:srgbClr val="45818E"/>
          </a:solidFill>
          <a:ln>
            <a:noFill/>
          </a:ln>
          <a:effectLst>
            <a:outerShdw blurRad="57150" rotWithShape="0" algn="bl" dir="5400000" dist="19050">
              <a:srgbClr val="212121">
                <a:alpha val="38000"/>
              </a:srgbClr>
            </a:outerShdw>
          </a:effectLst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03</a:t>
            </a:r>
            <a:endParaRPr sz="2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3" name="Google Shape;433;p34"/>
          <p:cNvSpPr txBox="1"/>
          <p:nvPr/>
        </p:nvSpPr>
        <p:spPr>
          <a:xfrm rot="9148">
            <a:off x="2990292" y="6411058"/>
            <a:ext cx="1578306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Abstract conceptualisation</a:t>
            </a:r>
            <a:endParaRPr b="1" sz="700">
              <a:solidFill>
                <a:srgbClr val="1D7E74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4" name="Google Shape;434;p34"/>
          <p:cNvSpPr/>
          <p:nvPr/>
        </p:nvSpPr>
        <p:spPr>
          <a:xfrm rot="10799352">
            <a:off x="2982363" y="6274590"/>
            <a:ext cx="1592400" cy="207603"/>
          </a:xfrm>
          <a:prstGeom prst="rightArrow">
            <a:avLst>
              <a:gd fmla="val 25514" name="adj1"/>
              <a:gd fmla="val 64322" name="adj2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5" name="Google Shape;435;p34"/>
          <p:cNvSpPr/>
          <p:nvPr/>
        </p:nvSpPr>
        <p:spPr>
          <a:xfrm>
            <a:off x="2312474" y="5619504"/>
            <a:ext cx="803700" cy="769200"/>
          </a:xfrm>
          <a:prstGeom prst="ellipse">
            <a:avLst/>
          </a:prstGeom>
          <a:solidFill>
            <a:srgbClr val="76A5AF"/>
          </a:solidFill>
          <a:ln>
            <a:noFill/>
          </a:ln>
          <a:effectLst>
            <a:outerShdw blurRad="57150" rotWithShape="0" algn="bl" dir="5400000" dist="19050">
              <a:srgbClr val="212121">
                <a:alpha val="38000"/>
              </a:srgbClr>
            </a:outerShdw>
          </a:effectLst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04</a:t>
            </a:r>
            <a:endParaRPr sz="2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6" name="Google Shape;436;p34"/>
          <p:cNvSpPr txBox="1"/>
          <p:nvPr/>
        </p:nvSpPr>
        <p:spPr>
          <a:xfrm rot="4281648">
            <a:off x="955356" y="5031433"/>
            <a:ext cx="1516859" cy="506793"/>
          </a:xfrm>
          <a:prstGeom prst="rect">
            <a:avLst/>
          </a:prstGeom>
          <a:noFill/>
          <a:ln>
            <a:noFill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Active experimentation</a:t>
            </a:r>
            <a:endParaRPr b="1" sz="700">
              <a:solidFill>
                <a:srgbClr val="1D7E74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7" name="Google Shape;437;p34"/>
          <p:cNvSpPr/>
          <p:nvPr/>
        </p:nvSpPr>
        <p:spPr>
          <a:xfrm rot="-6524218">
            <a:off x="1226819" y="5108289"/>
            <a:ext cx="1529773" cy="217411"/>
          </a:xfrm>
          <a:prstGeom prst="rightArrow">
            <a:avLst>
              <a:gd fmla="val 25514" name="adj1"/>
              <a:gd fmla="val 64322" name="adj2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8" name="Google Shape;438;p34"/>
          <p:cNvSpPr/>
          <p:nvPr/>
        </p:nvSpPr>
        <p:spPr>
          <a:xfrm>
            <a:off x="1580966" y="3667338"/>
            <a:ext cx="803700" cy="769200"/>
          </a:xfrm>
          <a:prstGeom prst="ellipse">
            <a:avLst/>
          </a:prstGeom>
          <a:solidFill>
            <a:srgbClr val="A2C4C9"/>
          </a:solidFill>
          <a:ln>
            <a:noFill/>
          </a:ln>
          <a:effectLst>
            <a:outerShdw blurRad="57150" rotWithShape="0" algn="bl" dir="5400000" dist="19050">
              <a:srgbClr val="212121">
                <a:alpha val="38000"/>
              </a:srgbClr>
            </a:outerShdw>
          </a:effectLst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05</a:t>
            </a:r>
            <a:endParaRPr sz="2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9" name="Google Shape;439;p34"/>
          <p:cNvSpPr txBox="1"/>
          <p:nvPr/>
        </p:nvSpPr>
        <p:spPr>
          <a:xfrm rot="-2087078">
            <a:off x="1703756" y="2532577"/>
            <a:ext cx="1554970" cy="711264"/>
          </a:xfrm>
          <a:prstGeom prst="rect">
            <a:avLst/>
          </a:prstGeom>
          <a:noFill/>
          <a:ln>
            <a:noFill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Evidence for learning/change of practice</a:t>
            </a:r>
            <a:endParaRPr b="1" sz="700">
              <a:solidFill>
                <a:srgbClr val="1F887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0" name="Google Shape;440;p34"/>
          <p:cNvSpPr/>
          <p:nvPr/>
        </p:nvSpPr>
        <p:spPr>
          <a:xfrm rot="-2086865">
            <a:off x="1896350" y="3043078"/>
            <a:ext cx="1568782" cy="211920"/>
          </a:xfrm>
          <a:prstGeom prst="rightArrow">
            <a:avLst>
              <a:gd fmla="val 25514" name="adj1"/>
              <a:gd fmla="val 64322" name="adj2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1" name="Google Shape;441;p34"/>
          <p:cNvSpPr txBox="1"/>
          <p:nvPr/>
        </p:nvSpPr>
        <p:spPr>
          <a:xfrm rot="2120306">
            <a:off x="4045132" y="3117131"/>
            <a:ext cx="1524365" cy="352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highlight>
                  <a:srgbClr val="A2C4C9"/>
                </a:highlight>
                <a:latin typeface="Roboto Slab"/>
                <a:ea typeface="Roboto Slab"/>
                <a:cs typeface="Roboto Slab"/>
                <a:sym typeface="Roboto Slab"/>
              </a:rPr>
              <a:t>What’s the event?</a:t>
            </a:r>
            <a:endParaRPr sz="1000">
              <a:highlight>
                <a:srgbClr val="A2C4C9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2" name="Google Shape;442;p34"/>
          <p:cNvSpPr txBox="1"/>
          <p:nvPr/>
        </p:nvSpPr>
        <p:spPr>
          <a:xfrm rot="-4239065">
            <a:off x="4568963" y="4906425"/>
            <a:ext cx="1695038" cy="236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highlight>
                  <a:srgbClr val="A2C4C9"/>
                </a:highlight>
                <a:latin typeface="Roboto Slab"/>
                <a:ea typeface="Roboto Slab"/>
                <a:cs typeface="Roboto Slab"/>
                <a:sym typeface="Roboto Slab"/>
              </a:rPr>
              <a:t>What did I learn?</a:t>
            </a:r>
            <a:endParaRPr sz="1000">
              <a:highlight>
                <a:srgbClr val="A2C4C9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3" name="Google Shape;443;p34"/>
          <p:cNvSpPr txBox="1"/>
          <p:nvPr/>
        </p:nvSpPr>
        <p:spPr>
          <a:xfrm>
            <a:off x="3190816" y="5983110"/>
            <a:ext cx="13164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highlight>
                  <a:srgbClr val="A2C4C9"/>
                </a:highlight>
                <a:latin typeface="Roboto Slab"/>
                <a:ea typeface="Roboto Slab"/>
                <a:cs typeface="Roboto Slab"/>
                <a:sym typeface="Roboto Slab"/>
              </a:rPr>
              <a:t>What more do I have to learn?</a:t>
            </a:r>
            <a:endParaRPr sz="1000">
              <a:highlight>
                <a:srgbClr val="A2C4C9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4" name="Google Shape;444;p34"/>
          <p:cNvSpPr txBox="1"/>
          <p:nvPr/>
        </p:nvSpPr>
        <p:spPr>
          <a:xfrm rot="4284090">
            <a:off x="1366579" y="5074504"/>
            <a:ext cx="1695019" cy="28489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highlight>
                  <a:srgbClr val="A2C4C9"/>
                </a:highlight>
                <a:latin typeface="Roboto Slab"/>
                <a:ea typeface="Roboto Slab"/>
                <a:cs typeface="Roboto Slab"/>
                <a:sym typeface="Roboto Slab"/>
              </a:rPr>
              <a:t>How can I learn?</a:t>
            </a:r>
            <a:endParaRPr sz="1000">
              <a:highlight>
                <a:srgbClr val="A2C4C9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">
            <a:off x="6289752" y="2118722"/>
            <a:ext cx="1044480" cy="201952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5"/>
          <p:cNvSpPr/>
          <p:nvPr/>
        </p:nvSpPr>
        <p:spPr>
          <a:xfrm>
            <a:off x="1136100" y="993425"/>
            <a:ext cx="6048000" cy="1059600"/>
          </a:xfrm>
          <a:prstGeom prst="trapezoid">
            <a:avLst>
              <a:gd fmla="val 0" name="adj"/>
            </a:avLst>
          </a:prstGeom>
          <a:solidFill>
            <a:srgbClr val="D0E0E3"/>
          </a:solidFill>
          <a:ln cap="flat" cmpd="sng" w="19050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It’s voluntary, rather than compulsory, and is completely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self motivated – with the main goal being to improve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ar">
                <a:latin typeface="Roboto Slab"/>
                <a:ea typeface="Roboto Slab"/>
                <a:cs typeface="Roboto Slab"/>
                <a:sym typeface="Roboto Slab"/>
              </a:rPr>
              <a:t>personal or professional development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1" name="Google Shape;451;p35"/>
          <p:cNvSpPr/>
          <p:nvPr/>
        </p:nvSpPr>
        <p:spPr>
          <a:xfrm>
            <a:off x="375901" y="501421"/>
            <a:ext cx="4949400" cy="492000"/>
          </a:xfrm>
          <a:prstGeom prst="trapezoid">
            <a:avLst>
              <a:gd fmla="val 90997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Life</a:t>
            </a: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Long </a:t>
            </a: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Learning (LLL)</a:t>
            </a:r>
            <a:endParaRPr b="1" sz="2000">
              <a:solidFill>
                <a:srgbClr val="FFFFFF"/>
              </a:solidFill>
            </a:endParaRPr>
          </a:p>
        </p:txBody>
      </p:sp>
      <p:pic>
        <p:nvPicPr>
          <p:cNvPr id="452" name="Google Shape;45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829" y="1167689"/>
            <a:ext cx="761400" cy="7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5"/>
          <p:cNvSpPr txBox="1"/>
          <p:nvPr/>
        </p:nvSpPr>
        <p:spPr>
          <a:xfrm>
            <a:off x="509750" y="4263113"/>
            <a:ext cx="6176700" cy="22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highlight>
                  <a:srgbClr val="D0E0E3"/>
                </a:highlight>
                <a:latin typeface="Roboto Slab"/>
                <a:ea typeface="Roboto Slab"/>
                <a:cs typeface="Roboto Slab"/>
                <a:sym typeface="Roboto Slab"/>
              </a:rPr>
              <a:t>How is it learned?</a:t>
            </a:r>
            <a:endParaRPr>
              <a:highlight>
                <a:srgbClr val="D0E0E3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400"/>
              <a:buFont typeface="Roboto Slab"/>
              <a:buChar char="❏"/>
            </a:pPr>
            <a:r>
              <a:rPr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Lifelong learning can be through formal training, or something less structured.</a:t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400"/>
              <a:buFont typeface="Roboto Slab"/>
              <a:buChar char="❏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By instruction or coaching, but also includes any form of self-taught learning.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400"/>
              <a:buFont typeface="Roboto Slab"/>
              <a:buChar char="❏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Our daily interactions with our colleagues, and the knowledge and behaviors we learn both inside and outside of work, can be classified as lifelong learning.</a:t>
            </a:r>
            <a:endParaRPr u="sng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4" name="Google Shape;454;p35"/>
          <p:cNvSpPr txBox="1"/>
          <p:nvPr/>
        </p:nvSpPr>
        <p:spPr>
          <a:xfrm>
            <a:off x="393675" y="9536775"/>
            <a:ext cx="18552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Studying a new subject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5" name="Google Shape;455;p35"/>
          <p:cNvSpPr/>
          <p:nvPr/>
        </p:nvSpPr>
        <p:spPr>
          <a:xfrm>
            <a:off x="2445975" y="6602021"/>
            <a:ext cx="2599500" cy="28050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Examples of LLL</a:t>
            </a:r>
            <a:endParaRPr b="1" sz="1800">
              <a:solidFill>
                <a:srgbClr val="45818E"/>
              </a:solidFill>
            </a:endParaRPr>
          </a:p>
        </p:txBody>
      </p:sp>
      <p:cxnSp>
        <p:nvCxnSpPr>
          <p:cNvPr id="456" name="Google Shape;456;p35"/>
          <p:cNvCxnSpPr/>
          <p:nvPr/>
        </p:nvCxnSpPr>
        <p:spPr>
          <a:xfrm flipH="1" rot="10800000">
            <a:off x="2059579" y="6998823"/>
            <a:ext cx="3372300" cy="5400"/>
          </a:xfrm>
          <a:prstGeom prst="straightConnector1">
            <a:avLst/>
          </a:prstGeom>
          <a:noFill/>
          <a:ln cap="flat" cmpd="sng" w="95250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7" name="Google Shape;457;p35"/>
          <p:cNvSpPr txBox="1"/>
          <p:nvPr/>
        </p:nvSpPr>
        <p:spPr>
          <a:xfrm>
            <a:off x="196675" y="7570450"/>
            <a:ext cx="20523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Internships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/>
          </a:p>
        </p:txBody>
      </p:sp>
      <p:cxnSp>
        <p:nvCxnSpPr>
          <p:cNvPr id="458" name="Google Shape;458;p35"/>
          <p:cNvCxnSpPr>
            <a:stCxn id="459" idx="1"/>
            <a:endCxn id="457" idx="3"/>
          </p:cNvCxnSpPr>
          <p:nvPr/>
        </p:nvCxnSpPr>
        <p:spPr>
          <a:xfrm rot="10800000">
            <a:off x="2248882" y="7735865"/>
            <a:ext cx="450000" cy="9192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sp>
        <p:nvSpPr>
          <p:cNvPr id="460" name="Google Shape;460;p35"/>
          <p:cNvSpPr txBox="1"/>
          <p:nvPr/>
        </p:nvSpPr>
        <p:spPr>
          <a:xfrm>
            <a:off x="393675" y="8243775"/>
            <a:ext cx="18552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Professional courses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/>
          </a:p>
        </p:txBody>
      </p:sp>
      <p:sp>
        <p:nvSpPr>
          <p:cNvPr id="461" name="Google Shape;461;p35"/>
          <p:cNvSpPr txBox="1"/>
          <p:nvPr/>
        </p:nvSpPr>
        <p:spPr>
          <a:xfrm>
            <a:off x="345175" y="8862525"/>
            <a:ext cx="190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Teaching yourself a new language</a:t>
            </a:r>
            <a:endParaRPr sz="1200"/>
          </a:p>
        </p:txBody>
      </p:sp>
      <p:sp>
        <p:nvSpPr>
          <p:cNvPr id="462" name="Google Shape;462;p35"/>
          <p:cNvSpPr txBox="1"/>
          <p:nvPr/>
        </p:nvSpPr>
        <p:spPr>
          <a:xfrm>
            <a:off x="5242475" y="7656425"/>
            <a:ext cx="17223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Learning to use new pieces of technology</a:t>
            </a:r>
            <a:endParaRPr sz="1200"/>
          </a:p>
        </p:txBody>
      </p:sp>
      <p:sp>
        <p:nvSpPr>
          <p:cNvPr id="463" name="Google Shape;463;p35"/>
          <p:cNvSpPr txBox="1"/>
          <p:nvPr/>
        </p:nvSpPr>
        <p:spPr>
          <a:xfrm>
            <a:off x="5242475" y="8241600"/>
            <a:ext cx="16917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Playing a new game or sport</a:t>
            </a:r>
            <a:endParaRPr sz="1200"/>
          </a:p>
        </p:txBody>
      </p:sp>
      <p:sp>
        <p:nvSpPr>
          <p:cNvPr id="464" name="Google Shape;464;p35"/>
          <p:cNvSpPr txBox="1"/>
          <p:nvPr/>
        </p:nvSpPr>
        <p:spPr>
          <a:xfrm>
            <a:off x="5242475" y="8960375"/>
            <a:ext cx="18552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Adding to your skillset during employment</a:t>
            </a:r>
            <a:endParaRPr sz="1200"/>
          </a:p>
        </p:txBody>
      </p:sp>
      <p:sp>
        <p:nvSpPr>
          <p:cNvPr id="465" name="Google Shape;465;p35"/>
          <p:cNvSpPr txBox="1"/>
          <p:nvPr/>
        </p:nvSpPr>
        <p:spPr>
          <a:xfrm>
            <a:off x="5242475" y="9466525"/>
            <a:ext cx="19590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Gaining knowledge and learned behaviors from your environment</a:t>
            </a:r>
            <a:endParaRPr/>
          </a:p>
        </p:txBody>
      </p:sp>
      <p:cxnSp>
        <p:nvCxnSpPr>
          <p:cNvPr id="466" name="Google Shape;466;p35"/>
          <p:cNvCxnSpPr>
            <a:stCxn id="459" idx="1"/>
            <a:endCxn id="460" idx="3"/>
          </p:cNvCxnSpPr>
          <p:nvPr/>
        </p:nvCxnSpPr>
        <p:spPr>
          <a:xfrm rot="10800000">
            <a:off x="2248882" y="8446265"/>
            <a:ext cx="450000" cy="2088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467" name="Google Shape;467;p35"/>
          <p:cNvCxnSpPr>
            <a:stCxn id="459" idx="1"/>
            <a:endCxn id="454" idx="3"/>
          </p:cNvCxnSpPr>
          <p:nvPr/>
        </p:nvCxnSpPr>
        <p:spPr>
          <a:xfrm flipH="1">
            <a:off x="2248882" y="8655065"/>
            <a:ext cx="450000" cy="10470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468" name="Google Shape;468;p35"/>
          <p:cNvCxnSpPr>
            <a:stCxn id="459" idx="3"/>
            <a:endCxn id="465" idx="1"/>
          </p:cNvCxnSpPr>
          <p:nvPr/>
        </p:nvCxnSpPr>
        <p:spPr>
          <a:xfrm>
            <a:off x="4792582" y="8655065"/>
            <a:ext cx="450000" cy="11238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469" name="Google Shape;469;p35"/>
          <p:cNvCxnSpPr>
            <a:stCxn id="459" idx="3"/>
            <a:endCxn id="463" idx="1"/>
          </p:cNvCxnSpPr>
          <p:nvPr/>
        </p:nvCxnSpPr>
        <p:spPr>
          <a:xfrm flipH="1" rot="10800000">
            <a:off x="4792582" y="8444165"/>
            <a:ext cx="450000" cy="2109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sp>
        <p:nvSpPr>
          <p:cNvPr id="470" name="Google Shape;470;p35"/>
          <p:cNvSpPr txBox="1"/>
          <p:nvPr/>
        </p:nvSpPr>
        <p:spPr>
          <a:xfrm>
            <a:off x="393675" y="2321013"/>
            <a:ext cx="59253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Medical students need to be effective lifelong learners in order to continue to develop personally and practice </a:t>
            </a:r>
            <a:r>
              <a:rPr b="1"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professionally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This demands an </a:t>
            </a:r>
            <a:r>
              <a:rPr b="1" i="1"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encouragement of diverse learning styles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It means applying adult learning principles, student autonomy, self-learning, experiential learning reflective learning, computer assisted learning, distance learning, e-learning, use of skill learning laboratories.</a:t>
            </a:r>
            <a:endParaRPr sz="1200"/>
          </a:p>
        </p:txBody>
      </p:sp>
      <p:pic>
        <p:nvPicPr>
          <p:cNvPr id="459" name="Google Shape;459;p35"/>
          <p:cNvPicPr preferRelativeResize="0"/>
          <p:nvPr/>
        </p:nvPicPr>
        <p:blipFill rotWithShape="1">
          <a:blip r:embed="rId6">
            <a:alphaModFix/>
          </a:blip>
          <a:srcRect b="11863" l="8929" r="9822" t="10796"/>
          <a:stretch/>
        </p:blipFill>
        <p:spPr>
          <a:xfrm>
            <a:off x="2698882" y="7658605"/>
            <a:ext cx="2093700" cy="1992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1" name="Google Shape;471;p35"/>
          <p:cNvCxnSpPr>
            <a:stCxn id="463" idx="1"/>
            <a:endCxn id="462" idx="1"/>
          </p:cNvCxnSpPr>
          <p:nvPr/>
        </p:nvCxnSpPr>
        <p:spPr>
          <a:xfrm flipH="1" rot="10800000">
            <a:off x="5242475" y="7858800"/>
            <a:ext cx="600" cy="5853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472" name="Google Shape;472;p35"/>
          <p:cNvCxnSpPr>
            <a:stCxn id="459" idx="3"/>
            <a:endCxn id="464" idx="1"/>
          </p:cNvCxnSpPr>
          <p:nvPr/>
        </p:nvCxnSpPr>
        <p:spPr>
          <a:xfrm>
            <a:off x="4792582" y="8655065"/>
            <a:ext cx="450000" cy="4917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  <p:cxnSp>
        <p:nvCxnSpPr>
          <p:cNvPr id="473" name="Google Shape;473;p35"/>
          <p:cNvCxnSpPr>
            <a:stCxn id="459" idx="1"/>
            <a:endCxn id="461" idx="3"/>
          </p:cNvCxnSpPr>
          <p:nvPr/>
        </p:nvCxnSpPr>
        <p:spPr>
          <a:xfrm flipH="1">
            <a:off x="2248882" y="8655065"/>
            <a:ext cx="450000" cy="4377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Journalist Resu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05543"/>
      </a:accent1>
      <a:accent2>
        <a:srgbClr val="E2A0A1"/>
      </a:accent2>
      <a:accent3>
        <a:srgbClr val="6BB9C3"/>
      </a:accent3>
      <a:accent4>
        <a:srgbClr val="A9C5C8"/>
      </a:accent4>
      <a:accent5>
        <a:srgbClr val="0097A7"/>
      </a:accent5>
      <a:accent6>
        <a:srgbClr val="990000"/>
      </a:accent6>
      <a:hlink>
        <a:srgbClr val="3ECBD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