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7" r:id="rId5"/>
    <p:sldMasterId id="214748368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10688400" cx="7560000"/>
  <p:notesSz cx="6858000" cy="9144000"/>
  <p:embeddedFontLst>
    <p:embeddedFont>
      <p:font typeface="Josefin Slab"/>
      <p:regular r:id="rId23"/>
      <p:bold r:id="rId24"/>
      <p:italic r:id="rId25"/>
      <p:boldItalic r:id="rId26"/>
    </p:embeddedFont>
    <p:embeddedFont>
      <p:font typeface="Lobster"/>
      <p:regular r:id="rId27"/>
    </p:embeddedFont>
    <p:embeddedFont>
      <p:font typeface="Cabin"/>
      <p:regular r:id="rId28"/>
      <p:bold r:id="rId29"/>
      <p:italic r:id="rId30"/>
      <p:boldItalic r:id="rId31"/>
    </p:embeddedFont>
    <p:embeddedFont>
      <p:font typeface="Fira Sans Extra Condensed Medium"/>
      <p:regular r:id="rId32"/>
      <p:bold r:id="rId33"/>
      <p:italic r:id="rId34"/>
      <p:boldItalic r:id="rId35"/>
    </p:embeddedFont>
    <p:embeddedFont>
      <p:font typeface="Chelsea Market"/>
      <p:regular r:id="rId36"/>
    </p:embeddedFont>
    <p:embeddedFont>
      <p:font typeface="Fira Sans Extra Condensed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6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8A22857-1788-4FB1-9207-9A852D4196DC}">
  <a:tblStyle styleId="{88A22857-1788-4FB1-9207-9A852D4196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6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JosefinSlab-bold.fntdata"/><Relationship Id="rId23" Type="http://schemas.openxmlformats.org/officeDocument/2006/relationships/font" Target="fonts/JosefinSlab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JosefinSlab-boldItalic.fntdata"/><Relationship Id="rId25" Type="http://schemas.openxmlformats.org/officeDocument/2006/relationships/font" Target="fonts/JosefinSlab-italic.fntdata"/><Relationship Id="rId28" Type="http://schemas.openxmlformats.org/officeDocument/2006/relationships/font" Target="fonts/Cabin-regular.fntdata"/><Relationship Id="rId27" Type="http://schemas.openxmlformats.org/officeDocument/2006/relationships/font" Target="fonts/Lobster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abin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abin-boldItalic.fntdata"/><Relationship Id="rId30" Type="http://schemas.openxmlformats.org/officeDocument/2006/relationships/font" Target="fonts/Cabin-italic.fntdata"/><Relationship Id="rId11" Type="http://schemas.openxmlformats.org/officeDocument/2006/relationships/slide" Target="slides/slide4.xml"/><Relationship Id="rId33" Type="http://schemas.openxmlformats.org/officeDocument/2006/relationships/font" Target="fonts/FiraSansExtraCondensedMedium-bold.fntdata"/><Relationship Id="rId10" Type="http://schemas.openxmlformats.org/officeDocument/2006/relationships/slide" Target="slides/slide3.xml"/><Relationship Id="rId32" Type="http://schemas.openxmlformats.org/officeDocument/2006/relationships/font" Target="fonts/FiraSansExtraCondensedMedium-regular.fntdata"/><Relationship Id="rId13" Type="http://schemas.openxmlformats.org/officeDocument/2006/relationships/slide" Target="slides/slide6.xml"/><Relationship Id="rId35" Type="http://schemas.openxmlformats.org/officeDocument/2006/relationships/font" Target="fonts/FiraSansExtraCondensedMedium-boldItalic.fntdata"/><Relationship Id="rId12" Type="http://schemas.openxmlformats.org/officeDocument/2006/relationships/slide" Target="slides/slide5.xml"/><Relationship Id="rId34" Type="http://schemas.openxmlformats.org/officeDocument/2006/relationships/font" Target="fonts/FiraSansExtraCondensedMedium-italic.fntdata"/><Relationship Id="rId15" Type="http://schemas.openxmlformats.org/officeDocument/2006/relationships/slide" Target="slides/slide8.xml"/><Relationship Id="rId37" Type="http://schemas.openxmlformats.org/officeDocument/2006/relationships/font" Target="fonts/FiraSansExtraCondensed-regular.fntdata"/><Relationship Id="rId14" Type="http://schemas.openxmlformats.org/officeDocument/2006/relationships/slide" Target="slides/slide7.xml"/><Relationship Id="rId36" Type="http://schemas.openxmlformats.org/officeDocument/2006/relationships/font" Target="fonts/ChelseaMarket-regular.fntdata"/><Relationship Id="rId17" Type="http://schemas.openxmlformats.org/officeDocument/2006/relationships/slide" Target="slides/slide10.xml"/><Relationship Id="rId39" Type="http://schemas.openxmlformats.org/officeDocument/2006/relationships/font" Target="fonts/FiraSansExtraCondensed-italic.fntdata"/><Relationship Id="rId16" Type="http://schemas.openxmlformats.org/officeDocument/2006/relationships/slide" Target="slides/slide9.xml"/><Relationship Id="rId38" Type="http://schemas.openxmlformats.org/officeDocument/2006/relationships/font" Target="fonts/FiraSansExtraCondensed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642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1458b3762f5a8b_0:notes"/>
          <p:cNvSpPr/>
          <p:nvPr>
            <p:ph idx="2" type="sldImg"/>
          </p:nvPr>
        </p:nvSpPr>
        <p:spPr>
          <a:xfrm>
            <a:off x="2216619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71458b3762f5a8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e0be59a3fff45d7_3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e0be59a3fff45d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9aa55bb940cae_13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9aa55bb940cae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0f533777ad3a50b_5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0f533777ad3a50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c3befbc2db50a75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c3befbc2db50a7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fc4bf8d47a479a8_1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fc4bf8d47a479a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1f8d0993546570e_0:notes"/>
          <p:cNvSpPr/>
          <p:nvPr>
            <p:ph idx="2" type="sldImg"/>
          </p:nvPr>
        </p:nvSpPr>
        <p:spPr>
          <a:xfrm>
            <a:off x="2216619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1f8d0993546570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6403c5aea_0_11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6403c5ae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407f973f0c3623_8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407f973f0c362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a51efe35515180f_11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a51efe35515180f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8c33fc6523746e7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8c33fc6523746e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5c1c59d3f07ddd0_5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5c1c59d3f07ddd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6403c5aea_0_113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6403c5ae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3c8c6ceadc981c_3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3c8c6ceadc981c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e0be59a3fff45d7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e0be59a3fff45d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257"/>
            <a:ext cx="70446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89426"/>
            <a:ext cx="70446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8572"/>
            <a:ext cx="70446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0450"/>
            <a:ext cx="70446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 OPENING">
  <p:cSld name="TITLE_1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3538870" y="697858"/>
            <a:ext cx="3220200" cy="24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b="0" sz="4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617334" y="8504432"/>
            <a:ext cx="2249700" cy="14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3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TLE OPENING" type="title">
  <p:cSld name="TITLE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/>
          <p:nvPr/>
        </p:nvSpPr>
        <p:spPr>
          <a:xfrm>
            <a:off x="6614083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6"/>
          <p:cNvSpPr/>
          <p:nvPr/>
        </p:nvSpPr>
        <p:spPr>
          <a:xfrm>
            <a:off x="6614083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6"/>
          <p:cNvSpPr/>
          <p:nvPr/>
        </p:nvSpPr>
        <p:spPr>
          <a:xfrm flipH="1">
            <a:off x="946254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6"/>
          <p:cNvSpPr/>
          <p:nvPr/>
        </p:nvSpPr>
        <p:spPr>
          <a:xfrm flipH="1">
            <a:off x="946254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6"/>
          <p:cNvSpPr/>
          <p:nvPr/>
        </p:nvSpPr>
        <p:spPr>
          <a:xfrm>
            <a:off x="6614083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6"/>
          <p:cNvSpPr txBox="1"/>
          <p:nvPr>
            <p:ph type="ctrTitle"/>
          </p:nvPr>
        </p:nvSpPr>
        <p:spPr>
          <a:xfrm>
            <a:off x="2243321" y="849763"/>
            <a:ext cx="3973500" cy="392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4490982" y="4968800"/>
            <a:ext cx="1725900" cy="13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TLE + SUBTITLE">
  <p:cSld name="TITLE_1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/>
        </p:nvSpPr>
        <p:spPr>
          <a:xfrm flipH="1">
            <a:off x="945771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7"/>
          <p:cNvSpPr/>
          <p:nvPr/>
        </p:nvSpPr>
        <p:spPr>
          <a:xfrm flipH="1">
            <a:off x="945771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7"/>
          <p:cNvSpPr/>
          <p:nvPr/>
        </p:nvSpPr>
        <p:spPr>
          <a:xfrm>
            <a:off x="6613600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7"/>
          <p:cNvSpPr/>
          <p:nvPr/>
        </p:nvSpPr>
        <p:spPr>
          <a:xfrm>
            <a:off x="6613600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7"/>
          <p:cNvSpPr/>
          <p:nvPr/>
        </p:nvSpPr>
        <p:spPr>
          <a:xfrm flipH="1">
            <a:off x="945771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7"/>
          <p:cNvSpPr txBox="1"/>
          <p:nvPr>
            <p:ph type="ctrTitle"/>
          </p:nvPr>
        </p:nvSpPr>
        <p:spPr>
          <a:xfrm flipH="1">
            <a:off x="1095821" y="2093106"/>
            <a:ext cx="5368500" cy="392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 flipH="1">
            <a:off x="2416760" y="6409533"/>
            <a:ext cx="2726400" cy="13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 flipH="1">
            <a:off x="945771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8"/>
          <p:cNvSpPr/>
          <p:nvPr/>
        </p:nvSpPr>
        <p:spPr>
          <a:xfrm flipH="1">
            <a:off x="945771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6613600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6613600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/>
          <p:nvPr/>
        </p:nvSpPr>
        <p:spPr>
          <a:xfrm flipH="1">
            <a:off x="945771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 txBox="1"/>
          <p:nvPr>
            <p:ph type="ctrTitle"/>
          </p:nvPr>
        </p:nvSpPr>
        <p:spPr>
          <a:xfrm flipH="1">
            <a:off x="2443653" y="3635999"/>
            <a:ext cx="2613300" cy="14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" type="subTitle"/>
          </p:nvPr>
        </p:nvSpPr>
        <p:spPr>
          <a:xfrm flipH="1">
            <a:off x="2200649" y="2065052"/>
            <a:ext cx="2856300" cy="26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1">
  <p:cSld name="CUSTOM_1_1_1_2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ctrTitle"/>
          </p:nvPr>
        </p:nvSpPr>
        <p:spPr>
          <a:xfrm>
            <a:off x="4973528" y="2495103"/>
            <a:ext cx="19911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4973528" y="3379101"/>
            <a:ext cx="19911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hasCustomPrompt="1" idx="2" type="title"/>
          </p:nvPr>
        </p:nvSpPr>
        <p:spPr>
          <a:xfrm>
            <a:off x="3221505" y="2937109"/>
            <a:ext cx="1449900" cy="120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ODY TEXT 1">
  <p:cSld name="TITLE_1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593142" y="5388566"/>
            <a:ext cx="2844600" cy="30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  <a:defRPr sz="1100">
                <a:solidFill>
                  <a:schemeClr val="accent4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○"/>
              <a:defRPr sz="1100">
                <a:solidFill>
                  <a:schemeClr val="accent4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chemeClr val="accent4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  <a:defRPr sz="1100">
                <a:solidFill>
                  <a:schemeClr val="accent4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○"/>
              <a:defRPr sz="1100">
                <a:solidFill>
                  <a:schemeClr val="accent4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chemeClr val="accent4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  <a:defRPr sz="1100">
                <a:solidFill>
                  <a:schemeClr val="accent4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○"/>
              <a:defRPr sz="1100">
                <a:solidFill>
                  <a:schemeClr val="accent4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type="title"/>
          </p:nvPr>
        </p:nvSpPr>
        <p:spPr>
          <a:xfrm>
            <a:off x="593142" y="3415467"/>
            <a:ext cx="2694000" cy="18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">
  <p:cSld name="CUSTOM_1_1_1_1_1_1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ctrTitle"/>
          </p:nvPr>
        </p:nvSpPr>
        <p:spPr>
          <a:xfrm flipH="1">
            <a:off x="1017590" y="5482858"/>
            <a:ext cx="26364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 flipH="1">
            <a:off x="1242989" y="6441769"/>
            <a:ext cx="22581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2" type="ctrTitle"/>
          </p:nvPr>
        </p:nvSpPr>
        <p:spPr>
          <a:xfrm flipH="1">
            <a:off x="3905937" y="5482858"/>
            <a:ext cx="26364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3" type="subTitle"/>
          </p:nvPr>
        </p:nvSpPr>
        <p:spPr>
          <a:xfrm flipH="1">
            <a:off x="4137786" y="6441769"/>
            <a:ext cx="21729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4" type="title"/>
          </p:nvPr>
        </p:nvSpPr>
        <p:spPr>
          <a:xfrm>
            <a:off x="3762452" y="2005361"/>
            <a:ext cx="3211500" cy="18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69553"/>
            <a:ext cx="70446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1_1_1_1_1_1_1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ctrTitle"/>
          </p:nvPr>
        </p:nvSpPr>
        <p:spPr>
          <a:xfrm flipH="1">
            <a:off x="1019005" y="6381773"/>
            <a:ext cx="18150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" type="subTitle"/>
          </p:nvPr>
        </p:nvSpPr>
        <p:spPr>
          <a:xfrm flipH="1">
            <a:off x="1018990" y="7313314"/>
            <a:ext cx="1815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2" type="ctrTitle"/>
          </p:nvPr>
        </p:nvSpPr>
        <p:spPr>
          <a:xfrm flipH="1">
            <a:off x="2877680" y="4481613"/>
            <a:ext cx="18150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3" type="subTitle"/>
          </p:nvPr>
        </p:nvSpPr>
        <p:spPr>
          <a:xfrm flipH="1">
            <a:off x="2877666" y="5413154"/>
            <a:ext cx="1815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4" type="ctrTitle"/>
          </p:nvPr>
        </p:nvSpPr>
        <p:spPr>
          <a:xfrm flipH="1">
            <a:off x="4726104" y="6381773"/>
            <a:ext cx="18150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5" type="subTitle"/>
          </p:nvPr>
        </p:nvSpPr>
        <p:spPr>
          <a:xfrm flipH="1">
            <a:off x="4726090" y="7313314"/>
            <a:ext cx="1815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6" type="title"/>
          </p:nvPr>
        </p:nvSpPr>
        <p:spPr>
          <a:xfrm>
            <a:off x="595276" y="2011261"/>
            <a:ext cx="2459100" cy="18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+  TITLE">
  <p:cSld name="CUSTOM_1_1_1_1_1_1_1_1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ctrTitle"/>
          </p:nvPr>
        </p:nvSpPr>
        <p:spPr>
          <a:xfrm flipH="1">
            <a:off x="593568" y="6792126"/>
            <a:ext cx="25956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" type="subTitle"/>
          </p:nvPr>
        </p:nvSpPr>
        <p:spPr>
          <a:xfrm flipH="1">
            <a:off x="593392" y="7737656"/>
            <a:ext cx="1815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+ TITLE 1">
  <p:cSld name="CUSTOM_1_1_1_1_1_1_1_1_1_1_1_1">
    <p:bg>
      <p:bgPr>
        <a:noFill/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ctrTitle"/>
          </p:nvPr>
        </p:nvSpPr>
        <p:spPr>
          <a:xfrm flipH="1">
            <a:off x="3539259" y="798071"/>
            <a:ext cx="3421500" cy="2555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+ TEXT 2">
  <p:cSld name="CUSTOM_1_1_1_1_1_1_1_1_1_1">
    <p:bg>
      <p:bgPr>
        <a:noFill/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ctrTitle"/>
          </p:nvPr>
        </p:nvSpPr>
        <p:spPr>
          <a:xfrm flipH="1">
            <a:off x="1461146" y="1721656"/>
            <a:ext cx="4637700" cy="724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 2">
  <p:cSld name="CUSTOM_10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ctrTitle"/>
          </p:nvPr>
        </p:nvSpPr>
        <p:spPr>
          <a:xfrm flipH="1">
            <a:off x="950275" y="5865009"/>
            <a:ext cx="17493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" type="subTitle"/>
          </p:nvPr>
        </p:nvSpPr>
        <p:spPr>
          <a:xfrm flipH="1">
            <a:off x="1032452" y="6973436"/>
            <a:ext cx="15849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2" type="title"/>
          </p:nvPr>
        </p:nvSpPr>
        <p:spPr>
          <a:xfrm>
            <a:off x="595276" y="1156980"/>
            <a:ext cx="2459100" cy="18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3" name="Google Shape;113;p26"/>
          <p:cNvSpPr txBox="1"/>
          <p:nvPr>
            <p:ph idx="3" type="ctrTitle"/>
          </p:nvPr>
        </p:nvSpPr>
        <p:spPr>
          <a:xfrm flipH="1">
            <a:off x="950275" y="3144698"/>
            <a:ext cx="17493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4" name="Google Shape;114;p26"/>
          <p:cNvSpPr txBox="1"/>
          <p:nvPr>
            <p:ph idx="4" type="subTitle"/>
          </p:nvPr>
        </p:nvSpPr>
        <p:spPr>
          <a:xfrm flipH="1">
            <a:off x="1032452" y="4253126"/>
            <a:ext cx="15849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2">
  <p:cSld name="CUSTOM_1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ctrTitle"/>
          </p:nvPr>
        </p:nvSpPr>
        <p:spPr>
          <a:xfrm>
            <a:off x="1068777" y="3126671"/>
            <a:ext cx="19911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7" name="Google Shape;117;p27"/>
          <p:cNvSpPr txBox="1"/>
          <p:nvPr>
            <p:ph idx="1" type="subTitle"/>
          </p:nvPr>
        </p:nvSpPr>
        <p:spPr>
          <a:xfrm>
            <a:off x="1237491" y="4010670"/>
            <a:ext cx="16539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hasCustomPrompt="1" idx="2" type="title"/>
          </p:nvPr>
        </p:nvSpPr>
        <p:spPr>
          <a:xfrm>
            <a:off x="938014" y="1732774"/>
            <a:ext cx="2252700" cy="120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2">
  <p:cSld name="CUSTOM_13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2067219" y="1122142"/>
            <a:ext cx="3425700" cy="18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X COLUMNS ">
  <p:cSld name="CUSTOM_6_3_1"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ctrTitle"/>
          </p:nvPr>
        </p:nvSpPr>
        <p:spPr>
          <a:xfrm>
            <a:off x="1388485" y="3840894"/>
            <a:ext cx="15762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1" type="subTitle"/>
          </p:nvPr>
        </p:nvSpPr>
        <p:spPr>
          <a:xfrm>
            <a:off x="1584077" y="4799854"/>
            <a:ext cx="1185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2" type="ctrTitle"/>
          </p:nvPr>
        </p:nvSpPr>
        <p:spPr>
          <a:xfrm>
            <a:off x="2991880" y="3833828"/>
            <a:ext cx="15762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5" name="Google Shape;125;p29"/>
          <p:cNvSpPr txBox="1"/>
          <p:nvPr>
            <p:ph idx="3" type="subTitle"/>
          </p:nvPr>
        </p:nvSpPr>
        <p:spPr>
          <a:xfrm>
            <a:off x="3187466" y="4792780"/>
            <a:ext cx="1185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4" type="ctrTitle"/>
          </p:nvPr>
        </p:nvSpPr>
        <p:spPr>
          <a:xfrm>
            <a:off x="4595275" y="3833880"/>
            <a:ext cx="15762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7" name="Google Shape;127;p29"/>
          <p:cNvSpPr txBox="1"/>
          <p:nvPr>
            <p:ph idx="5" type="subTitle"/>
          </p:nvPr>
        </p:nvSpPr>
        <p:spPr>
          <a:xfrm>
            <a:off x="4790951" y="4792792"/>
            <a:ext cx="1185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6" type="ctrTitle"/>
          </p:nvPr>
        </p:nvSpPr>
        <p:spPr>
          <a:xfrm>
            <a:off x="2187430" y="7169758"/>
            <a:ext cx="15762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idx="7" type="subTitle"/>
          </p:nvPr>
        </p:nvSpPr>
        <p:spPr>
          <a:xfrm>
            <a:off x="2383022" y="8128719"/>
            <a:ext cx="1185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8" type="ctrTitle"/>
          </p:nvPr>
        </p:nvSpPr>
        <p:spPr>
          <a:xfrm>
            <a:off x="3796330" y="7162745"/>
            <a:ext cx="15762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1" name="Google Shape;131;p29"/>
          <p:cNvSpPr txBox="1"/>
          <p:nvPr>
            <p:ph idx="9" type="subTitle"/>
          </p:nvPr>
        </p:nvSpPr>
        <p:spPr>
          <a:xfrm>
            <a:off x="3992006" y="8121657"/>
            <a:ext cx="1185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3" type="ctrTitle"/>
          </p:nvPr>
        </p:nvSpPr>
        <p:spPr>
          <a:xfrm flipH="1">
            <a:off x="1499616" y="769231"/>
            <a:ext cx="4560600" cy="25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1">
  <p:cSld name="CUSTOM_1_1_1_1_1_1_1_1_1_1_1_1_1"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ctrTitle"/>
          </p:nvPr>
        </p:nvSpPr>
        <p:spPr>
          <a:xfrm flipH="1">
            <a:off x="1528113" y="769237"/>
            <a:ext cx="4503600" cy="1872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 2">
  <p:cSld name="CUSTOM_1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/>
          <p:nvPr>
            <p:ph type="ctrTitle"/>
          </p:nvPr>
        </p:nvSpPr>
        <p:spPr>
          <a:xfrm>
            <a:off x="3334758" y="976263"/>
            <a:ext cx="15762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7" name="Google Shape;137;p31"/>
          <p:cNvSpPr txBox="1"/>
          <p:nvPr>
            <p:ph idx="1" type="subTitle"/>
          </p:nvPr>
        </p:nvSpPr>
        <p:spPr>
          <a:xfrm>
            <a:off x="3334758" y="1935175"/>
            <a:ext cx="1185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2" type="ctrTitle"/>
          </p:nvPr>
        </p:nvSpPr>
        <p:spPr>
          <a:xfrm>
            <a:off x="5093466" y="3928379"/>
            <a:ext cx="15762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9" name="Google Shape;139;p31"/>
          <p:cNvSpPr txBox="1"/>
          <p:nvPr>
            <p:ph idx="3" type="subTitle"/>
          </p:nvPr>
        </p:nvSpPr>
        <p:spPr>
          <a:xfrm>
            <a:off x="5093466" y="4887291"/>
            <a:ext cx="1185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4" type="ctrTitle"/>
          </p:nvPr>
        </p:nvSpPr>
        <p:spPr>
          <a:xfrm>
            <a:off x="3334758" y="6722148"/>
            <a:ext cx="15762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1" name="Google Shape;141;p31"/>
          <p:cNvSpPr txBox="1"/>
          <p:nvPr>
            <p:ph idx="5" type="subTitle"/>
          </p:nvPr>
        </p:nvSpPr>
        <p:spPr>
          <a:xfrm>
            <a:off x="3334758" y="7681060"/>
            <a:ext cx="11850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6" type="title"/>
          </p:nvPr>
        </p:nvSpPr>
        <p:spPr>
          <a:xfrm>
            <a:off x="595276" y="2011261"/>
            <a:ext cx="2459100" cy="18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+ TEXT">
  <p:cSld name="CUSTOM_7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/>
          <p:nvPr/>
        </p:nvSpPr>
        <p:spPr>
          <a:xfrm flipH="1">
            <a:off x="7544445" y="5027003"/>
            <a:ext cx="145" cy="358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2"/>
          <p:cNvSpPr/>
          <p:nvPr/>
        </p:nvSpPr>
        <p:spPr>
          <a:xfrm flipH="1">
            <a:off x="945771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2"/>
          <p:cNvSpPr/>
          <p:nvPr/>
        </p:nvSpPr>
        <p:spPr>
          <a:xfrm flipH="1">
            <a:off x="945771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2"/>
          <p:cNvSpPr/>
          <p:nvPr/>
        </p:nvSpPr>
        <p:spPr>
          <a:xfrm flipH="1">
            <a:off x="7544445" y="3133651"/>
            <a:ext cx="145" cy="358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2"/>
          <p:cNvSpPr/>
          <p:nvPr/>
        </p:nvSpPr>
        <p:spPr>
          <a:xfrm>
            <a:off x="6613600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2"/>
          <p:cNvSpPr/>
          <p:nvPr/>
        </p:nvSpPr>
        <p:spPr>
          <a:xfrm>
            <a:off x="6613600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2"/>
          <p:cNvSpPr/>
          <p:nvPr/>
        </p:nvSpPr>
        <p:spPr>
          <a:xfrm flipH="1">
            <a:off x="945771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2"/>
          <p:cNvSpPr txBox="1"/>
          <p:nvPr>
            <p:ph idx="1" type="subTitle"/>
          </p:nvPr>
        </p:nvSpPr>
        <p:spPr>
          <a:xfrm flipH="1">
            <a:off x="1654910" y="4330506"/>
            <a:ext cx="4250100" cy="13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52" name="Google Shape;152;p32"/>
          <p:cNvSpPr txBox="1"/>
          <p:nvPr>
            <p:ph hasCustomPrompt="1" type="title"/>
          </p:nvPr>
        </p:nvSpPr>
        <p:spPr>
          <a:xfrm flipH="1">
            <a:off x="1754564" y="1998088"/>
            <a:ext cx="4050900" cy="2637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S + TEXT">
  <p:cSld name="CUSTOM_8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/>
          <p:nvPr/>
        </p:nvSpPr>
        <p:spPr>
          <a:xfrm>
            <a:off x="6604824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3"/>
          <p:cNvSpPr/>
          <p:nvPr/>
        </p:nvSpPr>
        <p:spPr>
          <a:xfrm>
            <a:off x="6604824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3"/>
          <p:cNvSpPr/>
          <p:nvPr/>
        </p:nvSpPr>
        <p:spPr>
          <a:xfrm>
            <a:off x="384150" y="3133651"/>
            <a:ext cx="145" cy="358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3"/>
          <p:cNvSpPr/>
          <p:nvPr/>
        </p:nvSpPr>
        <p:spPr>
          <a:xfrm flipH="1">
            <a:off x="936994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3"/>
          <p:cNvSpPr/>
          <p:nvPr/>
        </p:nvSpPr>
        <p:spPr>
          <a:xfrm flipH="1">
            <a:off x="936994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3"/>
          <p:cNvSpPr/>
          <p:nvPr/>
        </p:nvSpPr>
        <p:spPr>
          <a:xfrm>
            <a:off x="6604824" y="18955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3"/>
          <p:cNvSpPr/>
          <p:nvPr/>
        </p:nvSpPr>
        <p:spPr>
          <a:xfrm>
            <a:off x="384150" y="5027003"/>
            <a:ext cx="145" cy="358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3"/>
          <p:cNvSpPr txBox="1"/>
          <p:nvPr>
            <p:ph idx="1" type="subTitle"/>
          </p:nvPr>
        </p:nvSpPr>
        <p:spPr>
          <a:xfrm>
            <a:off x="973276" y="2917646"/>
            <a:ext cx="2220000" cy="13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hasCustomPrompt="1" type="title"/>
          </p:nvPr>
        </p:nvSpPr>
        <p:spPr>
          <a:xfrm>
            <a:off x="973276" y="1842494"/>
            <a:ext cx="2289300" cy="120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33"/>
          <p:cNvSpPr txBox="1"/>
          <p:nvPr>
            <p:ph idx="2" type="subTitle"/>
          </p:nvPr>
        </p:nvSpPr>
        <p:spPr>
          <a:xfrm>
            <a:off x="973276" y="8172906"/>
            <a:ext cx="2220000" cy="13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hasCustomPrompt="1" idx="3" type="title"/>
          </p:nvPr>
        </p:nvSpPr>
        <p:spPr>
          <a:xfrm>
            <a:off x="973276" y="7097754"/>
            <a:ext cx="2289300" cy="120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33"/>
          <p:cNvSpPr txBox="1"/>
          <p:nvPr>
            <p:ph idx="4" type="subTitle"/>
          </p:nvPr>
        </p:nvSpPr>
        <p:spPr>
          <a:xfrm>
            <a:off x="2178626" y="5448959"/>
            <a:ext cx="2220000" cy="13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hasCustomPrompt="1" idx="5" type="title"/>
          </p:nvPr>
        </p:nvSpPr>
        <p:spPr>
          <a:xfrm>
            <a:off x="2109549" y="4373807"/>
            <a:ext cx="2289300" cy="120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3">
  <p:cSld name="CUSTOM_14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ctrTitle"/>
          </p:nvPr>
        </p:nvSpPr>
        <p:spPr>
          <a:xfrm>
            <a:off x="1964895" y="1801297"/>
            <a:ext cx="19911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1964895" y="3283667"/>
            <a:ext cx="16539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0" name="Google Shape;170;p34"/>
          <p:cNvSpPr txBox="1"/>
          <p:nvPr>
            <p:ph hasCustomPrompt="1" idx="2" type="title"/>
          </p:nvPr>
        </p:nvSpPr>
        <p:spPr>
          <a:xfrm>
            <a:off x="2869125" y="1959644"/>
            <a:ext cx="1290300" cy="1200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NOLOGY DESIGN 1">
  <p:cSld name="CUSTOM_6_1"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/>
          <p:nvPr>
            <p:ph type="ctrTitle"/>
          </p:nvPr>
        </p:nvSpPr>
        <p:spPr>
          <a:xfrm flipH="1">
            <a:off x="4290561" y="6210847"/>
            <a:ext cx="17550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3" name="Google Shape;173;p35"/>
          <p:cNvSpPr txBox="1"/>
          <p:nvPr>
            <p:ph idx="1" type="subTitle"/>
          </p:nvPr>
        </p:nvSpPr>
        <p:spPr>
          <a:xfrm flipH="1">
            <a:off x="4524840" y="7169758"/>
            <a:ext cx="1520700" cy="23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NOLOGY DESIGN 2">
  <p:cSld name="CUSTOM_6_1_1"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/>
          <p:nvPr>
            <p:ph type="ctrTitle"/>
          </p:nvPr>
        </p:nvSpPr>
        <p:spPr>
          <a:xfrm>
            <a:off x="1735624" y="1954968"/>
            <a:ext cx="20826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6" name="Google Shape;176;p36"/>
          <p:cNvSpPr txBox="1"/>
          <p:nvPr>
            <p:ph idx="1" type="subTitle"/>
          </p:nvPr>
        </p:nvSpPr>
        <p:spPr>
          <a:xfrm>
            <a:off x="1735634" y="2913880"/>
            <a:ext cx="1520700" cy="23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 3">
  <p:cSld name="CUSTOM_15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>
            <p:ph type="ctrTitle"/>
          </p:nvPr>
        </p:nvSpPr>
        <p:spPr>
          <a:xfrm flipH="1">
            <a:off x="852338" y="3097905"/>
            <a:ext cx="18150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9" name="Google Shape;179;p37"/>
          <p:cNvSpPr txBox="1"/>
          <p:nvPr>
            <p:ph idx="1" type="subTitle"/>
          </p:nvPr>
        </p:nvSpPr>
        <p:spPr>
          <a:xfrm flipH="1">
            <a:off x="1085537" y="4056802"/>
            <a:ext cx="13485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0" name="Google Shape;180;p37"/>
          <p:cNvSpPr txBox="1"/>
          <p:nvPr>
            <p:ph idx="2" type="ctrTitle"/>
          </p:nvPr>
        </p:nvSpPr>
        <p:spPr>
          <a:xfrm flipH="1">
            <a:off x="4892771" y="7313314"/>
            <a:ext cx="18150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1" name="Google Shape;181;p37"/>
          <p:cNvSpPr txBox="1"/>
          <p:nvPr>
            <p:ph idx="3" type="subTitle"/>
          </p:nvPr>
        </p:nvSpPr>
        <p:spPr>
          <a:xfrm flipH="1">
            <a:off x="5125981" y="8272211"/>
            <a:ext cx="13485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2" name="Google Shape;182;p37"/>
          <p:cNvSpPr txBox="1"/>
          <p:nvPr>
            <p:ph idx="4" type="ctrTitle"/>
          </p:nvPr>
        </p:nvSpPr>
        <p:spPr>
          <a:xfrm flipH="1">
            <a:off x="1528113" y="769231"/>
            <a:ext cx="4503600" cy="25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CUSTOM_18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/>
          <p:nvPr>
            <p:ph type="ctrTitle"/>
          </p:nvPr>
        </p:nvSpPr>
        <p:spPr>
          <a:xfrm flipH="1">
            <a:off x="1095821" y="-440441"/>
            <a:ext cx="5368500" cy="392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85" name="Google Shape;185;p38"/>
          <p:cNvSpPr txBox="1"/>
          <p:nvPr>
            <p:ph idx="1" type="subTitle"/>
          </p:nvPr>
        </p:nvSpPr>
        <p:spPr>
          <a:xfrm flipH="1">
            <a:off x="2416760" y="3875987"/>
            <a:ext cx="2726400" cy="13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REDITS">
  <p:cSld name="CUSTOM_16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/>
          <p:nvPr>
            <p:ph idx="1" type="body"/>
          </p:nvPr>
        </p:nvSpPr>
        <p:spPr>
          <a:xfrm>
            <a:off x="492405" y="4596833"/>
            <a:ext cx="2844600" cy="30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8" name="Google Shape;188;p39"/>
          <p:cNvSpPr txBox="1"/>
          <p:nvPr>
            <p:ph type="ctrTitle"/>
          </p:nvPr>
        </p:nvSpPr>
        <p:spPr>
          <a:xfrm flipH="1">
            <a:off x="601978" y="769237"/>
            <a:ext cx="4503600" cy="1872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SOURCES">
  <p:cSld name="CUSTOM_12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593829" y="1122142"/>
            <a:ext cx="3013800" cy="30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Char char="●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○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■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●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○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■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●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○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Font typeface="Josefin Slab"/>
              <a:buChar char="■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191" name="Google Shape;191;p40"/>
          <p:cNvSpPr txBox="1"/>
          <p:nvPr>
            <p:ph idx="2" type="subTitle"/>
          </p:nvPr>
        </p:nvSpPr>
        <p:spPr>
          <a:xfrm>
            <a:off x="5311604" y="1736203"/>
            <a:ext cx="16539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2" name="Google Shape;192;p40"/>
          <p:cNvSpPr txBox="1"/>
          <p:nvPr>
            <p:ph type="ctrTitle"/>
          </p:nvPr>
        </p:nvSpPr>
        <p:spPr>
          <a:xfrm flipH="1">
            <a:off x="4813162" y="769239"/>
            <a:ext cx="2157000" cy="1872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17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4889"/>
            <a:ext cx="33069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4889"/>
            <a:ext cx="33069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559"/>
            <a:ext cx="23217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7645"/>
            <a:ext cx="23217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430"/>
            <a:ext cx="52647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2587"/>
            <a:ext cx="33444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4903"/>
            <a:ext cx="33444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4657"/>
            <a:ext cx="31722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1305"/>
            <a:ext cx="49596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38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●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○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■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●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○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■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●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○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Font typeface="Josefin Slab"/>
              <a:buChar char="■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75">
          <p15:clr>
            <a:srgbClr val="EA4335"/>
          </p15:clr>
        </p15:guide>
        <p15:guide id="2" orient="horz" pos="707">
          <p15:clr>
            <a:srgbClr val="EA4335"/>
          </p15:clr>
        </p15:guide>
        <p15:guide id="3" pos="4387">
          <p15:clr>
            <a:srgbClr val="EA4335"/>
          </p15:clr>
        </p15:guide>
        <p15:guide id="4" orient="horz" pos="602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7.png"/><Relationship Id="rId11" Type="http://schemas.openxmlformats.org/officeDocument/2006/relationships/image" Target="../media/image12.png"/><Relationship Id="rId10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hyperlink" Target="http://professionalism438.sarahah.com" TargetMode="External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2"/>
          <p:cNvPicPr preferRelativeResize="0"/>
          <p:nvPr/>
        </p:nvPicPr>
        <p:blipFill rotWithShape="1">
          <a:blip r:embed="rId3">
            <a:alphaModFix/>
          </a:blip>
          <a:srcRect b="0" l="0" r="24868" t="26492"/>
          <a:stretch/>
        </p:blipFill>
        <p:spPr>
          <a:xfrm>
            <a:off x="0" y="3853856"/>
            <a:ext cx="4973924" cy="688039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2"/>
          <p:cNvSpPr txBox="1"/>
          <p:nvPr>
            <p:ph type="ctrTitle"/>
          </p:nvPr>
        </p:nvSpPr>
        <p:spPr>
          <a:xfrm>
            <a:off x="874650" y="1664675"/>
            <a:ext cx="5841300" cy="347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/>
              <a:t>Summary of Professionalism Course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/>
              <a:t>(SAQs)</a:t>
            </a:r>
            <a:endParaRPr/>
          </a:p>
        </p:txBody>
      </p:sp>
      <p:pic>
        <p:nvPicPr>
          <p:cNvPr id="200" name="Google Shape;20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1598" y="5399892"/>
            <a:ext cx="1483497" cy="180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584" y="1416809"/>
            <a:ext cx="779872" cy="59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4805" y="2964686"/>
            <a:ext cx="1038804" cy="166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3363" y="4234309"/>
            <a:ext cx="349270" cy="36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6453" y="8460447"/>
            <a:ext cx="575352" cy="47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7615" y="231909"/>
            <a:ext cx="575352" cy="47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2"/>
          <p:cNvPicPr preferRelativeResize="0"/>
          <p:nvPr/>
        </p:nvPicPr>
        <p:blipFill rotWithShape="1">
          <a:blip r:embed="rId7">
            <a:alphaModFix/>
          </a:blip>
          <a:srcRect b="0" l="25070" r="-25070" t="0"/>
          <a:stretch/>
        </p:blipFill>
        <p:spPr>
          <a:xfrm>
            <a:off x="7059578" y="7758112"/>
            <a:ext cx="349270" cy="3611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/>
          <p:nvPr/>
        </p:nvSpPr>
        <p:spPr>
          <a:xfrm>
            <a:off x="1318062" y="3326271"/>
            <a:ext cx="1483535" cy="2572824"/>
          </a:xfrm>
          <a:custGeom>
            <a:rect b="b" l="l" r="r" t="t"/>
            <a:pathLst>
              <a:path extrusionOk="0" h="49525" w="43515">
                <a:moveTo>
                  <a:pt x="26818" y="49525"/>
                </a:moveTo>
                <a:cubicBezTo>
                  <a:pt x="23091" y="44307"/>
                  <a:pt x="19649" y="38537"/>
                  <a:pt x="18328" y="32262"/>
                </a:cubicBezTo>
                <a:cubicBezTo>
                  <a:pt x="16650" y="24293"/>
                  <a:pt x="16740" y="14504"/>
                  <a:pt x="10687" y="9056"/>
                </a:cubicBezTo>
                <a:cubicBezTo>
                  <a:pt x="8092" y="6720"/>
                  <a:pt x="1219" y="5995"/>
                  <a:pt x="216" y="9339"/>
                </a:cubicBezTo>
                <a:cubicBezTo>
                  <a:pt x="-648" y="12220"/>
                  <a:pt x="3228" y="15455"/>
                  <a:pt x="6159" y="16131"/>
                </a:cubicBezTo>
                <a:cubicBezTo>
                  <a:pt x="19375" y="19181"/>
                  <a:pt x="29952" y="0"/>
                  <a:pt x="43515" y="0"/>
                </a:cubicBezTo>
              </a:path>
            </a:pathLst>
          </a:cu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208" name="Google Shape;208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7619" y="9401726"/>
            <a:ext cx="1865925" cy="1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2914" y="9417293"/>
            <a:ext cx="1865927" cy="116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6250" y="4115247"/>
            <a:ext cx="1483496" cy="240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1491" y="5344209"/>
            <a:ext cx="349270" cy="36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/>
          <p:nvPr/>
        </p:nvSpPr>
        <p:spPr>
          <a:xfrm>
            <a:off x="0" y="0"/>
            <a:ext cx="7560000" cy="7923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Lecture 7: Continuous Professional Development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312" name="Google Shape;312;p51"/>
          <p:cNvGraphicFramePr/>
          <p:nvPr/>
        </p:nvGraphicFramePr>
        <p:xfrm>
          <a:off x="224312" y="9555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 : Define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Continuous Professional Development (CPD)?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Lifelong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systematic learning which meets the needs of patients.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Or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Refers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to any activity that helps you develop your skills and knowledge to enhances your professional practice.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3" name="Google Shape;313;p51"/>
          <p:cNvGraphicFramePr/>
          <p:nvPr/>
        </p:nvGraphicFramePr>
        <p:xfrm>
          <a:off x="224287" y="23406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Q2 : Give 3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examples of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CPD? </a:t>
                      </a:r>
                      <a:r>
                        <a:rPr b="1" lang="ar">
                          <a:solidFill>
                            <a:srgbClr val="EFEFE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(Or : How can we achieve CPD)</a:t>
                      </a:r>
                      <a:endParaRPr b="1">
                        <a:solidFill>
                          <a:srgbClr val="EFEFE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Training courses.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Studying for a qualification.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Self-reflection.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“Is the most favoured” (look at Q9)</a:t>
                      </a:r>
                      <a:endParaRPr sz="11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4" name="Google Shape;314;p51"/>
          <p:cNvGraphicFramePr/>
          <p:nvPr/>
        </p:nvGraphicFramePr>
        <p:xfrm>
          <a:off x="224287" y="37258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Q3 :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Who is responsible for CPD?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Personal (myself).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nstitution.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5" name="Google Shape;315;p51"/>
          <p:cNvGraphicFramePr/>
          <p:nvPr/>
        </p:nvGraphicFramePr>
        <p:xfrm>
          <a:off x="224274" y="49014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Q4 : List 3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Features of effective CPD?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Personalised </a:t>
                      </a:r>
                      <a:r>
                        <a:rPr lang="ar">
                          <a:solidFill>
                            <a:srgbClr val="666666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(built on individual needs).</a:t>
                      </a:r>
                      <a:endParaRPr>
                        <a:solidFill>
                          <a:srgbClr val="666666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Relevant to the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profession.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Sustained.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6" name="Google Shape;316;p51"/>
          <p:cNvGraphicFramePr/>
          <p:nvPr/>
        </p:nvGraphicFramePr>
        <p:xfrm>
          <a:off x="224287" y="6286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Q5 : Define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competence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The ability to perform a specific task in a manner that yields desirable outcomes.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" name="Google Shape;317;p51"/>
          <p:cNvGraphicFramePr/>
          <p:nvPr/>
        </p:nvGraphicFramePr>
        <p:xfrm>
          <a:off x="224312" y="73399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56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Q6 : What are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levels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competence in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medical profession 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8" name="Google Shape;318;p51"/>
          <p:cNvGraphicFramePr/>
          <p:nvPr/>
        </p:nvGraphicFramePr>
        <p:xfrm>
          <a:off x="224283" y="86257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5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Q7 : What are the d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ifferent Aspects of Competence?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• K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nowledge.        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•Skills.        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• Abilities.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9" name="Google Shape;319;p51"/>
          <p:cNvGraphicFramePr/>
          <p:nvPr/>
        </p:nvGraphicFramePr>
        <p:xfrm>
          <a:off x="224325" y="79027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1422275"/>
                <a:gridCol w="1422275"/>
                <a:gridCol w="1422275"/>
                <a:gridCol w="1422275"/>
                <a:gridCol w="1422275"/>
              </a:tblGrid>
              <a:tr h="56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1-</a:t>
                      </a:r>
                      <a:r>
                        <a:rPr b="1" lang="ar" sz="12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Medical student</a:t>
                      </a:r>
                      <a:endParaRPr b="1" sz="12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(Novice)</a:t>
                      </a:r>
                      <a:endParaRPr b="1" sz="10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2-</a:t>
                      </a:r>
                      <a:r>
                        <a:rPr b="1"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Intern</a:t>
                      </a:r>
                      <a:endParaRPr b="1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(Advanced beginner)</a:t>
                      </a:r>
                      <a:endParaRPr b="1" sz="10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3-</a:t>
                      </a:r>
                      <a:r>
                        <a:rPr b="1"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Resident</a:t>
                      </a:r>
                      <a:endParaRPr b="1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(Competent)</a:t>
                      </a:r>
                      <a:endParaRPr b="1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4-</a:t>
                      </a:r>
                      <a:r>
                        <a:rPr b="1"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Registrar</a:t>
                      </a:r>
                      <a:endParaRPr b="1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(Proficient)</a:t>
                      </a:r>
                      <a:endParaRPr b="1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5-</a:t>
                      </a:r>
                      <a:r>
                        <a:rPr b="1"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Consultant</a:t>
                      </a:r>
                      <a:endParaRPr b="1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(Expert)</a:t>
                      </a:r>
                      <a:endParaRPr b="1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0" name="Google Shape;320;p51"/>
          <p:cNvSpPr txBox="1"/>
          <p:nvPr/>
        </p:nvSpPr>
        <p:spPr>
          <a:xfrm>
            <a:off x="1762951" y="9768993"/>
            <a:ext cx="4034100" cy="571500"/>
          </a:xfrm>
          <a:prstGeom prst="rect">
            <a:avLst/>
          </a:prstGeom>
          <a:noFill/>
          <a:ln cap="flat" cmpd="sng" w="28575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134F5C"/>
                </a:solidFill>
                <a:latin typeface="Cabin"/>
                <a:ea typeface="Cabin"/>
                <a:cs typeface="Cabin"/>
                <a:sym typeface="Cabin"/>
              </a:rPr>
              <a:t>Cont in the next slide </a:t>
            </a:r>
            <a:endParaRPr b="1" sz="2400">
              <a:solidFill>
                <a:srgbClr val="134F5C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Google Shape;325;p52"/>
          <p:cNvGraphicFramePr/>
          <p:nvPr/>
        </p:nvGraphicFramePr>
        <p:xfrm>
          <a:off x="203762" y="2347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Q8 :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How is competence acquired?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By Continuous Professional Development: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Pre-service education.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In-service training.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Work experience.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6" name="Google Shape;326;p52"/>
          <p:cNvGraphicFramePr/>
          <p:nvPr/>
        </p:nvGraphicFramePr>
        <p:xfrm>
          <a:off x="203758" y="18613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35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Q9 : What is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most favoured way to achieve CPD?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Reflective Practice/Learning.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7" name="Google Shape;327;p52"/>
          <p:cNvGraphicFramePr/>
          <p:nvPr/>
        </p:nvGraphicFramePr>
        <p:xfrm>
          <a:off x="203771" y="28594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35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Q10 :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Define Reflection?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Is a metacognitive process that creates greater understanding of both the self and the situation.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" name="Google Shape;328;p52"/>
          <p:cNvGraphicFramePr/>
          <p:nvPr/>
        </p:nvGraphicFramePr>
        <p:xfrm>
          <a:off x="203746" y="40669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35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Q11 : Define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Metacognition?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It is an awareness and understanding of one's own thought process.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Cognition about cognition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)</a:t>
                      </a:r>
                      <a:endParaRPr sz="10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" name="Google Shape;329;p52"/>
          <p:cNvGraphicFramePr/>
          <p:nvPr/>
        </p:nvGraphicFramePr>
        <p:xfrm>
          <a:off x="203771" y="50650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35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Q12 : Define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Reflective Learning?</a:t>
                      </a:r>
                      <a:endParaRPr b="1" sz="1500">
                        <a:solidFill>
                          <a:srgbClr val="EAD1DC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Systematic revisiting of a learning  experience with a view to learn from it.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0" name="Google Shape;330;p52"/>
          <p:cNvGraphicFramePr/>
          <p:nvPr/>
        </p:nvGraphicFramePr>
        <p:xfrm>
          <a:off x="203746" y="60630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652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Q13 : List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steps (components) of kolb's cycle?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13659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Concrete experience.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Reflective Observation.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Abstract conceptualisation.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Active experimentation.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1" name="Google Shape;331;p52"/>
          <p:cNvSpPr txBox="1"/>
          <p:nvPr/>
        </p:nvSpPr>
        <p:spPr>
          <a:xfrm>
            <a:off x="5423032" y="6747764"/>
            <a:ext cx="1933200" cy="12960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A2C4C9"/>
                </a:solidFill>
                <a:latin typeface="Cabin"/>
                <a:ea typeface="Cabin"/>
                <a:cs typeface="Cabin"/>
                <a:sym typeface="Cabin"/>
              </a:rPr>
              <a:t>I think the question in that point will be in form of scenario, and ask you to apply kolb’s cycle (or reflective log)</a:t>
            </a:r>
            <a:endParaRPr sz="1100">
              <a:solidFill>
                <a:srgbClr val="A2C4C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A2C4C9"/>
                </a:solidFill>
                <a:highlight>
                  <a:srgbClr val="C27BA0"/>
                </a:highlight>
                <a:latin typeface="Cabin"/>
                <a:ea typeface="Cabin"/>
                <a:cs typeface="Cabin"/>
                <a:sym typeface="Cabin"/>
              </a:rPr>
              <a:t>There is a scenario in the original slides  </a:t>
            </a:r>
            <a:r>
              <a:rPr lang="ar" sz="1100">
                <a:solidFill>
                  <a:srgbClr val="A2C4C9"/>
                </a:solidFill>
                <a:highlight>
                  <a:srgbClr val="FF0000"/>
                </a:highlight>
                <a:latin typeface="Cabin"/>
                <a:ea typeface="Cabin"/>
                <a:cs typeface="Cabin"/>
                <a:sym typeface="Cabin"/>
              </a:rPr>
              <a:t>(important) </a:t>
            </a:r>
            <a:endParaRPr sz="1100">
              <a:solidFill>
                <a:srgbClr val="A2C4C9"/>
              </a:solidFill>
              <a:highlight>
                <a:srgbClr val="FF0000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32" name="Google Shape;332;p52"/>
          <p:cNvGraphicFramePr/>
          <p:nvPr/>
        </p:nvGraphicFramePr>
        <p:xfrm>
          <a:off x="203746" y="81992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35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Q14 : Define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lifelong learning?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Voluntary, self-motivated Learning with the main goal to improve personal or professional development.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3" name="Google Shape;333;p52"/>
          <p:cNvSpPr txBox="1"/>
          <p:nvPr/>
        </p:nvSpPr>
        <p:spPr>
          <a:xfrm>
            <a:off x="1762951" y="9768993"/>
            <a:ext cx="4034100" cy="571500"/>
          </a:xfrm>
          <a:prstGeom prst="rect">
            <a:avLst/>
          </a:prstGeom>
          <a:noFill/>
          <a:ln cap="flat" cmpd="sng" w="28575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134F5C"/>
                </a:solidFill>
                <a:latin typeface="Cabin"/>
                <a:ea typeface="Cabin"/>
                <a:cs typeface="Cabin"/>
                <a:sym typeface="Cabin"/>
              </a:rPr>
              <a:t>Cont in the next slide </a:t>
            </a:r>
            <a:endParaRPr b="1" sz="2400">
              <a:solidFill>
                <a:srgbClr val="134F5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4" name="Google Shape;334;p52"/>
          <p:cNvSpPr/>
          <p:nvPr/>
        </p:nvSpPr>
        <p:spPr>
          <a:xfrm>
            <a:off x="5055797" y="6642407"/>
            <a:ext cx="576600" cy="571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p53"/>
          <p:cNvGraphicFramePr/>
          <p:nvPr/>
        </p:nvGraphicFramePr>
        <p:xfrm>
          <a:off x="203762" y="2347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Q15 :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Define mentoring?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Help and support people to manage their own learning.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0" name="Google Shape;340;p53"/>
          <p:cNvGraphicFramePr/>
          <p:nvPr/>
        </p:nvGraphicFramePr>
        <p:xfrm>
          <a:off x="203762" y="1246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Q16 : List 3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mentoring principals 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Engagement is on a voluntary basis for both the Mentor and the Mentee.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The relationship is confidential.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The Mentor empowers the Mentee to take responsibility.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1" name="Google Shape;341;p53"/>
          <p:cNvGraphicFramePr/>
          <p:nvPr/>
        </p:nvGraphicFramePr>
        <p:xfrm>
          <a:off x="203762" y="26774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56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Q17 : </a:t>
                      </a:r>
                      <a:r>
                        <a:rPr b="1" lang="ar" sz="20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List the steps (components) of mentoring cycle?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94555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Rapport-building: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Developing mutual trust and comfort.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Contracting/Ground Rules: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Exploring each other’s expectations of mentoring.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Direction-setting: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Agreeing initial goals for the relationship.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Progress making: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learning proceed rapidly.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Maturation: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mentee becomes increasingly self-reliant.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Closure: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Formal relationship ends, an informal one may continue.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2" name="Google Shape;342;p53"/>
          <p:cNvGraphicFramePr/>
          <p:nvPr/>
        </p:nvGraphicFramePr>
        <p:xfrm>
          <a:off x="203762" y="5027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Q18 : Mention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3 skills required by mentors?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Communication skills.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Feedback skills.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Questioning skills.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3" name="Google Shape;343;p53"/>
          <p:cNvGraphicFramePr/>
          <p:nvPr/>
        </p:nvGraphicFramePr>
        <p:xfrm>
          <a:off x="203774" y="6667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57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Q19 : How Mentors Help Others Learn?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D9D9D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OR</a:t>
                      </a:r>
                      <a:r>
                        <a:rPr b="1" lang="ar" sz="20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List the three models of a mentor?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112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bin"/>
                        <a:buNone/>
                      </a:pPr>
                      <a:r>
                        <a:rPr b="1" lang="ar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-</a:t>
                      </a:r>
                      <a:r>
                        <a:rPr b="1" lang="ar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The Guide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: Hands on guidance, explaini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ng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how and why; creating opportunities to learn.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bin"/>
                        <a:buNone/>
                      </a:pPr>
                      <a:r>
                        <a:rPr b="1" lang="ar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-The Challenger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: Making Waves (challenging, stimulating, questioning ).</a:t>
                      </a:r>
                      <a:endParaRPr b="1"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bin"/>
                        <a:buNone/>
                      </a:pPr>
                      <a:r>
                        <a:rPr b="1" lang="ar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-</a:t>
                      </a:r>
                      <a:r>
                        <a:rPr b="1" lang="ar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The Role model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:</a:t>
                      </a:r>
                      <a:r>
                        <a:rPr b="1" lang="ar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The Mentee unconsciously adopts aspects of the mentor’s thinking                             behaviours and/or style.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/>
          <p:nvPr/>
        </p:nvSpPr>
        <p:spPr>
          <a:xfrm>
            <a:off x="0" y="0"/>
            <a:ext cx="7560000" cy="7923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Lecture 8: </a:t>
            </a: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Leadership 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349" name="Google Shape;349;p54"/>
          <p:cNvGraphicFramePr/>
          <p:nvPr/>
        </p:nvGraphicFramePr>
        <p:xfrm>
          <a:off x="224312" y="9020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 : Define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Leadership?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The ability to influence a	group	of people towards the achievement of goals.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" name="Google Shape;350;p54"/>
          <p:cNvGraphicFramePr/>
          <p:nvPr/>
        </p:nvGraphicFramePr>
        <p:xfrm>
          <a:off x="224324" y="192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Q2 : List 3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differences between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Leadership and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management?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1" name="Google Shape;351;p54"/>
          <p:cNvGraphicFramePr/>
          <p:nvPr/>
        </p:nvGraphicFramePr>
        <p:xfrm>
          <a:off x="203767" y="24083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3592500"/>
              </a:tblGrid>
              <a:tr h="214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Leadership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Multi-directional influence relation.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Vision-oriented.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Develop power with people.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2" name="Google Shape;352;p54"/>
          <p:cNvGraphicFramePr/>
          <p:nvPr/>
        </p:nvGraphicFramePr>
        <p:xfrm>
          <a:off x="3796275" y="24083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3559975"/>
              </a:tblGrid>
              <a:tr h="123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Management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Unidirectional </a:t>
                      </a:r>
                      <a:r>
                        <a:rPr b="1" lang="ar">
                          <a:solidFill>
                            <a:srgbClr val="85200C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authority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relationship.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Task–oriented.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Exercise power over people.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3" name="Google Shape;353;p54"/>
          <p:cNvGraphicFramePr/>
          <p:nvPr/>
        </p:nvGraphicFramePr>
        <p:xfrm>
          <a:off x="224299" y="48531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Q4 : Enumerate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3 leader traits and 3 leadership skills?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Traits </a:t>
                      </a:r>
                      <a:r>
                        <a:rPr lang="ar" sz="9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(you can acquire it ):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Cooperative, D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ecisive and D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ependable.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Skills </a:t>
                      </a:r>
                      <a:r>
                        <a:rPr lang="ar" sz="9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(you born with ):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Clever, Creative and Socially skilled.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4" name="Google Shape;354;p54"/>
          <p:cNvGraphicFramePr/>
          <p:nvPr/>
        </p:nvGraphicFramePr>
        <p:xfrm>
          <a:off x="224349" y="37012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Q3 : Mention 2 leadership theories?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Great Man Theory : leaders are born to lead.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Contingency Theory :Leadership style change according to the situation.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5" name="Google Shape;355;p54"/>
          <p:cNvSpPr txBox="1"/>
          <p:nvPr/>
        </p:nvSpPr>
        <p:spPr>
          <a:xfrm>
            <a:off x="4202750" y="3734000"/>
            <a:ext cx="3042600" cy="4149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They might ask you about specific theory </a:t>
            </a:r>
            <a:endParaRPr sz="10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EAD1DC"/>
                </a:solidFill>
                <a:highlight>
                  <a:srgbClr val="C27BA0"/>
                </a:highlight>
                <a:latin typeface="Cabin"/>
                <a:ea typeface="Cabin"/>
                <a:cs typeface="Cabin"/>
                <a:sym typeface="Cabin"/>
              </a:rPr>
              <a:t>(There are many leadership theories in original slides)</a:t>
            </a:r>
            <a:endParaRPr sz="1000">
              <a:solidFill>
                <a:srgbClr val="EAD1DC"/>
              </a:solidFill>
              <a:highlight>
                <a:srgbClr val="C27BA0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56" name="Google Shape;356;p54"/>
          <p:cNvGraphicFramePr/>
          <p:nvPr/>
        </p:nvGraphicFramePr>
        <p:xfrm>
          <a:off x="224299" y="60050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Q5 : How to approach to leadership?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Trait Approach.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Attitudinal Approach.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7" name="Google Shape;357;p54"/>
          <p:cNvSpPr txBox="1"/>
          <p:nvPr/>
        </p:nvSpPr>
        <p:spPr>
          <a:xfrm>
            <a:off x="3775738" y="6594979"/>
            <a:ext cx="3042600" cy="4149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45818E"/>
                </a:solidFill>
                <a:latin typeface="Cabin"/>
                <a:ea typeface="Cabin"/>
                <a:cs typeface="Cabin"/>
                <a:sym typeface="Cabin"/>
              </a:rPr>
              <a:t>They might ask you to </a:t>
            </a:r>
            <a:r>
              <a:rPr lang="ar" sz="1000">
                <a:solidFill>
                  <a:srgbClr val="45818E"/>
                </a:solidFill>
                <a:latin typeface="Cabin"/>
                <a:ea typeface="Cabin"/>
                <a:cs typeface="Cabin"/>
                <a:sym typeface="Cabin"/>
              </a:rPr>
              <a:t>mention the trait approach</a:t>
            </a:r>
            <a:endParaRPr sz="1000">
              <a:solidFill>
                <a:srgbClr val="45818E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45818E"/>
                </a:solidFill>
                <a:highlight>
                  <a:srgbClr val="C27BA0"/>
                </a:highlight>
                <a:latin typeface="Cabin"/>
                <a:ea typeface="Cabin"/>
                <a:cs typeface="Cabin"/>
                <a:sym typeface="Cabin"/>
              </a:rPr>
              <a:t>Read the original slides for it</a:t>
            </a:r>
            <a:endParaRPr sz="1000">
              <a:solidFill>
                <a:srgbClr val="45818E"/>
              </a:solidFill>
              <a:highlight>
                <a:srgbClr val="C27BA0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58" name="Google Shape;358;p54"/>
          <p:cNvGraphicFramePr/>
          <p:nvPr/>
        </p:nvGraphicFramePr>
        <p:xfrm>
          <a:off x="224287" y="71569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Q6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: List 3 types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/styles of leadership? 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Visionary Leader.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Integration Leader.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Charismatic	Leader.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9" name="Google Shape;359;p54"/>
          <p:cNvGraphicFramePr/>
          <p:nvPr/>
        </p:nvGraphicFramePr>
        <p:xfrm>
          <a:off x="224287" y="8518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45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Q7 :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When are the challenges	 of leadership most obvious?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565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When	something new is about	to </a:t>
                      </a: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start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When	something is about to </a:t>
                      </a: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end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When	 times are </a:t>
                      </a: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tough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During </a:t>
                      </a: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transitions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" name="Google Shape;364;p55"/>
          <p:cNvGraphicFramePr/>
          <p:nvPr/>
        </p:nvGraphicFramePr>
        <p:xfrm>
          <a:off x="203762" y="2850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79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Q8 : What are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types of challenges to leadership, give 2 examples of each type?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930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External challenges: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Public	 criticism.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Crises.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Internal challenges: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Insecurity.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Impatience.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5" name="Google Shape;365;p55"/>
          <p:cNvGraphicFramePr/>
          <p:nvPr/>
        </p:nvGraphicFramePr>
        <p:xfrm>
          <a:off x="203757" y="2619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30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Q9 : How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leaders cope with leadership challenges? (list 3)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4930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Be proactive.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Be creative.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Face conflict squarely.</a:t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66" name="Google Shape;36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41352"/>
            <a:ext cx="7559999" cy="4221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6"/>
          <p:cNvSpPr txBox="1"/>
          <p:nvPr>
            <p:ph idx="4" type="ctrTitle"/>
          </p:nvPr>
        </p:nvSpPr>
        <p:spPr>
          <a:xfrm flipH="1">
            <a:off x="138825" y="2316926"/>
            <a:ext cx="4503600" cy="25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3900"/>
              <a:t>Team leaders</a:t>
            </a:r>
            <a:endParaRPr sz="3900"/>
          </a:p>
        </p:txBody>
      </p:sp>
      <p:pic>
        <p:nvPicPr>
          <p:cNvPr id="372" name="Google Shape;372;p56"/>
          <p:cNvPicPr preferRelativeResize="0"/>
          <p:nvPr/>
        </p:nvPicPr>
        <p:blipFill rotWithShape="1">
          <a:blip r:embed="rId3">
            <a:alphaModFix/>
          </a:blip>
          <a:srcRect b="-7364" l="0" r="0" t="26881"/>
          <a:stretch/>
        </p:blipFill>
        <p:spPr>
          <a:xfrm>
            <a:off x="0" y="2142500"/>
            <a:ext cx="7560000" cy="806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362" y="5013070"/>
            <a:ext cx="1640004" cy="166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834" y="5257495"/>
            <a:ext cx="779872" cy="59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6436" y="7847562"/>
            <a:ext cx="575352" cy="47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0592" y="2871903"/>
            <a:ext cx="575352" cy="4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6"/>
          <p:cNvSpPr txBox="1"/>
          <p:nvPr>
            <p:ph idx="1" type="subTitle"/>
          </p:nvPr>
        </p:nvSpPr>
        <p:spPr>
          <a:xfrm flipH="1">
            <a:off x="-17387" y="2994320"/>
            <a:ext cx="4863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900"/>
              <a:t>Abdulrahman Bedaiwi                     Amirah Al-Zahrani</a:t>
            </a:r>
            <a:endParaRPr sz="2900"/>
          </a:p>
        </p:txBody>
      </p:sp>
      <p:pic>
        <p:nvPicPr>
          <p:cNvPr id="378" name="Google Shape;378;p5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4877" y="9940084"/>
            <a:ext cx="427975" cy="4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6"/>
          <p:cNvSpPr txBox="1"/>
          <p:nvPr>
            <p:ph idx="4" type="ctrTitle"/>
          </p:nvPr>
        </p:nvSpPr>
        <p:spPr>
          <a:xfrm flipH="1">
            <a:off x="3006175" y="7403566"/>
            <a:ext cx="4503600" cy="10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3900"/>
              <a:t>Done by</a:t>
            </a:r>
            <a:endParaRPr sz="3900"/>
          </a:p>
        </p:txBody>
      </p:sp>
      <p:sp>
        <p:nvSpPr>
          <p:cNvPr id="380" name="Google Shape;380;p56"/>
          <p:cNvSpPr txBox="1"/>
          <p:nvPr>
            <p:ph idx="1" type="subTitle"/>
          </p:nvPr>
        </p:nvSpPr>
        <p:spPr>
          <a:xfrm flipH="1">
            <a:off x="2826475" y="8012837"/>
            <a:ext cx="4863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2900"/>
              <a:t>Abdulrahman Bedaiwi                     Abdullah Alassaf</a:t>
            </a:r>
            <a:endParaRPr sz="2900"/>
          </a:p>
        </p:txBody>
      </p:sp>
      <p:sp>
        <p:nvSpPr>
          <p:cNvPr id="381" name="Google Shape;381;p56"/>
          <p:cNvSpPr txBox="1"/>
          <p:nvPr/>
        </p:nvSpPr>
        <p:spPr>
          <a:xfrm>
            <a:off x="-342880" y="9331216"/>
            <a:ext cx="37992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36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Thank you!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382" name="Google Shape;382;p56"/>
          <p:cNvSpPr txBox="1"/>
          <p:nvPr>
            <p:ph idx="1" type="subTitle"/>
          </p:nvPr>
        </p:nvSpPr>
        <p:spPr>
          <a:xfrm flipH="1">
            <a:off x="667970" y="9940017"/>
            <a:ext cx="21585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/>
              <a:t>Give us your feedback!</a:t>
            </a:r>
            <a:endParaRPr b="1" sz="1400"/>
          </a:p>
        </p:txBody>
      </p:sp>
      <p:pic>
        <p:nvPicPr>
          <p:cNvPr id="383" name="Google Shape;383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31198" y="3914171"/>
            <a:ext cx="1483496" cy="2403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43"/>
          <p:cNvGraphicFramePr/>
          <p:nvPr/>
        </p:nvGraphicFramePr>
        <p:xfrm>
          <a:off x="205899" y="10045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0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 : Define Professionalism?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90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-It is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term which embodies numerous </a:t>
                      </a:r>
                      <a:r>
                        <a:rPr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qualities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of physicians as public </a:t>
                      </a:r>
                      <a:r>
                        <a:rPr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servants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-</a:t>
                      </a:r>
                      <a:r>
                        <a:rPr b="1" lang="ar">
                          <a:solidFill>
                            <a:srgbClr val="666666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</a:t>
                      </a:r>
                      <a:r>
                        <a:rPr b="1" lang="ar">
                          <a:solidFill>
                            <a:srgbClr val="666666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ABIM definition)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: Constituting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those </a:t>
                      </a:r>
                      <a:r>
                        <a:rPr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attitudes and behaviors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that </a:t>
                      </a:r>
                      <a:r>
                        <a:rPr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serve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to maintain others interest above physician Self-interest.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7" name="Google Shape;217;p43"/>
          <p:cNvGraphicFramePr/>
          <p:nvPr/>
        </p:nvGraphicFramePr>
        <p:xfrm>
          <a:off x="205899" y="26689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6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Q2 : Enumerate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six key elements that embodies the character of professional physician?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144015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Altruism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(giving priority to patient rather than self interest ).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Accountability.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Excellence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(perform beyond ordinary expectation).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Duty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(free acceptance of commitment to service).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Honor and integrity.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Respect for other.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" name="Google Shape;218;p43"/>
          <p:cNvGraphicFramePr/>
          <p:nvPr/>
        </p:nvGraphicFramePr>
        <p:xfrm>
          <a:off x="205899" y="66824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0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Q4 : What is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difference between professionalism and ethics?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9" name="Google Shape;219;p43"/>
          <p:cNvGraphicFramePr/>
          <p:nvPr/>
        </p:nvGraphicFramePr>
        <p:xfrm>
          <a:off x="205899" y="74748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3592500"/>
              </a:tblGrid>
              <a:tr h="90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Professionalism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are (</a:t>
                      </a: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skills, competence and conduct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) displayed by an individual at certain profession.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0" name="Google Shape;220;p43"/>
          <p:cNvGraphicFramePr/>
          <p:nvPr/>
        </p:nvGraphicFramePr>
        <p:xfrm>
          <a:off x="3798399" y="74748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3518925"/>
              </a:tblGrid>
              <a:tr h="906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Ethics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are </a:t>
                      </a: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guides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for an individual which clearly states the dos and don’t’s.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1" name="Google Shape;221;p43"/>
          <p:cNvGraphicFramePr/>
          <p:nvPr/>
        </p:nvGraphicFramePr>
        <p:xfrm>
          <a:off x="242687" y="51714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40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Q3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: </a:t>
                      </a:r>
                      <a:r>
                        <a:rPr b="1" lang="ar" sz="20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Enumerate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3 meanings of accountability?</a:t>
                      </a:r>
                      <a:endParaRPr b="1" sz="1500">
                        <a:solidFill>
                          <a:srgbClr val="CCCCCC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7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-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Responsibility.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-Standard setting.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-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Explain and give reason for actions.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2" name="Google Shape;222;p43"/>
          <p:cNvGraphicFramePr/>
          <p:nvPr/>
        </p:nvGraphicFramePr>
        <p:xfrm>
          <a:off x="205887" y="87862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40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Q5 : How can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physician apply professionalism in his career?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753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Appreciate his role ( as a doctor) within the health service.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Personal Development.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3" name="Google Shape;223;p43"/>
          <p:cNvSpPr/>
          <p:nvPr/>
        </p:nvSpPr>
        <p:spPr>
          <a:xfrm>
            <a:off x="0" y="0"/>
            <a:ext cx="7560000" cy="7923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Lecture 1: Professionalism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44"/>
          <p:cNvGraphicFramePr/>
          <p:nvPr/>
        </p:nvGraphicFramePr>
        <p:xfrm>
          <a:off x="205887" y="9363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 : Define Unprofessionalism?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5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-Not pertaining to the characteristic of a profession.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9" name="Google Shape;229;p44"/>
          <p:cNvSpPr/>
          <p:nvPr/>
        </p:nvSpPr>
        <p:spPr>
          <a:xfrm>
            <a:off x="0" y="0"/>
            <a:ext cx="7560000" cy="7923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Lecture 2: Unprofessional behavior 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230" name="Google Shape;230;p44"/>
          <p:cNvGraphicFramePr/>
          <p:nvPr/>
        </p:nvGraphicFramePr>
        <p:xfrm>
          <a:off x="200537" y="18873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69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Q2 : What are the possible consequences of unprofessional behavior?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6502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Increased workplace difficulties.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Decline in patient care.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1" name="Google Shape;231;p44"/>
          <p:cNvGraphicFramePr/>
          <p:nvPr/>
        </p:nvGraphicFramePr>
        <p:xfrm>
          <a:off x="224299" y="33992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69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Q3 : Enumerate the signs and symptoms (characteristics) of the unprofessional behavior?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8956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Abuse of power.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Arrogance.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Greed.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Conflicts  in interests.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2" name="Google Shape;232;p44"/>
          <p:cNvSpPr txBox="1"/>
          <p:nvPr/>
        </p:nvSpPr>
        <p:spPr>
          <a:xfrm>
            <a:off x="3780000" y="4191725"/>
            <a:ext cx="35373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</a:pPr>
            <a:r>
              <a:rPr lang="ar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Misrepresentation (Laying).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</a:pPr>
            <a:r>
              <a:rPr lang="ar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Impairment (disability).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</a:pPr>
            <a:r>
              <a:rPr lang="ar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Lack of conscientiousness.</a:t>
            </a:r>
            <a:endParaRPr/>
          </a:p>
        </p:txBody>
      </p:sp>
      <p:graphicFrame>
        <p:nvGraphicFramePr>
          <p:cNvPr id="233" name="Google Shape;233;p44"/>
          <p:cNvGraphicFramePr/>
          <p:nvPr/>
        </p:nvGraphicFramePr>
        <p:xfrm>
          <a:off x="200537" y="52819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67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Q4 :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Enumerate the main five categories for unprofessional acts?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8115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Illegal or criminal acts.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Business related acts.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Plagiarism </a:t>
                      </a:r>
                      <a:r>
                        <a:rPr lang="ar" sz="13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(unethical usage of others work).</a:t>
                      </a:r>
                      <a:endParaRPr sz="13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4" name="Google Shape;234;p44"/>
          <p:cNvSpPr txBox="1"/>
          <p:nvPr/>
        </p:nvSpPr>
        <p:spPr>
          <a:xfrm>
            <a:off x="3760125" y="6114125"/>
            <a:ext cx="35373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</a:pPr>
            <a:r>
              <a:rPr lang="ar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Immoral acts.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</a:pPr>
            <a:r>
              <a:rPr lang="ar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Negligent practices.</a:t>
            </a:r>
            <a:endParaRPr/>
          </a:p>
        </p:txBody>
      </p:sp>
      <p:graphicFrame>
        <p:nvGraphicFramePr>
          <p:cNvPr id="235" name="Google Shape;235;p44"/>
          <p:cNvGraphicFramePr/>
          <p:nvPr/>
        </p:nvGraphicFramePr>
        <p:xfrm>
          <a:off x="180637" y="69882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67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Q5 :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What are the types of plagiarism?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768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Direct copying.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Working with others </a:t>
                      </a:r>
                      <a:r>
                        <a:rPr lang="ar" sz="900">
                          <a:solidFill>
                            <a:srgbClr val="B7B7B7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</a:t>
                      </a:r>
                      <a:r>
                        <a:rPr lang="ar" sz="9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on individual assignment).</a:t>
                      </a:r>
                      <a:endParaRPr sz="9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Buying assignments.</a:t>
                      </a:r>
                      <a:endParaRPr sz="13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6" name="Google Shape;236;p44"/>
          <p:cNvSpPr txBox="1"/>
          <p:nvPr/>
        </p:nvSpPr>
        <p:spPr>
          <a:xfrm>
            <a:off x="3743325" y="7668100"/>
            <a:ext cx="3621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</a:pPr>
            <a:r>
              <a:rPr lang="ar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Word switching.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</a:pPr>
            <a:r>
              <a:rPr lang="ar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Concealing sources </a:t>
            </a:r>
            <a:r>
              <a:rPr lang="ar" sz="9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(Hiding the sources).</a:t>
            </a:r>
            <a:endParaRPr sz="9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</a:pPr>
            <a:r>
              <a:rPr lang="ar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Self plagiarism </a:t>
            </a:r>
            <a:r>
              <a:rPr lang="ar" sz="9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(Re-using part of an old </a:t>
            </a:r>
            <a:r>
              <a:rPr lang="ar" sz="9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assignment).</a:t>
            </a:r>
            <a:endParaRPr sz="9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237" name="Google Shape;237;p44"/>
          <p:cNvGraphicFramePr/>
          <p:nvPr/>
        </p:nvGraphicFramePr>
        <p:xfrm>
          <a:off x="180624" y="8674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Q6 : How to deal with the unprofessional behavior?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586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solidFill>
                            <a:srgbClr val="666666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Take a look at the disruptive behavior pyramid →</a:t>
                      </a:r>
                      <a:endParaRPr>
                        <a:solidFill>
                          <a:srgbClr val="666666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8" name="Google Shape;238;p44"/>
          <p:cNvSpPr txBox="1"/>
          <p:nvPr/>
        </p:nvSpPr>
        <p:spPr>
          <a:xfrm>
            <a:off x="3785325" y="2662213"/>
            <a:ext cx="35373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</a:pPr>
            <a:r>
              <a:rPr lang="ar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Decreased morale in other staff.</a:t>
            </a:r>
            <a:endParaRPr/>
          </a:p>
        </p:txBody>
      </p:sp>
      <p:pic>
        <p:nvPicPr>
          <p:cNvPr id="239" name="Google Shape;2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812" y="8674088"/>
            <a:ext cx="1325227" cy="883849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240" name="Google Shape;240;p44"/>
          <p:cNvGraphicFramePr/>
          <p:nvPr/>
        </p:nvGraphicFramePr>
        <p:xfrm>
          <a:off x="180624" y="96398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Q7 : Formalizing a response to unprofessional behavior need ...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586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Cost and time.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Google Shape;245;p45"/>
          <p:cNvGraphicFramePr/>
          <p:nvPr/>
        </p:nvGraphicFramePr>
        <p:xfrm>
          <a:off x="194562" y="10045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Q1: Define interprofessional education (IPE)?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Learners from two or more professions </a:t>
                      </a:r>
                      <a:r>
                        <a:rPr b="1" lang="ar">
                          <a:solidFill>
                            <a:srgbClr val="CC4125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learn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about, from, and with each other.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6" name="Google Shape;246;p45"/>
          <p:cNvSpPr/>
          <p:nvPr/>
        </p:nvSpPr>
        <p:spPr>
          <a:xfrm>
            <a:off x="0" y="0"/>
            <a:ext cx="7560000" cy="7923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Lecture 3: IPE &amp; IPC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247" name="Google Shape;247;p45"/>
          <p:cNvGraphicFramePr/>
          <p:nvPr/>
        </p:nvGraphicFramePr>
        <p:xfrm>
          <a:off x="194562" y="19905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Q2: </a:t>
                      </a:r>
                      <a:r>
                        <a:rPr b="1" lang="ar" sz="20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Define interprofessional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collaboration (IPC)?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When multiple health workers from different professional </a:t>
                      </a:r>
                      <a:r>
                        <a:rPr b="1" lang="ar">
                          <a:solidFill>
                            <a:srgbClr val="CC4125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work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together.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" name="Google Shape;248;p45"/>
          <p:cNvGraphicFramePr/>
          <p:nvPr/>
        </p:nvGraphicFramePr>
        <p:xfrm>
          <a:off x="212962" y="29766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93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Q3: Enumerate and define the 4 domains </a:t>
                      </a:r>
                      <a:r>
                        <a:rPr b="1" lang="ar" sz="2000">
                          <a:solidFill>
                            <a:srgbClr val="D9D9D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(in order)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of IPE and IPC competencies, and give examples on each domain?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25233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AutoNum type="arabicPeriod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Values/Ethics: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Work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with others to maintain a climate of mutual respect.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ex: Act with honesty and integrity with others.</a:t>
                      </a:r>
                      <a:endParaRPr sz="13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AutoNum type="arabicPeriod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Roles/Responsibilities: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Use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the knowledge of one’s own role and those of other professions for the best health service.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ex: Recognize the roles and responsibilities of other care provider.</a:t>
                      </a:r>
                      <a:endParaRPr sz="13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AutoNum type="arabicPeriod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Interprofessional Communication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: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Communicate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with others in the profession in a responsive and responsible manner.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ex: Use understandable language and listen actively. </a:t>
                      </a:r>
                      <a:endParaRPr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AutoNum type="arabicPeriod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Teams &amp; Teamwork: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Apply relationship-building values to perform effectively in teams.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ex : Integrate the knowledge and experience of others.</a:t>
                      </a:r>
                      <a:endParaRPr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9" name="Google Shape;249;p45"/>
          <p:cNvGraphicFramePr/>
          <p:nvPr/>
        </p:nvGraphicFramePr>
        <p:xfrm>
          <a:off x="212962" y="701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57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Q4 : List the 4 Information Exchange Strategies in Interprofessional communication?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89305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SBAR,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focusing in (</a:t>
                      </a:r>
                      <a:r>
                        <a:rPr b="1" lang="ar" sz="13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ituation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– </a:t>
                      </a:r>
                      <a:r>
                        <a:rPr b="1" lang="ar" sz="12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ackground – </a:t>
                      </a:r>
                      <a:r>
                        <a:rPr b="1" lang="ar" sz="12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ssessment – </a:t>
                      </a:r>
                      <a:r>
                        <a:rPr b="1" lang="ar" sz="12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ecommendation ) for effective communication.</a:t>
                      </a:r>
                      <a:endParaRPr sz="10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Call-Out,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while communicating </a:t>
                      </a:r>
                      <a:r>
                        <a:rPr lang="ar" sz="1100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important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information (ex: emergency).</a:t>
                      </a:r>
                      <a:endParaRPr sz="11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Check-Back,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to </a:t>
                      </a:r>
                      <a:r>
                        <a:rPr lang="ar" sz="1100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ensure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that message is received.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Handoff</a:t>
                      </a: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,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to transfer information </a:t>
                      </a:r>
                      <a:r>
                        <a:rPr lang="ar" sz="1100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during transitions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in care across the continuum.</a:t>
                      </a:r>
                      <a:endParaRPr sz="11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0" name="Google Shape;250;p45"/>
          <p:cNvGraphicFramePr/>
          <p:nvPr/>
        </p:nvGraphicFramePr>
        <p:xfrm>
          <a:off x="194562" y="90405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Q5 :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Give some of tools/methods to implement IPE/IPC?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Experiential Training Programs.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Community-based related activities.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oogle Shape;255;p46"/>
          <p:cNvGraphicFramePr/>
          <p:nvPr/>
        </p:nvGraphicFramePr>
        <p:xfrm>
          <a:off x="194549" y="31410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Q2 : Define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culture?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Culture has been deﬁned as the beliefs, customs, habits, &amp; language shared by people living in particular time &amp; place.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6" name="Google Shape;256;p46"/>
          <p:cNvSpPr/>
          <p:nvPr/>
        </p:nvSpPr>
        <p:spPr>
          <a:xfrm>
            <a:off x="0" y="0"/>
            <a:ext cx="7560000" cy="7923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Lecture 4: </a:t>
            </a: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Cultural Context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257" name="Google Shape;257;p46"/>
          <p:cNvGraphicFramePr/>
          <p:nvPr/>
        </p:nvGraphicFramePr>
        <p:xfrm>
          <a:off x="194549" y="43894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Q3 : list 3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influences in Cultural variation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Religion.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Social class.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Region.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8" name="Google Shape;258;p46"/>
          <p:cNvGraphicFramePr/>
          <p:nvPr/>
        </p:nvGraphicFramePr>
        <p:xfrm>
          <a:off x="194562" y="58985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91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Q4 : list the four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Models of Doctor-Patient Relationship , explain each one .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19747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Paternalistic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ar" sz="12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</a:t>
                      </a:r>
                      <a:r>
                        <a:rPr lang="ar" sz="12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physician acts as the patient’s guardian).</a:t>
                      </a:r>
                      <a:endParaRPr sz="12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29845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bin"/>
                        <a:buChar char="○"/>
                      </a:pPr>
                      <a:r>
                        <a:rPr lang="ar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Physicians are in the best position to judge what is best for their patients </a:t>
                      </a:r>
                      <a:r>
                        <a:rPr b="1" lang="ar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(no patient autonomy).</a:t>
                      </a:r>
                      <a:endParaRPr b="1"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bin"/>
                        <a:buChar char="○"/>
                      </a:pPr>
                      <a:r>
                        <a:rPr lang="ar" sz="1200">
                          <a:latin typeface="Cabin"/>
                          <a:ea typeface="Cabin"/>
                          <a:cs typeface="Cabin"/>
                          <a:sym typeface="Cabin"/>
                        </a:rPr>
                        <a:t>Applicable in Chinese culture.</a:t>
                      </a:r>
                      <a:endParaRPr sz="12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Informative </a:t>
                      </a:r>
                      <a:r>
                        <a:rPr lang="ar" sz="12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(physician acts as technician).</a:t>
                      </a:r>
                      <a:endParaRPr sz="12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bin"/>
                        <a:buChar char="○"/>
                      </a:pPr>
                      <a:r>
                        <a:rPr lang="ar" sz="1200">
                          <a:latin typeface="Cabin"/>
                          <a:ea typeface="Cabin"/>
                          <a:cs typeface="Cabin"/>
                          <a:sym typeface="Cabin"/>
                        </a:rPr>
                        <a:t>The physician informs the patient to fall the medical facts , and patient takes decisions </a:t>
                      </a:r>
                      <a:r>
                        <a:rPr b="1" lang="ar" sz="1200">
                          <a:latin typeface="Cabin"/>
                          <a:ea typeface="Cabin"/>
                          <a:cs typeface="Cabin"/>
                          <a:sym typeface="Cabin"/>
                        </a:rPr>
                        <a:t>(total patient autonomy).</a:t>
                      </a:r>
                      <a:endParaRPr b="1" sz="12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bin"/>
                        <a:buChar char="○"/>
                      </a:pPr>
                      <a:r>
                        <a:rPr lang="ar" sz="1200">
                          <a:latin typeface="Cabin"/>
                          <a:ea typeface="Cabin"/>
                          <a:cs typeface="Cabin"/>
                          <a:sym typeface="Cabin"/>
                        </a:rPr>
                        <a:t>applicable To certain sections of Western Culture.</a:t>
                      </a:r>
                      <a:endParaRPr sz="12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Interpretive/ Collegial </a:t>
                      </a:r>
                      <a:r>
                        <a:rPr lang="ar" sz="12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(physician acts as the patient’s friend/advisor ).</a:t>
                      </a:r>
                      <a:endParaRPr sz="12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bin"/>
                        <a:buChar char="○"/>
                      </a:pPr>
                      <a:r>
                        <a:rPr lang="ar" sz="1200">
                          <a:latin typeface="Cabin"/>
                          <a:ea typeface="Cabin"/>
                          <a:cs typeface="Cabin"/>
                          <a:sym typeface="Cabin"/>
                        </a:rPr>
                        <a:t>Physician’s medical facts and patients personal values contribute medical decision.</a:t>
                      </a:r>
                      <a:endParaRPr sz="12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bin"/>
                        <a:buChar char="○"/>
                      </a:pPr>
                      <a:r>
                        <a:rPr lang="ar" sz="1200">
                          <a:latin typeface="Cabin"/>
                          <a:ea typeface="Cabin"/>
                          <a:cs typeface="Cabin"/>
                          <a:sym typeface="Cabin"/>
                        </a:rPr>
                        <a:t>Culturally popular in the West.</a:t>
                      </a:r>
                      <a:endParaRPr sz="12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bin"/>
                        <a:buChar char="●"/>
                      </a:pPr>
                      <a:r>
                        <a:rPr b="1"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Deliberative </a:t>
                      </a:r>
                      <a:r>
                        <a:rPr lang="ar" sz="12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(physician acts as a mentor/teacher).</a:t>
                      </a:r>
                      <a:endParaRPr sz="12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bin"/>
                        <a:buChar char="○"/>
                      </a:pPr>
                      <a:r>
                        <a:rPr lang="ar" sz="1200">
                          <a:latin typeface="Cabin"/>
                          <a:ea typeface="Cabin"/>
                          <a:cs typeface="Cabin"/>
                          <a:sym typeface="Cabin"/>
                        </a:rPr>
                        <a:t>The  physician mentor’s grip on decision making is more relaxed than paternalistic model.</a:t>
                      </a:r>
                      <a:endParaRPr sz="12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bin"/>
                        <a:buChar char="○"/>
                      </a:pPr>
                      <a:r>
                        <a:rPr lang="ar" sz="1200">
                          <a:latin typeface="Cabin"/>
                          <a:ea typeface="Cabin"/>
                          <a:cs typeface="Cabin"/>
                          <a:sym typeface="Cabin"/>
                        </a:rPr>
                        <a:t>In Eastern countries.</a:t>
                      </a:r>
                      <a:endParaRPr sz="12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9" name="Google Shape;259;p46"/>
          <p:cNvGraphicFramePr/>
          <p:nvPr/>
        </p:nvGraphicFramePr>
        <p:xfrm>
          <a:off x="194540" y="103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 : List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three fundamental principles in medical professionalism, explain each one?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Patient welfare: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Physician should be (competent, characterized by caring attitude, extra ..) to achieve patients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welfare.</a:t>
                      </a:r>
                      <a:endParaRPr sz="11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Patient autonomy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: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Physician should be ( honest, respect the confidentiality of the patient , extra.. ) to achieve patient autonomy.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Social justice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: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Physician should (respect colleagues, Manage the conflict of interest) to achieve social justice.</a:t>
                      </a:r>
                      <a:endParaRPr sz="1100"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0" name="Google Shape;260;p46"/>
          <p:cNvSpPr txBox="1"/>
          <p:nvPr/>
        </p:nvSpPr>
        <p:spPr>
          <a:xfrm>
            <a:off x="1762951" y="9768993"/>
            <a:ext cx="4034100" cy="571500"/>
          </a:xfrm>
          <a:prstGeom prst="rect">
            <a:avLst/>
          </a:prstGeom>
          <a:noFill/>
          <a:ln cap="flat" cmpd="sng" w="28575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134F5C"/>
                </a:solidFill>
                <a:latin typeface="Cabin"/>
                <a:ea typeface="Cabin"/>
                <a:cs typeface="Cabin"/>
                <a:sym typeface="Cabin"/>
              </a:rPr>
              <a:t>Cont in the next slide </a:t>
            </a:r>
            <a:endParaRPr b="1" sz="2400">
              <a:solidFill>
                <a:srgbClr val="134F5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1" name="Google Shape;261;p46"/>
          <p:cNvSpPr/>
          <p:nvPr/>
        </p:nvSpPr>
        <p:spPr>
          <a:xfrm>
            <a:off x="6552875" y="5971268"/>
            <a:ext cx="750600" cy="705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47"/>
          <p:cNvGraphicFramePr/>
          <p:nvPr/>
        </p:nvGraphicFramePr>
        <p:xfrm>
          <a:off x="203767" y="2780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106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Q5 :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List 4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ultural Issues In Professional Care that may differ from culture to culture?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18538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Special Cultural Issues: (female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related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issues, eye contact).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Research Related cultural issues.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Accepting gifts or other inducements.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Conﬁdentiality.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7" name="Google Shape;267;p47"/>
          <p:cNvSpPr txBox="1"/>
          <p:nvPr/>
        </p:nvSpPr>
        <p:spPr>
          <a:xfrm>
            <a:off x="5260250" y="1474700"/>
            <a:ext cx="1933200" cy="15306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A2C4C9"/>
                </a:solidFill>
                <a:latin typeface="Cabin"/>
                <a:ea typeface="Cabin"/>
                <a:cs typeface="Cabin"/>
                <a:sym typeface="Cabin"/>
              </a:rPr>
              <a:t>Other question can be in form of :</a:t>
            </a:r>
            <a:endParaRPr sz="1100">
              <a:solidFill>
                <a:srgbClr val="A2C4C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100"/>
              <a:buFont typeface="Cabin"/>
              <a:buChar char="●"/>
            </a:pPr>
            <a:r>
              <a:rPr lang="ar" sz="1100">
                <a:solidFill>
                  <a:srgbClr val="A2C4C9"/>
                </a:solidFill>
                <a:latin typeface="Cabin"/>
                <a:ea typeface="Cabin"/>
                <a:cs typeface="Cabin"/>
                <a:sym typeface="Cabin"/>
              </a:rPr>
              <a:t>give examples of </a:t>
            </a:r>
            <a:r>
              <a:rPr lang="ar" sz="1100">
                <a:solidFill>
                  <a:srgbClr val="A2C4C9"/>
                </a:solidFill>
                <a:latin typeface="Cabin"/>
                <a:ea typeface="Cabin"/>
                <a:cs typeface="Cabin"/>
                <a:sym typeface="Cabin"/>
              </a:rPr>
              <a:t>research</a:t>
            </a:r>
            <a:r>
              <a:rPr lang="ar" sz="1100">
                <a:solidFill>
                  <a:srgbClr val="A2C4C9"/>
                </a:solidFill>
                <a:latin typeface="Cabin"/>
                <a:ea typeface="Cabin"/>
                <a:cs typeface="Cabin"/>
                <a:sym typeface="Cabin"/>
              </a:rPr>
              <a:t> related issues, </a:t>
            </a:r>
            <a:endParaRPr sz="1100">
              <a:solidFill>
                <a:srgbClr val="A2C4C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100"/>
              <a:buFont typeface="Cabin"/>
              <a:buChar char="●"/>
            </a:pPr>
            <a:r>
              <a:rPr lang="ar" sz="1100">
                <a:solidFill>
                  <a:srgbClr val="A2C4C9"/>
                </a:solidFill>
                <a:latin typeface="Cabin"/>
                <a:ea typeface="Cabin"/>
                <a:cs typeface="Cabin"/>
                <a:sym typeface="Cabin"/>
              </a:rPr>
              <a:t>when</a:t>
            </a:r>
            <a:r>
              <a:rPr lang="ar" sz="1100">
                <a:solidFill>
                  <a:srgbClr val="A2C4C9"/>
                </a:solidFill>
                <a:latin typeface="Cabin"/>
                <a:ea typeface="Cabin"/>
                <a:cs typeface="Cabin"/>
                <a:sym typeface="Cabin"/>
              </a:rPr>
              <a:t> it is ok to accept gifts.</a:t>
            </a:r>
            <a:endParaRPr sz="1100">
              <a:solidFill>
                <a:srgbClr val="A2C4C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A2C4C9"/>
                </a:solidFill>
                <a:highlight>
                  <a:srgbClr val="C27BA0"/>
                </a:highlight>
                <a:latin typeface="Cabin"/>
                <a:ea typeface="Cabin"/>
                <a:cs typeface="Cabin"/>
                <a:sym typeface="Cabin"/>
              </a:rPr>
              <a:t>(Read the original slides for it)</a:t>
            </a:r>
            <a:endParaRPr sz="1100">
              <a:solidFill>
                <a:srgbClr val="A2C4C9"/>
              </a:solidFill>
              <a:highlight>
                <a:srgbClr val="C27BA0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268" name="Google Shape;268;p47"/>
          <p:cNvGraphicFramePr/>
          <p:nvPr/>
        </p:nvGraphicFramePr>
        <p:xfrm>
          <a:off x="203779" y="45924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51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Q7 : How to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maintain professionalism in different Cultural context? 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D9D9D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OR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What is </a:t>
                      </a:r>
                      <a:r>
                        <a:rPr b="1" lang="ar" sz="2000" u="sng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PEARLS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concept?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artnership: </a:t>
                      </a: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Working with the patient.</a:t>
                      </a:r>
                      <a:endParaRPr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mpathy: </a:t>
                      </a: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Recognizing another’s feelings.</a:t>
                      </a:r>
                      <a:endParaRPr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nalogy: </a:t>
                      </a: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willing to acknowledge or express regret for contributing to a patient’s discomfort, distress.</a:t>
                      </a:r>
                      <a:endParaRPr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espect: </a:t>
                      </a: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Non-judgmental acceptance of each patient.</a:t>
                      </a:r>
                      <a:endParaRPr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egitimization: </a:t>
                      </a: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Accepting patient’s feelings or reactions .</a:t>
                      </a:r>
                      <a:endParaRPr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upport: </a:t>
                      </a: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Be helpful to the patient.</a:t>
                      </a:r>
                      <a:endParaRPr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9" name="Google Shape;269;p47"/>
          <p:cNvGraphicFramePr/>
          <p:nvPr/>
        </p:nvGraphicFramePr>
        <p:xfrm>
          <a:off x="203754" y="34378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51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Q6 : Define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cultural competency?</a:t>
                      </a:r>
                      <a:endParaRPr b="1" sz="2000">
                        <a:solidFill>
                          <a:srgbClr val="EFEFE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Refers to possessing knowledge, awareness, and respect for other cultures.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p48"/>
          <p:cNvGraphicFramePr/>
          <p:nvPr/>
        </p:nvGraphicFramePr>
        <p:xfrm>
          <a:off x="194562" y="10045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 : Define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communication?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The act by which information is shared.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75" name="Google Shape;275;p48"/>
          <p:cNvSpPr/>
          <p:nvPr/>
        </p:nvSpPr>
        <p:spPr>
          <a:xfrm>
            <a:off x="0" y="0"/>
            <a:ext cx="7560000" cy="7923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Lecture 5: Communication Skills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276" name="Google Shape;276;p48"/>
          <p:cNvGraphicFramePr/>
          <p:nvPr/>
        </p:nvGraphicFramePr>
        <p:xfrm>
          <a:off x="203774" y="20393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Q2 : What is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communication theory?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D9D9D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OR 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Enumerate the three pillars of communication?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Communication is a learned skill based on 3 pillars: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Accuracy.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Efficiency.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Supportiveness.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" name="Google Shape;277;p48"/>
          <p:cNvGraphicFramePr/>
          <p:nvPr/>
        </p:nvGraphicFramePr>
        <p:xfrm>
          <a:off x="203787" y="40075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Q3 : What are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types of c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ommunication?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Non-Verbal </a:t>
                      </a: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(ex: Hand gestures, Eye contact, facial expression).</a:t>
                      </a:r>
                      <a:endParaRPr>
                        <a:solidFill>
                          <a:srgbClr val="999999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Verbal </a:t>
                      </a:r>
                      <a:r>
                        <a:rPr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(ex: open or closed conversation).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Written.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" name="Google Shape;278;p48"/>
          <p:cNvGraphicFramePr/>
          <p:nvPr/>
        </p:nvGraphicFramePr>
        <p:xfrm>
          <a:off x="194562" y="54613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Q4 : How to practice verbal communication effectively 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Make eye contact and Show respect while speaking.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Clear message.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Be a Good listener.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" name="Google Shape;279;p48"/>
          <p:cNvGraphicFramePr/>
          <p:nvPr/>
        </p:nvGraphicFramePr>
        <p:xfrm>
          <a:off x="203787" y="69152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123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Q5 : What is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required from doctors towards: (</a:t>
                      </a:r>
                      <a:r>
                        <a:rPr b="1" lang="ar" sz="20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Mention 2 in each )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bin"/>
                        <a:buAutoNum type="arabicPeriod"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Patients 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bin"/>
                        <a:buAutoNum type="arabicPeriod"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Colleagues 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12671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Patients: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Listen to patients.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Give patients information in way they can understand.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Colleagues: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treat your colleagues fairly.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○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Make sure your colleagues understand your role and their roles.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0" name="Google Shape;280;p48"/>
          <p:cNvSpPr txBox="1"/>
          <p:nvPr/>
        </p:nvSpPr>
        <p:spPr>
          <a:xfrm>
            <a:off x="1762951" y="9768993"/>
            <a:ext cx="4034100" cy="571500"/>
          </a:xfrm>
          <a:prstGeom prst="rect">
            <a:avLst/>
          </a:prstGeom>
          <a:noFill/>
          <a:ln cap="flat" cmpd="sng" w="28575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134F5C"/>
                </a:solidFill>
                <a:latin typeface="Cabin"/>
                <a:ea typeface="Cabin"/>
                <a:cs typeface="Cabin"/>
                <a:sym typeface="Cabin"/>
              </a:rPr>
              <a:t>Cont in the next slide </a:t>
            </a:r>
            <a:endParaRPr b="1" sz="2400">
              <a:solidFill>
                <a:srgbClr val="134F5C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9"/>
          <p:cNvGraphicFramePr/>
          <p:nvPr/>
        </p:nvGraphicFramePr>
        <p:xfrm>
          <a:off x="203762" y="2347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Q6 :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Why do the doctors need to practice good communication?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Doctors cannot practice medicine without effective communication skills.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Poor communication causes a lot of medico-legal and ethical problems.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" name="Google Shape;286;p49"/>
          <p:cNvGraphicFramePr/>
          <p:nvPr/>
        </p:nvGraphicFramePr>
        <p:xfrm>
          <a:off x="203762" y="1964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Q7 : Give 3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examples of people that doctors communicate with?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Patients.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Nurses.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Colleagues.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" name="Google Shape;287;p49"/>
          <p:cNvGraphicFramePr/>
          <p:nvPr/>
        </p:nvGraphicFramePr>
        <p:xfrm>
          <a:off x="203749" y="35996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Q8 :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medical interview can be classified into 4 types, enumerate them?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History taking.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Consultations.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Obtaining informed consent.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Breaking bad news.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" name="Google Shape;288;p49"/>
          <p:cNvGraphicFramePr/>
          <p:nvPr/>
        </p:nvGraphicFramePr>
        <p:xfrm>
          <a:off x="203787" y="5748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Q9 : What are the p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rinciples of effective communication?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Planning.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Interaction rather than a direct transmission.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Flexibility in relation to different individuals and contexts.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Ability to handle emotional outbreaks.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9" name="Google Shape;289;p49"/>
          <p:cNvGraphicFramePr/>
          <p:nvPr/>
        </p:nvGraphicFramePr>
        <p:xfrm>
          <a:off x="203762" y="75932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36225"/>
              </a:tblGrid>
              <a:tr h="61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Q10 : </a:t>
                      </a:r>
                      <a:r>
                        <a:rPr b="1" lang="ar" sz="20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What is the difference between Listening and Hearing?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0" name="Google Shape;290;p49"/>
          <p:cNvGraphicFramePr/>
          <p:nvPr/>
        </p:nvGraphicFramePr>
        <p:xfrm>
          <a:off x="203729" y="80808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3592500"/>
              </a:tblGrid>
              <a:tr h="214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Hearing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Passive activity; no effort.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1" name="Google Shape;291;p49"/>
          <p:cNvGraphicFramePr/>
          <p:nvPr/>
        </p:nvGraphicFramePr>
        <p:xfrm>
          <a:off x="3779988" y="80808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3559975"/>
              </a:tblGrid>
              <a:tr h="60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Listening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With Attention and Active involvement.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2" name="Google Shape;292;p49"/>
          <p:cNvGraphicFramePr/>
          <p:nvPr/>
        </p:nvGraphicFramePr>
        <p:xfrm>
          <a:off x="203774" y="90159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52475"/>
              </a:tblGrid>
              <a:tr h="2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Q11 : Enumerate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4 barriers to effective communication?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Ignorance.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Human failings (tiredness, stress).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Language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Strenuous working environment.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50"/>
          <p:cNvGraphicFramePr/>
          <p:nvPr/>
        </p:nvGraphicFramePr>
        <p:xfrm>
          <a:off x="185387" y="8856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5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Q1 : Define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Volunteering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663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Any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activity whic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h	involves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spending	time, unpaid, doing something which aims to benefit someone.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8" name="Google Shape;298;p50"/>
          <p:cNvGraphicFramePr/>
          <p:nvPr/>
        </p:nvGraphicFramePr>
        <p:xfrm>
          <a:off x="185374" y="20830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6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Q2 : What is the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difference between non-formal and informal education? </a:t>
                      </a:r>
                      <a:r>
                        <a:rPr b="1" lang="ar" sz="1500">
                          <a:solidFill>
                            <a:srgbClr val="EFEFE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(Or : define non-formal or informal education)</a:t>
                      </a:r>
                      <a:endParaRPr b="1" sz="1500">
                        <a:solidFill>
                          <a:srgbClr val="EFEFE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9" name="Google Shape;299;p50"/>
          <p:cNvGraphicFramePr/>
          <p:nvPr/>
        </p:nvGraphicFramePr>
        <p:xfrm>
          <a:off x="185375" y="39497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40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Q3 : </a:t>
                      </a:r>
                      <a:r>
                        <a:rPr b="1" lang="ar" sz="20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What is the Expectancy Motivation Theory?</a:t>
                      </a:r>
                      <a:endParaRPr b="1" sz="1500">
                        <a:solidFill>
                          <a:srgbClr val="CCCCCC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61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-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Theory suggests that the behavior of volunteering is caused by a belief that it will </a:t>
                      </a:r>
                      <a:r>
                        <a:rPr b="1" lang="ar">
                          <a:solidFill>
                            <a:srgbClr val="85200C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result in a desired reward or goal.	</a:t>
                      </a:r>
                      <a:endParaRPr b="1">
                        <a:solidFill>
                          <a:srgbClr val="85200C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00" name="Google Shape;300;p50"/>
          <p:cNvSpPr/>
          <p:nvPr/>
        </p:nvSpPr>
        <p:spPr>
          <a:xfrm>
            <a:off x="0" y="0"/>
            <a:ext cx="7560000" cy="7923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Lecture 6: </a:t>
            </a:r>
            <a:r>
              <a:rPr lang="a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Volunteering works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301" name="Google Shape;301;p50"/>
          <p:cNvGraphicFramePr/>
          <p:nvPr/>
        </p:nvGraphicFramePr>
        <p:xfrm>
          <a:off x="185367" y="2875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3592500"/>
              </a:tblGrid>
              <a:tr h="10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Non-formal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Cabin"/>
                          <a:ea typeface="Cabin"/>
                          <a:cs typeface="Cabin"/>
                          <a:sym typeface="Cabin"/>
                        </a:rPr>
                        <a:t>Any </a:t>
                      </a:r>
                      <a:r>
                        <a:rPr b="1" lang="ar" sz="1300">
                          <a:solidFill>
                            <a:srgbClr val="85200C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organized</a:t>
                      </a:r>
                      <a:r>
                        <a:rPr lang="ar" sz="1300">
                          <a:latin typeface="Cabin"/>
                          <a:ea typeface="Cabin"/>
                          <a:cs typeface="Cabin"/>
                          <a:sym typeface="Cabin"/>
                        </a:rPr>
                        <a:t> educational activity that	takes	place outside the formal educational system.</a:t>
                      </a:r>
                      <a:endParaRPr sz="13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2" name="Google Shape;302;p50"/>
          <p:cNvGraphicFramePr/>
          <p:nvPr/>
        </p:nvGraphicFramePr>
        <p:xfrm>
          <a:off x="3777875" y="28754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3518925"/>
              </a:tblGrid>
              <a:tr h="79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Informal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process throughout life by which the person acquires the knowledge through	</a:t>
                      </a:r>
                      <a:r>
                        <a:rPr b="1" lang="ar">
                          <a:solidFill>
                            <a:srgbClr val="85200C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everyday experiences.</a:t>
                      </a:r>
                      <a:endParaRPr b="1">
                        <a:solidFill>
                          <a:srgbClr val="85200C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3" name="Google Shape;303;p50"/>
          <p:cNvGraphicFramePr/>
          <p:nvPr/>
        </p:nvGraphicFramePr>
        <p:xfrm>
          <a:off x="185374" y="51105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7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Q4 : </a:t>
                      </a:r>
                      <a:r>
                        <a:rPr b="1" lang="ar" sz="20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What is the </a:t>
                      </a:r>
                      <a:r>
                        <a:rPr b="1" lang="ar" sz="20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Altruistic Motivation</a:t>
                      </a:r>
                      <a:r>
                        <a:rPr b="1" lang="ar" sz="20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Theory?</a:t>
                      </a:r>
                      <a:endParaRPr b="1" sz="1500">
                        <a:solidFill>
                          <a:srgbClr val="CCCCCC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58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-theory suggests 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that the individual derives intrinsic satisfaction for volunteering </a:t>
                      </a:r>
                      <a:r>
                        <a:rPr b="1" lang="ar">
                          <a:solidFill>
                            <a:srgbClr val="A61C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without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the conscious expectation of participating in an </a:t>
                      </a:r>
                      <a:r>
                        <a:rPr b="1" lang="ar">
                          <a:solidFill>
                            <a:srgbClr val="99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exchange relationship</a:t>
                      </a: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. (ALTRUISM)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4" name="Google Shape;304;p50"/>
          <p:cNvGraphicFramePr/>
          <p:nvPr/>
        </p:nvGraphicFramePr>
        <p:xfrm>
          <a:off x="185374" y="6253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7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Q5 : </a:t>
                      </a:r>
                      <a:r>
                        <a:rPr b="1" lang="ar" sz="20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What are the types of factors that favors volunteering, give 3 examples on each type?</a:t>
                      </a:r>
                      <a:endParaRPr b="1" sz="1500">
                        <a:solidFill>
                          <a:srgbClr val="CCCCCC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5808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Internal factors , ex :(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Self esteem , Generosity , Personal satisfaction).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External factors ,ex :</a:t>
                      </a: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(Recognition from society , C.Vs differentiation , Holidays).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5" name="Google Shape;305;p50"/>
          <p:cNvGraphicFramePr/>
          <p:nvPr/>
        </p:nvGraphicFramePr>
        <p:xfrm>
          <a:off x="185387" y="77010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37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Q6 : </a:t>
                      </a:r>
                      <a:r>
                        <a:rPr b="1" lang="ar" sz="19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What difficulties/obstacles stop you becoming a volunteer?</a:t>
                      </a:r>
                      <a:endParaRPr b="1" sz="19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7787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(You can’t):</a:t>
                      </a: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Lack of time, physical boundaries, lack of skill.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(Don’t want):</a:t>
                      </a: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 Lack of benefits.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b="1" lang="ar">
                          <a:solidFill>
                            <a:srgbClr val="999999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(Nobody asked): </a:t>
                      </a:r>
                      <a:r>
                        <a:rPr b="1"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Lack of opportunities.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6" name="Google Shape;306;p50"/>
          <p:cNvGraphicFramePr/>
          <p:nvPr/>
        </p:nvGraphicFramePr>
        <p:xfrm>
          <a:off x="185363" y="90534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{88A22857-1788-4FB1-9207-9A852D4196DC}</a:tableStyleId>
              </a:tblPr>
              <a:tblGrid>
                <a:gridCol w="7111425"/>
              </a:tblGrid>
              <a:tr h="44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Q7 : List 3 </a:t>
                      </a:r>
                      <a:r>
                        <a:rPr b="1" lang="ar" sz="200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principles of volunteering?</a:t>
                      </a:r>
                      <a:endParaRPr b="1" sz="2000">
                        <a:solidFill>
                          <a:srgbClr val="FFFF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6598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Independently chosen.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Has a community or social benefit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bin"/>
                        <a:buChar char="●"/>
                      </a:pPr>
                      <a:r>
                        <a:rPr lang="ar">
                          <a:latin typeface="Cabin"/>
                          <a:ea typeface="Cabin"/>
                          <a:cs typeface="Cabin"/>
                          <a:sym typeface="Cabin"/>
                        </a:rPr>
                        <a:t>Offered to not-for-profit activities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ltural Diversit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46440"/>
      </a:accent1>
      <a:accent2>
        <a:srgbClr val="69A1C2"/>
      </a:accent2>
      <a:accent3>
        <a:srgbClr val="FFE7D4"/>
      </a:accent3>
      <a:accent4>
        <a:srgbClr val="57261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