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y="27148525" cx="20116800"/>
  <p:notesSz cx="6858000" cy="9144000"/>
  <p:embeddedFontLst>
    <p:embeddedFont>
      <p:font typeface="Nunito"/>
      <p:regular r:id="rId14"/>
      <p:bold r:id="rId15"/>
      <p:italic r:id="rId16"/>
      <p:boldItalic r:id="rId17"/>
    </p:embeddedFont>
    <p:embeddedFont>
      <p:font typeface="Amatic SC"/>
      <p:regular r:id="rId18"/>
      <p:bold r:id="rId19"/>
    </p:embeddedFont>
    <p:embeddedFont>
      <p:font typeface="Lato"/>
      <p:regular r:id="rId20"/>
      <p:bold r:id="rId21"/>
      <p:italic r:id="rId22"/>
      <p:boldItalic r:id="rId23"/>
    </p:embeddedFont>
    <p:embeddedFont>
      <p:font typeface="Lora"/>
      <p:regular r:id="rId24"/>
      <p:bold r:id="rId25"/>
      <p:italic r:id="rId26"/>
      <p:boldItalic r:id="rId27"/>
    </p:embeddedFont>
    <p:embeddedFont>
      <p:font typeface="Oswald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8551">
          <p15:clr>
            <a:srgbClr val="A4A3A4"/>
          </p15:clr>
        </p15:guide>
        <p15:guide id="2" pos="63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6EAD51C4-212C-4DB8-8E6E-BFC479BC9C06}">
  <a:tblStyle styleId="{6EAD51C4-212C-4DB8-8E6E-BFC479BC9C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8551" orient="horz"/>
        <p:guide pos="633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regular.fntdata"/><Relationship Id="rId22" Type="http://schemas.openxmlformats.org/officeDocument/2006/relationships/font" Target="fonts/Lato-italic.fntdata"/><Relationship Id="rId21" Type="http://schemas.openxmlformats.org/officeDocument/2006/relationships/font" Target="fonts/Lato-bold.fntdata"/><Relationship Id="rId24" Type="http://schemas.openxmlformats.org/officeDocument/2006/relationships/font" Target="fonts/Lora-regular.fntdata"/><Relationship Id="rId23" Type="http://schemas.openxmlformats.org/officeDocument/2006/relationships/font" Target="fonts/La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Lora-italic.fntdata"/><Relationship Id="rId25" Type="http://schemas.openxmlformats.org/officeDocument/2006/relationships/font" Target="fonts/Lora-bold.fntdata"/><Relationship Id="rId28" Type="http://schemas.openxmlformats.org/officeDocument/2006/relationships/font" Target="fonts/Oswald-regular.fntdata"/><Relationship Id="rId27" Type="http://schemas.openxmlformats.org/officeDocument/2006/relationships/font" Target="fonts/Lora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Oswald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font" Target="fonts/Nunito-bold.fntdata"/><Relationship Id="rId14" Type="http://schemas.openxmlformats.org/officeDocument/2006/relationships/font" Target="fonts/Nunito-regular.fntdata"/><Relationship Id="rId17" Type="http://schemas.openxmlformats.org/officeDocument/2006/relationships/font" Target="fonts/Nunito-boldItalic.fntdata"/><Relationship Id="rId16" Type="http://schemas.openxmlformats.org/officeDocument/2006/relationships/font" Target="fonts/Nunito-italic.fntdata"/><Relationship Id="rId19" Type="http://schemas.openxmlformats.org/officeDocument/2006/relationships/font" Target="fonts/AmaticSC-bold.fntdata"/><Relationship Id="rId18" Type="http://schemas.openxmlformats.org/officeDocument/2006/relationships/font" Target="fonts/AmaticSC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58872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2158872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75af40222a_0_175:notes"/>
          <p:cNvSpPr/>
          <p:nvPr>
            <p:ph idx="2" type="sldImg"/>
          </p:nvPr>
        </p:nvSpPr>
        <p:spPr>
          <a:xfrm>
            <a:off x="2158872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75af40222a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bc9b58bb0_0_1:notes"/>
          <p:cNvSpPr/>
          <p:nvPr>
            <p:ph idx="2" type="sldImg"/>
          </p:nvPr>
        </p:nvSpPr>
        <p:spPr>
          <a:xfrm>
            <a:off x="2158872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bc9b58bb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bc9b58bb0_0_175:notes"/>
          <p:cNvSpPr/>
          <p:nvPr>
            <p:ph idx="2" type="sldImg"/>
          </p:nvPr>
        </p:nvSpPr>
        <p:spPr>
          <a:xfrm>
            <a:off x="2158872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bc9b58bb0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0356ab5ac7ea6e_0:notes"/>
          <p:cNvSpPr/>
          <p:nvPr>
            <p:ph idx="2" type="sldImg"/>
          </p:nvPr>
        </p:nvSpPr>
        <p:spPr>
          <a:xfrm>
            <a:off x="2158872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0356ab5ac7ea6e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5d914ddd3_0_2:notes"/>
          <p:cNvSpPr/>
          <p:nvPr>
            <p:ph idx="2" type="sldImg"/>
          </p:nvPr>
        </p:nvSpPr>
        <p:spPr>
          <a:xfrm>
            <a:off x="2158872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5d914ddd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bc9b58bb0_0_241:notes"/>
          <p:cNvSpPr/>
          <p:nvPr>
            <p:ph idx="2" type="sldImg"/>
          </p:nvPr>
        </p:nvSpPr>
        <p:spPr>
          <a:xfrm>
            <a:off x="2158872" y="685800"/>
            <a:ext cx="2541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bc9b58bb0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685758" y="3930031"/>
            <a:ext cx="18745200" cy="10833900"/>
          </a:xfrm>
          <a:prstGeom prst="rect">
            <a:avLst/>
          </a:prstGeom>
        </p:spPr>
        <p:txBody>
          <a:bodyPr anchorCtr="0" anchor="b" bIns="194400" lIns="194400" spcFirstLastPara="1" rIns="194400" wrap="square" tIns="1944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2pPr>
            <a:lvl3pPr lvl="2" algn="ctr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3pPr>
            <a:lvl4pPr lvl="3" algn="ctr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4pPr>
            <a:lvl5pPr lvl="4" algn="ctr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5pPr>
            <a:lvl6pPr lvl="5" algn="ctr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6pPr>
            <a:lvl7pPr lvl="6" algn="ctr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7pPr>
            <a:lvl8pPr lvl="7" algn="ctr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8pPr>
            <a:lvl9pPr lvl="8" algn="ctr">
              <a:spcBef>
                <a:spcPts val="0"/>
              </a:spcBef>
              <a:spcAft>
                <a:spcPts val="0"/>
              </a:spcAft>
              <a:buSzPts val="11100"/>
              <a:buNone/>
              <a:defRPr sz="111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685740" y="14959135"/>
            <a:ext cx="18745200" cy="4183800"/>
          </a:xfrm>
          <a:prstGeom prst="rect">
            <a:avLst/>
          </a:prstGeom>
        </p:spPr>
        <p:txBody>
          <a:bodyPr anchorCtr="0" anchor="t" bIns="194400" lIns="194400" spcFirstLastPara="1" rIns="194400" wrap="square" tIns="1944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685740" y="5838371"/>
            <a:ext cx="18745200" cy="10363500"/>
          </a:xfrm>
          <a:prstGeom prst="rect">
            <a:avLst/>
          </a:prstGeom>
        </p:spPr>
        <p:txBody>
          <a:bodyPr anchorCtr="0" anchor="b" bIns="194400" lIns="194400" spcFirstLastPara="1" rIns="194400" wrap="square" tIns="1944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500"/>
              <a:buNone/>
              <a:defRPr sz="2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25500"/>
              <a:buNone/>
              <a:defRPr sz="25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500"/>
              <a:buNone/>
              <a:defRPr sz="25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500"/>
              <a:buNone/>
              <a:defRPr sz="25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500"/>
              <a:buNone/>
              <a:defRPr sz="25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500"/>
              <a:buNone/>
              <a:defRPr sz="25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500"/>
              <a:buNone/>
              <a:defRPr sz="25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500"/>
              <a:buNone/>
              <a:defRPr sz="25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500"/>
              <a:buNone/>
              <a:defRPr sz="255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685740" y="16638137"/>
            <a:ext cx="18745200" cy="6866100"/>
          </a:xfrm>
          <a:prstGeom prst="rect">
            <a:avLst/>
          </a:prstGeom>
        </p:spPr>
        <p:txBody>
          <a:bodyPr anchorCtr="0" anchor="t" bIns="194400" lIns="194400" spcFirstLastPara="1" rIns="194400" wrap="square" tIns="194400">
            <a:noAutofit/>
          </a:bodyPr>
          <a:lstStyle>
            <a:lvl1pPr indent="-469900" lvl="0" marL="457200" algn="ctr">
              <a:spcBef>
                <a:spcPts val="0"/>
              </a:spcBef>
              <a:spcAft>
                <a:spcPts val="0"/>
              </a:spcAft>
              <a:buSzPts val="3800"/>
              <a:buChar char="●"/>
              <a:defRPr/>
            </a:lvl1pPr>
            <a:lvl2pPr indent="-419100" lvl="1" marL="914400" algn="ctr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2pPr>
            <a:lvl3pPr indent="-419100" lvl="2" marL="1371600" algn="ctr">
              <a:spcBef>
                <a:spcPts val="3400"/>
              </a:spcBef>
              <a:spcAft>
                <a:spcPts val="0"/>
              </a:spcAft>
              <a:buSzPts val="3000"/>
              <a:buChar char="■"/>
              <a:defRPr/>
            </a:lvl3pPr>
            <a:lvl4pPr indent="-419100" lvl="3" marL="1828800" algn="ctr">
              <a:spcBef>
                <a:spcPts val="3400"/>
              </a:spcBef>
              <a:spcAft>
                <a:spcPts val="0"/>
              </a:spcAft>
              <a:buSzPts val="3000"/>
              <a:buChar char="●"/>
              <a:defRPr/>
            </a:lvl4pPr>
            <a:lvl5pPr indent="-419100" lvl="4" marL="2286000" algn="ctr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5pPr>
            <a:lvl6pPr indent="-419100" lvl="5" marL="2743200" algn="ctr">
              <a:spcBef>
                <a:spcPts val="3400"/>
              </a:spcBef>
              <a:spcAft>
                <a:spcPts val="0"/>
              </a:spcAft>
              <a:buSzPts val="3000"/>
              <a:buChar char="■"/>
              <a:defRPr/>
            </a:lvl6pPr>
            <a:lvl7pPr indent="-419100" lvl="6" marL="3200400" algn="ctr">
              <a:spcBef>
                <a:spcPts val="3400"/>
              </a:spcBef>
              <a:spcAft>
                <a:spcPts val="0"/>
              </a:spcAft>
              <a:buSzPts val="3000"/>
              <a:buChar char="●"/>
              <a:defRPr/>
            </a:lvl7pPr>
            <a:lvl8pPr indent="-419100" lvl="7" marL="3657600" algn="ctr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8pPr>
            <a:lvl9pPr indent="-419100" lvl="8" marL="4114800" algn="ctr">
              <a:spcBef>
                <a:spcPts val="3400"/>
              </a:spcBef>
              <a:spcAft>
                <a:spcPts val="3400"/>
              </a:spcAft>
              <a:buSzPts val="30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685740" y="11352660"/>
            <a:ext cx="18745200" cy="44433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2pPr>
            <a:lvl3pPr lvl="2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3pPr>
            <a:lvl4pPr lvl="3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4pPr>
            <a:lvl5pPr lvl="4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5pPr>
            <a:lvl6pPr lvl="5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6pPr>
            <a:lvl7pPr lvl="6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7pPr>
            <a:lvl8pPr lvl="7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8pPr>
            <a:lvl9pPr lvl="8" algn="ctr"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685740" y="2348940"/>
            <a:ext cx="18745200" cy="3023100"/>
          </a:xfrm>
          <a:prstGeom prst="rect">
            <a:avLst/>
          </a:prstGeom>
        </p:spPr>
        <p:txBody>
          <a:bodyPr anchorCtr="0" anchor="t" bIns="194400" lIns="194400" spcFirstLastPara="1" rIns="194400" wrap="square" tIns="1944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685740" y="6083017"/>
            <a:ext cx="18745200" cy="18032400"/>
          </a:xfrm>
          <a:prstGeom prst="rect">
            <a:avLst/>
          </a:prstGeom>
        </p:spPr>
        <p:txBody>
          <a:bodyPr anchorCtr="0" anchor="t" bIns="194400" lIns="194400" spcFirstLastPara="1" rIns="194400" wrap="square" tIns="194400">
            <a:noAutofit/>
          </a:bodyPr>
          <a:lstStyle>
            <a:lvl1pPr indent="-469900" lvl="0" marL="457200">
              <a:spcBef>
                <a:spcPts val="0"/>
              </a:spcBef>
              <a:spcAft>
                <a:spcPts val="0"/>
              </a:spcAft>
              <a:buSzPts val="3800"/>
              <a:buChar char="●"/>
              <a:defRPr/>
            </a:lvl1pPr>
            <a:lvl2pPr indent="-419100" lvl="1" marL="914400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2pPr>
            <a:lvl3pPr indent="-419100" lvl="2" marL="1371600">
              <a:spcBef>
                <a:spcPts val="3400"/>
              </a:spcBef>
              <a:spcAft>
                <a:spcPts val="0"/>
              </a:spcAft>
              <a:buSzPts val="3000"/>
              <a:buChar char="■"/>
              <a:defRPr/>
            </a:lvl3pPr>
            <a:lvl4pPr indent="-419100" lvl="3" marL="1828800">
              <a:spcBef>
                <a:spcPts val="3400"/>
              </a:spcBef>
              <a:spcAft>
                <a:spcPts val="0"/>
              </a:spcAft>
              <a:buSzPts val="3000"/>
              <a:buChar char="●"/>
              <a:defRPr/>
            </a:lvl4pPr>
            <a:lvl5pPr indent="-419100" lvl="4" marL="2286000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5pPr>
            <a:lvl6pPr indent="-419100" lvl="5" marL="2743200">
              <a:spcBef>
                <a:spcPts val="3400"/>
              </a:spcBef>
              <a:spcAft>
                <a:spcPts val="0"/>
              </a:spcAft>
              <a:buSzPts val="3000"/>
              <a:buChar char="■"/>
              <a:defRPr/>
            </a:lvl6pPr>
            <a:lvl7pPr indent="-419100" lvl="6" marL="3200400">
              <a:spcBef>
                <a:spcPts val="3400"/>
              </a:spcBef>
              <a:spcAft>
                <a:spcPts val="0"/>
              </a:spcAft>
              <a:buSzPts val="3000"/>
              <a:buChar char="●"/>
              <a:defRPr/>
            </a:lvl7pPr>
            <a:lvl8pPr indent="-419100" lvl="7" marL="3657600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8pPr>
            <a:lvl9pPr indent="-419100" lvl="8" marL="4114800">
              <a:spcBef>
                <a:spcPts val="3400"/>
              </a:spcBef>
              <a:spcAft>
                <a:spcPts val="3400"/>
              </a:spcAft>
              <a:buSzPts val="30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685740" y="2348940"/>
            <a:ext cx="18745200" cy="3023100"/>
          </a:xfrm>
          <a:prstGeom prst="rect">
            <a:avLst/>
          </a:prstGeom>
        </p:spPr>
        <p:txBody>
          <a:bodyPr anchorCtr="0" anchor="t" bIns="194400" lIns="194400" spcFirstLastPara="1" rIns="194400" wrap="square" tIns="1944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685740" y="6083017"/>
            <a:ext cx="8799900" cy="18032400"/>
          </a:xfrm>
          <a:prstGeom prst="rect">
            <a:avLst/>
          </a:prstGeom>
        </p:spPr>
        <p:txBody>
          <a:bodyPr anchorCtr="0" anchor="t" bIns="194400" lIns="194400" spcFirstLastPara="1" rIns="194400" wrap="square" tIns="19440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indent="-393700" lvl="1" marL="914400">
              <a:spcBef>
                <a:spcPts val="3400"/>
              </a:spcBef>
              <a:spcAft>
                <a:spcPts val="0"/>
              </a:spcAft>
              <a:buSzPts val="2600"/>
              <a:buChar char="○"/>
              <a:defRPr sz="2600"/>
            </a:lvl2pPr>
            <a:lvl3pPr indent="-393700" lvl="2" marL="1371600">
              <a:spcBef>
                <a:spcPts val="3400"/>
              </a:spcBef>
              <a:spcAft>
                <a:spcPts val="0"/>
              </a:spcAft>
              <a:buSzPts val="2600"/>
              <a:buChar char="■"/>
              <a:defRPr sz="2600"/>
            </a:lvl3pPr>
            <a:lvl4pPr indent="-393700" lvl="3" marL="1828800">
              <a:spcBef>
                <a:spcPts val="3400"/>
              </a:spcBef>
              <a:spcAft>
                <a:spcPts val="0"/>
              </a:spcAft>
              <a:buSzPts val="2600"/>
              <a:buChar char="●"/>
              <a:defRPr sz="2600"/>
            </a:lvl4pPr>
            <a:lvl5pPr indent="-393700" lvl="4" marL="2286000">
              <a:spcBef>
                <a:spcPts val="3400"/>
              </a:spcBef>
              <a:spcAft>
                <a:spcPts val="0"/>
              </a:spcAft>
              <a:buSzPts val="2600"/>
              <a:buChar char="○"/>
              <a:defRPr sz="2600"/>
            </a:lvl5pPr>
            <a:lvl6pPr indent="-393700" lvl="5" marL="2743200">
              <a:spcBef>
                <a:spcPts val="3400"/>
              </a:spcBef>
              <a:spcAft>
                <a:spcPts val="0"/>
              </a:spcAft>
              <a:buSzPts val="2600"/>
              <a:buChar char="■"/>
              <a:defRPr sz="2600"/>
            </a:lvl6pPr>
            <a:lvl7pPr indent="-393700" lvl="6" marL="3200400">
              <a:spcBef>
                <a:spcPts val="3400"/>
              </a:spcBef>
              <a:spcAft>
                <a:spcPts val="0"/>
              </a:spcAft>
              <a:buSzPts val="2600"/>
              <a:buChar char="●"/>
              <a:defRPr sz="2600"/>
            </a:lvl7pPr>
            <a:lvl8pPr indent="-393700" lvl="7" marL="3657600">
              <a:spcBef>
                <a:spcPts val="3400"/>
              </a:spcBef>
              <a:spcAft>
                <a:spcPts val="0"/>
              </a:spcAft>
              <a:buSzPts val="2600"/>
              <a:buChar char="○"/>
              <a:defRPr sz="2600"/>
            </a:lvl8pPr>
            <a:lvl9pPr indent="-393700" lvl="8" marL="4114800">
              <a:spcBef>
                <a:spcPts val="3400"/>
              </a:spcBef>
              <a:spcAft>
                <a:spcPts val="3400"/>
              </a:spcAft>
              <a:buSzPts val="2600"/>
              <a:buChar char="■"/>
              <a:defRPr sz="26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10631280" y="6083017"/>
            <a:ext cx="8799900" cy="18032400"/>
          </a:xfrm>
          <a:prstGeom prst="rect">
            <a:avLst/>
          </a:prstGeom>
        </p:spPr>
        <p:txBody>
          <a:bodyPr anchorCtr="0" anchor="t" bIns="194400" lIns="194400" spcFirstLastPara="1" rIns="194400" wrap="square" tIns="19440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indent="-393700" lvl="1" marL="914400">
              <a:spcBef>
                <a:spcPts val="3400"/>
              </a:spcBef>
              <a:spcAft>
                <a:spcPts val="0"/>
              </a:spcAft>
              <a:buSzPts val="2600"/>
              <a:buChar char="○"/>
              <a:defRPr sz="2600"/>
            </a:lvl2pPr>
            <a:lvl3pPr indent="-393700" lvl="2" marL="1371600">
              <a:spcBef>
                <a:spcPts val="3400"/>
              </a:spcBef>
              <a:spcAft>
                <a:spcPts val="0"/>
              </a:spcAft>
              <a:buSzPts val="2600"/>
              <a:buChar char="■"/>
              <a:defRPr sz="2600"/>
            </a:lvl3pPr>
            <a:lvl4pPr indent="-393700" lvl="3" marL="1828800">
              <a:spcBef>
                <a:spcPts val="3400"/>
              </a:spcBef>
              <a:spcAft>
                <a:spcPts val="0"/>
              </a:spcAft>
              <a:buSzPts val="2600"/>
              <a:buChar char="●"/>
              <a:defRPr sz="2600"/>
            </a:lvl4pPr>
            <a:lvl5pPr indent="-393700" lvl="4" marL="2286000">
              <a:spcBef>
                <a:spcPts val="3400"/>
              </a:spcBef>
              <a:spcAft>
                <a:spcPts val="0"/>
              </a:spcAft>
              <a:buSzPts val="2600"/>
              <a:buChar char="○"/>
              <a:defRPr sz="2600"/>
            </a:lvl5pPr>
            <a:lvl6pPr indent="-393700" lvl="5" marL="2743200">
              <a:spcBef>
                <a:spcPts val="3400"/>
              </a:spcBef>
              <a:spcAft>
                <a:spcPts val="0"/>
              </a:spcAft>
              <a:buSzPts val="2600"/>
              <a:buChar char="■"/>
              <a:defRPr sz="2600"/>
            </a:lvl6pPr>
            <a:lvl7pPr indent="-393700" lvl="6" marL="3200400">
              <a:spcBef>
                <a:spcPts val="3400"/>
              </a:spcBef>
              <a:spcAft>
                <a:spcPts val="0"/>
              </a:spcAft>
              <a:buSzPts val="2600"/>
              <a:buChar char="●"/>
              <a:defRPr sz="2600"/>
            </a:lvl7pPr>
            <a:lvl8pPr indent="-393700" lvl="7" marL="3657600">
              <a:spcBef>
                <a:spcPts val="3400"/>
              </a:spcBef>
              <a:spcAft>
                <a:spcPts val="0"/>
              </a:spcAft>
              <a:buSzPts val="2600"/>
              <a:buChar char="○"/>
              <a:defRPr sz="2600"/>
            </a:lvl8pPr>
            <a:lvl9pPr indent="-393700" lvl="8" marL="4114800">
              <a:spcBef>
                <a:spcPts val="3400"/>
              </a:spcBef>
              <a:spcAft>
                <a:spcPts val="3400"/>
              </a:spcAft>
              <a:buSzPts val="2600"/>
              <a:buChar char="■"/>
              <a:defRPr sz="26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685740" y="2348940"/>
            <a:ext cx="18745200" cy="3023100"/>
          </a:xfrm>
          <a:prstGeom prst="rect">
            <a:avLst/>
          </a:prstGeom>
        </p:spPr>
        <p:txBody>
          <a:bodyPr anchorCtr="0" anchor="t" bIns="194400" lIns="194400" spcFirstLastPara="1" rIns="194400" wrap="square" tIns="1944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685740" y="2932579"/>
            <a:ext cx="6177600" cy="3988500"/>
          </a:xfrm>
          <a:prstGeom prst="rect">
            <a:avLst/>
          </a:prstGeom>
        </p:spPr>
        <p:txBody>
          <a:bodyPr anchorCtr="0" anchor="b" bIns="194400" lIns="194400" spcFirstLastPara="1" rIns="194400" wrap="square" tIns="1944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685740" y="7334615"/>
            <a:ext cx="6177600" cy="16782000"/>
          </a:xfrm>
          <a:prstGeom prst="rect">
            <a:avLst/>
          </a:prstGeom>
        </p:spPr>
        <p:txBody>
          <a:bodyPr anchorCtr="0" anchor="t" bIns="194400" lIns="194400" spcFirstLastPara="1" rIns="194400" wrap="square" tIns="194400">
            <a:noAutofit/>
          </a:bodyPr>
          <a:lstStyle>
            <a:lvl1pPr indent="-393700" lvl="0" marL="4572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1pPr>
            <a:lvl2pPr indent="-393700" lvl="1" marL="914400">
              <a:spcBef>
                <a:spcPts val="3400"/>
              </a:spcBef>
              <a:spcAft>
                <a:spcPts val="0"/>
              </a:spcAft>
              <a:buSzPts val="2600"/>
              <a:buChar char="○"/>
              <a:defRPr sz="2600"/>
            </a:lvl2pPr>
            <a:lvl3pPr indent="-393700" lvl="2" marL="1371600">
              <a:spcBef>
                <a:spcPts val="3400"/>
              </a:spcBef>
              <a:spcAft>
                <a:spcPts val="0"/>
              </a:spcAft>
              <a:buSzPts val="2600"/>
              <a:buChar char="■"/>
              <a:defRPr sz="2600"/>
            </a:lvl3pPr>
            <a:lvl4pPr indent="-393700" lvl="3" marL="1828800">
              <a:spcBef>
                <a:spcPts val="3400"/>
              </a:spcBef>
              <a:spcAft>
                <a:spcPts val="0"/>
              </a:spcAft>
              <a:buSzPts val="2600"/>
              <a:buChar char="●"/>
              <a:defRPr sz="2600"/>
            </a:lvl4pPr>
            <a:lvl5pPr indent="-393700" lvl="4" marL="2286000">
              <a:spcBef>
                <a:spcPts val="3400"/>
              </a:spcBef>
              <a:spcAft>
                <a:spcPts val="0"/>
              </a:spcAft>
              <a:buSzPts val="2600"/>
              <a:buChar char="○"/>
              <a:defRPr sz="2600"/>
            </a:lvl5pPr>
            <a:lvl6pPr indent="-393700" lvl="5" marL="2743200">
              <a:spcBef>
                <a:spcPts val="3400"/>
              </a:spcBef>
              <a:spcAft>
                <a:spcPts val="0"/>
              </a:spcAft>
              <a:buSzPts val="2600"/>
              <a:buChar char="■"/>
              <a:defRPr sz="2600"/>
            </a:lvl6pPr>
            <a:lvl7pPr indent="-393700" lvl="6" marL="3200400">
              <a:spcBef>
                <a:spcPts val="3400"/>
              </a:spcBef>
              <a:spcAft>
                <a:spcPts val="0"/>
              </a:spcAft>
              <a:buSzPts val="2600"/>
              <a:buChar char="●"/>
              <a:defRPr sz="2600"/>
            </a:lvl7pPr>
            <a:lvl8pPr indent="-393700" lvl="7" marL="3657600">
              <a:spcBef>
                <a:spcPts val="3400"/>
              </a:spcBef>
              <a:spcAft>
                <a:spcPts val="0"/>
              </a:spcAft>
              <a:buSzPts val="2600"/>
              <a:buChar char="○"/>
              <a:defRPr sz="2600"/>
            </a:lvl8pPr>
            <a:lvl9pPr indent="-393700" lvl="8" marL="4114800">
              <a:spcBef>
                <a:spcPts val="3400"/>
              </a:spcBef>
              <a:spcAft>
                <a:spcPts val="3400"/>
              </a:spcAft>
              <a:buSzPts val="2600"/>
              <a:buChar char="■"/>
              <a:defRPr sz="26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1078550" y="2375991"/>
            <a:ext cx="14009100" cy="215922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200"/>
              <a:buNone/>
              <a:defRPr sz="10200"/>
            </a:lvl1pPr>
            <a:lvl2pPr lvl="1">
              <a:spcBef>
                <a:spcPts val="0"/>
              </a:spcBef>
              <a:spcAft>
                <a:spcPts val="0"/>
              </a:spcAft>
              <a:buSzPts val="10200"/>
              <a:buNone/>
              <a:defRPr sz="10200"/>
            </a:lvl2pPr>
            <a:lvl3pPr lvl="2">
              <a:spcBef>
                <a:spcPts val="0"/>
              </a:spcBef>
              <a:spcAft>
                <a:spcPts val="0"/>
              </a:spcAft>
              <a:buSzPts val="10200"/>
              <a:buNone/>
              <a:defRPr sz="10200"/>
            </a:lvl3pPr>
            <a:lvl4pPr lvl="3">
              <a:spcBef>
                <a:spcPts val="0"/>
              </a:spcBef>
              <a:spcAft>
                <a:spcPts val="0"/>
              </a:spcAft>
              <a:buSzPts val="10200"/>
              <a:buNone/>
              <a:defRPr sz="10200"/>
            </a:lvl4pPr>
            <a:lvl5pPr lvl="4">
              <a:spcBef>
                <a:spcPts val="0"/>
              </a:spcBef>
              <a:spcAft>
                <a:spcPts val="0"/>
              </a:spcAft>
              <a:buSzPts val="10200"/>
              <a:buNone/>
              <a:defRPr sz="10200"/>
            </a:lvl5pPr>
            <a:lvl6pPr lvl="5">
              <a:spcBef>
                <a:spcPts val="0"/>
              </a:spcBef>
              <a:spcAft>
                <a:spcPts val="0"/>
              </a:spcAft>
              <a:buSzPts val="10200"/>
              <a:buNone/>
              <a:defRPr sz="10200"/>
            </a:lvl6pPr>
            <a:lvl7pPr lvl="6">
              <a:spcBef>
                <a:spcPts val="0"/>
              </a:spcBef>
              <a:spcAft>
                <a:spcPts val="0"/>
              </a:spcAft>
              <a:buSzPts val="10200"/>
              <a:buNone/>
              <a:defRPr sz="10200"/>
            </a:lvl7pPr>
            <a:lvl8pPr lvl="7">
              <a:spcBef>
                <a:spcPts val="0"/>
              </a:spcBef>
              <a:spcAft>
                <a:spcPts val="0"/>
              </a:spcAft>
              <a:buSzPts val="10200"/>
              <a:buNone/>
              <a:defRPr sz="10200"/>
            </a:lvl8pPr>
            <a:lvl9pPr lvl="8">
              <a:spcBef>
                <a:spcPts val="0"/>
              </a:spcBef>
              <a:spcAft>
                <a:spcPts val="0"/>
              </a:spcAft>
              <a:buSzPts val="10200"/>
              <a:buNone/>
              <a:defRPr sz="102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0058400" y="-660"/>
            <a:ext cx="10058400" cy="2714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94400" lIns="194400" spcFirstLastPara="1" rIns="194400" wrap="square" tIns="194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584100" y="6508969"/>
            <a:ext cx="8899500" cy="7824000"/>
          </a:xfrm>
          <a:prstGeom prst="rect">
            <a:avLst/>
          </a:prstGeom>
        </p:spPr>
        <p:txBody>
          <a:bodyPr anchorCtr="0" anchor="b" bIns="194400" lIns="194400" spcFirstLastPara="1" rIns="194400" wrap="square" tIns="1944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1pPr>
            <a:lvl2pPr lvl="1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algn="ctr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584100" y="14795247"/>
            <a:ext cx="8899500" cy="6518700"/>
          </a:xfrm>
          <a:prstGeom prst="rect">
            <a:avLst/>
          </a:prstGeom>
        </p:spPr>
        <p:txBody>
          <a:bodyPr anchorCtr="0" anchor="t" bIns="194400" lIns="194400" spcFirstLastPara="1" rIns="194400" wrap="square" tIns="1944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10866900" y="3821827"/>
            <a:ext cx="8441400" cy="195039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indent="-469900" lvl="0" marL="457200">
              <a:spcBef>
                <a:spcPts val="0"/>
              </a:spcBef>
              <a:spcAft>
                <a:spcPts val="0"/>
              </a:spcAft>
              <a:buSzPts val="3800"/>
              <a:buChar char="●"/>
              <a:defRPr/>
            </a:lvl1pPr>
            <a:lvl2pPr indent="-419100" lvl="1" marL="914400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2pPr>
            <a:lvl3pPr indent="-419100" lvl="2" marL="1371600">
              <a:spcBef>
                <a:spcPts val="3400"/>
              </a:spcBef>
              <a:spcAft>
                <a:spcPts val="0"/>
              </a:spcAft>
              <a:buSzPts val="3000"/>
              <a:buChar char="■"/>
              <a:defRPr/>
            </a:lvl3pPr>
            <a:lvl4pPr indent="-419100" lvl="3" marL="1828800">
              <a:spcBef>
                <a:spcPts val="3400"/>
              </a:spcBef>
              <a:spcAft>
                <a:spcPts val="0"/>
              </a:spcAft>
              <a:buSzPts val="3000"/>
              <a:buChar char="●"/>
              <a:defRPr/>
            </a:lvl4pPr>
            <a:lvl5pPr indent="-419100" lvl="4" marL="2286000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5pPr>
            <a:lvl6pPr indent="-419100" lvl="5" marL="2743200">
              <a:spcBef>
                <a:spcPts val="3400"/>
              </a:spcBef>
              <a:spcAft>
                <a:spcPts val="0"/>
              </a:spcAft>
              <a:buSzPts val="3000"/>
              <a:buChar char="■"/>
              <a:defRPr/>
            </a:lvl6pPr>
            <a:lvl7pPr indent="-419100" lvl="6" marL="3200400">
              <a:spcBef>
                <a:spcPts val="3400"/>
              </a:spcBef>
              <a:spcAft>
                <a:spcPts val="0"/>
              </a:spcAft>
              <a:buSzPts val="3000"/>
              <a:buChar char="●"/>
              <a:defRPr/>
            </a:lvl7pPr>
            <a:lvl8pPr indent="-419100" lvl="7" marL="3657600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8pPr>
            <a:lvl9pPr indent="-419100" lvl="8" marL="4114800">
              <a:spcBef>
                <a:spcPts val="3400"/>
              </a:spcBef>
              <a:spcAft>
                <a:spcPts val="3400"/>
              </a:spcAft>
              <a:buSzPts val="30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685740" y="22329906"/>
            <a:ext cx="13197300" cy="31941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85740" y="2348940"/>
            <a:ext cx="18745200" cy="30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400" lIns="194400" spcFirstLastPara="1" rIns="194400" wrap="square" tIns="1944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85740" y="6083017"/>
            <a:ext cx="18745200" cy="180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400" lIns="194400" spcFirstLastPara="1" rIns="194400" wrap="square" tIns="194400">
            <a:noAutofit/>
          </a:bodyPr>
          <a:lstStyle>
            <a:lvl1pPr indent="-469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Char char="●"/>
              <a:defRPr sz="3800">
                <a:solidFill>
                  <a:schemeClr val="dk2"/>
                </a:solidFill>
              </a:defRPr>
            </a:lvl1pPr>
            <a:lvl2pPr indent="-419100" lvl="1" marL="91440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Char char="○"/>
              <a:defRPr sz="3000">
                <a:solidFill>
                  <a:schemeClr val="dk2"/>
                </a:solidFill>
              </a:defRPr>
            </a:lvl2pPr>
            <a:lvl3pPr indent="-419100" lvl="2" marL="137160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Char char="■"/>
              <a:defRPr sz="3000">
                <a:solidFill>
                  <a:schemeClr val="dk2"/>
                </a:solidFill>
              </a:defRPr>
            </a:lvl3pPr>
            <a:lvl4pPr indent="-419100" lvl="3" marL="182880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Char char="●"/>
              <a:defRPr sz="3000">
                <a:solidFill>
                  <a:schemeClr val="dk2"/>
                </a:solidFill>
              </a:defRPr>
            </a:lvl4pPr>
            <a:lvl5pPr indent="-419100" lvl="4" marL="228600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Char char="○"/>
              <a:defRPr sz="3000">
                <a:solidFill>
                  <a:schemeClr val="dk2"/>
                </a:solidFill>
              </a:defRPr>
            </a:lvl5pPr>
            <a:lvl6pPr indent="-419100" lvl="5" marL="274320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Char char="■"/>
              <a:defRPr sz="3000">
                <a:solidFill>
                  <a:schemeClr val="dk2"/>
                </a:solidFill>
              </a:defRPr>
            </a:lvl6pPr>
            <a:lvl7pPr indent="-419100" lvl="6" marL="320040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Char char="●"/>
              <a:defRPr sz="3000">
                <a:solidFill>
                  <a:schemeClr val="dk2"/>
                </a:solidFill>
              </a:defRPr>
            </a:lvl7pPr>
            <a:lvl8pPr indent="-419100" lvl="7" marL="365760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Char char="○"/>
              <a:defRPr sz="3000">
                <a:solidFill>
                  <a:schemeClr val="dk2"/>
                </a:solidFill>
              </a:defRPr>
            </a:lvl8pPr>
            <a:lvl9pPr indent="-419100" lvl="8" marL="4114800">
              <a:lnSpc>
                <a:spcPct val="115000"/>
              </a:lnSpc>
              <a:spcBef>
                <a:spcPts val="3400"/>
              </a:spcBef>
              <a:spcAft>
                <a:spcPts val="3400"/>
              </a:spcAft>
              <a:buClr>
                <a:schemeClr val="dk2"/>
              </a:buClr>
              <a:buSzPts val="3000"/>
              <a:buChar char="■"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8639407" y="24613485"/>
            <a:ext cx="1207200" cy="20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4400" lIns="194400" spcFirstLastPara="1" rIns="194400" wrap="square" tIns="194400">
            <a:noAutofit/>
          </a:bodyPr>
          <a:lstStyle>
            <a:lvl1pPr lvl="0" algn="r">
              <a:buNone/>
              <a:defRPr sz="2100">
                <a:solidFill>
                  <a:schemeClr val="dk2"/>
                </a:solidFill>
              </a:defRPr>
            </a:lvl1pPr>
            <a:lvl2pPr lvl="1" algn="r">
              <a:buNone/>
              <a:defRPr sz="2100">
                <a:solidFill>
                  <a:schemeClr val="dk2"/>
                </a:solidFill>
              </a:defRPr>
            </a:lvl2pPr>
            <a:lvl3pPr lvl="2" algn="r">
              <a:buNone/>
              <a:defRPr sz="2100">
                <a:solidFill>
                  <a:schemeClr val="dk2"/>
                </a:solidFill>
              </a:defRPr>
            </a:lvl3pPr>
            <a:lvl4pPr lvl="3" algn="r">
              <a:buNone/>
              <a:defRPr sz="2100">
                <a:solidFill>
                  <a:schemeClr val="dk2"/>
                </a:solidFill>
              </a:defRPr>
            </a:lvl4pPr>
            <a:lvl5pPr lvl="4" algn="r">
              <a:buNone/>
              <a:defRPr sz="2100">
                <a:solidFill>
                  <a:schemeClr val="dk2"/>
                </a:solidFill>
              </a:defRPr>
            </a:lvl5pPr>
            <a:lvl6pPr lvl="5" algn="r">
              <a:buNone/>
              <a:defRPr sz="2100">
                <a:solidFill>
                  <a:schemeClr val="dk2"/>
                </a:solidFill>
              </a:defRPr>
            </a:lvl6pPr>
            <a:lvl7pPr lvl="6" algn="r">
              <a:buNone/>
              <a:defRPr sz="2100">
                <a:solidFill>
                  <a:schemeClr val="dk2"/>
                </a:solidFill>
              </a:defRPr>
            </a:lvl7pPr>
            <a:lvl8pPr lvl="7" algn="r">
              <a:buNone/>
              <a:defRPr sz="2100">
                <a:solidFill>
                  <a:schemeClr val="dk2"/>
                </a:solidFill>
              </a:defRPr>
            </a:lvl8pPr>
            <a:lvl9pPr lvl="8" algn="r">
              <a:buNone/>
              <a:defRPr sz="21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Relationship Id="rId5" Type="http://schemas.openxmlformats.org/officeDocument/2006/relationships/image" Target="../media/image16.png"/><Relationship Id="rId6" Type="http://schemas.openxmlformats.org/officeDocument/2006/relationships/image" Target="../media/image17.jpg"/><Relationship Id="rId7" Type="http://schemas.openxmlformats.org/officeDocument/2006/relationships/image" Target="../media/image15.jpg"/><Relationship Id="rId8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7" Type="http://schemas.openxmlformats.org/officeDocument/2006/relationships/image" Target="../media/image4.png"/><Relationship Id="rId8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10" Type="http://schemas.openxmlformats.org/officeDocument/2006/relationships/image" Target="../media/image20.png"/><Relationship Id="rId9" Type="http://schemas.openxmlformats.org/officeDocument/2006/relationships/image" Target="../media/image18.png"/><Relationship Id="rId5" Type="http://schemas.openxmlformats.org/officeDocument/2006/relationships/image" Target="../media/image6.png"/><Relationship Id="rId6" Type="http://schemas.openxmlformats.org/officeDocument/2006/relationships/image" Target="../media/image13.png"/><Relationship Id="rId7" Type="http://schemas.openxmlformats.org/officeDocument/2006/relationships/image" Target="../media/image5.png"/><Relationship Id="rId8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2.png"/><Relationship Id="rId6" Type="http://schemas.openxmlformats.org/officeDocument/2006/relationships/image" Target="../media/image20.png"/><Relationship Id="rId7" Type="http://schemas.openxmlformats.org/officeDocument/2006/relationships/image" Target="../media/image19.png"/><Relationship Id="rId8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radiologyteam438.sarahah.com" TargetMode="Externa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2392125" y="20968500"/>
            <a:ext cx="16061400" cy="55356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 amt="80000"/>
          </a:blip>
          <a:srcRect b="0" l="1009" r="1009" t="28962"/>
          <a:stretch/>
        </p:blipFill>
        <p:spPr>
          <a:xfrm>
            <a:off x="0" y="-1"/>
            <a:ext cx="20116798" cy="824252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3575688" y="8482675"/>
            <a:ext cx="13525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RADIOLOGY OF THE ABDOMEN </a:t>
            </a:r>
            <a:endParaRPr sz="720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14691" l="0" r="0" t="20759"/>
          <a:stretch/>
        </p:blipFill>
        <p:spPr>
          <a:xfrm>
            <a:off x="445325" y="8753575"/>
            <a:ext cx="2692505" cy="17379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-1059450" y="283650"/>
            <a:ext cx="22235700" cy="45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Radiology </a:t>
            </a:r>
            <a:endParaRPr b="1" sz="300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137825" y="3833575"/>
            <a:ext cx="14764800" cy="17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gastrointestinal block</a:t>
            </a:r>
            <a:endParaRPr b="1" sz="100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rgbClr val="EFEFEF"/>
                </a:solidFill>
                <a:latin typeface="Amatic SC"/>
                <a:ea typeface="Amatic SC"/>
                <a:cs typeface="Amatic SC"/>
                <a:sym typeface="Amatic SC"/>
              </a:rPr>
              <a:t>Team 438</a:t>
            </a:r>
            <a:endParaRPr b="1" sz="10000">
              <a:solidFill>
                <a:srgbClr val="EFEFE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15740950" y="2291413"/>
            <a:ext cx="4131300" cy="3659700"/>
          </a:xfrm>
          <a:prstGeom prst="roundRect">
            <a:avLst>
              <a:gd fmla="val 16667" name="adj"/>
            </a:avLst>
          </a:prstGeom>
          <a:solidFill>
            <a:srgbClr val="E69138">
              <a:alpha val="623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 u="sng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Editing File</a:t>
            </a:r>
            <a:endParaRPr b="1" sz="3000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D9D9D9"/>
                </a:solidFill>
                <a:latin typeface="Lato"/>
                <a:ea typeface="Lato"/>
                <a:cs typeface="Lato"/>
                <a:sym typeface="Lato"/>
              </a:rPr>
              <a:t>Color index:</a:t>
            </a:r>
            <a:endParaRPr sz="3000">
              <a:solidFill>
                <a:srgbClr val="D9D9D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ato"/>
                <a:ea typeface="Lato"/>
                <a:cs typeface="Lato"/>
                <a:sym typeface="Lato"/>
              </a:rPr>
              <a:t>Black: main text</a:t>
            </a:r>
            <a:endParaRPr sz="3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Gray: Extra info</a:t>
            </a:r>
            <a:endParaRPr sz="3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FF"/>
                </a:solidFill>
                <a:latin typeface="Lato"/>
                <a:ea typeface="Lato"/>
                <a:cs typeface="Lato"/>
                <a:sym typeface="Lato"/>
              </a:rPr>
              <a:t>Pink : girls slides</a:t>
            </a:r>
            <a:endParaRPr sz="3000">
              <a:solidFill>
                <a:srgbClr val="FF00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Blue: boys slides</a:t>
            </a:r>
            <a:endParaRPr sz="3000"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Red: important </a:t>
            </a:r>
            <a:endParaRPr sz="30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34301" y="8553495"/>
            <a:ext cx="1737951" cy="17379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/>
          <p:nvPr/>
        </p:nvSpPr>
        <p:spPr>
          <a:xfrm>
            <a:off x="0" y="10917425"/>
            <a:ext cx="20116800" cy="8892600"/>
          </a:xfrm>
          <a:prstGeom prst="rect">
            <a:avLst/>
          </a:prstGeom>
          <a:solidFill>
            <a:srgbClr val="F49736">
              <a:alpha val="5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3" name="Google Shape;63;p13"/>
          <p:cNvSpPr txBox="1"/>
          <p:nvPr/>
        </p:nvSpPr>
        <p:spPr>
          <a:xfrm>
            <a:off x="8190305" y="11017230"/>
            <a:ext cx="5058000" cy="7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u="sng">
                <a:solidFill>
                  <a:srgbClr val="783F04"/>
                </a:solidFill>
                <a:latin typeface="Nunito"/>
                <a:ea typeface="Nunito"/>
                <a:cs typeface="Nunito"/>
                <a:sym typeface="Nunito"/>
              </a:rPr>
              <a:t>Team leaders:</a:t>
            </a:r>
            <a:endParaRPr sz="6000" u="sng">
              <a:solidFill>
                <a:srgbClr val="783F0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8496646" y="12165206"/>
            <a:ext cx="5862600" cy="12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78909C"/>
                </a:solidFill>
                <a:latin typeface="Oswald"/>
                <a:ea typeface="Oswald"/>
                <a:cs typeface="Oswald"/>
                <a:sym typeface="Oswald"/>
              </a:rPr>
              <a:t>Nouran Arnous</a:t>
            </a:r>
            <a:endParaRPr sz="6000">
              <a:solidFill>
                <a:srgbClr val="78909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8626848" y="13593513"/>
            <a:ext cx="5602200" cy="10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78909C"/>
                </a:solidFill>
                <a:latin typeface="Oswald"/>
                <a:ea typeface="Oswald"/>
                <a:cs typeface="Oswald"/>
                <a:sym typeface="Oswald"/>
              </a:rPr>
              <a:t>Omar Aldosari</a:t>
            </a:r>
            <a:endParaRPr sz="6000">
              <a:solidFill>
                <a:srgbClr val="78909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6" name="Google Shape;66;p13"/>
          <p:cNvPicPr preferRelativeResize="0"/>
          <p:nvPr/>
        </p:nvPicPr>
        <p:blipFill rotWithShape="1">
          <a:blip r:embed="rId6">
            <a:alphaModFix/>
          </a:blip>
          <a:srcRect b="2633" l="-5248" r="-5236" t="2633"/>
          <a:stretch/>
        </p:blipFill>
        <p:spPr>
          <a:xfrm>
            <a:off x="6550977" y="11612975"/>
            <a:ext cx="1750200" cy="1445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50969" y="13317130"/>
            <a:ext cx="1750200" cy="1549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/>
          <p:nvPr/>
        </p:nvSpPr>
        <p:spPr>
          <a:xfrm>
            <a:off x="7766375" y="14691475"/>
            <a:ext cx="6901200" cy="10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u="sng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Team members:</a:t>
            </a:r>
            <a:endParaRPr sz="6000" u="sng">
              <a:solidFill>
                <a:srgbClr val="B45F0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986400" y="15639523"/>
            <a:ext cx="18703800" cy="39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     Lina Alosaimi               Faisal Alqifari</a:t>
            </a:r>
            <a:endParaRPr b="1"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           Rawan Alzayed               Bassam Alkhuwaitir</a:t>
            </a:r>
            <a:endParaRPr b="1"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Moh Al-Huqbani</a:t>
            </a:r>
            <a:endParaRPr b="1"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/>
          </a:p>
        </p:txBody>
      </p:sp>
      <p:pic>
        <p:nvPicPr>
          <p:cNvPr id="70" name="Google Shape;70;p13"/>
          <p:cNvPicPr preferRelativeResize="0"/>
          <p:nvPr/>
        </p:nvPicPr>
        <p:blipFill rotWithShape="1">
          <a:blip r:embed="rId8">
            <a:alphaModFix/>
          </a:blip>
          <a:srcRect b="30845" l="0" r="0" t="25221"/>
          <a:stretch/>
        </p:blipFill>
        <p:spPr>
          <a:xfrm>
            <a:off x="4463588" y="18292200"/>
            <a:ext cx="12511426" cy="102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 rotWithShape="1">
          <a:blip r:embed="rId9">
            <a:alphaModFix amt="7000"/>
          </a:blip>
          <a:srcRect b="0" l="3446" r="23384" t="2477"/>
          <a:stretch/>
        </p:blipFill>
        <p:spPr>
          <a:xfrm>
            <a:off x="0" y="10859150"/>
            <a:ext cx="20116798" cy="900915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/>
          <p:nvPr/>
        </p:nvSpPr>
        <p:spPr>
          <a:xfrm>
            <a:off x="0" y="19810000"/>
            <a:ext cx="20116800" cy="8004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Objectives</a:t>
            </a:r>
            <a:r>
              <a:rPr lang="en" sz="3600">
                <a:solidFill>
                  <a:srgbClr val="F3F3F3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sz="3600">
              <a:solidFill>
                <a:srgbClr val="F3F3F3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3" name="Google Shape;73;p13"/>
          <p:cNvSpPr txBox="1"/>
          <p:nvPr/>
        </p:nvSpPr>
        <p:spPr>
          <a:xfrm>
            <a:off x="2779275" y="21107150"/>
            <a:ext cx="16267200" cy="32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To know radiology modalities used in abdomen imaging mainly GI tract.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To know advantages and disadvantages of each modality.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To know indications and contraindications of each modality.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AutoNum type="arabicPeriod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Overview on normal abdomen appearance and common pathologies including: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Font typeface="Nunito"/>
              <a:buAutoNum type="alphaLcPeriod"/>
            </a:pPr>
            <a:r>
              <a:rPr lang="en" sz="3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Pneumoperitoneum</a:t>
            </a:r>
            <a:endParaRPr sz="3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Font typeface="Nunito"/>
              <a:buAutoNum type="alphaLcPeriod"/>
            </a:pPr>
            <a:r>
              <a:rPr lang="en" sz="3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Peptic ulcer</a:t>
            </a:r>
            <a:endParaRPr sz="3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Font typeface="Nunito"/>
              <a:buAutoNum type="alphaLcPeriod"/>
            </a:pPr>
            <a:r>
              <a:rPr lang="en" sz="3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Bowel obstruction</a:t>
            </a:r>
            <a:endParaRPr sz="3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Font typeface="Nunito"/>
              <a:buAutoNum type="alphaLcPeriod"/>
            </a:pPr>
            <a:r>
              <a:rPr lang="en" sz="3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Large bowel masses/malignancies</a:t>
            </a:r>
            <a:endParaRPr sz="3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Font typeface="Nunito"/>
              <a:buAutoNum type="alphaLcPeriod"/>
            </a:pPr>
            <a:r>
              <a:rPr lang="en" sz="3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Inflammatory bowel disease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4"/>
          <p:cNvPicPr preferRelativeResize="0"/>
          <p:nvPr/>
        </p:nvPicPr>
        <p:blipFill rotWithShape="1">
          <a:blip r:embed="rId3">
            <a:alphaModFix/>
          </a:blip>
          <a:srcRect b="0" l="0" r="12242" t="0"/>
          <a:stretch/>
        </p:blipFill>
        <p:spPr>
          <a:xfrm>
            <a:off x="15196525" y="2045300"/>
            <a:ext cx="4550699" cy="305307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/>
          <p:nvPr/>
        </p:nvSpPr>
        <p:spPr>
          <a:xfrm>
            <a:off x="8990425" y="19661325"/>
            <a:ext cx="10894200" cy="7204500"/>
          </a:xfrm>
          <a:prstGeom prst="roundRect">
            <a:avLst>
              <a:gd fmla="val 7756" name="adj"/>
            </a:avLst>
          </a:prstGeom>
          <a:noFill/>
          <a:ln cap="flat" cmpd="sng" w="28575">
            <a:solidFill>
              <a:srgbClr val="FF99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4"/>
          <p:cNvSpPr/>
          <p:nvPr/>
        </p:nvSpPr>
        <p:spPr>
          <a:xfrm>
            <a:off x="0" y="-150"/>
            <a:ext cx="529200" cy="271485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4"/>
          <p:cNvSpPr txBox="1"/>
          <p:nvPr/>
        </p:nvSpPr>
        <p:spPr>
          <a:xfrm>
            <a:off x="1232650" y="427925"/>
            <a:ext cx="196710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Nunito"/>
                <a:ea typeface="Nunito"/>
                <a:cs typeface="Nunito"/>
                <a:sym typeface="Nunito"/>
              </a:rPr>
              <a:t>What radiological modalities are good in imaging the </a:t>
            </a:r>
            <a:r>
              <a:rPr b="1" lang="en" sz="3000" u="sng">
                <a:latin typeface="Nunito"/>
                <a:ea typeface="Nunito"/>
                <a:cs typeface="Nunito"/>
                <a:sym typeface="Nunito"/>
              </a:rPr>
              <a:t>Abdomen</a:t>
            </a:r>
            <a:r>
              <a:rPr b="1" lang="en" sz="3000">
                <a:latin typeface="Nunito"/>
                <a:ea typeface="Nunito"/>
                <a:cs typeface="Nunito"/>
                <a:sym typeface="Nunito"/>
              </a:rPr>
              <a:t> mainly Stomach and Bowel loops:</a:t>
            </a:r>
            <a:endParaRPr b="1" sz="30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82" name="Google Shape;82;p14"/>
          <p:cNvGraphicFramePr/>
          <p:nvPr/>
        </p:nvGraphicFramePr>
        <p:xfrm>
          <a:off x="1023475" y="12366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{6EAD51C4-212C-4DB8-8E6E-BFC479BC9C06}</a:tableStyleId>
              </a:tblPr>
              <a:tblGrid>
                <a:gridCol w="2635950"/>
                <a:gridCol w="2635950"/>
                <a:gridCol w="2635950"/>
                <a:gridCol w="2635950"/>
              </a:tblGrid>
              <a:tr h="899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CT scan</a:t>
                      </a:r>
                      <a:endParaRPr sz="3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MRI </a:t>
                      </a:r>
                      <a:endParaRPr sz="3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Fluoroscopy</a:t>
                      </a:r>
                      <a:endParaRPr sz="3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X-ray</a:t>
                      </a:r>
                      <a:endParaRPr sz="3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</a:tbl>
          </a:graphicData>
        </a:graphic>
      </p:graphicFrame>
      <p:sp>
        <p:nvSpPr>
          <p:cNvPr id="83" name="Google Shape;83;p14"/>
          <p:cNvSpPr/>
          <p:nvPr/>
        </p:nvSpPr>
        <p:spPr>
          <a:xfrm rot="5400000">
            <a:off x="293255" y="2615728"/>
            <a:ext cx="752400" cy="432900"/>
          </a:xfrm>
          <a:prstGeom prst="triangle">
            <a:avLst>
              <a:gd fmla="val 50000" name="adj"/>
            </a:avLst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4"/>
          <p:cNvSpPr txBox="1"/>
          <p:nvPr/>
        </p:nvSpPr>
        <p:spPr>
          <a:xfrm>
            <a:off x="11784275" y="1304850"/>
            <a:ext cx="81891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Ultrasound for solids organs only (liver, spleen) </a:t>
            </a:r>
            <a:endParaRPr sz="3000" u="sng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694325" y="466475"/>
            <a:ext cx="529200" cy="489000"/>
          </a:xfrm>
          <a:prstGeom prst="roundRect">
            <a:avLst>
              <a:gd fmla="val 16667" name="adj"/>
            </a:avLst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4"/>
          <p:cNvSpPr txBox="1"/>
          <p:nvPr/>
        </p:nvSpPr>
        <p:spPr>
          <a:xfrm>
            <a:off x="1022675" y="2455975"/>
            <a:ext cx="46569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Nunito"/>
                <a:ea typeface="Nunito"/>
                <a:cs typeface="Nunito"/>
                <a:sym typeface="Nunito"/>
              </a:rPr>
              <a:t>Abdominal X Ray </a:t>
            </a:r>
            <a:endParaRPr b="1"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7" name="Google Shape;87;p14"/>
          <p:cNvSpPr txBox="1"/>
          <p:nvPr/>
        </p:nvSpPr>
        <p:spPr>
          <a:xfrm>
            <a:off x="885900" y="3285725"/>
            <a:ext cx="14680200" cy="45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❖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X-ray is a form of radiation, that are focused into a beam 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❖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X-ray can pass through most objects including the human body. 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❖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When X-rays strike a piece of photographic film, they make a picture.</a:t>
            </a:r>
            <a:endParaRPr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88" name="Google Shape;88;p14"/>
          <p:cNvGraphicFramePr/>
          <p:nvPr/>
        </p:nvGraphicFramePr>
        <p:xfrm>
          <a:off x="12124150" y="53498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{6EAD51C4-212C-4DB8-8E6E-BFC479BC9C06}</a:tableStyleId>
              </a:tblPr>
              <a:tblGrid>
                <a:gridCol w="1935875"/>
                <a:gridCol w="5360625"/>
              </a:tblGrid>
              <a:tr h="4648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solidFill>
                            <a:srgbClr val="FFFFFF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Interpretation</a:t>
                      </a:r>
                      <a:endParaRPr b="1" sz="3600">
                        <a:solidFill>
                          <a:srgbClr val="FFFFFF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54000" marB="0" marR="91425" marL="91425">
                    <a:lnL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  <a:tc hMerge="1"/>
              </a:tr>
              <a:tr h="439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White</a:t>
                      </a:r>
                      <a:endParaRPr sz="3000">
                        <a:solidFill>
                          <a:srgbClr val="00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Bone and calcification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6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Grey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Soft tissue</a:t>
                      </a:r>
                      <a:endParaRPr sz="3000">
                        <a:solidFill>
                          <a:srgbClr val="00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80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Black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Air</a:t>
                      </a:r>
                      <a:endParaRPr sz="3000">
                        <a:solidFill>
                          <a:srgbClr val="00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9" name="Google Shape;89;p14"/>
          <p:cNvSpPr txBox="1"/>
          <p:nvPr/>
        </p:nvSpPr>
        <p:spPr>
          <a:xfrm>
            <a:off x="659175" y="4955125"/>
            <a:ext cx="11692500" cy="55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❏"/>
            </a:pPr>
            <a:r>
              <a:rPr lang="en" sz="3600" u="sng">
                <a:latin typeface="Nunito"/>
                <a:ea typeface="Nunito"/>
                <a:cs typeface="Nunito"/>
                <a:sym typeface="Nunito"/>
              </a:rPr>
              <a:t>Advantages:</a:t>
            </a:r>
            <a:endParaRPr sz="3600" u="sng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Widely available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 Cheap 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 Excellent in diagnosing </a:t>
            </a:r>
            <a:r>
              <a:rPr b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free air in the abdomen</a:t>
            </a:r>
            <a:r>
              <a:rPr lang="en" sz="3600">
                <a:latin typeface="Nunito"/>
                <a:ea typeface="Nunito"/>
                <a:cs typeface="Nunito"/>
                <a:sym typeface="Nunito"/>
              </a:rPr>
              <a:t> 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 Good in diagnosing </a:t>
            </a:r>
            <a:r>
              <a:rPr b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bowel obstruction </a:t>
            </a:r>
            <a:endParaRPr b="1"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Good in diagnosing </a:t>
            </a:r>
            <a:r>
              <a:rPr lang="en" sz="3600">
                <a:latin typeface="Nunito"/>
                <a:ea typeface="Nunito"/>
                <a:cs typeface="Nunito"/>
                <a:sym typeface="Nunito"/>
              </a:rPr>
              <a:t>stones &amp; calcifications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0" name="Google Shape;90;p14"/>
          <p:cNvSpPr txBox="1"/>
          <p:nvPr/>
        </p:nvSpPr>
        <p:spPr>
          <a:xfrm>
            <a:off x="694325" y="8410325"/>
            <a:ext cx="6475500" cy="55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❏"/>
            </a:pPr>
            <a:r>
              <a:rPr lang="en" sz="3600" u="sng">
                <a:latin typeface="Nunito"/>
                <a:ea typeface="Nunito"/>
                <a:cs typeface="Nunito"/>
                <a:sym typeface="Nunito"/>
              </a:rPr>
              <a:t>Disadvantages: </a:t>
            </a:r>
            <a:endParaRPr sz="3600" u="sng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"/>
              <a:buChar char="●"/>
            </a:pPr>
            <a:r>
              <a:rPr lang="en" sz="3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Radiation  </a:t>
            </a:r>
            <a:endParaRPr sz="3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"/>
              <a:buChar char="●"/>
            </a:pPr>
            <a:r>
              <a:rPr lang="en" sz="3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Poor soft tissue details  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91" name="Google Shape;91;p14"/>
          <p:cNvGraphicFramePr/>
          <p:nvPr/>
        </p:nvGraphicFramePr>
        <p:xfrm>
          <a:off x="12102750" y="90264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{6EAD51C4-212C-4DB8-8E6E-BFC479BC9C06}</a:tableStyleId>
              </a:tblPr>
              <a:tblGrid>
                <a:gridCol w="3648250"/>
                <a:gridCol w="3648250"/>
              </a:tblGrid>
              <a:tr h="43415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latin typeface="Lora"/>
                          <a:ea typeface="Lora"/>
                          <a:cs typeface="Lora"/>
                          <a:sym typeface="Lora"/>
                        </a:rPr>
                        <a:t>Indications </a:t>
                      </a:r>
                      <a:endParaRPr b="1" sz="36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54000" marB="0" marR="91425" marL="91425">
                    <a:lnL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B26B"/>
                    </a:solidFill>
                  </a:tcPr>
                </a:tc>
                <a:tc hMerge="1"/>
              </a:tr>
              <a:tr h="410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Abdominal pain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foreign body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6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Bowel obstruction</a:t>
                      </a:r>
                      <a:endParaRPr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Trauma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3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Stones</a:t>
                      </a:r>
                      <a:endParaRPr sz="3000">
                        <a:solidFill>
                          <a:srgbClr val="00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Masses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30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supportive lines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graphicFrame>
        <p:nvGraphicFramePr>
          <p:cNvPr id="92" name="Google Shape;92;p14"/>
          <p:cNvGraphicFramePr/>
          <p:nvPr/>
        </p:nvGraphicFramePr>
        <p:xfrm>
          <a:off x="12124150" y="7681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{6EAD51C4-212C-4DB8-8E6E-BFC479BC9C06}</a:tableStyleId>
              </a:tblPr>
              <a:tblGrid>
                <a:gridCol w="3648250"/>
                <a:gridCol w="3648250"/>
              </a:tblGrid>
              <a:tr h="41495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latin typeface="Lora"/>
                          <a:ea typeface="Lora"/>
                          <a:cs typeface="Lora"/>
                          <a:sym typeface="Lora"/>
                        </a:rPr>
                        <a:t>Contraindications</a:t>
                      </a:r>
                      <a:endParaRPr b="1" sz="36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54000" marB="0" marR="91425" marL="91425">
                    <a:lnL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B26B"/>
                    </a:solidFill>
                  </a:tcPr>
                </a:tc>
                <a:tc hMerge="1"/>
              </a:tr>
              <a:tr h="33745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Pregnancy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sp>
        <p:nvSpPr>
          <p:cNvPr id="93" name="Google Shape;93;p14"/>
          <p:cNvSpPr txBox="1"/>
          <p:nvPr/>
        </p:nvSpPr>
        <p:spPr>
          <a:xfrm>
            <a:off x="2954100" y="10420200"/>
            <a:ext cx="56763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latin typeface="Nunito"/>
                <a:ea typeface="Nunito"/>
                <a:cs typeface="Nunito"/>
                <a:sym typeface="Nunito"/>
              </a:rPr>
              <a:t> Normal Abdominal X Ray</a:t>
            </a:r>
            <a:endParaRPr b="1" sz="3600" u="sng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4" name="Google Shape;9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2675" y="11274059"/>
            <a:ext cx="3788850" cy="430422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1023463" y="11274047"/>
            <a:ext cx="2736900" cy="5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Standing </a:t>
            </a:r>
            <a:r>
              <a:rPr lang="en" sz="3000">
                <a:latin typeface="Nunito"/>
                <a:ea typeface="Nunito"/>
                <a:cs typeface="Nunito"/>
                <a:sym typeface="Nunito"/>
              </a:rPr>
              <a:t> 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6" name="Google Shape;9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7125" y="11274050"/>
            <a:ext cx="4050826" cy="430422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5166663" y="11274047"/>
            <a:ext cx="2736900" cy="5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Supine</a:t>
            </a:r>
            <a:r>
              <a:rPr lang="en" sz="3000">
                <a:latin typeface="Nunito"/>
                <a:ea typeface="Nunito"/>
                <a:cs typeface="Nunito"/>
                <a:sym typeface="Nunito"/>
              </a:rPr>
              <a:t> 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7925" y="22252050"/>
            <a:ext cx="4318376" cy="461374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/>
          <p:nvPr/>
        </p:nvSpPr>
        <p:spPr>
          <a:xfrm>
            <a:off x="1652613" y="21499638"/>
            <a:ext cx="56763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latin typeface="Nunito"/>
                <a:ea typeface="Nunito"/>
                <a:cs typeface="Nunito"/>
                <a:sym typeface="Nunito"/>
              </a:rPr>
              <a:t>Soft Tissue </a:t>
            </a:r>
            <a:endParaRPr b="1" sz="3600" u="sng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00" name="Google Shape;100;p14"/>
          <p:cNvGraphicFramePr/>
          <p:nvPr/>
        </p:nvGraphicFramePr>
        <p:xfrm>
          <a:off x="5370675" y="230176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{6EAD51C4-212C-4DB8-8E6E-BFC479BC9C06}</a:tableStyleId>
              </a:tblPr>
              <a:tblGrid>
                <a:gridCol w="505950"/>
                <a:gridCol w="2819425"/>
              </a:tblGrid>
              <a:tr h="1101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/>
                        <a:t>1</a:t>
                      </a:r>
                      <a:endParaRPr sz="3000"/>
                    </a:p>
                  </a:txBody>
                  <a:tcPr marT="22860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Liver</a:t>
                      </a:r>
                      <a:endParaRPr sz="3000"/>
                    </a:p>
                  </a:txBody>
                  <a:tcPr marT="182875" marB="0" marR="91425" marL="91425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883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</a:t>
                      </a:r>
                      <a:endParaRPr sz="30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Spleen</a:t>
                      </a:r>
                      <a:endParaRPr sz="300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724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3</a:t>
                      </a:r>
                      <a:endParaRPr sz="30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Kidneys</a:t>
                      </a:r>
                      <a:endParaRPr sz="300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709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4</a:t>
                      </a:r>
                      <a:endParaRPr sz="30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Psoas muscles </a:t>
                      </a:r>
                      <a:endParaRPr sz="300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</a:tbl>
          </a:graphicData>
        </a:graphic>
      </p:graphicFrame>
      <p:pic>
        <p:nvPicPr>
          <p:cNvPr id="101" name="Google Shape;10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82426" y="15679725"/>
            <a:ext cx="7419724" cy="571847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4"/>
          <p:cNvSpPr txBox="1"/>
          <p:nvPr/>
        </p:nvSpPr>
        <p:spPr>
          <a:xfrm>
            <a:off x="9453550" y="11857625"/>
            <a:ext cx="10122900" cy="4304100"/>
          </a:xfrm>
          <a:prstGeom prst="rect">
            <a:avLst/>
          </a:prstGeom>
          <a:noFill/>
          <a:ln cap="flat" cmpd="sng" w="19050">
            <a:solidFill>
              <a:srgbClr val="B45F06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 u="sng">
                <a:latin typeface="Nunito"/>
                <a:ea typeface="Nunito"/>
                <a:cs typeface="Nunito"/>
                <a:sym typeface="Nunito"/>
              </a:rPr>
              <a:t>What are the normal X-ray findings:</a:t>
            </a:r>
            <a:endParaRPr b="1" sz="3300" u="sng">
              <a:latin typeface="Nunito"/>
              <a:ea typeface="Nunito"/>
              <a:cs typeface="Nunito"/>
              <a:sym typeface="Nunito"/>
            </a:endParaRPr>
          </a:p>
          <a:p>
            <a:pPr indent="-438150" lvl="0" marL="914400" rtl="0" algn="l">
              <a:spcBef>
                <a:spcPts val="0"/>
              </a:spcBef>
              <a:spcAft>
                <a:spcPts val="0"/>
              </a:spcAft>
              <a:buSzPts val="3300"/>
              <a:buFont typeface="Nunito"/>
              <a:buChar char="●"/>
            </a:pPr>
            <a:r>
              <a:rPr lang="en" sz="3300">
                <a:latin typeface="Nunito"/>
                <a:ea typeface="Nunito"/>
                <a:cs typeface="Nunito"/>
                <a:sym typeface="Nunito"/>
              </a:rPr>
              <a:t> Stomach:</a:t>
            </a:r>
            <a:endParaRPr sz="3300">
              <a:latin typeface="Nunito"/>
              <a:ea typeface="Nunito"/>
              <a:cs typeface="Nunito"/>
              <a:sym typeface="Nunito"/>
            </a:endParaRPr>
          </a:p>
          <a:p>
            <a:pPr indent="-438150" lvl="1" marL="1371600" rtl="0" algn="l">
              <a:spcBef>
                <a:spcPts val="0"/>
              </a:spcBef>
              <a:spcAft>
                <a:spcPts val="0"/>
              </a:spcAft>
              <a:buSzPts val="3300"/>
              <a:buFont typeface="Nunito"/>
              <a:buChar char="○"/>
            </a:pPr>
            <a:r>
              <a:rPr lang="en" sz="3300">
                <a:latin typeface="Nunito"/>
                <a:ea typeface="Nunito"/>
                <a:cs typeface="Nunito"/>
                <a:sym typeface="Nunito"/>
              </a:rPr>
              <a:t>Almost always air in stomach</a:t>
            </a:r>
            <a:endParaRPr sz="3300">
              <a:latin typeface="Nunito"/>
              <a:ea typeface="Nunito"/>
              <a:cs typeface="Nunito"/>
              <a:sym typeface="Nunito"/>
            </a:endParaRPr>
          </a:p>
          <a:p>
            <a:pPr indent="-438150" lvl="0" marL="914400" rtl="0" algn="l">
              <a:spcBef>
                <a:spcPts val="0"/>
              </a:spcBef>
              <a:spcAft>
                <a:spcPts val="0"/>
              </a:spcAft>
              <a:buSzPts val="3300"/>
              <a:buFont typeface="Nunito"/>
              <a:buChar char="●"/>
            </a:pPr>
            <a:r>
              <a:rPr lang="en" sz="3300">
                <a:latin typeface="Nunito"/>
                <a:ea typeface="Nunito"/>
                <a:cs typeface="Nunito"/>
                <a:sym typeface="Nunito"/>
              </a:rPr>
              <a:t> Small bowel: </a:t>
            </a:r>
            <a:endParaRPr sz="3300">
              <a:latin typeface="Nunito"/>
              <a:ea typeface="Nunito"/>
              <a:cs typeface="Nunito"/>
              <a:sym typeface="Nunito"/>
            </a:endParaRPr>
          </a:p>
          <a:p>
            <a:pPr indent="-438150" lvl="1" marL="1371600" rtl="0" algn="l">
              <a:spcBef>
                <a:spcPts val="0"/>
              </a:spcBef>
              <a:spcAft>
                <a:spcPts val="0"/>
              </a:spcAft>
              <a:buSzPts val="3300"/>
              <a:buFont typeface="Nunito"/>
              <a:buChar char="○"/>
            </a:pPr>
            <a:r>
              <a:rPr lang="en" sz="3300">
                <a:latin typeface="Nunito"/>
                <a:ea typeface="Nunito"/>
                <a:cs typeface="Nunito"/>
                <a:sym typeface="Nunito"/>
              </a:rPr>
              <a:t>Usually small amount of air in 2 or 3 loops </a:t>
            </a:r>
            <a:endParaRPr sz="3300">
              <a:latin typeface="Nunito"/>
              <a:ea typeface="Nunito"/>
              <a:cs typeface="Nunito"/>
              <a:sym typeface="Nunito"/>
            </a:endParaRPr>
          </a:p>
          <a:p>
            <a:pPr indent="-438150" lvl="0" marL="914400" rtl="0" algn="l">
              <a:spcBef>
                <a:spcPts val="0"/>
              </a:spcBef>
              <a:spcAft>
                <a:spcPts val="0"/>
              </a:spcAft>
              <a:buSzPts val="3300"/>
              <a:buFont typeface="Nunito"/>
              <a:buChar char="●"/>
            </a:pPr>
            <a:r>
              <a:rPr lang="en" sz="3300">
                <a:latin typeface="Nunito"/>
                <a:ea typeface="Nunito"/>
                <a:cs typeface="Nunito"/>
                <a:sym typeface="Nunito"/>
              </a:rPr>
              <a:t> Large bowel: </a:t>
            </a:r>
            <a:endParaRPr sz="3300">
              <a:latin typeface="Nunito"/>
              <a:ea typeface="Nunito"/>
              <a:cs typeface="Nunito"/>
              <a:sym typeface="Nunito"/>
            </a:endParaRPr>
          </a:p>
          <a:p>
            <a:pPr indent="-438150" lvl="1" marL="1371600" rtl="0" algn="l">
              <a:spcBef>
                <a:spcPts val="0"/>
              </a:spcBef>
              <a:spcAft>
                <a:spcPts val="0"/>
              </a:spcAft>
              <a:buSzPts val="3300"/>
              <a:buFont typeface="Nunito"/>
              <a:buChar char="○"/>
            </a:pPr>
            <a:r>
              <a:rPr lang="en" sz="3300">
                <a:latin typeface="Nunito"/>
                <a:ea typeface="Nunito"/>
                <a:cs typeface="Nunito"/>
                <a:sym typeface="Nunito"/>
              </a:rPr>
              <a:t>Almost always air in rectum and sigmoid </a:t>
            </a:r>
            <a:endParaRPr sz="3300">
              <a:latin typeface="Nunito"/>
              <a:ea typeface="Nunito"/>
              <a:cs typeface="Nunito"/>
              <a:sym typeface="Nunito"/>
            </a:endParaRPr>
          </a:p>
          <a:p>
            <a:pPr indent="-438150" lvl="1" marL="1371600" rtl="0" algn="l">
              <a:spcBef>
                <a:spcPts val="0"/>
              </a:spcBef>
              <a:spcAft>
                <a:spcPts val="0"/>
              </a:spcAft>
              <a:buSzPts val="3300"/>
              <a:buFont typeface="Nunito"/>
              <a:buChar char="○"/>
            </a:pPr>
            <a:r>
              <a:rPr lang="en" sz="3300">
                <a:latin typeface="Nunito"/>
                <a:ea typeface="Nunito"/>
                <a:cs typeface="Nunito"/>
                <a:sym typeface="Nunito"/>
              </a:rPr>
              <a:t>Varying amount of gas in rest of large bowel</a:t>
            </a:r>
            <a:endParaRPr sz="33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03" name="Google Shape;103;p14"/>
          <p:cNvGraphicFramePr/>
          <p:nvPr/>
        </p:nvGraphicFramePr>
        <p:xfrm>
          <a:off x="10481750" y="16301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{6EAD51C4-212C-4DB8-8E6E-BFC479BC9C06}</a:tableStyleId>
              </a:tblPr>
              <a:tblGrid>
                <a:gridCol w="3444875"/>
                <a:gridCol w="4619050"/>
              </a:tblGrid>
              <a:tr h="6706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3,6,9 RULE</a:t>
                      </a:r>
                      <a:endParaRPr b="1" sz="36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54000" marB="0" marR="91425" marL="91425">
                    <a:lnL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B26B"/>
                    </a:solidFill>
                  </a:tcPr>
                </a:tc>
                <a:tc hMerge="1"/>
              </a:tr>
              <a:tr h="6706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Maximum Normal Diameter of bowel</a:t>
                      </a:r>
                      <a:endParaRPr b="1"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54000" marB="0" marR="91425" marL="91425">
                    <a:lnL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B26B"/>
                    </a:solidFill>
                  </a:tcPr>
                </a:tc>
                <a:tc hMerge="1"/>
              </a:tr>
              <a:tr h="633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Small bowel</a:t>
                      </a:r>
                      <a:endParaRPr b="1"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 u="sng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3cm</a:t>
                      </a:r>
                      <a:endParaRPr b="1" sz="3000" u="sng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8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Large bowel</a:t>
                      </a:r>
                      <a:endParaRPr b="1"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 u="sng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6cm</a:t>
                      </a:r>
                      <a:endParaRPr b="1" sz="3000" u="sng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Caecum</a:t>
                      </a:r>
                      <a:endParaRPr b="1"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 u="sng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9cm</a:t>
                      </a:r>
                      <a:endParaRPr b="1" sz="3000" u="sng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4" name="Google Shape;104;p14"/>
          <p:cNvSpPr txBox="1"/>
          <p:nvPr/>
        </p:nvSpPr>
        <p:spPr>
          <a:xfrm>
            <a:off x="11283019" y="19661313"/>
            <a:ext cx="84642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 Abnormal Abdominal X Ray</a:t>
            </a:r>
            <a:endParaRPr b="1" sz="3600" u="sng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05" name="Google Shape;105;p14"/>
          <p:cNvGrpSpPr/>
          <p:nvPr/>
        </p:nvGrpSpPr>
        <p:grpSpPr>
          <a:xfrm>
            <a:off x="9157927" y="20479152"/>
            <a:ext cx="5840200" cy="3725890"/>
            <a:chOff x="9655362" y="20906813"/>
            <a:chExt cx="6657775" cy="6077133"/>
          </a:xfrm>
        </p:grpSpPr>
        <p:pic>
          <p:nvPicPr>
            <p:cNvPr id="106" name="Google Shape;106;p14"/>
            <p:cNvPicPr preferRelativeResize="0"/>
            <p:nvPr/>
          </p:nvPicPr>
          <p:blipFill rotWithShape="1">
            <a:blip r:embed="rId8">
              <a:alphaModFix/>
            </a:blip>
            <a:srcRect b="0" l="0" r="0" t="4443"/>
            <a:stretch/>
          </p:blipFill>
          <p:spPr>
            <a:xfrm>
              <a:off x="9655362" y="20906813"/>
              <a:ext cx="6657775" cy="60771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07;p14"/>
            <p:cNvSpPr/>
            <p:nvPr/>
          </p:nvSpPr>
          <p:spPr>
            <a:xfrm flipH="1" rot="10800000">
              <a:off x="9655375" y="21104775"/>
              <a:ext cx="1890000" cy="2764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8" name="Google Shape;108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196525" y="20483825"/>
            <a:ext cx="4550700" cy="41424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 txBox="1"/>
          <p:nvPr/>
        </p:nvSpPr>
        <p:spPr>
          <a:xfrm>
            <a:off x="14652950" y="25630375"/>
            <a:ext cx="5125200" cy="8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2) pneumoperitoneum </a:t>
            </a:r>
            <a:endParaRPr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0" name="Google Shape;110;p14"/>
          <p:cNvSpPr txBox="1"/>
          <p:nvPr/>
        </p:nvSpPr>
        <p:spPr>
          <a:xfrm>
            <a:off x="9335226" y="24270475"/>
            <a:ext cx="4939500" cy="25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 u="sng">
                <a:solidFill>
                  <a:srgbClr val="FF0000"/>
                </a:solidFill>
              </a:rPr>
              <a:t>Dilated bowel loops </a:t>
            </a:r>
            <a:endParaRPr b="1" sz="2800" u="sng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 u="sng">
                <a:solidFill>
                  <a:srgbClr val="FF0000"/>
                </a:solidFill>
              </a:rPr>
              <a:t>Air fluid levels </a:t>
            </a:r>
            <a:r>
              <a:rPr lang="en" sz="1100">
                <a:solidFill>
                  <a:srgbClr val="FF0000"/>
                </a:solidFill>
              </a:rPr>
              <a:t>	</a:t>
            </a:r>
            <a:endParaRPr sz="1100">
              <a:solidFill>
                <a:srgbClr val="FF0000"/>
              </a:solidFill>
            </a:endParaRPr>
          </a:p>
          <a:p>
            <a:pPr indent="-457200" lvl="0" marL="45720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600"/>
              <a:buAutoNum type="arabicParenR"/>
            </a:pPr>
            <a:r>
              <a:rPr b="1" lang="en" sz="3600">
                <a:solidFill>
                  <a:srgbClr val="FF0000"/>
                </a:solidFill>
              </a:rPr>
              <a:t>Bowel Obstruction  </a:t>
            </a:r>
            <a:endParaRPr b="1" sz="3600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" name="Google Shape;111;p14"/>
          <p:cNvSpPr txBox="1"/>
          <p:nvPr/>
        </p:nvSpPr>
        <p:spPr>
          <a:xfrm>
            <a:off x="14909275" y="24827475"/>
            <a:ext cx="5125200" cy="8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Air outside the bowel loops</a:t>
            </a:r>
            <a:endParaRPr sz="3000" u="sng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/>
          <p:nvPr/>
        </p:nvSpPr>
        <p:spPr>
          <a:xfrm>
            <a:off x="0" y="0"/>
            <a:ext cx="529200" cy="271485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5"/>
          <p:cNvSpPr/>
          <p:nvPr/>
        </p:nvSpPr>
        <p:spPr>
          <a:xfrm rot="5400000">
            <a:off x="293255" y="634528"/>
            <a:ext cx="752400" cy="432900"/>
          </a:xfrm>
          <a:prstGeom prst="triangle">
            <a:avLst>
              <a:gd fmla="val 50000" name="adj"/>
            </a:avLst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5"/>
          <p:cNvSpPr txBox="1"/>
          <p:nvPr/>
        </p:nvSpPr>
        <p:spPr>
          <a:xfrm>
            <a:off x="885900" y="474775"/>
            <a:ext cx="9544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Nunito"/>
                <a:ea typeface="Nunito"/>
                <a:cs typeface="Nunito"/>
                <a:sym typeface="Nunito"/>
              </a:rPr>
              <a:t>Fluoroscopy (</a:t>
            </a:r>
            <a:r>
              <a:rPr lang="en" sz="3600">
                <a:latin typeface="Nunito"/>
                <a:ea typeface="Nunito"/>
                <a:cs typeface="Nunito"/>
                <a:sym typeface="Nunito"/>
              </a:rPr>
              <a:t>X Ray +  contrast)</a:t>
            </a:r>
            <a:endParaRPr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19" name="Google Shape;119;p15"/>
          <p:cNvGraphicFramePr/>
          <p:nvPr/>
        </p:nvGraphicFramePr>
        <p:xfrm>
          <a:off x="12302850" y="2208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{6EAD51C4-212C-4DB8-8E6E-BFC479BC9C06}</a:tableStyleId>
              </a:tblPr>
              <a:tblGrid>
                <a:gridCol w="4472300"/>
                <a:gridCol w="2776150"/>
              </a:tblGrid>
              <a:tr h="6706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Types </a:t>
                      </a:r>
                      <a:endParaRPr b="1" sz="36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54000" marB="0" marR="91425" marL="91425">
                    <a:lnL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  <a:tc hMerge="1"/>
              </a:tr>
              <a:tr h="633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Barium swallow</a:t>
                      </a:r>
                      <a:endParaRPr b="1"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Esophagus</a:t>
                      </a:r>
                      <a:endParaRPr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8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Barium meal</a:t>
                      </a:r>
                      <a:endParaRPr b="1"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Stomach</a:t>
                      </a:r>
                      <a:endParaRPr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Barium follow through</a:t>
                      </a:r>
                      <a:endParaRPr b="1"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Small bowel</a:t>
                      </a:r>
                      <a:endParaRPr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Barium enema</a:t>
                      </a:r>
                      <a:endParaRPr b="1"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Large bowel</a:t>
                      </a:r>
                      <a:endParaRPr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0" name="Google Shape;120;p15"/>
          <p:cNvSpPr txBox="1"/>
          <p:nvPr/>
        </p:nvSpPr>
        <p:spPr>
          <a:xfrm>
            <a:off x="1072050" y="1145375"/>
            <a:ext cx="11230800" cy="55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❏"/>
            </a:pPr>
            <a:r>
              <a:rPr lang="en" sz="3600" u="sng">
                <a:latin typeface="Nunito"/>
                <a:ea typeface="Nunito"/>
                <a:cs typeface="Nunito"/>
                <a:sym typeface="Nunito"/>
              </a:rPr>
              <a:t>Advantages:</a:t>
            </a:r>
            <a:endParaRPr sz="3600" u="sng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Available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 Relatively Cheap 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 Excellent in evaluation the </a:t>
            </a:r>
            <a:r>
              <a:rPr b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bowel lumen and mucosa</a:t>
            </a:r>
            <a:endParaRPr b="1"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" name="Google Shape;121;p15"/>
          <p:cNvSpPr txBox="1"/>
          <p:nvPr/>
        </p:nvSpPr>
        <p:spPr>
          <a:xfrm>
            <a:off x="1190100" y="3998375"/>
            <a:ext cx="10994700" cy="55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❏"/>
            </a:pPr>
            <a:r>
              <a:rPr lang="en" sz="3600" u="sng">
                <a:latin typeface="Nunito"/>
                <a:ea typeface="Nunito"/>
                <a:cs typeface="Nunito"/>
                <a:sym typeface="Nunito"/>
              </a:rPr>
              <a:t>Disadvantages: </a:t>
            </a:r>
            <a:endParaRPr sz="3600" u="sng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"/>
              <a:buChar char="●"/>
            </a:pPr>
            <a:r>
              <a:rPr lang="en" sz="3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Radiation  </a:t>
            </a:r>
            <a:endParaRPr sz="3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"/>
              <a:buChar char="●"/>
            </a:pPr>
            <a:r>
              <a:rPr lang="en" sz="3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Poor in evaluating extra luminal pathologies 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22" name="Google Shape;122;p15"/>
          <p:cNvGraphicFramePr/>
          <p:nvPr/>
        </p:nvGraphicFramePr>
        <p:xfrm>
          <a:off x="8789100" y="6020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{6EAD51C4-212C-4DB8-8E6E-BFC479BC9C06}</a:tableStyleId>
              </a:tblPr>
              <a:tblGrid>
                <a:gridCol w="5497350"/>
                <a:gridCol w="5497350"/>
              </a:tblGrid>
              <a:tr h="6706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latin typeface="Lora"/>
                          <a:ea typeface="Lora"/>
                          <a:cs typeface="Lora"/>
                          <a:sym typeface="Lora"/>
                        </a:rPr>
                        <a:t>Indications </a:t>
                      </a:r>
                      <a:endParaRPr b="1" sz="36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54000" marB="0" marR="91425" marL="91425">
                    <a:lnL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B26B"/>
                    </a:solidFill>
                  </a:tcPr>
                </a:tc>
                <a:tc hMerge="1"/>
              </a:tr>
              <a:tr h="633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Assessing the mucosal outline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Abdominal pain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8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Gastroesophageal reflux</a:t>
                      </a:r>
                      <a:endParaRPr sz="3000">
                        <a:solidFill>
                          <a:srgbClr val="00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Masses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49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Inflammatory bowel diseases</a:t>
                      </a:r>
                      <a:endParaRPr sz="3000">
                        <a:solidFill>
                          <a:srgbClr val="00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Post surgical, leak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23" name="Google Shape;123;p15"/>
          <p:cNvGraphicFramePr/>
          <p:nvPr/>
        </p:nvGraphicFramePr>
        <p:xfrm>
          <a:off x="885900" y="6020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{6EAD51C4-212C-4DB8-8E6E-BFC479BC9C06}</a:tableStyleId>
              </a:tblPr>
              <a:tblGrid>
                <a:gridCol w="3773250"/>
                <a:gridCol w="3773250"/>
              </a:tblGrid>
              <a:tr h="6706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latin typeface="Lora"/>
                          <a:ea typeface="Lora"/>
                          <a:cs typeface="Lora"/>
                          <a:sym typeface="Lora"/>
                        </a:rPr>
                        <a:t>Contraindications of barium</a:t>
                      </a:r>
                      <a:endParaRPr b="1" sz="36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54000" marB="0" marR="91425" marL="91425">
                    <a:lnL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B26B"/>
                    </a:solidFill>
                  </a:tcPr>
                </a:tc>
                <a:tc hMerge="1"/>
              </a:tr>
              <a:tr h="63345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Pregnancy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63345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Bowel obstruction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63345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Bowel perforation 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(with barium type of contrast)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pic>
        <p:nvPicPr>
          <p:cNvPr id="124" name="Google Shape;12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79538" y="9856138"/>
            <a:ext cx="4786975" cy="624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07500" y="9856150"/>
            <a:ext cx="5115325" cy="624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5300" y="9791975"/>
            <a:ext cx="4932199" cy="637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5313" y="9791975"/>
            <a:ext cx="4209975" cy="637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5"/>
          <p:cNvSpPr txBox="1"/>
          <p:nvPr/>
        </p:nvSpPr>
        <p:spPr>
          <a:xfrm>
            <a:off x="1072050" y="9032800"/>
            <a:ext cx="3951900" cy="8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BARIUM SWALLOW</a:t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" name="Google Shape;129;p15"/>
          <p:cNvSpPr txBox="1"/>
          <p:nvPr/>
        </p:nvSpPr>
        <p:spPr>
          <a:xfrm>
            <a:off x="6116788" y="9032800"/>
            <a:ext cx="3951900" cy="8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BARIUM MEAL</a:t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" name="Google Shape;130;p15"/>
          <p:cNvSpPr txBox="1"/>
          <p:nvPr/>
        </p:nvSpPr>
        <p:spPr>
          <a:xfrm>
            <a:off x="9999987" y="9032800"/>
            <a:ext cx="5304600" cy="8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BARIUM FOLLOW THROUGH</a:t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" name="Google Shape;131;p15"/>
          <p:cNvSpPr txBox="1"/>
          <p:nvPr/>
        </p:nvSpPr>
        <p:spPr>
          <a:xfrm>
            <a:off x="15656300" y="9032800"/>
            <a:ext cx="3951900" cy="8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BARIUM ENEMA</a:t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32" name="Google Shape;13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5325" y="17307675"/>
            <a:ext cx="5493201" cy="90281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3" name="Google Shape;133;p15"/>
          <p:cNvGraphicFramePr/>
          <p:nvPr/>
        </p:nvGraphicFramePr>
        <p:xfrm>
          <a:off x="6494650" y="177378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{6EAD51C4-212C-4DB8-8E6E-BFC479BC9C06}</a:tableStyleId>
              </a:tblPr>
              <a:tblGrid>
                <a:gridCol w="491875"/>
                <a:gridCol w="2741025"/>
              </a:tblGrid>
              <a:tr h="1101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/>
                        <a:t>1</a:t>
                      </a:r>
                      <a:endParaRPr sz="3000"/>
                    </a:p>
                  </a:txBody>
                  <a:tcPr marT="22860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Rectum</a:t>
                      </a:r>
                      <a:endParaRPr sz="3000"/>
                    </a:p>
                  </a:txBody>
                  <a:tcPr marT="182875" marB="0" marR="91425" marL="91425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883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2</a:t>
                      </a:r>
                      <a:endParaRPr sz="30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Sigmoid colon</a:t>
                      </a:r>
                      <a:endParaRPr sz="300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724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3</a:t>
                      </a:r>
                      <a:endParaRPr sz="30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Descending colon</a:t>
                      </a:r>
                      <a:endParaRPr sz="300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709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4</a:t>
                      </a:r>
                      <a:endParaRPr sz="30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Splenic flexure </a:t>
                      </a:r>
                      <a:endParaRPr sz="300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709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5</a:t>
                      </a:r>
                      <a:endParaRPr sz="30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Transverse colon  </a:t>
                      </a:r>
                      <a:endParaRPr sz="30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709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6</a:t>
                      </a:r>
                      <a:endParaRPr sz="30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Hepatic flexure</a:t>
                      </a:r>
                      <a:endParaRPr sz="30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709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7</a:t>
                      </a:r>
                      <a:endParaRPr sz="30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Ascending colon</a:t>
                      </a:r>
                      <a:endParaRPr sz="30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709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8</a:t>
                      </a:r>
                      <a:endParaRPr sz="30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cecum</a:t>
                      </a:r>
                      <a:endParaRPr sz="30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</a:tbl>
          </a:graphicData>
        </a:graphic>
      </p:graphicFrame>
      <p:sp>
        <p:nvSpPr>
          <p:cNvPr id="134" name="Google Shape;134;p15"/>
          <p:cNvSpPr/>
          <p:nvPr/>
        </p:nvSpPr>
        <p:spPr>
          <a:xfrm>
            <a:off x="9907500" y="16567650"/>
            <a:ext cx="10070700" cy="10142100"/>
          </a:xfrm>
          <a:prstGeom prst="roundRect">
            <a:avLst>
              <a:gd fmla="val 7756" name="adj"/>
            </a:avLst>
          </a:prstGeom>
          <a:noFill/>
          <a:ln cap="flat" cmpd="sng" w="38100">
            <a:solidFill>
              <a:srgbClr val="E6913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5"/>
          <p:cNvSpPr txBox="1"/>
          <p:nvPr/>
        </p:nvSpPr>
        <p:spPr>
          <a:xfrm>
            <a:off x="13430096" y="16723550"/>
            <a:ext cx="30255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 Abnormality </a:t>
            </a:r>
            <a:endParaRPr b="1" sz="3600" u="sng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36" name="Google Shape;13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100400" y="17737825"/>
            <a:ext cx="4582549" cy="637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64450" y="17475950"/>
            <a:ext cx="4582550" cy="673634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5"/>
          <p:cNvSpPr txBox="1"/>
          <p:nvPr/>
        </p:nvSpPr>
        <p:spPr>
          <a:xfrm>
            <a:off x="10489200" y="24089650"/>
            <a:ext cx="3951900" cy="8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Peptic ulcer disease</a:t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15"/>
          <p:cNvSpPr txBox="1"/>
          <p:nvPr/>
        </p:nvSpPr>
        <p:spPr>
          <a:xfrm>
            <a:off x="14979488" y="23921525"/>
            <a:ext cx="4787100" cy="19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0000"/>
                </a:solidFill>
              </a:rPr>
              <a:t>Colon mass/malignancy</a:t>
            </a:r>
            <a:endParaRPr b="1" sz="2800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000" u="sng">
                <a:solidFill>
                  <a:srgbClr val="FF0000"/>
                </a:solidFill>
              </a:rPr>
              <a:t>(Apple core appearance)</a:t>
            </a:r>
            <a:endParaRPr b="1" sz="3000" u="sng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0" name="Google Shape;140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687604" y="18109076"/>
            <a:ext cx="1592275" cy="161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5"/>
          <p:cNvSpPr txBox="1"/>
          <p:nvPr/>
        </p:nvSpPr>
        <p:spPr>
          <a:xfrm>
            <a:off x="15304576" y="23175250"/>
            <a:ext cx="2853600" cy="5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barium enema </a:t>
            </a:r>
            <a:r>
              <a:rPr lang="en" sz="3000">
                <a:latin typeface="Nunito"/>
                <a:ea typeface="Nunito"/>
                <a:cs typeface="Nunito"/>
                <a:sym typeface="Nunito"/>
              </a:rPr>
              <a:t> 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76200" y="15893175"/>
            <a:ext cx="6551100" cy="13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BARIUM ENEMA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15"/>
          <p:cNvSpPr txBox="1"/>
          <p:nvPr/>
        </p:nvSpPr>
        <p:spPr>
          <a:xfrm>
            <a:off x="76200" y="16430600"/>
            <a:ext cx="6551100" cy="13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</a:t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666666"/>
                </a:solidFill>
              </a:rPr>
              <a:t>“ </a:t>
            </a:r>
            <a:r>
              <a:rPr b="1" lang="en" sz="2800">
                <a:solidFill>
                  <a:srgbClr val="666666"/>
                </a:solidFill>
              </a:rPr>
              <a:t>rectum is really clear”</a:t>
            </a:r>
            <a:endParaRPr b="1" sz="2800">
              <a:solidFill>
                <a:srgbClr val="666666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/>
          <p:nvPr/>
        </p:nvSpPr>
        <p:spPr>
          <a:xfrm>
            <a:off x="0" y="0"/>
            <a:ext cx="529200" cy="272247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6"/>
          <p:cNvSpPr/>
          <p:nvPr/>
        </p:nvSpPr>
        <p:spPr>
          <a:xfrm rot="5400000">
            <a:off x="293255" y="634528"/>
            <a:ext cx="752400" cy="432900"/>
          </a:xfrm>
          <a:prstGeom prst="triangle">
            <a:avLst>
              <a:gd fmla="val 50000" name="adj"/>
            </a:avLst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6"/>
          <p:cNvSpPr txBox="1"/>
          <p:nvPr/>
        </p:nvSpPr>
        <p:spPr>
          <a:xfrm>
            <a:off x="885900" y="474775"/>
            <a:ext cx="9544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Nunito"/>
                <a:ea typeface="Nunito"/>
                <a:cs typeface="Nunito"/>
                <a:sym typeface="Nunito"/>
              </a:rPr>
              <a:t>CT scan </a:t>
            </a:r>
            <a:endParaRPr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1" name="Google Shape;151;p16"/>
          <p:cNvSpPr txBox="1"/>
          <p:nvPr/>
        </p:nvSpPr>
        <p:spPr>
          <a:xfrm>
            <a:off x="885900" y="1227175"/>
            <a:ext cx="12776700" cy="55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❏"/>
            </a:pPr>
            <a:r>
              <a:rPr lang="en" sz="3600" u="sng">
                <a:latin typeface="Nunito"/>
                <a:ea typeface="Nunito"/>
                <a:cs typeface="Nunito"/>
                <a:sym typeface="Nunito"/>
              </a:rPr>
              <a:t>Advantages:</a:t>
            </a:r>
            <a:endParaRPr sz="3600" u="sng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Available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 Short scan time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 Much more soft tissue and bone details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Excellent in diagnosing</a:t>
            </a:r>
            <a:r>
              <a:rPr b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 extra-luminal lesions</a:t>
            </a:r>
            <a:r>
              <a:rPr lang="en" sz="3600">
                <a:latin typeface="Nunito"/>
                <a:ea typeface="Nunito"/>
                <a:cs typeface="Nunito"/>
                <a:sym typeface="Nunito"/>
              </a:rPr>
              <a:t> 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Excellent in diagnosing the </a:t>
            </a:r>
            <a:r>
              <a:rPr b="1" lang="en" sz="3800" u="sng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Cause</a:t>
            </a:r>
            <a:r>
              <a:rPr lang="en" sz="3600">
                <a:latin typeface="Nunito"/>
                <a:ea typeface="Nunito"/>
                <a:cs typeface="Nunito"/>
                <a:sym typeface="Nunito"/>
              </a:rPr>
              <a:t> of bowel obstruction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2" name="Google Shape;152;p16"/>
          <p:cNvSpPr txBox="1"/>
          <p:nvPr/>
        </p:nvSpPr>
        <p:spPr>
          <a:xfrm>
            <a:off x="885900" y="4814725"/>
            <a:ext cx="13335000" cy="55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❏"/>
            </a:pPr>
            <a:r>
              <a:rPr lang="en" sz="3600" u="sng">
                <a:latin typeface="Nunito"/>
                <a:ea typeface="Nunito"/>
                <a:cs typeface="Nunito"/>
                <a:sym typeface="Nunito"/>
              </a:rPr>
              <a:t>Disadvantages: </a:t>
            </a:r>
            <a:endParaRPr sz="3600" u="sng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"/>
              <a:buChar char="●"/>
            </a:pPr>
            <a:r>
              <a:rPr lang="en" sz="3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Radiation  </a:t>
            </a:r>
            <a:endParaRPr sz="3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"/>
              <a:buChar char="●"/>
            </a:pPr>
            <a:r>
              <a:rPr lang="en" sz="3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Sometimes need intravenous contrast (renal disease)</a:t>
            </a:r>
            <a:endParaRPr sz="3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"/>
              <a:buChar char="●"/>
            </a:pPr>
            <a:r>
              <a:rPr lang="en" sz="3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Relatively expensive 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53" name="Google Shape;153;p16"/>
          <p:cNvGraphicFramePr/>
          <p:nvPr/>
        </p:nvGraphicFramePr>
        <p:xfrm>
          <a:off x="9713350" y="74396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{6EAD51C4-212C-4DB8-8E6E-BFC479BC9C06}</a:tableStyleId>
              </a:tblPr>
              <a:tblGrid>
                <a:gridCol w="4772400"/>
                <a:gridCol w="4919300"/>
              </a:tblGrid>
              <a:tr h="6706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latin typeface="Lora"/>
                          <a:ea typeface="Lora"/>
                          <a:cs typeface="Lora"/>
                          <a:sym typeface="Lora"/>
                        </a:rPr>
                        <a:t>Indications </a:t>
                      </a:r>
                      <a:endParaRPr b="1" sz="36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54000" marB="0" marR="91425" marL="91425">
                    <a:lnL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B26B"/>
                    </a:solidFill>
                  </a:tcPr>
                </a:tc>
                <a:tc hMerge="1"/>
              </a:tr>
              <a:tr h="633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To look for bowel obstruction cause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Abdominal pain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8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To diagnose intra-abdominal masses</a:t>
                      </a:r>
                      <a:endParaRPr sz="3000">
                        <a:solidFill>
                          <a:srgbClr val="00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Trauma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54" name="Google Shape;154;p16"/>
          <p:cNvGraphicFramePr/>
          <p:nvPr/>
        </p:nvGraphicFramePr>
        <p:xfrm>
          <a:off x="1493125" y="7430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{6EAD51C4-212C-4DB8-8E6E-BFC479BC9C06}</a:tableStyleId>
              </a:tblPr>
              <a:tblGrid>
                <a:gridCol w="3773250"/>
                <a:gridCol w="3773250"/>
              </a:tblGrid>
              <a:tr h="6706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latin typeface="Lora"/>
                          <a:ea typeface="Lora"/>
                          <a:cs typeface="Lora"/>
                          <a:sym typeface="Lora"/>
                        </a:rPr>
                        <a:t>Contraindications</a:t>
                      </a:r>
                      <a:endParaRPr b="1" sz="36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54000" marB="0" marR="91425" marL="91425">
                    <a:lnL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B26B"/>
                    </a:solidFill>
                  </a:tcPr>
                </a:tc>
                <a:tc hMerge="1"/>
              </a:tr>
              <a:tr h="63345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Pregnancy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63345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No IV contrast in renal failure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63345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Unstable patients (severe trauma/ICU)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sp>
        <p:nvSpPr>
          <p:cNvPr id="155" name="Google Shape;155;p16"/>
          <p:cNvSpPr/>
          <p:nvPr/>
        </p:nvSpPr>
        <p:spPr>
          <a:xfrm>
            <a:off x="13630201" y="273975"/>
            <a:ext cx="5901600" cy="6696000"/>
          </a:xfrm>
          <a:prstGeom prst="roundRect">
            <a:avLst>
              <a:gd fmla="val 7756" name="adj"/>
            </a:avLst>
          </a:prstGeom>
          <a:noFill/>
          <a:ln cap="flat" cmpd="sng" w="38100">
            <a:solidFill>
              <a:srgbClr val="E6913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6"/>
          <p:cNvSpPr txBox="1"/>
          <p:nvPr/>
        </p:nvSpPr>
        <p:spPr>
          <a:xfrm>
            <a:off x="13756950" y="273978"/>
            <a:ext cx="5648100" cy="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 Abnormality </a:t>
            </a:r>
            <a:endParaRPr b="1" sz="3600" u="sng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57" name="Google Shape;15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9238" y="849564"/>
            <a:ext cx="4803262" cy="512726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 txBox="1"/>
          <p:nvPr/>
        </p:nvSpPr>
        <p:spPr>
          <a:xfrm>
            <a:off x="13630200" y="5976825"/>
            <a:ext cx="59016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Mass outside</a:t>
            </a:r>
            <a:r>
              <a:rPr lang="en" sz="2400">
                <a:latin typeface="Lora"/>
                <a:ea typeface="Lora"/>
                <a:cs typeface="Lora"/>
                <a:sym typeface="Lora"/>
              </a:rPr>
              <a:t> the bowel loops, causing mass effect.</a:t>
            </a:r>
            <a:endParaRPr sz="24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9" name="Google Shape;159;p16"/>
          <p:cNvSpPr/>
          <p:nvPr/>
        </p:nvSpPr>
        <p:spPr>
          <a:xfrm rot="5400000">
            <a:off x="293255" y="10417978"/>
            <a:ext cx="752400" cy="432900"/>
          </a:xfrm>
          <a:prstGeom prst="triangle">
            <a:avLst>
              <a:gd fmla="val 50000" name="adj"/>
            </a:avLst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6"/>
          <p:cNvSpPr txBox="1"/>
          <p:nvPr/>
        </p:nvSpPr>
        <p:spPr>
          <a:xfrm>
            <a:off x="885900" y="11023900"/>
            <a:ext cx="180966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❏"/>
            </a:pPr>
            <a:r>
              <a:rPr lang="en" sz="3600" u="sng">
                <a:latin typeface="Nunito"/>
                <a:ea typeface="Nunito"/>
                <a:cs typeface="Nunito"/>
                <a:sym typeface="Nunito"/>
              </a:rPr>
              <a:t>Advantages:</a:t>
            </a:r>
            <a:endParaRPr sz="3600" u="sng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Relatively safe in pregnancy (no radiation)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Give much more soft tissue details.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Excellent in diagnosing </a:t>
            </a:r>
            <a:r>
              <a:rPr b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abdominal solid organ lesion</a:t>
            </a:r>
            <a:r>
              <a:rPr lang="en" sz="3600">
                <a:latin typeface="Nunito"/>
                <a:ea typeface="Nunito"/>
                <a:cs typeface="Nunito"/>
                <a:sym typeface="Nunito"/>
              </a:rPr>
              <a:t>: liver, spleen, kidneys.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1" marL="13716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○"/>
            </a:pPr>
            <a:r>
              <a:rPr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But best modality to examine solid structures in the abdomen is </a:t>
            </a:r>
            <a:r>
              <a:rPr b="1" lang="en" sz="3600" u="sng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Ultrasound</a:t>
            </a:r>
            <a:r>
              <a:rPr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3600">
                <a:latin typeface="Nunito"/>
                <a:ea typeface="Nunito"/>
                <a:cs typeface="Nunito"/>
                <a:sym typeface="Nunito"/>
              </a:rPr>
              <a:t> 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1" name="Google Shape;161;p16"/>
          <p:cNvSpPr txBox="1"/>
          <p:nvPr/>
        </p:nvSpPr>
        <p:spPr>
          <a:xfrm>
            <a:off x="885900" y="13725037"/>
            <a:ext cx="13335000" cy="42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❏"/>
            </a:pPr>
            <a:r>
              <a:rPr lang="en" sz="3600" u="sng">
                <a:latin typeface="Nunito"/>
                <a:ea typeface="Nunito"/>
                <a:cs typeface="Nunito"/>
                <a:sym typeface="Nunito"/>
              </a:rPr>
              <a:t>Disadvantages: </a:t>
            </a:r>
            <a:endParaRPr sz="3600" u="sng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"/>
              <a:buChar char="●"/>
            </a:pPr>
            <a:r>
              <a:rPr lang="en" sz="3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Expensive </a:t>
            </a:r>
            <a:endParaRPr sz="3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"/>
              <a:buChar char="●"/>
            </a:pPr>
            <a:r>
              <a:rPr lang="en" sz="3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Long scanning time </a:t>
            </a:r>
            <a:endParaRPr sz="3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"/>
              <a:buChar char="●"/>
            </a:pPr>
            <a:r>
              <a:rPr lang="en" sz="3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Sensitive to motion</a:t>
            </a:r>
            <a:endParaRPr sz="3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"/>
              <a:buChar char="●"/>
            </a:pPr>
            <a:r>
              <a:t/>
            </a:r>
            <a:endParaRPr sz="3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2" name="Google Shape;162;p16"/>
          <p:cNvSpPr txBox="1"/>
          <p:nvPr/>
        </p:nvSpPr>
        <p:spPr>
          <a:xfrm>
            <a:off x="885900" y="10271500"/>
            <a:ext cx="9544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Nunito"/>
                <a:ea typeface="Nunito"/>
                <a:cs typeface="Nunito"/>
                <a:sym typeface="Nunito"/>
              </a:rPr>
              <a:t>MRI</a:t>
            </a:r>
            <a:endParaRPr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63" name="Google Shape;163;p16"/>
          <p:cNvGraphicFramePr/>
          <p:nvPr/>
        </p:nvGraphicFramePr>
        <p:xfrm>
          <a:off x="11731725" y="16083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{6EAD51C4-212C-4DB8-8E6E-BFC479BC9C06}</a:tableStyleId>
              </a:tblPr>
              <a:tblGrid>
                <a:gridCol w="3640625"/>
                <a:gridCol w="4578950"/>
              </a:tblGrid>
              <a:tr h="72175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latin typeface="Lora"/>
                          <a:ea typeface="Lora"/>
                          <a:cs typeface="Lora"/>
                          <a:sym typeface="Lora"/>
                        </a:rPr>
                        <a:t>Indications </a:t>
                      </a:r>
                      <a:endParaRPr b="1" sz="36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54000" marB="0" marR="91425" marL="91425">
                    <a:lnL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B26B"/>
                    </a:solidFill>
                  </a:tcPr>
                </a:tc>
                <a:tc hMerge="1"/>
              </a:tr>
              <a:tr h="1514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Abdominal </a:t>
                      </a:r>
                      <a:r>
                        <a:rPr b="1" lang="en" sz="3000" u="sng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solid</a:t>
                      </a: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 organ masses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Inflammatory bowel disease</a:t>
                      </a:r>
                      <a:endParaRPr b="1"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64" name="Google Shape;164;p16"/>
          <p:cNvGraphicFramePr/>
          <p:nvPr/>
        </p:nvGraphicFramePr>
        <p:xfrm>
          <a:off x="1351700" y="16074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{6EAD51C4-212C-4DB8-8E6E-BFC479BC9C06}</a:tableStyleId>
              </a:tblPr>
              <a:tblGrid>
                <a:gridCol w="5102900"/>
                <a:gridCol w="5102900"/>
              </a:tblGrid>
              <a:tr h="5753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latin typeface="Lora"/>
                          <a:ea typeface="Lora"/>
                          <a:cs typeface="Lora"/>
                          <a:sym typeface="Lora"/>
                        </a:rPr>
                        <a:t>Contraindications</a:t>
                      </a:r>
                      <a:endParaRPr b="1" sz="36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54000" marB="0" marR="91425" marL="91425">
                    <a:lnL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B26B"/>
                    </a:solidFill>
                  </a:tcPr>
                </a:tc>
                <a:tc hMerge="1"/>
              </a:tr>
              <a:tr h="5434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uncooperative patients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5434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Early pregnancy (relative contraindication)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5434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Lora"/>
                          <a:ea typeface="Lora"/>
                          <a:cs typeface="Lora"/>
                          <a:sym typeface="Lora"/>
                        </a:rPr>
                        <a:t>No IV contrast renal failure (relative contraindication)</a:t>
                      </a:r>
                      <a:endParaRPr sz="300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pic>
        <p:nvPicPr>
          <p:cNvPr id="165" name="Google Shape;16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0372" y="19501400"/>
            <a:ext cx="5010349" cy="725562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6"/>
          <p:cNvSpPr/>
          <p:nvPr/>
        </p:nvSpPr>
        <p:spPr>
          <a:xfrm>
            <a:off x="11609825" y="18701575"/>
            <a:ext cx="7932900" cy="8370900"/>
          </a:xfrm>
          <a:prstGeom prst="roundRect">
            <a:avLst>
              <a:gd fmla="val 7756" name="adj"/>
            </a:avLst>
          </a:prstGeom>
          <a:noFill/>
          <a:ln cap="flat" cmpd="sng" w="38100">
            <a:solidFill>
              <a:srgbClr val="E6913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6"/>
          <p:cNvSpPr txBox="1"/>
          <p:nvPr/>
        </p:nvSpPr>
        <p:spPr>
          <a:xfrm>
            <a:off x="12673625" y="18701578"/>
            <a:ext cx="5648100" cy="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 Abnormality </a:t>
            </a:r>
            <a:endParaRPr b="1" sz="3600" u="sng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8" name="Google Shape;168;p16"/>
          <p:cNvSpPr txBox="1"/>
          <p:nvPr/>
        </p:nvSpPr>
        <p:spPr>
          <a:xfrm>
            <a:off x="10004513" y="25921250"/>
            <a:ext cx="109863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Inflammatory bowel disease </a:t>
            </a:r>
            <a:endParaRPr sz="3000" u="sng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Bowel wall thickening</a:t>
            </a:r>
            <a:endParaRPr sz="3000" u="sng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69" name="Google Shape;16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21940" y="19501400"/>
            <a:ext cx="6308675" cy="641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6"/>
          <p:cNvSpPr txBox="1"/>
          <p:nvPr/>
        </p:nvSpPr>
        <p:spPr>
          <a:xfrm>
            <a:off x="5851500" y="18195463"/>
            <a:ext cx="56481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latin typeface="Nunito"/>
                <a:ea typeface="Nunito"/>
                <a:cs typeface="Nunito"/>
                <a:sym typeface="Nunito"/>
              </a:rPr>
              <a:t>Normal </a:t>
            </a:r>
            <a:endParaRPr b="1" sz="3600" u="sng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latin typeface="Nunito"/>
                <a:ea typeface="Nunito"/>
                <a:cs typeface="Nunito"/>
                <a:sym typeface="Nunito"/>
              </a:rPr>
              <a:t>MRI </a:t>
            </a:r>
            <a:endParaRPr b="1" sz="3600" u="sng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1" name="Google Shape;17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8163" y="19557363"/>
            <a:ext cx="4803250" cy="714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6"/>
          <p:cNvSpPr txBox="1"/>
          <p:nvPr/>
        </p:nvSpPr>
        <p:spPr>
          <a:xfrm>
            <a:off x="525738" y="18311250"/>
            <a:ext cx="5648100" cy="12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latin typeface="Nunito"/>
                <a:ea typeface="Nunito"/>
                <a:cs typeface="Nunito"/>
                <a:sym typeface="Nunito"/>
              </a:rPr>
              <a:t>Normal </a:t>
            </a:r>
            <a:endParaRPr b="1" sz="3600" u="sng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latin typeface="Nunito"/>
                <a:ea typeface="Nunito"/>
                <a:cs typeface="Nunito"/>
                <a:sym typeface="Nunito"/>
              </a:rPr>
              <a:t>CT </a:t>
            </a:r>
            <a:endParaRPr b="1" sz="3600" u="sng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7"/>
          <p:cNvSpPr/>
          <p:nvPr/>
        </p:nvSpPr>
        <p:spPr>
          <a:xfrm>
            <a:off x="11506775" y="17609475"/>
            <a:ext cx="8263500" cy="4443300"/>
          </a:xfrm>
          <a:prstGeom prst="roundRect">
            <a:avLst>
              <a:gd fmla="val 7756" name="adj"/>
            </a:avLst>
          </a:prstGeom>
          <a:noFill/>
          <a:ln cap="flat" cmpd="sng" w="38100">
            <a:solidFill>
              <a:srgbClr val="E6913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7"/>
          <p:cNvSpPr/>
          <p:nvPr/>
        </p:nvSpPr>
        <p:spPr>
          <a:xfrm>
            <a:off x="4156500" y="23795250"/>
            <a:ext cx="12161400" cy="3053100"/>
          </a:xfrm>
          <a:prstGeom prst="roundRect">
            <a:avLst>
              <a:gd fmla="val 7756" name="adj"/>
            </a:avLst>
          </a:prstGeom>
          <a:noFill/>
          <a:ln cap="flat" cmpd="sng" w="38100">
            <a:solidFill>
              <a:srgbClr val="E6913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7"/>
          <p:cNvSpPr/>
          <p:nvPr/>
        </p:nvSpPr>
        <p:spPr>
          <a:xfrm>
            <a:off x="0" y="0"/>
            <a:ext cx="529200" cy="272247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7"/>
          <p:cNvSpPr txBox="1"/>
          <p:nvPr/>
        </p:nvSpPr>
        <p:spPr>
          <a:xfrm>
            <a:off x="842956" y="1128818"/>
            <a:ext cx="46569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Nunito"/>
                <a:ea typeface="Nunito"/>
                <a:cs typeface="Nunito"/>
                <a:sym typeface="Nunito"/>
              </a:rPr>
              <a:t>Abdominal X Ray </a:t>
            </a:r>
            <a:endParaRPr b="1"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1" name="Google Shape;181;p17"/>
          <p:cNvSpPr/>
          <p:nvPr/>
        </p:nvSpPr>
        <p:spPr>
          <a:xfrm rot="5400000">
            <a:off x="293255" y="1320328"/>
            <a:ext cx="752400" cy="432900"/>
          </a:xfrm>
          <a:prstGeom prst="triangle">
            <a:avLst>
              <a:gd fmla="val 50000" name="adj"/>
            </a:avLst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7"/>
          <p:cNvSpPr txBox="1"/>
          <p:nvPr/>
        </p:nvSpPr>
        <p:spPr>
          <a:xfrm>
            <a:off x="842950" y="1881213"/>
            <a:ext cx="11692500" cy="55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❏"/>
            </a:pPr>
            <a:r>
              <a:rPr lang="en" sz="3600" u="sng">
                <a:latin typeface="Nunito"/>
                <a:ea typeface="Nunito"/>
                <a:cs typeface="Nunito"/>
                <a:sym typeface="Nunito"/>
              </a:rPr>
              <a:t>Advantages:</a:t>
            </a:r>
            <a:r>
              <a:rPr lang="en" sz="3600">
                <a:latin typeface="Nunito"/>
                <a:ea typeface="Nunito"/>
                <a:cs typeface="Nunito"/>
                <a:sym typeface="Nunito"/>
              </a:rPr>
              <a:t> 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 Excellent in diagnosing </a:t>
            </a:r>
            <a:r>
              <a:rPr b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free air in the abdomen</a:t>
            </a:r>
            <a:r>
              <a:rPr lang="en" sz="3600">
                <a:latin typeface="Nunito"/>
                <a:ea typeface="Nunito"/>
                <a:cs typeface="Nunito"/>
                <a:sym typeface="Nunito"/>
              </a:rPr>
              <a:t> 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 Good in diagnosing </a:t>
            </a:r>
            <a:r>
              <a:rPr b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bowel obstruction </a:t>
            </a:r>
            <a:endParaRPr b="1"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83" name="Google Shape;183;p17"/>
          <p:cNvGraphicFramePr/>
          <p:nvPr/>
        </p:nvGraphicFramePr>
        <p:xfrm>
          <a:off x="12849192" y="4365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{6EAD51C4-212C-4DB8-8E6E-BFC479BC9C06}</a:tableStyleId>
              </a:tblPr>
              <a:tblGrid>
                <a:gridCol w="2989150"/>
                <a:gridCol w="4007975"/>
              </a:tblGrid>
              <a:tr h="6706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3,6,9 RULE</a:t>
                      </a:r>
                      <a:endParaRPr b="1" sz="36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54000" marB="0" marR="91425" marL="91425">
                    <a:lnL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B26B"/>
                    </a:solidFill>
                  </a:tcPr>
                </a:tc>
                <a:tc hMerge="1"/>
              </a:tr>
              <a:tr h="6706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Maximum Normal Diameter of bowel</a:t>
                      </a:r>
                      <a:endParaRPr b="1"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54000" marB="0" marR="91425" marL="91425">
                    <a:lnL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B26B"/>
                    </a:solidFill>
                  </a:tcPr>
                </a:tc>
                <a:tc hMerge="1"/>
              </a:tr>
              <a:tr h="633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Small bowel</a:t>
                      </a:r>
                      <a:endParaRPr b="1"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 u="sng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3cm</a:t>
                      </a:r>
                      <a:endParaRPr b="1" sz="3000" u="sng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8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Large bowel</a:t>
                      </a:r>
                      <a:endParaRPr b="1"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 u="sng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6cm</a:t>
                      </a:r>
                      <a:endParaRPr b="1" sz="3000" u="sng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Caecum</a:t>
                      </a:r>
                      <a:endParaRPr b="1"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 u="sng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9cm</a:t>
                      </a:r>
                      <a:endParaRPr b="1" sz="3000" u="sng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45F0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4" name="Google Shape;184;p17"/>
          <p:cNvSpPr/>
          <p:nvPr/>
        </p:nvSpPr>
        <p:spPr>
          <a:xfrm>
            <a:off x="842950" y="3667800"/>
            <a:ext cx="11692500" cy="6522300"/>
          </a:xfrm>
          <a:prstGeom prst="roundRect">
            <a:avLst>
              <a:gd fmla="val 7756" name="adj"/>
            </a:avLst>
          </a:prstGeom>
          <a:noFill/>
          <a:ln cap="flat" cmpd="sng" w="28575">
            <a:solidFill>
              <a:srgbClr val="FF99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5" name="Google Shape;185;p17"/>
          <p:cNvGrpSpPr/>
          <p:nvPr/>
        </p:nvGrpSpPr>
        <p:grpSpPr>
          <a:xfrm>
            <a:off x="1402741" y="4572626"/>
            <a:ext cx="4947393" cy="3725890"/>
            <a:chOff x="9655362" y="20906813"/>
            <a:chExt cx="6657775" cy="6077133"/>
          </a:xfrm>
        </p:grpSpPr>
        <p:pic>
          <p:nvPicPr>
            <p:cNvPr id="186" name="Google Shape;186;p17"/>
            <p:cNvPicPr preferRelativeResize="0"/>
            <p:nvPr/>
          </p:nvPicPr>
          <p:blipFill rotWithShape="1">
            <a:blip r:embed="rId3">
              <a:alphaModFix/>
            </a:blip>
            <a:srcRect b="0" l="0" r="0" t="4443"/>
            <a:stretch/>
          </p:blipFill>
          <p:spPr>
            <a:xfrm>
              <a:off x="9655362" y="20906813"/>
              <a:ext cx="6657775" cy="60771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7"/>
            <p:cNvSpPr/>
            <p:nvPr/>
          </p:nvSpPr>
          <p:spPr>
            <a:xfrm flipH="1" rot="10800000">
              <a:off x="9655375" y="21104775"/>
              <a:ext cx="1890000" cy="2764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88" name="Google Shape;1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4950" y="4572625"/>
            <a:ext cx="4947374" cy="372590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7"/>
          <p:cNvSpPr txBox="1"/>
          <p:nvPr/>
        </p:nvSpPr>
        <p:spPr>
          <a:xfrm>
            <a:off x="3458342" y="3667788"/>
            <a:ext cx="84642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 Abnormal Abdominal X Ray</a:t>
            </a:r>
            <a:endParaRPr b="1" sz="3600" u="sng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0" name="Google Shape;190;p17"/>
          <p:cNvSpPr txBox="1"/>
          <p:nvPr/>
        </p:nvSpPr>
        <p:spPr>
          <a:xfrm>
            <a:off x="6723138" y="8450950"/>
            <a:ext cx="5125200" cy="8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Air outside the bowel loops</a:t>
            </a:r>
            <a:endParaRPr sz="3000" u="sng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1" name="Google Shape;191;p17"/>
          <p:cNvSpPr txBox="1"/>
          <p:nvPr/>
        </p:nvSpPr>
        <p:spPr>
          <a:xfrm>
            <a:off x="6796031" y="9280668"/>
            <a:ext cx="5125200" cy="8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3600">
                <a:solidFill>
                  <a:srgbClr val="FF0000"/>
                </a:solidFill>
              </a:rPr>
              <a:t>2) pneumoperitoneum </a:t>
            </a:r>
            <a:endParaRPr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2" name="Google Shape;192;p17"/>
          <p:cNvSpPr txBox="1"/>
          <p:nvPr/>
        </p:nvSpPr>
        <p:spPr>
          <a:xfrm>
            <a:off x="1566178" y="7917550"/>
            <a:ext cx="4939500" cy="25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 u="sng">
                <a:solidFill>
                  <a:srgbClr val="FF0000"/>
                </a:solidFill>
              </a:rPr>
              <a:t>Dilated bowel loops </a:t>
            </a:r>
            <a:endParaRPr b="1" sz="2800" u="sng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 u="sng">
                <a:solidFill>
                  <a:srgbClr val="FF0000"/>
                </a:solidFill>
              </a:rPr>
              <a:t>Air fluid levels </a:t>
            </a:r>
            <a:r>
              <a:rPr lang="en" sz="1100">
                <a:solidFill>
                  <a:srgbClr val="FF0000"/>
                </a:solidFill>
              </a:rPr>
              <a:t>	</a:t>
            </a:r>
            <a:endParaRPr sz="1100">
              <a:solidFill>
                <a:srgbClr val="FF0000"/>
              </a:solidFill>
            </a:endParaRPr>
          </a:p>
          <a:p>
            <a:pPr indent="-457200" lvl="0" marL="45720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600"/>
              <a:buAutoNum type="arabicParenR"/>
            </a:pPr>
            <a:r>
              <a:rPr b="1" lang="en" sz="3600">
                <a:solidFill>
                  <a:srgbClr val="FF0000"/>
                </a:solidFill>
              </a:rPr>
              <a:t>Bowel Obstruction  </a:t>
            </a:r>
            <a:endParaRPr b="1" sz="3600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3" name="Google Shape;193;p17"/>
          <p:cNvSpPr/>
          <p:nvPr/>
        </p:nvSpPr>
        <p:spPr>
          <a:xfrm rot="5400000">
            <a:off x="293255" y="10769128"/>
            <a:ext cx="752400" cy="432900"/>
          </a:xfrm>
          <a:prstGeom prst="triangle">
            <a:avLst>
              <a:gd fmla="val 50000" name="adj"/>
            </a:avLst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7"/>
          <p:cNvSpPr txBox="1"/>
          <p:nvPr/>
        </p:nvSpPr>
        <p:spPr>
          <a:xfrm>
            <a:off x="809700" y="11516775"/>
            <a:ext cx="9897900" cy="55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❏"/>
            </a:pPr>
            <a:r>
              <a:rPr lang="en" sz="3600" u="sng">
                <a:latin typeface="Nunito"/>
                <a:ea typeface="Nunito"/>
                <a:cs typeface="Nunito"/>
                <a:sym typeface="Nunito"/>
              </a:rPr>
              <a:t>Advantages: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 Excellent in evaluation the </a:t>
            </a:r>
            <a:r>
              <a:rPr b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bowel lumen and mucosa</a:t>
            </a:r>
            <a:endParaRPr b="1" sz="3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5" name="Google Shape;195;p17"/>
          <p:cNvSpPr txBox="1"/>
          <p:nvPr/>
        </p:nvSpPr>
        <p:spPr>
          <a:xfrm>
            <a:off x="962100" y="10647488"/>
            <a:ext cx="9544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Nunito"/>
                <a:ea typeface="Nunito"/>
                <a:cs typeface="Nunito"/>
                <a:sym typeface="Nunito"/>
              </a:rPr>
              <a:t>Fluoroscopy (</a:t>
            </a:r>
            <a:r>
              <a:rPr lang="en" sz="3600">
                <a:latin typeface="Nunito"/>
                <a:ea typeface="Nunito"/>
                <a:cs typeface="Nunito"/>
                <a:sym typeface="Nunito"/>
              </a:rPr>
              <a:t>X Ray +  contrast)</a:t>
            </a:r>
            <a:endParaRPr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96" name="Google Shape;196;p17"/>
          <p:cNvGraphicFramePr/>
          <p:nvPr/>
        </p:nvGraphicFramePr>
        <p:xfrm>
          <a:off x="2110275" y="13742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{6EAD51C4-212C-4DB8-8E6E-BFC479BC9C06}</a:tableStyleId>
              </a:tblPr>
              <a:tblGrid>
                <a:gridCol w="4472300"/>
                <a:gridCol w="2776150"/>
              </a:tblGrid>
              <a:tr h="6706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6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Types </a:t>
                      </a:r>
                      <a:endParaRPr b="1" sz="36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54000" marB="0" marR="91425" marL="91425">
                    <a:lnL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D9EE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  <a:tc hMerge="1"/>
              </a:tr>
              <a:tr h="633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Barium swallow</a:t>
                      </a:r>
                      <a:endParaRPr b="1"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Esophagus</a:t>
                      </a:r>
                      <a:endParaRPr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8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Barium meal</a:t>
                      </a:r>
                      <a:endParaRPr b="1"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Stomach</a:t>
                      </a:r>
                      <a:endParaRPr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Barium follow through</a:t>
                      </a:r>
                      <a:endParaRPr b="1"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Small bowel</a:t>
                      </a:r>
                      <a:endParaRPr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5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Barium enema</a:t>
                      </a:r>
                      <a:endParaRPr b="1"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36000" marB="0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solidFill>
                            <a:srgbClr val="FF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Large bowel</a:t>
                      </a:r>
                      <a:endParaRPr sz="3000">
                        <a:solidFill>
                          <a:srgbClr val="FF0000"/>
                        </a:solidFill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T="18000" marB="0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97" name="Google Shape;197;p17"/>
          <p:cNvSpPr/>
          <p:nvPr/>
        </p:nvSpPr>
        <p:spPr>
          <a:xfrm>
            <a:off x="11693375" y="10597275"/>
            <a:ext cx="7556700" cy="6522300"/>
          </a:xfrm>
          <a:prstGeom prst="roundRect">
            <a:avLst>
              <a:gd fmla="val 7756" name="adj"/>
            </a:avLst>
          </a:prstGeom>
          <a:noFill/>
          <a:ln cap="flat" cmpd="sng" w="38100">
            <a:solidFill>
              <a:srgbClr val="E6913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11573" y="11245500"/>
            <a:ext cx="6345300" cy="484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01775" y="11293200"/>
            <a:ext cx="1624900" cy="139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7"/>
          <p:cNvSpPr txBox="1"/>
          <p:nvPr/>
        </p:nvSpPr>
        <p:spPr>
          <a:xfrm>
            <a:off x="13871471" y="10508275"/>
            <a:ext cx="30255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 Abnormality </a:t>
            </a:r>
            <a:endParaRPr b="1" sz="3600" u="sng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1" name="Google Shape;201;p17"/>
          <p:cNvSpPr txBox="1"/>
          <p:nvPr/>
        </p:nvSpPr>
        <p:spPr>
          <a:xfrm>
            <a:off x="13066863" y="15574775"/>
            <a:ext cx="4787100" cy="19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0000"/>
                </a:solidFill>
              </a:rPr>
              <a:t>Colon mass/malignancy</a:t>
            </a:r>
            <a:endParaRPr b="1" sz="2800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000" u="sng">
                <a:solidFill>
                  <a:srgbClr val="FF0000"/>
                </a:solidFill>
              </a:rPr>
              <a:t>(Apple core appearance)</a:t>
            </a:r>
            <a:endParaRPr b="1" sz="3000" u="sng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		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2" name="Google Shape;202;p17"/>
          <p:cNvSpPr txBox="1"/>
          <p:nvPr/>
        </p:nvSpPr>
        <p:spPr>
          <a:xfrm>
            <a:off x="983500" y="17263809"/>
            <a:ext cx="9544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Nunito"/>
                <a:ea typeface="Nunito"/>
                <a:cs typeface="Nunito"/>
                <a:sym typeface="Nunito"/>
              </a:rPr>
              <a:t>CT scan </a:t>
            </a:r>
            <a:endParaRPr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3" name="Google Shape;203;p17"/>
          <p:cNvSpPr/>
          <p:nvPr/>
        </p:nvSpPr>
        <p:spPr>
          <a:xfrm rot="5400000">
            <a:off x="347405" y="17423553"/>
            <a:ext cx="752400" cy="432900"/>
          </a:xfrm>
          <a:prstGeom prst="triangle">
            <a:avLst>
              <a:gd fmla="val 50000" name="adj"/>
            </a:avLst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7"/>
          <p:cNvSpPr txBox="1"/>
          <p:nvPr/>
        </p:nvSpPr>
        <p:spPr>
          <a:xfrm>
            <a:off x="983500" y="18011550"/>
            <a:ext cx="10986300" cy="55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❏"/>
            </a:pPr>
            <a:r>
              <a:rPr lang="en" sz="3600" u="sng">
                <a:latin typeface="Nunito"/>
                <a:ea typeface="Nunito"/>
                <a:cs typeface="Nunito"/>
                <a:sym typeface="Nunito"/>
              </a:rPr>
              <a:t>Advantages: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Excellent in diagnosing</a:t>
            </a:r>
            <a:r>
              <a:rPr b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 extra-luminal lesions</a:t>
            </a:r>
            <a:r>
              <a:rPr lang="en" sz="3600">
                <a:latin typeface="Nunito"/>
                <a:ea typeface="Nunito"/>
                <a:cs typeface="Nunito"/>
                <a:sym typeface="Nunito"/>
              </a:rPr>
              <a:t> 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Excellent in diagnosing the </a:t>
            </a:r>
            <a:r>
              <a:rPr b="1" lang="en" sz="3800" u="sng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Cause</a:t>
            </a:r>
            <a:r>
              <a:rPr lang="en" sz="3600">
                <a:latin typeface="Nunito"/>
                <a:ea typeface="Nunito"/>
                <a:cs typeface="Nunito"/>
                <a:sym typeface="Nunito"/>
              </a:rPr>
              <a:t> of bowel obstruction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05" name="Google Shape;20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854537" y="18618825"/>
            <a:ext cx="3490450" cy="317830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7"/>
          <p:cNvSpPr txBox="1"/>
          <p:nvPr/>
        </p:nvSpPr>
        <p:spPr>
          <a:xfrm>
            <a:off x="15344975" y="19114138"/>
            <a:ext cx="4282800" cy="16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Mass outside</a:t>
            </a:r>
            <a:r>
              <a:rPr lang="en" sz="3600">
                <a:latin typeface="Lora"/>
                <a:ea typeface="Lora"/>
                <a:cs typeface="Lora"/>
                <a:sym typeface="Lora"/>
              </a:rPr>
              <a:t> the bowel loops, causing mass effect.</a:t>
            </a:r>
            <a:endParaRPr sz="3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07" name="Google Shape;207;p17"/>
          <p:cNvSpPr txBox="1"/>
          <p:nvPr/>
        </p:nvSpPr>
        <p:spPr>
          <a:xfrm>
            <a:off x="14125784" y="17718100"/>
            <a:ext cx="30255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 Abnormality </a:t>
            </a:r>
            <a:endParaRPr b="1" sz="3600" u="sng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8" name="Google Shape;208;p17"/>
          <p:cNvSpPr/>
          <p:nvPr/>
        </p:nvSpPr>
        <p:spPr>
          <a:xfrm rot="5400000">
            <a:off x="293255" y="21271715"/>
            <a:ext cx="752400" cy="432900"/>
          </a:xfrm>
          <a:prstGeom prst="triangle">
            <a:avLst>
              <a:gd fmla="val 50000" name="adj"/>
            </a:avLst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7"/>
          <p:cNvSpPr txBox="1"/>
          <p:nvPr/>
        </p:nvSpPr>
        <p:spPr>
          <a:xfrm>
            <a:off x="910050" y="21188184"/>
            <a:ext cx="9544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Nunito"/>
                <a:ea typeface="Nunito"/>
                <a:cs typeface="Nunito"/>
                <a:sym typeface="Nunito"/>
              </a:rPr>
              <a:t>MRI </a:t>
            </a:r>
            <a:endParaRPr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0" name="Google Shape;210;p17"/>
          <p:cNvSpPr txBox="1"/>
          <p:nvPr/>
        </p:nvSpPr>
        <p:spPr>
          <a:xfrm>
            <a:off x="738150" y="21864375"/>
            <a:ext cx="180966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❏"/>
            </a:pPr>
            <a:r>
              <a:rPr lang="en" sz="3600" u="sng">
                <a:latin typeface="Nunito"/>
                <a:ea typeface="Nunito"/>
                <a:cs typeface="Nunito"/>
                <a:sym typeface="Nunito"/>
              </a:rPr>
              <a:t>Advantages: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●"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Excellent in diagnosing </a:t>
            </a:r>
            <a:r>
              <a:rPr b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abdominal solid organ lesion</a:t>
            </a:r>
            <a:r>
              <a:rPr lang="en" sz="3600">
                <a:latin typeface="Nunito"/>
                <a:ea typeface="Nunito"/>
                <a:cs typeface="Nunito"/>
                <a:sym typeface="Nunito"/>
              </a:rPr>
              <a:t>: liver, spleen, kidneys.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  <a:p>
            <a:pPr indent="-457200" lvl="1" marL="1371600" rtl="0" algn="l">
              <a:spcBef>
                <a:spcPts val="0"/>
              </a:spcBef>
              <a:spcAft>
                <a:spcPts val="0"/>
              </a:spcAft>
              <a:buSzPts val="3600"/>
              <a:buFont typeface="Nunito"/>
              <a:buChar char="○"/>
            </a:pPr>
            <a:r>
              <a:rPr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The </a:t>
            </a:r>
            <a:r>
              <a:rPr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modality of choice to examine solid structures in the abdomen is </a:t>
            </a:r>
            <a:r>
              <a:rPr b="1" lang="en" sz="3600" u="sng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Ultrasound</a:t>
            </a:r>
            <a:r>
              <a:rPr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3600">
                <a:latin typeface="Nunito"/>
                <a:ea typeface="Nunito"/>
                <a:cs typeface="Nunito"/>
                <a:sym typeface="Nunito"/>
              </a:rPr>
              <a:t> 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11" name="Google Shape;211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00000" y="23948325"/>
            <a:ext cx="5267350" cy="259529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7"/>
          <p:cNvSpPr txBox="1"/>
          <p:nvPr/>
        </p:nvSpPr>
        <p:spPr>
          <a:xfrm>
            <a:off x="7341800" y="24810000"/>
            <a:ext cx="10986300" cy="13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Inflammatory bowel disease </a:t>
            </a:r>
            <a:endParaRPr sz="3600" u="sng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Bowel wall thickening</a:t>
            </a:r>
            <a:endParaRPr sz="3600" u="sng">
              <a:solidFill>
                <a:srgbClr val="FF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3" name="Google Shape;213;p17"/>
          <p:cNvSpPr txBox="1"/>
          <p:nvPr/>
        </p:nvSpPr>
        <p:spPr>
          <a:xfrm>
            <a:off x="10707596" y="23906950"/>
            <a:ext cx="30255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 Abnormality </a:t>
            </a:r>
            <a:endParaRPr b="1" sz="3600" u="sng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4" name="Google Shape;214;p17"/>
          <p:cNvSpPr txBox="1"/>
          <p:nvPr/>
        </p:nvSpPr>
        <p:spPr>
          <a:xfrm>
            <a:off x="5464788" y="155000"/>
            <a:ext cx="9544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Nunito"/>
                <a:ea typeface="Nunito"/>
                <a:cs typeface="Nunito"/>
                <a:sym typeface="Nunito"/>
              </a:rPr>
              <a:t>Summary </a:t>
            </a:r>
            <a:endParaRPr b="1"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5" name="Google Shape;215;p17"/>
          <p:cNvSpPr txBox="1"/>
          <p:nvPr/>
        </p:nvSpPr>
        <p:spPr>
          <a:xfrm>
            <a:off x="12211575" y="7543425"/>
            <a:ext cx="7909200" cy="55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Note: that any value </a:t>
            </a:r>
            <a:r>
              <a:rPr b="1" lang="en" sz="3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above</a:t>
            </a:r>
            <a:r>
              <a:rPr lang="en" sz="3600">
                <a:latin typeface="Nunito"/>
                <a:ea typeface="Nunito"/>
                <a:cs typeface="Nunito"/>
                <a:sym typeface="Nunito"/>
              </a:rPr>
              <a:t> these would be abnormal 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"/>
          <p:cNvSpPr/>
          <p:nvPr/>
        </p:nvSpPr>
        <p:spPr>
          <a:xfrm>
            <a:off x="0" y="0"/>
            <a:ext cx="529200" cy="272247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8"/>
          <p:cNvSpPr txBox="1"/>
          <p:nvPr/>
        </p:nvSpPr>
        <p:spPr>
          <a:xfrm>
            <a:off x="849307" y="1271616"/>
            <a:ext cx="19267500" cy="262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Nunito"/>
                <a:ea typeface="Nunito"/>
                <a:cs typeface="Nunito"/>
                <a:sym typeface="Nunito"/>
              </a:rPr>
              <a:t>CASE 1 : </a:t>
            </a:r>
            <a:endParaRPr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Nunito"/>
                <a:ea typeface="Nunito"/>
                <a:cs typeface="Nunito"/>
                <a:sym typeface="Nunito"/>
              </a:rPr>
              <a:t>A patient complains from severe abdominal pain. The doctor suspected </a:t>
            </a:r>
            <a:r>
              <a:rPr lang="en" sz="3900" u="sng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bowel obstruction</a:t>
            </a:r>
            <a:r>
              <a:rPr lang="en" sz="3900">
                <a:latin typeface="Nunito"/>
                <a:ea typeface="Nunito"/>
                <a:cs typeface="Nunito"/>
                <a:sym typeface="Nunito"/>
              </a:rPr>
              <a:t>, what is the </a:t>
            </a:r>
            <a:r>
              <a:rPr lang="en" sz="3900">
                <a:latin typeface="Nunito"/>
                <a:ea typeface="Nunito"/>
                <a:cs typeface="Nunito"/>
                <a:sym typeface="Nunito"/>
              </a:rPr>
              <a:t>best modality</a:t>
            </a:r>
            <a:r>
              <a:rPr lang="en" sz="3900">
                <a:latin typeface="Nunito"/>
                <a:ea typeface="Nunito"/>
                <a:cs typeface="Nunito"/>
                <a:sym typeface="Nunito"/>
              </a:rPr>
              <a:t> that can be used to confirm that?  </a:t>
            </a:r>
            <a:endParaRPr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latin typeface="Nunito"/>
                <a:ea typeface="Nunito"/>
                <a:cs typeface="Nunito"/>
                <a:sym typeface="Nunito"/>
              </a:rPr>
              <a:t>X-RAY </a:t>
            </a:r>
            <a:endParaRPr b="1"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latin typeface="Nunito"/>
                <a:ea typeface="Nunito"/>
                <a:cs typeface="Nunito"/>
                <a:sym typeface="Nunito"/>
              </a:rPr>
              <a:t>Note: </a:t>
            </a:r>
            <a:r>
              <a:rPr lang="en" sz="3900">
                <a:latin typeface="Nunito"/>
                <a:ea typeface="Nunito"/>
                <a:cs typeface="Nunito"/>
                <a:sym typeface="Nunito"/>
              </a:rPr>
              <a:t>Initially, first is X-ray. To know the </a:t>
            </a:r>
            <a:r>
              <a:rPr lang="en" sz="3900" u="sng">
                <a:latin typeface="Nunito"/>
                <a:ea typeface="Nunito"/>
                <a:cs typeface="Nunito"/>
                <a:sym typeface="Nunito"/>
              </a:rPr>
              <a:t>cause</a:t>
            </a:r>
            <a:r>
              <a:rPr lang="en" sz="3900">
                <a:latin typeface="Nunito"/>
                <a:ea typeface="Nunito"/>
                <a:cs typeface="Nunito"/>
                <a:sym typeface="Nunito"/>
              </a:rPr>
              <a:t> and the site of obstruction CT with WATER soluble contrast. </a:t>
            </a:r>
            <a:r>
              <a:rPr b="1" lang="en" sz="3900">
                <a:latin typeface="Nunito"/>
                <a:ea typeface="Nunito"/>
                <a:cs typeface="Nunito"/>
                <a:sym typeface="Nunito"/>
              </a:rPr>
              <a:t>Barium is non water soluble and it’s contraindicated.</a:t>
            </a:r>
            <a:endParaRPr b="1"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Nunito"/>
                <a:ea typeface="Nunito"/>
                <a:cs typeface="Nunito"/>
                <a:sym typeface="Nunito"/>
              </a:rPr>
              <a:t>CASE 2 : </a:t>
            </a:r>
            <a:endParaRPr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Nunito"/>
                <a:ea typeface="Nunito"/>
                <a:cs typeface="Nunito"/>
                <a:sym typeface="Nunito"/>
              </a:rPr>
              <a:t>An abdominal X-ray was taken for a patient showed </a:t>
            </a:r>
            <a:r>
              <a:rPr lang="en" sz="3900" u="sng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free air under the diaphragm</a:t>
            </a:r>
            <a:r>
              <a:rPr lang="en" sz="39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 “extra </a:t>
            </a:r>
            <a:r>
              <a:rPr lang="en" sz="39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Luminar</a:t>
            </a:r>
            <a:r>
              <a:rPr lang="en" sz="39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 Gas ”,</a:t>
            </a:r>
            <a:r>
              <a:rPr lang="en" sz="3900">
                <a:latin typeface="Nunito"/>
                <a:ea typeface="Nunito"/>
                <a:cs typeface="Nunito"/>
                <a:sym typeface="Nunito"/>
              </a:rPr>
              <a:t> what is the most likely diagnosis?  </a:t>
            </a:r>
            <a:endParaRPr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latin typeface="Nunito"/>
                <a:ea typeface="Nunito"/>
                <a:cs typeface="Nunito"/>
                <a:sym typeface="Nunito"/>
              </a:rPr>
              <a:t>Pneumoperitoneum</a:t>
            </a:r>
            <a:endParaRPr b="1"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Nunito"/>
                <a:ea typeface="Nunito"/>
                <a:cs typeface="Nunito"/>
                <a:sym typeface="Nunito"/>
              </a:rPr>
              <a:t>CASE 3 : </a:t>
            </a:r>
            <a:endParaRPr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Nunito"/>
                <a:ea typeface="Nunito"/>
                <a:cs typeface="Nunito"/>
                <a:sym typeface="Nunito"/>
              </a:rPr>
              <a:t>A patient complains from constipation, what shall we use </a:t>
            </a:r>
            <a:r>
              <a:rPr lang="en" sz="3900" u="sng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first</a:t>
            </a:r>
            <a:r>
              <a:rPr lang="en" sz="3900">
                <a:latin typeface="Nunito"/>
                <a:ea typeface="Nunito"/>
                <a:cs typeface="Nunito"/>
                <a:sym typeface="Nunito"/>
              </a:rPr>
              <a:t> to evaluate his bowel?  </a:t>
            </a:r>
            <a:endParaRPr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latin typeface="Nunito"/>
                <a:ea typeface="Nunito"/>
                <a:cs typeface="Nunito"/>
                <a:sym typeface="Nunito"/>
              </a:rPr>
              <a:t>X-RAY</a:t>
            </a:r>
            <a:endParaRPr b="1"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Nunito"/>
                <a:ea typeface="Nunito"/>
                <a:cs typeface="Nunito"/>
                <a:sym typeface="Nunito"/>
              </a:rPr>
              <a:t>CASE 4 : </a:t>
            </a:r>
            <a:endParaRPr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Nunito"/>
                <a:ea typeface="Nunito"/>
                <a:cs typeface="Nunito"/>
                <a:sym typeface="Nunito"/>
              </a:rPr>
              <a:t>An abdominal X-ray was taken for a patient showed </a:t>
            </a:r>
            <a:r>
              <a:rPr lang="en" sz="3900" u="sng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Dilated bowel loops with Air  and fluid levels</a:t>
            </a:r>
            <a:r>
              <a:rPr lang="en" sz="39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lang="en" sz="3900">
                <a:latin typeface="Nunito"/>
                <a:ea typeface="Nunito"/>
                <a:cs typeface="Nunito"/>
                <a:sym typeface="Nunito"/>
              </a:rPr>
              <a:t> what is probably the diagnosis?  </a:t>
            </a:r>
            <a:endParaRPr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latin typeface="Nunito"/>
                <a:ea typeface="Nunito"/>
                <a:cs typeface="Nunito"/>
                <a:sym typeface="Nunito"/>
              </a:rPr>
              <a:t>Bowel Obstruction</a:t>
            </a:r>
            <a:endParaRPr b="1"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Nunito"/>
                <a:ea typeface="Nunito"/>
                <a:cs typeface="Nunito"/>
                <a:sym typeface="Nunito"/>
              </a:rPr>
              <a:t>CASE 5 : </a:t>
            </a:r>
            <a:endParaRPr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Nunito"/>
                <a:ea typeface="Nunito"/>
                <a:cs typeface="Nunito"/>
                <a:sym typeface="Nunito"/>
              </a:rPr>
              <a:t>A patient complains from diarrhea for the last week so that doctor wanted to </a:t>
            </a:r>
            <a:r>
              <a:rPr lang="en" sz="3900" u="sng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evaluate the bowel lumen and mucosa</a:t>
            </a:r>
            <a:r>
              <a:rPr lang="en" sz="3900">
                <a:latin typeface="Nunito"/>
                <a:ea typeface="Nunito"/>
                <a:cs typeface="Nunito"/>
                <a:sym typeface="Nunito"/>
              </a:rPr>
              <a:t>, what is the suitable modality to be used?</a:t>
            </a:r>
            <a:endParaRPr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latin typeface="Nunito"/>
                <a:ea typeface="Nunito"/>
                <a:cs typeface="Nunito"/>
                <a:sym typeface="Nunito"/>
              </a:rPr>
              <a:t> Fluoroscopy</a:t>
            </a:r>
            <a:endParaRPr b="1"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Nunito"/>
                <a:ea typeface="Nunito"/>
                <a:cs typeface="Nunito"/>
                <a:sym typeface="Nunito"/>
              </a:rPr>
              <a:t>CASE 6 : </a:t>
            </a:r>
            <a:endParaRPr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Nunito"/>
                <a:ea typeface="Nunito"/>
                <a:cs typeface="Nunito"/>
                <a:sym typeface="Nunito"/>
              </a:rPr>
              <a:t>Ahmed complains from chronic constipation, X-Ray showed A mass in the colon so the doctor requested Barium enema (Fluoroscopy) which showed </a:t>
            </a:r>
            <a:r>
              <a:rPr lang="en" sz="3900" u="sng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Apple core appearance of that segment of the colon</a:t>
            </a:r>
            <a:r>
              <a:rPr lang="en" sz="3900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lang="en" sz="3900">
                <a:latin typeface="Nunito"/>
                <a:ea typeface="Nunito"/>
                <a:cs typeface="Nunito"/>
                <a:sym typeface="Nunito"/>
              </a:rPr>
              <a:t> what is the most likely diagnosis?  </a:t>
            </a:r>
            <a:endParaRPr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latin typeface="Nunito"/>
                <a:ea typeface="Nunito"/>
                <a:cs typeface="Nunito"/>
                <a:sym typeface="Nunito"/>
              </a:rPr>
              <a:t>Colon Malignancy </a:t>
            </a:r>
            <a:endParaRPr b="1"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Nunito"/>
                <a:ea typeface="Nunito"/>
                <a:cs typeface="Nunito"/>
                <a:sym typeface="Nunito"/>
              </a:rPr>
              <a:t>CASE 7 : </a:t>
            </a:r>
            <a:endParaRPr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Nunito"/>
                <a:ea typeface="Nunito"/>
                <a:cs typeface="Nunito"/>
                <a:sym typeface="Nunito"/>
              </a:rPr>
              <a:t>A patient came to the ER with Abdominal cramps, pain, bloody diarrhea, and </a:t>
            </a:r>
            <a:r>
              <a:rPr lang="en" sz="3900" u="sng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Fever</a:t>
            </a:r>
            <a:r>
              <a:rPr lang="en" sz="3900">
                <a:latin typeface="Nunito"/>
                <a:ea typeface="Nunito"/>
                <a:cs typeface="Nunito"/>
                <a:sym typeface="Nunito"/>
              </a:rPr>
              <a:t>. The MRI showed </a:t>
            </a:r>
            <a:r>
              <a:rPr lang="en" sz="3900" u="sng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Bowel wall Thickening</a:t>
            </a:r>
            <a:r>
              <a:rPr lang="en" sz="3900">
                <a:latin typeface="Nunito"/>
                <a:ea typeface="Nunito"/>
                <a:cs typeface="Nunito"/>
                <a:sym typeface="Nunito"/>
              </a:rPr>
              <a:t>, what is the most likely diagnosis? </a:t>
            </a:r>
            <a:endParaRPr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latin typeface="Nunito"/>
                <a:ea typeface="Nunito"/>
                <a:cs typeface="Nunito"/>
                <a:sym typeface="Nunito"/>
              </a:rPr>
              <a:t>Inflammatory bowel disease</a:t>
            </a:r>
            <a:endParaRPr b="1"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CASE 8 :</a:t>
            </a:r>
            <a:endParaRPr sz="39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 patient came to the ER complaining from Diarrhea that was bloody,</a:t>
            </a:r>
            <a:endParaRPr sz="39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Rectal pain and Inability to defecate despite urgency. After the </a:t>
            </a:r>
            <a:endParaRPr sz="39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Fluoroscopy was taken it showed </a:t>
            </a:r>
            <a:r>
              <a:rPr lang="en" sz="3900" u="sng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featureless colon with lead pipe </a:t>
            </a:r>
            <a:endParaRPr sz="3900" u="sng">
              <a:solidFill>
                <a:srgbClr val="CC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900" u="sng">
                <a:solidFill>
                  <a:srgbClr val="CC0000"/>
                </a:solidFill>
                <a:latin typeface="Nunito"/>
                <a:ea typeface="Nunito"/>
                <a:cs typeface="Nunito"/>
                <a:sym typeface="Nunito"/>
              </a:rPr>
              <a:t>Appearance</a:t>
            </a:r>
            <a:r>
              <a:rPr lang="en" sz="3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 What is the most likely diagnosis? </a:t>
            </a:r>
            <a:endParaRPr b="1" sz="39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900">
                <a:latin typeface="Nunito"/>
                <a:ea typeface="Nunito"/>
                <a:cs typeface="Nunito"/>
                <a:sym typeface="Nunito"/>
              </a:rPr>
              <a:t>Ulcerative Colitis </a:t>
            </a:r>
            <a:endParaRPr b="1" sz="39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2" name="Google Shape;222;p18"/>
          <p:cNvSpPr txBox="1"/>
          <p:nvPr/>
        </p:nvSpPr>
        <p:spPr>
          <a:xfrm>
            <a:off x="849300" y="381000"/>
            <a:ext cx="9544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Nunito"/>
                <a:ea typeface="Nunito"/>
                <a:cs typeface="Nunito"/>
                <a:sym typeface="Nunito"/>
              </a:rPr>
              <a:t>Cases</a:t>
            </a:r>
            <a:r>
              <a:rPr b="1" lang="en" sz="3600">
                <a:latin typeface="Nunito"/>
                <a:ea typeface="Nunito"/>
                <a:cs typeface="Nunito"/>
                <a:sym typeface="Nunito"/>
              </a:rPr>
              <a:t> </a:t>
            </a:r>
            <a:endParaRPr sz="3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3" name="Google Shape;223;p18"/>
          <p:cNvSpPr/>
          <p:nvPr/>
        </p:nvSpPr>
        <p:spPr>
          <a:xfrm rot="5400000">
            <a:off x="293255" y="678978"/>
            <a:ext cx="752400" cy="432900"/>
          </a:xfrm>
          <a:prstGeom prst="triangle">
            <a:avLst>
              <a:gd fmla="val 50000" name="adj"/>
            </a:avLst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6875260" y="22821824"/>
            <a:ext cx="2901375" cy="363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9"/>
          <p:cNvSpPr txBox="1"/>
          <p:nvPr/>
        </p:nvSpPr>
        <p:spPr>
          <a:xfrm>
            <a:off x="941596" y="205675"/>
            <a:ext cx="4259100" cy="21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Quiz :</a:t>
            </a:r>
            <a:endParaRPr b="1" sz="9600">
              <a:solidFill>
                <a:srgbClr val="B45F0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0" name="Google Shape;230;p19"/>
          <p:cNvSpPr txBox="1"/>
          <p:nvPr/>
        </p:nvSpPr>
        <p:spPr>
          <a:xfrm>
            <a:off x="1668311" y="8182230"/>
            <a:ext cx="16348800" cy="3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sp>
        <p:nvSpPr>
          <p:cNvPr id="231" name="Google Shape;231;p19"/>
          <p:cNvSpPr txBox="1"/>
          <p:nvPr/>
        </p:nvSpPr>
        <p:spPr>
          <a:xfrm>
            <a:off x="177375" y="2144550"/>
            <a:ext cx="10769700" cy="6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1 -</a:t>
            </a: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Which of the following will be first “initial” modality used for diagnosing</a:t>
            </a:r>
            <a:endParaRPr b="1" sz="3600">
              <a:solidFill>
                <a:srgbClr val="B45F0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pneumoperitoneum</a:t>
            </a: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?</a:t>
            </a:r>
            <a:r>
              <a:rPr b="1" lang="en" sz="3600">
                <a:solidFill>
                  <a:srgbClr val="0097A7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1" sz="3600">
              <a:solidFill>
                <a:srgbClr val="0097A7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A - X-ray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B - CT scan 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C - MRI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D - </a:t>
            </a:r>
            <a:r>
              <a:rPr b="1" lang="en" sz="36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Barium swallow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2" name="Google Shape;232;p19"/>
          <p:cNvSpPr txBox="1"/>
          <p:nvPr/>
        </p:nvSpPr>
        <p:spPr>
          <a:xfrm rot="10800000">
            <a:off x="10480600" y="25948375"/>
            <a:ext cx="94722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6B26B"/>
                </a:solidFill>
                <a:latin typeface="Lato"/>
                <a:ea typeface="Lato"/>
                <a:cs typeface="Lato"/>
                <a:sym typeface="Lato"/>
              </a:rPr>
              <a:t>1.A   2.C  3.B  4.C 5.A  6.D  7.C  8.B  9.D  10.A</a:t>
            </a:r>
            <a:endParaRPr sz="3600">
              <a:solidFill>
                <a:srgbClr val="F6B26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3" name="Google Shape;233;p19"/>
          <p:cNvSpPr txBox="1"/>
          <p:nvPr/>
        </p:nvSpPr>
        <p:spPr>
          <a:xfrm>
            <a:off x="177375" y="6476275"/>
            <a:ext cx="10303200" cy="6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2 - Which ONE of the following may appear as a sign in small bowel obstruction?</a:t>
            </a:r>
            <a:r>
              <a:rPr b="1" lang="en" sz="3600">
                <a:solidFill>
                  <a:srgbClr val="0097A7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1" sz="3600">
              <a:solidFill>
                <a:srgbClr val="0097A7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A - Rigler’s sign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B - Bowel wall thickening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C - </a:t>
            </a:r>
            <a:r>
              <a:rPr b="1" lang="en" sz="36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Air fluid level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D - Apple core appearance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4" name="Google Shape;234;p19"/>
          <p:cNvSpPr txBox="1"/>
          <p:nvPr/>
        </p:nvSpPr>
        <p:spPr>
          <a:xfrm>
            <a:off x="177375" y="10729375"/>
            <a:ext cx="10303200" cy="6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3 - Which of the following is the best diagnostic procedure to evaluate the lumen and mucosa of the Small bowel ?</a:t>
            </a:r>
            <a:endParaRPr b="1" sz="3600">
              <a:solidFill>
                <a:srgbClr val="B45F06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A - CT scan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B - </a:t>
            </a: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Barium follow through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C - MRI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D - Ultrasound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5" name="Google Shape;235;p19"/>
          <p:cNvSpPr txBox="1"/>
          <p:nvPr/>
        </p:nvSpPr>
        <p:spPr>
          <a:xfrm>
            <a:off x="177375" y="14978850"/>
            <a:ext cx="10116600" cy="6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4 - A 66 year old man presented to GIT clinic with intermittent per rectum bleeding. Barium enema revealed irregular narrowed descending colon with apple core appearance. What is the most </a:t>
            </a: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likely</a:t>
            </a: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  diagnosis?</a:t>
            </a:r>
            <a:r>
              <a:rPr b="1" lang="en" sz="3600">
                <a:solidFill>
                  <a:srgbClr val="0097A7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1" sz="3600">
              <a:solidFill>
                <a:srgbClr val="0097A7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A - Bowel Obstruction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B - pneumoperitoneum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C - Colon malignancy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D - Inflammatory bowel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6" name="Google Shape;236;p19"/>
          <p:cNvSpPr txBox="1"/>
          <p:nvPr/>
        </p:nvSpPr>
        <p:spPr>
          <a:xfrm>
            <a:off x="177375" y="20308825"/>
            <a:ext cx="10303200" cy="6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5 -</a:t>
            </a: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A 66 year old man presented to GIT clinic. Abdominal X-ray was taken for that patient. which of the following is considered abnormal  Diameter of the Caecum</a:t>
            </a: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?</a:t>
            </a:r>
            <a:r>
              <a:rPr b="1" lang="en" sz="3600">
                <a:solidFill>
                  <a:srgbClr val="0097A7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1" sz="3600">
              <a:solidFill>
                <a:srgbClr val="0097A7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A - 10 cm 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B - </a:t>
            </a:r>
            <a:r>
              <a:rPr b="1" lang="en" sz="36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9 cm 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C - </a:t>
            </a:r>
            <a:r>
              <a:rPr b="1" lang="en" sz="36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8 cm 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D -7</a:t>
            </a:r>
            <a:r>
              <a:rPr b="1" lang="en" sz="36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 cm 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7" name="Google Shape;237;p19"/>
          <p:cNvSpPr txBox="1"/>
          <p:nvPr/>
        </p:nvSpPr>
        <p:spPr>
          <a:xfrm>
            <a:off x="10480575" y="1989050"/>
            <a:ext cx="9729600" cy="6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6 -</a:t>
            </a: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Which of the following is the best to diagnose the Cause of bowel obstruction</a:t>
            </a: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?</a:t>
            </a:r>
            <a:r>
              <a:rPr b="1" lang="en" sz="3600">
                <a:solidFill>
                  <a:srgbClr val="0097A7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1" sz="3600">
              <a:solidFill>
                <a:srgbClr val="0097A7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A - Fluoroscopy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B - MRI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C - X-Ray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D - CT scan 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8" name="Google Shape;238;p19"/>
          <p:cNvSpPr txBox="1"/>
          <p:nvPr/>
        </p:nvSpPr>
        <p:spPr>
          <a:xfrm>
            <a:off x="10480600" y="6476275"/>
            <a:ext cx="9729600" cy="6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7 - </a:t>
            </a: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Which of the following is the best diagnostic procedure to evaluate the lumen and mucosa of the Stomach</a:t>
            </a: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?</a:t>
            </a:r>
            <a:r>
              <a:rPr b="1" lang="en" sz="3600">
                <a:solidFill>
                  <a:srgbClr val="0097A7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1" sz="3600">
              <a:solidFill>
                <a:srgbClr val="0097A7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A - Barium follow through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B - </a:t>
            </a:r>
            <a:r>
              <a:rPr b="1" lang="en" sz="36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Barium swallow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C - Barium meal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D - Barium enema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9" name="Google Shape;239;p19"/>
          <p:cNvSpPr txBox="1"/>
          <p:nvPr/>
        </p:nvSpPr>
        <p:spPr>
          <a:xfrm>
            <a:off x="10480600" y="10729375"/>
            <a:ext cx="9729600" cy="6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8 - </a:t>
            </a: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Which of the following will be first modality of choice to examine the Liver</a:t>
            </a: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?</a:t>
            </a:r>
            <a:r>
              <a:rPr b="1" lang="en" sz="3600">
                <a:solidFill>
                  <a:srgbClr val="0097A7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1" sz="3600">
              <a:solidFill>
                <a:srgbClr val="0097A7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A - X-Ray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B - Ultrasound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C - MRI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D - CT scan 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0" name="Google Shape;240;p19"/>
          <p:cNvSpPr txBox="1"/>
          <p:nvPr/>
        </p:nvSpPr>
        <p:spPr>
          <a:xfrm>
            <a:off x="10561075" y="14848450"/>
            <a:ext cx="9729600" cy="6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9 - A patient came to the ER with Abdominal cramps, pain, bloody diarrhea, and Fever. The MRI showed Bowel wall Thickening, what is the most likely diagnosis?</a:t>
            </a:r>
            <a:r>
              <a:rPr b="1" lang="en" sz="3600">
                <a:solidFill>
                  <a:srgbClr val="0097A7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1" sz="3600">
              <a:solidFill>
                <a:srgbClr val="0097A7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A - </a:t>
            </a:r>
            <a:r>
              <a:rPr b="1" lang="en" sz="36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Bowel Obstruction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B - </a:t>
            </a:r>
            <a:r>
              <a:rPr b="1" lang="en" sz="36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Colon malignancy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C - </a:t>
            </a:r>
            <a:r>
              <a:rPr b="1" lang="en" sz="36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pneumoperitoneum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D - </a:t>
            </a:r>
            <a:r>
              <a:rPr b="1" lang="en" sz="36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Inflammatory bowel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1" name="Google Shape;241;p19"/>
          <p:cNvSpPr txBox="1"/>
          <p:nvPr/>
        </p:nvSpPr>
        <p:spPr>
          <a:xfrm>
            <a:off x="10480600" y="20144675"/>
            <a:ext cx="9472200" cy="47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10 -</a:t>
            </a: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 A 34 year old man presented to GIT clinic with Abdominal pain. X-Ray revealed Dilated bowel loops with Air fluid levels. What is the most likely diagnosis</a:t>
            </a:r>
            <a:r>
              <a:rPr b="1" lang="en" sz="3600">
                <a:solidFill>
                  <a:srgbClr val="B45F06"/>
                </a:solidFill>
                <a:latin typeface="Nunito"/>
                <a:ea typeface="Nunito"/>
                <a:cs typeface="Nunito"/>
                <a:sym typeface="Nunito"/>
              </a:rPr>
              <a:t>?</a:t>
            </a:r>
            <a:r>
              <a:rPr b="1" lang="en" sz="3600">
                <a:solidFill>
                  <a:srgbClr val="0097A7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1" sz="3600">
              <a:solidFill>
                <a:srgbClr val="0097A7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A - Bowel Obstruction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B - </a:t>
            </a:r>
            <a:r>
              <a:rPr b="1" lang="en" sz="36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Pneumoperitoneum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C - </a:t>
            </a:r>
            <a:r>
              <a:rPr b="1" lang="en" sz="36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Colon malignancy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8909C"/>
                </a:solidFill>
                <a:latin typeface="Nunito"/>
                <a:ea typeface="Nunito"/>
                <a:cs typeface="Nunito"/>
                <a:sym typeface="Nunito"/>
              </a:rPr>
              <a:t>D - </a:t>
            </a:r>
            <a:r>
              <a:rPr b="1" lang="en" sz="3600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Inflammatory bowel</a:t>
            </a:r>
            <a:endParaRPr b="1" sz="3600">
              <a:solidFill>
                <a:srgbClr val="78909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descr="Image result for ‫صراحة شعار‬‎" id="242" name="Google Shape;242;p1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50" y="25306125"/>
            <a:ext cx="1626850" cy="162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