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27148525" cx="20116800"/>
  <p:notesSz cx="6858000" cy="9144000"/>
  <p:embeddedFontLst>
    <p:embeddedFont>
      <p:font typeface="Nunito"/>
      <p:regular r:id="rId18"/>
      <p:bold r:id="rId19"/>
      <p:italic r:id="rId20"/>
      <p:boldItalic r:id="rId21"/>
    </p:embeddedFont>
    <p:embeddedFont>
      <p:font typeface="Amatic SC"/>
      <p:regular r:id="rId22"/>
      <p:bold r:id="rId23"/>
    </p:embeddedFont>
    <p:embeddedFont>
      <p:font typeface="Lobster"/>
      <p:regular r:id="rId24"/>
    </p:embeddedFont>
    <p:embeddedFont>
      <p:font typeface="Lato"/>
      <p:regular r:id="rId25"/>
      <p:bold r:id="rId26"/>
      <p:italic r:id="rId27"/>
      <p:boldItalic r:id="rId28"/>
    </p:embeddedFont>
    <p:embeddedFont>
      <p:font typeface="Lora"/>
      <p:regular r:id="rId29"/>
      <p:bold r:id="rId30"/>
      <p:italic r:id="rId31"/>
      <p:boldItalic r:id="rId32"/>
    </p:embeddedFont>
    <p:embeddedFont>
      <p:font typeface="Pacifico"/>
      <p:regular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51">
          <p15:clr>
            <a:srgbClr val="A4A3A4"/>
          </p15:clr>
        </p15:guide>
        <p15:guide id="2" pos="6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D3E00A8-ECF0-48F2-8DB8-63D5ADA6FD8C}">
  <a:tblStyle styleId="{2D3E00A8-ECF0-48F2-8DB8-63D5ADA6FD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51" orient="horz"/>
        <p:guide pos="633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italic.fntdata"/><Relationship Id="rId22" Type="http://schemas.openxmlformats.org/officeDocument/2006/relationships/font" Target="fonts/AmaticSC-regular.fntdata"/><Relationship Id="rId21" Type="http://schemas.openxmlformats.org/officeDocument/2006/relationships/font" Target="fonts/Nunito-boldItalic.fntdata"/><Relationship Id="rId24" Type="http://schemas.openxmlformats.org/officeDocument/2006/relationships/font" Target="fonts/Lobster-regular.fntdata"/><Relationship Id="rId23" Type="http://schemas.openxmlformats.org/officeDocument/2006/relationships/font" Target="fonts/AmaticSC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ora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ora-italic.fntdata"/><Relationship Id="rId30" Type="http://schemas.openxmlformats.org/officeDocument/2006/relationships/font" Target="fonts/Lora-bold.fntdata"/><Relationship Id="rId11" Type="http://schemas.openxmlformats.org/officeDocument/2006/relationships/slide" Target="slides/slide5.xml"/><Relationship Id="rId33" Type="http://schemas.openxmlformats.org/officeDocument/2006/relationships/font" Target="fonts/Pacifico-regular.fntdata"/><Relationship Id="rId10" Type="http://schemas.openxmlformats.org/officeDocument/2006/relationships/slide" Target="slides/slide4.xml"/><Relationship Id="rId32" Type="http://schemas.openxmlformats.org/officeDocument/2006/relationships/font" Target="fonts/Lora-boldItalic.fntdata"/><Relationship Id="rId13" Type="http://schemas.openxmlformats.org/officeDocument/2006/relationships/slide" Target="slides/slide7.xml"/><Relationship Id="rId35" Type="http://schemas.openxmlformats.org/officeDocument/2006/relationships/font" Target="fonts/Oswald-bold.fntdata"/><Relationship Id="rId12" Type="http://schemas.openxmlformats.org/officeDocument/2006/relationships/slide" Target="slides/slide6.xml"/><Relationship Id="rId34" Type="http://schemas.openxmlformats.org/officeDocument/2006/relationships/font" Target="fonts/Oswald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Nunito-bold.fntdata"/><Relationship Id="rId18" Type="http://schemas.openxmlformats.org/officeDocument/2006/relationships/font" Target="fonts/Nuni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7b935c1147307de_10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7b935c1147307de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bc9b58bb0_0_241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bc9b58bb0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0ec08cd35448de1_0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0ec08cd35448de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d0221ea3b_0_67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d0221ea3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4d6fb355a4ce66_10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4d6fb355a4ce66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4d6fb355a4ce66_28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4d6fb355a4ce66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eb36d8447dd78b0_17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eb36d8447dd78b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ac062214de5e754_17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ac062214de5e75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ac062214de5e754_39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ac062214de5e754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7b935c1147307de_2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7b935c1147307de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758" y="3930031"/>
            <a:ext cx="18745200" cy="108339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740" y="14959135"/>
            <a:ext cx="18745200" cy="41838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685740" y="5838371"/>
            <a:ext cx="18745200" cy="103635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685740" y="16638137"/>
            <a:ext cx="18745200" cy="6866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69900" lvl="0" marL="457200" algn="ctr">
              <a:spcBef>
                <a:spcPts val="0"/>
              </a:spcBef>
              <a:spcAft>
                <a:spcPts val="0"/>
              </a:spcAft>
              <a:buSzPts val="3800"/>
              <a:buChar char="●"/>
              <a:defRPr/>
            </a:lvl1pPr>
            <a:lvl2pPr indent="-419100" lvl="1" marL="91440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 algn="ctr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85740" y="11352660"/>
            <a:ext cx="18745200" cy="44433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685740" y="6083017"/>
            <a:ext cx="18745200" cy="180324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69900" lvl="0" marL="457200">
              <a:spcBef>
                <a:spcPts val="0"/>
              </a:spcBef>
              <a:spcAft>
                <a:spcPts val="0"/>
              </a:spcAft>
              <a:buSzPts val="3800"/>
              <a:buChar char="●"/>
              <a:defRPr/>
            </a:lvl1pPr>
            <a:lvl2pPr indent="-419100" lvl="1" marL="9144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685740" y="6083017"/>
            <a:ext cx="8799900" cy="180324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indent="-393700" lvl="1" marL="9144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3400"/>
              </a:spcBef>
              <a:spcAft>
                <a:spcPts val="340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0631280" y="6083017"/>
            <a:ext cx="8799900" cy="180324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indent="-393700" lvl="1" marL="9144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3400"/>
              </a:spcBef>
              <a:spcAft>
                <a:spcPts val="340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685740" y="2932579"/>
            <a:ext cx="6177600" cy="39885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85740" y="7334615"/>
            <a:ext cx="6177600" cy="167820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93700" lvl="1" marL="9144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3400"/>
              </a:spcBef>
              <a:spcAft>
                <a:spcPts val="340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078550" y="2375991"/>
            <a:ext cx="14009100" cy="215922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1pPr>
            <a:lvl2pPr lvl="1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2pPr>
            <a:lvl3pPr lvl="2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3pPr>
            <a:lvl4pPr lvl="3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4pPr>
            <a:lvl5pPr lvl="4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5pPr>
            <a:lvl6pPr lvl="5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6pPr>
            <a:lvl7pPr lvl="6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7pPr>
            <a:lvl8pPr lvl="7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8pPr>
            <a:lvl9pPr lvl="8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8400" y="-660"/>
            <a:ext cx="10058400" cy="2714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4400" lIns="194400" spcFirstLastPara="1" rIns="194400" wrap="square" tIns="194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584100" y="6508969"/>
            <a:ext cx="8899500" cy="78240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1pPr>
            <a:lvl2pPr lvl="1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584100" y="14795247"/>
            <a:ext cx="8899500" cy="65187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0866900" y="3821827"/>
            <a:ext cx="8441400" cy="195039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indent="-469900" lvl="0" marL="457200">
              <a:spcBef>
                <a:spcPts val="0"/>
              </a:spcBef>
              <a:spcAft>
                <a:spcPts val="0"/>
              </a:spcAft>
              <a:buSzPts val="3800"/>
              <a:buChar char="●"/>
              <a:defRPr/>
            </a:lvl1pPr>
            <a:lvl2pPr indent="-419100" lvl="1" marL="9144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85740" y="22329906"/>
            <a:ext cx="13197300" cy="31941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740" y="6083017"/>
            <a:ext cx="18745200" cy="18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69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Char char="●"/>
              <a:defRPr sz="3800">
                <a:solidFill>
                  <a:schemeClr val="dk2"/>
                </a:solidFill>
              </a:defRPr>
            </a:lvl1pPr>
            <a:lvl2pPr indent="-419100" lvl="1" marL="9144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  <a:defRPr sz="3000">
                <a:solidFill>
                  <a:schemeClr val="dk2"/>
                </a:solidFill>
              </a:defRPr>
            </a:lvl2pPr>
            <a:lvl3pPr indent="-419100" lvl="2" marL="13716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■"/>
              <a:defRPr sz="3000">
                <a:solidFill>
                  <a:schemeClr val="dk2"/>
                </a:solidFill>
              </a:defRPr>
            </a:lvl3pPr>
            <a:lvl4pPr indent="-419100" lvl="3" marL="18288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4pPr>
            <a:lvl5pPr indent="-419100" lvl="4" marL="22860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  <a:defRPr sz="3000">
                <a:solidFill>
                  <a:schemeClr val="dk2"/>
                </a:solidFill>
              </a:defRPr>
            </a:lvl5pPr>
            <a:lvl6pPr indent="-419100" lvl="5" marL="27432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■"/>
              <a:defRPr sz="3000">
                <a:solidFill>
                  <a:schemeClr val="dk2"/>
                </a:solidFill>
              </a:defRPr>
            </a:lvl6pPr>
            <a:lvl7pPr indent="-419100" lvl="6" marL="32004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7pPr>
            <a:lvl8pPr indent="-419100" lvl="7" marL="36576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  <a:defRPr sz="3000">
                <a:solidFill>
                  <a:schemeClr val="dk2"/>
                </a:solidFill>
              </a:defRPr>
            </a:lvl8pPr>
            <a:lvl9pPr indent="-419100" lvl="8" marL="4114800">
              <a:lnSpc>
                <a:spcPct val="115000"/>
              </a:lnSpc>
              <a:spcBef>
                <a:spcPts val="3400"/>
              </a:spcBef>
              <a:spcAft>
                <a:spcPts val="3400"/>
              </a:spcAft>
              <a:buClr>
                <a:schemeClr val="dk2"/>
              </a:buClr>
              <a:buSzPts val="3000"/>
              <a:buChar char="■"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 algn="r">
              <a:buNone/>
              <a:defRPr sz="2100">
                <a:solidFill>
                  <a:schemeClr val="dk2"/>
                </a:solidFill>
              </a:defRPr>
            </a:lvl1pPr>
            <a:lvl2pPr lvl="1" algn="r">
              <a:buNone/>
              <a:defRPr sz="2100">
                <a:solidFill>
                  <a:schemeClr val="dk2"/>
                </a:solidFill>
              </a:defRPr>
            </a:lvl2pPr>
            <a:lvl3pPr lvl="2" algn="r">
              <a:buNone/>
              <a:defRPr sz="2100">
                <a:solidFill>
                  <a:schemeClr val="dk2"/>
                </a:solidFill>
              </a:defRPr>
            </a:lvl3pPr>
            <a:lvl4pPr lvl="3" algn="r">
              <a:buNone/>
              <a:defRPr sz="2100">
                <a:solidFill>
                  <a:schemeClr val="dk2"/>
                </a:solidFill>
              </a:defRPr>
            </a:lvl4pPr>
            <a:lvl5pPr lvl="4" algn="r">
              <a:buNone/>
              <a:defRPr sz="2100">
                <a:solidFill>
                  <a:schemeClr val="dk2"/>
                </a:solidFill>
              </a:defRPr>
            </a:lvl5pPr>
            <a:lvl6pPr lvl="5" algn="r">
              <a:buNone/>
              <a:defRPr sz="2100">
                <a:solidFill>
                  <a:schemeClr val="dk2"/>
                </a:solidFill>
              </a:defRPr>
            </a:lvl6pPr>
            <a:lvl7pPr lvl="6" algn="r">
              <a:buNone/>
              <a:defRPr sz="2100">
                <a:solidFill>
                  <a:schemeClr val="dk2"/>
                </a:solidFill>
              </a:defRPr>
            </a:lvl7pPr>
            <a:lvl8pPr lvl="7" algn="r">
              <a:buNone/>
              <a:defRPr sz="2100">
                <a:solidFill>
                  <a:schemeClr val="dk2"/>
                </a:solidFill>
              </a:defRPr>
            </a:lvl8pPr>
            <a:lvl9pPr lvl="8" algn="r">
              <a:buNone/>
              <a:defRPr sz="21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4.jpg"/><Relationship Id="rId7" Type="http://schemas.openxmlformats.org/officeDocument/2006/relationships/image" Target="../media/image3.jpg"/><Relationship Id="rId8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9.png"/><Relationship Id="rId8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0" Type="http://schemas.openxmlformats.org/officeDocument/2006/relationships/image" Target="../media/image27.png"/><Relationship Id="rId9" Type="http://schemas.openxmlformats.org/officeDocument/2006/relationships/image" Target="../media/image30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36.png"/><Relationship Id="rId7" Type="http://schemas.openxmlformats.org/officeDocument/2006/relationships/image" Target="../media/image28.png"/><Relationship Id="rId8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39.png"/><Relationship Id="rId8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9.png"/><Relationship Id="rId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392125" y="20968500"/>
            <a:ext cx="16061400" cy="55356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80000"/>
          </a:blip>
          <a:srcRect b="0" l="1009" r="1009" t="28962"/>
          <a:stretch/>
        </p:blipFill>
        <p:spPr>
          <a:xfrm>
            <a:off x="0" y="-1"/>
            <a:ext cx="20116798" cy="82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575700" y="8918288"/>
            <a:ext cx="135252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US of liver and gall stone</a:t>
            </a:r>
            <a:endParaRPr sz="72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4691" l="0" r="0" t="20759"/>
          <a:stretch/>
        </p:blipFill>
        <p:spPr>
          <a:xfrm>
            <a:off x="445325" y="8753575"/>
            <a:ext cx="2692505" cy="17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-1059450" y="283650"/>
            <a:ext cx="22235700" cy="4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Radiology </a:t>
            </a:r>
            <a:endParaRPr b="1" sz="30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137825" y="3833575"/>
            <a:ext cx="147648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gastrointestinal block</a:t>
            </a:r>
            <a:endParaRPr b="1" sz="10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EFEFEF"/>
                </a:solidFill>
                <a:latin typeface="Amatic SC"/>
                <a:ea typeface="Amatic SC"/>
                <a:cs typeface="Amatic SC"/>
                <a:sym typeface="Amatic SC"/>
              </a:rPr>
              <a:t>Team 438</a:t>
            </a:r>
            <a:endParaRPr b="1" sz="10000">
              <a:solidFill>
                <a:srgbClr val="EFEFE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15740950" y="2291413"/>
            <a:ext cx="4131300" cy="3659700"/>
          </a:xfrm>
          <a:prstGeom prst="roundRect">
            <a:avLst>
              <a:gd fmla="val 16667" name="adj"/>
            </a:avLst>
          </a:prstGeom>
          <a:solidFill>
            <a:srgbClr val="E69138">
              <a:alpha val="623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Editing File</a:t>
            </a:r>
            <a:endParaRPr b="1" sz="30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Color index:</a:t>
            </a:r>
            <a:endParaRPr sz="3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Black: main text</a:t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Gray: Extra info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Pink : girls slides</a:t>
            </a:r>
            <a:endParaRPr sz="30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Blue: boys slides</a:t>
            </a:r>
            <a:endParaRPr sz="3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Red: important </a:t>
            </a:r>
            <a:endParaRPr sz="3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34301" y="8553495"/>
            <a:ext cx="1737951" cy="1737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0" y="10917425"/>
            <a:ext cx="20116800" cy="8892600"/>
          </a:xfrm>
          <a:prstGeom prst="rect">
            <a:avLst/>
          </a:prstGeom>
          <a:solidFill>
            <a:srgbClr val="F49736">
              <a:alpha val="5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8190305" y="11017230"/>
            <a:ext cx="50580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783F04"/>
                </a:solidFill>
                <a:latin typeface="Nunito"/>
                <a:ea typeface="Nunito"/>
                <a:cs typeface="Nunito"/>
                <a:sym typeface="Nunito"/>
              </a:rPr>
              <a:t>Team leaders:</a:t>
            </a:r>
            <a:endParaRPr sz="6000" u="sng">
              <a:solidFill>
                <a:srgbClr val="783F0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8496646" y="12165206"/>
            <a:ext cx="58626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78909C"/>
                </a:solidFill>
                <a:latin typeface="Oswald"/>
                <a:ea typeface="Oswald"/>
                <a:cs typeface="Oswald"/>
                <a:sym typeface="Oswald"/>
              </a:rPr>
              <a:t>Nouran Arnous</a:t>
            </a:r>
            <a:endParaRPr sz="6000">
              <a:solidFill>
                <a:srgbClr val="78909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8626848" y="13593513"/>
            <a:ext cx="56022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78909C"/>
                </a:solidFill>
                <a:latin typeface="Oswald"/>
                <a:ea typeface="Oswald"/>
                <a:cs typeface="Oswald"/>
                <a:sym typeface="Oswald"/>
              </a:rPr>
              <a:t>Omar Aldosari</a:t>
            </a:r>
            <a:endParaRPr sz="6000">
              <a:solidFill>
                <a:srgbClr val="78909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6">
            <a:alphaModFix/>
          </a:blip>
          <a:srcRect b="2633" l="-5248" r="-5236" t="2633"/>
          <a:stretch/>
        </p:blipFill>
        <p:spPr>
          <a:xfrm>
            <a:off x="6550977" y="11612975"/>
            <a:ext cx="1750200" cy="144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50969" y="13317130"/>
            <a:ext cx="1750200" cy="154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7766375" y="14691475"/>
            <a:ext cx="69012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Team members:</a:t>
            </a:r>
            <a:endParaRPr sz="6000" u="sng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986400" y="15639523"/>
            <a:ext cx="18703800" cy="3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L</a:t>
            </a: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ina Alosaimi               Faisal Alqifari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          Rawan Alzayed               Bassam Alkhuwaitir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Moh Al-Huqbani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8">
            <a:alphaModFix/>
          </a:blip>
          <a:srcRect b="30845" l="0" r="0" t="25221"/>
          <a:stretch/>
        </p:blipFill>
        <p:spPr>
          <a:xfrm>
            <a:off x="4463588" y="18292200"/>
            <a:ext cx="12511426" cy="10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9">
            <a:alphaModFix amt="7000"/>
          </a:blip>
          <a:srcRect b="1238" l="3446" r="23384" t="1238"/>
          <a:stretch/>
        </p:blipFill>
        <p:spPr>
          <a:xfrm>
            <a:off x="0" y="10859175"/>
            <a:ext cx="20116798" cy="90091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0" y="19810000"/>
            <a:ext cx="20116800" cy="800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Objectives</a:t>
            </a:r>
            <a:r>
              <a:rPr lang="en" sz="3600">
                <a:solidFill>
                  <a:srgbClr val="F3F3F3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600">
              <a:solidFill>
                <a:srgbClr val="F3F3F3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3137725" y="21312850"/>
            <a:ext cx="14764800" cy="48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Font typeface="Nunito"/>
              <a:buAutoNum type="arabicPeriod"/>
            </a:pPr>
            <a:r>
              <a:rPr lang="en" sz="5000">
                <a:latin typeface="Nunito"/>
                <a:ea typeface="Nunito"/>
                <a:cs typeface="Nunito"/>
                <a:sym typeface="Nunito"/>
              </a:rPr>
              <a:t>Introduction to US.</a:t>
            </a:r>
            <a:endParaRPr sz="5000">
              <a:latin typeface="Nunito"/>
              <a:ea typeface="Nunito"/>
              <a:cs typeface="Nunito"/>
              <a:sym typeface="Nunito"/>
            </a:endParaRPr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Font typeface="Nunito"/>
              <a:buAutoNum type="arabicPeriod"/>
            </a:pPr>
            <a:r>
              <a:rPr lang="en" sz="5000">
                <a:latin typeface="Nunito"/>
                <a:ea typeface="Nunito"/>
                <a:cs typeface="Nunito"/>
                <a:sym typeface="Nunito"/>
              </a:rPr>
              <a:t>Indications of liver and </a:t>
            </a:r>
            <a:r>
              <a:rPr lang="en" sz="5000">
                <a:latin typeface="Nunito"/>
                <a:ea typeface="Nunito"/>
                <a:cs typeface="Nunito"/>
                <a:sym typeface="Nunito"/>
              </a:rPr>
              <a:t>gallbladder</a:t>
            </a:r>
            <a:r>
              <a:rPr lang="en" sz="5000">
                <a:latin typeface="Nunito"/>
                <a:ea typeface="Nunito"/>
                <a:cs typeface="Nunito"/>
                <a:sym typeface="Nunito"/>
              </a:rPr>
              <a:t> US.</a:t>
            </a:r>
            <a:endParaRPr sz="5000">
              <a:latin typeface="Nunito"/>
              <a:ea typeface="Nunito"/>
              <a:cs typeface="Nunito"/>
              <a:sym typeface="Nunito"/>
            </a:endParaRPr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Font typeface="Nunito"/>
              <a:buAutoNum type="arabicPeriod"/>
            </a:pPr>
            <a:r>
              <a:rPr lang="en" sz="5000">
                <a:latin typeface="Nunito"/>
                <a:ea typeface="Nunito"/>
                <a:cs typeface="Nunito"/>
                <a:sym typeface="Nunito"/>
              </a:rPr>
              <a:t>Normal anatomy and radiological appearance.</a:t>
            </a:r>
            <a:endParaRPr sz="5000">
              <a:latin typeface="Nunito"/>
              <a:ea typeface="Nunito"/>
              <a:cs typeface="Nunito"/>
              <a:sym typeface="Nunito"/>
            </a:endParaRPr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Font typeface="Nunito"/>
              <a:buAutoNum type="arabicPeriod"/>
            </a:pPr>
            <a:r>
              <a:rPr lang="en" sz="5000">
                <a:latin typeface="Nunito"/>
                <a:ea typeface="Nunito"/>
                <a:cs typeface="Nunito"/>
                <a:sym typeface="Nunito"/>
              </a:rPr>
              <a:t>Pathology of liver and </a:t>
            </a:r>
            <a:r>
              <a:rPr lang="en" sz="5000">
                <a:latin typeface="Nunito"/>
                <a:ea typeface="Nunito"/>
                <a:cs typeface="Nunito"/>
                <a:sym typeface="Nunito"/>
              </a:rPr>
              <a:t>gallbladder</a:t>
            </a:r>
            <a:r>
              <a:rPr lang="en" sz="5000">
                <a:latin typeface="Nunito"/>
                <a:ea typeface="Nunito"/>
                <a:cs typeface="Nunito"/>
                <a:sym typeface="Nunito"/>
              </a:rPr>
              <a:t>.</a:t>
            </a:r>
            <a:endParaRPr sz="5000">
              <a:latin typeface="Nunito"/>
              <a:ea typeface="Nunito"/>
              <a:cs typeface="Nunito"/>
              <a:sym typeface="Nunito"/>
            </a:endParaRPr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Font typeface="Nunito"/>
              <a:buAutoNum type="arabicPeriod"/>
            </a:pPr>
            <a:r>
              <a:rPr lang="en" sz="5000">
                <a:latin typeface="Nunito"/>
                <a:ea typeface="Nunito"/>
                <a:cs typeface="Nunito"/>
                <a:sym typeface="Nunito"/>
              </a:rPr>
              <a:t>Common pathological cases.</a:t>
            </a:r>
            <a:endParaRPr sz="5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15058800" y="18029624"/>
            <a:ext cx="5058000" cy="1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Special thanks for MAHA ALNAHDI</a:t>
            </a:r>
            <a:endParaRPr b="1" sz="3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" name="Google Shape;75;p13"/>
          <p:cNvSpPr txBox="1"/>
          <p:nvPr/>
        </p:nvSpPr>
        <p:spPr>
          <a:xfrm flipH="1">
            <a:off x="9530347" y="15858573"/>
            <a:ext cx="838500" cy="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🖤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"/>
          <p:cNvSpPr/>
          <p:nvPr/>
        </p:nvSpPr>
        <p:spPr>
          <a:xfrm>
            <a:off x="694325" y="466475"/>
            <a:ext cx="529200" cy="48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2"/>
          <p:cNvSpPr txBox="1"/>
          <p:nvPr/>
        </p:nvSpPr>
        <p:spPr>
          <a:xfrm>
            <a:off x="1388650" y="266250"/>
            <a:ext cx="691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0">
                <a:latin typeface="Nunito"/>
                <a:ea typeface="Nunito"/>
                <a:cs typeface="Nunito"/>
                <a:sym typeface="Nunito"/>
              </a:rPr>
              <a:t>Cases from the Doctor</a:t>
            </a:r>
            <a:endParaRPr b="1" i="1" sz="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6" name="Google Shape;246;p22"/>
          <p:cNvSpPr txBox="1"/>
          <p:nvPr/>
        </p:nvSpPr>
        <p:spPr>
          <a:xfrm>
            <a:off x="811199" y="1619625"/>
            <a:ext cx="18494400" cy="6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- Patient presented to the emergency with severe abdominal pain (right upper quadrant pain) and fever . They are suspecting gallstones, what is the first modality to start with ?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Ultrasound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7" name="Google Shape;247;p22"/>
          <p:cNvSpPr txBox="1"/>
          <p:nvPr/>
        </p:nvSpPr>
        <p:spPr>
          <a:xfrm>
            <a:off x="885900" y="5070738"/>
            <a:ext cx="18770400" cy="5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- Patient complaining of abdominal pain, we did an US for him and we found multiple echogenic structures with posterior Acoustic shadowing, what is the most likely diagnosis?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Gallstones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8" name="Google Shape;248;p22"/>
          <p:cNvSpPr txBox="1"/>
          <p:nvPr/>
        </p:nvSpPr>
        <p:spPr>
          <a:xfrm>
            <a:off x="1223525" y="21803101"/>
            <a:ext cx="691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22"/>
          <p:cNvSpPr txBox="1"/>
          <p:nvPr/>
        </p:nvSpPr>
        <p:spPr>
          <a:xfrm>
            <a:off x="885900" y="8154525"/>
            <a:ext cx="18770400" cy="58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3- P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atient complaining of abdominal pain, we did an US for him and we found multiple echogenic structures with  NO posterior Acoustic shadowing, </a:t>
            </a:r>
            <a:r>
              <a:rPr b="1" lang="en" sz="4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is the most likely diagnosis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?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Polyps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0" name="Google Shape;250;p22"/>
          <p:cNvSpPr txBox="1"/>
          <p:nvPr/>
        </p:nvSpPr>
        <p:spPr>
          <a:xfrm>
            <a:off x="824400" y="11540525"/>
            <a:ext cx="18893400" cy="5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4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- Patient complaining of abdominal pain, we did an US for him and we found diffuse 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thickening of the gallbladder wall with pericholecystic fluid, </a:t>
            </a:r>
            <a:r>
              <a:rPr b="1" lang="en" sz="4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is the most likely diagnosis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?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Acute cholecystitis</a:t>
            </a:r>
            <a:endParaRPr b="1" sz="48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885900" y="14764525"/>
            <a:ext cx="18770400" cy="5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5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- Patient complaining of abdominal pain, US showed diffuse thickening of the gallbladder wall with pericholecystic fluid and 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posterior Acoustic shadowing, </a:t>
            </a:r>
            <a:r>
              <a:rPr b="1" lang="en" sz="4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is the most likely diagnosis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 ? 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Acute cholecystitis with </a:t>
            </a: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gallstones </a:t>
            </a:r>
            <a:endParaRPr b="1" sz="48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2" name="Google Shape;252;p22"/>
          <p:cNvSpPr txBox="1"/>
          <p:nvPr/>
        </p:nvSpPr>
        <p:spPr>
          <a:xfrm>
            <a:off x="885900" y="18497869"/>
            <a:ext cx="15377700" cy="20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6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- M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ention 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one of the </a:t>
            </a: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disadvantages of the US ? </a:t>
            </a:r>
            <a:r>
              <a:rPr b="1" lang="en" sz="4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Operator dependent </a:t>
            </a:r>
            <a:endParaRPr b="1" sz="48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3" name="Google Shape;253;p22"/>
          <p:cNvSpPr txBox="1"/>
          <p:nvPr/>
        </p:nvSpPr>
        <p:spPr>
          <a:xfrm>
            <a:off x="2372603" y="22888441"/>
            <a:ext cx="16443900" cy="31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600">
                <a:latin typeface="Lobster"/>
                <a:ea typeface="Lobster"/>
                <a:cs typeface="Lobster"/>
                <a:sym typeface="Lobster"/>
              </a:rPr>
              <a:t>Don’t quit ! suffer now and live the rest of your life as a champion </a:t>
            </a:r>
            <a:endParaRPr b="1" sz="7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54" name="Google Shape;254;p22"/>
          <p:cNvSpPr/>
          <p:nvPr/>
        </p:nvSpPr>
        <p:spPr>
          <a:xfrm>
            <a:off x="2160100" y="22378300"/>
            <a:ext cx="16939800" cy="3621600"/>
          </a:xfrm>
          <a:prstGeom prst="horizontalScroll">
            <a:avLst>
              <a:gd fmla="val 12500" name="adj"/>
            </a:avLst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 txBox="1"/>
          <p:nvPr/>
        </p:nvSpPr>
        <p:spPr>
          <a:xfrm>
            <a:off x="941596" y="205675"/>
            <a:ext cx="4259100" cy="21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Quiz </a:t>
            </a:r>
            <a:r>
              <a:rPr b="1" lang="en" sz="9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b="1" sz="96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0" name="Google Shape;260;p23"/>
          <p:cNvSpPr txBox="1"/>
          <p:nvPr/>
        </p:nvSpPr>
        <p:spPr>
          <a:xfrm>
            <a:off x="2192761" y="7761530"/>
            <a:ext cx="163488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sp>
        <p:nvSpPr>
          <p:cNvPr id="261" name="Google Shape;261;p23"/>
          <p:cNvSpPr txBox="1"/>
          <p:nvPr/>
        </p:nvSpPr>
        <p:spPr>
          <a:xfrm>
            <a:off x="473225" y="1929383"/>
            <a:ext cx="84231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1 - what is the advantage of using ultrasound? 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Ionizing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Less sensitive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Operator dependant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</a:t>
            </a:r>
            <a:r>
              <a:rPr b="1" lang="en" sz="40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Non invasive</a:t>
            </a: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2" name="Google Shape;262;p23"/>
          <p:cNvSpPr txBox="1"/>
          <p:nvPr/>
        </p:nvSpPr>
        <p:spPr>
          <a:xfrm>
            <a:off x="473225" y="6904288"/>
            <a:ext cx="80085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2 -  which of the following can cause small shrunken liver?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viral Hepatitis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Tumors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Late cirrhosis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Congestive heart failure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289313" y="12648750"/>
            <a:ext cx="87909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3 - Which one of the following modes is used to asses  the anatomy  and Structures of the liver ? 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M Mode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A Mode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B  Mode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E Mode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4" name="Google Shape;264;p23"/>
          <p:cNvSpPr txBox="1"/>
          <p:nvPr/>
        </p:nvSpPr>
        <p:spPr>
          <a:xfrm>
            <a:off x="10302350" y="1929382"/>
            <a:ext cx="84231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5 - Which of the following is considered a disadvantage of ultrasound?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Operator dependent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-Inexpensive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-Easy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-Safe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10302350" y="18690800"/>
            <a:ext cx="87909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8</a:t>
            </a: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 - which of the following shows acoustic shadowing ?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Polyps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Liver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Spleen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gallstones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" name="Google Shape;266;p23"/>
          <p:cNvSpPr txBox="1"/>
          <p:nvPr/>
        </p:nvSpPr>
        <p:spPr>
          <a:xfrm>
            <a:off x="344375" y="18690800"/>
            <a:ext cx="96798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4</a:t>
            </a: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 - A diagnostic technique in which high-frequency sound waves penetrate the body, bounce around, and produce multiple echoes; these echo patterns can be viewed as an image on a computer screen is the definition of ?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CT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MRI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X RAY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Ultrasound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" name="Google Shape;267;p23"/>
          <p:cNvSpPr txBox="1"/>
          <p:nvPr/>
        </p:nvSpPr>
        <p:spPr>
          <a:xfrm>
            <a:off x="10302350" y="6734575"/>
            <a:ext cx="96798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6 - patient complaining from abdominal pain and we found diffuse thickening wall of gallbladder with pericholecystic fluid on US , what’s the diagnosis ?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Gallstones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Acute cholecystitis with gallstones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 Acute cholecystitis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None of the above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10357137" y="12648750"/>
            <a:ext cx="99780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7- patient complaining from abdominal pain and we found multiple structures without shadowing 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What’s the diagnosis ?</a:t>
            </a:r>
            <a:endParaRPr b="1" sz="40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Liver enlargement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Cholecystitis 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Gallstones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Polyps</a:t>
            </a:r>
            <a:endParaRPr b="1" sz="40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10946375" y="25677225"/>
            <a:ext cx="90987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6B26B"/>
                </a:solidFill>
                <a:latin typeface="Lato"/>
                <a:ea typeface="Lato"/>
                <a:cs typeface="Lato"/>
                <a:sym typeface="Lato"/>
              </a:rPr>
              <a:t>1.D. 2.C  3.C  4.D  5.A  6.C. 7.D  8.D</a:t>
            </a:r>
            <a:endParaRPr sz="3600">
              <a:solidFill>
                <a:srgbClr val="F6B26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 rot="5400000">
            <a:off x="293255" y="26157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694325" y="466475"/>
            <a:ext cx="529200" cy="48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1023463" y="11274047"/>
            <a:ext cx="27369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Standing 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1388653" y="186969"/>
            <a:ext cx="16093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300">
                <a:latin typeface="Nunito"/>
                <a:ea typeface="Nunito"/>
                <a:cs typeface="Nunito"/>
                <a:sym typeface="Nunito"/>
              </a:rPr>
              <a:t>Introduction to US </a:t>
            </a:r>
            <a:endParaRPr b="1" i="1" sz="5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885902" y="2455975"/>
            <a:ext cx="3157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Definition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3573950" y="1342850"/>
            <a:ext cx="16247700" cy="4651200"/>
          </a:xfrm>
          <a:prstGeom prst="roundRect">
            <a:avLst>
              <a:gd fmla="val 1598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 txBox="1"/>
          <p:nvPr/>
        </p:nvSpPr>
        <p:spPr>
          <a:xfrm>
            <a:off x="4098925" y="1537925"/>
            <a:ext cx="15384300" cy="3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Nunito"/>
                <a:ea typeface="Nunito"/>
                <a:cs typeface="Nunito"/>
                <a:sym typeface="Nunito"/>
              </a:rPr>
              <a:t>a diagnostic technique in which ULTRA=high-frequency</a:t>
            </a:r>
            <a:endParaRPr sz="37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Nunito"/>
                <a:ea typeface="Nunito"/>
                <a:cs typeface="Nunito"/>
                <a:sym typeface="Nunito"/>
              </a:rPr>
              <a:t> sound waves penetrate the body, bounce around, and produce</a:t>
            </a:r>
            <a:endParaRPr sz="37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Nunito"/>
                <a:ea typeface="Nunito"/>
                <a:cs typeface="Nunito"/>
                <a:sym typeface="Nunito"/>
              </a:rPr>
              <a:t>multiple echoes; these echo patterns can be viewed as an</a:t>
            </a:r>
            <a:endParaRPr sz="37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Nunito"/>
                <a:ea typeface="Nunito"/>
                <a:cs typeface="Nunito"/>
                <a:sym typeface="Nunito"/>
              </a:rPr>
              <a:t>image on a computer screen</a:t>
            </a:r>
            <a:r>
              <a:rPr lang="en" sz="3700">
                <a:latin typeface="Nunito"/>
                <a:ea typeface="Nunito"/>
                <a:cs typeface="Nunito"/>
                <a:sym typeface="Nunito"/>
              </a:rPr>
              <a:t>.</a:t>
            </a:r>
            <a:endParaRPr sz="37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( Solid abdominal organs: Spleen, liver, pancreas. and extra abdominal: thyroid lymph nodes)</a:t>
            </a:r>
            <a:endParaRPr sz="37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Nunito"/>
                <a:ea typeface="Nunito"/>
                <a:cs typeface="Nunito"/>
                <a:sym typeface="Nunito"/>
              </a:rPr>
              <a:t>Frequency ranges used in medical Ultrasound imaging are 2 - 20 MHz</a:t>
            </a:r>
            <a:endParaRPr b="1" sz="3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4"/>
          <p:cNvGraphicFramePr/>
          <p:nvPr/>
        </p:nvGraphicFramePr>
        <p:xfrm>
          <a:off x="694321" y="118853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{2D3E00A8-ECF0-48F2-8DB8-63D5ADA6FD8C}</a:tableStyleId>
              </a:tblPr>
              <a:tblGrid>
                <a:gridCol w="2879625"/>
                <a:gridCol w="9872025"/>
                <a:gridCol w="6375800"/>
              </a:tblGrid>
              <a:tr h="7554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Modes of Ultrasound 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  <a:tc hMerge="1"/>
              </a:tr>
              <a:tr h="3169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B-mode</a:t>
                      </a:r>
                      <a:endParaRPr b="1"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 anchor="ctr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used to assess the anatomy/structures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normal 2D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M-mode</a:t>
                      </a:r>
                      <a:endParaRPr b="1"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 anchor="ctr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used to assess Motions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for examples we use it to assess the motion of blood in the blood vessels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M= motion (eg. Vascular movements) like in DVT.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99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Duplex</a:t>
                      </a:r>
                      <a:endParaRPr b="1"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 anchor="ctr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Deeper assessment of both structure and motion of Vessels.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-as we can see there’s 2 images not one that’s why if gives more details 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To asses the diastolic and systolic blood pressure.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4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Color Doppler</a:t>
                      </a:r>
                      <a:endParaRPr b="1"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 anchor="ctr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used to assess Vascularity.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can study any vascularity such as artery,capillary,veins, it also assess the structure of vessels for any increased vascularity in the case of inflammation.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 mode + coloring, to </a:t>
                      </a: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assess</a:t>
                      </a: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the internal vasculature.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color in the pic depend on the direction of blood flow.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b="12915" l="9231" r="36813" t="34456"/>
          <a:stretch/>
        </p:blipFill>
        <p:spPr>
          <a:xfrm>
            <a:off x="3760375" y="12813675"/>
            <a:ext cx="9322499" cy="289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13599" l="40035" r="10829" t="37376"/>
          <a:stretch/>
        </p:blipFill>
        <p:spPr>
          <a:xfrm>
            <a:off x="3698300" y="16039075"/>
            <a:ext cx="9446675" cy="243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b="7326" l="34056" r="11869" t="39471"/>
          <a:stretch/>
        </p:blipFill>
        <p:spPr>
          <a:xfrm>
            <a:off x="3822225" y="22527526"/>
            <a:ext cx="9198801" cy="389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4"/>
          <p:cNvCxnSpPr/>
          <p:nvPr/>
        </p:nvCxnSpPr>
        <p:spPr>
          <a:xfrm flipH="1" rot="-5400000">
            <a:off x="16262205" y="5887325"/>
            <a:ext cx="952200" cy="641100"/>
          </a:xfrm>
          <a:prstGeom prst="curvedConnector3">
            <a:avLst>
              <a:gd fmla="val 6977" name="adj1"/>
            </a:avLst>
          </a:prstGeom>
          <a:noFill/>
          <a:ln cap="flat" cmpd="sng" w="47625">
            <a:solidFill>
              <a:srgbClr val="E6913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93" name="Google Shape;93;p14"/>
          <p:cNvCxnSpPr>
            <a:endCxn id="94" idx="0"/>
          </p:cNvCxnSpPr>
          <p:nvPr/>
        </p:nvCxnSpPr>
        <p:spPr>
          <a:xfrm rot="5400000">
            <a:off x="3587425" y="5755475"/>
            <a:ext cx="1110600" cy="1063500"/>
          </a:xfrm>
          <a:prstGeom prst="curvedConnector3">
            <a:avLst>
              <a:gd fmla="val 50000" name="adj1"/>
            </a:avLst>
          </a:prstGeom>
          <a:noFill/>
          <a:ln cap="flat" cmpd="sng" w="47625">
            <a:solidFill>
              <a:srgbClr val="E6913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5" name="Google Shape;95;p14"/>
          <p:cNvSpPr/>
          <p:nvPr/>
        </p:nvSpPr>
        <p:spPr>
          <a:xfrm>
            <a:off x="694325" y="6669375"/>
            <a:ext cx="5651100" cy="4651200"/>
          </a:xfrm>
          <a:prstGeom prst="bracketPair">
            <a:avLst/>
          </a:prstGeom>
          <a:noFill/>
          <a:ln cap="flat" cmpd="sng" w="476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14022725" y="6669350"/>
            <a:ext cx="5799000" cy="4651200"/>
          </a:xfrm>
          <a:prstGeom prst="bracketPair">
            <a:avLst/>
          </a:prstGeom>
          <a:noFill/>
          <a:ln cap="flat" cmpd="sng" w="476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711475" y="6842525"/>
            <a:ext cx="5799000" cy="44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Advantages of US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non-invasive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inexpensive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easy and available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safe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non-ionizing, no radiation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4290940" y="6842525"/>
            <a:ext cx="5094900" cy="44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Disadvantages of US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inability to penetrate gas or bone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operator dependant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less sensitive in some situation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 b="16859" l="34827" r="54865" t="60045"/>
          <a:stretch/>
        </p:blipFill>
        <p:spPr>
          <a:xfrm>
            <a:off x="6510550" y="6162750"/>
            <a:ext cx="3594574" cy="441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7">
            <a:alphaModFix/>
          </a:blip>
          <a:srcRect b="20306" l="33340" r="13255" t="29442"/>
          <a:stretch/>
        </p:blipFill>
        <p:spPr>
          <a:xfrm>
            <a:off x="3932750" y="18914000"/>
            <a:ext cx="9088278" cy="289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57525" y="6146450"/>
            <a:ext cx="3612800" cy="46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6989550" y="10581450"/>
            <a:ext cx="66804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000" u="sng">
                <a:latin typeface="Nunito"/>
                <a:ea typeface="Nunito"/>
                <a:cs typeface="Nunito"/>
                <a:sym typeface="Nunito"/>
              </a:rPr>
              <a:t>MACHINE</a:t>
            </a:r>
            <a:r>
              <a:rPr b="1" i="1" lang="en" sz="4000">
                <a:latin typeface="Nunito"/>
                <a:ea typeface="Nunito"/>
                <a:cs typeface="Nunito"/>
                <a:sym typeface="Nunito"/>
              </a:rPr>
              <a:t>            </a:t>
            </a:r>
            <a:r>
              <a:rPr b="1" i="1" lang="en" sz="4000" u="sng">
                <a:latin typeface="Nunito"/>
                <a:ea typeface="Nunito"/>
                <a:cs typeface="Nunito"/>
                <a:sym typeface="Nunito"/>
              </a:rPr>
              <a:t>PROBES</a:t>
            </a:r>
            <a:endParaRPr b="1" i="1" sz="4000" u="sng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7078825" y="513200"/>
            <a:ext cx="691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Ultrasound Uses </a:t>
            </a:r>
            <a:r>
              <a:rPr b="1" i="1" lang="en" sz="5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endParaRPr b="1" i="1" sz="50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1273450" y="1457675"/>
            <a:ext cx="17125200" cy="24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Cardiology:</a:t>
            </a: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Echocardiography is an essential tool in cardiology, valvular heart disease.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Emergency Medicine: 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for Trauma patient and acute abdomen.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Gastroenterology: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In abdominal sonography, the solid organs of the abdomen such as the pancreas, aorta, inferior vena cava, liver, </a:t>
            </a: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gallbladder</a:t>
            </a: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, bile ducts, kidneys, spleen and appendix.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Gynecology: 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to assess female pelvic organs, uterus ovaries.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Obstetrics: 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sonography is commonly used during pregnancy to check on the development of the fetus.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Neurology: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for assessing blood flow and stenoses in the carotid arteries (Carotid ultrasonography)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Neonatology: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for basic assessment of intracerebral structural abnormalities, bleeds, ventriculomegaly or hydrocephalus.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Urology: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to study a patient's bladder, prostate or testes.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Musculoskeletal: 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For assessing tendons, muscles, nerves, ligaments, soft tissue masses, and bone surfaces 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●"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vascular system: 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Nunito"/>
              <a:buChar char="○"/>
            </a:pPr>
            <a:r>
              <a:rPr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To assess patency and possible obstruction of arteries Arterial doppler, diagnose DVT venous doppler and determine extent and severity of venous insufficiency</a:t>
            </a:r>
            <a:endParaRPr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17116800" y="-47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3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oys Only</a:t>
            </a:r>
            <a:endParaRPr sz="3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1223525" y="285300"/>
            <a:ext cx="16258500" cy="20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800">
                <a:latin typeface="Nunito"/>
                <a:ea typeface="Nunito"/>
                <a:cs typeface="Nunito"/>
                <a:sym typeface="Nunito"/>
              </a:rPr>
              <a:t>Normal anatomy and radiological appearance:</a:t>
            </a:r>
            <a:endParaRPr b="1" i="1" sz="3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694325" y="466475"/>
            <a:ext cx="529200" cy="48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b="18373" l="14065" r="52627" t="36648"/>
          <a:stretch/>
        </p:blipFill>
        <p:spPr>
          <a:xfrm>
            <a:off x="11522225" y="6898875"/>
            <a:ext cx="8183153" cy="4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 b="16148" l="51647" r="8467" t="29221"/>
          <a:stretch/>
        </p:blipFill>
        <p:spPr>
          <a:xfrm>
            <a:off x="8340273" y="1587875"/>
            <a:ext cx="5471103" cy="485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5">
            <a:alphaModFix/>
          </a:blip>
          <a:srcRect b="28540" l="10199" r="51370" t="23628"/>
          <a:stretch/>
        </p:blipFill>
        <p:spPr>
          <a:xfrm>
            <a:off x="1185675" y="1518800"/>
            <a:ext cx="6884100" cy="485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6">
            <a:alphaModFix/>
          </a:blip>
          <a:srcRect b="29172" l="50834" r="4281" t="24316"/>
          <a:stretch/>
        </p:blipFill>
        <p:spPr>
          <a:xfrm>
            <a:off x="14234275" y="1468526"/>
            <a:ext cx="5471103" cy="48506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" name="Google Shape;121;p16"/>
          <p:cNvGraphicFramePr/>
          <p:nvPr/>
        </p:nvGraphicFramePr>
        <p:xfrm>
          <a:off x="721042" y="116975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{2D3E00A8-ECF0-48F2-8DB8-63D5ADA6FD8C}</a:tableStyleId>
              </a:tblPr>
              <a:tblGrid>
                <a:gridCol w="5180100"/>
                <a:gridCol w="5180100"/>
              </a:tblGrid>
              <a:tr h="6612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Indications of liver and gallbladder US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 anchor="ctr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1288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Right upper quadrant pain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Gallstone</a:t>
                      </a: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and cholecystitis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Jaundice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Evaluate liver and pancreatic head cancer 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(+ weight loss).</a:t>
                      </a:r>
                      <a:endParaRPr sz="3000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High liver function test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Fever work up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Screening for metastasis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122" name="Google Shape;122;p16"/>
          <p:cNvGraphicFramePr/>
          <p:nvPr/>
        </p:nvGraphicFramePr>
        <p:xfrm>
          <a:off x="11196908" y="116975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{2D3E00A8-ECF0-48F2-8DB8-63D5ADA6FD8C}</a:tableStyleId>
              </a:tblPr>
              <a:tblGrid>
                <a:gridCol w="4429950"/>
                <a:gridCol w="4429950"/>
              </a:tblGrid>
              <a:tr h="6809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Pathology of the liver: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28523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Lora"/>
                          <a:ea typeface="Lora"/>
                          <a:cs typeface="Lora"/>
                          <a:sym typeface="Lora"/>
                        </a:rPr>
                        <a:t>-Size</a:t>
                      </a:r>
                      <a:endParaRPr sz="35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Lora"/>
                          <a:ea typeface="Lora"/>
                          <a:cs typeface="Lora"/>
                          <a:sym typeface="Lora"/>
                        </a:rPr>
                        <a:t>-Diffuse liver disease</a:t>
                      </a:r>
                      <a:endParaRPr sz="35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Lora"/>
                          <a:ea typeface="Lora"/>
                          <a:cs typeface="Lora"/>
                          <a:sym typeface="Lora"/>
                        </a:rPr>
                        <a:t>-Focal liver disease</a:t>
                      </a:r>
                      <a:endParaRPr sz="35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Lora"/>
                          <a:ea typeface="Lora"/>
                          <a:cs typeface="Lora"/>
                          <a:sym typeface="Lora"/>
                        </a:rPr>
                        <a:t>-Hepatic vascularity</a:t>
                      </a:r>
                      <a:endParaRPr sz="35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Lora"/>
                          <a:ea typeface="Lora"/>
                          <a:cs typeface="Lora"/>
                          <a:sym typeface="Lora"/>
                        </a:rPr>
                        <a:t>-Biliary system obstruction / pathology</a:t>
                      </a:r>
                      <a:endParaRPr sz="35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123" name="Google Shape;123;p16"/>
          <p:cNvGraphicFramePr/>
          <p:nvPr/>
        </p:nvGraphicFramePr>
        <p:xfrm>
          <a:off x="896829" y="714532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{2D3E00A8-ECF0-48F2-8DB8-63D5ADA6FD8C}</a:tableStyleId>
              </a:tblPr>
              <a:tblGrid>
                <a:gridCol w="5180100"/>
                <a:gridCol w="5180100"/>
              </a:tblGrid>
              <a:tr h="4577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Interpretation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521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fluids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Black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5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Tissue 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Gray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44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 Denser Tissue 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Brighter than normal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44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 Lights Tissue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latin typeface="Lora"/>
                          <a:ea typeface="Lora"/>
                          <a:cs typeface="Lora"/>
                          <a:sym typeface="Lora"/>
                        </a:rPr>
                        <a:t>Darker than normal</a:t>
                      </a:r>
                      <a:endParaRPr sz="4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4" name="Google Shape;124;p16"/>
          <p:cNvSpPr/>
          <p:nvPr/>
        </p:nvSpPr>
        <p:spPr>
          <a:xfrm>
            <a:off x="11257050" y="16675300"/>
            <a:ext cx="8600100" cy="9862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2-Small shrunken liver: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Late cirrhosis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Shrunken liver with irregular outline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Ascites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Portal hypertension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+/- focal lesion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713025" y="16675050"/>
            <a:ext cx="10360200" cy="9862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1-Hepatomegaly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infective eg: viral hepatitis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neoplastic eg: metastasis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degenerative eg: Early cirrhosis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raised venous pressure eg: congestive cardiac failure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storage disorder eg: amyloidosis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myeloproliferative eg: polycythaemia rubra Vera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5703625" y="15568050"/>
            <a:ext cx="101091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SIZE ABNORMALITY </a:t>
            </a:r>
            <a:endParaRPr u="sng"/>
          </a:p>
        </p:txBody>
      </p:sp>
      <p:sp>
        <p:nvSpPr>
          <p:cNvPr id="127" name="Google Shape;127;p16"/>
          <p:cNvSpPr txBox="1"/>
          <p:nvPr/>
        </p:nvSpPr>
        <p:spPr>
          <a:xfrm>
            <a:off x="18410550" y="7527750"/>
            <a:ext cx="40116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down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12018800" y="7527750"/>
            <a:ext cx="40116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Up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14234275" y="6690375"/>
            <a:ext cx="40116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Probe anterior 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2040725" y="5634175"/>
            <a:ext cx="65874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Hepatic Veins draining to IVC</a:t>
            </a:r>
            <a:endParaRPr sz="3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/>
        </p:nvSpPr>
        <p:spPr>
          <a:xfrm>
            <a:off x="1276450" y="39300"/>
            <a:ext cx="8656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Key:        indicates normal image  </a:t>
            </a:r>
            <a:endParaRPr sz="4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694325" y="1041900"/>
            <a:ext cx="11151000" cy="7989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38" name="Google Shape;138;p17"/>
          <p:cNvGraphicFramePr/>
          <p:nvPr/>
        </p:nvGraphicFramePr>
        <p:xfrm>
          <a:off x="1160050" y="1228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{2D3E00A8-ECF0-48F2-8DB8-63D5ADA6FD8C}</a:tableStyleId>
              </a:tblPr>
              <a:tblGrid>
                <a:gridCol w="10456550"/>
              </a:tblGrid>
              <a:tr h="7802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</a:t>
                      </a:r>
                      <a:r>
                        <a:rPr b="1"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ormal liver size:</a:t>
                      </a:r>
                      <a:endParaRPr b="1" i="1" sz="4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i="1" lang="en" sz="4400">
                          <a:solidFill>
                            <a:srgbClr val="98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15 </a:t>
                      </a:r>
                      <a:r>
                        <a:rPr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cm at Midclavicular line</a:t>
                      </a:r>
                      <a:endParaRPr i="1" sz="4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It is important to know that :</a:t>
                      </a:r>
                      <a:endParaRPr b="1" i="1" sz="4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-In Early Cirrhosis         Liver enlargement</a:t>
                      </a:r>
                      <a:endParaRPr i="1" sz="4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44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-In Late Cirrhosis          shrunken liver</a:t>
                      </a:r>
                      <a:endParaRPr i="1" sz="4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400">
                          <a:solidFill>
                            <a:srgbClr val="999999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how can we know if the liver is shrunken or enlarged?</a:t>
                      </a:r>
                      <a:endParaRPr b="1" sz="4400">
                        <a:solidFill>
                          <a:srgbClr val="999999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>
                          <a:solidFill>
                            <a:srgbClr val="999999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check the top of the ultrasound picture if you see any space separating the liver from the anterior side of the abdomen you know it's shrunken.</a:t>
                      </a:r>
                      <a:endParaRPr b="1" sz="4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69138">
                          <a:alpha val="0"/>
                        </a:srgbClr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69138">
                          <a:alpha val="0"/>
                        </a:srgbClr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69138">
                          <a:alpha val="0"/>
                        </a:srgbClr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69138">
                          <a:alpha val="0"/>
                        </a:srgbClr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39" name="Google Shape;139;p17"/>
          <p:cNvCxnSpPr/>
          <p:nvPr/>
        </p:nvCxnSpPr>
        <p:spPr>
          <a:xfrm>
            <a:off x="5873557" y="3625835"/>
            <a:ext cx="951600" cy="6300"/>
          </a:xfrm>
          <a:prstGeom prst="straightConnector1">
            <a:avLst/>
          </a:prstGeom>
          <a:noFill/>
          <a:ln cap="flat" cmpd="sng" w="476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0" name="Google Shape;140;p17"/>
          <p:cNvCxnSpPr/>
          <p:nvPr/>
        </p:nvCxnSpPr>
        <p:spPr>
          <a:xfrm>
            <a:off x="5868753" y="4350523"/>
            <a:ext cx="961200" cy="9900"/>
          </a:xfrm>
          <a:prstGeom prst="straightConnector1">
            <a:avLst/>
          </a:prstGeom>
          <a:noFill/>
          <a:ln cap="flat" cmpd="sng" w="476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41" name="Google Shape;141;p17"/>
          <p:cNvPicPr preferRelativeResize="0"/>
          <p:nvPr/>
        </p:nvPicPr>
        <p:blipFill rotWithShape="1">
          <a:blip r:embed="rId3">
            <a:alphaModFix/>
          </a:blip>
          <a:srcRect b="9872" l="50986" r="2056" t="13115"/>
          <a:stretch/>
        </p:blipFill>
        <p:spPr>
          <a:xfrm>
            <a:off x="12123375" y="279900"/>
            <a:ext cx="7738622" cy="856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4">
            <a:alphaModFix/>
          </a:blip>
          <a:srcRect b="4038" l="37171" r="14308" t="56248"/>
          <a:stretch/>
        </p:blipFill>
        <p:spPr>
          <a:xfrm>
            <a:off x="6493050" y="9365226"/>
            <a:ext cx="5331628" cy="554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5">
            <a:alphaModFix/>
          </a:blip>
          <a:srcRect b="4914" l="30925" r="10112" t="53507"/>
          <a:stretch/>
        </p:blipFill>
        <p:spPr>
          <a:xfrm>
            <a:off x="673800" y="9365227"/>
            <a:ext cx="5541049" cy="554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6">
            <a:alphaModFix/>
          </a:blip>
          <a:srcRect b="47628" l="50905" r="11346" t="27031"/>
          <a:stretch/>
        </p:blipFill>
        <p:spPr>
          <a:xfrm>
            <a:off x="12123375" y="9133925"/>
            <a:ext cx="7738622" cy="420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17920425" y="6070525"/>
            <a:ext cx="1434300" cy="1434300"/>
          </a:xfrm>
          <a:prstGeom prst="star4">
            <a:avLst>
              <a:gd fmla="val 12073" name="adj"/>
            </a:avLst>
          </a:prstGeom>
          <a:solidFill>
            <a:srgbClr val="F1C232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2594625" y="174213"/>
            <a:ext cx="872100" cy="595200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18144872" y="11087779"/>
            <a:ext cx="1434300" cy="1434300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901375" y="15215375"/>
            <a:ext cx="10456500" cy="11139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Diffuse </a:t>
            </a: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abnormality</a:t>
            </a:r>
            <a:r>
              <a:rPr lang="en"/>
              <a:t>:</a:t>
            </a: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: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1-</a:t>
            </a: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Diffuse increased parenchymal echogenicity (whiter than normal)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Diffuse fatty infiltration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Other infiltrative: Malignant, infectious, or Glycogen storage disease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2-</a:t>
            </a: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Diffuse decrease in parenchymal echogenicity (darker than normal)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Acute hepatitis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-501650" lvl="0" marL="457200" rtl="0" algn="l">
              <a:spcBef>
                <a:spcPts val="0"/>
              </a:spcBef>
              <a:spcAft>
                <a:spcPts val="0"/>
              </a:spcAft>
              <a:buSzPts val="4300"/>
              <a:buFont typeface="Nunito"/>
              <a:buChar char="●"/>
            </a:pPr>
            <a:r>
              <a:rPr i="1" lang="en" sz="4300">
                <a:latin typeface="Nunito"/>
                <a:ea typeface="Nunito"/>
                <a:cs typeface="Nunito"/>
                <a:sym typeface="Nunito"/>
              </a:rPr>
              <a:t>Other : Malignant infiltration.</a:t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It can also be called hyperechogenic when it is bright or hypoechogenic when it is dark.</a:t>
            </a:r>
            <a:endParaRPr sz="43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9" name="Google Shape;149;p17"/>
          <p:cNvPicPr preferRelativeResize="0"/>
          <p:nvPr/>
        </p:nvPicPr>
        <p:blipFill rotWithShape="1">
          <a:blip r:embed="rId7">
            <a:alphaModFix/>
          </a:blip>
          <a:srcRect b="12068" l="50873" r="15779" t="43266"/>
          <a:stretch/>
        </p:blipFill>
        <p:spPr>
          <a:xfrm>
            <a:off x="12102863" y="13852650"/>
            <a:ext cx="7903751" cy="521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8">
            <a:alphaModFix/>
          </a:blip>
          <a:srcRect b="15993" l="52760" r="7465" t="39764"/>
          <a:stretch/>
        </p:blipFill>
        <p:spPr>
          <a:xfrm>
            <a:off x="12115613" y="19360600"/>
            <a:ext cx="7738622" cy="72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12522913" y="18365525"/>
            <a:ext cx="77385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Diffuse abnormality Fatty infiltration </a:t>
            </a:r>
            <a:endParaRPr b="1" i="1" sz="31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15855200" y="279900"/>
            <a:ext cx="40068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Hepatomegaly</a:t>
            </a:r>
            <a:endParaRPr b="1" sz="35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6561838" y="9332260"/>
            <a:ext cx="55410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 u="sng">
                <a:solidFill>
                  <a:srgbClr val="DCA90A"/>
                </a:solidFill>
                <a:latin typeface="Nunito"/>
                <a:ea typeface="Nunito"/>
                <a:cs typeface="Nunito"/>
                <a:sym typeface="Nunito"/>
              </a:rPr>
              <a:t>Liver cirrhosis late stage </a:t>
            </a:r>
            <a:endParaRPr b="1" sz="3500" u="sng">
              <a:solidFill>
                <a:srgbClr val="DCA90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12040875" y="25511075"/>
            <a:ext cx="77385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Diffuse abnormality </a:t>
            </a:r>
            <a:r>
              <a:rPr b="1" i="1" lang="en" sz="31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Malignant i</a:t>
            </a:r>
            <a:r>
              <a:rPr b="1" i="1" lang="en" sz="31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nfiltration </a:t>
            </a:r>
            <a:endParaRPr b="1" i="1" sz="31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>
            <a:off x="1007775" y="396525"/>
            <a:ext cx="10628400" cy="936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/>
          <p:nvPr/>
        </p:nvSpPr>
        <p:spPr>
          <a:xfrm>
            <a:off x="1112325" y="84200"/>
            <a:ext cx="10628400" cy="968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latin typeface="Nunito"/>
                <a:ea typeface="Nunito"/>
                <a:cs typeface="Nunito"/>
                <a:sym typeface="Nunito"/>
              </a:rPr>
              <a:t>   Focal liver lesions :</a:t>
            </a:r>
            <a:endParaRPr b="1" sz="43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Benign tumor: hemangioma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Formed by a collection of excess blood vessels, and it may be visible through the skin as a birthmark, known colloquially as a “strawberry mark”</a:t>
            </a:r>
            <a:endParaRPr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Malignant tumor: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Primary eg: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1" marL="13716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○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hepatocellular carcinoma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Secondary metastasis from: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1" marL="13716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○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colon breast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Infective: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Abscess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Hydatid cyst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Congenital: hepatic cyst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Cysts</a:t>
            </a:r>
            <a:r>
              <a:rPr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 containing fluid that’s why it’s Black</a:t>
            </a:r>
            <a:endParaRPr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3">
            <a:alphaModFix/>
          </a:blip>
          <a:srcRect b="40226" l="13328" r="59313" t="29949"/>
          <a:stretch/>
        </p:blipFill>
        <p:spPr>
          <a:xfrm>
            <a:off x="793725" y="10375700"/>
            <a:ext cx="5549177" cy="513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 flipH="1">
            <a:off x="-6" y="10375700"/>
            <a:ext cx="4592700" cy="14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5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Liver abscess</a:t>
            </a:r>
            <a:endParaRPr b="1" i="1" sz="35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4">
            <a:alphaModFix/>
          </a:blip>
          <a:srcRect b="43431" l="61869" r="15025" t="32379"/>
          <a:stretch/>
        </p:blipFill>
        <p:spPr>
          <a:xfrm>
            <a:off x="12228625" y="84200"/>
            <a:ext cx="7630852" cy="33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/>
        </p:nvSpPr>
        <p:spPr>
          <a:xfrm>
            <a:off x="12424975" y="84200"/>
            <a:ext cx="32403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5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Hemangiomas</a:t>
            </a:r>
            <a:endParaRPr b="1" i="1" sz="35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6" name="Google Shape;166;p18"/>
          <p:cNvPicPr preferRelativeResize="0"/>
          <p:nvPr/>
        </p:nvPicPr>
        <p:blipFill rotWithShape="1">
          <a:blip r:embed="rId5">
            <a:alphaModFix/>
          </a:blip>
          <a:srcRect b="1660" l="9788" r="58056" t="67182"/>
          <a:stretch/>
        </p:blipFill>
        <p:spPr>
          <a:xfrm>
            <a:off x="12228625" y="3506425"/>
            <a:ext cx="7630852" cy="314247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12424963" y="3105713"/>
            <a:ext cx="3462600" cy="19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5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Metastasis</a:t>
            </a:r>
            <a:endParaRPr b="1" i="1" sz="35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6">
            <a:alphaModFix/>
          </a:blip>
          <a:srcRect b="1851" l="60095" r="12410" t="68937"/>
          <a:stretch/>
        </p:blipFill>
        <p:spPr>
          <a:xfrm>
            <a:off x="12182375" y="6759775"/>
            <a:ext cx="7791001" cy="314247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12114725" y="6778013"/>
            <a:ext cx="69963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5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Hepatocellular carcinoma (HCC)</a:t>
            </a:r>
            <a:endParaRPr b="1" i="1" sz="35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0" name="Google Shape;170;p18"/>
          <p:cNvPicPr preferRelativeResize="0"/>
          <p:nvPr/>
        </p:nvPicPr>
        <p:blipFill rotWithShape="1">
          <a:blip r:embed="rId7">
            <a:alphaModFix/>
          </a:blip>
          <a:srcRect b="12389" l="14522" r="49628" t="51896"/>
          <a:stretch/>
        </p:blipFill>
        <p:spPr>
          <a:xfrm>
            <a:off x="6531925" y="10383225"/>
            <a:ext cx="6541726" cy="526457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/>
          <p:nvPr/>
        </p:nvSpPr>
        <p:spPr>
          <a:xfrm>
            <a:off x="6672147" y="10307012"/>
            <a:ext cx="26049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3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Hydatid cyst</a:t>
            </a:r>
            <a:endParaRPr b="1" i="1" sz="33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8">
            <a:alphaModFix/>
          </a:blip>
          <a:srcRect b="12366" l="52781" r="12119" t="55039"/>
          <a:stretch/>
        </p:blipFill>
        <p:spPr>
          <a:xfrm>
            <a:off x="13350450" y="10410600"/>
            <a:ext cx="6622928" cy="513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/>
          <p:nvPr/>
        </p:nvSpPr>
        <p:spPr>
          <a:xfrm>
            <a:off x="826225" y="16017925"/>
            <a:ext cx="19065900" cy="5045400"/>
          </a:xfrm>
          <a:prstGeom prst="roundRect">
            <a:avLst>
              <a:gd fmla="val 17036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latin typeface="Nunito"/>
                <a:ea typeface="Nunito"/>
                <a:cs typeface="Nunito"/>
                <a:sym typeface="Nunito"/>
              </a:rPr>
              <a:t>Vascular abnormality:</a:t>
            </a:r>
            <a:endParaRPr b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portal venous system: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thrombosis \ portal hypertension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Hepatic venous system: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thrombosis \ Budd Chiari syndrome*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 *A very rare condition, affecting 1 in a million adults. The condition is caused by occlusion of the hepatic veins that drain the liver. It presents with the classical triad of abdominal pain, ascites, and. liver enlargement.</a:t>
            </a:r>
            <a:endParaRPr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9">
            <a:alphaModFix/>
          </a:blip>
          <a:srcRect b="35312" l="19128" r="54343" t="38765"/>
          <a:stretch/>
        </p:blipFill>
        <p:spPr>
          <a:xfrm>
            <a:off x="10331625" y="21288275"/>
            <a:ext cx="9429225" cy="485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10">
            <a:alphaModFix/>
          </a:blip>
          <a:srcRect b="5942" l="18657" r="54718" t="66574"/>
          <a:stretch/>
        </p:blipFill>
        <p:spPr>
          <a:xfrm>
            <a:off x="826225" y="21288275"/>
            <a:ext cx="9429197" cy="48581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/>
          <p:nvPr/>
        </p:nvSpPr>
        <p:spPr>
          <a:xfrm>
            <a:off x="826213" y="26047675"/>
            <a:ext cx="87987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700" u="sng">
                <a:solidFill>
                  <a:srgbClr val="BF9000"/>
                </a:solidFill>
                <a:latin typeface="Nunito"/>
                <a:ea typeface="Nunito"/>
                <a:cs typeface="Nunito"/>
                <a:sym typeface="Nunito"/>
              </a:rPr>
              <a:t>Hepatic vein thrombosis</a:t>
            </a:r>
            <a:endParaRPr b="1" i="1" sz="4700" u="sng">
              <a:solidFill>
                <a:srgbClr val="BF9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13881563" y="21633100"/>
            <a:ext cx="34626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Thrombus</a:t>
            </a:r>
            <a:endParaRPr b="1" i="1" sz="36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17779538" y="2198638"/>
            <a:ext cx="3462600" cy="19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Hyperechoic</a:t>
            </a:r>
            <a:endParaRPr b="1" i="1" sz="24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17779538" y="3105713"/>
            <a:ext cx="3462600" cy="19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Hypoechoic</a:t>
            </a:r>
            <a:endParaRPr b="1" i="1" sz="24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6607423" y="14809163"/>
            <a:ext cx="7300800" cy="19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distal acoustic </a:t>
            </a:r>
            <a:r>
              <a:rPr b="1" i="1" lang="en" sz="24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enhancement</a:t>
            </a:r>
            <a:r>
              <a:rPr b="1" i="1" lang="en" sz="24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 (fluid signal)</a:t>
            </a:r>
            <a:endParaRPr b="1" i="1" sz="24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/>
          <p:nvPr/>
        </p:nvSpPr>
        <p:spPr>
          <a:xfrm>
            <a:off x="768725" y="8911625"/>
            <a:ext cx="10485600" cy="17996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6" name="Google Shape;186;p19"/>
          <p:cNvSpPr/>
          <p:nvPr/>
        </p:nvSpPr>
        <p:spPr>
          <a:xfrm>
            <a:off x="895250" y="165879"/>
            <a:ext cx="9979800" cy="8489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19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1452950" y="-258621"/>
            <a:ext cx="9979800" cy="8880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Biliary abnormality: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1-</a:t>
            </a: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Intra-hepatic biliary radicals: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Less than </a:t>
            </a:r>
            <a:r>
              <a:rPr i="1" lang="en" sz="36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3mm</a:t>
            </a:r>
            <a:endParaRPr i="1" sz="36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2-</a:t>
            </a: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Extra-hepatic”common bile duct”: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Less than </a:t>
            </a:r>
            <a:r>
              <a:rPr i="1" lang="en" sz="36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8mm </a:t>
            </a: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More than this is considered dilatation.</a:t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Causes of dilatation &amp; obstruction: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 u="sng">
                <a:latin typeface="Nunito"/>
                <a:ea typeface="Nunito"/>
                <a:cs typeface="Nunito"/>
                <a:sym typeface="Nunito"/>
              </a:rPr>
              <a:t>Intraluminal: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➢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Stone &amp; mass.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 u="sng">
                <a:latin typeface="Nunito"/>
                <a:ea typeface="Nunito"/>
                <a:cs typeface="Nunito"/>
                <a:sym typeface="Nunito"/>
              </a:rPr>
              <a:t>Mural:</a:t>
            </a:r>
            <a:endParaRPr i="1"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➢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stricture 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2" marL="13716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■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benign</a:t>
            </a:r>
            <a:r>
              <a:rPr i="1" lang="en" sz="36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(such as transplantation)</a:t>
            </a:r>
            <a:endParaRPr i="1" sz="36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2" marL="13716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■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malignant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 u="sng">
                <a:latin typeface="Nunito"/>
                <a:ea typeface="Nunito"/>
                <a:cs typeface="Nunito"/>
                <a:sym typeface="Nunito"/>
              </a:rPr>
              <a:t>Extrinsic:</a:t>
            </a:r>
            <a:endParaRPr i="1"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➢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Compression mass &amp; Lymph node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 b="37315" l="57406" r="19648" t="39426"/>
          <a:stretch/>
        </p:blipFill>
        <p:spPr>
          <a:xfrm>
            <a:off x="11718341" y="165875"/>
            <a:ext cx="7895610" cy="368556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/>
          <p:cNvSpPr txBox="1"/>
          <p:nvPr/>
        </p:nvSpPr>
        <p:spPr>
          <a:xfrm>
            <a:off x="9454300" y="165875"/>
            <a:ext cx="8034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700" u="sng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PV thrombosis</a:t>
            </a:r>
            <a:endParaRPr b="1" i="1" sz="3700" u="sng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1" name="Google Shape;191;p19"/>
          <p:cNvPicPr preferRelativeResize="0"/>
          <p:nvPr/>
        </p:nvPicPr>
        <p:blipFill rotWithShape="1">
          <a:blip r:embed="rId4">
            <a:alphaModFix/>
          </a:blip>
          <a:srcRect b="37975" l="56087" r="20721" t="37182"/>
          <a:stretch/>
        </p:blipFill>
        <p:spPr>
          <a:xfrm>
            <a:off x="11817652" y="3972754"/>
            <a:ext cx="7895610" cy="35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5">
            <a:alphaModFix/>
          </a:blip>
          <a:srcRect b="9561" l="56089" r="20226" t="66742"/>
          <a:stretch/>
        </p:blipFill>
        <p:spPr>
          <a:xfrm>
            <a:off x="11876411" y="7727464"/>
            <a:ext cx="7737495" cy="368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14719903" y="8485325"/>
            <a:ext cx="65721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stricture of the bile duct</a:t>
            </a:r>
            <a:endParaRPr b="1" i="1" sz="30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6">
            <a:alphaModFix/>
          </a:blip>
          <a:srcRect b="39932" l="55345" r="13538" t="25940"/>
          <a:stretch/>
        </p:blipFill>
        <p:spPr>
          <a:xfrm>
            <a:off x="11718200" y="11586550"/>
            <a:ext cx="7895610" cy="32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7">
            <a:alphaModFix/>
          </a:blip>
          <a:srcRect b="9968" l="56469" r="14689" t="63319"/>
          <a:stretch/>
        </p:blipFill>
        <p:spPr>
          <a:xfrm>
            <a:off x="11698303" y="18851869"/>
            <a:ext cx="7895610" cy="340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8">
            <a:alphaModFix/>
          </a:blip>
          <a:srcRect b="17211" l="55319" r="14547" t="48692"/>
          <a:stretch/>
        </p:blipFill>
        <p:spPr>
          <a:xfrm>
            <a:off x="11698300" y="15000825"/>
            <a:ext cx="7895603" cy="3683727"/>
          </a:xfrm>
          <a:prstGeom prst="rect">
            <a:avLst/>
          </a:prstGeom>
          <a:noFill/>
          <a:ln cap="flat" cmpd="sng" w="762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19"/>
          <p:cNvPicPr preferRelativeResize="0"/>
          <p:nvPr/>
        </p:nvPicPr>
        <p:blipFill rotWithShape="1">
          <a:blip r:embed="rId9">
            <a:alphaModFix/>
          </a:blip>
          <a:srcRect b="10109" l="46617" r="12728" t="45392"/>
          <a:stretch/>
        </p:blipFill>
        <p:spPr>
          <a:xfrm>
            <a:off x="11698303" y="22342388"/>
            <a:ext cx="7895610" cy="456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17371124" y="11824672"/>
            <a:ext cx="43269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Gallstones </a:t>
            </a:r>
            <a:endParaRPr b="1" i="1" sz="30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9" name="Google Shape;199;p19"/>
          <p:cNvSpPr txBox="1"/>
          <p:nvPr/>
        </p:nvSpPr>
        <p:spPr>
          <a:xfrm>
            <a:off x="17972600" y="18765865"/>
            <a:ext cx="18387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Polyps </a:t>
            </a:r>
            <a:endParaRPr b="1" i="1" sz="30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16025218" y="22342388"/>
            <a:ext cx="35688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43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cholecystitis</a:t>
            </a:r>
            <a:endParaRPr b="1">
              <a:solidFill>
                <a:srgbClr val="F1C232"/>
              </a:solidFill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12018485" y="6968326"/>
            <a:ext cx="76308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Biliary abnormality - Intrahepatic</a:t>
            </a:r>
            <a:endParaRPr b="1" i="1" sz="30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12018484" y="10798175"/>
            <a:ext cx="76308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Biliary abnormality - Extrahepatic</a:t>
            </a:r>
            <a:endParaRPr b="1" i="1" sz="30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3" name="Google Shape;203;p19"/>
          <p:cNvSpPr/>
          <p:nvPr/>
        </p:nvSpPr>
        <p:spPr>
          <a:xfrm>
            <a:off x="1099550" y="8454425"/>
            <a:ext cx="10485600" cy="18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Pathology of gallbladder: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i="1" lang="en" sz="3600" u="sng">
                <a:latin typeface="Nunito"/>
                <a:ea typeface="Nunito"/>
                <a:cs typeface="Nunito"/>
                <a:sym typeface="Nunito"/>
              </a:rPr>
              <a:t>Intra-luminal pathology</a:t>
            </a:r>
            <a:endParaRPr i="1"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Char char="❖"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Gall stone :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acoustic shadowing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Why shadowing occurs? </a:t>
            </a: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because waves can’t penetrate the stones and it will be reflected as a shadow.</a:t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Char char="❖"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Polyps :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No acoustic shadowing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Intraluminal 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Mass lesion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+\- invasion 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gall bladder carcinoma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i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Mural pathology </a:t>
            </a: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(Mural thickening)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Primary : 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cholecystitis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Abnormalities </a:t>
            </a: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\</a:t>
            </a: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 Ultrasound findings:</a:t>
            </a:r>
            <a:endParaRPr b="1"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thickening of the wall of the gallbladder wall, +\- Stone (cholecystitis can be calcular or acalcular)</a:t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Secondary: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Cardiac failure.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Cirrhosis.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ascites.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Hypoalbuminemia.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Renal failure.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How did we know?</a:t>
            </a:r>
            <a:endParaRPr b="1"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the whole gallbladder should appear black since it’s holding fluid which is anechoic, in this case we can see some tissue inside the gallbladder which appear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11929750" y="15119228"/>
            <a:ext cx="4326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1C232"/>
                </a:solidFill>
                <a:latin typeface="Nunito"/>
                <a:ea typeface="Nunito"/>
                <a:cs typeface="Nunito"/>
                <a:sym typeface="Nunito"/>
              </a:rPr>
              <a:t>Intraluminal Mass</a:t>
            </a:r>
            <a:endParaRPr b="1" i="1" sz="3000">
              <a:solidFill>
                <a:srgbClr val="F1C2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5176900" y="15000825"/>
            <a:ext cx="6753000" cy="25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694325" y="466475"/>
            <a:ext cx="529200" cy="48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 rot="5400000">
            <a:off x="293255" y="26157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1388650" y="266250"/>
            <a:ext cx="691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0">
                <a:latin typeface="Nunito"/>
                <a:ea typeface="Nunito"/>
                <a:cs typeface="Nunito"/>
                <a:sym typeface="Nunito"/>
              </a:rPr>
              <a:t>Cases from the slides</a:t>
            </a:r>
            <a:endParaRPr b="1" i="1" sz="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885900" y="955475"/>
            <a:ext cx="12262200" cy="25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500">
                <a:latin typeface="Nunito"/>
                <a:ea typeface="Nunito"/>
                <a:cs typeface="Nunito"/>
                <a:sym typeface="Nunito"/>
              </a:rPr>
              <a:t>CASE 1 :</a:t>
            </a:r>
            <a:endParaRPr b="1" i="1" sz="35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Middle age women presented to ED with fever RUQ ( Right upper quadrant ) pain</a:t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 u="sng">
                <a:latin typeface="Nunito"/>
                <a:ea typeface="Nunito"/>
                <a:cs typeface="Nunito"/>
                <a:sym typeface="Nunito"/>
              </a:rPr>
              <a:t>On exam:</a:t>
            </a: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She looks ill, febrile and on pain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 u="sng">
                <a:latin typeface="Nunito"/>
                <a:ea typeface="Nunito"/>
                <a:cs typeface="Nunito"/>
                <a:sym typeface="Nunito"/>
              </a:rPr>
              <a:t>Abdomen: 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Right upper quadrant tenderness ، Lab high LFTs &amp; WBC.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Diagnosis: </a:t>
            </a:r>
            <a:r>
              <a:rPr b="1" i="1" lang="en" sz="3000">
                <a:highlight>
                  <a:srgbClr val="E69138"/>
                </a:highlight>
                <a:latin typeface="Nunito"/>
                <a:ea typeface="Nunito"/>
                <a:cs typeface="Nunito"/>
                <a:sym typeface="Nunito"/>
              </a:rPr>
              <a:t>Acute calculous cholecystitis.</a:t>
            </a:r>
            <a:endParaRPr b="1" i="1" sz="3000">
              <a:highlight>
                <a:srgbClr val="E6913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Differential diagnosis: Hepatitis.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000">
                <a:latin typeface="Nunito"/>
                <a:ea typeface="Nunito"/>
                <a:cs typeface="Nunito"/>
                <a:sym typeface="Nunito"/>
              </a:rPr>
              <a:t> Case 2 :</a:t>
            </a:r>
            <a:endParaRPr b="1" i="1" sz="4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Middle age women presented to surgical outpatient clinic with 2 years history of recurrent RUQ pain mild to moderate in severity radiated to the right shoulder aggravated by fatty meal.</a:t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On exam: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obese lady well not distressed, febrile or jaundiced.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Lab LFTs normal.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Diagnosis: </a:t>
            </a:r>
            <a:r>
              <a:rPr b="1" i="1" lang="en" sz="3000">
                <a:highlight>
                  <a:srgbClr val="E69138"/>
                </a:highlight>
                <a:latin typeface="Nunito"/>
                <a:ea typeface="Nunito"/>
                <a:cs typeface="Nunito"/>
                <a:sym typeface="Nunito"/>
              </a:rPr>
              <a:t>GB stones.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highlight>
                  <a:srgbClr val="FFD966"/>
                </a:highlight>
                <a:latin typeface="Nunito"/>
                <a:ea typeface="Nunito"/>
                <a:cs typeface="Nunito"/>
                <a:sym typeface="Nunito"/>
              </a:rPr>
              <a:t>Case 3 :</a:t>
            </a: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This case is advanced</a:t>
            </a:r>
            <a:endParaRPr sz="2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Middle age man presented to ER with severe RUQ pain and yellowish discoloration of skin and sclera.</a:t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On exam: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 he looks ill, jaundiced and on pain but not febrile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Lab high LFTs.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Diagnosis: </a:t>
            </a:r>
            <a:r>
              <a:rPr b="1" i="1" lang="en" sz="2400">
                <a:highlight>
                  <a:srgbClr val="E69138"/>
                </a:highlight>
                <a:latin typeface="Nunito"/>
                <a:ea typeface="Nunito"/>
                <a:cs typeface="Nunito"/>
                <a:sym typeface="Nunito"/>
              </a:rPr>
              <a:t>common bile duct stone causing biliary obstruction.</a:t>
            </a:r>
            <a:endParaRPr b="1" i="1" sz="2400">
              <a:highlight>
                <a:srgbClr val="E6913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Case 4 :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Old man recently discovered to have colonic cancer presented to primary health care clinic with vague upper abdominal pain</a:t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On exam: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he was thin, ill not febrile or jaundiced. Mild abdominal tenderness enlarged liver with irregular outline.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Lab mildly elevated LFTs.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Diagnosis: </a:t>
            </a:r>
            <a:r>
              <a:rPr b="1" i="1" lang="en" sz="3000">
                <a:highlight>
                  <a:srgbClr val="E69138"/>
                </a:highlight>
                <a:latin typeface="Nunito"/>
                <a:ea typeface="Nunito"/>
                <a:cs typeface="Nunito"/>
                <a:sym typeface="Nunito"/>
              </a:rPr>
              <a:t>Metastatic liver lesions.</a:t>
            </a:r>
            <a:endParaRPr b="1" i="1" sz="3000">
              <a:highlight>
                <a:srgbClr val="E6913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Case 5 : 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Middle age man known case of HCV+ for 10 years presented to GI outpatient clinic with history of weight loss, indigestion and mild abdominal pain. No fever.</a:t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On exam: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 he was ill, slim ,mildly jaundice not febrile.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Abdomen: bulging flanks, dilated tortuous vessels around umbilicus. Mild diffuse abdominal tenderness.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Lab high LFTs.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Diagnosis: </a:t>
            </a:r>
            <a:r>
              <a:rPr b="1" i="1" lang="en" sz="3000">
                <a:highlight>
                  <a:srgbClr val="E69138"/>
                </a:highlight>
                <a:latin typeface="Nunito"/>
                <a:ea typeface="Nunito"/>
                <a:cs typeface="Nunito"/>
                <a:sym typeface="Nunito"/>
              </a:rPr>
              <a:t>Cirrhotic liver with HCC Hepatocellular carcinoma.</a:t>
            </a:r>
            <a:endParaRPr b="1" i="1" sz="3000">
              <a:highlight>
                <a:srgbClr val="E6913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300">
                <a:latin typeface="Nunito"/>
                <a:ea typeface="Nunito"/>
                <a:cs typeface="Nunito"/>
                <a:sym typeface="Nunito"/>
              </a:rPr>
              <a:t>Case 6 : </a:t>
            </a:r>
            <a:endParaRPr b="1" i="1" sz="4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Young man known IV drug addict presented to ER with high fever, chills, upper abdominal pain and vomiting</a:t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On exam: </a:t>
            </a: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He looks very ill, febrile and on pain. Abdomen: RUQ tenderness.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Nunito"/>
                <a:ea typeface="Nunito"/>
                <a:cs typeface="Nunito"/>
                <a:sym typeface="Nunito"/>
              </a:rPr>
              <a:t>Lab high LFTs &amp; WBC.</a:t>
            </a:r>
            <a:endParaRPr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Diagnosis: </a:t>
            </a:r>
            <a:r>
              <a:rPr b="1" i="1" lang="en" sz="3000">
                <a:highlight>
                  <a:srgbClr val="E69138"/>
                </a:highlight>
                <a:latin typeface="Nunito"/>
                <a:ea typeface="Nunito"/>
                <a:cs typeface="Nunito"/>
                <a:sym typeface="Nunito"/>
              </a:rPr>
              <a:t>Liver abscess.</a:t>
            </a:r>
            <a:endParaRPr b="1" i="1" sz="3000">
              <a:highlight>
                <a:srgbClr val="E6913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5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 b="25393" l="32714" r="3038" t="33595"/>
          <a:stretch/>
        </p:blipFill>
        <p:spPr>
          <a:xfrm>
            <a:off x="13148400" y="266250"/>
            <a:ext cx="6626097" cy="379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0"/>
          <p:cNvPicPr preferRelativeResize="0"/>
          <p:nvPr/>
        </p:nvPicPr>
        <p:blipFill rotWithShape="1">
          <a:blip r:embed="rId4">
            <a:alphaModFix/>
          </a:blip>
          <a:srcRect b="31238" l="67379" r="8079" t="41976"/>
          <a:stretch/>
        </p:blipFill>
        <p:spPr>
          <a:xfrm>
            <a:off x="13148400" y="4233875"/>
            <a:ext cx="6626097" cy="379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/>
          <p:cNvPicPr preferRelativeResize="0"/>
          <p:nvPr/>
        </p:nvPicPr>
        <p:blipFill rotWithShape="1">
          <a:blip r:embed="rId5">
            <a:alphaModFix/>
          </a:blip>
          <a:srcRect b="29656" l="29775" r="5099" t="37435"/>
          <a:stretch/>
        </p:blipFill>
        <p:spPr>
          <a:xfrm>
            <a:off x="13148400" y="8201500"/>
            <a:ext cx="6626097" cy="445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/>
          <p:cNvPicPr preferRelativeResize="0"/>
          <p:nvPr/>
        </p:nvPicPr>
        <p:blipFill rotWithShape="1">
          <a:blip r:embed="rId6">
            <a:alphaModFix/>
          </a:blip>
          <a:srcRect b="24459" l="68039" r="5934" t="50280"/>
          <a:stretch/>
        </p:blipFill>
        <p:spPr>
          <a:xfrm>
            <a:off x="13148400" y="12831950"/>
            <a:ext cx="6626097" cy="445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 rotWithShape="1">
          <a:blip r:embed="rId7">
            <a:alphaModFix/>
          </a:blip>
          <a:srcRect b="33359" l="83510" r="2807" t="53082"/>
          <a:stretch/>
        </p:blipFill>
        <p:spPr>
          <a:xfrm>
            <a:off x="13148400" y="17462450"/>
            <a:ext cx="6626097" cy="379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/>
          <p:cNvPicPr preferRelativeResize="0"/>
          <p:nvPr/>
        </p:nvPicPr>
        <p:blipFill rotWithShape="1">
          <a:blip r:embed="rId8">
            <a:alphaModFix/>
          </a:blip>
          <a:srcRect b="21807" l="65950" r="7709" t="51075"/>
          <a:stretch/>
        </p:blipFill>
        <p:spPr>
          <a:xfrm>
            <a:off x="13148400" y="21629875"/>
            <a:ext cx="6626097" cy="518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1"/>
          <p:cNvSpPr/>
          <p:nvPr/>
        </p:nvSpPr>
        <p:spPr>
          <a:xfrm>
            <a:off x="694325" y="466475"/>
            <a:ext cx="529200" cy="48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1388650" y="266250"/>
            <a:ext cx="691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0">
                <a:latin typeface="Nunito"/>
                <a:ea typeface="Nunito"/>
                <a:cs typeface="Nunito"/>
                <a:sym typeface="Nunito"/>
              </a:rPr>
              <a:t>Summary </a:t>
            </a:r>
            <a:endParaRPr b="1" i="1" sz="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14342838" y="8215416"/>
            <a:ext cx="5909100" cy="144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Don’t 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Wait 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For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The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Opportunity 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Create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>
                <a:latin typeface="Pacifico"/>
                <a:ea typeface="Pacifico"/>
                <a:cs typeface="Pacifico"/>
                <a:sym typeface="Pacifico"/>
              </a:rPr>
              <a:t> it !</a:t>
            </a:r>
            <a:endParaRPr sz="73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29" name="Google Shape;2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1875" y="19704950"/>
            <a:ext cx="4391020" cy="444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/>
          <p:nvPr/>
        </p:nvSpPr>
        <p:spPr>
          <a:xfrm>
            <a:off x="855250" y="8373100"/>
            <a:ext cx="13797600" cy="1773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897825" y="7992100"/>
            <a:ext cx="14387400" cy="1419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Nunito"/>
                <a:ea typeface="Nunito"/>
                <a:cs typeface="Nunito"/>
                <a:sym typeface="Nunito"/>
              </a:rPr>
              <a:t>Pathology of gallbladder:</a:t>
            </a:r>
            <a:endParaRPr b="1" sz="48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i="1" lang="en" sz="3600" u="sng">
                <a:latin typeface="Nunito"/>
                <a:ea typeface="Nunito"/>
                <a:cs typeface="Nunito"/>
                <a:sym typeface="Nunito"/>
              </a:rPr>
              <a:t>Intra-luminal pathology</a:t>
            </a:r>
            <a:endParaRPr i="1"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Char char="❖"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Gall stone :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acoustic shadowing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Why shadowing occurs? </a:t>
            </a: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because waves can’t penetrate the stones and it will be reflected as a shadow.</a:t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Char char="❖"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Polyps :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No acoustic shadowing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Intraluminal 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Mass lesion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+\- invasion 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gall bladder carcinoma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i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Mural pathology </a:t>
            </a: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(Mural thickening)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Primary : 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cholecystitis</a:t>
            </a:r>
            <a:endParaRPr i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Abnormalities \ Ultrasound findings:</a:t>
            </a:r>
            <a:endParaRPr b="1"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thickening of the wall of the gallbladder wall, +\- Stone (cholecystitis can be calcular or acalcular)</a:t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Secondary: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Cardiac failure.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Cirrhosis.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ascites.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Hypoalbuminemia.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Nunito"/>
                <a:ea typeface="Nunito"/>
                <a:cs typeface="Nunito"/>
                <a:sym typeface="Nunito"/>
              </a:rPr>
              <a:t>Renal failure.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How did we know?</a:t>
            </a:r>
            <a:endParaRPr b="1"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the whole gallbladder should appear black since it’s holding fluid which is anechoic, in this case we can see some tissue inside the gallbladder which appear</a:t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 b="16859" l="34827" r="54865" t="60045"/>
          <a:stretch/>
        </p:blipFill>
        <p:spPr>
          <a:xfrm>
            <a:off x="8738438" y="2353250"/>
            <a:ext cx="3594574" cy="4418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1"/>
          <p:cNvSpPr/>
          <p:nvPr/>
        </p:nvSpPr>
        <p:spPr>
          <a:xfrm>
            <a:off x="1587050" y="2180088"/>
            <a:ext cx="5651100" cy="4651200"/>
          </a:xfrm>
          <a:prstGeom prst="bracketPair">
            <a:avLst/>
          </a:prstGeom>
          <a:noFill/>
          <a:ln cap="flat" cmpd="sng" w="476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"/>
          <p:cNvSpPr/>
          <p:nvPr/>
        </p:nvSpPr>
        <p:spPr>
          <a:xfrm>
            <a:off x="13833300" y="2180088"/>
            <a:ext cx="5799000" cy="4651200"/>
          </a:xfrm>
          <a:prstGeom prst="bracketPair">
            <a:avLst/>
          </a:prstGeom>
          <a:noFill/>
          <a:ln cap="flat" cmpd="sng" w="476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1"/>
          <p:cNvSpPr txBox="1"/>
          <p:nvPr/>
        </p:nvSpPr>
        <p:spPr>
          <a:xfrm>
            <a:off x="1604200" y="2353238"/>
            <a:ext cx="5799000" cy="44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Advantages of US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non-invasive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inexpensive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easy and available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safe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non-ionizing, no radiation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14101515" y="2353263"/>
            <a:ext cx="5094900" cy="44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latin typeface="Nunito"/>
                <a:ea typeface="Nunito"/>
                <a:cs typeface="Nunito"/>
                <a:sym typeface="Nunito"/>
              </a:rPr>
              <a:t>Disadvantages of US</a:t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inability to penetrate gas or bone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unito"/>
              <a:buAutoNum type="arabicPeriod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operator dependant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less sensitive in some situation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7078825" y="513200"/>
            <a:ext cx="691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Nunito"/>
                <a:ea typeface="Nunito"/>
                <a:cs typeface="Nunito"/>
                <a:sym typeface="Nunito"/>
              </a:rPr>
              <a:t>Ultrasound</a:t>
            </a:r>
            <a:r>
              <a:rPr b="1" i="1" lang="en" sz="50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1" lang="en" sz="5000">
                <a:latin typeface="Nunito"/>
                <a:ea typeface="Nunito"/>
                <a:cs typeface="Nunito"/>
                <a:sym typeface="Nunito"/>
              </a:rPr>
              <a:t> </a:t>
            </a:r>
            <a:endParaRPr b="1" i="1" sz="5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8" name="Google Shape;238;p21"/>
          <p:cNvPicPr preferRelativeResize="0"/>
          <p:nvPr/>
        </p:nvPicPr>
        <p:blipFill rotWithShape="1">
          <a:blip r:embed="rId5">
            <a:alphaModFix/>
          </a:blip>
          <a:srcRect b="17211" l="55319" r="14547" t="48692"/>
          <a:stretch/>
        </p:blipFill>
        <p:spPr>
          <a:xfrm>
            <a:off x="7773800" y="13608036"/>
            <a:ext cx="5651101" cy="2962324"/>
          </a:xfrm>
          <a:prstGeom prst="rect">
            <a:avLst/>
          </a:prstGeom>
          <a:noFill/>
          <a:ln cap="flat" cmpd="sng" w="762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