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2"/>
  </p:notesMasterIdLst>
  <p:sldIdLst>
    <p:sldId id="360" r:id="rId2"/>
    <p:sldId id="341" r:id="rId3"/>
    <p:sldId id="363" r:id="rId4"/>
    <p:sldId id="365" r:id="rId5"/>
    <p:sldId id="366" r:id="rId6"/>
    <p:sldId id="346" r:id="rId7"/>
    <p:sldId id="364" r:id="rId8"/>
    <p:sldId id="347" r:id="rId9"/>
    <p:sldId id="350" r:id="rId10"/>
    <p:sldId id="351" r:id="rId11"/>
    <p:sldId id="348" r:id="rId12"/>
    <p:sldId id="368" r:id="rId13"/>
    <p:sldId id="357" r:id="rId14"/>
    <p:sldId id="359" r:id="rId15"/>
    <p:sldId id="317" r:id="rId16"/>
    <p:sldId id="331" r:id="rId17"/>
    <p:sldId id="354" r:id="rId18"/>
    <p:sldId id="356" r:id="rId19"/>
    <p:sldId id="367" r:id="rId20"/>
    <p:sldId id="361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9933"/>
    <a:srgbClr val="D84061"/>
    <a:srgbClr val="00F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6954" autoAdjust="0"/>
    <p:restoredTop sz="94660"/>
  </p:normalViewPr>
  <p:slideViewPr>
    <p:cSldViewPr>
      <p:cViewPr>
        <p:scale>
          <a:sx n="70" d="100"/>
          <a:sy n="70" d="100"/>
        </p:scale>
        <p:origin x="-258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FF4D5AA-E290-40F3-971A-3E1CB75CC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59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101C12-A544-4398-B709-6E47C6F2FCF1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3733800"/>
            <a:ext cx="6019800" cy="1066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43A95-CA41-40A2-9D1F-3A1BAB860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9B826-F926-48A1-9AC5-C2074D176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79368-6E66-4C95-80F8-3AE2D15B5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BC09F-C34A-46AF-801B-6D2061A43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8229600" cy="1957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167188"/>
            <a:ext cx="8229600" cy="195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FA7A0-F03D-4074-82FB-C23D9AA45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59D9B-A0AA-47CF-B689-DB7AB2A64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B213B-7A5D-467C-A807-CE9DD542C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9BBF4-00EF-435B-AFFF-1A0537587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DEBF9-EC9A-48E1-B99B-720EBC4D1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91141-C575-411C-B22E-665427FDB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B2C6C-CDEA-4B0B-A9B4-4A3EEBC76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C0E6D-0965-45EC-A8B5-617784FB7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DA109-5B20-431B-8CB1-E27183903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DC4A3D5E-B40D-4FC3-8C43-54B5C7CB4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le0097"/>
          <p:cNvPicPr>
            <a:picLocks noChangeAspect="1" noChangeArrowheads="1"/>
          </p:cNvPicPr>
          <p:nvPr/>
        </p:nvPicPr>
        <p:blipFill>
          <a:blip r:embed="rId2" cstate="print">
            <a:lum bright="-29000" contrast="-53000"/>
          </a:blip>
          <a:srcRect/>
          <a:stretch>
            <a:fillRect/>
          </a:stretch>
        </p:blipFill>
        <p:spPr bwMode="auto">
          <a:xfrm>
            <a:off x="1619672" y="260648"/>
            <a:ext cx="5976664" cy="6161283"/>
          </a:xfrm>
          <a:prstGeom prst="rect">
            <a:avLst/>
          </a:prstGeom>
          <a:blipFill dpi="0" rotWithShape="1">
            <a:blip r:embed="rId3" cstate="print">
              <a:alphaModFix amt="0"/>
              <a:lum bright="-29000" contrast="-53000"/>
            </a:blip>
            <a:srcRect/>
            <a:tile tx="0" ty="0" sx="100000" sy="100000" flip="none" algn="tl"/>
          </a:blipFill>
        </p:spPr>
      </p:pic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628775"/>
            <a:ext cx="4749800" cy="1647825"/>
          </a:xfrm>
        </p:spPr>
        <p:txBody>
          <a:bodyPr/>
          <a:lstStyle/>
          <a:p>
            <a:pPr algn="ctr"/>
            <a:r>
              <a:rPr lang="en-US" sz="4000" b="1" smtClean="0">
                <a:solidFill>
                  <a:srgbClr val="FFFF00"/>
                </a:solidFill>
              </a:rPr>
              <a:t>PANCREAS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44900"/>
            <a:ext cx="7740650" cy="115570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Dr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Jamila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Elmedany</a:t>
            </a:r>
            <a:endParaRPr lang="en-US" b="1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402832" cy="70767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2060"/>
                </a:solidFill>
              </a:rPr>
              <a:t>Tail of Pancreas</a:t>
            </a:r>
          </a:p>
        </p:txBody>
      </p:sp>
      <p:sp>
        <p:nvSpPr>
          <p:cNvPr id="11267" name="Text Placeholder 3"/>
          <p:cNvSpPr>
            <a:spLocks noGrp="1"/>
          </p:cNvSpPr>
          <p:nvPr>
            <p:ph type="body" sz="half" idx="2"/>
          </p:nvPr>
        </p:nvSpPr>
        <p:spPr>
          <a:xfrm>
            <a:off x="72653" y="1268413"/>
            <a:ext cx="3851275" cy="4536851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A narrow, short segment</a:t>
            </a:r>
          </a:p>
          <a:p>
            <a:pPr eaLnBrk="1" hangingPunct="1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Ends within the splenic hilum</a:t>
            </a:r>
          </a:p>
          <a:p>
            <a:pPr eaLnBrk="1" hangingPunct="1"/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</a:rPr>
              <a:t>Lies in the </a:t>
            </a:r>
            <a:r>
              <a:rPr lang="en-US" sz="2400" b="1" u="sng" dirty="0" err="1" smtClean="0">
                <a:solidFill>
                  <a:srgbClr val="3333CC"/>
                </a:solidFill>
              </a:rPr>
              <a:t>Splenicorenal</a:t>
            </a:r>
            <a:r>
              <a:rPr lang="en-US" sz="2400" b="1" u="sng" dirty="0" smtClean="0">
                <a:solidFill>
                  <a:srgbClr val="3333CC"/>
                </a:solidFill>
              </a:rPr>
              <a:t> ligament</a:t>
            </a:r>
          </a:p>
          <a:p>
            <a:pPr eaLnBrk="1" hangingPunct="1"/>
            <a:r>
              <a:rPr lang="en-US" sz="2400" b="1" u="sng" dirty="0" err="1" smtClean="0">
                <a:solidFill>
                  <a:schemeClr val="tx1">
                    <a:lumMod val="10000"/>
                  </a:schemeClr>
                </a:solidFill>
              </a:rPr>
              <a:t>Anteriorly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, related to: </a:t>
            </a:r>
            <a:r>
              <a:rPr lang="en-US" sz="2400" b="1" dirty="0" err="1" smtClean="0">
                <a:solidFill>
                  <a:schemeClr val="tx1">
                    <a:lumMod val="10000"/>
                  </a:schemeClr>
                </a:solidFill>
              </a:rPr>
              <a:t>splenic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flexure of colon</a:t>
            </a:r>
          </a:p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May be injured during </a:t>
            </a:r>
            <a:r>
              <a:rPr lang="en-US" sz="2400" b="1" u="sng" dirty="0" err="1">
                <a:solidFill>
                  <a:srgbClr val="002060"/>
                </a:solidFill>
              </a:rPr>
              <a:t>S</a:t>
            </a:r>
            <a:r>
              <a:rPr lang="en-US" sz="2400" b="1" u="sng" dirty="0" err="1" smtClean="0">
                <a:solidFill>
                  <a:srgbClr val="002060"/>
                </a:solidFill>
              </a:rPr>
              <a:t>plenectomy</a:t>
            </a:r>
            <a:endParaRPr lang="en-US" sz="2400" b="1" u="sng" dirty="0" smtClean="0">
              <a:solidFill>
                <a:srgbClr val="002060"/>
              </a:solidFill>
            </a:endParaRPr>
          </a:p>
        </p:txBody>
      </p:sp>
      <p:pic>
        <p:nvPicPr>
          <p:cNvPr id="11268" name="Picture 2" descr="C:\Documents and Settings\User\My Documents\Pituit.gland\scan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 l="3496" r="352" b="28880"/>
          <a:stretch>
            <a:fillRect/>
          </a:stretch>
        </p:blipFill>
        <p:spPr>
          <a:xfrm>
            <a:off x="3995936" y="1340693"/>
            <a:ext cx="5040634" cy="5040635"/>
          </a:xfrm>
          <a:solidFill>
            <a:srgbClr val="92D05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84168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rgbClr val="002060"/>
                </a:solidFill>
              </a:rPr>
              <a:t>RELATIONS OF PANCREAS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124744"/>
            <a:ext cx="3888432" cy="295232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u="sng" dirty="0" smtClean="0">
                <a:solidFill>
                  <a:srgbClr val="3333CC"/>
                </a:solidFill>
              </a:rPr>
              <a:t>Anterior to (body &amp; tail):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Stomach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separated from by lesser sac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Transverse colon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&amp;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	transverse </a:t>
            </a:r>
            <a:r>
              <a:rPr lang="en-US" sz="2400" b="1" dirty="0" err="1" smtClean="0">
                <a:solidFill>
                  <a:schemeClr val="tx1">
                    <a:lumMod val="10000"/>
                  </a:schemeClr>
                </a:solidFill>
              </a:rPr>
              <a:t>mesocolon</a:t>
            </a:r>
            <a:endParaRPr lang="en-US" sz="2400" b="1" dirty="0" smtClean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B42DD3-8D07-4397-8B93-205475D8A744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12293" name="Picture 2" descr="C:\Documents and Settings\User\My Documents\pituit.gland(2)\scan00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10000" contrast="20000"/>
          </a:blip>
          <a:srcRect l="5350" t="4436" b="2411"/>
          <a:stretch>
            <a:fillRect/>
          </a:stretch>
        </p:blipFill>
        <p:spPr>
          <a:xfrm>
            <a:off x="4067943" y="980728"/>
            <a:ext cx="4762637" cy="46085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hape 2"/>
          <p:cNvSpPr>
            <a:spLocks noGrp="1"/>
          </p:cNvSpPr>
          <p:nvPr>
            <p:ph sz="half" idx="1"/>
          </p:nvPr>
        </p:nvSpPr>
        <p:spPr>
          <a:xfrm>
            <a:off x="179388" y="1124744"/>
            <a:ext cx="4176588" cy="51845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u="sng" dirty="0" smtClean="0">
                <a:solidFill>
                  <a:srgbClr val="C00000"/>
                </a:solidFill>
              </a:rPr>
              <a:t>Posterior to (body &amp; tail) 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</a:rPr>
              <a:t>Left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10000"/>
                  </a:schemeClr>
                </a:solidFill>
              </a:rPr>
              <a:t>Psoas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muscle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Left Adrenal gland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Left Renal vessels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Upper 1/3</a:t>
            </a:r>
            <a:r>
              <a:rPr lang="en-US" sz="2400" b="1" baseline="30000" dirty="0" smtClean="0">
                <a:solidFill>
                  <a:schemeClr val="tx1">
                    <a:lumMod val="10000"/>
                  </a:schemeClr>
                </a:solidFill>
              </a:rPr>
              <a:t>rd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of Left kidney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err="1" smtClean="0">
                <a:solidFill>
                  <a:schemeClr val="tx1">
                    <a:lumMod val="10000"/>
                  </a:schemeClr>
                </a:solidFill>
              </a:rPr>
              <a:t>Hilum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of the spleen.</a:t>
            </a:r>
          </a:p>
        </p:txBody>
      </p:sp>
      <p:pic>
        <p:nvPicPr>
          <p:cNvPr id="13316" name="Picture 2" descr="C:\Documents and Settings\User\My Documents\pituit.gland(2)\scan00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>
          <a:xfrm>
            <a:off x="4355976" y="1124744"/>
            <a:ext cx="4608512" cy="4106628"/>
          </a:xfrm>
          <a:noFill/>
          <a:ln w="19050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1"/>
          <p:cNvSpPr>
            <a:spLocks noGrp="1"/>
          </p:cNvSpPr>
          <p:nvPr>
            <p:ph type="title"/>
          </p:nvPr>
        </p:nvSpPr>
        <p:spPr>
          <a:xfrm>
            <a:off x="107504" y="138336"/>
            <a:ext cx="82296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002060"/>
                </a:solidFill>
              </a:rPr>
              <a:t>ARTERIAL SUPPLY</a:t>
            </a:r>
          </a:p>
        </p:txBody>
      </p:sp>
      <p:sp>
        <p:nvSpPr>
          <p:cNvPr id="16387" name="Shape 2"/>
          <p:cNvSpPr>
            <a:spLocks noGrp="1"/>
          </p:cNvSpPr>
          <p:nvPr>
            <p:ph sz="half" idx="1"/>
          </p:nvPr>
        </p:nvSpPr>
        <p:spPr>
          <a:xfrm>
            <a:off x="0" y="1125538"/>
            <a:ext cx="4500562" cy="544673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Celiac trunk, Superior mesenteric &amp; </a:t>
            </a:r>
            <a:r>
              <a:rPr lang="en-US" sz="2400" b="1" dirty="0" err="1" smtClean="0">
                <a:solidFill>
                  <a:schemeClr val="tx1">
                    <a:lumMod val="10000"/>
                  </a:schemeClr>
                </a:solidFill>
              </a:rPr>
              <a:t>Splenic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arteries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b="1" u="sng" dirty="0" smtClean="0">
                <a:solidFill>
                  <a:srgbClr val="0070C0"/>
                </a:solidFill>
              </a:rPr>
              <a:t>Celiac 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400" b="1" dirty="0" smtClean="0">
                <a:solidFill>
                  <a:srgbClr val="C00000"/>
                </a:solidFill>
                <a:sym typeface="Wingdings" pitchFamily="2" charset="2"/>
              </a:rPr>
              <a:t>CHA</a:t>
            </a:r>
          </a:p>
          <a:p>
            <a:pPr algn="ctr" eaLnBrk="1" hangingPunct="1">
              <a:lnSpc>
                <a:spcPct val="90000"/>
              </a:lnSpc>
            </a:pPr>
            <a:endParaRPr lang="en-US" sz="24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2400" b="1" dirty="0" err="1" smtClean="0">
                <a:solidFill>
                  <a:srgbClr val="002060"/>
                </a:solidFill>
                <a:sym typeface="Wingdings" pitchFamily="2" charset="2"/>
              </a:rPr>
              <a:t>Gastroduodenal</a:t>
            </a:r>
            <a:endParaRPr lang="en-US" sz="2400" b="1" dirty="0" smtClean="0">
              <a:solidFill>
                <a:srgbClr val="002060"/>
              </a:solidFill>
              <a:sym typeface="Wingdings" pitchFamily="2" charset="2"/>
            </a:endParaRPr>
          </a:p>
          <a:p>
            <a:pPr algn="ctr" eaLnBrk="1" hangingPunct="1">
              <a:lnSpc>
                <a:spcPct val="90000"/>
              </a:lnSpc>
            </a:pPr>
            <a:endParaRPr lang="en-US" sz="24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2400" b="1" u="sng" dirty="0" smtClean="0">
                <a:solidFill>
                  <a:srgbClr val="C00000"/>
                </a:solidFill>
                <a:sym typeface="Wingdings" pitchFamily="2" charset="2"/>
              </a:rPr>
              <a:t>Superior </a:t>
            </a:r>
            <a:r>
              <a:rPr lang="en-US" sz="2400" b="1" u="sng" dirty="0" err="1" smtClean="0">
                <a:solidFill>
                  <a:srgbClr val="C00000"/>
                </a:solidFill>
                <a:sym typeface="Wingdings" pitchFamily="2" charset="2"/>
              </a:rPr>
              <a:t>pancreaticoduodenal</a:t>
            </a:r>
            <a:endParaRPr lang="en-US" sz="2400" b="1" u="sng" dirty="0" smtClean="0">
              <a:solidFill>
                <a:srgbClr val="C00000"/>
              </a:solidFill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b="1" u="sng" dirty="0" smtClean="0">
                <a:solidFill>
                  <a:srgbClr val="C00000"/>
                </a:solidFill>
              </a:rPr>
              <a:t>SMA</a:t>
            </a:r>
            <a:r>
              <a:rPr lang="en-US" sz="2400" u="sng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  <a:sym typeface="Wingdings" pitchFamily="2" charset="2"/>
              </a:rPr>
              <a:t>Inferior </a:t>
            </a:r>
            <a:r>
              <a:rPr lang="en-US" sz="2400" b="1" u="sng" dirty="0" err="1" smtClean="0">
                <a:solidFill>
                  <a:schemeClr val="tx1">
                    <a:lumMod val="10000"/>
                  </a:schemeClr>
                </a:solidFill>
                <a:sym typeface="Wingdings" pitchFamily="2" charset="2"/>
              </a:rPr>
              <a:t>pancreaticoduodenal</a:t>
            </a: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  <a:sym typeface="Wingdings" pitchFamily="2" charset="2"/>
              </a:rPr>
              <a:t>TO HEAD</a:t>
            </a:r>
            <a:endParaRPr lang="en-US" sz="2400" b="1" u="sng" dirty="0" smtClean="0">
              <a:solidFill>
                <a:schemeClr val="tx1">
                  <a:lumMod val="1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b="1" u="sng" dirty="0" err="1" smtClean="0">
                <a:solidFill>
                  <a:srgbClr val="002060"/>
                </a:solidFill>
              </a:rPr>
              <a:t>Splenic</a:t>
            </a:r>
            <a:r>
              <a:rPr lang="en-US" sz="2400" b="1" u="sng" dirty="0" smtClean="0">
                <a:solidFill>
                  <a:srgbClr val="002060"/>
                </a:solidFill>
              </a:rPr>
              <a:t> 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supplies the </a:t>
            </a: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</a:rPr>
              <a:t>Body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and </a:t>
            </a: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</a:rPr>
              <a:t>Tail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of pancreas by about 10 branches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Jamila\My Documents\Student Gray\4. Abdomen\F66122-004-f098.jpg"/>
          <p:cNvPicPr>
            <a:picLocks noChangeAspect="1" noChangeArrowheads="1"/>
          </p:cNvPicPr>
          <p:nvPr/>
        </p:nvPicPr>
        <p:blipFill>
          <a:blip r:embed="rId2" cstate="print"/>
          <a:srcRect b="3715"/>
          <a:stretch>
            <a:fillRect/>
          </a:stretch>
        </p:blipFill>
        <p:spPr bwMode="auto">
          <a:xfrm>
            <a:off x="4429124" y="1628800"/>
            <a:ext cx="4463356" cy="4032448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 bwMode="auto">
          <a:xfrm>
            <a:off x="2000232" y="2571744"/>
            <a:ext cx="214314" cy="500066"/>
          </a:xfrm>
          <a:prstGeom prst="down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2071670" y="3429000"/>
            <a:ext cx="285752" cy="428628"/>
          </a:xfrm>
          <a:prstGeom prst="downArrow">
            <a:avLst/>
          </a:prstGeom>
          <a:solidFill>
            <a:schemeClr val="accent5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2357422" y="2357430"/>
            <a:ext cx="357190" cy="1428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643174" y="2214555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R gastric</a:t>
            </a:r>
            <a:endParaRPr lang="en-US" sz="1200" b="1" dirty="0">
              <a:solidFill>
                <a:srgbClr val="00206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rot="10800000" flipV="1">
            <a:off x="642910" y="2571744"/>
            <a:ext cx="1357322" cy="64294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0" y="3000372"/>
            <a:ext cx="785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3333CC"/>
                </a:solidFill>
              </a:rPr>
              <a:t>Hepatic</a:t>
            </a:r>
            <a:endParaRPr lang="en-US" sz="1200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002060"/>
                </a:solidFill>
              </a:rPr>
              <a:t>VENOUS DRAINAGE</a:t>
            </a:r>
          </a:p>
        </p:txBody>
      </p:sp>
      <p:sp>
        <p:nvSpPr>
          <p:cNvPr id="17411" name="Shape 2"/>
          <p:cNvSpPr>
            <a:spLocks noGrp="1"/>
          </p:cNvSpPr>
          <p:nvPr>
            <p:ph sz="half" idx="1"/>
          </p:nvPr>
        </p:nvSpPr>
        <p:spPr>
          <a:xfrm>
            <a:off x="0" y="1916113"/>
            <a:ext cx="3851275" cy="446521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Anterior and posterior arcades drain head and the body</a:t>
            </a:r>
          </a:p>
          <a:p>
            <a:pPr eaLnBrk="1" hangingPunct="1">
              <a:lnSpc>
                <a:spcPct val="80000"/>
              </a:lnSpc>
            </a:pPr>
            <a:r>
              <a:rPr lang="en-US" b="1" u="sng" dirty="0" err="1" smtClean="0">
                <a:solidFill>
                  <a:srgbClr val="3333CC"/>
                </a:solidFill>
              </a:rPr>
              <a:t>Splenic</a:t>
            </a:r>
            <a:r>
              <a:rPr lang="en-US" b="1" u="sng" dirty="0" smtClean="0">
                <a:solidFill>
                  <a:srgbClr val="3333CC"/>
                </a:solidFill>
              </a:rPr>
              <a:t> vein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drains the body and tail</a:t>
            </a:r>
          </a:p>
          <a:p>
            <a:pPr eaLnBrk="1" hangingPunct="1">
              <a:lnSpc>
                <a:spcPct val="80000"/>
              </a:lnSpc>
            </a:pP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Ultimately, ends into </a:t>
            </a:r>
            <a:r>
              <a:rPr lang="en-US" b="1" u="sng" dirty="0" smtClean="0">
                <a:solidFill>
                  <a:srgbClr val="C00000"/>
                </a:solidFill>
              </a:rPr>
              <a:t>Portal Vein</a:t>
            </a:r>
          </a:p>
          <a:p>
            <a:pPr lvl="1" eaLnBrk="1" hangingPunct="1">
              <a:lnSpc>
                <a:spcPct val="80000"/>
              </a:lnSpc>
            </a:pPr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17412" name="Rectangle 716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 contrast="20000"/>
          </a:blip>
          <a:srcRect b="5882"/>
          <a:stretch>
            <a:fillRect/>
          </a:stretch>
        </p:blipFill>
        <p:spPr>
          <a:xfrm>
            <a:off x="3924300" y="2205038"/>
            <a:ext cx="4968875" cy="34559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/>
          <p:cNvSpPr>
            <a:spLocks noGrp="1"/>
          </p:cNvSpPr>
          <p:nvPr>
            <p:ph type="title"/>
          </p:nvPr>
        </p:nvSpPr>
        <p:spPr>
          <a:xfrm>
            <a:off x="457200" y="138336"/>
            <a:ext cx="82296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LYMPHATIC DRAINAGE</a:t>
            </a:r>
            <a:endParaRPr lang="en-US" sz="3600" dirty="0" smtClean="0">
              <a:solidFill>
                <a:srgbClr val="002060"/>
              </a:solidFill>
            </a:endParaRPr>
          </a:p>
        </p:txBody>
      </p:sp>
      <p:sp>
        <p:nvSpPr>
          <p:cNvPr id="18435" name="Content Placeholder 5"/>
          <p:cNvSpPr>
            <a:spLocks noGrp="1"/>
          </p:cNvSpPr>
          <p:nvPr>
            <p:ph sz="half" idx="1"/>
          </p:nvPr>
        </p:nvSpPr>
        <p:spPr>
          <a:xfrm>
            <a:off x="250825" y="1412874"/>
            <a:ext cx="4106861" cy="565946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Rich network drains into nodes along the upper border of the pancreas</a:t>
            </a:r>
          </a:p>
          <a:p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</a:rPr>
              <a:t>Ultimately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the efferent vessels drain into the </a:t>
            </a:r>
            <a:r>
              <a:rPr lang="en-US" sz="2400" b="1" u="sng" dirty="0" smtClean="0">
                <a:solidFill>
                  <a:srgbClr val="C00000"/>
                </a:solidFill>
              </a:rPr>
              <a:t>Celiac nodes</a:t>
            </a:r>
            <a:r>
              <a:rPr lang="en-US" sz="2400" b="1" dirty="0" smtClean="0">
                <a:solidFill>
                  <a:srgbClr val="00F66F"/>
                </a:solidFill>
              </a:rPr>
              <a:t>.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Lymph vessels from the region of the </a:t>
            </a:r>
            <a:r>
              <a:rPr lang="en-US" sz="2400" b="1" dirty="0">
                <a:solidFill>
                  <a:schemeClr val="tx1">
                    <a:lumMod val="10000"/>
                  </a:schemeClr>
                </a:solidFill>
              </a:rPr>
              <a:t>H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ead pass to</a:t>
            </a:r>
          </a:p>
          <a:p>
            <a:r>
              <a:rPr lang="en-US" sz="2400" b="1" u="sng" dirty="0" smtClean="0">
                <a:solidFill>
                  <a:srgbClr val="002060"/>
                </a:solidFill>
              </a:rPr>
              <a:t>Superior Mesenteric nodes</a:t>
            </a:r>
          </a:p>
        </p:txBody>
      </p:sp>
      <p:sp>
        <p:nvSpPr>
          <p:cNvPr id="1843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122829-FC3A-463A-A047-1882AF0D10A4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18437" name="Picture 2" descr="C:\Documents and Settings\User\My Documents\Pituit.gland\scan0018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211638" y="1124744"/>
            <a:ext cx="4608512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002060"/>
                </a:solidFill>
              </a:rPr>
              <a:t>NERVE SUPPLY</a:t>
            </a:r>
          </a:p>
        </p:txBody>
      </p:sp>
      <p:sp>
        <p:nvSpPr>
          <p:cNvPr id="19459" name="Shape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71328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3333CC"/>
                </a:solidFill>
              </a:rPr>
              <a:t>Sympathetic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from the </a:t>
            </a:r>
            <a:r>
              <a:rPr lang="en-US" b="1" dirty="0" err="1" smtClean="0">
                <a:solidFill>
                  <a:srgbClr val="C00000"/>
                </a:solidFill>
              </a:rPr>
              <a:t>splanchnic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nerves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, they have a predominantly </a:t>
            </a:r>
            <a:r>
              <a:rPr lang="en-US" b="1" u="sng" dirty="0" smtClean="0">
                <a:solidFill>
                  <a:schemeClr val="tx1">
                    <a:lumMod val="10000"/>
                  </a:schemeClr>
                </a:solidFill>
              </a:rPr>
              <a:t>inhibitory effect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b="1" u="sng" dirty="0" smtClean="0">
                <a:solidFill>
                  <a:srgbClr val="3333CC"/>
                </a:solidFill>
              </a:rPr>
              <a:t>Parasympathetic</a:t>
            </a:r>
            <a:r>
              <a:rPr lang="en-US" u="sng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from the </a:t>
            </a:r>
            <a:r>
              <a:rPr lang="en-US" b="1" dirty="0" err="1" smtClean="0">
                <a:solidFill>
                  <a:srgbClr val="C00000"/>
                </a:solidFill>
              </a:rPr>
              <a:t>Vagus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, </a:t>
            </a:r>
          </a:p>
          <a:p>
            <a:pPr eaLnBrk="1" hangingPunct="1"/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they </a:t>
            </a:r>
            <a:r>
              <a:rPr lang="en-US" b="1" u="sng" dirty="0" smtClean="0">
                <a:solidFill>
                  <a:schemeClr val="tx1">
                    <a:lumMod val="10000"/>
                  </a:schemeClr>
                </a:solidFill>
              </a:rPr>
              <a:t>stimulate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both exocrine and endocrine secretions</a:t>
            </a:r>
          </a:p>
          <a:p>
            <a:pPr eaLnBrk="1" hangingPunct="1"/>
            <a:endParaRPr lang="en-US" b="1" dirty="0" smtClean="0">
              <a:solidFill>
                <a:srgbClr val="D840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sz="4000" b="1" dirty="0" smtClean="0">
                <a:solidFill>
                  <a:srgbClr val="002060"/>
                </a:solidFill>
              </a:rPr>
              <a:t>Pancreatic </a:t>
            </a:r>
            <a:r>
              <a:rPr lang="en-US" sz="3600" b="1" dirty="0" smtClean="0">
                <a:solidFill>
                  <a:srgbClr val="002060"/>
                </a:solidFill>
              </a:rPr>
              <a:t>DUCTS</a:t>
            </a:r>
            <a:endParaRPr lang="en-US" sz="4000" b="1" dirty="0" smtClean="0">
              <a:solidFill>
                <a:srgbClr val="002060"/>
              </a:solidFill>
            </a:endParaRPr>
          </a:p>
        </p:txBody>
      </p:sp>
      <p:sp>
        <p:nvSpPr>
          <p:cNvPr id="14339" name="Shape 2"/>
          <p:cNvSpPr>
            <a:spLocks noGrp="1"/>
          </p:cNvSpPr>
          <p:nvPr>
            <p:ph sz="half" idx="1"/>
          </p:nvPr>
        </p:nvSpPr>
        <p:spPr>
          <a:xfrm>
            <a:off x="1" y="908720"/>
            <a:ext cx="4571999" cy="568828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u="sng" dirty="0" smtClean="0">
                <a:solidFill>
                  <a:srgbClr val="3333CC"/>
                </a:solidFill>
              </a:rPr>
              <a:t>Main P duct :</a:t>
            </a:r>
          </a:p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Joins common bile duct &amp;</a:t>
            </a:r>
            <a:r>
              <a:rPr lang="en-US" sz="2400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tx1">
                    <a:lumMod val="10000"/>
                  </a:schemeClr>
                </a:solidFill>
              </a:rPr>
              <a:t>they open into a small </a:t>
            </a:r>
            <a:r>
              <a:rPr lang="en-US" sz="2400" b="1" i="1" dirty="0" err="1" smtClean="0">
                <a:solidFill>
                  <a:schemeClr val="tx1">
                    <a:lumMod val="10000"/>
                  </a:schemeClr>
                </a:solidFill>
              </a:rPr>
              <a:t>hepatopancreatic</a:t>
            </a:r>
            <a:r>
              <a:rPr lang="en-US" sz="2400" b="1" i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10000"/>
                  </a:schemeClr>
                </a:solidFill>
              </a:rPr>
              <a:t>ampulla</a:t>
            </a:r>
            <a:r>
              <a:rPr lang="en-US" sz="2400" b="1" i="1" dirty="0" smtClean="0">
                <a:solidFill>
                  <a:schemeClr val="tx1">
                    <a:lumMod val="10000"/>
                  </a:schemeClr>
                </a:solidFill>
              </a:rPr>
              <a:t> in the duodenal wall </a:t>
            </a:r>
            <a:r>
              <a:rPr lang="en-US" sz="2400" b="1" i="1" dirty="0" smtClean="0">
                <a:solidFill>
                  <a:srgbClr val="C00000"/>
                </a:solidFill>
              </a:rPr>
              <a:t>(</a:t>
            </a:r>
            <a:r>
              <a:rPr lang="en-US" sz="2400" b="1" i="1" dirty="0" err="1" smtClean="0">
                <a:solidFill>
                  <a:srgbClr val="C00000"/>
                </a:solidFill>
              </a:rPr>
              <a:t>Ampulla</a:t>
            </a:r>
            <a:r>
              <a:rPr lang="en-US" sz="2400" b="1" i="1" dirty="0" smtClean="0">
                <a:solidFill>
                  <a:srgbClr val="C00000"/>
                </a:solidFill>
              </a:rPr>
              <a:t> of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Vater</a:t>
            </a:r>
            <a:r>
              <a:rPr lang="en-US" sz="2400" b="1" i="1" dirty="0" smtClean="0">
                <a:solidFill>
                  <a:srgbClr val="C00000"/>
                </a:solidFill>
              </a:rPr>
              <a:t>). </a:t>
            </a:r>
          </a:p>
          <a:p>
            <a:r>
              <a:rPr lang="en-US" sz="2400" b="1" i="1" dirty="0" smtClean="0">
                <a:solidFill>
                  <a:schemeClr val="tx1">
                    <a:lumMod val="10000"/>
                  </a:schemeClr>
                </a:solidFill>
              </a:rPr>
              <a:t>The </a:t>
            </a:r>
            <a:r>
              <a:rPr lang="en-US" sz="2400" b="1" i="1" dirty="0" err="1" smtClean="0">
                <a:solidFill>
                  <a:schemeClr val="tx1">
                    <a:lumMod val="10000"/>
                  </a:schemeClr>
                </a:solidFill>
              </a:rPr>
              <a:t>ampulla</a:t>
            </a:r>
            <a:r>
              <a:rPr lang="en-US" sz="2400" b="1" i="1" dirty="0" smtClean="0">
                <a:solidFill>
                  <a:schemeClr val="tx1">
                    <a:lumMod val="10000"/>
                  </a:schemeClr>
                </a:solidFill>
              </a:rPr>
              <a:t> opens into the lumen of the duodenum through </a:t>
            </a:r>
            <a:r>
              <a:rPr lang="en-US" sz="2400" b="1" i="1" dirty="0" smtClean="0">
                <a:solidFill>
                  <a:srgbClr val="C00000"/>
                </a:solidFill>
              </a:rPr>
              <a:t>(Major Duodenal Papilla). </a:t>
            </a:r>
          </a:p>
          <a:p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14340" name="Picture 2" descr="E:\Student Gray\4. Abdomen\F66122-004-f0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5455"/>
          <a:stretch>
            <a:fillRect/>
          </a:stretch>
        </p:blipFill>
        <p:spPr>
          <a:xfrm>
            <a:off x="4499992" y="980728"/>
            <a:ext cx="4392488" cy="3218198"/>
          </a:xfrm>
          <a:ln w="38100">
            <a:solidFill>
              <a:schemeClr val="tx1"/>
            </a:solidFill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355976" y="4437112"/>
            <a:ext cx="21240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6516216" y="4293096"/>
            <a:ext cx="24574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sz="half" idx="1"/>
          </p:nvPr>
        </p:nvSpPr>
        <p:spPr>
          <a:xfrm>
            <a:off x="251520" y="548680"/>
            <a:ext cx="4067175" cy="475319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u="sng" dirty="0" smtClean="0">
                <a:solidFill>
                  <a:srgbClr val="3333CC"/>
                </a:solidFill>
              </a:rPr>
              <a:t>Accessory P duct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	</a:t>
            </a:r>
            <a:r>
              <a:rPr lang="en-US" sz="2400" b="1" dirty="0" smtClean="0">
                <a:solidFill>
                  <a:srgbClr val="3333CC"/>
                </a:solidFill>
              </a:rPr>
              <a:t>(of </a:t>
            </a:r>
            <a:r>
              <a:rPr lang="en-US" sz="2400" b="1" dirty="0" err="1" smtClean="0">
                <a:solidFill>
                  <a:srgbClr val="3333CC"/>
                </a:solidFill>
              </a:rPr>
              <a:t>Santorini</a:t>
            </a:r>
            <a:r>
              <a:rPr lang="en-US" sz="2400" b="1" dirty="0" smtClean="0">
                <a:solidFill>
                  <a:srgbClr val="3333CC"/>
                </a:solidFill>
              </a:rPr>
              <a:t>) 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Drains superior portion of the head</a:t>
            </a:r>
          </a:p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It empties separately into 2</a:t>
            </a:r>
            <a:r>
              <a:rPr lang="en-US" sz="2400" b="1" baseline="30000" dirty="0" smtClean="0">
                <a:solidFill>
                  <a:schemeClr val="tx1">
                    <a:lumMod val="10000"/>
                  </a:schemeClr>
                </a:solidFill>
              </a:rPr>
              <a:t>nd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portion of duodenum at (minor duodenal papilla)</a:t>
            </a:r>
          </a:p>
          <a:p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1F630D-FFC7-4096-B601-193CE5E1D2A0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15364" name="Picture 2" descr="C:\Documents and Settings\User\My Documents\Pituit.gland\scan0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20000" contrast="20000"/>
          </a:blip>
          <a:srcRect l="54459" t="70958" b="1854"/>
          <a:stretch>
            <a:fillRect/>
          </a:stretch>
        </p:blipFill>
        <p:spPr>
          <a:xfrm>
            <a:off x="4427984" y="260648"/>
            <a:ext cx="4615798" cy="3008862"/>
          </a:xfrm>
          <a:noFill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8830" y="3284984"/>
            <a:ext cx="403963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008313" cy="61337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600" dirty="0" smtClean="0">
                <a:solidFill>
                  <a:schemeClr val="accent5">
                    <a:lumMod val="10000"/>
                  </a:schemeClr>
                </a:solidFill>
              </a:rPr>
              <a:t>FUNCTIONS</a:t>
            </a:r>
          </a:p>
        </p:txBody>
      </p:sp>
      <p:sp>
        <p:nvSpPr>
          <p:cNvPr id="5123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66" y="1052736"/>
            <a:ext cx="3927968" cy="551953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b="1" u="sng" dirty="0" smtClean="0">
                <a:solidFill>
                  <a:schemeClr val="accent5">
                    <a:lumMod val="10000"/>
                  </a:schemeClr>
                </a:solidFill>
              </a:rPr>
              <a:t>Exocrine and Endocrine gland</a:t>
            </a:r>
          </a:p>
          <a:p>
            <a:r>
              <a:rPr lang="en-US" sz="2400" b="1" u="sng" dirty="0" smtClean="0">
                <a:solidFill>
                  <a:srgbClr val="3333CC"/>
                </a:solidFill>
              </a:rPr>
              <a:t>The Exocrine portion:</a:t>
            </a:r>
          </a:p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Small ducts arise from the lobules and enter the main pancreatic duct (which begins in the tail), and passes through the body and head where it meets the bile duct.</a:t>
            </a:r>
          </a:p>
          <a:p>
            <a:r>
              <a:rPr lang="en-US" sz="2400" b="1" u="sng" dirty="0" smtClean="0">
                <a:solidFill>
                  <a:srgbClr val="3333CC"/>
                </a:solidFill>
              </a:rPr>
              <a:t>The Endocrine portion: </a:t>
            </a:r>
            <a:r>
              <a:rPr lang="en-US" sz="2400" b="1" dirty="0" smtClean="0">
                <a:solidFill>
                  <a:srgbClr val="C00000"/>
                </a:solidFill>
              </a:rPr>
              <a:t>(Islets of </a:t>
            </a:r>
            <a:r>
              <a:rPr lang="en-US" sz="2400" b="1" dirty="0" err="1" smtClean="0">
                <a:solidFill>
                  <a:srgbClr val="C00000"/>
                </a:solidFill>
              </a:rPr>
              <a:t>Langerhans</a:t>
            </a:r>
            <a:r>
              <a:rPr lang="en-US" sz="2400" b="1" dirty="0" smtClean="0">
                <a:solidFill>
                  <a:srgbClr val="C00000"/>
                </a:solidFill>
              </a:rPr>
              <a:t>)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produce insulin &amp; glucagon. 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8158A7-25FF-4303-A625-135F8AFA0F4A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512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4071934" y="1242020"/>
            <a:ext cx="4965164" cy="404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5472608" cy="864096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OBJECTIVES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11188" y="1341438"/>
            <a:ext cx="7921625" cy="4679950"/>
          </a:xfrm>
          <a:ln w="38100">
            <a:noFill/>
          </a:ln>
        </p:spPr>
        <p:txBody>
          <a:bodyPr/>
          <a:lstStyle/>
          <a:p>
            <a:r>
              <a:rPr lang="en-US" b="1" u="sng" dirty="0" smtClean="0">
                <a:solidFill>
                  <a:srgbClr val="00F66F"/>
                </a:solidFill>
              </a:rPr>
              <a:t>By the end of this lecture the student should be able to</a:t>
            </a:r>
            <a:r>
              <a:rPr lang="en-US" dirty="0" smtClean="0">
                <a:solidFill>
                  <a:srgbClr val="00F66F"/>
                </a:solidFill>
              </a:rPr>
              <a:t>: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Describe the anatomical view of the pancreas regarding ; location, parts relations, ducts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Arterial supply &amp; Venous drainage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Describe the nerve supply and lymph drainage</a:t>
            </a:r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832129-7738-492F-81B6-DECF65A9B5EB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1"/>
          <p:cNvSpPr>
            <a:spLocks noGrp="1"/>
          </p:cNvSpPr>
          <p:nvPr>
            <p:ph type="title"/>
          </p:nvPr>
        </p:nvSpPr>
        <p:spPr>
          <a:xfrm>
            <a:off x="500034" y="1857364"/>
            <a:ext cx="8229600" cy="45251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3008313" cy="6703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PANCREAS</a:t>
            </a:r>
          </a:p>
        </p:txBody>
      </p:sp>
      <p:sp>
        <p:nvSpPr>
          <p:cNvPr id="7171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399" y="1124744"/>
            <a:ext cx="4329039" cy="5328591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It is an elongated soft pinkish structure</a:t>
            </a:r>
          </a:p>
          <a:p>
            <a:pPr eaLnBrk="1" hangingPunct="1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(60-100) gram in weight &amp;  (6-10) inch in length</a:t>
            </a:r>
          </a:p>
          <a:p>
            <a:pPr eaLnBrk="1" hangingPunct="1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It is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rgbClr val="3333CC"/>
                </a:solidFill>
              </a:rPr>
              <a:t>L</a:t>
            </a:r>
            <a:r>
              <a:rPr lang="en-US" sz="2400" b="1" dirty="0" smtClean="0">
                <a:solidFill>
                  <a:srgbClr val="3333CC"/>
                </a:solidFill>
              </a:rPr>
              <a:t>obulated</a:t>
            </a:r>
            <a:r>
              <a:rPr lang="en-US" sz="2400" b="1" dirty="0" smtClean="0">
                <a:solidFill>
                  <a:srgbClr val="002060"/>
                </a:solidFill>
              </a:rPr>
              <a:t>?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Because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it is surrounded by a fibrous tissue capsule from which septa pass into the gland and  divide it  into lobes.</a:t>
            </a:r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The lobes are divided into lobules.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B1BFE0-8FCF-451D-A4F4-7289C2180D51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9" name="Picture 2" descr="C:\Documents and Settings\User\My Documents\pituit.gland(2)\scan0026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5350" t="4436" b="2411"/>
          <a:stretch>
            <a:fillRect/>
          </a:stretch>
        </p:blipFill>
        <p:spPr bwMode="auto">
          <a:xfrm>
            <a:off x="4857752" y="1643050"/>
            <a:ext cx="3967328" cy="4643470"/>
          </a:xfrm>
          <a:prstGeom prst="rect">
            <a:avLst/>
          </a:prstGeom>
          <a:noFill/>
          <a:ln w="19050">
            <a:solidFill>
              <a:schemeClr val="accent5">
                <a:lumMod val="1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2746648" cy="7257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2060"/>
                </a:solidFill>
              </a:rPr>
              <a:t>LOCATION</a:t>
            </a:r>
          </a:p>
        </p:txBody>
      </p:sp>
      <p:sp>
        <p:nvSpPr>
          <p:cNvPr id="6147" name="Shape 2"/>
          <p:cNvSpPr>
            <a:spLocks noGrp="1"/>
          </p:cNvSpPr>
          <p:nvPr>
            <p:ph sz="half" idx="1"/>
          </p:nvPr>
        </p:nvSpPr>
        <p:spPr>
          <a:xfrm>
            <a:off x="285720" y="1214422"/>
            <a:ext cx="4357116" cy="54006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It is a </a:t>
            </a:r>
            <a:r>
              <a:rPr lang="en-US" sz="2400" b="1" dirty="0" smtClean="0">
                <a:solidFill>
                  <a:srgbClr val="3333CC"/>
                </a:solidFill>
              </a:rPr>
              <a:t>Retro-Peritoneal</a:t>
            </a:r>
            <a:r>
              <a:rPr lang="en-US" sz="2400" b="1" dirty="0" smtClean="0">
                <a:solidFill>
                  <a:srgbClr val="002060"/>
                </a:solidFill>
              </a:rPr>
              <a:t> structure. 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It lies on the posterior abdominal wall in the: </a:t>
            </a:r>
            <a:r>
              <a:rPr lang="en-US" sz="2400" b="1" dirty="0" err="1" smtClean="0">
                <a:solidFill>
                  <a:srgbClr val="C00000"/>
                </a:solidFill>
              </a:rPr>
              <a:t>Epigastrium</a:t>
            </a:r>
            <a:r>
              <a:rPr lang="en-US" sz="2400" b="1" dirty="0" smtClean="0">
                <a:solidFill>
                  <a:srgbClr val="C00000"/>
                </a:solidFill>
              </a:rPr>
              <a:t> &amp; Left upper quadrant of the abdomen.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It extends in a transverse oblique direction at the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transpyloric</a:t>
            </a:r>
            <a:r>
              <a:rPr lang="en-US" sz="2400" b="1" u="sng" dirty="0" smtClean="0">
                <a:solidFill>
                  <a:srgbClr val="C00000"/>
                </a:solidFill>
              </a:rPr>
              <a:t> plane </a:t>
            </a:r>
            <a:r>
              <a:rPr lang="en-US" sz="2400" b="1" dirty="0" smtClean="0">
                <a:solidFill>
                  <a:srgbClr val="3333CC"/>
                </a:solidFill>
              </a:rPr>
              <a:t>(1</a:t>
            </a:r>
            <a:r>
              <a:rPr lang="en-US" sz="2400" b="1" baseline="30000" dirty="0" smtClean="0">
                <a:solidFill>
                  <a:srgbClr val="3333CC"/>
                </a:solidFill>
              </a:rPr>
              <a:t>st</a:t>
            </a:r>
            <a:r>
              <a:rPr lang="en-US" sz="2400" b="1" dirty="0" smtClean="0">
                <a:solidFill>
                  <a:srgbClr val="3333CC"/>
                </a:solidFill>
              </a:rPr>
              <a:t> lumbar vertebral) 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</a:rPr>
              <a:t>from the concavity of the duodenum on the right to the spleen on the left.</a:t>
            </a: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6149" name="Up Arrow 6"/>
          <p:cNvSpPr>
            <a:spLocks noChangeArrowheads="1"/>
          </p:cNvSpPr>
          <p:nvPr/>
        </p:nvSpPr>
        <p:spPr bwMode="auto">
          <a:xfrm>
            <a:off x="6948488" y="4149725"/>
            <a:ext cx="215900" cy="431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2" descr="C:\Users\galmadani\Desktop\Documents\Documents\Student Gray\4. Abdomen\F66122-004-f0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b="2858"/>
          <a:stretch>
            <a:fillRect/>
          </a:stretch>
        </p:blipFill>
        <p:spPr bwMode="auto">
          <a:xfrm>
            <a:off x="4572000" y="1857364"/>
            <a:ext cx="4286280" cy="3933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PARTS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64137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b="1" u="sng" dirty="0" smtClean="0">
                <a:solidFill>
                  <a:schemeClr val="bg2">
                    <a:lumMod val="50000"/>
                  </a:schemeClr>
                </a:solidFill>
              </a:rPr>
              <a:t>It is divided into:</a:t>
            </a:r>
          </a:p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Head, Neck, Body and Tail.</a:t>
            </a:r>
          </a:p>
          <a:p>
            <a:pPr eaLnBrk="1" hangingPunct="1"/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Because of its oblique direction the tail is </a:t>
            </a:r>
            <a:r>
              <a:rPr lang="en-US" b="1" u="sng" dirty="0" smtClean="0">
                <a:solidFill>
                  <a:schemeClr val="tx1">
                    <a:lumMod val="10000"/>
                  </a:schemeClr>
                </a:solidFill>
              </a:rPr>
              <a:t>higher than the head (at T12).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9BBF4-00EF-435B-AFFF-1A05375875B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6" name="Picture 2" descr="C:\Documents and Settings\Jamila\My Documents\Student Gray\4. Abdomen\F66122-004-f087.jpg"/>
          <p:cNvPicPr>
            <a:picLocks noChangeAspect="1" noChangeArrowheads="1"/>
          </p:cNvPicPr>
          <p:nvPr/>
        </p:nvPicPr>
        <p:blipFill>
          <a:blip r:embed="rId2" cstate="print"/>
          <a:srcRect b="3541"/>
          <a:stretch>
            <a:fillRect/>
          </a:stretch>
        </p:blipFill>
        <p:spPr bwMode="auto">
          <a:xfrm>
            <a:off x="4644008" y="1772816"/>
            <a:ext cx="4052115" cy="4252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464496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Head of Pancreas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0" y="1268413"/>
            <a:ext cx="4211960" cy="558958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It is disc shaped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Lies within the concavity of the duodenum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Related to the 2</a:t>
            </a:r>
            <a:r>
              <a:rPr lang="en-US" sz="2400" b="1" baseline="30000" dirty="0" smtClean="0">
                <a:solidFill>
                  <a:srgbClr val="002060"/>
                </a:solidFill>
              </a:rPr>
              <a:t>nd</a:t>
            </a:r>
            <a:r>
              <a:rPr lang="en-US" sz="2400" b="1" dirty="0" smtClean="0">
                <a:solidFill>
                  <a:srgbClr val="002060"/>
                </a:solidFill>
              </a:rPr>
              <a:t> and 3</a:t>
            </a:r>
            <a:r>
              <a:rPr lang="en-US" sz="2400" b="1" baseline="30000" dirty="0" smtClean="0">
                <a:solidFill>
                  <a:srgbClr val="002060"/>
                </a:solidFill>
              </a:rPr>
              <a:t>rd</a:t>
            </a:r>
            <a:r>
              <a:rPr lang="en-US" sz="2400" b="1" dirty="0" smtClean="0">
                <a:solidFill>
                  <a:srgbClr val="002060"/>
                </a:solidFill>
              </a:rPr>
              <a:t> portions of the duodenum. 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On the left, it emerges into the neck. </a:t>
            </a:r>
          </a:p>
          <a:p>
            <a:pPr eaLnBrk="1" hangingPunct="1"/>
            <a:r>
              <a:rPr lang="en-US" sz="2400" b="1" smtClean="0">
                <a:solidFill>
                  <a:srgbClr val="002060"/>
                </a:solidFill>
              </a:rPr>
              <a:t>On the right</a:t>
            </a:r>
            <a:r>
              <a:rPr lang="en-US" sz="2400" b="1" dirty="0" smtClean="0">
                <a:solidFill>
                  <a:srgbClr val="002060"/>
                </a:solidFill>
              </a:rPr>
              <a:t>, it Includes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Uncinate</a:t>
            </a:r>
            <a:r>
              <a:rPr lang="en-US" sz="2400" b="1" u="sng" dirty="0" smtClean="0">
                <a:solidFill>
                  <a:srgbClr val="C00000"/>
                </a:solidFill>
              </a:rPr>
              <a:t> Process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( an extension of the lower part of the head behind the superior mesenteric vessels)</a:t>
            </a:r>
          </a:p>
        </p:txBody>
      </p:sp>
      <p:sp>
        <p:nvSpPr>
          <p:cNvPr id="8197" name="Down Arrow 8"/>
          <p:cNvSpPr>
            <a:spLocks noChangeArrowheads="1"/>
          </p:cNvSpPr>
          <p:nvPr/>
        </p:nvSpPr>
        <p:spPr bwMode="auto">
          <a:xfrm>
            <a:off x="6371655" y="6165701"/>
            <a:ext cx="144462" cy="215900"/>
          </a:xfrm>
          <a:prstGeom prst="downArrow">
            <a:avLst>
              <a:gd name="adj1" fmla="val 50000"/>
              <a:gd name="adj2" fmla="val 49817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6" descr="C5FF4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789040"/>
            <a:ext cx="485493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4067944" y="6309320"/>
            <a:ext cx="936104" cy="216024"/>
          </a:xfrm>
          <a:prstGeom prst="rect">
            <a:avLst/>
          </a:prstGeom>
          <a:solidFill>
            <a:schemeClr val="accent1">
              <a:alpha val="43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16216" y="6021288"/>
            <a:ext cx="1584176" cy="216024"/>
          </a:xfrm>
          <a:prstGeom prst="rect">
            <a:avLst/>
          </a:prstGeom>
          <a:solidFill>
            <a:schemeClr val="accent1">
              <a:alpha val="43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11" name="Picture 2" descr="C:\Documents and Settings\User\My Documents\Pituit.gland\scan0015.jpg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 l="3496" r="352" b="28880"/>
          <a:stretch>
            <a:fillRect/>
          </a:stretch>
        </p:blipFill>
        <p:spPr bwMode="auto">
          <a:xfrm>
            <a:off x="5076056" y="215395"/>
            <a:ext cx="3600400" cy="350163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u="sng" dirty="0" smtClean="0">
                <a:solidFill>
                  <a:srgbClr val="3333CC"/>
                </a:solidFill>
              </a:rPr>
              <a:t> Structures Posterior to the Head:</a:t>
            </a:r>
          </a:p>
          <a:p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</a:rPr>
              <a:t>  (1) </a:t>
            </a:r>
            <a:r>
              <a:rPr lang="en-US" sz="2400" b="1" u="sng" dirty="0" smtClean="0">
                <a:solidFill>
                  <a:srgbClr val="C00000"/>
                </a:solidFill>
              </a:rPr>
              <a:t>Bile Duct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runs downwards and may be embedded in it. </a:t>
            </a:r>
            <a:r>
              <a:rPr lang="en-US" sz="2400" b="1" dirty="0" smtClean="0">
                <a:solidFill>
                  <a:srgbClr val="C00000"/>
                </a:solidFill>
              </a:rPr>
              <a:t>(2) </a:t>
            </a:r>
            <a:r>
              <a:rPr lang="en-US" sz="2400" b="1" u="sng" dirty="0" smtClean="0">
                <a:solidFill>
                  <a:srgbClr val="C00000"/>
                </a:solidFill>
              </a:rPr>
              <a:t>IVC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</a:rPr>
              <a:t>runs upwards.</a:t>
            </a:r>
            <a:endParaRPr lang="en-US" sz="24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C0E6D-0965-45EC-A8B5-617784FB7DD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6" name="Picture 2" descr="C:\Users\galmadani\Desktop\Documents\Documents\Student Gray\4. Abdomen\F66122-004-f09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2676"/>
          <a:stretch>
            <a:fillRect/>
          </a:stretch>
        </p:blipFill>
        <p:spPr bwMode="auto">
          <a:xfrm>
            <a:off x="3714744" y="1285860"/>
            <a:ext cx="5111750" cy="4585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93204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2060"/>
                </a:solidFill>
              </a:rPr>
              <a:t>Neck of Pancreas</a:t>
            </a:r>
          </a:p>
        </p:txBody>
      </p:sp>
      <p:sp>
        <p:nvSpPr>
          <p:cNvPr id="9219" name="Shape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4499992" cy="587727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It is the constricted portion connecting the head &amp; body of pancreas</a:t>
            </a:r>
          </a:p>
          <a:p>
            <a:pPr eaLnBrk="1" hangingPunct="1"/>
            <a:r>
              <a:rPr lang="en-US" sz="2400" b="1" u="sng" dirty="0" smtClean="0">
                <a:solidFill>
                  <a:srgbClr val="C00000"/>
                </a:solidFill>
              </a:rPr>
              <a:t>It lies in front of</a:t>
            </a:r>
            <a:r>
              <a:rPr lang="en-US" sz="2400" b="1" dirty="0" smtClean="0">
                <a:solidFill>
                  <a:srgbClr val="3333CC"/>
                </a:solidFill>
              </a:rPr>
              <a:t>: </a:t>
            </a:r>
          </a:p>
          <a:p>
            <a:pPr eaLnBrk="1" hangingPunct="1"/>
            <a:r>
              <a:rPr lang="en-US" sz="2400" b="1" dirty="0" smtClean="0">
                <a:solidFill>
                  <a:srgbClr val="3333CC"/>
                </a:solidFill>
              </a:rPr>
              <a:t>Aorta </a:t>
            </a:r>
          </a:p>
          <a:p>
            <a:pPr eaLnBrk="1" hangingPunct="1"/>
            <a:r>
              <a:rPr lang="en-US" sz="2400" b="1" dirty="0" smtClean="0">
                <a:solidFill>
                  <a:srgbClr val="3333CC"/>
                </a:solidFill>
              </a:rPr>
              <a:t>Origin of Superior Mesenteric artery </a:t>
            </a:r>
          </a:p>
          <a:p>
            <a:pPr eaLnBrk="1" hangingPunct="1"/>
            <a:r>
              <a:rPr lang="en-US" sz="2400" b="1" dirty="0" smtClean="0">
                <a:solidFill>
                  <a:srgbClr val="3333CC"/>
                </a:solidFill>
              </a:rPr>
              <a:t>the confluence of the Portal Vein</a:t>
            </a:r>
          </a:p>
          <a:p>
            <a:pPr eaLnBrk="1" hangingPunct="1"/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Its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</a:rPr>
              <a:t>antero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-superior surface supports the </a:t>
            </a:r>
            <a:r>
              <a:rPr lang="en-US" sz="2400" b="1" u="sng" dirty="0" smtClean="0">
                <a:solidFill>
                  <a:srgbClr val="002060"/>
                </a:solidFill>
              </a:rPr>
              <a:t>pylorus of the stomach </a:t>
            </a:r>
          </a:p>
          <a:p>
            <a:pPr eaLnBrk="1" hangingPunct="1"/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en-US" sz="2400" b="1" dirty="0" smtClean="0">
                <a:solidFill>
                  <a:srgbClr val="C00000"/>
                </a:solidFill>
              </a:rPr>
              <a:t>superior mesenteric vessels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emerge from its inferior border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9220" name="Picture 2" descr="C:\Documents and Settings\User\My Documents\Pituit.gland\scan0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 contrast="20000"/>
          </a:blip>
          <a:srcRect l="3496" r="352" b="28880"/>
          <a:stretch>
            <a:fillRect/>
          </a:stretch>
        </p:blipFill>
        <p:spPr>
          <a:xfrm>
            <a:off x="4283968" y="1124744"/>
            <a:ext cx="4812534" cy="4680520"/>
          </a:xfrm>
          <a:solidFill>
            <a:srgbClr val="92D050"/>
          </a:solidFill>
        </p:spPr>
      </p:pic>
      <p:sp>
        <p:nvSpPr>
          <p:cNvPr id="6" name="Rectangle 5"/>
          <p:cNvSpPr/>
          <p:nvPr/>
        </p:nvSpPr>
        <p:spPr bwMode="auto">
          <a:xfrm>
            <a:off x="4355976" y="5301208"/>
            <a:ext cx="1584176" cy="216024"/>
          </a:xfrm>
          <a:prstGeom prst="rect">
            <a:avLst/>
          </a:prstGeom>
          <a:solidFill>
            <a:schemeClr val="accent1">
              <a:alpha val="43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4860032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Body of Pancreas</a:t>
            </a:r>
            <a:endParaRPr lang="en-US" sz="3600" dirty="0" smtClean="0">
              <a:solidFill>
                <a:srgbClr val="002060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4424487" cy="573325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It runs upward and to the left.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It is triangular in cross section.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u="sng" dirty="0" err="1" smtClean="0">
                <a:solidFill>
                  <a:srgbClr val="3333CC"/>
                </a:solidFill>
              </a:rPr>
              <a:t>Splenic</a:t>
            </a:r>
            <a:r>
              <a:rPr lang="en-US" b="1" u="sng" dirty="0" smtClean="0">
                <a:solidFill>
                  <a:srgbClr val="3333CC"/>
                </a:solidFill>
              </a:rPr>
              <a:t> Vein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is </a:t>
            </a:r>
            <a:r>
              <a:rPr lang="en-US" b="1" u="sng" dirty="0" smtClean="0">
                <a:solidFill>
                  <a:schemeClr val="accent5">
                    <a:lumMod val="10000"/>
                  </a:schemeClr>
                </a:solidFill>
              </a:rPr>
              <a:t>embedded</a:t>
            </a:r>
            <a:r>
              <a:rPr lang="en-US" b="1" dirty="0" smtClean="0">
                <a:solidFill>
                  <a:schemeClr val="accent5">
                    <a:lumMod val="10000"/>
                  </a:schemeClr>
                </a:solidFill>
              </a:rPr>
              <a:t> in its post. Surface</a:t>
            </a:r>
          </a:p>
          <a:p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The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u="sng" dirty="0" err="1" smtClean="0">
                <a:solidFill>
                  <a:srgbClr val="C00000"/>
                </a:solidFill>
              </a:rPr>
              <a:t>Splenic</a:t>
            </a:r>
            <a:r>
              <a:rPr lang="en-US" b="1" u="sng" dirty="0" smtClean="0">
                <a:solidFill>
                  <a:srgbClr val="C00000"/>
                </a:solidFill>
              </a:rPr>
              <a:t> Artery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runs to the left along the upper border of the pancreas. </a:t>
            </a:r>
          </a:p>
          <a:p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B35110-4C43-4124-BD36-CB8FB8F641C0}" type="slidenum">
              <a:rPr lang="en-US" smtClean="0"/>
              <a:pPr/>
              <a:t>9</a:t>
            </a:fld>
            <a:endParaRPr lang="en-US" smtClean="0"/>
          </a:p>
        </p:txBody>
      </p:sp>
      <p:cxnSp>
        <p:nvCxnSpPr>
          <p:cNvPr id="9" name="Straight Arrow Connector 8"/>
          <p:cNvCxnSpPr/>
          <p:nvPr/>
        </p:nvCxnSpPr>
        <p:spPr bwMode="auto">
          <a:xfrm rot="16200000" flipV="1">
            <a:off x="7452519" y="3429794"/>
            <a:ext cx="215900" cy="714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5361" name="Picture 1" descr="C:\Users\galmadani\Desktop\Documents\Documents\Student Gray\4. Abdomen\F66122-004-f100.jpg"/>
          <p:cNvPicPr>
            <a:picLocks noChangeAspect="1" noChangeArrowheads="1"/>
          </p:cNvPicPr>
          <p:nvPr/>
        </p:nvPicPr>
        <p:blipFill>
          <a:blip r:embed="rId2"/>
          <a:srcRect b="5000"/>
          <a:stretch>
            <a:fillRect/>
          </a:stretch>
        </p:blipFill>
        <p:spPr bwMode="auto">
          <a:xfrm>
            <a:off x="4500562" y="2000240"/>
            <a:ext cx="5000660" cy="3429024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 bwMode="auto">
          <a:xfrm rot="5400000">
            <a:off x="7358082" y="2786058"/>
            <a:ext cx="357190" cy="214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090012">
  <a:themeElements>
    <a:clrScheme name="01090012 12">
      <a:dk1>
        <a:srgbClr val="FED39A"/>
      </a:dk1>
      <a:lt1>
        <a:srgbClr val="FFFFFF"/>
      </a:lt1>
      <a:dk2>
        <a:srgbClr val="B6B6B6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D9B483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0109001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01090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2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2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2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12">
        <a:dk1>
          <a:srgbClr val="FED39A"/>
        </a:dk1>
        <a:lt1>
          <a:srgbClr val="FFFFFF"/>
        </a:lt1>
        <a:dk2>
          <a:srgbClr val="B6B6B6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D9B483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01090012</Template>
  <TotalTime>2922</TotalTime>
  <Words>687</Words>
  <Application>Microsoft Office PowerPoint</Application>
  <PresentationFormat>On-screen Show (4:3)</PresentationFormat>
  <Paragraphs>112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01090012</vt:lpstr>
      <vt:lpstr>PANCREAS</vt:lpstr>
      <vt:lpstr>OBJECTIVES</vt:lpstr>
      <vt:lpstr>PANCREAS</vt:lpstr>
      <vt:lpstr>LOCATION</vt:lpstr>
      <vt:lpstr>PARTS</vt:lpstr>
      <vt:lpstr>Head of Pancreas</vt:lpstr>
      <vt:lpstr>PowerPoint Presentation</vt:lpstr>
      <vt:lpstr>Neck of Pancreas</vt:lpstr>
      <vt:lpstr>Body of Pancreas</vt:lpstr>
      <vt:lpstr>Tail of Pancreas</vt:lpstr>
      <vt:lpstr>RELATIONS OF PANCREAS</vt:lpstr>
      <vt:lpstr>PowerPoint Presentation</vt:lpstr>
      <vt:lpstr>ARTERIAL SUPPLY</vt:lpstr>
      <vt:lpstr>VENOUS DRAINAGE</vt:lpstr>
      <vt:lpstr>LYMPHATIC DRAINAGE</vt:lpstr>
      <vt:lpstr>NERVE SUPPLY</vt:lpstr>
      <vt:lpstr>Pancreatic DUCTS</vt:lpstr>
      <vt:lpstr>PowerPoint Presentation</vt:lpstr>
      <vt:lpstr>FUNCTIONS</vt:lpstr>
      <vt:lpstr>THANK YOU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Esophags &amp; Stomach</dc:subject>
  <dc:creator> Prof. Saeed Abuel Makarem</dc:creator>
  <cp:lastModifiedBy>User</cp:lastModifiedBy>
  <cp:revision>154</cp:revision>
  <dcterms:created xsi:type="dcterms:W3CDTF">2005-12-17T15:01:58Z</dcterms:created>
  <dcterms:modified xsi:type="dcterms:W3CDTF">2019-01-16T05:49:12Z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sophagus &amp; Somach">
    <vt:lpwstr>Prof. Saeed Abuel makarem</vt:lpwstr>
  </property>
</Properties>
</file>