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48"/>
  </p:notesMasterIdLst>
  <p:handoutMasterIdLst>
    <p:handoutMasterId r:id="rId49"/>
  </p:handoutMasterIdLst>
  <p:sldIdLst>
    <p:sldId id="529" r:id="rId2"/>
    <p:sldId id="530" r:id="rId3"/>
    <p:sldId id="531" r:id="rId4"/>
    <p:sldId id="414" r:id="rId5"/>
    <p:sldId id="443" r:id="rId6"/>
    <p:sldId id="500" r:id="rId7"/>
    <p:sldId id="487" r:id="rId8"/>
    <p:sldId id="533" r:id="rId9"/>
    <p:sldId id="417" r:id="rId10"/>
    <p:sldId id="505" r:id="rId11"/>
    <p:sldId id="442" r:id="rId12"/>
    <p:sldId id="507" r:id="rId13"/>
    <p:sldId id="506" r:id="rId14"/>
    <p:sldId id="457" r:id="rId15"/>
    <p:sldId id="456" r:id="rId16"/>
    <p:sldId id="517" r:id="rId17"/>
    <p:sldId id="463" r:id="rId18"/>
    <p:sldId id="532" r:id="rId19"/>
    <p:sldId id="492" r:id="rId20"/>
    <p:sldId id="471" r:id="rId21"/>
    <p:sldId id="465" r:id="rId22"/>
    <p:sldId id="272" r:id="rId23"/>
    <p:sldId id="510" r:id="rId24"/>
    <p:sldId id="511" r:id="rId25"/>
    <p:sldId id="528" r:id="rId26"/>
    <p:sldId id="534" r:id="rId27"/>
    <p:sldId id="535" r:id="rId28"/>
    <p:sldId id="536" r:id="rId29"/>
    <p:sldId id="537" r:id="rId30"/>
    <p:sldId id="387" r:id="rId31"/>
    <p:sldId id="499" r:id="rId32"/>
    <p:sldId id="519" r:id="rId33"/>
    <p:sldId id="518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14" r:id="rId43"/>
    <p:sldId id="515" r:id="rId44"/>
    <p:sldId id="516" r:id="rId45"/>
    <p:sldId id="501" r:id="rId46"/>
    <p:sldId id="538" r:id="rId47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anose="02020404030301010803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 autoAdjust="0"/>
    <p:restoredTop sz="86903" autoAdjust="0"/>
  </p:normalViewPr>
  <p:slideViewPr>
    <p:cSldViewPr>
      <p:cViewPr varScale="1">
        <p:scale>
          <a:sx n="55" d="100"/>
          <a:sy n="55" d="100"/>
        </p:scale>
        <p:origin x="-1099" y="-86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B806DB53-4838-3043-AA0D-5081E833DF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83461DAD-4551-8B47-9F0E-8082FD5FDF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>
            <a:extLst>
              <a:ext uri="{FF2B5EF4-FFF2-40B4-BE49-F238E27FC236}">
                <a16:creationId xmlns="" xmlns:a16="http://schemas.microsoft.com/office/drawing/2014/main" id="{C51675BA-BD02-4F41-B888-93A30C5E27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="" xmlns:a16="http://schemas.microsoft.com/office/drawing/2014/main" id="{12B398F7-B6D4-0A4A-B696-2B157ECCCA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DED32F-F25A-314B-A9BF-9A326E46C08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1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49218A3F-E9F9-4741-B8A7-8E6E227244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B8B2112C-3C32-0540-B82A-F4A885BBF4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="" xmlns:a16="http://schemas.microsoft.com/office/drawing/2014/main" id="{F5E01F47-57A9-2146-81BF-DAB812C291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="" xmlns:a16="http://schemas.microsoft.com/office/drawing/2014/main" id="{5DE894DD-336E-4F45-BE6E-D448DCD5EC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="" xmlns:a16="http://schemas.microsoft.com/office/drawing/2014/main" id="{17E3EC23-F191-8249-AD0C-1F82AA7B09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>
            <a:extLst>
              <a:ext uri="{FF2B5EF4-FFF2-40B4-BE49-F238E27FC236}">
                <a16:creationId xmlns="" xmlns:a16="http://schemas.microsoft.com/office/drawing/2014/main" id="{195F2A19-D924-DA4C-8469-61E108429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F24618-973A-1C4B-9E62-92AB08143B9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CBCD73AC-9493-8C4D-92E9-7FBC61BE7D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B98106A6-07C2-634E-A919-9678C504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="" xmlns:a16="http://schemas.microsoft.com/office/drawing/2014/main" id="{6294CB28-713B-9B4C-8524-D1AEA02F1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5D5D4113-7362-344C-B451-7EB751C8648F}" type="slidenum">
              <a:rPr lang="ar-SA" altLang="en-US" sz="1200" b="0">
                <a:latin typeface="Tahoma" panose="020B0604030504040204" pitchFamily="34" charset="0"/>
              </a:rPr>
              <a:pPr/>
              <a:t>2</a:t>
            </a:fld>
            <a:endParaRPr lang="en-US" altLang="en-US" sz="1200" b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="" xmlns:a16="http://schemas.microsoft.com/office/drawing/2014/main" id="{141104ED-E1E8-C849-9EE2-6E9039347F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="" xmlns:a16="http://schemas.microsoft.com/office/drawing/2014/main" id="{92F00FCF-EF8C-3248-AE3D-BEEDEDD36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="" xmlns:a16="http://schemas.microsoft.com/office/drawing/2014/main" id="{496F089F-2311-5B4A-8713-B5A5C22A2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30678498-9F9F-7449-9511-7E3D4598D729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="" xmlns:a16="http://schemas.microsoft.com/office/drawing/2014/main" id="{4C669090-14DC-DE45-BFC4-93710BAD06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="" xmlns:a16="http://schemas.microsoft.com/office/drawing/2014/main" id="{6B42F946-E056-474D-B7F4-E54723E59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="" xmlns:a16="http://schemas.microsoft.com/office/drawing/2014/main" id="{1EB01511-C99E-154F-87EF-B2B711786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AEF399DB-0D9A-AA4D-B4EF-D81D995A3E14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="" xmlns:a16="http://schemas.microsoft.com/office/drawing/2014/main" id="{5209A690-34C5-C540-9F61-7CDAA092A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="" xmlns:a16="http://schemas.microsoft.com/office/drawing/2014/main" id="{1D0D1751-DD85-F24E-AD52-22791068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ANCAs, (Anti-Neutrophilic Cytoplasmic Autoantibodies)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="" xmlns:a16="http://schemas.microsoft.com/office/drawing/2014/main" id="{0F69C4A8-118B-E845-BF3E-0AEBAEB64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C7FFFE63-7D72-5649-B523-7D7CFB648ACC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Radiotracer</a:t>
            </a:r>
            <a:r>
              <a:rPr lang="en-US" baseline="0" dirty="0" smtClean="0"/>
              <a:t> may cause oxidative DNA damage in non-target cells and tissues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24618-973A-1C4B-9E62-92AB08143B9F}" type="slidenum">
              <a:rPr lang="ar-SA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43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="" xmlns:a16="http://schemas.microsoft.com/office/drawing/2014/main" id="{F9A4FF19-6270-CA49-ABED-7E3AA51C9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="" xmlns:a16="http://schemas.microsoft.com/office/drawing/2014/main" id="{F34F96EB-C296-0C41-A561-09A5FF80A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Arial" panose="020B0604020202020204" pitchFamily="34" charset="0"/>
                <a:cs typeface="Arial" panose="020B0604020202020204" pitchFamily="34" charset="0"/>
              </a:rPr>
              <a:t>extracorporeal separation of blood components results in a filtered plasma product.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="" xmlns:a16="http://schemas.microsoft.com/office/drawing/2014/main" id="{6CFF0025-4ADF-E340-9B69-8B68161FE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238A1C1B-E21B-B442-B09C-77C04965F771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="" xmlns:a16="http://schemas.microsoft.com/office/drawing/2014/main" id="{4A8AF973-8B94-0C42-9932-6BF988DC90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="" xmlns:a16="http://schemas.microsoft.com/office/drawing/2014/main" id="{C1AD6714-0E4A-6941-AA60-D6633EB5F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Radioactive iodine ablation is often used in older adults because of its efficacy, safety and cost-effectiveness. An appropriate dose is calculated from the previous thyroid uptake scan. A drawback to this management approach is that hyperthyroidism is reversed gradually over months.</a:t>
            </a:r>
          </a:p>
          <a:p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In regards to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antithyroid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medications,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methimazole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is preferred. However, older adults may be at greater risk of recurrence of hyperthyroidism after drug therapy and for medication side effects. There are data that older adults taking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propylthiouracil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or high doses of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methimazole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may be at greater risk for side effects.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Agranulocytosis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is the major adverse event in this population, occurring in 0.5% of those treated. Rash,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arthralgias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myalgias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also occur more frequently.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="" xmlns:a16="http://schemas.microsoft.com/office/drawing/2014/main" id="{D0D02BE0-BDBF-844E-850B-F503D07A1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69CB5F30-28CC-8945-871D-2F0C48A7FCD6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="" xmlns:a16="http://schemas.microsoft.com/office/drawing/2014/main" id="{DCD1FF35-2E24-7F4E-A8D4-BD4A8AB47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="" xmlns:a16="http://schemas.microsoft.com/office/drawing/2014/main" id="{3EF2C1AA-F577-8040-A647-8040392BC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Young people get rid of radioactive iodine faster than older adults.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="" xmlns:a16="http://schemas.microsoft.com/office/drawing/2014/main" id="{8EF576E6-2F6D-2A47-AEFC-1579D1919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64A3CD6E-8C5E-274B-BD8A-F5ED6EF46B6D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92B2F021-FC8E-AD4D-B938-EFBB3DF5B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2150"/>
            <a:ext cx="4695825" cy="3416300"/>
          </a:xfrm>
          <a:ln cap="flat"/>
        </p:spPr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B25ABB2F-5EB6-B548-8D53-CDF9155C1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960B6565-460D-EF46-BB5C-EC97C45E1A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2150"/>
            <a:ext cx="4695825" cy="3416300"/>
          </a:xfrm>
          <a:ln cap="flat"/>
        </p:spPr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9C2CC5AF-D5BB-DA4B-822C-726F706AC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018C30EE-3C3B-714B-AA66-C1E73AE2D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2150"/>
            <a:ext cx="4695825" cy="3416300"/>
          </a:xfrm>
          <a:ln cap="flat"/>
        </p:spPr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CEEDE078-500E-8F47-8559-E1F68ECE5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1FC2F0B8-F837-D247-BA40-9A15AEAAB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19113"/>
            <a:ext cx="3521075" cy="2562225"/>
          </a:xfrm>
          <a:ln cap="flat"/>
        </p:spPr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EBBE9914-00F5-0549-93DA-3AA0189CE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="" xmlns:a16="http://schemas.microsoft.com/office/drawing/2014/main" id="{39A45251-B00F-5346-A6DB-F4A320B52C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="" xmlns:a16="http://schemas.microsoft.com/office/drawing/2014/main" id="{3B909333-3130-7446-A61D-E0A255C3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Amiodarone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causing a </a:t>
            </a:r>
            <a:r>
              <a:rPr lang="en-US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subacute</a:t>
            </a:r>
            <a:r>
              <a:rPr lang="en-US" altLang="x-none" dirty="0">
                <a:latin typeface="Arial" panose="020B0604020202020204" pitchFamily="34" charset="0"/>
                <a:cs typeface="Arial" panose="020B0604020202020204" pitchFamily="34" charset="0"/>
              </a:rPr>
              <a:t> thyroiditis with release of preformed thyroid hormones into the circulation.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="" xmlns:a16="http://schemas.microsoft.com/office/drawing/2014/main" id="{6B7C0A79-953A-FB42-BC1D-8469DC087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E9F82932-B408-594D-BD83-38C5EEA38F7D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="" xmlns:a16="http://schemas.microsoft.com/office/drawing/2014/main" id="{43E5CC09-B751-F744-8248-44C1BD8114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="" xmlns:a16="http://schemas.microsoft.com/office/drawing/2014/main" id="{8FDEDB33-817C-F442-86B1-0FA828CF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="" xmlns:a16="http://schemas.microsoft.com/office/drawing/2014/main" id="{C06C7967-BC77-7B4E-9461-F8CC347F0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33D248D7-B1F5-C148-BA01-ED3B76B5BFD1}" type="slidenum">
              <a:rPr lang="en-US" altLang="en-US" sz="1200" b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21</a:t>
            </a:fld>
            <a:endParaRPr lang="en-US" altLang="en-US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="" xmlns:a16="http://schemas.microsoft.com/office/drawing/2014/main" id="{8D01B30B-3E5C-4D40-8744-20790C0AD0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="" xmlns:a16="http://schemas.microsoft.com/office/drawing/2014/main" id="{76360AD3-C1AA-114D-9589-9631B3F03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="" xmlns:a16="http://schemas.microsoft.com/office/drawing/2014/main" id="{13E870F1-09A1-8A4E-8328-5B16FA5A4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08C5036C-E013-5640-B163-4101897D97BF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="" xmlns:a16="http://schemas.microsoft.com/office/drawing/2014/main" id="{2E213F08-26EC-F443-9D18-EA6CF2E4D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="" xmlns:a16="http://schemas.microsoft.com/office/drawing/2014/main" id="{C718841C-44D4-8340-896F-D45F4353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="" xmlns:a16="http://schemas.microsoft.com/office/drawing/2014/main" id="{32EC6860-880F-6C40-B70F-FCEA76D77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FC0A74AD-41CA-AD46-89DB-EB60466A8A5F}" type="slidenum">
              <a:rPr lang="ar-SA" altLang="en-US" sz="1200" b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altLang="en-US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A80BCE-7A20-B841-BE54-F2219C50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4558AA-6F1A-C542-8743-E3963BFB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A78E06-805A-CD4A-9E42-7EAA6071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59F59-3F61-0643-B4A5-7163AE7682A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212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B12475-B805-184F-B68B-1187045C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E4BF3B-5E50-414D-B972-2BDBC76F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A44B27-1397-FC4F-86D9-A3C9441D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28AFD-FE5F-5A47-A2AD-A308D16411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7845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F3F128-850F-7F44-9AA8-5651D88D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755B44-9B9A-C34E-B0A5-DE91040D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4639B-E30B-0D4E-B263-14B4169B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ED05-587A-3A42-8328-57A7623E15C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37444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93688"/>
            <a:ext cx="9051925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3238" y="1706563"/>
            <a:ext cx="9051925" cy="4827587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2CC7D3-74AC-7D45-B15C-C74D8CA0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48CB39-25E7-514D-A4CE-F3CD2AC6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488A38-1A12-2044-B0A1-A2BC49E0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CA45-9310-1F4C-8B52-74819B6729D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0326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080CF0-16DA-9544-B653-6295E790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983CC2-F175-AC4D-83D8-F457843D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6A8710-30EA-0341-B621-5ED6D502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A528-0841-3945-B326-D042795AAC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96164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0FC0CB-6C15-D04E-AE6F-BDBF5780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3190DB-3F4D-4240-88B5-0199AEE6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C991D0-0554-3248-8E0A-B38743B5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8295-2DFE-0F4A-8CF9-CA090E70B91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20923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222C84E-1437-BF46-A2B7-5C422553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48DD177-8F66-7C48-85AE-9DF7D21E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E749E64-E19F-3245-993D-2E3D08D6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F109-B28A-9248-B5EF-523364D0A3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41387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644410A-5F08-B240-AEF9-42104879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9B8E38D-B622-714C-80D7-3ABA23D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9DB9E24-234C-B44C-A08E-B07997FB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0A3A-0B9A-9E45-9702-FEF679A498A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61423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B6B8E13-83E2-B349-8530-DD77E647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A665BC0-38FD-5443-9691-714F96EB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EE93FF8-9031-5B41-8759-2D38B3B2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C0783-F43B-0D49-B0AC-968CD98EA03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4885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835A426-704C-BB4D-9711-5A7EBA84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D95AE06-5B21-764F-B384-7DEAF583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493DEED-004F-B346-89BF-2074B2F0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AD6E9-5EC9-704F-95CF-4FE4056D315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9480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5B92AEB-E4A0-7A46-8BE5-B35245B8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480C4F4-39C5-9B47-8878-25C5BFF8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63BF48D-2912-C744-8619-254D3989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A9FD2-FB70-6548-A925-B48E95B0F6F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3779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FF1B885-A48D-7A4D-B347-570A9EF8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B50FA45-98FB-AF4B-97A2-46EE8CA6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218C46C-D650-9044-B49B-E0808C6B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82CA-05A7-0148-A68C-290DA95C6BB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66473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8E56DEC-B805-EE4A-BDE5-21E285D94F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C3387-55B5-2E4C-B8EE-0094A86B6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5F7689-0DF2-2C4B-89E7-E453AE57F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E144EC-8AE0-9C42-BC12-C85716A2E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F1E13-21B2-CE45-995E-E81E87B42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B6CB2AB4-26D2-6747-9A2F-E3B352E0991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sa/url?sa=i&amp;rct=j&amp;q=&amp;esrc=s&amp;frm=1&amp;source=images&amp;cd=&amp;cad=rja&amp;uact=8&amp;ved=0CAcQjRw&amp;url=https://cias.rit.edu/faculty-staff/101/student/287&amp;ei=wxipVPqbNcK_POK2gLgB&amp;psig=AFQjCNHYMjx9epDiMtfjqi61G-AxSP4G4w&amp;ust=142045424521183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frm=1&amp;source=images&amp;cd=&amp;cad=rja&amp;uact=8&amp;ved=0CAcQjRw&amp;url=https://cias.rit.edu/faculty-staff/101/student/287&amp;ei=wxipVPqbNcK_POK2gLgB&amp;psig=AFQjCNHYMjx9epDiMtfjqi61G-AxSP4G4w&amp;ust=14204542452118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="" xmlns:a16="http://schemas.microsoft.com/office/drawing/2014/main" id="{750657E0-574B-8E4F-B004-95BB09A0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438400"/>
            <a:ext cx="89995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chemeClr val="hlink"/>
                </a:solidFill>
                <a:latin typeface="Times New Roman" panose="02020603050405020304" pitchFamily="18" charset="0"/>
              </a:rPr>
              <a:t>DRUGS USED IN HYPERTHYROIDISM</a:t>
            </a:r>
          </a:p>
        </p:txBody>
      </p:sp>
      <p:sp>
        <p:nvSpPr>
          <p:cNvPr id="2053" name="Slide Number Placeholder 1">
            <a:extLst>
              <a:ext uri="{FF2B5EF4-FFF2-40B4-BE49-F238E27FC236}">
                <a16:creationId xmlns="" xmlns:a16="http://schemas.microsoft.com/office/drawing/2014/main" id="{42D470E5-A317-C940-8B3E-02CB884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313007E0-432A-8845-994A-B0498599E047}" type="slidenum">
              <a:rPr lang="ar-SA" altLang="en-US" sz="1300">
                <a:solidFill>
                  <a:srgbClr val="898989"/>
                </a:solidFill>
              </a:rPr>
              <a:pPr/>
              <a:t>1</a:t>
            </a:fld>
            <a:endParaRPr lang="en-US" altLang="en-US" sz="13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3ED74593-1360-DB4D-9BAE-773400C79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60325"/>
            <a:ext cx="8277225" cy="593725"/>
          </a:xfrm>
        </p:spPr>
        <p:txBody>
          <a:bodyPr lIns="96521" tIns="47413" rIns="96521" bIns="47413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Regulation</a:t>
            </a:r>
            <a:endParaRPr lang="en-US" sz="384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4" descr="mechanism of T3">
            <a:extLst>
              <a:ext uri="{FF2B5EF4-FFF2-40B4-BE49-F238E27FC236}">
                <a16:creationId xmlns="" xmlns:a16="http://schemas.microsoft.com/office/drawing/2014/main" id="{CF3AB785-8D43-8E42-A64E-78781A5C6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9525000" cy="5257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="" xmlns:a16="http://schemas.microsoft.com/office/drawing/2014/main" id="{9B012DBD-D83D-0D44-8B22-2F3CA684E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256338"/>
            <a:ext cx="9525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hyrotropin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eleasing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ormone) 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hyroid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timulating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ormone or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Thyrotropin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72B9D60E-4B61-BE4C-BEFF-0C4C62BC6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8535987" cy="649288"/>
          </a:xfrm>
        </p:spPr>
        <p:txBody>
          <a:bodyPr lIns="98243" tIns="48259" rIns="98243" bIns="48259"/>
          <a:lstStyle/>
          <a:p>
            <a:pPr eaLnBrk="1" hangingPunct="1"/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Hormones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27EF9637-2463-E24D-B0F2-49E410623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5913" y="974725"/>
            <a:ext cx="9510711" cy="2438400"/>
          </a:xfrm>
        </p:spPr>
        <p:txBody>
          <a:bodyPr lIns="98243" tIns="48259" rIns="98243" bIns="48259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There are two biologically active thyroid hormones: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iodothyronine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(T4; thyroxine)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n-US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  <a:r>
              <a:rPr lang="en-US" alt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iodothyronine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(T3)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3" descr="23-08_1.jpg                                                    00003ABCSarah                          B9D5FA8B:">
            <a:extLst>
              <a:ext uri="{FF2B5EF4-FFF2-40B4-BE49-F238E27FC236}">
                <a16:creationId xmlns="" xmlns:a16="http://schemas.microsoft.com/office/drawing/2014/main" id="{01B4A9D2-58F5-3146-B712-92C0BA59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b="23264"/>
          <a:stretch>
            <a:fillRect/>
          </a:stretch>
        </p:blipFill>
        <p:spPr bwMode="auto">
          <a:xfrm>
            <a:off x="315913" y="2971800"/>
            <a:ext cx="951071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="" xmlns:a16="http://schemas.microsoft.com/office/drawing/2014/main" id="{0CE2DC9A-FBC0-8142-A453-AB109B1D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0C911010-AD59-9F46-AB52-E61DA21EF82A}" type="slidenum">
              <a:rPr lang="ar-SA" altLang="en-US" sz="1300">
                <a:solidFill>
                  <a:srgbClr val="898989"/>
                </a:solidFill>
              </a:rPr>
              <a:pPr/>
              <a:t>12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pic>
        <p:nvPicPr>
          <p:cNvPr id="13315" name="Picture 2" descr="https://cias.rit.edu/media/uploads/faculty-s-projects/287/1268_showcase_project_detail_item.jpeg">
            <a:hlinkClick r:id="rId2"/>
            <a:extLst>
              <a:ext uri="{FF2B5EF4-FFF2-40B4-BE49-F238E27FC236}">
                <a16:creationId xmlns="" xmlns:a16="http://schemas.microsoft.com/office/drawing/2014/main" id="{DF843F3B-6925-914B-95BA-3906AA39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60388"/>
            <a:ext cx="9220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>
            <a:extLst>
              <a:ext uri="{FF2B5EF4-FFF2-40B4-BE49-F238E27FC236}">
                <a16:creationId xmlns="" xmlns:a16="http://schemas.microsoft.com/office/drawing/2014/main" id="{47687DC8-3E1C-FF4E-B6A3-7BAD2BA8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895CEBBC-1CC7-B84D-B568-29DA1C2BF5F9}" type="slidenum">
              <a:rPr lang="ar-SA" altLang="en-US" sz="1300">
                <a:solidFill>
                  <a:srgbClr val="898989"/>
                </a:solidFill>
              </a:rPr>
              <a:pPr/>
              <a:t>13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="" xmlns:a16="http://schemas.microsoft.com/office/drawing/2014/main" id="{4469821F-D87E-8240-A2A3-A38362DAC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890125" cy="68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Thyroid Hormones Synthesis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Tx/>
              <a:buAutoNum type="arabicPeriod"/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Iodide trapping: uptake of iodide by the thyroid gland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GB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Oxidation of iodide: (to its active form) </a:t>
            </a:r>
            <a:endParaRPr lang="en-GB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thyroid peroxidase (key enzyme of the synthesis)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Iodine organification : the iodination of tyrosyl groups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of thyroglobulin into </a:t>
            </a:r>
            <a:r>
              <a:rPr lang="en-US" altLang="en-US" sz="28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iodotyrosine (MIT), </a:t>
            </a:r>
            <a:r>
              <a:rPr lang="en-US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and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altLang="en-US" sz="28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iodotyrosine (DIT).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altLang="en-US" sz="16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Formation of T4 and T3 from MIT and DIT :</a:t>
            </a:r>
            <a:endParaRPr lang="en-GB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thyroid peroxidase (TPO)</a:t>
            </a:r>
            <a:endParaRPr lang="en-GB" altLang="en-US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="" xmlns:a16="http://schemas.microsoft.com/office/drawing/2014/main" id="{0B30BC5D-A8E4-0040-8C78-1AAC3E71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34938"/>
            <a:ext cx="6972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en-US" sz="3575" dirty="0">
                <a:solidFill>
                  <a:srgbClr val="FF0000"/>
                </a:solidFill>
                <a:latin typeface="Arial" panose="020B0604020202020204" pitchFamily="34" charset="0"/>
              </a:rPr>
              <a:t>Thyroid Hormones Disorders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="" xmlns:a16="http://schemas.microsoft.com/office/drawing/2014/main" id="{793425FA-EC85-C24B-81B9-E49FE443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9144000" cy="714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r>
              <a:rPr lang="pl-PL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THYROTOXICOSIS</a:t>
            </a: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dirty="0">
                <a:latin typeface="Arial" panose="020B0604020202020204" pitchFamily="34" charset="0"/>
              </a:rPr>
              <a:t>s the term for all disorders with increased levels of circulating thyroid hormones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r>
              <a:rPr lang="pl-PL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HYPERTHYROIDISM</a:t>
            </a: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r>
              <a:rPr lang="en-US" altLang="en-US" sz="2800" dirty="0">
                <a:latin typeface="Arial" panose="020B0604020202020204" pitchFamily="34" charset="0"/>
              </a:rPr>
              <a:t>Refers to disorders in which the thyroid gland secretes increased amounts of hormones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</a:rPr>
              <a:t>HYPOTHYROIDISM: 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r>
              <a:rPr lang="en-US" altLang="en-US" sz="2800" dirty="0">
                <a:latin typeface="Arial" panose="020B0604020202020204" pitchFamily="34" charset="0"/>
              </a:rPr>
              <a:t>Refers to disorders in which the thyroid gland secretes decreased amounts of hormones</a:t>
            </a:r>
          </a:p>
          <a:p>
            <a:pPr eaLnBrk="1" hangingPunct="1">
              <a:lnSpc>
                <a:spcPct val="83000"/>
              </a:lnSpc>
              <a:spcBef>
                <a:spcPct val="28000"/>
              </a:spcBef>
            </a:pP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</a:rPr>
              <a:t>Thyroid neoplasia</a:t>
            </a:r>
          </a:p>
          <a:p>
            <a:pPr eaLnBrk="1" hangingPunct="1">
              <a:lnSpc>
                <a:spcPct val="83000"/>
              </a:lnSpc>
              <a:spcBef>
                <a:spcPct val="28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Benign enlargement or malignancies of the gland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09B0A90E-5FE4-EE45-A37A-1A121CD89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431800"/>
            <a:ext cx="8777288" cy="222885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altLang="en-US" sz="2987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THYROTOXICOSIS</a:t>
            </a:r>
            <a:r>
              <a:rPr lang="en-US" altLang="en-US" sz="2987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:</a:t>
            </a:r>
            <a:r>
              <a:rPr lang="pl-PL" altLang="en-US" sz="2987" b="1" dirty="0">
                <a:solidFill>
                  <a:srgbClr val="FFFF00"/>
                </a:solidFill>
              </a:rPr>
              <a:t/>
            </a:r>
            <a:br>
              <a:rPr lang="pl-PL" altLang="en-US" sz="2987" b="1" dirty="0">
                <a:solidFill>
                  <a:srgbClr val="FFFF00"/>
                </a:solidFill>
              </a:rPr>
            </a:br>
            <a:r>
              <a:rPr lang="pl-PL" altLang="en-US" sz="2987" b="1" dirty="0">
                <a:solidFill>
                  <a:srgbClr val="FFFF00"/>
                </a:solidFill>
              </a:rPr>
              <a:t> </a:t>
            </a:r>
            <a:r>
              <a:rPr lang="pl-PL" altLang="en-US" sz="2987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pl-PL" altLang="en-US" sz="2987" b="1" dirty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pl-PL" altLang="en-US" sz="2987" b="1" dirty="0">
                <a:latin typeface="Arial" panose="020B0604020202020204" pitchFamily="34" charset="0"/>
                <a:cs typeface="Arial" panose="020B0604020202020204" pitchFamily="34" charset="0"/>
              </a:rPr>
              <a:t>Hypermetabolic state caused by thyroid hormone excess at the tissue level</a:t>
            </a:r>
            <a:endParaRPr lang="en-GB" altLang="en-US" sz="29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="" xmlns:a16="http://schemas.microsoft.com/office/drawing/2014/main" id="{F21044A4-E9A7-FF4F-B518-64C69D3E9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971800"/>
            <a:ext cx="966946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987" u="sng" dirty="0">
                <a:solidFill>
                  <a:srgbClr val="FF0000"/>
                </a:solidFill>
                <a:effectLst/>
              </a:rPr>
              <a:t>While</a:t>
            </a:r>
            <a:r>
              <a:rPr lang="en-US" altLang="en-US" sz="2987" dirty="0">
                <a:solidFill>
                  <a:srgbClr val="0066FF"/>
                </a:solidFill>
                <a:effectLst/>
              </a:rPr>
              <a:t> </a:t>
            </a:r>
            <a:r>
              <a:rPr lang="pl-PL" altLang="en-US" sz="2987" dirty="0">
                <a:solidFill>
                  <a:srgbClr val="0066FF"/>
                </a:solidFill>
                <a:effectLst/>
              </a:rPr>
              <a:t>HYPERTHYROIDISM</a:t>
            </a:r>
            <a:r>
              <a:rPr lang="en-US" altLang="en-US" sz="2987" dirty="0">
                <a:solidFill>
                  <a:srgbClr val="0066FF"/>
                </a:solidFill>
                <a:effectLst/>
              </a:rPr>
              <a:t> is :</a:t>
            </a:r>
            <a:r>
              <a:rPr lang="pl-PL" altLang="en-US" sz="2987" u="sng" dirty="0">
                <a:solidFill>
                  <a:srgbClr val="99CCFF"/>
                </a:solidFill>
              </a:rPr>
              <a:t/>
            </a:r>
            <a:br>
              <a:rPr lang="pl-PL" altLang="en-US" sz="2987" u="sng" dirty="0">
                <a:solidFill>
                  <a:srgbClr val="99CCFF"/>
                </a:solidFill>
              </a:rPr>
            </a:br>
            <a:r>
              <a:rPr lang="pl-PL" altLang="en-US" sz="2987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pl-PL" altLang="en-US" sz="2987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pl-PL" altLang="en-US" sz="2987" dirty="0">
                <a:solidFill>
                  <a:schemeClr val="tx1"/>
                </a:solidFill>
                <a:effectLst/>
              </a:rPr>
              <a:t>Increased thyroid hormones synthesis and secretion</a:t>
            </a:r>
            <a:endParaRPr lang="en-GB" altLang="en-US" sz="2987" dirty="0">
              <a:solidFill>
                <a:schemeClr val="tx1"/>
              </a:solidFill>
              <a:effectLst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F571CAC7-419A-E546-BE31-57A56F82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02275"/>
            <a:ext cx="9753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773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 </a:t>
            </a:r>
            <a:r>
              <a:rPr lang="pl-PL" altLang="en-US" dirty="0">
                <a:solidFill>
                  <a:srgbClr val="FF0000"/>
                </a:solidFill>
                <a:latin typeface="Arial" charset="0"/>
              </a:rPr>
              <a:t>All patients with hyperthyroidism have thyrotoxicosis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pl-PL" altLang="en-US" dirty="0">
                <a:solidFill>
                  <a:srgbClr val="FF0000"/>
                </a:solidFill>
                <a:latin typeface="Arial" charset="0"/>
              </a:rPr>
              <a:t>Not all patients with thyrotoxicosis 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have</a:t>
            </a:r>
            <a:r>
              <a:rPr lang="pl-PL" altLang="en-US" dirty="0">
                <a:solidFill>
                  <a:srgbClr val="FF0000"/>
                </a:solidFill>
                <a:latin typeface="Arial" charset="0"/>
              </a:rPr>
              <a:t> hyperthyroid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ism</a:t>
            </a:r>
            <a:endParaRPr lang="en-GB" altLang="en-US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>
            <a:extLst>
              <a:ext uri="{FF2B5EF4-FFF2-40B4-BE49-F238E27FC236}">
                <a16:creationId xmlns="" xmlns:a16="http://schemas.microsoft.com/office/drawing/2014/main" id="{12601501-DE28-9049-A6AA-AB01EEA8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3D52D491-0F10-E24D-B2CB-0477F4B0DC0B}" type="slidenum">
              <a:rPr lang="ar-SA" altLang="en-US" sz="1300">
                <a:solidFill>
                  <a:srgbClr val="898989"/>
                </a:solidFill>
              </a:rPr>
              <a:pPr/>
              <a:t>16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3D4E4B84-E915-0C4D-BDFD-D98E9639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113"/>
            <a:ext cx="9144000" cy="899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pl-PL" altLang="en-US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thyrotoxicosis</a:t>
            </a:r>
            <a:endParaRPr lang="en-US" alt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l-PL" alt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With high RAIU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Graves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disease (60-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0%)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Multinodular goitre (14%)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- Adenomas / carcinomas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endParaRPr lang="en-US" altLang="en-US" sz="3200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r>
              <a:rPr lang="pl-PL" alt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With </a:t>
            </a:r>
            <a:r>
              <a:rPr lang="en-US" alt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low</a:t>
            </a:r>
            <a:r>
              <a:rPr lang="pl-PL" altLang="en-US" sz="3200" u="sng" dirty="0">
                <a:solidFill>
                  <a:srgbClr val="C00000"/>
                </a:solidFill>
                <a:latin typeface="Calibri" panose="020F0502020204030204" pitchFamily="34" charset="0"/>
              </a:rPr>
              <a:t> RAIU</a:t>
            </a:r>
            <a:endParaRPr lang="en-US" altLang="en-US" sz="3200" u="sng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Thyroiditis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Iodine-induced thyrotoxicosis:</a:t>
            </a:r>
          </a:p>
          <a:p>
            <a:pPr marL="1200150" lvl="1" indent="-4572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Drugs (e.g. Amiodarone)</a:t>
            </a:r>
          </a:p>
          <a:p>
            <a:pPr marL="1200150" lvl="1" indent="-457200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Radiografic contrast media</a:t>
            </a:r>
          </a:p>
          <a:p>
            <a:endParaRPr lang="en-US" alt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="" xmlns:a16="http://schemas.microsoft.com/office/drawing/2014/main" id="{403241FD-8AD3-8F4F-9A6B-5B4343E28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33350"/>
            <a:ext cx="69723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3200">
                <a:solidFill>
                  <a:srgbClr val="0066FF"/>
                </a:solidFill>
                <a:latin typeface="Arial" panose="020B0604020202020204" pitchFamily="34" charset="0"/>
              </a:rPr>
              <a:t>Features of Graves' Disease</a:t>
            </a:r>
          </a:p>
          <a:p>
            <a:pPr algn="ctr">
              <a:lnSpc>
                <a:spcPct val="90000"/>
              </a:lnSpc>
              <a:spcAft>
                <a:spcPct val="15000"/>
              </a:spcAft>
            </a:pPr>
            <a:r>
              <a:rPr lang="en-US" altLang="en-US" sz="3200">
                <a:solidFill>
                  <a:srgbClr val="0066FF"/>
                </a:solidFill>
                <a:latin typeface="Arial" panose="020B0604020202020204" pitchFamily="34" charset="0"/>
              </a:rPr>
              <a:t>(Diffuse Toxic Goiter)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="" xmlns:a16="http://schemas.microsoft.com/office/drawing/2014/main" id="{664DB7F3-9FD8-A840-BFD1-EB282534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1371600"/>
            <a:ext cx="91440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34950" indent="-234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Caused by thyroid stimulating immunoglobulins that stimulate TSH receptor, resulting in sustained thyroid over activity</a:t>
            </a: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Mainly in young adults aged 20 to 50</a:t>
            </a: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- 5 times more frequent in women</a:t>
            </a:r>
          </a:p>
          <a:p>
            <a:pPr marL="0" indent="0" eaLnBrk="1" hangingPunct="1">
              <a:lnSpc>
                <a:spcPct val="12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Swelling and soft tissues of hands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feet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5000"/>
              </a:lnSpc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Clubbing of fingers and toes</a:t>
            </a: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Half of cases have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Exophthalmos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(not seen with -   </a:t>
            </a: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other causes of hyperthyroidism)</a:t>
            </a: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- 5% have pretibial myxedema (thyroid dermopathy)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  <a:buFont typeface="Wingdings" panose="05000000000000000000" pitchFamily="2" charset="2"/>
              <a:buChar char="n"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hyroid fig8">
            <a:extLst>
              <a:ext uri="{FF2B5EF4-FFF2-40B4-BE49-F238E27FC236}">
                <a16:creationId xmlns="" xmlns:a16="http://schemas.microsoft.com/office/drawing/2014/main" id="{05F01532-C8DF-384D-B882-978D3D1E2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-76200"/>
            <a:ext cx="5181600" cy="7086600"/>
          </a:xfrm>
          <a:noFill/>
        </p:spPr>
      </p:pic>
      <p:sp>
        <p:nvSpPr>
          <p:cNvPr id="19459" name="Slide Number Placeholder 4">
            <a:extLst>
              <a:ext uri="{FF2B5EF4-FFF2-40B4-BE49-F238E27FC236}">
                <a16:creationId xmlns="" xmlns:a16="http://schemas.microsoft.com/office/drawing/2014/main" id="{E0D61893-AA6C-BC45-8E48-3997CE4D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036A1ED3-3129-D545-860E-17431CB58CC9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1026" descr="C:\My Photos\thyroid7.jpg">
            <a:extLst>
              <a:ext uri="{FF2B5EF4-FFF2-40B4-BE49-F238E27FC236}">
                <a16:creationId xmlns="" xmlns:a16="http://schemas.microsoft.com/office/drawing/2014/main" id="{EC704EB7-F094-7E47-9623-91A2DF3E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146050"/>
            <a:ext cx="57912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027">
            <a:extLst>
              <a:ext uri="{FF2B5EF4-FFF2-40B4-BE49-F238E27FC236}">
                <a16:creationId xmlns="" xmlns:a16="http://schemas.microsoft.com/office/drawing/2014/main" id="{13796670-61A3-5544-ADBA-0C9F90E1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357" y="3429000"/>
            <a:ext cx="2151063" cy="7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258" dirty="0">
                <a:latin typeface="Arial" panose="020B0604020202020204" pitchFamily="34" charset="0"/>
              </a:rPr>
              <a:t>Pretibial myxedema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92D6A6-6694-6A47-9ABE-3BE3B245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0"/>
            <a:ext cx="4076700" cy="609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="" xmlns:a16="http://schemas.microsoft.com/office/drawing/2014/main" id="{B84701DF-69C3-AF4A-B6D3-F091D7F3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0"/>
            <a:ext cx="980757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algn="ctr" eaLnBrk="1" hangingPunct="1"/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this lecture, students should be able to: 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different classes of drugs used in hyperthyroidism and their mechanism of action</a:t>
            </a:r>
          </a:p>
          <a:p>
            <a:pPr algn="just" eaLnBrk="1" hangingPunct="1"/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uses and adverse effects</a:t>
            </a:r>
          </a:p>
          <a:p>
            <a:pPr algn="just" eaLnBrk="1" hangingPunct="1"/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treatment of special cases such as hyperthyroidism during pregnancy, Graves' disease and thyroid storm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Slide Number Placeholder 1">
            <a:extLst>
              <a:ext uri="{FF2B5EF4-FFF2-40B4-BE49-F238E27FC236}">
                <a16:creationId xmlns="" xmlns:a16="http://schemas.microsoft.com/office/drawing/2014/main" id="{7CFC6732-CCBB-DE49-AF48-FA4A13FB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C5AD6B23-AA38-9B40-B396-4A3C6EA05946}" type="slidenum">
              <a:rPr lang="ar-SA" altLang="en-US" sz="1300">
                <a:solidFill>
                  <a:srgbClr val="898989"/>
                </a:solidFill>
              </a:rPr>
              <a:pPr/>
              <a:t>2</a:t>
            </a:fld>
            <a:endParaRPr lang="en-US" altLang="en-US" sz="13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="" xmlns:a16="http://schemas.microsoft.com/office/drawing/2014/main" id="{F3283ABF-49E3-2A49-8989-8FFF253F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085850"/>
            <a:ext cx="6972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en-US" sz="3575" dirty="0">
                <a:solidFill>
                  <a:srgbClr val="0066FF"/>
                </a:solidFill>
                <a:latin typeface="Arial" panose="020B0604020202020204" pitchFamily="34" charset="0"/>
              </a:rPr>
              <a:t>Features of Toxic Multi-nodular Goiter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="" xmlns:a16="http://schemas.microsoft.com/office/drawing/2014/main" id="{E5826D9E-3618-304E-A123-3841AB00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51075"/>
            <a:ext cx="876300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54000" indent="-254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728" dirty="0">
                <a:latin typeface="Arial" panose="020B0604020202020204" pitchFamily="34" charset="0"/>
              </a:rPr>
              <a:t>-  Second most common cause of hyperthyroidism</a:t>
            </a:r>
          </a:p>
          <a:p>
            <a:pPr marL="457200" indent="-457200">
              <a:spcAft>
                <a:spcPct val="15000"/>
              </a:spcAft>
              <a:buClr>
                <a:srgbClr val="FFFF00"/>
              </a:buClr>
              <a:buSzPct val="100000"/>
              <a:buFontTx/>
              <a:buChar char="-"/>
              <a:defRPr/>
            </a:pPr>
            <a:endParaRPr lang="en-US" altLang="en-US" sz="2728" dirty="0">
              <a:latin typeface="Arial" panose="020B0604020202020204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728" dirty="0">
                <a:latin typeface="Arial" panose="020B0604020202020204" pitchFamily="34" charset="0"/>
              </a:rPr>
              <a:t>-  Most cases in women in 5th to 7th decades</a:t>
            </a:r>
          </a:p>
          <a:p>
            <a:pPr marL="457200" indent="-457200">
              <a:spcAft>
                <a:spcPct val="15000"/>
              </a:spcAft>
              <a:buClr>
                <a:srgbClr val="FFFF00"/>
              </a:buClr>
              <a:buSzPct val="100000"/>
              <a:buFontTx/>
              <a:buChar char="-"/>
              <a:defRPr/>
            </a:pPr>
            <a:endParaRPr lang="en-US" altLang="en-US" sz="2728" dirty="0">
              <a:latin typeface="Arial" panose="020B0604020202020204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728" dirty="0">
                <a:latin typeface="Arial" panose="020B0604020202020204" pitchFamily="34" charset="0"/>
              </a:rPr>
              <a:t>-  Often have long standing goiter</a:t>
            </a:r>
          </a:p>
          <a:p>
            <a:pPr marL="457200" indent="-457200">
              <a:spcAft>
                <a:spcPct val="15000"/>
              </a:spcAft>
              <a:buClr>
                <a:srgbClr val="FFFF00"/>
              </a:buClr>
              <a:buSzPct val="100000"/>
              <a:buFontTx/>
              <a:buChar char="-"/>
              <a:defRPr/>
            </a:pPr>
            <a:endParaRPr lang="en-US" altLang="en-US" sz="2728" dirty="0">
              <a:latin typeface="Arial" panose="020B0604020202020204" pitchFamily="34" charset="0"/>
            </a:endParaRPr>
          </a:p>
          <a:p>
            <a:pPr marL="0" indent="0">
              <a:spcAft>
                <a:spcPct val="15000"/>
              </a:spcAft>
              <a:buClr>
                <a:srgbClr val="FFFF00"/>
              </a:buClr>
              <a:buSzPct val="100000"/>
              <a:defRPr/>
            </a:pPr>
            <a:r>
              <a:rPr lang="en-US" altLang="en-US" sz="2728" dirty="0">
                <a:latin typeface="Arial" panose="020B0604020202020204" pitchFamily="34" charset="0"/>
              </a:rPr>
              <a:t>-  Symptoms usually develop slowly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132B520D-270A-0847-BE3D-974FA6208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213850" cy="684213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n-US" sz="3840" dirty="0">
                <a:solidFill>
                  <a:srgbClr val="0066FF"/>
                </a:solidFill>
                <a:latin typeface="Arial Black" panose="020B0A04020102020204" pitchFamily="34" charset="0"/>
              </a:rPr>
              <a:t>THYROTOXICOSIS</a:t>
            </a:r>
            <a:endParaRPr lang="en-US" altLang="en-US" sz="3840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0D444F4A-307C-3B49-9028-EDB9FA14B9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791200" cy="5978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MX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Symptoms: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s-MX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Irritability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Dysphoria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Heat intolerance &amp; sweating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Palpitations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Fatigue &amp; weakness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Weight loss  </a:t>
            </a:r>
          </a:p>
          <a:p>
            <a:pPr lvl="1" eaLnBrk="1" hangingPunct="1">
              <a:lnSpc>
                <a:spcPct val="150000"/>
              </a:lnSpc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Diarrhea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="" xmlns:a16="http://schemas.microsoft.com/office/drawing/2014/main" id="{388CB448-C9F3-A04F-B621-9AB8996F06D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914400"/>
            <a:ext cx="5176838" cy="6054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s-MX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alt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es-MX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MX" altLang="en-US" sz="3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MX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Arrhythmias</a:t>
            </a:r>
            <a:endParaRPr lang="es-MX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Thyroid enlargement </a:t>
            </a:r>
          </a:p>
          <a:p>
            <a:pPr marL="496887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MX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moist</a:t>
            </a: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skin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Exophthalmus</a:t>
            </a:r>
            <a:endParaRPr lang="es-MX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887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s-MX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Pretibial</a:t>
            </a:r>
            <a:r>
              <a:rPr lang="es-MX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myxedema</a:t>
            </a:r>
            <a:endParaRPr lang="es-MX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6887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3F3A34B7-D6E5-2447-8F5D-094072059F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3238" y="0"/>
            <a:ext cx="9051925" cy="731838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Hyperthyroidism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285B6A93-4850-DA47-AA2A-BD6BEEB7C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93763"/>
            <a:ext cx="10058400" cy="6096000"/>
          </a:xfrm>
        </p:spPr>
        <p:txBody>
          <a:bodyPr/>
          <a:lstStyle/>
          <a:p>
            <a:pPr eaLnBrk="1" hangingPunct="1"/>
            <a:endParaRPr lang="en-US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Thioamides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( antithyroid drugs)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Iodides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Radioactive iodine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Beta blockers</a:t>
            </a:r>
          </a:p>
          <a:p>
            <a:pPr eaLnBrk="1" hangingPunct="1"/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Slide Number Placeholder 4">
            <a:extLst>
              <a:ext uri="{FF2B5EF4-FFF2-40B4-BE49-F238E27FC236}">
                <a16:creationId xmlns="" xmlns:a16="http://schemas.microsoft.com/office/drawing/2014/main" id="{6DC062F4-1DA8-944C-987C-76236F47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6AAD218A-36A8-F44B-9567-A7D5DBC5916A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="" xmlns:a16="http://schemas.microsoft.com/office/drawing/2014/main" id="{0D49B6CA-0059-C848-8162-B33B4ED2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74FEBC62-3DFB-5D45-91BA-C4AD99E046C9}" type="slidenum">
              <a:rPr lang="ar-SA" altLang="en-US" sz="1300">
                <a:solidFill>
                  <a:srgbClr val="898989"/>
                </a:solidFill>
              </a:rPr>
              <a:pPr/>
              <a:t>23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1A2A0FDD-FDE9-2F44-928C-A5210181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950753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THIOAMIDES</a:t>
            </a:r>
          </a:p>
          <a:p>
            <a:pPr algn="ctr"/>
            <a:endParaRPr lang="en-US" altLang="en-US" sz="360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Propylthiouracil ( PTU 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Methimazole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Carbimazole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prodrug converted to the active metabolite methimazole)</a:t>
            </a:r>
          </a:p>
          <a:p>
            <a:endParaRPr lang="en-US" altLang="en-US" u="sng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u="sng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u="sng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/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="" xmlns:a16="http://schemas.microsoft.com/office/drawing/2014/main" id="{BE719935-8AF0-2F49-90CB-072CE9F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E26D9A39-1473-A840-B45C-7E68BCAE8C94}" type="slidenum">
              <a:rPr lang="ar-SA" altLang="en-US" sz="1300">
                <a:solidFill>
                  <a:srgbClr val="898989"/>
                </a:solidFill>
              </a:rPr>
              <a:pPr/>
              <a:t>24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72434C-5C38-4845-AF4E-AECA89ACB2A9}"/>
              </a:ext>
            </a:extLst>
          </p:cNvPr>
          <p:cNvSpPr/>
          <p:nvPr/>
        </p:nvSpPr>
        <p:spPr>
          <a:xfrm>
            <a:off x="511175" y="533400"/>
            <a:ext cx="90217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  <a:r>
              <a:rPr lang="ar-SA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Inhibit synthesis of thyroid hormones by inhibiting the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peroxidase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enzyme that catalyzes the iodination of tyrosine residues</a:t>
            </a:r>
          </a:p>
          <a:p>
            <a:pPr eaLnBrk="1" hangingPunct="1"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Propylthiouracil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methimazole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blocks the conversion of T4 to T3 in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peripheral tissues     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="" xmlns:a16="http://schemas.microsoft.com/office/drawing/2014/main" id="{510E33F1-6E5B-0B45-9B64-8D4B4512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6F944E72-2C7E-8C4B-ABBC-B3700143F1FB}" type="slidenum">
              <a:rPr lang="ar-SA" altLang="en-US" sz="1300">
                <a:solidFill>
                  <a:srgbClr val="898989"/>
                </a:solidFill>
              </a:rPr>
              <a:pPr/>
              <a:t>25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pic>
        <p:nvPicPr>
          <p:cNvPr id="27651" name="Picture 2" descr="https://cias.rit.edu/media/uploads/faculty-s-projects/287/1268_showcase_project_detail_item.jpeg">
            <a:hlinkClick r:id="rId3"/>
            <a:extLst>
              <a:ext uri="{FF2B5EF4-FFF2-40B4-BE49-F238E27FC236}">
                <a16:creationId xmlns="" xmlns:a16="http://schemas.microsoft.com/office/drawing/2014/main" id="{30D90E3F-62F9-954C-A0BD-A8908743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60388"/>
            <a:ext cx="9220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4">
            <a:extLst>
              <a:ext uri="{FF2B5EF4-FFF2-40B4-BE49-F238E27FC236}">
                <a16:creationId xmlns="" xmlns:a16="http://schemas.microsoft.com/office/drawing/2014/main" id="{20DBEDD7-F84A-D74C-B5E8-50EEC85914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3238" y="76200"/>
            <a:ext cx="9051925" cy="1087438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 comparison between Propylthiouracil and Methimazole</a:t>
            </a:r>
          </a:p>
        </p:txBody>
      </p:sp>
      <p:graphicFrame>
        <p:nvGraphicFramePr>
          <p:cNvPr id="84051" name="Group 83">
            <a:extLst>
              <a:ext uri="{FF2B5EF4-FFF2-40B4-BE49-F238E27FC236}">
                <a16:creationId xmlns="" xmlns:a16="http://schemas.microsoft.com/office/drawing/2014/main" id="{C56B49C6-B911-CE40-9A56-54CD88369F6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0" y="1381125"/>
          <a:ext cx="10058400" cy="5668964"/>
        </p:xfrm>
        <a:graphic>
          <a:graphicData uri="http://schemas.openxmlformats.org/drawingml/2006/table">
            <a:tbl>
              <a:tblPr/>
              <a:tblGrid>
                <a:gridCol w="2598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1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0924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2" marB="49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Propylthiouracil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Methimazole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8068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276" marR="99276" marT="49642" marB="49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Rapidly absorbed    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Rapidly absorbed   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2724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binding </a:t>
                      </a:r>
                    </a:p>
                  </a:txBody>
                  <a:tcPr marL="99276" marR="99276" marT="49642" marB="49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80-90%  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of the drug is free 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8068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276" marR="99276" marT="49642" marB="49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thyroid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thyroid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9180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Excretion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276" marR="99276" marT="49642" marB="49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Kidneys as inactive metabolite within 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hrs 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Excretion slow, 60-70% of drug is recovered in urine in 48 hrs </a:t>
                      </a:r>
                    </a:p>
                  </a:txBody>
                  <a:tcPr marL="99276" marR="99276" marT="49642" marB="49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01" name="Slide Number Placeholder 4">
            <a:extLst>
              <a:ext uri="{FF2B5EF4-FFF2-40B4-BE49-F238E27FC236}">
                <a16:creationId xmlns="" xmlns:a16="http://schemas.microsoft.com/office/drawing/2014/main" id="{DC7D4C2E-865B-024A-997A-E7DA452C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D2979AE8-F0C2-B549-BCFA-3AC6F19D0355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4">
            <a:extLst>
              <a:ext uri="{FF2B5EF4-FFF2-40B4-BE49-F238E27FC236}">
                <a16:creationId xmlns="" xmlns:a16="http://schemas.microsoft.com/office/drawing/2014/main" id="{E83D43A3-0F0F-BC4C-8DAC-2ADDCAD51B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3238" y="0"/>
            <a:ext cx="9051925" cy="12192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 comparison between Propylthiouracil and Methimazole</a:t>
            </a:r>
          </a:p>
        </p:txBody>
      </p:sp>
      <p:graphicFrame>
        <p:nvGraphicFramePr>
          <p:cNvPr id="87122" name="Group 82">
            <a:extLst>
              <a:ext uri="{FF2B5EF4-FFF2-40B4-BE49-F238E27FC236}">
                <a16:creationId xmlns="" xmlns:a16="http://schemas.microsoft.com/office/drawing/2014/main" id="{240B0D1D-3BD7-AA49-A57B-79AF4CD626C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0" y="1143000"/>
          <a:ext cx="10058400" cy="635160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5987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99276" marR="99276" marT="49635" marB="49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Propylthiouracil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Methimazole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 life </a:t>
                      </a:r>
                    </a:p>
                  </a:txBody>
                  <a:tcPr marL="99276" marR="99276" marT="49635" marB="49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hrs  ( short )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hrs  ( long )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6756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</a:t>
                      </a:r>
                    </a:p>
                  </a:txBody>
                  <a:tcPr marL="99276" marR="99276" marT="49635" marB="49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6-8 hours 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8 hours 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1092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 </a:t>
                      </a:r>
                    </a:p>
                  </a:txBody>
                  <a:tcPr marL="99276" marR="99276" marT="49635" marB="49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placenta 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in pregnancy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Crossing placenta is less readily as it is highly protein bound ) 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Concentrated  in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 &amp; crosses placenta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recommended  in pregnancy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734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feeding </a:t>
                      </a:r>
                    </a:p>
                  </a:txBody>
                  <a:tcPr marL="99276" marR="99276" marT="49635" marB="49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secreted in breast milk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secreted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recommended</a:t>
                      </a:r>
                    </a:p>
                  </a:txBody>
                  <a:tcPr marL="99276" marR="99276" marT="49635" marB="49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25" name="Slide Number Placeholder 4">
            <a:extLst>
              <a:ext uri="{FF2B5EF4-FFF2-40B4-BE49-F238E27FC236}">
                <a16:creationId xmlns="" xmlns:a16="http://schemas.microsoft.com/office/drawing/2014/main" id="{F1BC38EE-97AA-EA46-AFF4-21F0AC52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44CA8A00-2380-944D-B7B3-D220EBD41073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4">
            <a:extLst>
              <a:ext uri="{FF2B5EF4-FFF2-40B4-BE49-F238E27FC236}">
                <a16:creationId xmlns="" xmlns:a16="http://schemas.microsoft.com/office/drawing/2014/main" id="{2515DEC6-4FEA-2349-BA4D-F576866488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3238" y="293688"/>
            <a:ext cx="9051925" cy="1087437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Thioamides</a:t>
            </a: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4051" name="Group 83">
            <a:extLst>
              <a:ext uri="{FF2B5EF4-FFF2-40B4-BE49-F238E27FC236}">
                <a16:creationId xmlns="" xmlns:a16="http://schemas.microsoft.com/office/drawing/2014/main" id="{0CD636CC-08A8-2646-856E-0F84E208459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0" y="1381125"/>
          <a:ext cx="10058400" cy="548163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404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Effect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902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Skin reactions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4–6%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Urticarial or macular reactions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5644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Arthralgia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1–5%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9863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2400" b="1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Polyarthritis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276" marR="99276" marT="49650" marB="49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1–2%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So-called anti-thyroid arthritis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8825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GIT effects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9276" marR="99276" marT="49650" marB="49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1–5%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gastric distress and nausea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50" marB="49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49" name="Slide Number Placeholder 4">
            <a:extLst>
              <a:ext uri="{FF2B5EF4-FFF2-40B4-BE49-F238E27FC236}">
                <a16:creationId xmlns="" xmlns:a16="http://schemas.microsoft.com/office/drawing/2014/main" id="{C2AB701C-88A3-0246-8F08-E8FF85D5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BE42E8C8-F43B-E941-A792-1C70B441FC81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4">
            <a:extLst>
              <a:ext uri="{FF2B5EF4-FFF2-40B4-BE49-F238E27FC236}">
                <a16:creationId xmlns="" xmlns:a16="http://schemas.microsoft.com/office/drawing/2014/main" id="{65221E27-A66A-3C43-94BB-D4CB7A5F686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03238" y="293688"/>
            <a:ext cx="9051925" cy="544512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(cont.)</a:t>
            </a:r>
          </a:p>
        </p:txBody>
      </p:sp>
      <p:graphicFrame>
        <p:nvGraphicFramePr>
          <p:cNvPr id="84051" name="Group 83">
            <a:extLst>
              <a:ext uri="{FF2B5EF4-FFF2-40B4-BE49-F238E27FC236}">
                <a16:creationId xmlns="" xmlns:a16="http://schemas.microsoft.com/office/drawing/2014/main" id="{31E18090-58AA-084B-AF43-55518A0FC80C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7280202"/>
              </p:ext>
            </p:extLst>
          </p:nvPr>
        </p:nvGraphicFramePr>
        <p:xfrm>
          <a:off x="156754" y="1066800"/>
          <a:ext cx="9906000" cy="6473826"/>
        </p:xfrm>
        <a:graphic>
          <a:graphicData uri="http://schemas.openxmlformats.org/drawingml/2006/table">
            <a:tbl>
              <a:tblPr/>
              <a:tblGrid>
                <a:gridCol w="39180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4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13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0955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Effect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Frequency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6613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Immunoallergic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hepatitis</a:t>
                      </a:r>
                    </a:p>
                    <a:p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0.1–0.5%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Almost exclusively in patients taking </a:t>
                      </a:r>
                      <a:r>
                        <a:rPr lang="en-US" sz="2400" b="1" i="0" u="none" strike="noStrike" kern="1200" baseline="0" dirty="0" err="1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propylthiouracil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2388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Agranulocytosis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0.1–0.5%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Seen in patients with Graves’ disease; </a:t>
                      </a:r>
                      <a:r>
                        <a:rPr lang="en-US" altLang="en-US" sz="2400" b="1" dirty="0">
                          <a:latin typeface="Arial" charset="0"/>
                          <a:cs typeface="Arial" charset="0"/>
                        </a:rPr>
                        <a:t>occurs within 90 days of treatment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4287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ANCA-positive vasculitis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i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(Anti-neutrophil 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i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cytoplasmic  antibodies)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2400" b="1" i="0" u="none" strike="noStrike" kern="1200" baseline="0" dirty="0" err="1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propylthiouracil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2099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Abnormal sense of taste</a:t>
                      </a:r>
                    </a:p>
                    <a:p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smell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Rare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</a:t>
                      </a:r>
                      <a:r>
                        <a:rPr lang="en-US" sz="2400" b="1" kern="1200" dirty="0" err="1">
                          <a:solidFill>
                            <a:srgbClr val="0066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methimazole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only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276" marR="99276" marT="49645" marB="496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73" name="Slide Number Placeholder 4">
            <a:extLst>
              <a:ext uri="{FF2B5EF4-FFF2-40B4-BE49-F238E27FC236}">
                <a16:creationId xmlns="" xmlns:a16="http://schemas.microsoft.com/office/drawing/2014/main" id="{45FF7A4F-2C98-D243-95DF-9A395B88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21C80DA7-A844-C243-9BE5-A6771A9EB3CF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thyroidhist">
            <a:extLst>
              <a:ext uri="{FF2B5EF4-FFF2-40B4-BE49-F238E27FC236}">
                <a16:creationId xmlns="" xmlns:a16="http://schemas.microsoft.com/office/drawing/2014/main" id="{6ABF5894-EC00-C049-A94C-F74FC9705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681538"/>
            <a:ext cx="886936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="" xmlns:a16="http://schemas.microsoft.com/office/drawing/2014/main" id="{5823AE86-EA65-3B4C-B454-EB2DB7834C5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FF0000"/>
                </a:solidFill>
                <a:latin typeface="Calibri" panose="020F0502020204030204" pitchFamily="34" charset="0"/>
              </a:rPr>
              <a:t>Thyroid Gland</a:t>
            </a:r>
          </a:p>
        </p:txBody>
      </p:sp>
      <p:pic>
        <p:nvPicPr>
          <p:cNvPr id="4100" name="Picture 33" descr="goiter">
            <a:extLst>
              <a:ext uri="{FF2B5EF4-FFF2-40B4-BE49-F238E27FC236}">
                <a16:creationId xmlns="" xmlns:a16="http://schemas.microsoft.com/office/drawing/2014/main" id="{5DE10C25-E976-B641-AC8E-7D7C3B0B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71600"/>
            <a:ext cx="886936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1">
            <a:extLst>
              <a:ext uri="{FF2B5EF4-FFF2-40B4-BE49-F238E27FC236}">
                <a16:creationId xmlns="" xmlns:a16="http://schemas.microsoft.com/office/drawing/2014/main" id="{E0C21030-7EEE-AB40-B6D0-BAFE5511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5AF1792A-92DE-034B-9AC2-AF4B512F4ACC}" type="slidenum">
              <a:rPr lang="ar-SA" altLang="en-US" sz="1300">
                <a:solidFill>
                  <a:srgbClr val="898989"/>
                </a:solidFill>
              </a:rPr>
              <a:pPr/>
              <a:t>3</a:t>
            </a:fld>
            <a:endParaRPr lang="en-US" altLang="en-US" sz="13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EF791B5F-7B91-C44A-B95B-6027B56AF1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9250363" cy="1524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(Lugol's solution, potassium iodide)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F155241B-4A39-6940-812F-7FDE8B3B1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10058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Inhibit thyroid hormone synthesis and release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Block the peripheral conversion of T4 to T3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The effect is not sustained ( produce a temporary remission of symptoms  )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Slide Number Placeholder 4">
            <a:extLst>
              <a:ext uri="{FF2B5EF4-FFF2-40B4-BE49-F238E27FC236}">
                <a16:creationId xmlns="" xmlns:a16="http://schemas.microsoft.com/office/drawing/2014/main" id="{FE11FCAA-AE0F-C946-80EC-2E7CC47D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9E89E645-E1B3-8744-83B4-0E4CF446F319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>
            <a:extLst>
              <a:ext uri="{FF2B5EF4-FFF2-40B4-BE49-F238E27FC236}">
                <a16:creationId xmlns="" xmlns:a16="http://schemas.microsoft.com/office/drawing/2014/main" id="{94D673C7-D5D4-E241-8016-FE9D7C7A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221546E5-DBF2-9448-9DCC-FA4871FDB025}" type="slidenum">
              <a:rPr lang="ar-SA" altLang="en-US" sz="1300">
                <a:solidFill>
                  <a:srgbClr val="898989"/>
                </a:solidFill>
              </a:rPr>
              <a:pPr/>
              <a:t>31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="" xmlns:a16="http://schemas.microsoft.com/office/drawing/2014/main" id="{421E42A5-F40A-3344-99F8-C14CB35D9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8382000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="" xmlns:a16="http://schemas.microsoft.com/office/drawing/2014/main" id="{73E95DE3-5BE4-7A4C-A289-474BBFB5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AC37595A-42A3-4041-B788-FF9A429A7185}" type="slidenum">
              <a:rPr lang="ar-SA" altLang="en-US" sz="1300">
                <a:solidFill>
                  <a:srgbClr val="898989"/>
                </a:solidFill>
              </a:rPr>
              <a:pPr/>
              <a:t>32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B85CB07-7B7F-E749-A85B-31A922EF9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9525000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</a:t>
            </a:r>
          </a:p>
          <a:p>
            <a:pPr algn="ctr"/>
            <a:endParaRPr lang="en-US" altLang="en-US" sz="39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thyroid surgery to decrease vascularity   &amp;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size of the gland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radio active iodine therapy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Thyrotoxicosis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iodides as :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iopanoic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or ipodate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Potassium iodide </a:t>
            </a:r>
          </a:p>
          <a:p>
            <a:endParaRPr lang="en-US" altLang="en-US" sz="39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9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9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="" xmlns:a16="http://schemas.microsoft.com/office/drawing/2014/main" id="{B95D3D0D-4F09-614E-9B34-8CCD2AEA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27D26CFD-1089-BC48-BE52-DFDCB25293D7}" type="slidenum">
              <a:rPr lang="ar-SA" altLang="en-US" sz="1300">
                <a:solidFill>
                  <a:srgbClr val="898989"/>
                </a:solidFill>
              </a:rPr>
              <a:pPr/>
              <a:t>33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6614FFED-8263-9D4D-AB2A-52F4B4D1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96012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3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Precautions / toxicity</a:t>
            </a:r>
          </a:p>
          <a:p>
            <a:pPr algn="ctr"/>
            <a:endParaRPr lang="en-US" altLang="en-US" sz="43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be used as a single therapy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be used in pregnancy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produce iodism  ( Rare, as iodine is not much used now)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Iodism Symptoms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(skin rash , hypersalivation, oral ulcers,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metallic taste, bad breath).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>
            <a:extLst>
              <a:ext uri="{FF2B5EF4-FFF2-40B4-BE49-F238E27FC236}">
                <a16:creationId xmlns="" xmlns:a16="http://schemas.microsoft.com/office/drawing/2014/main" id="{D2829A64-05A9-DE4A-B91A-92791CA9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4B7F3DC3-2D92-AD49-86CC-A128B4EAC630}" type="slidenum">
              <a:rPr lang="ar-SA" altLang="en-US" sz="1300">
                <a:solidFill>
                  <a:srgbClr val="898989"/>
                </a:solidFill>
              </a:rPr>
              <a:pPr/>
              <a:t>34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C2F5B32B-9065-CC49-8301-597A1E221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829800" cy="73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IODINE</a:t>
            </a:r>
            <a:r>
              <a:rPr lang="ar-SA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RAI 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isotope ( therapeutic effect due to emission of </a:t>
            </a:r>
            <a:r>
              <a:rPr lang="el-GR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rays 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Accumulates in the thyroid gland and destroys parenchymal cells, producing a long-term decrease in thyroid hormone levels.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improvement may take 2-3 months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-life  5 days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placenta &amp; excreted in breast milk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administer, effective, painless and less expensive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>
            <a:extLst>
              <a:ext uri="{FF2B5EF4-FFF2-40B4-BE49-F238E27FC236}">
                <a16:creationId xmlns="" xmlns:a16="http://schemas.microsoft.com/office/drawing/2014/main" id="{1FB0ED6E-8994-6D4D-84BB-3B0A6DB9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B80987CE-EEFE-0A40-A4C8-BAE9D233932B}" type="slidenum">
              <a:rPr lang="ar-SA" altLang="en-US" sz="1300">
                <a:solidFill>
                  <a:srgbClr val="898989"/>
                </a:solidFill>
              </a:rPr>
              <a:pPr/>
              <a:t>35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="" xmlns:a16="http://schemas.microsoft.com/office/drawing/2014/main" id="{0D8CDA09-0302-6F41-8AA5-A44DE33B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228600"/>
            <a:ext cx="9525000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Iodine ( con.)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as a solution or in capsules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uses :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Hyperthyroidism mainly</a:t>
            </a:r>
            <a:r>
              <a:rPr lang="en-US" alt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old patients (above 40)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Graves</a:t>
            </a:r>
            <a:r>
              <a:rPr lang="en-US" altLang="en-US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toxic nodular goiter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diagnostic </a:t>
            </a:r>
            <a:endParaRPr lang="ar-EG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>
            <a:extLst>
              <a:ext uri="{FF2B5EF4-FFF2-40B4-BE49-F238E27FC236}">
                <a16:creationId xmlns="" xmlns:a16="http://schemas.microsoft.com/office/drawing/2014/main" id="{A3E5F99B-AB8A-904E-9DC0-F2F2FEB0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9DC95182-6952-B549-AF88-F93BE3982991}" type="slidenum">
              <a:rPr lang="ar-SA" altLang="en-US" sz="1300">
                <a:solidFill>
                  <a:srgbClr val="898989"/>
                </a:solidFill>
              </a:rPr>
              <a:pPr/>
              <a:t>36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3A084C37-665B-9542-9A2B-B141CA69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381000"/>
            <a:ext cx="92964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</a:p>
          <a:p>
            <a:pPr algn="ctr"/>
            <a:endParaRPr lang="en-US" altLang="en-US" sz="4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incidence of delayed hypothyroidism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doses have cytotoxic actions ( necrosis of the follicular cells followed by fibrosis 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cause genetic damage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cause leukemia &amp; neoplasia </a:t>
            </a:r>
            <a:r>
              <a:rPr lang="en-US" altLang="en-US" sz="3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>
            <a:extLst>
              <a:ext uri="{FF2B5EF4-FFF2-40B4-BE49-F238E27FC236}">
                <a16:creationId xmlns="" xmlns:a16="http://schemas.microsoft.com/office/drawing/2014/main" id="{A732841A-DB64-0044-8DE3-B9EB512A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75E98A30-4102-3241-B014-E1C309EB19A2}" type="slidenum">
              <a:rPr lang="ar-SA" altLang="en-US" sz="1300">
                <a:solidFill>
                  <a:srgbClr val="898989"/>
                </a:solidFill>
              </a:rPr>
              <a:pPr/>
              <a:t>37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="" xmlns:a16="http://schemas.microsoft.com/office/drawing/2014/main" id="{908C3D87-E21D-EB42-999E-9EF6FBBB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304800"/>
            <a:ext cx="96774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5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ADRENOCEPTOR BLOCKING AGENTS</a:t>
            </a:r>
          </a:p>
          <a:p>
            <a:pPr algn="ctr"/>
            <a:endParaRPr lang="en-US" altLang="en-US" sz="35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Adjunctive therapy to relief the adrenergic symptoms of hyperthyroidism such as tremor, palpitation, heat intolerance and nervousness.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Propranolol,  Atenolol, Metoprolol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Propranolol is contraindicated in asthmatic patients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>
            <a:extLst>
              <a:ext uri="{FF2B5EF4-FFF2-40B4-BE49-F238E27FC236}">
                <a16:creationId xmlns="" xmlns:a16="http://schemas.microsoft.com/office/drawing/2014/main" id="{FD642125-1639-684E-8C2B-76E4C484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411AA46C-12CC-D049-8DD7-8D1E9292E2A1}" type="slidenum">
              <a:rPr lang="ar-SA" altLang="en-US" sz="1300">
                <a:solidFill>
                  <a:srgbClr val="898989"/>
                </a:solidFill>
              </a:rPr>
              <a:pPr/>
              <a:t>38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F2F55381-865A-6D41-8383-3FC19D4F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94488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Thyrotoxicosis during pregnancy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to start therapy before pregnancy with </a:t>
            </a:r>
            <a:r>
              <a:rPr lang="en-US" altLang="en-US" sz="2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or subtotal thyroidectomy to avoid acute exacerbation during pregnancy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pregnancy radioiodine is contraindicated.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Propylthiouracil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drug of choice during pregnancy. 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>
            <a:extLst>
              <a:ext uri="{FF2B5EF4-FFF2-40B4-BE49-F238E27FC236}">
                <a16:creationId xmlns="" xmlns:a16="http://schemas.microsoft.com/office/drawing/2014/main" id="{29A5824B-FF12-0548-846F-AC13BB18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ECAC0450-BB26-EA43-86B8-B1561E236CDC}" type="slidenum">
              <a:rPr lang="ar-SA" altLang="en-US" sz="1300">
                <a:solidFill>
                  <a:srgbClr val="898989"/>
                </a:solidFill>
              </a:rPr>
              <a:pPr/>
              <a:t>39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="" xmlns:a16="http://schemas.microsoft.com/office/drawing/2014/main" id="{6DB03DE3-AA7E-A44A-A582-17D34EB4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96012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3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STORM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sudden acute exacerbation of all of the symptoms of thyrotoxicosis, presenting as a life threatening syndrome.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hyper metabolism, and excessive adrenergic activity, death may occur due to heart failure and shock.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medical emergency 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="" xmlns:a16="http://schemas.microsoft.com/office/drawing/2014/main" id="{FE62A606-72EB-2243-AD87-CB65D4154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9217025" cy="4387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solidFill>
                  <a:srgbClr val="0066FF"/>
                </a:solidFill>
              </a:rPr>
              <a:t>Normal amount </a:t>
            </a:r>
            <a:r>
              <a:rPr lang="en-US" altLang="zh-CN" b="1" dirty="0"/>
              <a:t>of thyroid hormones are essential for </a:t>
            </a:r>
            <a:r>
              <a:rPr lang="en-US" altLang="zh-CN" b="1" dirty="0">
                <a:solidFill>
                  <a:srgbClr val="FF0000"/>
                </a:solidFill>
              </a:rPr>
              <a:t>normal growth and development </a:t>
            </a:r>
            <a:r>
              <a:rPr lang="en-US" altLang="zh-CN" b="1" dirty="0"/>
              <a:t>by maintaining the level of energy metabolism in the tissue.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b="1" dirty="0"/>
          </a:p>
          <a:p>
            <a:pPr eaLnBrk="1" hangingPunct="1">
              <a:defRPr/>
            </a:pPr>
            <a:r>
              <a:rPr lang="en-US" altLang="zh-CN" b="1" dirty="0"/>
              <a:t>Either too little or too much thyroid hormones will bring disorders to the body. </a:t>
            </a:r>
          </a:p>
        </p:txBody>
      </p:sp>
      <p:sp>
        <p:nvSpPr>
          <p:cNvPr id="5123" name="Title 1">
            <a:extLst>
              <a:ext uri="{FF2B5EF4-FFF2-40B4-BE49-F238E27FC236}">
                <a16:creationId xmlns="" xmlns:a16="http://schemas.microsoft.com/office/drawing/2014/main" id="{57B97D6F-CC07-B840-879F-FE91306A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350"/>
            <a:ext cx="9051925" cy="1360488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Thyroid function</a:t>
            </a:r>
            <a:endParaRPr lang="en-GB" altLang="en-US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>
            <a:extLst>
              <a:ext uri="{FF2B5EF4-FFF2-40B4-BE49-F238E27FC236}">
                <a16:creationId xmlns="" xmlns:a16="http://schemas.microsoft.com/office/drawing/2014/main" id="{475B8649-A1C6-874D-8933-02F4EF7D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BCE3CE27-78AF-AD4B-A49C-F125A5C74C20}" type="slidenum">
              <a:rPr lang="ar-SA" altLang="en-US" sz="1300">
                <a:solidFill>
                  <a:srgbClr val="898989"/>
                </a:solidFill>
              </a:rPr>
              <a:pPr/>
              <a:t>40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D8F31162-7900-C04D-9663-9075A43D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304800"/>
            <a:ext cx="9601200" cy="619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thyroid storm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treated in an ICU for close monitoring of vital signs and for access to invasive monitoring and inotropic support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electrolyte abnormalities,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cardiac arrhythmia ( if present ) &amp; Aggressively control hyperthermia by applying ice packs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Promptly administer </a:t>
            </a:r>
            <a:r>
              <a:rPr lang="en-GB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antiadrenergic drugs 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propranolol) to minimize sympathomimetic symptoms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>
            <a:extLst>
              <a:ext uri="{FF2B5EF4-FFF2-40B4-BE49-F238E27FC236}">
                <a16:creationId xmlns="" xmlns:a16="http://schemas.microsoft.com/office/drawing/2014/main" id="{48508570-3615-0349-B657-9E991E9F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CFA4B995-16D7-A446-B418-E8E6FA7F39B9}" type="slidenum">
              <a:rPr lang="ar-SA" altLang="en-US" sz="1300">
                <a:solidFill>
                  <a:srgbClr val="898989"/>
                </a:solidFill>
              </a:rPr>
              <a:pPr/>
              <a:t>41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91A4E2EB-345B-FE4B-ADEE-BD3F14C1C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52400"/>
            <a:ext cx="9677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thyroid storm ( cont..)</a:t>
            </a:r>
          </a:p>
          <a:p>
            <a:pPr algn="ctr"/>
            <a:endParaRPr lang="en-US" altLang="en-US" sz="44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High-dose Propylthiouracil (PTU)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preferred because of its early onset of action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risk of severe liver injury and acute liver failure 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 iodine compounds (Lugol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iodine or potassium iodide) orally or via a nasogastric tube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Hydrocortisone 50 mg IV every 6 hours to prevent shock.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Rarely, plasmapheresis has been used to treat thyroid storm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>
            <a:extLst>
              <a:ext uri="{FF2B5EF4-FFF2-40B4-BE49-F238E27FC236}">
                <a16:creationId xmlns="" xmlns:a16="http://schemas.microsoft.com/office/drawing/2014/main" id="{EBD5F1E9-1784-4D4D-B739-4526434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46DB34F6-7248-C449-BB02-78CA8B452E93}" type="slidenum">
              <a:rPr lang="ar-SA" altLang="en-US" sz="1300">
                <a:solidFill>
                  <a:srgbClr val="898989"/>
                </a:solidFill>
              </a:rPr>
              <a:pPr/>
              <a:t>42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6FA4673B-7671-4944-9899-DA27A9D1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28600"/>
            <a:ext cx="1009491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altLang="en-US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Hyperthyroidism due to Graves’ disease</a:t>
            </a:r>
            <a:endParaRPr lang="en-GB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Hyperthyroidism</a:t>
            </a:r>
          </a:p>
          <a:p>
            <a:pPr algn="ctr"/>
            <a:r>
              <a:rPr lang="pl-PL" altLang="en-US" sz="28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[ markedly elevated serum T4 or T3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very large </a:t>
            </a:r>
            <a:r>
              <a:rPr lang="en-GB" alt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goiter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&gt; 4 times normal ]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l-PL" altLang="en-US" sz="28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endParaRPr lang="pl-PL" altLang="en-US" sz="2800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Definitive therapy with radioiodine preferred in </a:t>
            </a:r>
            <a:r>
              <a:rPr lang="en-GB" altLang="en-US" sz="2800" b="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pl-PL" altLang="en-US" sz="28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Normalization of thyroid function with anti-thyroid drugs before </a:t>
            </a:r>
            <a:r>
              <a:rPr lang="en-US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surgery in </a:t>
            </a:r>
            <a:r>
              <a:rPr lang="en-US" altLang="en-US" sz="2800" b="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 patients </a:t>
            </a:r>
            <a:r>
              <a:rPr lang="en-US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and those </a:t>
            </a:r>
            <a:r>
              <a:rPr lang="en-GB" alt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with heart disease</a:t>
            </a:r>
          </a:p>
          <a:p>
            <a:endParaRPr lang="en-GB" altLang="en-US" sz="2000" u="sng" dirty="0">
              <a:solidFill>
                <a:srgbClr val="0066FF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pl-PL" alt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>
            <a:extLst>
              <a:ext uri="{FF2B5EF4-FFF2-40B4-BE49-F238E27FC236}">
                <a16:creationId xmlns="" xmlns:a16="http://schemas.microsoft.com/office/drawing/2014/main" id="{F4C2DA73-337C-FC4A-A6B2-EEDFB294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AB064563-D6EB-974B-9DF9-9A501614A164}" type="slidenum">
              <a:rPr lang="ar-SA" altLang="en-US" sz="1300">
                <a:solidFill>
                  <a:srgbClr val="898989"/>
                </a:solidFill>
              </a:rPr>
              <a:pPr/>
              <a:t>43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C96E9991-4C3E-004D-AF2F-A3A0B16C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228600"/>
            <a:ext cx="100949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Hyperthyroidism due to Graves’ disease</a:t>
            </a:r>
            <a:endParaRPr lang="en-GB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GB" alt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Mild/moderate hyperthyroidism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altLang="en-US" sz="32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[ small or moderately enlarged thyroid; children or pregnant or lactating women ]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Primary anti-thyroid drug therapy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should be considered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Start methimazole, 5–30 mg/day,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(PTU preferred in pregnant women)</a:t>
            </a:r>
            <a:endParaRPr lang="en-US" altLang="en-US" sz="2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Monitor thyroid function every 4–6 wk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  <a:r>
              <a:rPr lang="en-GB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euthyroid state</a:t>
            </a: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achieved</a:t>
            </a:r>
          </a:p>
          <a:p>
            <a:pPr algn="ctr"/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 algn="ctr">
              <a:buFont typeface="Arial" panose="020B0604020202020204" pitchFamily="34" charset="0"/>
              <a:buNone/>
            </a:pPr>
            <a:endParaRPr lang="pl-PL" altLang="en-US" sz="28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>
            <a:extLst>
              <a:ext uri="{FF2B5EF4-FFF2-40B4-BE49-F238E27FC236}">
                <a16:creationId xmlns="" xmlns:a16="http://schemas.microsoft.com/office/drawing/2014/main" id="{41C12BAA-A5A3-E04F-B3E9-724C9C28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F9275BEA-CDA7-F041-BADA-2C3FD5CDD152}" type="slidenum">
              <a:rPr lang="ar-SA" altLang="en-US" sz="1300">
                <a:solidFill>
                  <a:srgbClr val="898989"/>
                </a:solidFill>
              </a:rPr>
              <a:pPr/>
              <a:t>44</a:t>
            </a:fld>
            <a:endParaRPr lang="en-US" altLang="en-US" sz="1300">
              <a:solidFill>
                <a:srgbClr val="898989"/>
              </a:solidFill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C331CD89-183D-814D-A5E9-F0376D52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0"/>
            <a:ext cx="10094913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Hyperthyroidism due to Graves’ disease</a:t>
            </a:r>
            <a:endParaRPr lang="en-GB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Mild/moderate hyperthyroidism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                 </a:t>
            </a:r>
            <a:r>
              <a:rPr lang="pl-PL" altLang="en-US" sz="28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GB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</a:t>
            </a: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drug therapy after 12–18 mo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                 </a:t>
            </a: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en-US" sz="28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</a:t>
            </a: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thyroid function every 2 mo for 6 mo,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  then less frequently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</a:t>
            </a: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                   </a:t>
            </a: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r>
              <a:rPr lang="en-GB" altLang="en-US" sz="2800" b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altLang="en-US" sz="32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</a:t>
            </a:r>
            <a:r>
              <a:rPr lang="en-GB" altLang="en-US" sz="2800" b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GB" altLang="en-US" sz="32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Remission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</a:t>
            </a: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  <a:r>
              <a:rPr lang="en-US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                                       </a:t>
            </a:r>
            <a:r>
              <a:rPr lang="pl-PL" altLang="en-US" sz="2800" b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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  Definitive radioiodine                      Monitor thyroid function </a:t>
            </a:r>
          </a:p>
          <a:p>
            <a:r>
              <a:rPr lang="en-GB" altLang="en-US" sz="2800" b="0">
                <a:latin typeface="Arial" panose="020B0604020202020204" pitchFamily="34" charset="0"/>
                <a:cs typeface="Arial" panose="020B0604020202020204" pitchFamily="34" charset="0"/>
              </a:rPr>
              <a:t>   therapy in adults                             every 12 mo indefinitely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(Second course of anti-thyroid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GB" altLang="en-US" sz="28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in children)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8793AC51-2269-434B-85BD-DCA6EB966EC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THYROIDECTOMY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="" xmlns:a16="http://schemas.microsoft.com/office/drawing/2014/main" id="{6D0880AA-1BEE-CE4E-8D2E-B0167AF0F6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706563"/>
            <a:ext cx="9555162" cy="4827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Sub-total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thyriodectomy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is the treatment of choice in very large gland or multinodular goiter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4">
            <a:extLst>
              <a:ext uri="{FF2B5EF4-FFF2-40B4-BE49-F238E27FC236}">
                <a16:creationId xmlns="" xmlns:a16="http://schemas.microsoft.com/office/drawing/2014/main" id="{EF2DF9D2-B29B-4348-99FE-5BE35A07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 defTabSz="992188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73B56CC6-C8D9-9E4D-A77E-C64AAAF6B760}" type="slidenum">
              <a:rPr lang="ar-SA" altLang="en-US" sz="13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altLang="en-US" sz="13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A971C-5A05-704E-A204-8F21AEB8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2743200"/>
            <a:ext cx="9051925" cy="1219200"/>
          </a:xfrm>
        </p:spPr>
        <p:txBody>
          <a:bodyPr/>
          <a:lstStyle/>
          <a:p>
            <a:r>
              <a:rPr lang="x-none" dirty="0"/>
              <a:t>Good Luck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F74E5B-D883-C842-8EDE-B46747D9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528-0841-3945-B326-D042795AAC5C}" type="slidenum">
              <a:rPr lang="ar-SA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21863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94767C93-CCE2-5C46-BFB3-1A7491C2BF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161925"/>
            <a:ext cx="7543800" cy="976313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0066FF"/>
                </a:solidFill>
              </a:rPr>
              <a:t>Thyroid function</a:t>
            </a:r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2D580D72-7BF5-F34E-9593-07ED8B22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44638"/>
            <a:ext cx="9220200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276" tIns="49638" rIns="99276" bIns="49638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000" dirty="0">
                <a:solidFill>
                  <a:srgbClr val="FF0000"/>
                </a:solidFill>
                <a:latin typeface="Arial" charset="0"/>
              </a:rPr>
              <a:t>Important </a:t>
            </a:r>
            <a:r>
              <a:rPr lang="en-US" altLang="en-US" sz="3000" dirty="0" smtClean="0">
                <a:solidFill>
                  <a:srgbClr val="FF0000"/>
                </a:solidFill>
                <a:latin typeface="Arial" charset="0"/>
              </a:rPr>
              <a:t>functions are:</a:t>
            </a:r>
            <a:endParaRPr lang="en-US" altLang="en-US" sz="30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altLang="en-US" sz="3000" dirty="0">
                <a:latin typeface="Arial" charset="0"/>
              </a:rPr>
              <a:t>Growth &amp; development, especially in the embryo &amp; brain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altLang="en-US" sz="3000" dirty="0">
                <a:latin typeface="Arial" charset="0"/>
              </a:rPr>
              <a:t>Thermoregulation: increase basal metabolic rate (BMR)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altLang="en-US" sz="3000" dirty="0" smtClean="0">
                <a:latin typeface="Arial" charset="0"/>
              </a:rPr>
              <a:t>Helps </a:t>
            </a:r>
            <a:r>
              <a:rPr lang="en-US" altLang="en-US" sz="3000" dirty="0">
                <a:latin typeface="Arial" charset="0"/>
              </a:rPr>
              <a:t>maintain metabolic energy balance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altLang="en-US" sz="3000" dirty="0">
                <a:latin typeface="Arial" charset="0"/>
              </a:rPr>
              <a:t>CVS: increase HR &amp; cardiac output which increase oxygen demand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B5FE630D-8D42-134D-8358-CEA7B8DE6B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88900"/>
            <a:ext cx="7543800" cy="976313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0066FF"/>
                </a:solidFill>
              </a:rPr>
              <a:t>Thyroid function</a:t>
            </a:r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67ADC07A-AEF3-8C40-89B5-8537E8BD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44638"/>
            <a:ext cx="9220200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276" tIns="49638" rIns="99276" bIns="49638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Iodine Importance</a:t>
            </a:r>
            <a:r>
              <a:rPr lang="en-US" altLang="en-US" sz="3000" b="0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Thyroid hormones are unique biological molecules in that they incorporate iodine in their structure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Adequate iodine intake (diet, water) is required for normal thyroid hormone production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Major sources of iodine: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	- iodized salt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    - </a:t>
            </a:r>
            <a:r>
              <a:rPr lang="en-US" sz="3200" dirty="0" err="1"/>
              <a:t>iodated</a:t>
            </a:r>
            <a:r>
              <a:rPr lang="en-US" sz="3200" dirty="0"/>
              <a:t> bread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    - dairy products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/>
              <a:t>	- shellfish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/>
              <a:t>Minimum requirement: 75 micrograms/day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D8D537AD-D865-ED4C-9167-634F8B69B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277225" cy="1204913"/>
          </a:xfrm>
        </p:spPr>
        <p:txBody>
          <a:bodyPr lIns="96521" tIns="47413" rIns="96521" bIns="47413"/>
          <a:lstStyle/>
          <a:p>
            <a:pPr eaLnBrk="1" hangingPunct="1">
              <a:defRPr/>
            </a:pPr>
            <a:r>
              <a:rPr lang="en-US" altLang="en-US" sz="384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Metabolism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F2AC01B8-EEE9-F24C-B917-5A04A8D4D4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725" y="1374775"/>
            <a:ext cx="8291513" cy="2925763"/>
          </a:xfrm>
        </p:spPr>
        <p:txBody>
          <a:bodyPr lIns="96521" tIns="47413" rIns="96521" bIns="47413"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987" b="1" dirty="0"/>
              <a:t>Dietary iodine is </a:t>
            </a:r>
            <a:r>
              <a:rPr lang="en-US" sz="2987" b="1" dirty="0">
                <a:solidFill>
                  <a:srgbClr val="FF0000"/>
                </a:solidFill>
              </a:rPr>
              <a:t>absorbed in the GI tract</a:t>
            </a:r>
            <a:r>
              <a:rPr lang="en-US" sz="2987" b="1" dirty="0"/>
              <a:t>, then taken up by the thyroid gland  (or removed from the body by the kidneys)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987" b="1" dirty="0"/>
              <a:t>Iodide taken up by the thyroid gland is </a:t>
            </a:r>
            <a:r>
              <a:rPr lang="en-US" sz="2987" b="1" dirty="0">
                <a:solidFill>
                  <a:srgbClr val="FF0000"/>
                </a:solidFill>
              </a:rPr>
              <a:t>oxidized</a:t>
            </a:r>
            <a:r>
              <a:rPr lang="en-US" sz="2987" b="1" dirty="0"/>
              <a:t> by peroxidase in the lumen of the follicle: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DF53AFB6-C0E0-044A-8EE2-389944F41EB1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4235450"/>
            <a:ext cx="4405312" cy="606425"/>
            <a:chOff x="1728" y="2642"/>
            <a:chExt cx="2332" cy="430"/>
          </a:xfrm>
        </p:grpSpPr>
        <p:grpSp>
          <p:nvGrpSpPr>
            <p:cNvPr id="8198" name="Group 6">
              <a:extLst>
                <a:ext uri="{FF2B5EF4-FFF2-40B4-BE49-F238E27FC236}">
                  <a16:creationId xmlns="" xmlns:a16="http://schemas.microsoft.com/office/drawing/2014/main" id="{FC742336-50D8-7844-8530-310025146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5" y="2642"/>
              <a:ext cx="1279" cy="430"/>
              <a:chOff x="2025" y="2642"/>
              <a:chExt cx="1279" cy="430"/>
            </a:xfrm>
          </p:grpSpPr>
          <p:sp>
            <p:nvSpPr>
              <p:cNvPr id="11272" name="Line 4">
                <a:extLst>
                  <a:ext uri="{FF2B5EF4-FFF2-40B4-BE49-F238E27FC236}">
                    <a16:creationId xmlns="" xmlns:a16="http://schemas.microsoft.com/office/drawing/2014/main" id="{587E5CE7-B830-2B4C-9C00-695242688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5" y="3072"/>
                <a:ext cx="12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sz="2560" dirty="0"/>
              </a:p>
            </p:txBody>
          </p:sp>
          <p:sp>
            <p:nvSpPr>
              <p:cNvPr id="11273" name="Rectangle 5">
                <a:extLst>
                  <a:ext uri="{FF2B5EF4-FFF2-40B4-BE49-F238E27FC236}">
                    <a16:creationId xmlns="" xmlns:a16="http://schemas.microsoft.com/office/drawing/2014/main" id="{C1F768B5-8D5E-6040-B524-00C57299C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" y="2642"/>
                <a:ext cx="1037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521" tIns="47413" rIns="96521" bIns="47413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2560" dirty="0">
                    <a:solidFill>
                      <a:srgbClr val="0066FF"/>
                    </a:solidFill>
                    <a:latin typeface="Times New Roman" panose="02020603050405020304" pitchFamily="18" charset="0"/>
                  </a:rPr>
                  <a:t>Peroxidase</a:t>
                </a:r>
              </a:p>
            </p:txBody>
          </p:sp>
        </p:grpSp>
        <p:sp>
          <p:nvSpPr>
            <p:cNvPr id="11271" name="Rectangle 7">
              <a:extLst>
                <a:ext uri="{FF2B5EF4-FFF2-40B4-BE49-F238E27FC236}">
                  <a16:creationId xmlns="" xmlns:a16="http://schemas.microsoft.com/office/drawing/2014/main" id="{98E33DAE-368B-704A-B007-6791CF0BE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89"/>
              <a:ext cx="233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560" dirty="0">
                  <a:latin typeface="Times New Roman" panose="02020603050405020304" pitchFamily="18" charset="0"/>
                </a:rPr>
                <a:t>I</a:t>
              </a:r>
              <a:r>
                <a:rPr lang="en-US" altLang="en-US" sz="2560" baseline="30000" dirty="0">
                  <a:latin typeface="Times New Roman" panose="02020603050405020304" pitchFamily="18" charset="0"/>
                </a:rPr>
                <a:t>-</a:t>
              </a:r>
              <a:r>
                <a:rPr lang="en-US" altLang="en-US" sz="2560" dirty="0">
                  <a:latin typeface="Times New Roman" panose="02020603050405020304" pitchFamily="18" charset="0"/>
                </a:rPr>
                <a:t>  			       </a:t>
              </a:r>
              <a:r>
                <a:rPr lang="en-US" sz="2800" dirty="0">
                  <a:latin typeface="Times New Roman" panose="02020603050405020304" pitchFamily="18" charset="0"/>
                </a:rPr>
                <a:t>I</a:t>
              </a:r>
              <a:r>
                <a:rPr lang="en-US" sz="2800" baseline="-25000" dirty="0">
                  <a:latin typeface="Times New Roman" panose="02020603050405020304" pitchFamily="18" charset="0"/>
                </a:rPr>
                <a:t>2</a:t>
              </a:r>
              <a:endParaRPr lang="en-US" altLang="en-US" sz="256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0488" name="Rectangle 8">
            <a:extLst>
              <a:ext uri="{FF2B5EF4-FFF2-40B4-BE49-F238E27FC236}">
                <a16:creationId xmlns="" xmlns:a16="http://schemas.microsoft.com/office/drawing/2014/main" id="{93E88633-D0C4-9C4B-8934-65E1920D7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" y="5715000"/>
            <a:ext cx="829151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Char char="•"/>
              <a:defRPr/>
            </a:pPr>
            <a:r>
              <a:rPr lang="en-US" altLang="en-US" sz="2880" dirty="0">
                <a:latin typeface="Times New Roman" panose="02020603050405020304" pitchFamily="18" charset="0"/>
              </a:rPr>
              <a:t> Oxidized iodine can then be used in </a:t>
            </a:r>
            <a:r>
              <a:rPr lang="en-US" altLang="en-US" sz="2880" dirty="0" smtClean="0">
                <a:latin typeface="Times New Roman" panose="02020603050405020304" pitchFamily="18" charset="0"/>
              </a:rPr>
              <a:t>the production </a:t>
            </a:r>
            <a:r>
              <a:rPr lang="en-US" altLang="en-US" sz="2880" dirty="0">
                <a:latin typeface="Times New Roman" panose="02020603050405020304" pitchFamily="18" charset="0"/>
              </a:rPr>
              <a:t>of thyroid hormones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743D87D-2513-0B40-AA96-CEED64A15C88}"/>
              </a:ext>
            </a:extLst>
          </p:cNvPr>
          <p:cNvSpPr/>
          <p:nvPr/>
        </p:nvSpPr>
        <p:spPr>
          <a:xfrm>
            <a:off x="3145504" y="4776936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Iodide</a:t>
            </a: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D6F20E-A1E3-D54F-8E2C-6A8971E93AF8}"/>
              </a:ext>
            </a:extLst>
          </p:cNvPr>
          <p:cNvSpPr/>
          <p:nvPr/>
        </p:nvSpPr>
        <p:spPr>
          <a:xfrm>
            <a:off x="6705600" y="4787822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</a:rPr>
              <a:t>iodine</a:t>
            </a:r>
            <a:endParaRPr lang="x-none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59D025F3-3EFE-6E4B-8C87-684B0F7EF2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0"/>
            <a:ext cx="9051925" cy="121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</a:rPr>
              <a:t>Thyroid Regulation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="" xmlns:a16="http://schemas.microsoft.com/office/drawing/2014/main" id="{28A98209-4F9E-FE46-9034-740E2AE27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1706563" cy="7318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Hypothalamus</a:t>
            </a:r>
            <a:endParaRPr kumimoji="0" lang="en-US" altLang="en-US" sz="1280" dirty="0">
              <a:latin typeface="Times New Roman" panose="02020603050405020304" pitchFamily="18" charset="0"/>
            </a:endParaRPr>
          </a:p>
        </p:txBody>
      </p:sp>
      <p:sp>
        <p:nvSpPr>
          <p:cNvPr id="11268" name="AutoShape 5">
            <a:extLst>
              <a:ext uri="{FF2B5EF4-FFF2-40B4-BE49-F238E27FC236}">
                <a16:creationId xmlns="" xmlns:a16="http://schemas.microsoft.com/office/drawing/2014/main" id="{570CA316-2D52-3444-9A59-E5E8AD1A5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5211763"/>
            <a:ext cx="1706562" cy="7318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Anterior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Pituitary</a:t>
            </a:r>
            <a:endParaRPr kumimoji="0" lang="en-US" altLang="en-US" sz="1280" dirty="0">
              <a:latin typeface="Times New Roman" panose="02020603050405020304" pitchFamily="18" charset="0"/>
            </a:endParaRPr>
          </a:p>
        </p:txBody>
      </p:sp>
      <p:sp>
        <p:nvSpPr>
          <p:cNvPr id="11269" name="AutoShape 6">
            <a:extLst>
              <a:ext uri="{FF2B5EF4-FFF2-40B4-BE49-F238E27FC236}">
                <a16:creationId xmlns="" xmlns:a16="http://schemas.microsoft.com/office/drawing/2014/main" id="{58DED07B-CB5D-8F42-AC90-8AA78C0C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5135563"/>
            <a:ext cx="1706562" cy="73183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>
                <a:latin typeface="Times New Roman" panose="02020603050405020304" pitchFamily="18" charset="0"/>
              </a:rPr>
              <a:t>Thyroid Gland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192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1280">
              <a:latin typeface="Times New Roman" panose="02020603050405020304" pitchFamily="18" charset="0"/>
            </a:endParaRPr>
          </a:p>
        </p:txBody>
      </p:sp>
      <p:sp>
        <p:nvSpPr>
          <p:cNvPr id="11270" name="AutoShape 7">
            <a:extLst>
              <a:ext uri="{FF2B5EF4-FFF2-40B4-BE49-F238E27FC236}">
                <a16:creationId xmlns="" xmlns:a16="http://schemas.microsoft.com/office/drawing/2014/main" id="{2729BAED-F342-BA41-BF49-C03799D50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5475288"/>
            <a:ext cx="1789113" cy="163512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71" name="AutoShape 8">
            <a:extLst>
              <a:ext uri="{FF2B5EF4-FFF2-40B4-BE49-F238E27FC236}">
                <a16:creationId xmlns="" xmlns:a16="http://schemas.microsoft.com/office/drawing/2014/main" id="{8E246679-C147-FD4C-8577-4DCB2C06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486400"/>
            <a:ext cx="1625600" cy="187325"/>
          </a:xfrm>
          <a:prstGeom prst="rightArrow">
            <a:avLst>
              <a:gd name="adj1" fmla="val 50000"/>
              <a:gd name="adj2" fmla="val 2181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72" name="Text Box 9">
            <a:extLst>
              <a:ext uri="{FF2B5EF4-FFF2-40B4-BE49-F238E27FC236}">
                <a16:creationId xmlns="" xmlns:a16="http://schemas.microsoft.com/office/drawing/2014/main" id="{C38BA9C2-BC72-A446-97FE-67B6319E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099050"/>
            <a:ext cx="7318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1920">
                <a:latin typeface="Times New Roman" panose="02020603050405020304" pitchFamily="18" charset="0"/>
              </a:rPr>
              <a:t>TRH</a:t>
            </a: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73" name="Text Box 10">
            <a:extLst>
              <a:ext uri="{FF2B5EF4-FFF2-40B4-BE49-F238E27FC236}">
                <a16:creationId xmlns="" xmlns:a16="http://schemas.microsoft.com/office/drawing/2014/main" id="{96B8115A-619F-2148-9698-7DC365A7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6318250"/>
            <a:ext cx="97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T3/T4</a:t>
            </a:r>
            <a:endParaRPr kumimoji="0" lang="en-US" altLang="en-US" sz="2560" dirty="0">
              <a:latin typeface="Times New Roman" panose="02020603050405020304" pitchFamily="18" charset="0"/>
            </a:endParaRPr>
          </a:p>
        </p:txBody>
      </p:sp>
      <p:sp>
        <p:nvSpPr>
          <p:cNvPr id="11274" name="Text Box 11">
            <a:extLst>
              <a:ext uri="{FF2B5EF4-FFF2-40B4-BE49-F238E27FC236}">
                <a16:creationId xmlns="" xmlns:a16="http://schemas.microsoft.com/office/drawing/2014/main" id="{51CC0B47-3EBD-2D41-987E-6DDB34C56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5097463"/>
            <a:ext cx="7318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TSH</a:t>
            </a:r>
            <a:endParaRPr kumimoji="0" lang="en-US" altLang="en-US" sz="2560" dirty="0">
              <a:latin typeface="Times New Roman" panose="02020603050405020304" pitchFamily="18" charset="0"/>
            </a:endParaRPr>
          </a:p>
        </p:txBody>
      </p:sp>
      <p:grpSp>
        <p:nvGrpSpPr>
          <p:cNvPr id="9227" name="Group 21">
            <a:extLst>
              <a:ext uri="{FF2B5EF4-FFF2-40B4-BE49-F238E27FC236}">
                <a16:creationId xmlns="" xmlns:a16="http://schemas.microsoft.com/office/drawing/2014/main" id="{9E2BD20D-7911-5046-B9A2-66E80D472D20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5519738"/>
            <a:ext cx="301625" cy="195262"/>
            <a:chOff x="4244" y="2454"/>
            <a:chExt cx="178" cy="116"/>
          </a:xfrm>
        </p:grpSpPr>
        <p:sp>
          <p:nvSpPr>
            <p:cNvPr id="11290" name="Line 17">
              <a:extLst>
                <a:ext uri="{FF2B5EF4-FFF2-40B4-BE49-F238E27FC236}">
                  <a16:creationId xmlns="" xmlns:a16="http://schemas.microsoft.com/office/drawing/2014/main" id="{DBE01226-16FB-2946-B60E-F7991C93A9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63301">
              <a:off x="4374" y="24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2560"/>
            </a:p>
          </p:txBody>
        </p:sp>
        <p:sp>
          <p:nvSpPr>
            <p:cNvPr id="11291" name="Line 14">
              <a:extLst>
                <a:ext uri="{FF2B5EF4-FFF2-40B4-BE49-F238E27FC236}">
                  <a16:creationId xmlns="" xmlns:a16="http://schemas.microsoft.com/office/drawing/2014/main" id="{2D59598C-5C84-AA4C-BC39-8E28521553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857527">
              <a:off x="4292" y="24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2560"/>
            </a:p>
          </p:txBody>
        </p:sp>
        <p:sp>
          <p:nvSpPr>
            <p:cNvPr id="11292" name="Line 18">
              <a:extLst>
                <a:ext uri="{FF2B5EF4-FFF2-40B4-BE49-F238E27FC236}">
                  <a16:creationId xmlns="" xmlns:a16="http://schemas.microsoft.com/office/drawing/2014/main" id="{8C716549-EDB7-1F4C-B69E-E87BE149E5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8257527">
              <a:off x="4295" y="247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2560"/>
            </a:p>
          </p:txBody>
        </p:sp>
      </p:grpSp>
      <p:sp>
        <p:nvSpPr>
          <p:cNvPr id="11276" name="AutoShape 22">
            <a:extLst>
              <a:ext uri="{FF2B5EF4-FFF2-40B4-BE49-F238E27FC236}">
                <a16:creationId xmlns="" xmlns:a16="http://schemas.microsoft.com/office/drawing/2014/main" id="{89E9A4C2-6550-844F-8671-95A0735D85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2150" y="6048375"/>
            <a:ext cx="406400" cy="146050"/>
          </a:xfrm>
          <a:prstGeom prst="rightArrow">
            <a:avLst>
              <a:gd name="adj1" fmla="val 50000"/>
              <a:gd name="adj2" fmla="val 69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77" name="Line 25">
            <a:extLst>
              <a:ext uri="{FF2B5EF4-FFF2-40B4-BE49-F238E27FC236}">
                <a16:creationId xmlns="" xmlns:a16="http://schemas.microsoft.com/office/drawing/2014/main" id="{202BB4E5-93F2-2A4F-ACB6-FC8BFC52A9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3525" y="6553200"/>
            <a:ext cx="6502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 sz="2560"/>
          </a:p>
        </p:txBody>
      </p:sp>
      <p:sp>
        <p:nvSpPr>
          <p:cNvPr id="11278" name="Line 26">
            <a:extLst>
              <a:ext uri="{FF2B5EF4-FFF2-40B4-BE49-F238E27FC236}">
                <a16:creationId xmlns="" xmlns:a16="http://schemas.microsoft.com/office/drawing/2014/main" id="{7A914D9D-BAB7-004E-86D9-D63E985C50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3525" y="5943600"/>
            <a:ext cx="0" cy="5683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 sz="2560"/>
          </a:p>
        </p:txBody>
      </p:sp>
      <p:sp>
        <p:nvSpPr>
          <p:cNvPr id="11279" name="Line 27">
            <a:extLst>
              <a:ext uri="{FF2B5EF4-FFF2-40B4-BE49-F238E27FC236}">
                <a16:creationId xmlns="" xmlns:a16="http://schemas.microsoft.com/office/drawing/2014/main" id="{2F54ED1F-91CE-D748-9236-4A93DF360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1575" y="5984875"/>
            <a:ext cx="0" cy="5683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GB" sz="2560"/>
          </a:p>
        </p:txBody>
      </p:sp>
      <p:sp>
        <p:nvSpPr>
          <p:cNvPr id="11280" name="Rectangle 28">
            <a:extLst>
              <a:ext uri="{FF2B5EF4-FFF2-40B4-BE49-F238E27FC236}">
                <a16:creationId xmlns="" xmlns:a16="http://schemas.microsoft.com/office/drawing/2014/main" id="{0B3C4392-E753-044E-B0C9-F9FBBA3B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4573588"/>
            <a:ext cx="18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81" name="Text Box 30">
            <a:extLst>
              <a:ext uri="{FF2B5EF4-FFF2-40B4-BE49-F238E27FC236}">
                <a16:creationId xmlns="" xmlns:a16="http://schemas.microsoft.com/office/drawing/2014/main" id="{9E90A16D-41C3-034A-9022-849D2DB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5099050"/>
            <a:ext cx="3254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1282" name="Text Box 31">
            <a:extLst>
              <a:ext uri="{FF2B5EF4-FFF2-40B4-BE49-F238E27FC236}">
                <a16:creationId xmlns="" xmlns:a16="http://schemas.microsoft.com/office/drawing/2014/main" id="{A4459BCA-EC1B-2C4D-9938-D4A5B2E6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099050"/>
            <a:ext cx="325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1283" name="Text Box 32">
            <a:extLst>
              <a:ext uri="{FF2B5EF4-FFF2-40B4-BE49-F238E27FC236}">
                <a16:creationId xmlns="" xmlns:a16="http://schemas.microsoft.com/office/drawing/2014/main" id="{22C0D24F-B248-3348-92D5-D3C647A4B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6089650"/>
            <a:ext cx="2651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 dirty="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1284" name="Text Box 33">
            <a:extLst>
              <a:ext uri="{FF2B5EF4-FFF2-40B4-BE49-F238E27FC236}">
                <a16:creationId xmlns="" xmlns:a16="http://schemas.microsoft.com/office/drawing/2014/main" id="{C4D7CF7A-2BE8-4D42-9F13-4D74A17A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470400"/>
            <a:ext cx="2667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en-US" sz="192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1285" name="Text Box 11">
            <a:extLst>
              <a:ext uri="{FF2B5EF4-FFF2-40B4-BE49-F238E27FC236}">
                <a16:creationId xmlns="" xmlns:a16="http://schemas.microsoft.com/office/drawing/2014/main" id="{D0B9F3A1-BFDC-BF40-ABE4-EDBD1721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5684838"/>
            <a:ext cx="893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1280" dirty="0">
                <a:latin typeface="Times New Roman" panose="02020603050405020304" pitchFamily="18" charset="0"/>
              </a:rPr>
              <a:t>TSH Receptor</a:t>
            </a:r>
          </a:p>
        </p:txBody>
      </p:sp>
      <p:sp>
        <p:nvSpPr>
          <p:cNvPr id="11286" name="Up Arrow 26">
            <a:extLst>
              <a:ext uri="{FF2B5EF4-FFF2-40B4-BE49-F238E27FC236}">
                <a16:creationId xmlns="" xmlns:a16="http://schemas.microsoft.com/office/drawing/2014/main" id="{45F8A83C-B962-DD4B-9323-F507C6F1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5399088"/>
            <a:ext cx="80962" cy="1635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87" name="Text Box 11">
            <a:extLst>
              <a:ext uri="{FF2B5EF4-FFF2-40B4-BE49-F238E27FC236}">
                <a16:creationId xmlns="" xmlns:a16="http://schemas.microsoft.com/office/drawing/2014/main" id="{7C80DFD8-F358-3144-9B3B-F4C2E0A5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5349875"/>
            <a:ext cx="1381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1280">
                <a:latin typeface="Times New Roman" panose="02020603050405020304" pitchFamily="18" charset="0"/>
              </a:rPr>
              <a:t>Adenylyl Cyclase</a:t>
            </a:r>
          </a:p>
        </p:txBody>
      </p:sp>
      <p:sp>
        <p:nvSpPr>
          <p:cNvPr id="11288" name="Up Arrow 28">
            <a:extLst>
              <a:ext uri="{FF2B5EF4-FFF2-40B4-BE49-F238E27FC236}">
                <a16:creationId xmlns="" xmlns:a16="http://schemas.microsoft.com/office/drawing/2014/main" id="{8C4BB0F0-9804-2D43-8E77-FCA3E2C8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5703888"/>
            <a:ext cx="80963" cy="16351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en-US" sz="2560">
              <a:latin typeface="Times New Roman" panose="02020603050405020304" pitchFamily="18" charset="0"/>
            </a:endParaRPr>
          </a:p>
        </p:txBody>
      </p:sp>
      <p:sp>
        <p:nvSpPr>
          <p:cNvPr id="11289" name="Text Box 11">
            <a:extLst>
              <a:ext uri="{FF2B5EF4-FFF2-40B4-BE49-F238E27FC236}">
                <a16:creationId xmlns="" xmlns:a16="http://schemas.microsoft.com/office/drawing/2014/main" id="{6211A609-7D8D-9740-B871-4DBADD8F9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5578475"/>
            <a:ext cx="1381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l"/>
              <a:defRPr kumimoji="1" sz="32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kumimoji="1" sz="24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1280" dirty="0" err="1">
                <a:latin typeface="Times New Roman" panose="02020603050405020304" pitchFamily="18" charset="0"/>
              </a:rPr>
              <a:t>cAMP</a:t>
            </a:r>
            <a:endParaRPr kumimoji="0" lang="en-US" altLang="en-US" sz="128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506E85-94B5-A042-AE4E-157F90EA2F3E}"/>
              </a:ext>
            </a:extLst>
          </p:cNvPr>
          <p:cNvSpPr/>
          <p:nvPr/>
        </p:nvSpPr>
        <p:spPr>
          <a:xfrm>
            <a:off x="457200" y="1524000"/>
            <a:ext cx="8991600" cy="2563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Aft>
                <a:spcPct val="1500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200" dirty="0">
                <a:latin typeface="Arial" pitchFamily="34" charset="0"/>
              </a:rPr>
              <a:t>Hypothalamus secretes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</a:rPr>
              <a:t>Thyrotropin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</a:rPr>
              <a:t>-Releasing Hormone </a:t>
            </a:r>
            <a:r>
              <a:rPr lang="en-US" sz="2200" dirty="0">
                <a:latin typeface="Arial" pitchFamily="34" charset="0"/>
              </a:rPr>
              <a:t>(TRH) which stimulates synthesis &amp; release of </a:t>
            </a:r>
            <a:r>
              <a:rPr lang="en-US" sz="2200" dirty="0" err="1">
                <a:latin typeface="Arial" pitchFamily="34" charset="0"/>
              </a:rPr>
              <a:t>thyrotropin</a:t>
            </a:r>
            <a:r>
              <a:rPr lang="en-US" sz="2200" dirty="0">
                <a:latin typeface="Arial" pitchFamily="34" charset="0"/>
              </a:rPr>
              <a:t> (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</a:rPr>
              <a:t>Thyroid Stimulating Hormone</a:t>
            </a:r>
            <a:r>
              <a:rPr lang="en-US" sz="2200" dirty="0">
                <a:latin typeface="Arial" pitchFamily="34" charset="0"/>
              </a:rPr>
              <a:t> or TSH) by the anterior pituitary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200" dirty="0">
                <a:latin typeface="Arial" pitchFamily="34" charset="0"/>
              </a:rPr>
              <a:t> TSH then stimulates the thyroid gland to uptake iodine, synthesize &amp; release T4 &amp; T3</a:t>
            </a:r>
          </a:p>
          <a:p>
            <a:pPr>
              <a:spcAft>
                <a:spcPct val="1500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/>
            </a:pPr>
            <a:r>
              <a:rPr lang="en-US" sz="2200" dirty="0">
                <a:latin typeface="Arial" pitchFamily="34" charset="0"/>
              </a:rPr>
              <a:t> T4 &amp; T3 levels feedback to both hypothalamus &amp; pituitary affecting the release of TRH &amp; TSH</a:t>
            </a:r>
          </a:p>
        </p:txBody>
      </p:sp>
      <p:sp>
        <p:nvSpPr>
          <p:cNvPr id="9243" name="Slide Number Placeholder 2">
            <a:extLst>
              <a:ext uri="{FF2B5EF4-FFF2-40B4-BE49-F238E27FC236}">
                <a16:creationId xmlns="" xmlns:a16="http://schemas.microsoft.com/office/drawing/2014/main" id="{92D97C35-37D3-5D49-8EF9-5273B320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9pPr>
          </a:lstStyle>
          <a:p>
            <a:fld id="{1541F681-94E3-6044-8623-2A270050C7A1}" type="slidenum">
              <a:rPr lang="ar-SA" altLang="en-US" sz="1300">
                <a:solidFill>
                  <a:srgbClr val="898989"/>
                </a:solidFill>
              </a:rPr>
              <a:pPr/>
              <a:t>8</a:t>
            </a:fld>
            <a:endParaRPr lang="en-US" altLang="en-US" sz="13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1BE5CBBD-E7A4-B746-A955-BE6612DC3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" y="-31750"/>
            <a:ext cx="9220200" cy="1098550"/>
          </a:xfrm>
        </p:spPr>
        <p:txBody>
          <a:bodyPr lIns="96521" tIns="47413" rIns="96521" bIns="47413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Regulation</a:t>
            </a:r>
            <a:endParaRPr lang="en-US" sz="384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1B7525BC-43BB-FD47-B17A-AE5DAB7E9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9601200" cy="5943600"/>
          </a:xfrm>
        </p:spPr>
        <p:txBody>
          <a:bodyPr lIns="96521" tIns="47413" rIns="96521" bIns="47413"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release is influenced by hypothalamic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and by thyroid hormones themselves.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hormones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exert negative feedback on TSH release at the level of the anterior pituitary.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- Inhibition of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 synthesis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	- Decrease in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pituitary receptors for TRH</a:t>
            </a: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</TotalTime>
  <Words>1920</Words>
  <Application>Microsoft Office PowerPoint</Application>
  <PresentationFormat>Custom</PresentationFormat>
  <Paragraphs>465</Paragraphs>
  <Slides>46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Thyroid function</vt:lpstr>
      <vt:lpstr>Thyroid function</vt:lpstr>
      <vt:lpstr>Thyroid function</vt:lpstr>
      <vt:lpstr>Iodine Metabolism</vt:lpstr>
      <vt:lpstr>Thyroid Regulation</vt:lpstr>
      <vt:lpstr>Thyroid Regulation</vt:lpstr>
      <vt:lpstr>Thyroid Regulation</vt:lpstr>
      <vt:lpstr>Thyroid Hormones</vt:lpstr>
      <vt:lpstr>PowerPoint Presentation</vt:lpstr>
      <vt:lpstr>PowerPoint Presentation</vt:lpstr>
      <vt:lpstr>PowerPoint Presentation</vt:lpstr>
      <vt:lpstr>THYROTOXICOSIS is :   Hypermetabolic state caused by thyroid hormone excess at the tissue 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THYROTOXICOSIS</vt:lpstr>
      <vt:lpstr>Treatment of Hyperthyroidism</vt:lpstr>
      <vt:lpstr>PowerPoint Presentation</vt:lpstr>
      <vt:lpstr>PowerPoint Presentation</vt:lpstr>
      <vt:lpstr>PowerPoint Presentation</vt:lpstr>
      <vt:lpstr>Pharmacokinetic comparison between Propylthiouracil and Methimazole</vt:lpstr>
      <vt:lpstr>Pharmacokinetic comparison between Propylthiouracil and Methimazole</vt:lpstr>
      <vt:lpstr>Adverse Effects Thioamides  </vt:lpstr>
      <vt:lpstr>Adverse Effects (cont.)</vt:lpstr>
      <vt:lpstr>IODINE (Lugol's solution, potassium iodide)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THYROIDECTOMY </vt:lpstr>
      <vt:lpstr>Good Luck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Bassiouni</cp:lastModifiedBy>
  <cp:revision>662</cp:revision>
  <dcterms:created xsi:type="dcterms:W3CDTF">2006-04-04T11:17:20Z</dcterms:created>
  <dcterms:modified xsi:type="dcterms:W3CDTF">2020-02-17T18:03:57Z</dcterms:modified>
</cp:coreProperties>
</file>