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008" r:id="rId1"/>
  </p:sldMasterIdLst>
  <p:notesMasterIdLst>
    <p:notesMasterId r:id="rId26"/>
  </p:notesMasterIdLst>
  <p:handoutMasterIdLst>
    <p:handoutMasterId r:id="rId27"/>
  </p:handoutMasterIdLst>
  <p:sldIdLst>
    <p:sldId id="409" r:id="rId2"/>
    <p:sldId id="386" r:id="rId3"/>
    <p:sldId id="410" r:id="rId4"/>
    <p:sldId id="411" r:id="rId5"/>
    <p:sldId id="398" r:id="rId6"/>
    <p:sldId id="399" r:id="rId7"/>
    <p:sldId id="400" r:id="rId8"/>
    <p:sldId id="352" r:id="rId9"/>
    <p:sldId id="353" r:id="rId10"/>
    <p:sldId id="354" r:id="rId11"/>
    <p:sldId id="355" r:id="rId12"/>
    <p:sldId id="356" r:id="rId13"/>
    <p:sldId id="401" r:id="rId14"/>
    <p:sldId id="402" r:id="rId15"/>
    <p:sldId id="403" r:id="rId16"/>
    <p:sldId id="413" r:id="rId17"/>
    <p:sldId id="414" r:id="rId18"/>
    <p:sldId id="404" r:id="rId19"/>
    <p:sldId id="406" r:id="rId20"/>
    <p:sldId id="412" r:id="rId21"/>
    <p:sldId id="405" r:id="rId22"/>
    <p:sldId id="407" r:id="rId23"/>
    <p:sldId id="408" r:id="rId24"/>
    <p:sldId id="415" r:id="rId25"/>
  </p:sldIdLst>
  <p:sldSz cx="10058400" cy="7315200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4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33CC"/>
    <a:srgbClr val="FF66FF"/>
    <a:srgbClr val="00FF00"/>
    <a:srgbClr val="CCFF99"/>
    <a:srgbClr val="FB6E6B"/>
    <a:srgbClr val="FB6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45" autoAdjust="0"/>
    <p:restoredTop sz="87350" autoAdjust="0"/>
  </p:normalViewPr>
  <p:slideViewPr>
    <p:cSldViewPr>
      <p:cViewPr varScale="1">
        <p:scale>
          <a:sx n="56" d="100"/>
          <a:sy n="56" d="100"/>
        </p:scale>
        <p:origin x="-1075" y="-72"/>
      </p:cViewPr>
      <p:guideLst>
        <p:guide orient="horz" pos="2304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18160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9DA9BA3-A7B5-42CD-A2A9-4887513DD5B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19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05113" y="514350"/>
            <a:ext cx="353377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8160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9B8428B-C509-4296-A100-9BD4FCBD2F1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454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0594023C-F87C-4BFF-A4ED-BD63C99F9CE4}" type="slidenum">
              <a:rPr lang="ar-SA" altLang="en-US" smtClean="0">
                <a:latin typeface="Tahoma" panose="020B0604030504040204" pitchFamily="34" charset="0"/>
                <a:cs typeface="Times New Roman" panose="02020603050405020304" pitchFamily="18" charset="0"/>
              </a:rPr>
              <a:pPr algn="l">
                <a:spcBef>
                  <a:spcPct val="0"/>
                </a:spcBef>
              </a:pPr>
              <a:t>2</a:t>
            </a:fld>
            <a:endParaRPr lang="en-US" altLang="en-US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330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15000"/>
              </a:spcAft>
              <a:buClr>
                <a:srgbClr val="FFFF00"/>
              </a:buClr>
              <a:buSzPct val="100000"/>
              <a:buFont typeface="Wingdings" pitchFamily="2" charset="2"/>
              <a:buNone/>
            </a:pPr>
            <a:r>
              <a:rPr lang="en-US" sz="2900" b="1" dirty="0" err="1">
                <a:solidFill>
                  <a:srgbClr val="FFFFFF"/>
                </a:solidFill>
                <a:latin typeface="Arial" charset="0"/>
              </a:rPr>
              <a:t>Amiodarone</a:t>
            </a:r>
            <a:r>
              <a:rPr lang="en-US" sz="2900" b="1" dirty="0">
                <a:solidFill>
                  <a:srgbClr val="FFFFFF"/>
                </a:solidFill>
                <a:latin typeface="Arial" charset="0"/>
              </a:rPr>
              <a:t>, a class III anti-arrhythmic drug, extremely effective antiarrhythmic drug. However, </a:t>
            </a:r>
            <a:r>
              <a:rPr lang="en-US" sz="2900" b="1" dirty="0" err="1">
                <a:solidFill>
                  <a:srgbClr val="FFFFFF"/>
                </a:solidFill>
                <a:latin typeface="Arial" charset="0"/>
              </a:rPr>
              <a:t>amiodarone</a:t>
            </a:r>
            <a:r>
              <a:rPr lang="en-US" sz="2900" b="1" dirty="0">
                <a:solidFill>
                  <a:srgbClr val="FFFFFF"/>
                </a:solidFill>
                <a:latin typeface="Arial" charset="0"/>
              </a:rPr>
              <a:t> is associated with a number of side effects, including thyroid dysfunction (both hypo- and hyperthyroidism), which is due to </a:t>
            </a:r>
            <a:r>
              <a:rPr lang="en-US" sz="2900" b="1" dirty="0" err="1">
                <a:solidFill>
                  <a:srgbClr val="FFFFFF"/>
                </a:solidFill>
                <a:latin typeface="Arial" charset="0"/>
              </a:rPr>
              <a:t>amiodarone's</a:t>
            </a:r>
            <a:r>
              <a:rPr lang="en-US" sz="2900" b="1" dirty="0">
                <a:solidFill>
                  <a:srgbClr val="FFFFFF"/>
                </a:solidFill>
                <a:latin typeface="Arial" charset="0"/>
              </a:rPr>
              <a:t> high iodine content and its direct toxic effect on the thyroid. </a:t>
            </a:r>
          </a:p>
          <a:p>
            <a:pPr>
              <a:spcAft>
                <a:spcPct val="15000"/>
              </a:spcAft>
              <a:buClr>
                <a:srgbClr val="FFFF00"/>
              </a:buClr>
              <a:buSzPct val="100000"/>
              <a:buFont typeface="Wingdings" pitchFamily="2" charset="2"/>
              <a:buNone/>
            </a:pPr>
            <a:r>
              <a:rPr lang="en-US" sz="2900" b="1" dirty="0" err="1">
                <a:solidFill>
                  <a:srgbClr val="FFFFFF"/>
                </a:solidFill>
                <a:latin typeface="Arial" charset="0"/>
              </a:rPr>
              <a:t>Amiodarone</a:t>
            </a:r>
            <a:r>
              <a:rPr lang="en-US" sz="2900" b="1" dirty="0">
                <a:solidFill>
                  <a:srgbClr val="FFFFFF"/>
                </a:solidFill>
                <a:latin typeface="Arial" charset="0"/>
              </a:rPr>
              <a:t> contains two iodine atoms. It is estimated that </a:t>
            </a:r>
            <a:r>
              <a:rPr lang="en-US" sz="2900" b="1" dirty="0" err="1">
                <a:solidFill>
                  <a:srgbClr val="FFFFFF"/>
                </a:solidFill>
                <a:latin typeface="Arial" charset="0"/>
              </a:rPr>
              <a:t>amiodarone</a:t>
            </a:r>
            <a:r>
              <a:rPr lang="en-US" sz="2900" b="1" dirty="0">
                <a:solidFill>
                  <a:srgbClr val="FFFFFF"/>
                </a:solidFill>
                <a:latin typeface="Arial" charset="0"/>
              </a:rPr>
              <a:t> metabolism in the liver releases approximately 3 mg of inorganic iodine into the systemic circulation per 100 mg of </a:t>
            </a:r>
            <a:r>
              <a:rPr lang="en-US" sz="2900" b="1" dirty="0" err="1">
                <a:solidFill>
                  <a:srgbClr val="FFFFFF"/>
                </a:solidFill>
                <a:latin typeface="Arial" charset="0"/>
              </a:rPr>
              <a:t>amiodarone</a:t>
            </a:r>
            <a:r>
              <a:rPr lang="en-US" sz="2900" b="1" dirty="0">
                <a:solidFill>
                  <a:srgbClr val="FFFFFF"/>
                </a:solidFill>
                <a:latin typeface="Arial" charset="0"/>
              </a:rPr>
              <a:t> ingested. </a:t>
            </a:r>
            <a:r>
              <a:rPr lang="en-US" sz="2900" b="1" dirty="0" err="1">
                <a:solidFill>
                  <a:srgbClr val="FFFFFF"/>
                </a:solidFill>
                <a:latin typeface="Arial" charset="0"/>
              </a:rPr>
              <a:t>Amiodarone</a:t>
            </a:r>
            <a:r>
              <a:rPr lang="en-US" sz="2900" b="1" dirty="0">
                <a:solidFill>
                  <a:srgbClr val="FFFFFF"/>
                </a:solidFill>
                <a:latin typeface="Arial" charset="0"/>
              </a:rPr>
              <a:t> is very lipophilic and is concentrated in adipose tissue, cardiac and skeletal muscle, and the thyroid.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8428B-C509-4296-A100-9BD4FCBD2F1B}" type="slidenum">
              <a:rPr lang="ar-SA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28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5"/>
            <a:ext cx="8549640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145280"/>
            <a:ext cx="70408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0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48B82-7899-4AAA-9D8E-0B2913713A8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24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4023D-A99C-43A1-9FD9-2F79676CF86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40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13267"/>
            <a:ext cx="2488407" cy="66564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3" y="313267"/>
            <a:ext cx="7301071" cy="66564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2AA9F-A5DC-41FF-B727-34E0ABDB702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27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43BDF-FF3F-4DEF-9B8A-7AAA64E3C408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82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695"/>
            <a:ext cx="854964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6"/>
            <a:ext cx="8549640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4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6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0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3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7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0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4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07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1F51F-F715-4E43-B7EC-946EC4B155F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66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1820334"/>
            <a:ext cx="4894738" cy="514942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2" y="1820334"/>
            <a:ext cx="4894739" cy="514942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A1615-6018-466E-8DD8-965B2340CA2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57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637455"/>
            <a:ext cx="444420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7" indent="0">
              <a:buNone/>
              <a:defRPr sz="2200" b="1"/>
            </a:lvl2pPr>
            <a:lvl3pPr marL="992695" indent="0">
              <a:buNone/>
              <a:defRPr sz="2000" b="1"/>
            </a:lvl3pPr>
            <a:lvl4pPr marL="1489041" indent="0">
              <a:buNone/>
              <a:defRPr sz="1700" b="1"/>
            </a:lvl4pPr>
            <a:lvl5pPr marL="1985388" indent="0">
              <a:buNone/>
              <a:defRPr sz="1700" b="1"/>
            </a:lvl5pPr>
            <a:lvl6pPr marL="2481735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0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319868"/>
            <a:ext cx="4444207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637455"/>
            <a:ext cx="444595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7" indent="0">
              <a:buNone/>
              <a:defRPr sz="2200" b="1"/>
            </a:lvl2pPr>
            <a:lvl3pPr marL="992695" indent="0">
              <a:buNone/>
              <a:defRPr sz="2000" b="1"/>
            </a:lvl3pPr>
            <a:lvl4pPr marL="1489041" indent="0">
              <a:buNone/>
              <a:defRPr sz="1700" b="1"/>
            </a:lvl4pPr>
            <a:lvl5pPr marL="1985388" indent="0">
              <a:buNone/>
              <a:defRPr sz="1700" b="1"/>
            </a:lvl5pPr>
            <a:lvl6pPr marL="2481735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0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319868"/>
            <a:ext cx="444595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55E-1D06-4B02-BB51-41437AF55AB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44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8DE4B-C04A-4A52-8E71-6602CDF6A3B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50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905CF-9A8A-43FE-B100-DA4C0ADB68F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62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291253"/>
            <a:ext cx="3309144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55"/>
            <a:ext cx="5622925" cy="62433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530775"/>
            <a:ext cx="3309144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96347" indent="0">
              <a:buNone/>
              <a:defRPr sz="1300"/>
            </a:lvl2pPr>
            <a:lvl3pPr marL="992695" indent="0">
              <a:buNone/>
              <a:defRPr sz="1100"/>
            </a:lvl3pPr>
            <a:lvl4pPr marL="1489041" indent="0">
              <a:buNone/>
              <a:defRPr sz="1000"/>
            </a:lvl4pPr>
            <a:lvl5pPr marL="1985388" indent="0">
              <a:buNone/>
              <a:defRPr sz="1000"/>
            </a:lvl5pPr>
            <a:lvl6pPr marL="2481735" indent="0">
              <a:buNone/>
              <a:defRPr sz="1000"/>
            </a:lvl6pPr>
            <a:lvl7pPr marL="2978083" indent="0">
              <a:buNone/>
              <a:defRPr sz="1000"/>
            </a:lvl7pPr>
            <a:lvl8pPr marL="3474430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AFAE5-E673-4439-B19B-88E74E6DF53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21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1"/>
            <a:ext cx="603504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6347" indent="0">
              <a:buNone/>
              <a:defRPr sz="3000"/>
            </a:lvl2pPr>
            <a:lvl3pPr marL="992695" indent="0">
              <a:buNone/>
              <a:defRPr sz="2600"/>
            </a:lvl3pPr>
            <a:lvl4pPr marL="1489041" indent="0">
              <a:buNone/>
              <a:defRPr sz="2200"/>
            </a:lvl4pPr>
            <a:lvl5pPr marL="1985388" indent="0">
              <a:buNone/>
              <a:defRPr sz="2200"/>
            </a:lvl5pPr>
            <a:lvl6pPr marL="2481735" indent="0">
              <a:buNone/>
              <a:defRPr sz="2200"/>
            </a:lvl6pPr>
            <a:lvl7pPr marL="2978083" indent="0">
              <a:buNone/>
              <a:defRPr sz="2200"/>
            </a:lvl7pPr>
            <a:lvl8pPr marL="3474430" indent="0">
              <a:buNone/>
              <a:defRPr sz="2200"/>
            </a:lvl8pPr>
            <a:lvl9pPr marL="3970777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2"/>
            <a:ext cx="603504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96347" indent="0">
              <a:buNone/>
              <a:defRPr sz="1300"/>
            </a:lvl2pPr>
            <a:lvl3pPr marL="992695" indent="0">
              <a:buNone/>
              <a:defRPr sz="1100"/>
            </a:lvl3pPr>
            <a:lvl4pPr marL="1489041" indent="0">
              <a:buNone/>
              <a:defRPr sz="1000"/>
            </a:lvl4pPr>
            <a:lvl5pPr marL="1985388" indent="0">
              <a:buNone/>
              <a:defRPr sz="1000"/>
            </a:lvl5pPr>
            <a:lvl6pPr marL="2481735" indent="0">
              <a:buNone/>
              <a:defRPr sz="1000"/>
            </a:lvl6pPr>
            <a:lvl7pPr marL="2978083" indent="0">
              <a:buNone/>
              <a:defRPr sz="1000"/>
            </a:lvl7pPr>
            <a:lvl8pPr marL="3474430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E2B4A-CC11-45B1-8E22-00D0913F72B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23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293688"/>
            <a:ext cx="90519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9" tIns="49635" rIns="99269" bIns="496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706563"/>
            <a:ext cx="9051925" cy="482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9" tIns="49635" rIns="99269" bIns="49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6780213"/>
            <a:ext cx="2346325" cy="38893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l" eaLnBrk="1" hangingPunct="1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6780213"/>
            <a:ext cx="3184525" cy="38893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ctr" eaLnBrk="1" hangingPunct="1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6780213"/>
            <a:ext cx="2346325" cy="388937"/>
          </a:xfrm>
          <a:prstGeom prst="rect">
            <a:avLst/>
          </a:prstGeom>
        </p:spPr>
        <p:txBody>
          <a:bodyPr vert="horz" wrap="square" lIns="99269" tIns="49635" rIns="99269" bIns="4963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C186C58-D29E-416D-A84A-D0ABA0E32DC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defTabSz="992188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572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144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3716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8288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1475" indent="-371475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09563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9838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725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2025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9909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256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604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8950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47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695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041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388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735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083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430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0777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555626" y="2438400"/>
            <a:ext cx="899953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1pPr>
            <a:lvl2pPr marL="742950" indent="-28575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2pPr>
            <a:lvl3pPr marL="1143000" indent="-22860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3pPr>
            <a:lvl4pPr marL="1600200" indent="-22860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4pPr>
            <a:lvl5pPr marL="2057400" indent="-22860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5pPr>
            <a:lvl6pPr marL="25146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6pPr>
            <a:lvl7pPr marL="29718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7pPr>
            <a:lvl8pPr marL="34290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8pPr>
            <a:lvl9pPr marL="38862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800" dirty="0">
                <a:solidFill>
                  <a:schemeClr val="hlink"/>
                </a:solidFill>
                <a:latin typeface="Times New Roman" pitchFamily="18" charset="0"/>
              </a:rPr>
              <a:t>DRUGS USED IN HYPOTHYROIDISM</a:t>
            </a:r>
          </a:p>
        </p:txBody>
      </p:sp>
      <p:sp>
        <p:nvSpPr>
          <p:cNvPr id="205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9pPr>
          </a:lstStyle>
          <a:p>
            <a:fld id="{0DF15315-BE8A-44F4-836F-AF710634F1B6}" type="slidenum">
              <a:rPr lang="ar-SA" altLang="en-US" sz="1300" smtClean="0">
                <a:solidFill>
                  <a:srgbClr val="898989"/>
                </a:solidFill>
              </a:rPr>
              <a:pPr/>
              <a:t>1</a:t>
            </a:fld>
            <a:endParaRPr lang="en-US" altLang="en-US" sz="13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847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1E8351-5477-48E5-A315-BCE2B74E41D6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3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3" name="Picture 2" descr="E:\My Pictures\0782w-hyp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88392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2CF2F5-6F5E-4825-A9E4-31FF154C6CD6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3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7" name="Picture 2" descr="E:\My Pictures\20015w-hypo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9750"/>
            <a:ext cx="8915400" cy="677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166955"/>
            <a:ext cx="9051925" cy="1219200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of Hypothyroidism</a:t>
            </a:r>
            <a:endParaRPr lang="ar-EG" altLang="en-US" sz="3600" b="1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69360" y="1678808"/>
            <a:ext cx="9051925" cy="482758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Replacement therapy with synthetic thyroid hormone preparations :</a:t>
            </a:r>
          </a:p>
          <a:p>
            <a:pPr lvl="0" eaLnBrk="1" hangingPunct="1"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  (T</a:t>
            </a:r>
            <a:r>
              <a:rPr lang="en-US" sz="36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eaLnBrk="1" hangingPunct="1">
              <a:lnSpc>
                <a:spcPct val="150000"/>
              </a:lnSpc>
            </a:pPr>
            <a:r>
              <a:rPr lang="en-US" alt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LIOTHYRONINE  (T</a:t>
            </a:r>
            <a:r>
              <a:rPr lang="en-US" altLang="en-US" sz="36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lvl="0" eaLnBrk="1" hangingPunct="1">
              <a:lnSpc>
                <a:spcPct val="150000"/>
              </a:lnSpc>
            </a:pPr>
            <a:r>
              <a:rPr lang="en-US" alt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LIOTRIX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b="1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ar-EG" altLang="en-US" b="1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95BB53-F7D4-4B4D-882F-213661B6A40F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3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1" y="50459"/>
            <a:ext cx="9250362" cy="648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</a:p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LEVOTHYROXINE:  (T</a:t>
            </a:r>
            <a:r>
              <a:rPr lang="en-US" sz="30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3000" dirty="0">
              <a:solidFill>
                <a:srgbClr val="FB6B91"/>
              </a:solidFill>
              <a:latin typeface="Times New Roman" pitchFamily="18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synthetic form of the thyroxine (T</a:t>
            </a:r>
            <a:r>
              <a:rPr lang="en-US" sz="2800" b="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, is the drug  of choice for replacement therapy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 and has a long half life  ( 7 days) 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Administered once daily. 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Restore normal thyroid levels within 2-3 weeks</a:t>
            </a: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Absorption is increased when hormone is given on empty stomach</a:t>
            </a:r>
          </a:p>
        </p:txBody>
      </p:sp>
    </p:spTree>
    <p:extLst>
      <p:ext uri="{BB962C8B-B14F-4D97-AF65-F5344CB8AC3E}">
        <p14:creationId xmlns:p14="http://schemas.microsoft.com/office/powerpoint/2010/main" val="3701205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0" y="228600"/>
            <a:ext cx="9601200" cy="694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Thyroid preparations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LEVOTHYROXINE:  (T</a:t>
            </a:r>
            <a:r>
              <a:rPr lang="en-US" sz="28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preparations available from 0.025 to 0.3 mg tablets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Parenteral 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  200-500µg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patients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 patients with </a:t>
            </a:r>
            <a:r>
              <a:rPr lang="en-US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cardiac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 , treatment is started with reduced dosage.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 is given in a dose of 12.5 – 25 µg/day for two weeks and then increased every two weeks.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241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33207"/>
            <a:ext cx="9601200" cy="644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spcBef>
                <a:spcPct val="20000"/>
              </a:spcBef>
            </a:pPr>
            <a:r>
              <a:rPr lang="en-US" altLang="en-US" sz="4800" b="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Clinical uses </a:t>
            </a: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Hypothyroidism, regardless of etiology </a:t>
            </a:r>
          </a:p>
          <a:p>
            <a:pPr lvl="0" defTabSz="992188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Congenital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Hashimoto thyroiditis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Pregnancy </a:t>
            </a:r>
          </a:p>
          <a:p>
            <a:pPr lvl="0" defTabSz="992188" eaLnBrk="1" hangingPunct="1">
              <a:lnSpc>
                <a:spcPct val="150000"/>
              </a:lnSpc>
              <a:spcBef>
                <a:spcPct val="20000"/>
              </a:spcBef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234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228600" y="979194"/>
            <a:ext cx="9601200" cy="599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spcBef>
                <a:spcPct val="20000"/>
              </a:spcBef>
            </a:pPr>
            <a:r>
              <a:rPr lang="en-US" altLang="en-US" sz="40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Metabolism of thyroid hormones</a:t>
            </a:r>
            <a:endParaRPr lang="en-US" altLang="en-US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Major pathway of thyroid hormone metabolism is through sequential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deiodination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80% of circulating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derived from peripheral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monodeiodination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liver is the major site of degradation for both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80% of the daily dose of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deiodinated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yield equal amounts of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rT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(reverse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,which is inactive)</a:t>
            </a:r>
            <a:endParaRPr lang="en-US" altLang="en-US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0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637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9pPr>
          </a:lstStyle>
          <a:p>
            <a:fld id="{DB62937B-4B89-41CD-A052-3E0786572AC8}" type="slidenum">
              <a:rPr lang="ar-SA" altLang="en-US" sz="1300" smtClean="0">
                <a:solidFill>
                  <a:srgbClr val="898989"/>
                </a:solidFill>
              </a:rPr>
              <a:pPr/>
              <a:t>17</a:t>
            </a:fld>
            <a:endParaRPr lang="en-US" altLang="en-US" sz="130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1175" y="533400"/>
            <a:ext cx="9021763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Mechanism of Action</a:t>
            </a:r>
            <a:r>
              <a:rPr lang="ar-SA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36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altLang="en-US" sz="36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Inhibit synthesis of thyroid hormones by inhibiting the 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peroxidase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enzyme that catalyzes the iodination of tyrosine residues</a:t>
            </a:r>
          </a:p>
          <a:p>
            <a:pPr eaLnBrk="1" hangingPunct="1"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Propylthiouracil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methimazole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blocks the conversion of T4 to T3 in 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peripheral tissues      </a:t>
            </a:r>
          </a:p>
        </p:txBody>
      </p:sp>
      <p:pic>
        <p:nvPicPr>
          <p:cNvPr id="36868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10058400" cy="716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007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1" y="239961"/>
            <a:ext cx="9250362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spcBef>
                <a:spcPct val="20000"/>
              </a:spcBef>
              <a:defRPr/>
            </a:pPr>
            <a:r>
              <a:rPr lang="en-US" altLang="en-US" sz="35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ADVERSE EFFECTS OF </a:t>
            </a:r>
            <a:r>
              <a:rPr lang="en-US" altLang="en-US" sz="35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DOSE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3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marL="457200" lvl="0" indent="-457200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Restlessness, insomnia</a:t>
            </a:r>
          </a:p>
          <a:p>
            <a:pPr marL="457200" lvl="0" indent="-457200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Accelerated bone maturation</a:t>
            </a:r>
          </a:p>
          <a:p>
            <a:pPr marL="457200" lvl="0" indent="-457200" defTabSz="992188" eaLnBrk="1" hangingPunct="1">
              <a:spcBef>
                <a:spcPct val="20000"/>
              </a:spcBef>
              <a:buFontTx/>
              <a:buChar char="-"/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3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ADULTS :</a:t>
            </a:r>
          </a:p>
          <a:p>
            <a:pPr marL="371475" lvl="0" indent="-371475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Cardiac arrhythmias (Tachycardia, atrial fibrillation) 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Tremor, restlessness, headache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intolerance 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Muscle pain </a:t>
            </a:r>
          </a:p>
          <a:p>
            <a:pPr marL="371475" lvl="0" indent="-371475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Change in appetite, weight loss </a:t>
            </a:r>
          </a:p>
        </p:txBody>
      </p:sp>
    </p:spTree>
    <p:extLst>
      <p:ext uri="{BB962C8B-B14F-4D97-AF65-F5344CB8AC3E}">
        <p14:creationId xmlns:p14="http://schemas.microsoft.com/office/powerpoint/2010/main" val="3387688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2657" y="395843"/>
            <a:ext cx="9753600" cy="656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  <a:endParaRPr lang="en-US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LIOTHYRONINE (T</a:t>
            </a:r>
            <a:r>
              <a:rPr lang="en-US" altLang="en-US" sz="32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: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srgbClr val="FB6B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potent (3-4 times) and rapid onset of action than levothyroxine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a short half life - not recommended for routine replacement therapy ( requires multiple daily doses)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avoided in cardiac patients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preparation available are 5-50µg tablets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Parenteral use 10µg/ml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1757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69863" y="0"/>
            <a:ext cx="9807575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76" tIns="49638" rIns="99276" bIns="4963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800" dirty="0">
                <a:solidFill>
                  <a:srgbClr val="0000FF"/>
                </a:solidFill>
                <a:latin typeface="Arial" charset="0"/>
                <a:cs typeface="Arial" charset="0"/>
              </a:rPr>
              <a:t>Learning objectives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i="1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000" i="1" dirty="0">
                <a:latin typeface="Arial" charset="0"/>
                <a:cs typeface="Arial" charset="0"/>
              </a:rPr>
              <a:t>By the end of this lecture, students should be able to: </a:t>
            </a:r>
            <a:endParaRPr lang="en-US" altLang="en-US" sz="3000" b="0" i="1" dirty="0">
              <a:latin typeface="Arial" charset="0"/>
              <a:cs typeface="Arial" charset="0"/>
            </a:endParaRPr>
          </a:p>
          <a:p>
            <a:pPr marL="457200" indent="-457200" eaLnBrk="1" hangingPunct="1">
              <a:spcBef>
                <a:spcPct val="0"/>
              </a:spcBef>
              <a:defRPr/>
            </a:pPr>
            <a:r>
              <a:rPr lang="en-US" altLang="en-US" sz="3200" b="0" dirty="0">
                <a:latin typeface="Arial" charset="0"/>
                <a:cs typeface="Arial" charset="0"/>
              </a:rPr>
              <a:t>Describe different classes of drugs used in hypothyroidism and their mechanism of action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3200" b="0" dirty="0">
              <a:latin typeface="Arial" charset="0"/>
              <a:cs typeface="Arial" charset="0"/>
            </a:endParaRPr>
          </a:p>
          <a:p>
            <a:pPr marL="457200" indent="-457200" eaLnBrk="1" hangingPunct="1">
              <a:spcBef>
                <a:spcPct val="0"/>
              </a:spcBef>
              <a:defRPr/>
            </a:pPr>
            <a:r>
              <a:rPr lang="en-US" altLang="en-US" sz="3200" b="0" dirty="0">
                <a:latin typeface="Arial" charset="0"/>
                <a:cs typeface="Arial" charset="0"/>
              </a:rPr>
              <a:t>Understand their pharmacological effects,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0" dirty="0">
                <a:latin typeface="Arial" charset="0"/>
                <a:cs typeface="Arial" charset="0"/>
              </a:rPr>
              <a:t>clinical uses and adverse effects.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3200" b="0" dirty="0">
              <a:latin typeface="Arial" charset="0"/>
              <a:cs typeface="Arial" charset="0"/>
            </a:endParaRPr>
          </a:p>
          <a:p>
            <a:pPr marL="457200" indent="-457200" eaLnBrk="1" hangingPunct="1">
              <a:spcBef>
                <a:spcPct val="0"/>
              </a:spcBef>
              <a:defRPr/>
            </a:pPr>
            <a:r>
              <a:rPr lang="en-US" altLang="en-US" sz="3200" b="0" dirty="0">
                <a:latin typeface="Arial" charset="0"/>
                <a:cs typeface="Arial" charset="0"/>
              </a:rPr>
              <a:t>Recognize treatment of special cases of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altLang="en-US" sz="3200" b="0" dirty="0">
                <a:latin typeface="Arial" charset="0"/>
                <a:cs typeface="Arial" charset="0"/>
              </a:rPr>
              <a:t>hypothyroidism such as myxedema coma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Pharmacokinetic of Thyroid Hormones</a:t>
            </a:r>
            <a:endParaRPr lang="en-US" sz="36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857530"/>
              </p:ext>
            </p:extLst>
          </p:nvPr>
        </p:nvGraphicFramePr>
        <p:xfrm>
          <a:off x="228598" y="1600200"/>
          <a:ext cx="9906000" cy="4799732"/>
        </p:xfrm>
        <a:graphic>
          <a:graphicData uri="http://schemas.openxmlformats.org/drawingml/2006/table">
            <a:tbl>
              <a:tblPr/>
              <a:tblGrid>
                <a:gridCol w="25146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333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722644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Hormone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Biologic Potency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2400" b="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1/2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(days)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Protein Binding (%)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0105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Levothyroxine (T</a:t>
                      </a:r>
                      <a:r>
                        <a:rPr lang="en-US" sz="2400" b="1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6-7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99.96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94535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Liothyronine (T</a:t>
                      </a:r>
                      <a:r>
                        <a:rPr lang="en-US" sz="2400" b="1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2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99.5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1503">
                <a:tc gridSpan="5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43BDF-FF3F-4DEF-9B8A-7AAA64E3C408}" type="slidenum">
              <a:rPr lang="ar-SA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060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228600" y="-32657"/>
            <a:ext cx="9677400" cy="633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  <a:endParaRPr lang="en-US" alt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LIOTRIX :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srgbClr val="FB6B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Combination of synthetic T4 &amp; T3  in a ratio 4:1 that attempt to mimic the natural hormonal secretion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major limitations to this product are high cost and lack of therapeutic rationale because 35% of T4 is peripherally converted to T3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35439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0" y="29029"/>
            <a:ext cx="9677400" cy="681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9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MYXEDEMA COMA</a:t>
            </a: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–threatening  hypothyroidism 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treatment of choice is loading dose of levothyroxine intravenously 300-400µg initially followed by 50µg daily.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I.V.  liothyronine for rapid response but it may provoke  cardiotoxicity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I.V.  hydrocortisone  may be used in case of adrenal and pituitary insufficiency. 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375768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1" y="115092"/>
            <a:ext cx="9402762" cy="7060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en-US" sz="3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188" eaLnBrk="1" hangingPunct="1">
              <a:spcBef>
                <a:spcPct val="20000"/>
              </a:spcBef>
              <a:defRPr/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HYPOTHROIDSM  AND PREGNANCY</a:t>
            </a:r>
            <a:endParaRPr lang="en-US" altLang="en-US" sz="3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en-US" sz="3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3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pregnant hypothyroid patient 20-30 % increase in thyroxine is required because of :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Elevated maternal </a:t>
            </a:r>
            <a:r>
              <a:rPr lang="en-GB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thyroxine binding 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GB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globulin (</a:t>
            </a: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TBG) induced by estrogen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Early development of fetal brain which depends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on maternal thyroxine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9155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B2542DBB-F539-B746-AF29-31E0079B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E18196F-0CC6-7046-B29E-CE7217865564}"/>
              </a:ext>
            </a:extLst>
          </p:cNvPr>
          <p:cNvSpPr txBox="1"/>
          <p:nvPr/>
        </p:nvSpPr>
        <p:spPr>
          <a:xfrm>
            <a:off x="2796858" y="2590800"/>
            <a:ext cx="44646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7200" dirty="0"/>
              <a:t>Good luck </a:t>
            </a:r>
          </a:p>
        </p:txBody>
      </p:sp>
    </p:spTree>
    <p:extLst>
      <p:ext uri="{BB962C8B-B14F-4D97-AF65-F5344CB8AC3E}">
        <p14:creationId xmlns:p14="http://schemas.microsoft.com/office/powerpoint/2010/main" val="3973492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25400"/>
            <a:ext cx="9097962" cy="722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2260" indent="-372260" defTabSz="992695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indent="-372260" algn="ctr" defTabSz="992695"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indent="-372260" defTabSz="992695" eaLnBrk="1" fontAlgn="auto" hangingPunct="1">
              <a:spcAft>
                <a:spcPts val="0"/>
              </a:spcAft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Thyroid gland does not produce enough hormones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May be congenital, primary or secondary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Congenital: in children, hypothyroidism leads to delay in growth (</a:t>
            </a:r>
            <a:r>
              <a:rPr 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dwarfism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),and intellectual development  (</a:t>
            </a:r>
            <a:r>
              <a:rPr 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cretinism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People who are most at risk include those over age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   50 &amp; mainly in females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Prevalence is </a:t>
            </a:r>
            <a:r>
              <a:rPr lang="en-IE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/1000 females and </a:t>
            </a:r>
            <a:r>
              <a:rPr lang="en-IE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/1000 males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Diagnosed by low plasma levels of T3 &amp; T4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66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81000" y="304800"/>
            <a:ext cx="8915400" cy="6341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IE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IE" altLang="en-US" sz="32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hypothyroidism</a:t>
            </a:r>
            <a:endParaRPr lang="en-IE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IE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0" dirty="0"/>
              <a:t>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Inadequate function of the gland itself - causes</a:t>
            </a:r>
            <a:endParaRPr lang="en-IE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IE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Iodine deficiency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is the most common cause of primary hypothyroidism and endemic goiter worldwide</a:t>
            </a:r>
          </a:p>
          <a:p>
            <a:pPr marL="457200" indent="-4572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IE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Autoimmune: Hashimoto’s thyroiditis</a:t>
            </a:r>
          </a:p>
          <a:p>
            <a:pPr marL="457200" indent="-4572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IE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Radioactive iodine treatment of hyperthyroidism</a:t>
            </a:r>
          </a:p>
          <a:p>
            <a:pPr marL="457200" indent="-4572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IE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Post thyroidectomy </a:t>
            </a:r>
          </a:p>
          <a:p>
            <a:pPr marL="457200" indent="-4572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IE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Anti-thyroid drugs (CMZ , PTU)</a:t>
            </a:r>
          </a:p>
          <a:p>
            <a:pPr marL="457200" indent="-4572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IE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Other drugs (lithium, amiodarone)</a:t>
            </a:r>
          </a:p>
          <a:p>
            <a:pPr marL="457200" indent="-4572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IE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Sub-acute thyroiditis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Thyroid carcinoma </a:t>
            </a:r>
            <a:endParaRPr lang="ar-EG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39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609600" y="533400"/>
            <a:ext cx="879316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en-IE" altLang="en-US" dirty="0"/>
          </a:p>
          <a:p>
            <a:pPr algn="ctr" eaLnBrk="1" hangingPunct="1"/>
            <a:r>
              <a:rPr lang="en-IE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hypothyroidism-causes</a:t>
            </a:r>
          </a:p>
          <a:p>
            <a:pPr algn="ctr" eaLnBrk="1" hangingPunct="1"/>
            <a:endParaRPr lang="en-IE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IE" altLang="en-US" dirty="0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Hypothalamic disease</a:t>
            </a:r>
          </a:p>
          <a:p>
            <a:pPr eaLnBrk="1" hangingPunct="1"/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Pituitary disease</a:t>
            </a: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524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9372600" cy="6346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Early Manifestations of Hypothyroidism</a:t>
            </a: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Fatigue and lack of energy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intolerance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Constipation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Muscle or joint pain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Paleness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Thin, brittle hair and fingernails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141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0"/>
            <a:ext cx="9601200" cy="694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algn="ctr" defTabSz="992188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Late Manifestations of Hypothyroidism</a:t>
            </a: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Decreased sense of taste and smell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Dry flaky skin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Hoarseness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Menstrual disorders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Puffy face, hands, and feet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Thinning of eyebrows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defTabSz="992188" eaLnBrk="1" hangingPunct="1">
              <a:spcBef>
                <a:spcPct val="20000"/>
              </a:spcBef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20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9282E1-1D68-4E90-A2C6-454FBC1F1E58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3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2" descr="E:\My Pictures\untitled--haaaaaaaashimotos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9916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4C1DE9-B6C4-48A4-A719-903D6CD34BC0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3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9" name="Picture 2" descr="E:\My Pictures\1897w-hypothyroidism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88392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3129</TotalTime>
  <Words>802</Words>
  <Application>Microsoft Office PowerPoint</Application>
  <PresentationFormat>Custom</PresentationFormat>
  <Paragraphs>220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Treatment of Hypothyroidism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Pharmacokinetic of Thyroid Hormones</vt:lpstr>
      <vt:lpstr>PowerPoint Presentation</vt:lpstr>
      <vt:lpstr>PowerPoint Presentation</vt:lpstr>
      <vt:lpstr>PowerPoint Presentation</vt:lpstr>
      <vt:lpstr>PowerPoint Presentation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AND ANTI THYROID DRUGS</dc:title>
  <dc:creator>Abdul Latif</dc:creator>
  <cp:lastModifiedBy>Bassiouni</cp:lastModifiedBy>
  <cp:revision>428</cp:revision>
  <dcterms:created xsi:type="dcterms:W3CDTF">2006-04-04T11:17:20Z</dcterms:created>
  <dcterms:modified xsi:type="dcterms:W3CDTF">2020-02-17T18:06:02Z</dcterms:modified>
</cp:coreProperties>
</file>