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6858000" cx="9144000"/>
  <p:notesSz cx="6858000" cy="9144000"/>
  <p:embeddedFontLst>
    <p:embeddedFont>
      <p:font typeface="Helvetica Neue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0" roundtripDataSignature="AMtx7mhBJv9qQSKEk4LroJ9UmiOpaUUe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HelveticaNeue-regular.fntdata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-italic.fntdata"/><Relationship Id="rId47" Type="http://schemas.openxmlformats.org/officeDocument/2006/relationships/font" Target="fonts/HelveticaNeue-bold.fntdata"/><Relationship Id="rId49" Type="http://schemas.openxmlformats.org/officeDocument/2006/relationships/font" Target="fonts/HelveticaNeue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" name="Google Shape;16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1" name="Google Shape;211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8" name="Google Shape;218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" name="Google Shape;237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8" name="Google Shape;278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1" name="Google Shape;291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7" name="Google Shape;297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8" name="Google Shape;31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4" name="Google Shape;324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3" name="Google Shape;343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9" name="Google Shape;349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5" name="Google Shape;355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bg>
      <p:bgPr>
        <a:gradFill>
          <a:gsLst>
            <a:gs pos="0">
              <a:schemeClr val="lt1"/>
            </a:gs>
            <a:gs pos="100000">
              <a:srgbClr val="9E9E9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2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 rotWithShape="1">
            <a:blip r:embed="rId2">
              <a:alphaModFix amt="43000"/>
            </a:blip>
            <a:tile algn="tl" flip="none" tx="0" sx="50000" ty="0" sy="5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8" name="Google Shape;18;p42"/>
          <p:cNvCxnSpPr/>
          <p:nvPr/>
        </p:nvCxnSpPr>
        <p:spPr>
          <a:xfrm rot="-5400000">
            <a:off x="-762000" y="3429000"/>
            <a:ext cx="6858000" cy="0"/>
          </a:xfrm>
          <a:prstGeom prst="straightConnector1">
            <a:avLst/>
          </a:prstGeom>
          <a:noFill/>
          <a:ln cap="flat" cmpd="sng" w="11425">
            <a:solidFill>
              <a:srgbClr val="F9F9F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" name="Google Shape;19;p42"/>
          <p:cNvSpPr txBox="1"/>
          <p:nvPr>
            <p:ph type="ctrTitle"/>
          </p:nvPr>
        </p:nvSpPr>
        <p:spPr>
          <a:xfrm>
            <a:off x="3366868" y="533400"/>
            <a:ext cx="5105400" cy="286816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4200"/>
              <a:buFont typeface="Trebuchet MS"/>
              <a:buNone/>
              <a:defRPr b="1"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2"/>
          <p:cNvSpPr txBox="1"/>
          <p:nvPr>
            <p:ph idx="1" type="subTitle"/>
          </p:nvPr>
        </p:nvSpPr>
        <p:spPr>
          <a:xfrm>
            <a:off x="3354442" y="3539864"/>
            <a:ext cx="5114778" cy="11012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6"/>
              <a:buNone/>
              <a:defRPr sz="2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60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1" name="Google Shape;21;p42"/>
          <p:cNvSpPr txBox="1"/>
          <p:nvPr>
            <p:ph idx="10" type="dt"/>
          </p:nvPr>
        </p:nvSpPr>
        <p:spPr>
          <a:xfrm>
            <a:off x="5871224" y="6557946"/>
            <a:ext cx="2002464" cy="22690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2"/>
          <p:cNvSpPr txBox="1"/>
          <p:nvPr>
            <p:ph idx="11" type="ftr"/>
          </p:nvPr>
        </p:nvSpPr>
        <p:spPr>
          <a:xfrm>
            <a:off x="2819400" y="6557946"/>
            <a:ext cx="2927722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2"/>
          <p:cNvSpPr txBox="1"/>
          <p:nvPr>
            <p:ph idx="12" type="sldNum"/>
          </p:nvPr>
        </p:nvSpPr>
        <p:spPr>
          <a:xfrm>
            <a:off x="7880884" y="6556248"/>
            <a:ext cx="588336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bg>
      <p:bgPr>
        <a:gradFill>
          <a:gsLst>
            <a:gs pos="0">
              <a:srgbClr val="E965C8"/>
            </a:gs>
            <a:gs pos="100000">
              <a:srgbClr val="80136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1"/>
          <p:cNvSpPr/>
          <p:nvPr/>
        </p:nvSpPr>
        <p:spPr>
          <a:xfrm rot="-36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cap="rnd" cmpd="sng" w="9525">
            <a:solidFill>
              <a:srgbClr val="EAEAEA"/>
            </a:solidFill>
            <a:prstDash val="solid"/>
            <a:round/>
            <a:headEnd len="sm" w="sm" type="none"/>
            <a:tailEnd len="sm" w="sm" type="none"/>
          </a:ln>
          <a:effectLst>
            <a:outerShdw blurRad="25000" rotWithShape="0" algn="t" dir="54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" name="Google Shape;77;p51"/>
          <p:cNvSpPr/>
          <p:nvPr/>
        </p:nvSpPr>
        <p:spPr>
          <a:xfrm rot="-18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cap="rnd" cmpd="sng" w="9525">
            <a:solidFill>
              <a:srgbClr val="EAEAEA"/>
            </a:solidFill>
            <a:prstDash val="solid"/>
            <a:round/>
            <a:headEnd len="sm" w="sm" type="none"/>
            <a:tailEnd len="sm" w="sm" type="none"/>
          </a:ln>
          <a:effectLst>
            <a:outerShdw blurRad="28000" rotWithShape="0" algn="tl" dir="54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" name="Google Shape;78;p51"/>
          <p:cNvSpPr txBox="1"/>
          <p:nvPr>
            <p:ph type="title"/>
          </p:nvPr>
        </p:nvSpPr>
        <p:spPr>
          <a:xfrm>
            <a:off x="5389098" y="1143000"/>
            <a:ext cx="3429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000"/>
              <a:buFont typeface="Trebuchet MS"/>
              <a:buNone/>
              <a:defRPr b="1" sz="3000">
                <a:solidFill>
                  <a:srgbClr val="FEF7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1"/>
          <p:cNvSpPr txBox="1"/>
          <p:nvPr>
            <p:ph idx="1" type="body"/>
          </p:nvPr>
        </p:nvSpPr>
        <p:spPr>
          <a:xfrm>
            <a:off x="5389098" y="3283634"/>
            <a:ext cx="342900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82275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Font typeface="Trebuchet MS"/>
              <a:buNone/>
              <a:defRPr sz="1400">
                <a:solidFill>
                  <a:schemeClr val="lt1"/>
                </a:solidFill>
              </a:defRPr>
            </a:lvl1pPr>
            <a:lvl2pPr indent="-28956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60"/>
              <a:buChar char="◼"/>
              <a:defRPr sz="1200"/>
            </a:lvl2pPr>
            <a:lvl3pPr indent="-2667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00"/>
              <a:buChar char="?"/>
              <a:defRPr sz="1000"/>
            </a:lvl3pPr>
            <a:lvl4pPr indent="-274319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720"/>
              <a:buChar char="⚫"/>
              <a:defRPr sz="900"/>
            </a:lvl4pPr>
            <a:lvl5pPr indent="-268604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30"/>
              <a:buChar char="◉"/>
              <a:defRPr sz="900"/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0" name="Google Shape;80;p51"/>
          <p:cNvSpPr txBox="1"/>
          <p:nvPr>
            <p:ph idx="10" type="dt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1"/>
          <p:cNvSpPr txBox="1"/>
          <p:nvPr>
            <p:ph idx="11" type="ftr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1"/>
          <p:cNvSpPr txBox="1"/>
          <p:nvPr>
            <p:ph idx="12" type="sldNum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51"/>
          <p:cNvSpPr/>
          <p:nvPr>
            <p:ph idx="2" type="pic"/>
          </p:nvPr>
        </p:nvSpPr>
        <p:spPr>
          <a:xfrm>
            <a:off x="663682" y="1041002"/>
            <a:ext cx="4206240" cy="4206240"/>
          </a:xfrm>
          <a:prstGeom prst="rect">
            <a:avLst/>
          </a:prstGeom>
          <a:solidFill>
            <a:srgbClr val="812D70"/>
          </a:solidFill>
          <a:ln cap="flat" cmpd="sng" w="1079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44450" rotWithShape="0" algn="tl" dir="5400000" dist="381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336"/>
              <a:buFont typeface="Noto Sans Symbols"/>
              <a:buNone/>
              <a:defRPr b="0" i="0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40"/>
              <a:buFont typeface="Noto Sans Symbols"/>
              <a:buChar char="◼"/>
              <a:defRPr b="0" i="0" sz="23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oto Sans Symbols"/>
              <a:buChar char="🞆"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60"/>
              <a:buFont typeface="Noto Sans Symbols"/>
              <a:buChar char="◉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280"/>
              <a:buFont typeface="Noto Sans Symbols"/>
              <a:buChar char="◼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rebuchet MS"/>
              <a:buChar char="•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2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2"/>
          <p:cNvSpPr txBox="1"/>
          <p:nvPr>
            <p:ph idx="1" type="body"/>
          </p:nvPr>
        </p:nvSpPr>
        <p:spPr>
          <a:xfrm rot="5400000">
            <a:off x="1653540" y="413076"/>
            <a:ext cx="4846320" cy="7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2039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14"/>
              <a:buChar char="⦿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40"/>
              <a:buChar char="◼"/>
              <a:defRPr/>
            </a:lvl2pPr>
            <a:lvl3pPr indent="-29718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?"/>
              <a:defRPr/>
            </a:lvl3pPr>
            <a:lvl4pPr indent="-320039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4pPr>
            <a:lvl5pPr indent="-30861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60"/>
              <a:buChar char="◉"/>
              <a:defRPr/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7" name="Google Shape;87;p52"/>
          <p:cNvSpPr txBox="1"/>
          <p:nvPr>
            <p:ph idx="10" type="dt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2"/>
          <p:cNvSpPr txBox="1"/>
          <p:nvPr>
            <p:ph idx="11" type="ftr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52"/>
          <p:cNvSpPr txBox="1"/>
          <p:nvPr>
            <p:ph idx="12" type="sldNum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3"/>
          <p:cNvSpPr txBox="1"/>
          <p:nvPr>
            <p:ph type="title"/>
          </p:nvPr>
        </p:nvSpPr>
        <p:spPr>
          <a:xfrm rot="5400000">
            <a:off x="4389437" y="2438718"/>
            <a:ext cx="5851525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53"/>
          <p:cNvSpPr txBox="1"/>
          <p:nvPr>
            <p:ph idx="1" type="body"/>
          </p:nvPr>
        </p:nvSpPr>
        <p:spPr>
          <a:xfrm rot="5400000">
            <a:off x="541338" y="190505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2039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14"/>
              <a:buChar char="⦿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40"/>
              <a:buChar char="◼"/>
              <a:defRPr/>
            </a:lvl2pPr>
            <a:lvl3pPr indent="-29718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?"/>
              <a:defRPr/>
            </a:lvl3pPr>
            <a:lvl4pPr indent="-320039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4pPr>
            <a:lvl5pPr indent="-30861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60"/>
              <a:buChar char="◉"/>
              <a:defRPr/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93" name="Google Shape;93;p53"/>
          <p:cNvSpPr txBox="1"/>
          <p:nvPr>
            <p:ph idx="10" type="dt"/>
          </p:nvPr>
        </p:nvSpPr>
        <p:spPr>
          <a:xfrm>
            <a:off x="4242816" y="6557946"/>
            <a:ext cx="2002464" cy="22690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3"/>
          <p:cNvSpPr txBox="1"/>
          <p:nvPr>
            <p:ph idx="11" type="ftr"/>
          </p:nvPr>
        </p:nvSpPr>
        <p:spPr>
          <a:xfrm>
            <a:off x="457200" y="6556248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3"/>
          <p:cNvSpPr txBox="1"/>
          <p:nvPr>
            <p:ph idx="12" type="sldNum"/>
          </p:nvPr>
        </p:nvSpPr>
        <p:spPr>
          <a:xfrm>
            <a:off x="6254496" y="6553200"/>
            <a:ext cx="588336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3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3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2039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14"/>
              <a:buChar char="⦿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40"/>
              <a:buChar char="◼"/>
              <a:defRPr/>
            </a:lvl2pPr>
            <a:lvl3pPr indent="-29718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?"/>
              <a:defRPr/>
            </a:lvl3pPr>
            <a:lvl4pPr indent="-320039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4pPr>
            <a:lvl5pPr indent="-30861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60"/>
              <a:buChar char="◉"/>
              <a:defRPr/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7" name="Google Shape;27;p43"/>
          <p:cNvSpPr txBox="1"/>
          <p:nvPr>
            <p:ph idx="10" type="dt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3"/>
          <p:cNvSpPr txBox="1"/>
          <p:nvPr>
            <p:ph idx="11" type="ftr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3"/>
          <p:cNvSpPr txBox="1"/>
          <p:nvPr>
            <p:ph idx="12" type="sldNum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 and Clip Art" type="txAndClipArt">
  <p:cSld name="TEXT_AND_CLIPAR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4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2039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14"/>
              <a:buChar char="⦿"/>
              <a:defRPr/>
            </a:lvl1pPr>
            <a:lvl2pPr indent="-3200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40"/>
              <a:buChar char="◼"/>
              <a:defRPr/>
            </a:lvl2pPr>
            <a:lvl3pPr indent="-29718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?"/>
              <a:defRPr/>
            </a:lvl3pPr>
            <a:lvl4pPr indent="-320039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4pPr>
            <a:lvl5pPr indent="-30861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60"/>
              <a:buChar char="◉"/>
              <a:defRPr/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3" name="Google Shape;33;p44"/>
          <p:cNvSpPr/>
          <p:nvPr>
            <p:ph idx="2" type="clipArt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98"/>
              <a:buFont typeface="Noto Sans Symbols"/>
              <a:buChar char="⦿"/>
              <a:defRPr b="0" i="0" sz="2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40"/>
              <a:buFont typeface="Noto Sans Symbols"/>
              <a:buChar char="◼"/>
              <a:defRPr b="0" i="0" sz="23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oto Sans Symbols"/>
              <a:buChar char="🞆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b="0" i="0" sz="20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60"/>
              <a:buFont typeface="Noto Sans Symbols"/>
              <a:buChar char="◉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280"/>
              <a:buFont typeface="Noto Sans Symbols"/>
              <a:buChar char="◼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rebuchet MS"/>
              <a:buChar char="•"/>
              <a:defRPr b="0" i="0" sz="16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4" name="Google Shape;34;p44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4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 txBox="1"/>
          <p:nvPr>
            <p:ph idx="10" type="dt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5"/>
          <p:cNvSpPr txBox="1"/>
          <p:nvPr>
            <p:ph idx="11" type="ftr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5"/>
          <p:cNvSpPr txBox="1"/>
          <p:nvPr>
            <p:ph idx="12" type="sldNum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6"/>
          <p:cNvSpPr txBox="1"/>
          <p:nvPr>
            <p:ph type="title"/>
          </p:nvPr>
        </p:nvSpPr>
        <p:spPr>
          <a:xfrm>
            <a:off x="457200" y="320040"/>
            <a:ext cx="724204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6"/>
          <p:cNvSpPr txBox="1"/>
          <p:nvPr>
            <p:ph idx="10" type="dt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6"/>
          <p:cNvSpPr txBox="1"/>
          <p:nvPr>
            <p:ph idx="11" type="ftr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6"/>
          <p:cNvSpPr txBox="1"/>
          <p:nvPr>
            <p:ph idx="12" type="sldNum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lt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7"/>
          <p:cNvSpPr txBox="1"/>
          <p:nvPr>
            <p:ph type="title"/>
          </p:nvPr>
        </p:nvSpPr>
        <p:spPr>
          <a:xfrm>
            <a:off x="1066800" y="2821837"/>
            <a:ext cx="6255488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4200"/>
              <a:buFont typeface="Trebuchet MS"/>
              <a:buNone/>
              <a:defRPr b="1" sz="4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7"/>
          <p:cNvSpPr txBox="1"/>
          <p:nvPr>
            <p:ph idx="1" type="body"/>
          </p:nvPr>
        </p:nvSpPr>
        <p:spPr>
          <a:xfrm>
            <a:off x="1066800" y="1905000"/>
            <a:ext cx="6255488" cy="7435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6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80"/>
              <a:buNone/>
              <a:defRPr sz="1400">
                <a:solidFill>
                  <a:srgbClr val="888888"/>
                </a:solidFill>
              </a:defRPr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49" name="Google Shape;49;p47"/>
          <p:cNvSpPr txBox="1"/>
          <p:nvPr>
            <p:ph idx="10" type="dt"/>
          </p:nvPr>
        </p:nvSpPr>
        <p:spPr>
          <a:xfrm>
            <a:off x="4724238" y="6556810"/>
            <a:ext cx="2002464" cy="22690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7"/>
          <p:cNvSpPr txBox="1"/>
          <p:nvPr>
            <p:ph idx="11" type="ftr"/>
          </p:nvPr>
        </p:nvSpPr>
        <p:spPr>
          <a:xfrm>
            <a:off x="1735358" y="655681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7"/>
          <p:cNvSpPr txBox="1"/>
          <p:nvPr>
            <p:ph idx="12" type="sldNum"/>
          </p:nvPr>
        </p:nvSpPr>
        <p:spPr>
          <a:xfrm>
            <a:off x="6733952" y="6555112"/>
            <a:ext cx="588336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8"/>
          <p:cNvSpPr txBox="1"/>
          <p:nvPr>
            <p:ph type="title"/>
          </p:nvPr>
        </p:nvSpPr>
        <p:spPr>
          <a:xfrm>
            <a:off x="457200" y="320040"/>
            <a:ext cx="724204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8"/>
          <p:cNvSpPr txBox="1"/>
          <p:nvPr>
            <p:ph idx="1" type="body"/>
          </p:nvPr>
        </p:nvSpPr>
        <p:spPr>
          <a:xfrm>
            <a:off x="457200" y="1600200"/>
            <a:ext cx="352044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8394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44"/>
              <a:buChar char="⦿"/>
              <a:defRPr sz="2800"/>
            </a:lvl1pPr>
            <a:lvl2pPr indent="-350519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Char char="◼"/>
              <a:defRPr sz="2400"/>
            </a:lvl2pPr>
            <a:lvl3pPr indent="-3048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?"/>
              <a:defRPr sz="2000"/>
            </a:lvl3pPr>
            <a:lvl4pPr indent="-320039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 sz="1800"/>
            </a:lvl4pPr>
            <a:lvl5pPr indent="-30861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60"/>
              <a:buChar char="◉"/>
              <a:defRPr sz="1800"/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5" name="Google Shape;55;p48"/>
          <p:cNvSpPr txBox="1"/>
          <p:nvPr>
            <p:ph idx="2" type="body"/>
          </p:nvPr>
        </p:nvSpPr>
        <p:spPr>
          <a:xfrm>
            <a:off x="4178808" y="1600200"/>
            <a:ext cx="352044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8394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44"/>
              <a:buChar char="⦿"/>
              <a:defRPr sz="2800"/>
            </a:lvl1pPr>
            <a:lvl2pPr indent="-350519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Char char="◼"/>
              <a:defRPr sz="2400"/>
            </a:lvl2pPr>
            <a:lvl3pPr indent="-3048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?"/>
              <a:defRPr sz="2000"/>
            </a:lvl3pPr>
            <a:lvl4pPr indent="-320039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 sz="1800"/>
            </a:lvl4pPr>
            <a:lvl5pPr indent="-30861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60"/>
              <a:buChar char="◉"/>
              <a:defRPr sz="1800"/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6" name="Google Shape;56;p48"/>
          <p:cNvSpPr txBox="1"/>
          <p:nvPr>
            <p:ph idx="10" type="dt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8"/>
          <p:cNvSpPr txBox="1"/>
          <p:nvPr>
            <p:ph idx="11" type="ftr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8"/>
          <p:cNvSpPr txBox="1"/>
          <p:nvPr>
            <p:ph idx="12" type="sldNum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9"/>
          <p:cNvSpPr txBox="1"/>
          <p:nvPr>
            <p:ph type="title"/>
          </p:nvPr>
        </p:nvSpPr>
        <p:spPr>
          <a:xfrm>
            <a:off x="457200" y="320040"/>
            <a:ext cx="724204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9"/>
          <p:cNvSpPr txBox="1"/>
          <p:nvPr>
            <p:ph idx="1" type="body"/>
          </p:nvPr>
        </p:nvSpPr>
        <p:spPr>
          <a:xfrm>
            <a:off x="457200" y="5867400"/>
            <a:ext cx="3520440" cy="457200"/>
          </a:xfrm>
          <a:prstGeom prst="rect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14"/>
              <a:buNone/>
              <a:defRPr b="1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None/>
              <a:defRPr b="1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None/>
              <a:defRPr b="1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b="1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2" name="Google Shape;62;p49"/>
          <p:cNvSpPr txBox="1"/>
          <p:nvPr>
            <p:ph idx="2" type="body"/>
          </p:nvPr>
        </p:nvSpPr>
        <p:spPr>
          <a:xfrm>
            <a:off x="4178808" y="5867400"/>
            <a:ext cx="3520440" cy="457200"/>
          </a:xfrm>
          <a:prstGeom prst="rect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14"/>
              <a:buNone/>
              <a:defRPr b="1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None/>
              <a:defRPr b="1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None/>
              <a:defRPr b="1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b="1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3" name="Google Shape;63;p49"/>
          <p:cNvSpPr txBox="1"/>
          <p:nvPr>
            <p:ph idx="3" type="body"/>
          </p:nvPr>
        </p:nvSpPr>
        <p:spPr>
          <a:xfrm>
            <a:off x="457200" y="1711840"/>
            <a:ext cx="352044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9852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52"/>
              <a:buChar char="⦿"/>
              <a:defRPr sz="2400"/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◼"/>
              <a:defRPr sz="2000"/>
            </a:lvl2pPr>
            <a:lvl3pPr indent="-29718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?"/>
              <a:defRPr sz="1800"/>
            </a:lvl3pPr>
            <a:lvl4pPr indent="-30988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⚫"/>
              <a:defRPr sz="1600"/>
            </a:lvl4pPr>
            <a:lvl5pPr indent="-29972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20"/>
              <a:buChar char="◉"/>
              <a:defRPr sz="1600"/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4" name="Google Shape;64;p49"/>
          <p:cNvSpPr txBox="1"/>
          <p:nvPr>
            <p:ph idx="4" type="body"/>
          </p:nvPr>
        </p:nvSpPr>
        <p:spPr>
          <a:xfrm>
            <a:off x="4178808" y="1711840"/>
            <a:ext cx="352044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9852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52"/>
              <a:buChar char="⦿"/>
              <a:defRPr sz="2400"/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◼"/>
              <a:defRPr sz="2000"/>
            </a:lvl2pPr>
            <a:lvl3pPr indent="-29718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80"/>
              <a:buChar char="?"/>
              <a:defRPr sz="1800"/>
            </a:lvl3pPr>
            <a:lvl4pPr indent="-30988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⚫"/>
              <a:defRPr sz="1600"/>
            </a:lvl4pPr>
            <a:lvl5pPr indent="-29972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20"/>
              <a:buChar char="◉"/>
              <a:defRPr sz="1600"/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5" name="Google Shape;65;p49"/>
          <p:cNvSpPr txBox="1"/>
          <p:nvPr>
            <p:ph idx="10" type="dt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9"/>
          <p:cNvSpPr txBox="1"/>
          <p:nvPr>
            <p:ph idx="11" type="ftr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9"/>
          <p:cNvSpPr txBox="1"/>
          <p:nvPr>
            <p:ph idx="12" type="sldNum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0"/>
          <p:cNvSpPr txBox="1"/>
          <p:nvPr>
            <p:ph type="title"/>
          </p:nvPr>
        </p:nvSpPr>
        <p:spPr>
          <a:xfrm>
            <a:off x="457200" y="228600"/>
            <a:ext cx="5897880" cy="11734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2400"/>
              <a:buFont typeface="Trebuchet MS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0"/>
          <p:cNvSpPr txBox="1"/>
          <p:nvPr>
            <p:ph idx="1" type="body"/>
          </p:nvPr>
        </p:nvSpPr>
        <p:spPr>
          <a:xfrm>
            <a:off x="457200" y="1497416"/>
            <a:ext cx="5897880" cy="602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30"/>
              <a:buNone/>
              <a:defRPr sz="900"/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1" name="Google Shape;71;p50"/>
          <p:cNvSpPr txBox="1"/>
          <p:nvPr>
            <p:ph idx="2" type="body"/>
          </p:nvPr>
        </p:nvSpPr>
        <p:spPr>
          <a:xfrm>
            <a:off x="457200" y="2133600"/>
            <a:ext cx="7239000" cy="4371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6936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36"/>
              <a:buChar char="⦿"/>
              <a:defRPr sz="3200"/>
            </a:lvl1pPr>
            <a:lvl2pPr indent="-37084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40"/>
              <a:buChar char="◼"/>
              <a:defRPr sz="2800"/>
            </a:lvl2pPr>
            <a:lvl3pPr indent="-320039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?"/>
              <a:defRPr sz="2400"/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⚫"/>
              <a:defRPr sz="20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◉"/>
              <a:defRPr sz="2000"/>
            </a:lvl5pPr>
            <a:lvl6pPr indent="-320039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2" name="Google Shape;72;p50"/>
          <p:cNvSpPr txBox="1"/>
          <p:nvPr>
            <p:ph idx="10" type="dt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0"/>
          <p:cNvSpPr txBox="1"/>
          <p:nvPr>
            <p:ph idx="11" type="ftr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0"/>
          <p:cNvSpPr txBox="1"/>
          <p:nvPr>
            <p:ph idx="12" type="sldNum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 rotWithShape="1">
            <a:blip r:embed="rId1">
              <a:alphaModFix amt="43000"/>
            </a:blip>
            <a:tile algn="tl" flip="none" tx="0" sx="50000" ty="0" sy="5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Google Shape;11;p41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  <a:defRPr b="1" i="0" sz="3800" u="none" cap="none" strike="noStrike">
                <a:solidFill>
                  <a:srgbClr val="FEF7F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41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123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98"/>
              <a:buFont typeface="Noto Sans Symbols"/>
              <a:buChar char="⦿"/>
              <a:defRPr b="0" i="0" sz="2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4544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40"/>
              <a:buFont typeface="Noto Sans Symbols"/>
              <a:buChar char="◼"/>
              <a:defRPr b="0" i="0" sz="23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oto Sans Symbols"/>
              <a:buChar char="🞆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b="0" i="0" sz="20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0861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60"/>
              <a:buFont typeface="Noto Sans Symbols"/>
              <a:buChar char="◉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20039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09879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280"/>
              <a:buFont typeface="Noto Sans Symbols"/>
              <a:buChar char="◼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rebuchet MS"/>
              <a:buChar char="•"/>
              <a:defRPr b="0" i="0" sz="1600" u="none" cap="none" strike="noStrike">
                <a:solidFill>
                  <a:srgbClr val="6C6C6C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3" name="Google Shape;13;p41"/>
          <p:cNvSpPr txBox="1"/>
          <p:nvPr>
            <p:ph idx="10" type="dt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4" name="Google Shape;14;p41"/>
          <p:cNvSpPr txBox="1"/>
          <p:nvPr>
            <p:ph idx="11" type="ftr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5" name="Google Shape;15;p41"/>
          <p:cNvSpPr txBox="1"/>
          <p:nvPr>
            <p:ph idx="12" type="sldNum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Relationship Id="rId4" Type="http://schemas.openxmlformats.org/officeDocument/2006/relationships/image" Target="../media/image25.png"/><Relationship Id="rId5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jpg"/><Relationship Id="rId4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/>
          <p:nvPr>
            <p:ph type="ctrTitle"/>
          </p:nvPr>
        </p:nvSpPr>
        <p:spPr>
          <a:xfrm>
            <a:off x="3366868" y="533400"/>
            <a:ext cx="5105400" cy="286816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4200"/>
              <a:buFont typeface="Trebuchet MS"/>
              <a:buNone/>
            </a:pPr>
            <a:r>
              <a:rPr lang="en-US"/>
              <a:t>ENDOCRINOLOGY</a:t>
            </a:r>
            <a:br>
              <a:rPr lang="en-US"/>
            </a:br>
            <a:r>
              <a:rPr lang="en-US"/>
              <a:t>(</a:t>
            </a:r>
            <a:r>
              <a:rPr lang="en-US" sz="3600"/>
              <a:t>INTRODUCTION</a:t>
            </a:r>
            <a:r>
              <a:rPr lang="en-US"/>
              <a:t>)</a:t>
            </a:r>
            <a:endParaRPr/>
          </a:p>
        </p:txBody>
      </p:sp>
      <p:sp>
        <p:nvSpPr>
          <p:cNvPr id="101" name="Google Shape;101;p1"/>
          <p:cNvSpPr txBox="1"/>
          <p:nvPr>
            <p:ph idx="1" type="subTitle"/>
          </p:nvPr>
        </p:nvSpPr>
        <p:spPr>
          <a:xfrm>
            <a:off x="3354442" y="3539864"/>
            <a:ext cx="5114778" cy="11012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6"/>
              <a:buNone/>
            </a:pPr>
            <a:r>
              <a:rPr lang="en-US"/>
              <a:t>Dr. Hana Alzamil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6"/>
              <a:buNone/>
            </a:pPr>
            <a:r>
              <a:rPr lang="en-US"/>
              <a:t>King Saud University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LARGE GROUP ACTIVITY</a:t>
            </a:r>
            <a:endParaRPr/>
          </a:p>
        </p:txBody>
      </p:sp>
      <p:sp>
        <p:nvSpPr>
          <p:cNvPr id="162" name="Google Shape;162;p10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List the endocrine glands.</a:t>
            </a:r>
            <a:endParaRPr/>
          </a:p>
        </p:txBody>
      </p:sp>
      <p:pic>
        <p:nvPicPr>
          <p:cNvPr id="163" name="Google Shape;1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" y="2362200"/>
            <a:ext cx="6194400" cy="4122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INTRODUCTION </a:t>
            </a:r>
            <a:endParaRPr/>
          </a:p>
        </p:txBody>
      </p:sp>
      <p:sp>
        <p:nvSpPr>
          <p:cNvPr id="169" name="Google Shape;169;p11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Endocrine glands: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Pituitary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Thyroid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Parathyroid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Adrenal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Pancreas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Ovaries 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Testes </a:t>
            </a:r>
            <a:endParaRPr/>
          </a:p>
          <a:p>
            <a:pPr indent="-111759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None/>
            </a:pPr>
            <a:r>
              <a:t/>
            </a:r>
            <a:endParaRPr/>
          </a:p>
          <a:p>
            <a:pPr indent="-111759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None/>
            </a:pPr>
            <a:r>
              <a:t/>
            </a:r>
            <a:endParaRPr/>
          </a:p>
        </p:txBody>
      </p:sp>
      <p:pic>
        <p:nvPicPr>
          <p:cNvPr descr="45_10HumanEndocGlands-L" id="170" name="Google Shape;17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5600" y="2057400"/>
            <a:ext cx="5127635" cy="418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connecticutvalleybiological.com/images/ch9720.jpg" id="175" name="Google Shape;17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9123" y="0"/>
            <a:ext cx="5246077" cy="68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INTRODUCTION </a:t>
            </a:r>
            <a:endParaRPr/>
          </a:p>
        </p:txBody>
      </p:sp>
      <p:sp>
        <p:nvSpPr>
          <p:cNvPr id="181" name="Google Shape;181;p13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4"/>
              <a:buChar char="⦿"/>
            </a:pPr>
            <a:r>
              <a:rPr lang="en-US" sz="2800"/>
              <a:t>The multiple hormone systems play a key role in regulating almost all body functions: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40"/>
              <a:buChar char="◼"/>
            </a:pPr>
            <a:r>
              <a:rPr lang="en-US" sz="2800"/>
              <a:t>Metabolism 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40"/>
              <a:buChar char="◼"/>
            </a:pPr>
            <a:r>
              <a:rPr lang="en-US" sz="2800"/>
              <a:t>Growth  and development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40"/>
              <a:buChar char="◼"/>
            </a:pPr>
            <a:r>
              <a:rPr lang="en-US" sz="2800"/>
              <a:t>Water  and electrolyte balance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40"/>
              <a:buChar char="◼"/>
            </a:pPr>
            <a:r>
              <a:rPr lang="en-US" sz="2800"/>
              <a:t>Reproduction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40"/>
              <a:buChar char="◼"/>
            </a:pPr>
            <a:r>
              <a:rPr lang="en-US" sz="2800"/>
              <a:t>Behavior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None/>
            </a:pPr>
            <a:r>
              <a:t/>
            </a:r>
            <a:endParaRPr/>
          </a:p>
          <a:p>
            <a:pPr indent="-153797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INTRODUCTION </a:t>
            </a:r>
            <a:endParaRPr/>
          </a:p>
        </p:txBody>
      </p:sp>
      <p:sp>
        <p:nvSpPr>
          <p:cNvPr id="187" name="Google Shape;187;p14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Definition :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Hormone is a chemical substance released by  group of cells to control the function of other type of cells.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Types of hormones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Affect many different types of cells (eg. GH and Thyroxin)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Affect only specific  target cells (eg. ACTH and estrogen)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"/>
          <p:cNvSpPr txBox="1"/>
          <p:nvPr>
            <p:ph type="title"/>
          </p:nvPr>
        </p:nvSpPr>
        <p:spPr>
          <a:xfrm>
            <a:off x="457200" y="152400"/>
            <a:ext cx="7239000" cy="8534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INTRODUCTION</a:t>
            </a:r>
            <a:endParaRPr b="1"/>
          </a:p>
        </p:txBody>
      </p:sp>
      <p:sp>
        <p:nvSpPr>
          <p:cNvPr id="193" name="Google Shape;193;p15"/>
          <p:cNvSpPr txBox="1"/>
          <p:nvPr>
            <p:ph idx="1" type="body"/>
          </p:nvPr>
        </p:nvSpPr>
        <p:spPr>
          <a:xfrm>
            <a:off x="457200" y="1219200"/>
            <a:ext cx="7772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What are </a:t>
            </a:r>
            <a:r>
              <a:rPr lang="en-US">
                <a:solidFill>
                  <a:srgbClr val="FF3300"/>
                </a:solidFill>
              </a:rPr>
              <a:t>target cells</a:t>
            </a:r>
            <a:r>
              <a:rPr lang="en-US"/>
              <a:t>?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52"/>
              <a:buFont typeface="Trebuchet MS"/>
              <a:buNone/>
            </a:pPr>
            <a:r>
              <a:rPr lang="en-US" sz="2400"/>
              <a:t>	Target cells refer to cells that contain specific receptors (binding sites) for a particular hormone. </a:t>
            </a:r>
            <a:endParaRPr sz="2800"/>
          </a:p>
          <a:p>
            <a:pPr indent="-153797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None/>
            </a:pPr>
            <a:r>
              <a:t/>
            </a:r>
            <a:endParaRPr/>
          </a:p>
          <a:p>
            <a:pPr indent="-153797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None/>
            </a:pPr>
            <a:r>
              <a:t/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Font typeface="Trebuchet MS"/>
              <a:buNone/>
            </a:pPr>
            <a:r>
              <a:t/>
            </a:r>
            <a:endParaRPr/>
          </a:p>
        </p:txBody>
      </p:sp>
      <p:pic>
        <p:nvPicPr>
          <p:cNvPr id="194" name="Google Shape;194;p15"/>
          <p:cNvPicPr preferRelativeResize="0"/>
          <p:nvPr/>
        </p:nvPicPr>
        <p:blipFill rotWithShape="1">
          <a:blip r:embed="rId3">
            <a:alphaModFix/>
          </a:blip>
          <a:srcRect b="15671" l="0" r="0" t="18511"/>
          <a:stretch/>
        </p:blipFill>
        <p:spPr>
          <a:xfrm>
            <a:off x="762000" y="2819400"/>
            <a:ext cx="64770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5"/>
          <p:cNvSpPr txBox="1"/>
          <p:nvPr/>
        </p:nvSpPr>
        <p:spPr>
          <a:xfrm>
            <a:off x="381000" y="6080125"/>
            <a:ext cx="2438400" cy="396875"/>
          </a:xfrm>
          <a:prstGeom prst="rect">
            <a:avLst/>
          </a:prstGeom>
          <a:solidFill>
            <a:srgbClr val="E6F9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Silverthorn, Human Physiology, 3rd edition Figure 6-1&amp;2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"/>
          <p:cNvSpPr txBox="1"/>
          <p:nvPr>
            <p:ph type="title"/>
          </p:nvPr>
        </p:nvSpPr>
        <p:spPr>
          <a:xfrm>
            <a:off x="457200" y="320040"/>
            <a:ext cx="7239000" cy="7467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201" name="Google Shape;201;p16"/>
          <p:cNvSpPr txBox="1"/>
          <p:nvPr>
            <p:ph idx="1" type="body"/>
          </p:nvPr>
        </p:nvSpPr>
        <p:spPr>
          <a:xfrm>
            <a:off x="457200" y="1371600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Chemical structure of hormones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Three general classes of hormones:</a:t>
            </a:r>
            <a:endParaRPr/>
          </a:p>
          <a:p>
            <a:pPr indent="-228600" lvl="2" marL="758952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?"/>
            </a:pPr>
            <a:r>
              <a:rPr lang="en-US" sz="2400">
                <a:solidFill>
                  <a:srgbClr val="DE9306"/>
                </a:solidFill>
              </a:rPr>
              <a:t>Proteins</a:t>
            </a:r>
            <a:r>
              <a:rPr lang="en-US" sz="2400"/>
              <a:t> and polypeptides (anterior and posterior pituitary, pancreas and parathyroid hormones) stored in vesicles until needed</a:t>
            </a:r>
            <a:endParaRPr/>
          </a:p>
          <a:p>
            <a:pPr indent="-228600" lvl="2" marL="758952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sz="2400"/>
          </a:p>
          <a:p>
            <a:pPr indent="-228600" lvl="2" marL="758952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?"/>
            </a:pPr>
            <a:r>
              <a:rPr lang="en-US" sz="2400">
                <a:solidFill>
                  <a:srgbClr val="DE9306"/>
                </a:solidFill>
              </a:rPr>
              <a:t>Steroids</a:t>
            </a:r>
            <a:r>
              <a:rPr lang="en-US" sz="2400"/>
              <a:t> (adrenal cortex, ovarian and testicular hormones) diffuse across the cell membrane</a:t>
            </a:r>
            <a:endParaRPr/>
          </a:p>
          <a:p>
            <a:pPr indent="-228600" lvl="2" marL="758952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sz="2400"/>
          </a:p>
          <a:p>
            <a:pPr indent="-228600" lvl="2" marL="758952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?"/>
            </a:pPr>
            <a:r>
              <a:rPr lang="en-US" sz="2400">
                <a:solidFill>
                  <a:srgbClr val="DE9306"/>
                </a:solidFill>
              </a:rPr>
              <a:t>Derivatives of amino acid tyrosine </a:t>
            </a:r>
            <a:r>
              <a:rPr lang="en-US" sz="2400"/>
              <a:t>(thyroid hormones and catecholamines)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/>
          <p:nvPr>
            <p:ph type="title"/>
          </p:nvPr>
        </p:nvSpPr>
        <p:spPr>
          <a:xfrm>
            <a:off x="457200" y="320040"/>
            <a:ext cx="7239000" cy="7467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200"/>
              <a:buFont typeface="Trebuchet MS"/>
              <a:buNone/>
            </a:pPr>
            <a:r>
              <a:rPr lang="en-US" sz="3200"/>
              <a:t>PEPTIDE (PROTEIN) HORMONES</a:t>
            </a:r>
            <a:endParaRPr sz="3200"/>
          </a:p>
        </p:txBody>
      </p:sp>
      <p:sp>
        <p:nvSpPr>
          <p:cNvPr id="207" name="Google Shape;207;p17"/>
          <p:cNvSpPr txBox="1"/>
          <p:nvPr>
            <p:ph idx="1" type="body"/>
          </p:nvPr>
        </p:nvSpPr>
        <p:spPr>
          <a:xfrm>
            <a:off x="457200" y="1219200"/>
            <a:ext cx="7239000" cy="5236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52"/>
              <a:buChar char="⦿"/>
            </a:pPr>
            <a:r>
              <a:rPr b="1" lang="en-US" sz="2400"/>
              <a:t>Synthesized as </a:t>
            </a:r>
            <a:r>
              <a:rPr b="1" lang="en-US" sz="2400">
                <a:solidFill>
                  <a:srgbClr val="874296"/>
                </a:solidFill>
              </a:rPr>
              <a:t>preprohormone </a:t>
            </a:r>
            <a:r>
              <a:rPr b="1" lang="en-US" sz="2400"/>
              <a:t>→ post-translational modification to </a:t>
            </a:r>
            <a:r>
              <a:rPr b="1" lang="en-US" sz="2400">
                <a:solidFill>
                  <a:srgbClr val="874296"/>
                </a:solidFill>
              </a:rPr>
              <a:t>prohormone</a:t>
            </a:r>
            <a:r>
              <a:rPr b="1" lang="en-US" sz="2400"/>
              <a:t> → then </a:t>
            </a:r>
            <a:r>
              <a:rPr b="1" lang="en-US" sz="2400">
                <a:solidFill>
                  <a:srgbClr val="874296"/>
                </a:solidFill>
              </a:rPr>
              <a:t>hormone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None/>
            </a:pPr>
            <a:r>
              <a:t/>
            </a:r>
            <a:endParaRPr/>
          </a:p>
        </p:txBody>
      </p:sp>
      <p:pic>
        <p:nvPicPr>
          <p:cNvPr descr="07-03_PeptideSynthesis_L" id="208" name="Google Shape;208;p17"/>
          <p:cNvPicPr preferRelativeResize="0"/>
          <p:nvPr/>
        </p:nvPicPr>
        <p:blipFill rotWithShape="1">
          <a:blip r:embed="rId3">
            <a:alphaModFix/>
          </a:blip>
          <a:srcRect b="0" l="0" r="0" t="22853"/>
          <a:stretch/>
        </p:blipFill>
        <p:spPr>
          <a:xfrm>
            <a:off x="228600" y="2719450"/>
            <a:ext cx="7772400" cy="41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600"/>
              <a:buFont typeface="Trebuchet MS"/>
              <a:buNone/>
            </a:pPr>
            <a:r>
              <a:rPr lang="en-US" sz="3600"/>
              <a:t>PEPTIDE (PROTEIN) HORMONES</a:t>
            </a:r>
            <a:endParaRPr sz="3420"/>
          </a:p>
        </p:txBody>
      </p:sp>
      <p:sp>
        <p:nvSpPr>
          <p:cNvPr id="214" name="Google Shape;214;p18"/>
          <p:cNvSpPr txBox="1"/>
          <p:nvPr>
            <p:ph idx="1" type="body"/>
          </p:nvPr>
        </p:nvSpPr>
        <p:spPr>
          <a:xfrm>
            <a:off x="457200" y="1609416"/>
            <a:ext cx="7239000" cy="1514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Example of protein hormone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Insulin </a:t>
            </a:r>
            <a:endParaRPr/>
          </a:p>
        </p:txBody>
      </p:sp>
      <p:pic>
        <p:nvPicPr>
          <p:cNvPr descr="C:\Users\User\Desktop\Pictures Hana\Insulin 1.jpg" id="215" name="Google Shape;2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528" y="3401568"/>
            <a:ext cx="7210872" cy="1780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200"/>
              <a:buFont typeface="Trebuchet MS"/>
              <a:buNone/>
            </a:pPr>
            <a:r>
              <a:rPr lang="en-US" sz="3200"/>
              <a:t>STEROID HORMONES</a:t>
            </a:r>
            <a:endParaRPr sz="3200"/>
          </a:p>
        </p:txBody>
      </p:sp>
      <p:sp>
        <p:nvSpPr>
          <p:cNvPr id="221" name="Google Shape;221;p19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52"/>
              <a:buChar char="⦿"/>
            </a:pPr>
            <a:r>
              <a:rPr lang="en-US" sz="2400"/>
              <a:t>Secreted by gonads, adrenals, placenta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52"/>
              <a:buChar char="⦿"/>
            </a:pPr>
            <a:r>
              <a:rPr lang="en-US" sz="2400"/>
              <a:t>Derived from cholesterol (lipophilic)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◼"/>
            </a:pPr>
            <a:r>
              <a:rPr lang="en-US" sz="2000"/>
              <a:t>Cross membranes (no storage)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52"/>
              <a:buChar char="⦿"/>
            </a:pPr>
            <a:r>
              <a:rPr lang="en-US" sz="2400"/>
              <a:t>On-demand synthesis (SER)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52"/>
              <a:buChar char="⦿"/>
            </a:pPr>
            <a:r>
              <a:rPr lang="en-US" sz="2400"/>
              <a:t>Usually Bound to </a:t>
            </a:r>
            <a:r>
              <a:rPr lang="en-US" sz="2400">
                <a:solidFill>
                  <a:srgbClr val="DE9306"/>
                </a:solidFill>
              </a:rPr>
              <a:t>Carrier </a:t>
            </a:r>
            <a:r>
              <a:rPr lang="en-US" sz="2400"/>
              <a:t>proteins</a:t>
            </a:r>
            <a:endParaRPr/>
          </a:p>
          <a:p>
            <a:pPr indent="-153797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None/>
            </a:pPr>
            <a:r>
              <a:t/>
            </a:r>
            <a:endParaRPr/>
          </a:p>
        </p:txBody>
      </p:sp>
      <p:pic>
        <p:nvPicPr>
          <p:cNvPr id="222" name="Google Shape;22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0" y="3962400"/>
            <a:ext cx="388620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INTRODUCTION </a:t>
            </a:r>
            <a:endParaRPr/>
          </a:p>
        </p:txBody>
      </p:sp>
      <p:sp>
        <p:nvSpPr>
          <p:cNvPr id="107" name="Google Shape;107;p2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Endocrine vs exocrine gland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Chemical messengers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Hormone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Definition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Chemical structure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Paracrine, autocrine, endocrine, neuroendocrine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Transport and clearance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Mechanism of action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Receptors, down-regulation and up-regulation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Intracellular signaling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Second messenger (cAMP, IP3)</a:t>
            </a:r>
            <a:endParaRPr/>
          </a:p>
          <a:p>
            <a:pPr indent="-153797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None/>
            </a:pPr>
            <a:r>
              <a:t/>
            </a:r>
            <a:endParaRPr/>
          </a:p>
        </p:txBody>
      </p:sp>
      <p:sp>
        <p:nvSpPr>
          <p:cNvPr descr="mk:@MSITStore:D:\Mobeireeks%20Docs\Hana\Hana%201\Guyton%20&amp;%20Hall%20Textbook%20Of%20Medical%20Physiology%2011th_Edition.chm::/www.studentconsult.com/common/showimage.cfm@mediaisbn=0721602401&amp;permission=true&amp;size=fullsize&amp;figfile=s02401-075-g001.jpg" id="108" name="Google Shape;108;p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"/>
          <p:cNvSpPr txBox="1"/>
          <p:nvPr>
            <p:ph type="title"/>
          </p:nvPr>
        </p:nvSpPr>
        <p:spPr>
          <a:xfrm>
            <a:off x="457200" y="320040"/>
            <a:ext cx="7239000" cy="8991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200"/>
              <a:buFont typeface="Trebuchet MS"/>
              <a:buNone/>
            </a:pPr>
            <a:r>
              <a:rPr lang="en-US" sz="3200"/>
              <a:t>AMINE HORMONES</a:t>
            </a:r>
            <a:endParaRPr sz="3200"/>
          </a:p>
        </p:txBody>
      </p:sp>
      <p:sp>
        <p:nvSpPr>
          <p:cNvPr id="228" name="Google Shape;228;p20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4"/>
              <a:buChar char="⦿"/>
            </a:pPr>
            <a:r>
              <a:rPr b="1" lang="en-US" sz="2800"/>
              <a:t>Derived from tyrosine or tryptophan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44"/>
              <a:buChar char="⦿"/>
            </a:pPr>
            <a:r>
              <a:rPr b="1" lang="en-US" sz="2800"/>
              <a:t>3 groups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Char char="◼"/>
            </a:pPr>
            <a:r>
              <a:rPr b="1" lang="en-US" sz="2400">
                <a:solidFill>
                  <a:srgbClr val="003300"/>
                </a:solidFill>
              </a:rPr>
              <a:t>Tryptophan ⇒ </a:t>
            </a:r>
            <a:r>
              <a:rPr b="1" lang="en-US" sz="2400">
                <a:solidFill>
                  <a:srgbClr val="DE9306"/>
                </a:solidFill>
              </a:rPr>
              <a:t>Melatonin</a:t>
            </a:r>
            <a:endParaRPr sz="2400">
              <a:solidFill>
                <a:srgbClr val="DE9306"/>
              </a:solidFill>
            </a:endParaRPr>
          </a:p>
          <a:p>
            <a:pPr indent="-228600" lvl="1" marL="521208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920"/>
              <a:buChar char="◼"/>
            </a:pPr>
            <a:r>
              <a:rPr b="1" lang="en-US" sz="2400">
                <a:solidFill>
                  <a:srgbClr val="CC0099"/>
                </a:solidFill>
              </a:rPr>
              <a:t>Tyrosine ⇒  Catecholamines</a:t>
            </a:r>
            <a:r>
              <a:rPr b="1" lang="en-US" sz="2400">
                <a:solidFill>
                  <a:srgbClr val="5B0B2F"/>
                </a:solidFill>
              </a:rPr>
              <a:t>	</a:t>
            </a:r>
            <a:r>
              <a:rPr b="1" lang="en-US" sz="2400"/>
              <a:t>				</a:t>
            </a:r>
            <a:r>
              <a:rPr b="1" lang="en-US" sz="2000">
                <a:solidFill>
                  <a:srgbClr val="5B0B2F"/>
                </a:solidFill>
              </a:rPr>
              <a:t>behave like peptide hormones</a:t>
            </a:r>
            <a:r>
              <a:rPr b="1" lang="en-US" sz="2400">
                <a:solidFill>
                  <a:srgbClr val="5B0B2F"/>
                </a:solidFill>
              </a:rPr>
              <a:t>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920"/>
              <a:buChar char="◼"/>
            </a:pPr>
            <a:r>
              <a:rPr b="1" lang="en-US" sz="2400">
                <a:solidFill>
                  <a:srgbClr val="6666FF"/>
                </a:solidFill>
              </a:rPr>
              <a:t>Tyrosine ⇒  Thyroid hormones</a:t>
            </a:r>
            <a:r>
              <a:rPr b="1" lang="en-US" sz="2400"/>
              <a:t> 				</a:t>
            </a:r>
            <a:r>
              <a:rPr b="1" lang="en-US" sz="2000">
                <a:solidFill>
                  <a:srgbClr val="350F57"/>
                </a:solidFill>
              </a:rPr>
              <a:t>behave like steroid hormones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 txBox="1"/>
          <p:nvPr>
            <p:ph type="title"/>
          </p:nvPr>
        </p:nvSpPr>
        <p:spPr>
          <a:xfrm>
            <a:off x="457200" y="320040"/>
            <a:ext cx="7391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200"/>
              <a:buFont typeface="Trebuchet MS"/>
              <a:buNone/>
            </a:pPr>
            <a:r>
              <a:rPr lang="en-US" sz="3200"/>
              <a:t>TRANSPORT OF HORMONES</a:t>
            </a:r>
            <a:endParaRPr sz="3200"/>
          </a:p>
        </p:txBody>
      </p:sp>
      <p:sp>
        <p:nvSpPr>
          <p:cNvPr id="234" name="Google Shape;234;p21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Water soluble hormones- hydrophilic (peptides &amp; catecholamines) dissolved in plasma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None/>
            </a:pPr>
            <a:r>
              <a:t/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Fat soluble hormones – hydrophobic Steroids and thyroid hormones transported bound to plasma proteins (90%),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None/>
            </a:pPr>
            <a:r>
              <a:rPr lang="en-US"/>
              <a:t>   binding to proteins helps to 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Provide reservoirs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Slow hormones clearance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200"/>
              <a:buFont typeface="Trebuchet MS"/>
              <a:buNone/>
            </a:pPr>
            <a:r>
              <a:rPr lang="en-US" sz="3200"/>
              <a:t>DIFFERENCES BETWEEN WATER AND FAT SOLUBLE HORMONES</a:t>
            </a:r>
            <a:endParaRPr sz="3200"/>
          </a:p>
        </p:txBody>
      </p:sp>
      <p:pic>
        <p:nvPicPr>
          <p:cNvPr descr="45_05ReceptorLocation_2-L" id="240" name="Google Shape;240;p22"/>
          <p:cNvPicPr preferRelativeResize="0"/>
          <p:nvPr/>
        </p:nvPicPr>
        <p:blipFill rotWithShape="1">
          <a:blip r:embed="rId3">
            <a:alphaModFix/>
          </a:blip>
          <a:srcRect b="0" l="0" r="50000" t="0"/>
          <a:stretch/>
        </p:blipFill>
        <p:spPr>
          <a:xfrm>
            <a:off x="1524000" y="1523999"/>
            <a:ext cx="2147318" cy="5287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5_05ReceptorLocation_2-L" id="241" name="Google Shape;241;p22"/>
          <p:cNvPicPr preferRelativeResize="0"/>
          <p:nvPr/>
        </p:nvPicPr>
        <p:blipFill rotWithShape="1">
          <a:blip r:embed="rId3">
            <a:alphaModFix/>
          </a:blip>
          <a:srcRect b="0" l="50000" r="0" t="0"/>
          <a:stretch/>
        </p:blipFill>
        <p:spPr>
          <a:xfrm>
            <a:off x="5334000" y="1493837"/>
            <a:ext cx="2147318" cy="528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81475"/>
            <a:ext cx="4504372" cy="659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375" y="0"/>
            <a:ext cx="77996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0" y="0"/>
            <a:ext cx="7924800" cy="79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514350" y="781050"/>
            <a:ext cx="8458200" cy="68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684" y="0"/>
            <a:ext cx="807463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HORMONES &amp; RECEPTORS</a:t>
            </a:r>
            <a:endParaRPr/>
          </a:p>
        </p:txBody>
      </p:sp>
      <p:sp>
        <p:nvSpPr>
          <p:cNvPr id="261" name="Google Shape;261;p25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Receptors: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Hormonal receptors are large proteins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2000-100,000 receptors/cell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Receptors are highly specific for a single hormone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Receptor’s Location: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On the surface of cell membrane (proteins, peptides and catecholamines)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In the cell cytoplasm (Steroids)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In the cell nucleus (thyroid hormones) </a:t>
            </a:r>
            <a:endParaRPr/>
          </a:p>
        </p:txBody>
      </p:sp>
      <p:pic>
        <p:nvPicPr>
          <p:cNvPr id="262" name="Google Shape;2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6"/>
          <p:cNvSpPr txBox="1"/>
          <p:nvPr>
            <p:ph type="title"/>
          </p:nvPr>
        </p:nvSpPr>
        <p:spPr>
          <a:xfrm>
            <a:off x="457200" y="320040"/>
            <a:ext cx="7696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200"/>
              <a:buFont typeface="Trebuchet MS"/>
              <a:buNone/>
            </a:pPr>
            <a:r>
              <a:rPr lang="en-US" sz="3200"/>
              <a:t>MECHANISM OF ACTION OF HORMONES</a:t>
            </a:r>
            <a:endParaRPr/>
          </a:p>
        </p:txBody>
      </p:sp>
      <p:sp>
        <p:nvSpPr>
          <p:cNvPr id="268" name="Google Shape;268;p26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Mechanism of action :</a:t>
            </a:r>
            <a:endParaRPr/>
          </a:p>
          <a:p>
            <a:pPr indent="-514350" lvl="1" marL="97155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Font typeface="Trebuchet MS"/>
              <a:buAutoNum type="arabicPeriod"/>
            </a:pPr>
            <a:r>
              <a:rPr lang="en-US"/>
              <a:t>Hormone-receptor interaction (1</a:t>
            </a:r>
            <a:r>
              <a:rPr baseline="30000" lang="en-US"/>
              <a:t>st</a:t>
            </a:r>
            <a:r>
              <a:rPr lang="en-US"/>
              <a:t> messenger) </a:t>
            </a:r>
            <a:endParaRPr/>
          </a:p>
          <a:p>
            <a:pPr indent="-514350" lvl="1" marL="97155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Font typeface="Trebuchet MS"/>
              <a:buAutoNum type="arabicPeriod"/>
            </a:pPr>
            <a:r>
              <a:rPr lang="en-US"/>
              <a:t>Enzyme activation</a:t>
            </a:r>
            <a:endParaRPr/>
          </a:p>
          <a:p>
            <a:pPr indent="-514350" lvl="1" marL="97155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Font typeface="Trebuchet MS"/>
              <a:buAutoNum type="arabicPeriod"/>
            </a:pPr>
            <a:r>
              <a:rPr lang="en-US"/>
              <a:t>Release of the second messenger</a:t>
            </a:r>
            <a:endParaRPr/>
          </a:p>
          <a:p>
            <a:pPr indent="-514350" lvl="1" marL="97155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Font typeface="Trebuchet MS"/>
              <a:buAutoNum type="arabicPeriod"/>
            </a:pPr>
            <a:r>
              <a:rPr lang="en-US"/>
              <a:t>Effects on cellular function</a:t>
            </a:r>
            <a:endParaRPr/>
          </a:p>
          <a:p>
            <a:pPr indent="-397510" lvl="1" marL="97155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Font typeface="Trebuchet MS"/>
              <a:buNone/>
            </a:pPr>
            <a:r>
              <a:t/>
            </a:r>
            <a:endParaRPr/>
          </a:p>
        </p:txBody>
      </p:sp>
      <p:pic>
        <p:nvPicPr>
          <p:cNvPr id="269" name="Google Shape;2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038" y="1871663"/>
            <a:ext cx="7781925" cy="31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"/>
          <p:cNvSpPr txBox="1"/>
          <p:nvPr>
            <p:ph type="title"/>
          </p:nvPr>
        </p:nvSpPr>
        <p:spPr>
          <a:xfrm>
            <a:off x="457200" y="0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420"/>
              <a:buFont typeface="Trebuchet MS"/>
              <a:buNone/>
            </a:pPr>
            <a:r>
              <a:rPr lang="en-US" sz="3420"/>
              <a:t>MECHANISM OF ACTION </a:t>
            </a:r>
            <a:br>
              <a:rPr lang="en-US" sz="3420"/>
            </a:br>
            <a:r>
              <a:rPr lang="en-US" sz="3420"/>
              <a:t>(</a:t>
            </a:r>
            <a:r>
              <a:rPr lang="en-US" sz="2790"/>
              <a:t>PEPTIDES AND PROTEIN HORMONES</a:t>
            </a:r>
            <a:r>
              <a:rPr lang="en-US" sz="3420"/>
              <a:t>)</a:t>
            </a:r>
            <a:endParaRPr/>
          </a:p>
        </p:txBody>
      </p:sp>
      <p:pic>
        <p:nvPicPr>
          <p:cNvPr descr="http://www.anselm.edu/homepage/jpitocch/genbio/messenger.JPG" id="275" name="Google Shape;27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1258937"/>
            <a:ext cx="6629400" cy="559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"/>
          <p:cNvSpPr txBox="1"/>
          <p:nvPr>
            <p:ph type="title"/>
          </p:nvPr>
        </p:nvSpPr>
        <p:spPr>
          <a:xfrm>
            <a:off x="304800" y="76200"/>
            <a:ext cx="7848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2800"/>
              <a:buFont typeface="Trebuchet MS"/>
              <a:buNone/>
            </a:pPr>
            <a:r>
              <a:rPr lang="en-US" sz="2800"/>
              <a:t>SECOND MESSENGER </a:t>
            </a:r>
            <a:r>
              <a:rPr lang="en-US" sz="2400"/>
              <a:t>(ADYNYLATE CYCLASE-CAMP)</a:t>
            </a:r>
            <a:endParaRPr sz="2400"/>
          </a:p>
        </p:txBody>
      </p:sp>
      <p:pic>
        <p:nvPicPr>
          <p:cNvPr descr="http://classes.midlandstech.edu/carterp/Courses/bio211/chap16/ch_16_label-edit/Slide2.JPG" id="281" name="Google Shape;28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838200"/>
            <a:ext cx="76962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91228" y="3966030"/>
            <a:ext cx="3352800" cy="2881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"/>
          <p:cNvSpPr txBox="1"/>
          <p:nvPr>
            <p:ph type="title"/>
          </p:nvPr>
        </p:nvSpPr>
        <p:spPr>
          <a:xfrm>
            <a:off x="457200" y="320040"/>
            <a:ext cx="724204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420"/>
              <a:buFont typeface="Trebuchet MS"/>
              <a:buNone/>
            </a:pPr>
            <a:r>
              <a:rPr lang="en-US" sz="3420"/>
              <a:t>SECOND MESSENGER</a:t>
            </a:r>
            <a:br>
              <a:rPr lang="en-US" sz="3420"/>
            </a:br>
            <a:r>
              <a:rPr lang="en-US" sz="3420"/>
              <a:t>(PHOSPHOLIPASE C-IP</a:t>
            </a:r>
            <a:r>
              <a:rPr lang="en-US" sz="1800"/>
              <a:t>3</a:t>
            </a:r>
            <a:r>
              <a:rPr lang="en-US" sz="3420"/>
              <a:t>)</a:t>
            </a:r>
            <a:endParaRPr sz="3420"/>
          </a:p>
        </p:txBody>
      </p:sp>
      <p:pic>
        <p:nvPicPr>
          <p:cNvPr id="288" name="Google Shape;28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2286000"/>
            <a:ext cx="7620000" cy="411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>
            <p:ph type="title"/>
          </p:nvPr>
        </p:nvSpPr>
        <p:spPr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114" name="Google Shape;114;p3"/>
          <p:cNvSpPr txBox="1"/>
          <p:nvPr>
            <p:ph idx="1" type="body"/>
          </p:nvPr>
        </p:nvSpPr>
        <p:spPr>
          <a:xfrm>
            <a:off x="914400" y="1981200"/>
            <a:ext cx="4495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33400" lvl="0" marL="533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1"/>
              <a:buFont typeface="Times"/>
              <a:buAutoNum type="alphaUcPeriod"/>
            </a:pPr>
            <a:r>
              <a:rPr b="1" lang="en-US" sz="2220"/>
              <a:t>Exocrine gland</a:t>
            </a:r>
            <a:endParaRPr sz="1850"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76"/>
              <a:buChar char="◼"/>
            </a:pPr>
            <a:r>
              <a:rPr lang="en-US" sz="2220"/>
              <a:t>Ducts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76"/>
              <a:buChar char="◼"/>
            </a:pPr>
            <a:r>
              <a:rPr lang="en-US" sz="2220"/>
              <a:t>Secrets enzymes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76"/>
              <a:buChar char="◼"/>
            </a:pPr>
            <a:r>
              <a:rPr lang="en-US" sz="2220"/>
              <a:t>Lumen and surfaces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80"/>
              <a:buNone/>
            </a:pPr>
            <a:r>
              <a:t/>
            </a:r>
            <a:endParaRPr b="1" sz="1850"/>
          </a:p>
          <a:p>
            <a:pPr indent="-533400" lvl="0" marL="533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21"/>
              <a:buFont typeface="Times"/>
              <a:buAutoNum type="alphaUcPeriod"/>
            </a:pPr>
            <a:r>
              <a:rPr b="1" lang="en-US" sz="2220"/>
              <a:t>Endocrine gland</a:t>
            </a:r>
            <a:r>
              <a:rPr lang="en-US" sz="1850"/>
              <a:t> 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76"/>
              <a:buChar char="◼"/>
            </a:pPr>
            <a:r>
              <a:rPr lang="en-US" sz="2220"/>
              <a:t>No ducts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76"/>
              <a:buChar char="◼"/>
            </a:pPr>
            <a:r>
              <a:rPr lang="en-US" sz="2220"/>
              <a:t>Secrets Chemical messengers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76"/>
              <a:buChar char="◼"/>
            </a:pPr>
            <a:r>
              <a:rPr lang="en-US" sz="2220"/>
              <a:t>Blood stream</a:t>
            </a:r>
            <a:endParaRPr sz="1665"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32"/>
              <a:buFont typeface="Trebuchet MS"/>
              <a:buNone/>
            </a:pPr>
            <a:r>
              <a:rPr lang="en-US" sz="1665"/>
              <a:t>	</a:t>
            </a:r>
            <a:endParaRPr/>
          </a:p>
        </p:txBody>
      </p:sp>
      <p:pic>
        <p:nvPicPr>
          <p:cNvPr id="115" name="Google Shape;115;p3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400" y="1905000"/>
            <a:ext cx="335280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0"/>
          <p:cNvSpPr txBox="1"/>
          <p:nvPr>
            <p:ph type="title"/>
          </p:nvPr>
        </p:nvSpPr>
        <p:spPr>
          <a:xfrm>
            <a:off x="228600" y="381000"/>
            <a:ext cx="7470648" cy="14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420"/>
              <a:buFont typeface="Trebuchet MS"/>
              <a:buNone/>
            </a:pPr>
            <a:br>
              <a:rPr b="0" lang="en-US" sz="3420"/>
            </a:br>
            <a:br>
              <a:rPr b="0" lang="en-US" sz="3420"/>
            </a:br>
            <a:r>
              <a:rPr b="0" lang="en-US" sz="3420"/>
              <a:t> </a:t>
            </a:r>
            <a:br>
              <a:rPr b="0" lang="en-US" sz="3420"/>
            </a:br>
            <a:r>
              <a:rPr lang="en-US" sz="3420"/>
              <a:t>SECOND MESSENGER</a:t>
            </a:r>
            <a:br>
              <a:rPr b="0" lang="en-US" sz="3420"/>
            </a:br>
            <a:r>
              <a:rPr b="0" lang="en-US" sz="3420"/>
              <a:t>(</a:t>
            </a:r>
            <a:r>
              <a:rPr lang="en-US" sz="3420"/>
              <a:t>CALCIUM-CALMODULIN COMPLEX)</a:t>
            </a:r>
            <a:br>
              <a:rPr lang="en-US" sz="3420"/>
            </a:br>
            <a:endParaRPr sz="3420"/>
          </a:p>
        </p:txBody>
      </p:sp>
      <p:pic>
        <p:nvPicPr>
          <p:cNvPr id="294" name="Google Shape;29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600" y="1524000"/>
            <a:ext cx="3962400" cy="52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420"/>
              <a:buFont typeface="Trebuchet MS"/>
              <a:buNone/>
            </a:pPr>
            <a:r>
              <a:rPr lang="en-US" sz="3420"/>
              <a:t>SECOND MESSENGER </a:t>
            </a:r>
            <a:br>
              <a:rPr lang="en-US" sz="3600"/>
            </a:br>
            <a:r>
              <a:rPr lang="en-US" sz="3600"/>
              <a:t>(</a:t>
            </a:r>
            <a:r>
              <a:rPr lang="en-US" sz="3060"/>
              <a:t>TYROSINE KINASE SYSTEM)</a:t>
            </a:r>
            <a:endParaRPr sz="3060"/>
          </a:p>
        </p:txBody>
      </p:sp>
      <p:sp>
        <p:nvSpPr>
          <p:cNvPr id="300" name="Google Shape;300;p31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52"/>
              <a:buChar char="⦿"/>
            </a:pPr>
            <a:r>
              <a:rPr lang="en-US" sz="2400"/>
              <a:t>Is used by insulin &amp; many growth factors to cause cellular effects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52"/>
              <a:buChar char="⦿"/>
            </a:pPr>
            <a:r>
              <a:rPr lang="en-US" sz="2400"/>
              <a:t>Surface receptor is tyrosine kinase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Char char="◼"/>
            </a:pPr>
            <a:r>
              <a:rPr lang="en-US" sz="2400"/>
              <a:t>Consists of 2 units that form active dimer when insulin binds </a:t>
            </a:r>
            <a:endParaRPr/>
          </a:p>
          <a:p>
            <a:pPr indent="-153797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None/>
            </a:pPr>
            <a:r>
              <a:t/>
            </a:r>
            <a:endParaRPr/>
          </a:p>
        </p:txBody>
      </p:sp>
      <p:sp>
        <p:nvSpPr>
          <p:cNvPr id="301" name="Google Shape;301;p31"/>
          <p:cNvSpPr/>
          <p:nvPr>
            <p:ph idx="2" type="clipArt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98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2" name="Google Shape;30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4269" y="1981200"/>
            <a:ext cx="3689132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420"/>
              <a:buFont typeface="Trebuchet MS"/>
              <a:buNone/>
            </a:pPr>
            <a:r>
              <a:rPr lang="en-US" sz="3420"/>
              <a:t>SECOND MESSENGER </a:t>
            </a:r>
            <a:br>
              <a:rPr lang="en-US" sz="3600"/>
            </a:br>
            <a:r>
              <a:rPr lang="en-US" sz="3600"/>
              <a:t>(</a:t>
            </a:r>
            <a:r>
              <a:rPr lang="en-US" sz="3060"/>
              <a:t>TYROSINE KINASE SYSTEM)</a:t>
            </a:r>
            <a:endParaRPr sz="3060"/>
          </a:p>
        </p:txBody>
      </p:sp>
      <p:sp>
        <p:nvSpPr>
          <p:cNvPr id="308" name="Google Shape;308;p32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71"/>
              <a:buChar char="⦿"/>
            </a:pPr>
            <a:r>
              <a:rPr lang="en-US" sz="2700"/>
              <a:t>Activated tyrosine kinase phosphorylates signaling molecules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71"/>
              <a:buChar char="⦿"/>
            </a:pPr>
            <a:r>
              <a:rPr lang="en-US" sz="2700"/>
              <a:t>Inducton of hormone/growth factor effects</a:t>
            </a:r>
            <a:endParaRPr/>
          </a:p>
          <a:p>
            <a:pPr indent="-153797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None/>
            </a:pPr>
            <a:r>
              <a:t/>
            </a:r>
            <a:endParaRPr/>
          </a:p>
        </p:txBody>
      </p:sp>
      <p:pic>
        <p:nvPicPr>
          <p:cNvPr id="309" name="Google Shape;309;p32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8200" y="2057400"/>
            <a:ext cx="350345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3"/>
          <p:cNvSpPr txBox="1"/>
          <p:nvPr>
            <p:ph type="title"/>
          </p:nvPr>
        </p:nvSpPr>
        <p:spPr>
          <a:xfrm>
            <a:off x="457200" y="320040"/>
            <a:ext cx="724204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420"/>
              <a:buFont typeface="Trebuchet MS"/>
              <a:buNone/>
            </a:pPr>
            <a:r>
              <a:rPr lang="en-US" sz="3420"/>
              <a:t>MECHANISM OF ACTION </a:t>
            </a:r>
            <a:br>
              <a:rPr lang="en-US" sz="3420"/>
            </a:br>
            <a:r>
              <a:rPr lang="en-US" sz="3420"/>
              <a:t>(</a:t>
            </a:r>
            <a:r>
              <a:rPr lang="en-US" sz="2790"/>
              <a:t>STEROID HORMONES</a:t>
            </a:r>
            <a:r>
              <a:rPr lang="en-US" sz="3420"/>
              <a:t>)</a:t>
            </a:r>
            <a:endParaRPr sz="3420"/>
          </a:p>
        </p:txBody>
      </p:sp>
      <p:pic>
        <p:nvPicPr>
          <p:cNvPr descr="http://classes.midlandstech.edu/carterp/Courses/bio211/chap16/ch_16_label-edit/Slide3.JPG" id="315" name="Google Shape;31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" y="1524000"/>
            <a:ext cx="5981700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4"/>
          <p:cNvSpPr txBox="1"/>
          <p:nvPr>
            <p:ph type="title"/>
          </p:nvPr>
        </p:nvSpPr>
        <p:spPr>
          <a:xfrm>
            <a:off x="304800" y="304800"/>
            <a:ext cx="7772400" cy="130461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420"/>
              <a:buFont typeface="Trebuchet MS"/>
              <a:buNone/>
            </a:pPr>
            <a:br>
              <a:rPr lang="en-US" sz="3420"/>
            </a:br>
            <a:br>
              <a:rPr lang="en-US" sz="3420"/>
            </a:br>
            <a:br>
              <a:rPr lang="en-US" sz="3420"/>
            </a:br>
            <a:r>
              <a:rPr lang="en-US" sz="3240"/>
              <a:t>REGULATION OF HORMONAL RECEPTORS</a:t>
            </a:r>
            <a:br>
              <a:rPr lang="en-US" sz="3420"/>
            </a:br>
            <a:endParaRPr sz="3420"/>
          </a:p>
        </p:txBody>
      </p:sp>
      <p:sp>
        <p:nvSpPr>
          <p:cNvPr id="321" name="Google Shape;321;p34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1" marL="52120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Receptors does not remain constant</a:t>
            </a:r>
            <a:endParaRPr/>
          </a:p>
          <a:p>
            <a:pPr indent="-228600" lvl="2" marL="758952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?"/>
            </a:pPr>
            <a:r>
              <a:rPr lang="en-US"/>
              <a:t>Inactivated or destroyed</a:t>
            </a:r>
            <a:endParaRPr/>
          </a:p>
          <a:p>
            <a:pPr indent="-228600" lvl="2" marL="758952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?"/>
            </a:pPr>
            <a:r>
              <a:rPr lang="en-US"/>
              <a:t>Reactivated or manufactured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Downregulation </a:t>
            </a:r>
            <a:endParaRPr/>
          </a:p>
          <a:p>
            <a:pPr indent="-228600" lvl="2" marL="758952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?"/>
            </a:pPr>
            <a:r>
              <a:rPr lang="en-US"/>
              <a:t>Increase hormone concentration leads to decrease in the number of active receptors</a:t>
            </a:r>
            <a:endParaRPr/>
          </a:p>
          <a:p>
            <a:pPr indent="-228600" lvl="2" marL="758952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?"/>
            </a:pPr>
            <a:r>
              <a:rPr lang="en-US"/>
              <a:t>Most peptide hormones have </a:t>
            </a:r>
            <a:r>
              <a:rPr lang="en-US" u="sng">
                <a:solidFill>
                  <a:srgbClr val="008040"/>
                </a:solidFill>
              </a:rPr>
              <a:t>pulsatile</a:t>
            </a:r>
            <a:r>
              <a:rPr lang="en-US"/>
              <a:t> </a:t>
            </a:r>
            <a:r>
              <a:rPr lang="en-US" u="sng">
                <a:solidFill>
                  <a:srgbClr val="008040"/>
                </a:solidFill>
              </a:rPr>
              <a:t>secretion</a:t>
            </a:r>
            <a:r>
              <a:rPr lang="en-US"/>
              <a:t> which prevents downregulation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Upregulation </a:t>
            </a:r>
            <a:endParaRPr/>
          </a:p>
          <a:p>
            <a:pPr indent="-228600" lvl="2" marL="758952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?"/>
            </a:pPr>
            <a:r>
              <a:rPr lang="en-US"/>
              <a:t>The hormone induces greater than normal formation of a receptor or intracellular signaling proteins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 txBox="1"/>
          <p:nvPr>
            <p:ph type="title"/>
          </p:nvPr>
        </p:nvSpPr>
        <p:spPr>
          <a:xfrm>
            <a:off x="457200" y="320040"/>
            <a:ext cx="72390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CLEARANCE OF HORMONES</a:t>
            </a:r>
            <a:endParaRPr/>
          </a:p>
        </p:txBody>
      </p:sp>
      <p:sp>
        <p:nvSpPr>
          <p:cNvPr id="327" name="Google Shape;327;p35"/>
          <p:cNvSpPr txBox="1"/>
          <p:nvPr>
            <p:ph idx="1" type="body"/>
          </p:nvPr>
        </p:nvSpPr>
        <p:spPr>
          <a:xfrm>
            <a:off x="457200" y="1066800"/>
            <a:ext cx="7239000" cy="5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Two factors control the concentration of a hormone in the blood: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The rate of its secretion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The rate of its removal (metabolic clearance)</a:t>
            </a:r>
            <a:endParaRPr/>
          </a:p>
          <a:p>
            <a:pPr indent="0" lvl="1" marL="2926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None/>
            </a:pPr>
            <a:r>
              <a:t/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Hormones are cleared by: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Metabolic destruction by tissues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Binding with tissues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Excretion by the liver into bile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Excretion by the kidney into urine</a:t>
            </a:r>
            <a:endParaRPr/>
          </a:p>
          <a:p>
            <a:pPr indent="0" lvl="1" marL="2926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None/>
            </a:pPr>
            <a:r>
              <a:t/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Clearance of protein bound hormones is slower than clearance of peptide hormones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6"/>
          <p:cNvSpPr txBox="1"/>
          <p:nvPr>
            <p:ph type="title"/>
          </p:nvPr>
        </p:nvSpPr>
        <p:spPr>
          <a:xfrm>
            <a:off x="457200" y="320040"/>
            <a:ext cx="7239000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4000"/>
              <a:buFont typeface="Trebuchet MS"/>
              <a:buNone/>
            </a:pPr>
            <a:r>
              <a:rPr lang="en-US" sz="4000"/>
              <a:t>HORMONE INTERACTIONS</a:t>
            </a:r>
            <a:endParaRPr/>
          </a:p>
        </p:txBody>
      </p:sp>
      <p:sp>
        <p:nvSpPr>
          <p:cNvPr id="333" name="Google Shape;333;p36"/>
          <p:cNvSpPr txBox="1"/>
          <p:nvPr>
            <p:ph idx="1" type="body"/>
          </p:nvPr>
        </p:nvSpPr>
        <p:spPr>
          <a:xfrm>
            <a:off x="457200" y="1371600"/>
            <a:ext cx="7239000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Multiple hormones can affect a single target simultaneously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Three types of hormone interactions</a:t>
            </a:r>
            <a:r>
              <a:rPr b="1" i="1" lang="en-US" sz="2800"/>
              <a:t>:</a:t>
            </a:r>
            <a:endParaRPr/>
          </a:p>
          <a:p>
            <a:pPr indent="-514350" lvl="1" marL="97155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Trebuchet MS"/>
              <a:buAutoNum type="arabicPeriod"/>
            </a:pPr>
            <a:r>
              <a:rPr b="1" lang="en-US" sz="2400"/>
              <a:t>Synergism</a:t>
            </a:r>
            <a:endParaRPr/>
          </a:p>
          <a:p>
            <a:pPr indent="-514350" lvl="1" marL="97155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Trebuchet MS"/>
              <a:buAutoNum type="arabicPeriod"/>
            </a:pPr>
            <a:r>
              <a:rPr b="1" lang="en-US" sz="2400"/>
              <a:t>Permissiveness</a:t>
            </a:r>
            <a:endParaRPr/>
          </a:p>
          <a:p>
            <a:pPr indent="-514350" lvl="1" marL="97155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Trebuchet MS"/>
              <a:buAutoNum type="arabicPeriod"/>
            </a:pPr>
            <a:r>
              <a:rPr b="1" lang="en-US" sz="2400"/>
              <a:t>Antagonism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 b="1" sz="2400"/>
          </a:p>
          <a:p>
            <a:pPr indent="0" lvl="1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</a:pPr>
            <a:r>
              <a:rPr b="1" lang="en-US" sz="2400"/>
              <a:t>What is Synergism?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</a:pPr>
            <a:r>
              <a:rPr b="1" lang="en-US" sz="2400"/>
              <a:t>What is permissiveness?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</a:pPr>
            <a:r>
              <a:rPr b="1" lang="en-US" sz="2400"/>
              <a:t>What is antagonism?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 b="1" sz="2400"/>
          </a:p>
          <a:p>
            <a:pPr indent="0" lvl="1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 b="1" sz="2400"/>
          </a:p>
          <a:p>
            <a:pPr indent="0" lvl="1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 b="1" sz="2400"/>
          </a:p>
          <a:p>
            <a:pPr indent="-514350" lvl="1" marL="97155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"/>
          <p:cNvSpPr txBox="1"/>
          <p:nvPr>
            <p:ph type="title"/>
          </p:nvPr>
        </p:nvSpPr>
        <p:spPr>
          <a:xfrm>
            <a:off x="457200" y="320040"/>
            <a:ext cx="7239000" cy="6705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600"/>
              <a:buFont typeface="Trebuchet MS"/>
              <a:buNone/>
            </a:pPr>
            <a:r>
              <a:rPr lang="en-US" sz="3600"/>
              <a:t>SYNERGISM</a:t>
            </a:r>
            <a:endParaRPr/>
          </a:p>
        </p:txBody>
      </p:sp>
      <p:sp>
        <p:nvSpPr>
          <p:cNvPr id="339" name="Google Shape;339;p37"/>
          <p:cNvSpPr txBox="1"/>
          <p:nvPr>
            <p:ph idx="1" type="body"/>
          </p:nvPr>
        </p:nvSpPr>
        <p:spPr>
          <a:xfrm>
            <a:off x="457200" y="1066800"/>
            <a:ext cx="7239000" cy="28863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44"/>
              <a:buChar char="⦿"/>
            </a:pPr>
            <a:r>
              <a:rPr b="1" lang="en-US" sz="2800"/>
              <a:t>Combined action of hormones is more than just additive!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2380"/>
              </a:spcBef>
              <a:spcAft>
                <a:spcPts val="0"/>
              </a:spcAft>
              <a:buSzPts val="2044"/>
              <a:buChar char="⦿"/>
            </a:pPr>
            <a:r>
              <a:rPr b="1" lang="en-US" sz="2800"/>
              <a:t>Example: Blood glucose levels &amp; synergistic effects of glucagon, cortisol and epinephrine</a:t>
            </a:r>
            <a:endParaRPr/>
          </a:p>
          <a:p>
            <a:pPr indent="-153797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None/>
            </a:pPr>
            <a:r>
              <a:t/>
            </a:r>
            <a:endParaRPr/>
          </a:p>
        </p:txBody>
      </p:sp>
      <p:pic>
        <p:nvPicPr>
          <p:cNvPr id="340" name="Google Shape;340;p37"/>
          <p:cNvPicPr preferRelativeResize="0"/>
          <p:nvPr/>
        </p:nvPicPr>
        <p:blipFill rotWithShape="1">
          <a:blip r:embed="rId3">
            <a:alphaModFix/>
          </a:blip>
          <a:srcRect b="0" l="7994" r="9232" t="17088"/>
          <a:stretch/>
        </p:blipFill>
        <p:spPr>
          <a:xfrm>
            <a:off x="1143000" y="3657600"/>
            <a:ext cx="4724400" cy="3108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PERMISSIVENESS</a:t>
            </a:r>
            <a:endParaRPr/>
          </a:p>
        </p:txBody>
      </p:sp>
      <p:sp>
        <p:nvSpPr>
          <p:cNvPr id="346" name="Google Shape;346;p38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52"/>
              <a:buChar char="⦿"/>
            </a:pPr>
            <a:r>
              <a:rPr b="1" lang="en-US" sz="2400"/>
              <a:t>One hormone allows another hormone to have its full effect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◼"/>
            </a:pPr>
            <a:r>
              <a:rPr b="1" lang="en-US" sz="2000"/>
              <a:t>Especially during growth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898"/>
              <a:buChar char="⦿"/>
            </a:pPr>
            <a:r>
              <a:rPr b="1" lang="en-US"/>
              <a:t>Example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SzPts val="1840"/>
              <a:buChar char="◼"/>
            </a:pPr>
            <a:r>
              <a:rPr b="1" lang="en-US"/>
              <a:t>Thyroid hormone have permissive effect on growth hormone action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SzPts val="1840"/>
              <a:buChar char="◼"/>
            </a:pPr>
            <a:r>
              <a:rPr b="1" lang="en-US"/>
              <a:t>Deficiency of thyroid hormone in infants leads to dwarfism.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9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ANTAGONISM</a:t>
            </a:r>
            <a:endParaRPr/>
          </a:p>
        </p:txBody>
      </p:sp>
      <p:sp>
        <p:nvSpPr>
          <p:cNvPr id="352" name="Google Shape;352;p39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Antagonistic hormones have opposing physiological actions –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 Hormone B diminishes the effect of hormone 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Example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Glucagon antagonizes the action of insulin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b="1" lang="en-US">
                <a:solidFill>
                  <a:srgbClr val="FF0000"/>
                </a:solidFill>
              </a:rPr>
              <a:t>Can you mention another example?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CHEMICAL MESSENGERS </a:t>
            </a:r>
            <a:endParaRPr/>
          </a:p>
        </p:txBody>
      </p:sp>
      <p:sp>
        <p:nvSpPr>
          <p:cNvPr id="121" name="Google Shape;121;p4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The activities of cells, tissues and organs are coordinated by chemical messengers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Neurotransmitters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Endocrine hormones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Neuroendocrine hormones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Paracrines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Autocrines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Cytokines 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SMALL GROUP ACTIVITY</a:t>
            </a:r>
            <a:endParaRPr/>
          </a:p>
        </p:txBody>
      </p:sp>
      <p:sp>
        <p:nvSpPr>
          <p:cNvPr id="127" name="Google Shape;127;p5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Divide into 6 groups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Explain 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Neurotransmitter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Neuroendocrine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Endocrine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Paracrine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Autocrine</a:t>
            </a:r>
            <a:endParaRPr/>
          </a:p>
          <a:p>
            <a:pPr indent="-228600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Char char="◼"/>
            </a:pPr>
            <a:r>
              <a:rPr lang="en-US"/>
              <a:t>Cytokines</a:t>
            </a:r>
            <a:endParaRPr/>
          </a:p>
          <a:p>
            <a:pPr indent="-111759" lvl="1" marL="52120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40"/>
              <a:buNone/>
            </a:pPr>
            <a:r>
              <a:t/>
            </a:r>
            <a:endParaRPr/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8106" y="2944512"/>
            <a:ext cx="5011968" cy="3837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5469"/>
            <a:ext cx="8153400" cy="4583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5_02aIntercellCommunABC-L" id="138" name="Google Shape;138;p7"/>
          <p:cNvPicPr preferRelativeResize="0"/>
          <p:nvPr/>
        </p:nvPicPr>
        <p:blipFill rotWithShape="1">
          <a:blip r:embed="rId3">
            <a:alphaModFix/>
          </a:blip>
          <a:srcRect b="66208" l="0" r="0" t="0"/>
          <a:stretch/>
        </p:blipFill>
        <p:spPr>
          <a:xfrm>
            <a:off x="685800" y="122430"/>
            <a:ext cx="5715000" cy="21635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5_02aIntercellCommunABC-L" id="139" name="Google Shape;139;p7"/>
          <p:cNvPicPr preferRelativeResize="0"/>
          <p:nvPr/>
        </p:nvPicPr>
        <p:blipFill rotWithShape="1">
          <a:blip r:embed="rId3">
            <a:alphaModFix/>
          </a:blip>
          <a:srcRect b="31448" l="0" r="0" t="33792"/>
          <a:stretch/>
        </p:blipFill>
        <p:spPr>
          <a:xfrm>
            <a:off x="685800" y="2209800"/>
            <a:ext cx="5791200" cy="22546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5_02aIntercellCommunABC-L" id="140" name="Google Shape;140;p7"/>
          <p:cNvPicPr preferRelativeResize="0"/>
          <p:nvPr/>
        </p:nvPicPr>
        <p:blipFill rotWithShape="1">
          <a:blip r:embed="rId3">
            <a:alphaModFix/>
          </a:blip>
          <a:srcRect b="-2075" l="0" r="0" t="67522"/>
          <a:stretch/>
        </p:blipFill>
        <p:spPr>
          <a:xfrm>
            <a:off x="762000" y="4495800"/>
            <a:ext cx="5715000" cy="2211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5_02bIntercellCommunDE-L" id="146" name="Google Shape;146;p8"/>
          <p:cNvPicPr preferRelativeResize="0"/>
          <p:nvPr/>
        </p:nvPicPr>
        <p:blipFill rotWithShape="1">
          <a:blip r:embed="rId3">
            <a:alphaModFix/>
          </a:blip>
          <a:srcRect b="0" l="0" r="0" t="51168"/>
          <a:stretch/>
        </p:blipFill>
        <p:spPr>
          <a:xfrm>
            <a:off x="228600" y="3490912"/>
            <a:ext cx="7888287" cy="3214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5_02bIntercellCommunDE-L" id="147" name="Google Shape;147;p8"/>
          <p:cNvPicPr preferRelativeResize="0"/>
          <p:nvPr/>
        </p:nvPicPr>
        <p:blipFill rotWithShape="1">
          <a:blip r:embed="rId3">
            <a:alphaModFix/>
          </a:blip>
          <a:srcRect b="51146" l="0" r="0" t="0"/>
          <a:stretch/>
        </p:blipFill>
        <p:spPr>
          <a:xfrm>
            <a:off x="236536" y="304800"/>
            <a:ext cx="7888288" cy="321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/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7F0"/>
              </a:buClr>
              <a:buSzPts val="3800"/>
              <a:buFont typeface="Trebuchet MS"/>
              <a:buNone/>
            </a:pPr>
            <a:r>
              <a:rPr lang="en-US"/>
              <a:t>CYTOKINES</a:t>
            </a:r>
            <a:endParaRPr/>
          </a:p>
        </p:txBody>
      </p:sp>
      <p:sp>
        <p:nvSpPr>
          <p:cNvPr id="153" name="Google Shape;153;p9"/>
          <p:cNvSpPr txBox="1"/>
          <p:nvPr>
            <p:ph idx="1" type="body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Peptides (</a:t>
            </a:r>
            <a:r>
              <a:rPr lang="en-US" sz="2400"/>
              <a:t>interleukins, lymphokines, adipokines</a:t>
            </a:r>
            <a:r>
              <a:rPr lang="en-US"/>
              <a:t>)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Secreted by cells into extracellular fluid.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8"/>
              <a:buChar char="⦿"/>
            </a:pPr>
            <a:r>
              <a:rPr lang="en-US"/>
              <a:t>Can function as </a:t>
            </a:r>
            <a:endParaRPr/>
          </a:p>
        </p:txBody>
      </p:sp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3276600"/>
            <a:ext cx="3057349" cy="1158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3200" y="4267200"/>
            <a:ext cx="3505451" cy="136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6700" y="5449728"/>
            <a:ext cx="3846506" cy="1484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pulent">
  <a:themeElements>
    <a:clrScheme name="Opulent">
      <a:dk1>
        <a:srgbClr val="000000"/>
      </a:dk1>
      <a:lt1>
        <a:srgbClr val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