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
 <Relationship Id="rId3" Type="http://schemas.openxmlformats.org/package/2006/relationships/metadata/core-properties" Target="docProps/core.xml" />
 <Relationship Id="rId1" Type="http://schemas.openxmlformats.org/officeDocument/2006/relationships/officeDocument" Target="ppt/presentation.xml" />
 <Relationship Id="rId4" Type="http://schemas.openxmlformats.org/officeDocument/2006/relationships/extended-properties" Target="docProps/app.xml" 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7772400" cy="5829300"/>
  <p:notesSz cx="6858000" cy="9144000"/>
  <p:defaultTextStyle>
    <a:defPPr>
      <a:defRPr lang="en-C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14" y="-72"/>
      </p:cViewPr>
      <p:guideLst>
        <p:guide orient="horz" pos="3016"/>
        <p:guide pos="23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
<Relationships xmlns="http://schemas.openxmlformats.org/package/2006/relationships">
 <Relationship Id="rId1" Type="http://schemas.openxmlformats.org/officeDocument/2006/relationships/slideMaster" Target="slideMasters/slideMaster1.xml" />
 <Relationship Id="rId2" Type="http://schemas.openxmlformats.org/officeDocument/2006/relationships/slide" Target="slides/slide1.xml" />
 <Relationship Id="rId3" Type="http://schemas.openxmlformats.org/officeDocument/2006/relationships/slide" Target="slides/slide2.xml" />
 <Relationship Id="rId4" Type="http://schemas.openxmlformats.org/officeDocument/2006/relationships/slide" Target="slides/slide3.xml" />
 <Relationship Id="rId5" Type="http://schemas.openxmlformats.org/officeDocument/2006/relationships/slide" Target="slides/slide4.xml" />
 <Relationship Id="rId6" Type="http://schemas.openxmlformats.org/officeDocument/2006/relationships/slide" Target="slides/slide5.xml" />
 <Relationship Id="rId7" Type="http://schemas.openxmlformats.org/officeDocument/2006/relationships/slide" Target="slides/slide6.xml" />
 <Relationship Id="rId8" Type="http://schemas.openxmlformats.org/officeDocument/2006/relationships/slide" Target="slides/slide7.xml" />
 <Relationship Id="rId9" Type="http://schemas.openxmlformats.org/officeDocument/2006/relationships/slide" Target="slides/slide8.xml" />
 <Relationship Id="rId10" Type="http://schemas.openxmlformats.org/officeDocument/2006/relationships/slide" Target="slides/slide9.xml" />
 <Relationship Id="rId11" Type="http://schemas.openxmlformats.org/officeDocument/2006/relationships/slide" Target="slides/slide10.xml" />
 <Relationship Id="rId12" Type="http://schemas.openxmlformats.org/officeDocument/2006/relationships/slide" Target="slides/slide11.xml" />
 <Relationship Id="rId13" Type="http://schemas.openxmlformats.org/officeDocument/2006/relationships/slide" Target="slides/slide12.xml" />
 <Relationship Id="rId14" Type="http://schemas.openxmlformats.org/officeDocument/2006/relationships/slide" Target="slides/slide13.xml" />
 <Relationship Id="rId15" Type="http://schemas.openxmlformats.org/officeDocument/2006/relationships/slide" Target="slides/slide14.xml" />
 <Relationship Id="rId16" Type="http://schemas.openxmlformats.org/officeDocument/2006/relationships/slide" Target="slides/slide15.xml" />
 <Relationship Id="rId17" Type="http://schemas.openxmlformats.org/officeDocument/2006/relationships/slide" Target="slides/slide16.xml" />
 <Relationship Id="rId18" Type="http://schemas.openxmlformats.org/officeDocument/2006/relationships/slide" Target="slides/slide17.xml" />
 <Relationship Id="rId19" Type="http://schemas.openxmlformats.org/officeDocument/2006/relationships/slide" Target="slides/slide18.xml" />
 <Relationship Id="rId20" Type="http://schemas.openxmlformats.org/officeDocument/2006/relationships/slide" Target="slides/slide19.xml" />
 <Relationship Id="rId21" Type="http://schemas.openxmlformats.org/officeDocument/2006/relationships/slide" Target="slides/slide20.xml" />
 <Relationship Id="rId22" Type="http://schemas.openxmlformats.org/officeDocument/2006/relationships/slide" Target="slides/slide21.xml" />
 <Relationship Id="rId23" Type="http://schemas.openxmlformats.org/officeDocument/2006/relationships/slide" Target="slides/slide22.xml" />
 <Relationship Id="rId24" Type="http://schemas.openxmlformats.org/officeDocument/2006/relationships/slide" Target="slides/slide23.xml" />
 <Relationship Id="rId25" Type="http://schemas.openxmlformats.org/officeDocument/2006/relationships/slide" Target="slides/slide24.xml" />
 <Relationship Id="rId26" Type="http://schemas.openxmlformats.org/officeDocument/2006/relationships/slide" Target="slides/slide25.xml" />
 <Relationship Id="rId27" Type="http://schemas.openxmlformats.org/officeDocument/2006/relationships/slide" Target="slides/slide26.xml" />
 <Relationship Id="rId28" Type="http://schemas.openxmlformats.org/officeDocument/2006/relationships/slide" Target="slides/slide27.xml" />
 <Relationship Id="rId29" Type="http://schemas.openxmlformats.org/officeDocument/2006/relationships/slide" Target="slides/slide28.xml" />
 <Relationship Id="rId30" Type="http://schemas.openxmlformats.org/officeDocument/2006/relationships/slide" Target="slides/slide29.xml" />
 <Relationship Id="rId31" Type="http://schemas.openxmlformats.org/officeDocument/2006/relationships/slide" Target="slides/slide30.xml" />
 <Relationship Id="rId32" Type="http://schemas.openxmlformats.org/officeDocument/2006/relationships/slide" Target="slides/slide31.xml" />
 <Relationship Id="rId33" Type="http://schemas.openxmlformats.org/officeDocument/2006/relationships/slide" Target="slides/slide32.xml" />
 <Relationship Id="rId34" Type="http://schemas.openxmlformats.org/officeDocument/2006/relationships/slide" Target="slides/slide33.xml" />
 <Relationship Id="rId35" Type="http://schemas.openxmlformats.org/officeDocument/2006/relationships/slide" Target="slides/slide34.xml" />
 <Relationship Id="rId36" Type="http://schemas.openxmlformats.org/officeDocument/2006/relationships/slide" Target="slides/slide35.xml" />
 <Relationship Id="rId37" Type="http://schemas.openxmlformats.org/officeDocument/2006/relationships/slide" Target="slides/slide36.xml" />
 <Relationship Id="rId38" Type="http://schemas.openxmlformats.org/officeDocument/2006/relationships/presProps" Target="presProps.xml" />
 <Relationship Id="rId39" Type="http://schemas.openxmlformats.org/officeDocument/2006/relationships/viewProps" Target="viewProps.xml" />
 <Relationship Id="rId40" Type="http://schemas.openxmlformats.org/officeDocument/2006/relationships/theme" Target="theme/theme1.xml" />
 <Relationship Id="rId41" Type="http://schemas.openxmlformats.org/officeDocument/2006/relationships/tableStyles" Target="tableStyles.xml" />
</Relationships>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2450" y="2974705"/>
            <a:ext cx="6261100" cy="20525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5426288"/>
            <a:ext cx="5156200" cy="24471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3/1/2011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3/1/2011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40350" y="536423"/>
            <a:ext cx="1657350" cy="11406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8300" y="536423"/>
            <a:ext cx="4849283" cy="11406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3/1/2011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3/1/2011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63" y="6153339"/>
            <a:ext cx="6261100" cy="190186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863" y="4058633"/>
            <a:ext cx="6261100" cy="209470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3/1/2011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300" y="2234355"/>
            <a:ext cx="3253317" cy="63195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44383" y="2234355"/>
            <a:ext cx="3253317" cy="63195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3/1/2011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0" y="2143474"/>
            <a:ext cx="3254596" cy="8932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" y="3036771"/>
            <a:ext cx="3254596" cy="5517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41827" y="2143474"/>
            <a:ext cx="3255874" cy="8932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41827" y="3036771"/>
            <a:ext cx="3255874" cy="5517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3/1/2011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3/1/2011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3/1/2011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1" y="381259"/>
            <a:ext cx="2423363" cy="162256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9901" y="381259"/>
            <a:ext cx="4117799" cy="81726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8301" y="2003825"/>
            <a:ext cx="2423363" cy="655011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3/1/2011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788" y="6703060"/>
            <a:ext cx="4419600" cy="79133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43788" y="855615"/>
            <a:ext cx="4419600" cy="57454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788" y="7494394"/>
            <a:ext cx="4419600" cy="11238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3/1/2011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8300" y="383477"/>
            <a:ext cx="6629400" cy="1595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0" y="2234355"/>
            <a:ext cx="6629400" cy="6319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8300" y="8875350"/>
            <a:ext cx="1718733" cy="5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8523B-E035-4CAE-A96A-58211FC229D1}" type="datetimeFigureOut">
              <a:rPr lang="en-US" smtClean="0"/>
              <a:t>3/1/2011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6717" y="8875350"/>
            <a:ext cx="2332567" cy="5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78967" y="8875350"/>
            <a:ext cx="1718733" cy="5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1.jpeg" />
</Relationships>

</file>

<file path=ppt/slides/_rels/slide10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10.jpeg" />
</Relationships>

</file>

<file path=ppt/slides/_rels/slide11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11.jpeg" />
</Relationships>

</file>

<file path=ppt/slides/_rels/slide12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12.jpeg" />
</Relationships>

</file>

<file path=ppt/slides/_rels/slide13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13.jpeg" />
</Relationships>

</file>

<file path=ppt/slides/_rels/slide14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14.jpeg" />
</Relationships>

</file>

<file path=ppt/slides/_rels/slide15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15.jpeg" />
</Relationships>

</file>

<file path=ppt/slides/_rels/slide16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16.jpeg" />
</Relationships>

</file>

<file path=ppt/slides/_rels/slide17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17.jpeg" />
</Relationships>

</file>

<file path=ppt/slides/_rels/slide18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18.jpeg" />
</Relationships>

</file>

<file path=ppt/slides/_rels/slide19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19.jpeg" />
</Relationships>

</file>

<file path=ppt/slides/_rels/slide2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2.jpeg" />
</Relationships>

</file>

<file path=ppt/slides/_rels/slide20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20.jpeg" />
</Relationships>

</file>

<file path=ppt/slides/_rels/slide21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21.jpeg" />
</Relationships>

</file>

<file path=ppt/slides/_rels/slide22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22.jpeg" />
</Relationships>

</file>

<file path=ppt/slides/_rels/slide23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23.jpeg" />
</Relationships>

</file>

<file path=ppt/slides/_rels/slide24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24.jpeg" />
</Relationships>

</file>

<file path=ppt/slides/_rels/slide25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25.jpeg" />
</Relationships>

</file>

<file path=ppt/slides/_rels/slide26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26.jpeg" />
</Relationships>

</file>

<file path=ppt/slides/_rels/slide27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27.jpeg" />
</Relationships>

</file>

<file path=ppt/slides/_rels/slide28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28.jpeg" />
</Relationships>

</file>

<file path=ppt/slides/_rels/slide29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29.jpeg" />
</Relationships>

</file>

<file path=ppt/slides/_rels/slide3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3.jpeg" />
</Relationships>

</file>

<file path=ppt/slides/_rels/slide30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30.jpeg" />
</Relationships>

</file>

<file path=ppt/slides/_rels/slide31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31.jpeg" />
</Relationships>

</file>

<file path=ppt/slides/_rels/slide32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32.jpeg" />
</Relationships>

</file>

<file path=ppt/slides/_rels/slide33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33.jpeg" />
</Relationships>

</file>

<file path=ppt/slides/_rels/slide34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34.jpeg" />
</Relationships>

</file>

<file path=ppt/slides/_rels/slide35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35.jpeg" />
</Relationships>

</file>

<file path=ppt/slides/_rels/slide36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36.jpeg" />
</Relationships>

</file>

<file path=ppt/slides/_rels/slide4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4.jpeg" />
</Relationships>

</file>

<file path=ppt/slides/_rels/slide5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5.jpeg" />
</Relationships>

</file>

<file path=ppt/slides/_rels/slide6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6.jpeg" />
</Relationships>

</file>

<file path=ppt/slides/_rels/slide7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7.jpeg" />
</Relationships>

</file>

<file path=ppt/slides/_rels/slide8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8.jpeg" />
</Relationships>

</file>

<file path=ppt/slides/_rels/slide9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9.jpeg" 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1422400" y="355600"/>
            <a:ext cx="6350000" cy="660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865"/>
              </a:lnSpc>
            </a:pPr>
            <a:r>
              <a:rPr lang="en-CA" sz="4346" b="1" spc="-30" smtClean="0">
                <a:solidFill>
                  <a:srgbClr val="1303D5"/>
                </a:solidFill>
                <a:latin typeface="Times New Roman Bold"/>
                <a:cs typeface="Times New Roman Bold"/>
              </a:rPr>
              <a:t>δΑم ௌ اϟر ϦϤΣا</a:t>
            </a:r>
            <a:r>
              <a:rPr lang="en-CA" sz="4346" b="1" spc="-30" smtClean="0">
                <a:solidFill>
                  <a:srgbClr val="1303D5"/>
                </a:solidFill>
                <a:latin typeface="Arial Bold"/>
                <a:cs typeface="Arial Bold"/>
              </a:rPr>
              <a:t>ϟ</a:t>
            </a:r>
            <a:r>
              <a:rPr lang="en-CA" sz="4346" b="1" spc="-30" smtClean="0">
                <a:solidFill>
                  <a:srgbClr val="1303D5"/>
                </a:solidFill>
                <a:latin typeface="Times New Roman Bold"/>
                <a:cs typeface="Times New Roman Bold"/>
              </a:rPr>
              <a:t>رϴΣم</a:t>
            </a:r>
          </a:p>
          <a:p>
            <a:pPr>
              <a:lnSpc>
                <a:spcPts val="5865"/>
              </a:lnSpc>
            </a:pPr>
            <a:endParaRPr lang="en-CA" sz="5102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279400" y="165100"/>
            <a:ext cx="46609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CA" sz="1703" b="1" smtClean="0">
                <a:solidFill>
                  <a:srgbClr val="000000"/>
                </a:solidFill>
                <a:latin typeface="Arial Bold"/>
                <a:cs typeface="Arial Bold"/>
              </a:rPr>
              <a:t>Physiological actions of cortisol</a:t>
            </a:r>
          </a:p>
          <a:p>
            <a:pPr>
              <a:lnSpc>
                <a:spcPts val="1955"/>
              </a:lnSpc>
            </a:pPr>
            <a:endParaRPr lang="en-CA" sz="1693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68300" y="1003300"/>
            <a:ext cx="4572000" cy="431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49" b="1" smtClean="0">
                <a:solidFill>
                  <a:srgbClr val="000000"/>
                </a:solidFill>
                <a:latin typeface="Arial Bold"/>
                <a:cs typeface="Arial Bold"/>
              </a:rPr>
              <a:t>1. On metabolism</a:t>
            </a:r>
          </a:p>
          <a:p>
            <a:pPr>
              <a:lnSpc>
                <a:spcPts val="2355"/>
              </a:lnSpc>
            </a:pPr>
            <a:endParaRPr lang="en-CA" sz="2039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41300" y="1524000"/>
            <a:ext cx="4699000" cy="317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1530" smtClean="0">
                <a:solidFill>
                  <a:srgbClr val="000000"/>
                </a:solidFill>
                <a:latin typeface="Arial"/>
                <a:cs typeface="Arial"/>
              </a:rPr>
              <a:t>On </a:t>
            </a:r>
            <a:r>
              <a:rPr lang="en-CA" sz="1366" smtClean="0">
                <a:solidFill>
                  <a:srgbClr val="000000"/>
                </a:solidFill>
                <a:latin typeface="Arial"/>
                <a:cs typeface="Arial"/>
              </a:rPr>
              <a:t>carbohydrate metabolism:</a:t>
            </a:r>
          </a:p>
          <a:p>
            <a:pPr>
              <a:lnSpc>
                <a:spcPts val="1780"/>
              </a:lnSpc>
            </a:pPr>
            <a:endParaRPr lang="en-CA" sz="1384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92100" y="1879600"/>
            <a:ext cx="4648200" cy="317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1532" smtClean="0">
                <a:solidFill>
                  <a:srgbClr val="000000"/>
                </a:solidFill>
                <a:latin typeface="Arial"/>
                <a:cs typeface="Arial"/>
              </a:rPr>
              <a:t>ĹĹGlucose level in the</a:t>
            </a:r>
          </a:p>
          <a:p>
            <a:pPr>
              <a:lnSpc>
                <a:spcPts val="1780"/>
              </a:lnSpc>
            </a:pPr>
            <a:endParaRPr lang="en-CA" sz="1532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46100" y="2108200"/>
            <a:ext cx="4394200" cy="317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1530" smtClean="0">
                <a:solidFill>
                  <a:srgbClr val="000000"/>
                </a:solidFill>
                <a:latin typeface="Arial"/>
                <a:cs typeface="Arial"/>
              </a:rPr>
              <a:t>blood:</a:t>
            </a:r>
          </a:p>
          <a:p>
            <a:pPr>
              <a:lnSpc>
                <a:spcPts val="1780"/>
              </a:lnSpc>
            </a:pPr>
            <a:endParaRPr lang="en-CA" sz="153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41300" y="2463800"/>
            <a:ext cx="4699000" cy="317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1532" smtClean="0">
                <a:solidFill>
                  <a:srgbClr val="000000"/>
                </a:solidFill>
                <a:latin typeface="Arial"/>
                <a:cs typeface="Arial"/>
              </a:rPr>
              <a:t>1.  Liver:</a:t>
            </a:r>
          </a:p>
          <a:p>
            <a:pPr>
              <a:lnSpc>
                <a:spcPts val="1780"/>
              </a:lnSpc>
            </a:pPr>
            <a:endParaRPr lang="en-CA" sz="1532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41300" y="2819400"/>
            <a:ext cx="4699000" cy="520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CA" sz="1530" smtClean="0">
                <a:solidFill>
                  <a:srgbClr val="000000"/>
                </a:solidFill>
                <a:latin typeface="Arial"/>
                <a:cs typeface="Arial"/>
              </a:rPr>
              <a:t>- </a:t>
            </a:r>
            <a:r>
              <a:rPr lang="en-CA" sz="1366" smtClean="0">
                <a:solidFill>
                  <a:srgbClr val="000000"/>
                </a:solidFill>
                <a:latin typeface="Arial"/>
                <a:cs typeface="Arial"/>
              </a:rPr>
              <a:t>Stimulates gluconeogenesis</a:t>
            </a:r>
            <a:br>
              <a:rPr lang="en-CA" sz="1366" smtClean="0">
                <a:solidFill>
                  <a:srgbClr val="000000"/>
                </a:solidFill>
                <a:latin typeface="Times New Roman"/>
              </a:rPr>
            </a:br>
            <a:r>
              <a:rPr lang="en-CA" sz="1366" smtClean="0">
                <a:solidFill>
                  <a:srgbClr val="000000"/>
                </a:solidFill>
                <a:latin typeface="Arial"/>
                <a:cs typeface="Arial"/>
              </a:rPr>
              <a:t>(6-10 fold)</a:t>
            </a:r>
          </a:p>
          <a:p>
            <a:pPr>
              <a:lnSpc>
                <a:spcPts val="1670"/>
              </a:lnSpc>
            </a:pPr>
            <a:endParaRPr lang="en-CA" sz="1366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41300" y="3352800"/>
            <a:ext cx="4699000" cy="482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  <a:tabLst>
                <a:tab pos="254000" algn="l"/>
              </a:tabLst>
            </a:pPr>
            <a:r>
              <a:rPr lang="en-CA" sz="1366" smtClean="0">
                <a:solidFill>
                  <a:srgbClr val="000000"/>
                </a:solidFill>
                <a:latin typeface="Arial"/>
                <a:cs typeface="Arial"/>
              </a:rPr>
              <a:t>-  Increase glycogen storage</a:t>
            </a:r>
            <a:br>
              <a:rPr lang="en-CA" sz="1366" smtClean="0">
                <a:solidFill>
                  <a:srgbClr val="000000"/>
                </a:solidFill>
                <a:latin typeface="Times New Roman"/>
              </a:rPr>
            </a:br>
            <a:r>
              <a:rPr lang="en-CA" sz="1366" smtClean="0">
                <a:solidFill>
                  <a:srgbClr val="000000"/>
                </a:solidFill>
                <a:latin typeface="Arial"/>
                <a:cs typeface="Arial"/>
              </a:rPr>
              <a:t>	by the liver.</a:t>
            </a:r>
          </a:p>
          <a:p>
            <a:pPr>
              <a:lnSpc>
                <a:spcPts val="1630"/>
              </a:lnSpc>
            </a:pPr>
            <a:endParaRPr lang="en-CA" sz="1366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41300" y="3886200"/>
            <a:ext cx="4699000" cy="546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1366" smtClean="0">
                <a:solidFill>
                  <a:srgbClr val="000000"/>
                </a:solidFill>
                <a:latin typeface="Arial"/>
                <a:cs typeface="Arial"/>
              </a:rPr>
              <a:t>2. </a:t>
            </a:r>
            <a:r>
              <a:rPr lang="en-CA" sz="1530" smtClean="0">
                <a:solidFill>
                  <a:srgbClr val="000000"/>
                </a:solidFill>
                <a:latin typeface="Arial"/>
                <a:cs typeface="Arial"/>
              </a:rPr>
              <a:t> ĻĻGlucose utilization by</a:t>
            </a:r>
            <a:br>
              <a:rPr lang="en-CA" sz="1530" smtClean="0">
                <a:solidFill>
                  <a:srgbClr val="000000"/>
                </a:solidFill>
                <a:latin typeface="Times New Roman"/>
              </a:rPr>
            </a:br>
            <a:r>
              <a:rPr lang="en-CA" sz="1530" smtClean="0">
                <a:solidFill>
                  <a:srgbClr val="000000"/>
                </a:solidFill>
                <a:latin typeface="Arial"/>
                <a:cs typeface="Arial"/>
              </a:rPr>
              <a:t>the cells.</a:t>
            </a:r>
          </a:p>
          <a:p>
            <a:pPr>
              <a:lnSpc>
                <a:spcPts val="1835"/>
              </a:lnSpc>
            </a:pPr>
            <a:endParaRPr lang="en-CA" sz="153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41300" y="4457700"/>
            <a:ext cx="4699000" cy="546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1530" smtClean="0">
                <a:solidFill>
                  <a:srgbClr val="000000"/>
                </a:solidFill>
                <a:latin typeface="Arial"/>
                <a:cs typeface="Arial"/>
              </a:rPr>
              <a:t>3. Ļ the sensitivity of tissues</a:t>
            </a:r>
            <a:br>
              <a:rPr lang="en-CA" sz="1530" smtClean="0">
                <a:solidFill>
                  <a:srgbClr val="000000"/>
                </a:solidFill>
                <a:latin typeface="Times New Roman"/>
              </a:rPr>
            </a:br>
            <a:r>
              <a:rPr lang="en-CA" sz="1530" smtClean="0">
                <a:solidFill>
                  <a:srgbClr val="000000"/>
                </a:solidFill>
                <a:latin typeface="Arial"/>
                <a:cs typeface="Arial"/>
              </a:rPr>
              <a:t>to insulin.</a:t>
            </a:r>
          </a:p>
          <a:p>
            <a:pPr>
              <a:lnSpc>
                <a:spcPts val="1835"/>
              </a:lnSpc>
            </a:pPr>
            <a:endParaRPr lang="en-CA" sz="1530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08000" y="5054600"/>
            <a:ext cx="4432300" cy="317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1530" smtClean="0">
                <a:solidFill>
                  <a:srgbClr val="000000"/>
                </a:solidFill>
                <a:latin typeface="Arial"/>
                <a:cs typeface="Arial"/>
              </a:rPr>
              <a:t>³</a:t>
            </a:r>
            <a:r>
              <a:rPr lang="en-CA" sz="1540" b="1" smtClean="0">
                <a:solidFill>
                  <a:srgbClr val="000000"/>
                </a:solidFill>
                <a:latin typeface="Arial Bold"/>
                <a:cs typeface="Arial Bold"/>
              </a:rPr>
              <a:t>Adrenal Diabetes</a:t>
            </a:r>
            <a:r>
              <a:rPr lang="en-CA" sz="1530" smtClean="0">
                <a:solidFill>
                  <a:srgbClr val="000000"/>
                </a:solidFill>
                <a:latin typeface="Arial"/>
                <a:cs typeface="Arial"/>
              </a:rPr>
              <a:t>´.</a:t>
            </a:r>
          </a:p>
          <a:p>
            <a:pPr>
              <a:lnSpc>
                <a:spcPts val="1780"/>
              </a:lnSpc>
            </a:pPr>
            <a:endParaRPr lang="en-CA" sz="1530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041900" y="279400"/>
            <a:ext cx="26162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CA" sz="1366" smtClean="0">
                <a:solidFill>
                  <a:srgbClr val="000000"/>
                </a:solidFill>
                <a:latin typeface="Arial"/>
                <a:cs typeface="Arial"/>
              </a:rPr>
              <a:t>On protein metabolism:</a:t>
            </a:r>
          </a:p>
          <a:p>
            <a:pPr>
              <a:lnSpc>
                <a:spcPts val="1550"/>
              </a:lnSpc>
            </a:pPr>
            <a:endParaRPr lang="en-CA" sz="1366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041900" y="584200"/>
            <a:ext cx="26162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CA" sz="1366" smtClean="0">
                <a:solidFill>
                  <a:srgbClr val="000000"/>
                </a:solidFill>
                <a:latin typeface="Arial"/>
                <a:cs typeface="Arial"/>
              </a:rPr>
              <a:t>1.   ĻĻProtein stores in all</a:t>
            </a:r>
          </a:p>
          <a:p>
            <a:pPr>
              <a:lnSpc>
                <a:spcPts val="1550"/>
              </a:lnSpc>
            </a:pPr>
            <a:endParaRPr lang="en-CA" sz="1366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5334000" y="800100"/>
            <a:ext cx="23241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CA" sz="1368" smtClean="0">
                <a:solidFill>
                  <a:srgbClr val="000000"/>
                </a:solidFill>
                <a:latin typeface="Arial"/>
                <a:cs typeface="Arial"/>
              </a:rPr>
              <a:t>body (except the liver).</a:t>
            </a:r>
          </a:p>
          <a:p>
            <a:pPr>
              <a:lnSpc>
                <a:spcPts val="1550"/>
              </a:lnSpc>
            </a:pPr>
            <a:endParaRPr lang="en-CA" sz="1368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194300" y="1104900"/>
            <a:ext cx="24638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CA" sz="1366" smtClean="0">
                <a:solidFill>
                  <a:srgbClr val="000000"/>
                </a:solidFill>
                <a:latin typeface="Arial"/>
                <a:cs typeface="Arial"/>
              </a:rPr>
              <a:t>(increase catabolism of</a:t>
            </a:r>
          </a:p>
          <a:p>
            <a:pPr>
              <a:lnSpc>
                <a:spcPts val="1550"/>
              </a:lnSpc>
            </a:pPr>
            <a:endParaRPr lang="en-CA" sz="1366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041900" y="1320800"/>
            <a:ext cx="26162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CA" sz="1368" smtClean="0">
                <a:solidFill>
                  <a:srgbClr val="000000"/>
                </a:solidFill>
                <a:latin typeface="Arial"/>
                <a:cs typeface="Arial"/>
              </a:rPr>
              <a:t>protein and decrease protein</a:t>
            </a:r>
          </a:p>
          <a:p>
            <a:pPr>
              <a:lnSpc>
                <a:spcPts val="1550"/>
              </a:lnSpc>
            </a:pPr>
            <a:endParaRPr lang="en-CA" sz="1368">
              <a:solidFill>
                <a:srgbClr val="000000"/>
              </a:solidFill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5041900" y="1524000"/>
            <a:ext cx="26162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CA" sz="1366" smtClean="0">
                <a:solidFill>
                  <a:srgbClr val="000000"/>
                </a:solidFill>
                <a:latin typeface="Arial"/>
                <a:cs typeface="Arial"/>
              </a:rPr>
              <a:t>synthesis)</a:t>
            </a:r>
          </a:p>
          <a:p>
            <a:pPr>
              <a:lnSpc>
                <a:spcPts val="1550"/>
              </a:lnSpc>
            </a:pPr>
            <a:endParaRPr lang="en-CA" sz="1366">
              <a:solidFill>
                <a:srgbClr val="000000"/>
              </a:solidFill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5041900" y="1828800"/>
            <a:ext cx="26162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CA" sz="1366" smtClean="0">
                <a:solidFill>
                  <a:srgbClr val="000000"/>
                </a:solidFill>
                <a:latin typeface="Arial"/>
                <a:cs typeface="Arial"/>
              </a:rPr>
              <a:t>2. ĹLiver and plasma proteins</a:t>
            </a:r>
          </a:p>
          <a:p>
            <a:pPr>
              <a:lnSpc>
                <a:spcPts val="1550"/>
              </a:lnSpc>
            </a:pPr>
            <a:endParaRPr lang="en-CA" sz="1366">
              <a:solidFill>
                <a:srgbClr val="000000"/>
              </a:solidFill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5041900" y="2044700"/>
            <a:ext cx="26162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CA" sz="1366" smtClean="0">
                <a:solidFill>
                  <a:srgbClr val="000000"/>
                </a:solidFill>
                <a:latin typeface="Arial"/>
                <a:cs typeface="Arial"/>
              </a:rPr>
              <a:t>3.    a.a: - ĹĹ Amino acid level</a:t>
            </a:r>
          </a:p>
          <a:p>
            <a:pPr>
              <a:lnSpc>
                <a:spcPts val="1550"/>
              </a:lnSpc>
            </a:pPr>
            <a:endParaRPr lang="en-CA" sz="1366">
              <a:solidFill>
                <a:srgbClr val="000000"/>
              </a:solidFill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5867400" y="2247900"/>
            <a:ext cx="17907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CA" sz="1366" smtClean="0">
                <a:solidFill>
                  <a:srgbClr val="000000"/>
                </a:solidFill>
                <a:latin typeface="Arial"/>
                <a:cs typeface="Arial"/>
              </a:rPr>
              <a:t>in the blood.</a:t>
            </a:r>
          </a:p>
          <a:p>
            <a:pPr>
              <a:lnSpc>
                <a:spcPts val="1550"/>
              </a:lnSpc>
            </a:pPr>
            <a:endParaRPr lang="en-CA" sz="1366">
              <a:solidFill>
                <a:srgbClr val="000000"/>
              </a:solidFill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5727700" y="2451100"/>
            <a:ext cx="19304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CA" sz="1368" smtClean="0">
                <a:solidFill>
                  <a:srgbClr val="000000"/>
                </a:solidFill>
                <a:latin typeface="Arial"/>
                <a:cs typeface="Arial"/>
              </a:rPr>
              <a:t>-Ļ a.a transport into</a:t>
            </a:r>
          </a:p>
          <a:p>
            <a:pPr>
              <a:lnSpc>
                <a:spcPts val="1550"/>
              </a:lnSpc>
            </a:pPr>
            <a:endParaRPr lang="en-CA" sz="1368">
              <a:solidFill>
                <a:srgbClr val="000000"/>
              </a:solidFill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5816600" y="2667000"/>
            <a:ext cx="18415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CA" sz="1366" smtClean="0">
                <a:solidFill>
                  <a:srgbClr val="000000"/>
                </a:solidFill>
                <a:latin typeface="Arial"/>
                <a:cs typeface="Arial"/>
              </a:rPr>
              <a:t>extra hepatic cells</a:t>
            </a:r>
          </a:p>
          <a:p>
            <a:pPr>
              <a:lnSpc>
                <a:spcPts val="1550"/>
              </a:lnSpc>
            </a:pPr>
            <a:endParaRPr lang="en-CA" sz="1366">
              <a:solidFill>
                <a:srgbClr val="000000"/>
              </a:solidFill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5727700" y="2870200"/>
            <a:ext cx="19304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CA" sz="1366" smtClean="0">
                <a:solidFill>
                  <a:srgbClr val="000000"/>
                </a:solidFill>
                <a:latin typeface="Arial"/>
                <a:cs typeface="Arial"/>
              </a:rPr>
              <a:t>-  Ĺa.a transport into</a:t>
            </a:r>
          </a:p>
          <a:p>
            <a:pPr>
              <a:lnSpc>
                <a:spcPts val="1550"/>
              </a:lnSpc>
            </a:pPr>
            <a:endParaRPr lang="en-CA" sz="1366">
              <a:solidFill>
                <a:srgbClr val="000000"/>
              </a:solidFill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5816600" y="3073400"/>
            <a:ext cx="18415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CA" sz="1368" smtClean="0">
                <a:solidFill>
                  <a:srgbClr val="000000"/>
                </a:solidFill>
                <a:latin typeface="Arial"/>
                <a:cs typeface="Arial"/>
              </a:rPr>
              <a:t>hepatic cells</a:t>
            </a:r>
          </a:p>
          <a:p>
            <a:pPr>
              <a:lnSpc>
                <a:spcPts val="1550"/>
              </a:lnSpc>
            </a:pPr>
            <a:endParaRPr lang="en-CA" sz="1368">
              <a:solidFill>
                <a:srgbClr val="000000"/>
              </a:solidFill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5435600" y="3848100"/>
            <a:ext cx="2222500" cy="482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  <a:tabLst>
                <a:tab pos="292100" algn="l"/>
              </a:tabLst>
            </a:pPr>
            <a:r>
              <a:rPr lang="en-CA" sz="1366" smtClean="0">
                <a:solidFill>
                  <a:srgbClr val="000000"/>
                </a:solidFill>
                <a:latin typeface="Arial"/>
                <a:cs typeface="Arial"/>
              </a:rPr>
              <a:t>On Fat metabolism</a:t>
            </a:r>
            <a:br>
              <a:rPr lang="en-CA" sz="1366" smtClean="0">
                <a:solidFill>
                  <a:srgbClr val="000000"/>
                </a:solidFill>
                <a:latin typeface="Times New Roman"/>
              </a:rPr>
            </a:br>
            <a:r>
              <a:rPr lang="en-CA" sz="1366" smtClean="0">
                <a:solidFill>
                  <a:srgbClr val="000000"/>
                </a:solidFill>
                <a:latin typeface="Arial"/>
                <a:cs typeface="Arial"/>
              </a:rPr>
              <a:t>	(lipolytic):</a:t>
            </a:r>
          </a:p>
          <a:p>
            <a:pPr>
              <a:lnSpc>
                <a:spcPts val="1630"/>
              </a:lnSpc>
            </a:pPr>
            <a:endParaRPr lang="en-CA" sz="1366">
              <a:solidFill>
                <a:srgbClr val="000000"/>
              </a:solidFill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5435600" y="4267200"/>
            <a:ext cx="22225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02" smtClean="0">
                <a:solidFill>
                  <a:srgbClr val="000000"/>
                </a:solidFill>
                <a:latin typeface="Arial"/>
                <a:cs typeface="Arial"/>
              </a:rPr>
              <a:t>1.   Mobilization of fatty acid</a:t>
            </a:r>
          </a:p>
          <a:p>
            <a:pPr>
              <a:lnSpc>
                <a:spcPts val="1380"/>
              </a:lnSpc>
            </a:pPr>
            <a:endParaRPr lang="en-CA" sz="1185">
              <a:solidFill>
                <a:srgbClr val="000000"/>
              </a:solidFill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5727700" y="4457700"/>
            <a:ext cx="19304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00" smtClean="0">
                <a:solidFill>
                  <a:srgbClr val="000000"/>
                </a:solidFill>
                <a:latin typeface="Arial"/>
                <a:cs typeface="Arial"/>
              </a:rPr>
              <a:t>from adipose tissue</a:t>
            </a:r>
          </a:p>
          <a:p>
            <a:pPr>
              <a:lnSpc>
                <a:spcPts val="1380"/>
              </a:lnSpc>
            </a:pPr>
            <a:endParaRPr lang="en-CA" sz="1183">
              <a:solidFill>
                <a:srgbClr val="000000"/>
              </a:solidFill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5435600" y="4635500"/>
            <a:ext cx="22225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00" spc="-10" smtClean="0">
                <a:solidFill>
                  <a:srgbClr val="000000"/>
                </a:solidFill>
                <a:latin typeface="Arial"/>
                <a:cs typeface="Arial"/>
              </a:rPr>
              <a:t>2.   ĹĹ The concenWraWion of</a:t>
            </a:r>
          </a:p>
          <a:p>
            <a:pPr>
              <a:lnSpc>
                <a:spcPts val="1380"/>
              </a:lnSpc>
            </a:pPr>
            <a:endParaRPr lang="en-CA" sz="1183">
              <a:solidFill>
                <a:srgbClr val="000000"/>
              </a:solidFill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5727700" y="4813300"/>
            <a:ext cx="19304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02" spc="-10" smtClean="0">
                <a:solidFill>
                  <a:srgbClr val="000000"/>
                </a:solidFill>
                <a:latin typeface="Arial"/>
                <a:cs typeface="Arial"/>
              </a:rPr>
              <a:t>free fatty acids in the</a:t>
            </a:r>
          </a:p>
          <a:p>
            <a:pPr>
              <a:lnSpc>
                <a:spcPts val="1380"/>
              </a:lnSpc>
            </a:pPr>
            <a:endParaRPr lang="en-CA" sz="1185">
              <a:solidFill>
                <a:srgbClr val="000000"/>
              </a:solidFill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5727700" y="5003800"/>
            <a:ext cx="19304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00" smtClean="0">
                <a:solidFill>
                  <a:srgbClr val="000000"/>
                </a:solidFill>
                <a:latin typeface="Arial"/>
                <a:cs typeface="Arial"/>
              </a:rPr>
              <a:t>blood.</a:t>
            </a:r>
          </a:p>
          <a:p>
            <a:pPr>
              <a:lnSpc>
                <a:spcPts val="1380"/>
              </a:lnSpc>
            </a:pPr>
            <a:endParaRPr lang="en-CA" sz="1183">
              <a:solidFill>
                <a:srgbClr val="000000"/>
              </a:solidFill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5435600" y="5181600"/>
            <a:ext cx="22225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  <a:tabLst>
                <a:tab pos="330200" algn="l"/>
              </a:tabLst>
            </a:pPr>
            <a:r>
              <a:rPr lang="en-CA" sz="1100" smtClean="0">
                <a:solidFill>
                  <a:srgbClr val="000000"/>
                </a:solidFill>
                <a:latin typeface="Arial"/>
                <a:cs typeface="Arial"/>
              </a:rPr>
              <a:t>3.</a:t>
            </a:r>
            <a:r>
              <a:rPr lang="en-CA" sz="1100" spc="-10" smtClean="0">
                <a:solidFill>
                  <a:srgbClr val="000000"/>
                </a:solidFill>
                <a:latin typeface="Arial"/>
                <a:cs typeface="Arial"/>
              </a:rPr>
              <a:t>	ĹĹ Their XWili]aWion for</a:t>
            </a:r>
          </a:p>
          <a:p>
            <a:pPr>
              <a:lnSpc>
                <a:spcPts val="1380"/>
              </a:lnSpc>
            </a:pPr>
            <a:endParaRPr lang="en-CA" sz="1183">
              <a:solidFill>
                <a:srgbClr val="000000"/>
              </a:solidFill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5727700" y="5359400"/>
            <a:ext cx="19304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02" spc="-10" smtClean="0">
                <a:solidFill>
                  <a:srgbClr val="000000"/>
                </a:solidFill>
                <a:latin typeface="Arial"/>
                <a:cs typeface="Arial"/>
              </a:rPr>
              <a:t>energy.</a:t>
            </a:r>
          </a:p>
          <a:p>
            <a:pPr>
              <a:lnSpc>
                <a:spcPts val="1380"/>
              </a:lnSpc>
            </a:pPr>
            <a:endParaRPr lang="en-CA" sz="1185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1155700" y="152400"/>
            <a:ext cx="66167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25" smtClean="0">
                <a:solidFill>
                  <a:srgbClr val="FFFFFF"/>
                </a:solidFill>
                <a:latin typeface="Calibri"/>
                <a:cs typeface="Calibri"/>
              </a:rPr>
              <a:t>Metabolic Effects of Cortisol</a:t>
            </a:r>
          </a:p>
          <a:p>
            <a:pPr>
              <a:lnSpc>
                <a:spcPts val="3680"/>
              </a:lnSpc>
            </a:pPr>
            <a:endParaRPr lang="en-CA" sz="3225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149600" y="1816100"/>
            <a:ext cx="46228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95"/>
              </a:lnSpc>
            </a:pPr>
            <a:r>
              <a:rPr lang="en-CA" sz="1295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Glycogen</a:t>
            </a:r>
          </a:p>
          <a:p>
            <a:pPr>
              <a:lnSpc>
                <a:spcPts val="1495"/>
              </a:lnSpc>
            </a:pPr>
            <a:endParaRPr lang="en-CA" sz="1285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3500" y="2781300"/>
            <a:ext cx="1143000" cy="317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1542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Protein</a:t>
            </a:r>
          </a:p>
          <a:p>
            <a:pPr>
              <a:lnSpc>
                <a:spcPts val="1780"/>
              </a:lnSpc>
            </a:pPr>
            <a:endParaRPr lang="en-CA" sz="1532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82600" y="3810000"/>
            <a:ext cx="7239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CA" sz="1376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Muscle</a:t>
            </a:r>
          </a:p>
          <a:p>
            <a:pPr>
              <a:lnSpc>
                <a:spcPts val="1550"/>
              </a:lnSpc>
            </a:pPr>
            <a:endParaRPr lang="en-CA" sz="1366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612900" y="2209800"/>
            <a:ext cx="13716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CA" sz="1295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Glucose</a:t>
            </a:r>
          </a:p>
          <a:p>
            <a:pPr>
              <a:lnSpc>
                <a:spcPts val="1495"/>
              </a:lnSpc>
            </a:pPr>
            <a:endParaRPr lang="en-CA" sz="1285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638300" y="2667000"/>
            <a:ext cx="13462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CA" sz="1295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Amino</a:t>
            </a:r>
          </a:p>
          <a:p>
            <a:pPr>
              <a:lnSpc>
                <a:spcPts val="1495"/>
              </a:lnSpc>
            </a:pPr>
            <a:endParaRPr lang="en-CA" sz="1285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701800" y="2870200"/>
            <a:ext cx="12827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CA" sz="1295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acids</a:t>
            </a:r>
          </a:p>
          <a:p>
            <a:pPr>
              <a:lnSpc>
                <a:spcPts val="1495"/>
              </a:lnSpc>
            </a:pPr>
            <a:endParaRPr lang="en-CA" sz="1285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320800" y="4978400"/>
            <a:ext cx="16637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CA" sz="1295" b="1" smtClean="0">
                <a:solidFill>
                  <a:srgbClr val="000080"/>
                </a:solidFill>
                <a:latin typeface="Times New Roman Bold"/>
                <a:cs typeface="Times New Roman Bold"/>
              </a:rPr>
              <a:t>Stimulate</a:t>
            </a:r>
          </a:p>
          <a:p>
            <a:pPr>
              <a:lnSpc>
                <a:spcPts val="1495"/>
              </a:lnSpc>
            </a:pPr>
            <a:endParaRPr lang="en-CA" sz="1285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346200" y="5270500"/>
            <a:ext cx="16383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CA" sz="129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Inhibit</a:t>
            </a:r>
          </a:p>
          <a:p>
            <a:pPr>
              <a:lnSpc>
                <a:spcPts val="1495"/>
              </a:lnSpc>
            </a:pPr>
            <a:endParaRPr lang="en-CA" sz="1287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124200" y="2209800"/>
            <a:ext cx="12319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CA" sz="129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Glucose-P</a:t>
            </a:r>
          </a:p>
          <a:p>
            <a:pPr>
              <a:lnSpc>
                <a:spcPts val="1495"/>
              </a:lnSpc>
            </a:pPr>
            <a:endParaRPr lang="en-CA" sz="1287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200400" y="2590800"/>
            <a:ext cx="11557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CA" sz="1295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Glucose</a:t>
            </a:r>
          </a:p>
          <a:p>
            <a:pPr>
              <a:lnSpc>
                <a:spcPts val="1495"/>
              </a:lnSpc>
            </a:pPr>
            <a:endParaRPr lang="en-CA" sz="1285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098800" y="2794000"/>
            <a:ext cx="12573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CA" sz="129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precursors</a:t>
            </a:r>
          </a:p>
          <a:p>
            <a:pPr>
              <a:lnSpc>
                <a:spcPts val="1495"/>
              </a:lnSpc>
            </a:pPr>
            <a:endParaRPr lang="en-CA" sz="1287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302000" y="3340100"/>
            <a:ext cx="10541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CA" sz="1376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Liver</a:t>
            </a:r>
          </a:p>
          <a:p>
            <a:pPr>
              <a:lnSpc>
                <a:spcPts val="1550"/>
              </a:lnSpc>
            </a:pPr>
            <a:endParaRPr lang="en-CA" sz="1366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5448300" y="2222500"/>
            <a:ext cx="22098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CA" sz="1295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Glucose</a:t>
            </a:r>
          </a:p>
          <a:p>
            <a:pPr>
              <a:lnSpc>
                <a:spcPts val="1495"/>
              </a:lnSpc>
            </a:pPr>
            <a:endParaRPr lang="en-CA" sz="1285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800600" y="2679700"/>
            <a:ext cx="28575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00"/>
              </a:lnSpc>
              <a:tabLst>
                <a:tab pos="165100" algn="l"/>
              </a:tabLst>
            </a:pPr>
            <a:r>
              <a:rPr lang="en-CA" sz="1295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Free fatty</a:t>
            </a:r>
            <a:br>
              <a:rPr lang="en-CA" sz="1285" smtClean="0">
                <a:solidFill>
                  <a:srgbClr val="000000"/>
                </a:solidFill>
                <a:latin typeface="Times New Roman"/>
              </a:rPr>
            </a:br>
            <a:r>
              <a:rPr lang="en-CA" sz="1295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	acids</a:t>
            </a:r>
          </a:p>
          <a:p>
            <a:pPr>
              <a:lnSpc>
                <a:spcPts val="1530"/>
              </a:lnSpc>
            </a:pPr>
            <a:endParaRPr lang="en-CA" sz="1285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105400" y="3048000"/>
            <a:ext cx="25527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1295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+</a:t>
            </a:r>
          </a:p>
          <a:p>
            <a:pPr>
              <a:lnSpc>
                <a:spcPts val="1070"/>
              </a:lnSpc>
            </a:pPr>
            <a:endParaRPr lang="en-CA" sz="1285">
              <a:solidFill>
                <a:srgbClr val="000000"/>
              </a:solidFill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4864100" y="3187700"/>
            <a:ext cx="27940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CA" sz="1295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Glycerol</a:t>
            </a:r>
          </a:p>
          <a:p>
            <a:pPr>
              <a:lnSpc>
                <a:spcPts val="1050"/>
              </a:lnSpc>
            </a:pPr>
            <a:endParaRPr lang="en-CA" sz="1285">
              <a:solidFill>
                <a:srgbClr val="000000"/>
              </a:solidFill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6591300" y="3797300"/>
            <a:ext cx="10668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CA" sz="1378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Adipose</a:t>
            </a:r>
          </a:p>
          <a:p>
            <a:pPr>
              <a:lnSpc>
                <a:spcPts val="1550"/>
              </a:lnSpc>
            </a:pPr>
            <a:endParaRPr lang="en-CA" sz="1368">
              <a:solidFill>
                <a:srgbClr val="000000"/>
              </a:solidFill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6680200" y="4000500"/>
            <a:ext cx="9779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CA" sz="1376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tissue</a:t>
            </a:r>
          </a:p>
          <a:p>
            <a:pPr>
              <a:lnSpc>
                <a:spcPts val="1550"/>
              </a:lnSpc>
            </a:pPr>
            <a:endParaRPr lang="en-CA" sz="1366">
              <a:solidFill>
                <a:srgbClr val="000000"/>
              </a:solidFill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4495800" y="4610100"/>
            <a:ext cx="31623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CA" sz="1376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Plasma</a:t>
            </a:r>
          </a:p>
          <a:p>
            <a:pPr>
              <a:lnSpc>
                <a:spcPts val="1550"/>
              </a:lnSpc>
            </a:pPr>
            <a:endParaRPr lang="en-CA" sz="1366">
              <a:solidFill>
                <a:srgbClr val="000000"/>
              </a:solidFill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4470400" y="4889500"/>
            <a:ext cx="31877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CA" sz="1376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Glucose</a:t>
            </a:r>
          </a:p>
          <a:p>
            <a:pPr>
              <a:lnSpc>
                <a:spcPts val="1550"/>
              </a:lnSpc>
            </a:pPr>
            <a:endParaRPr lang="en-CA" sz="1366">
              <a:solidFill>
                <a:srgbClr val="000000"/>
              </a:solidFill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4470400" y="5105400"/>
            <a:ext cx="31877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CA" sz="1378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Free fatty acids</a:t>
            </a:r>
          </a:p>
          <a:p>
            <a:pPr>
              <a:lnSpc>
                <a:spcPts val="1550"/>
              </a:lnSpc>
            </a:pPr>
            <a:endParaRPr lang="en-CA" sz="1368">
              <a:solidFill>
                <a:srgbClr val="000000"/>
              </a:solidFill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4470400" y="5308600"/>
            <a:ext cx="31877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CA" sz="1376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Amino acids</a:t>
            </a:r>
          </a:p>
          <a:p>
            <a:pPr>
              <a:lnSpc>
                <a:spcPts val="1550"/>
              </a:lnSpc>
            </a:pPr>
            <a:endParaRPr lang="en-CA" sz="1366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457200" y="254000"/>
            <a:ext cx="7315200" cy="673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00"/>
              </a:lnSpc>
              <a:tabLst>
                <a:tab pos="2159000" algn="l"/>
              </a:tabLst>
            </a:pPr>
            <a:r>
              <a:rPr lang="en-CA" sz="1703" b="1" smtClean="0">
                <a:solidFill>
                  <a:srgbClr val="000000"/>
                </a:solidFill>
                <a:latin typeface="Verdana Bold"/>
                <a:cs typeface="Verdana Bold"/>
              </a:rPr>
              <a:t>2. Cortisol is important in resisting stress and</a:t>
            </a:r>
            <a:br>
              <a:rPr lang="en-CA" sz="1693" smtClean="0">
                <a:solidFill>
                  <a:srgbClr val="000000"/>
                </a:solidFill>
                <a:latin typeface="Times New Roman"/>
              </a:rPr>
            </a:br>
            <a:r>
              <a:rPr lang="en-CA" sz="1703" b="1" smtClean="0">
                <a:solidFill>
                  <a:srgbClr val="000000"/>
                </a:solidFill>
                <a:latin typeface="Verdana Bold"/>
                <a:cs typeface="Verdana Bold"/>
              </a:rPr>
              <a:t>	inflammation</a:t>
            </a:r>
            <a:r>
              <a:rPr lang="en-CA" sz="1693" smtClean="0">
                <a:solidFill>
                  <a:srgbClr val="000000"/>
                </a:solidFill>
                <a:latin typeface="Verdana"/>
                <a:cs typeface="Verdana"/>
              </a:rPr>
              <a:t>.</a:t>
            </a:r>
          </a:p>
          <a:p>
            <a:pPr>
              <a:lnSpc>
                <a:spcPts val="2400"/>
              </a:lnSpc>
            </a:pPr>
            <a:endParaRPr lang="en-CA" sz="1693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57200" y="1244600"/>
            <a:ext cx="73152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55"/>
              </a:lnSpc>
            </a:pPr>
            <a:r>
              <a:rPr lang="en-CA" sz="1734" smtClean="0">
                <a:solidFill>
                  <a:srgbClr val="0E6EC5"/>
                </a:solidFill>
                <a:latin typeface="Arial"/>
                <a:cs typeface="Arial"/>
              </a:rPr>
              <a:t>y</a:t>
            </a:r>
            <a:r>
              <a:rPr lang="en-CA" sz="2042" smtClean="0">
                <a:solidFill>
                  <a:srgbClr val="000000"/>
                </a:solidFill>
                <a:latin typeface="Verdana"/>
                <a:cs typeface="Verdana"/>
              </a:rPr>
              <a:t>  On Stress:</a:t>
            </a:r>
          </a:p>
          <a:p>
            <a:pPr>
              <a:lnSpc>
                <a:spcPts val="2355"/>
              </a:lnSpc>
            </a:pPr>
            <a:endParaRPr lang="en-CA" sz="2018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79500" y="1612900"/>
            <a:ext cx="6692900" cy="304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55"/>
              </a:lnSpc>
            </a:pPr>
            <a:r>
              <a:rPr lang="en-CA" sz="1693" smtClean="0">
                <a:solidFill>
                  <a:srgbClr val="000000"/>
                </a:solidFill>
                <a:latin typeface="Verdana"/>
                <a:cs typeface="Verdana"/>
              </a:rPr>
              <a:t>Without GCs, the body cannot cope with even mild</a:t>
            </a:r>
          </a:p>
          <a:p>
            <a:pPr>
              <a:lnSpc>
                <a:spcPts val="1955"/>
              </a:lnSpc>
            </a:pPr>
            <a:endParaRPr lang="en-CA" sz="1693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79500" y="1866900"/>
            <a:ext cx="6692900" cy="304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55"/>
              </a:lnSpc>
            </a:pPr>
            <a:r>
              <a:rPr lang="en-CA" sz="1695" smtClean="0">
                <a:solidFill>
                  <a:srgbClr val="000000"/>
                </a:solidFill>
                <a:latin typeface="Verdana"/>
                <a:cs typeface="Verdana"/>
              </a:rPr>
              <a:t>stressors</a:t>
            </a:r>
          </a:p>
          <a:p>
            <a:pPr>
              <a:lnSpc>
                <a:spcPts val="1955"/>
              </a:lnSpc>
            </a:pPr>
            <a:endParaRPr lang="en-CA" sz="1695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79500" y="2184400"/>
            <a:ext cx="6692900" cy="304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55"/>
              </a:lnSpc>
            </a:pPr>
            <a:r>
              <a:rPr lang="en-CA" sz="1693" smtClean="0">
                <a:solidFill>
                  <a:srgbClr val="000000"/>
                </a:solidFill>
                <a:latin typeface="Verdana"/>
                <a:cs typeface="Verdana"/>
              </a:rPr>
              <a:t>Stress include (trauma, infection, surgery, any</a:t>
            </a:r>
          </a:p>
          <a:p>
            <a:pPr>
              <a:lnSpc>
                <a:spcPts val="1955"/>
              </a:lnSpc>
            </a:pPr>
            <a:endParaRPr lang="en-CA" sz="1693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79500" y="2438400"/>
            <a:ext cx="6692900" cy="304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55"/>
              </a:lnSpc>
            </a:pPr>
            <a:r>
              <a:rPr lang="en-CA" sz="1695" smtClean="0">
                <a:solidFill>
                  <a:srgbClr val="000000"/>
                </a:solidFill>
                <a:latin typeface="Verdana"/>
                <a:cs typeface="Verdana"/>
              </a:rPr>
              <a:t>debilitating disease, increase heat or cold).</a:t>
            </a:r>
          </a:p>
          <a:p>
            <a:pPr>
              <a:lnSpc>
                <a:spcPts val="1955"/>
              </a:lnSpc>
            </a:pPr>
            <a:endParaRPr lang="en-CA" sz="1695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79500" y="2743200"/>
            <a:ext cx="6692900" cy="304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55"/>
              </a:lnSpc>
            </a:pPr>
            <a:r>
              <a:rPr lang="en-CA" sz="1693" smtClean="0">
                <a:solidFill>
                  <a:srgbClr val="000000"/>
                </a:solidFill>
                <a:latin typeface="Verdana"/>
                <a:cs typeface="Verdana"/>
              </a:rPr>
              <a:t>Cortisol causes rapid mobilization of amino acids and FFA</a:t>
            </a:r>
          </a:p>
          <a:p>
            <a:pPr>
              <a:lnSpc>
                <a:spcPts val="1955"/>
              </a:lnSpc>
            </a:pPr>
            <a:endParaRPr lang="en-CA" sz="1693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79500" y="3009900"/>
            <a:ext cx="6692900" cy="304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55"/>
              </a:lnSpc>
            </a:pPr>
            <a:r>
              <a:rPr lang="en-CA" sz="1695" smtClean="0">
                <a:solidFill>
                  <a:srgbClr val="000000"/>
                </a:solidFill>
                <a:latin typeface="Verdana"/>
                <a:cs typeface="Verdana"/>
              </a:rPr>
              <a:t>from  their  cellular  stores,  making  them  immediately</a:t>
            </a:r>
          </a:p>
          <a:p>
            <a:pPr>
              <a:lnSpc>
                <a:spcPts val="1955"/>
              </a:lnSpc>
            </a:pPr>
            <a:endParaRPr lang="en-CA" sz="1695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79500" y="3251200"/>
            <a:ext cx="6692900" cy="850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50"/>
              </a:lnSpc>
            </a:pPr>
            <a:r>
              <a:rPr lang="en-CA" sz="1693" smtClean="0">
                <a:solidFill>
                  <a:srgbClr val="000000"/>
                </a:solidFill>
                <a:latin typeface="Verdana"/>
                <a:cs typeface="Verdana"/>
              </a:rPr>
              <a:t>available   both   for   energy   &amp;   synthesis   of   other</a:t>
            </a:r>
            <a:br>
              <a:rPr lang="en-CA" sz="1693" smtClean="0">
                <a:solidFill>
                  <a:srgbClr val="000000"/>
                </a:solidFill>
                <a:latin typeface="Times New Roman"/>
              </a:rPr>
            </a:br>
            <a:r>
              <a:rPr lang="en-CA" sz="1693" smtClean="0">
                <a:solidFill>
                  <a:srgbClr val="000000"/>
                </a:solidFill>
                <a:latin typeface="Verdana"/>
                <a:cs typeface="Verdana"/>
              </a:rPr>
              <a:t>compounds, including glucose, needed by the different</a:t>
            </a:r>
            <a:br>
              <a:rPr lang="en-CA" sz="1693" smtClean="0">
                <a:solidFill>
                  <a:srgbClr val="000000"/>
                </a:solidFill>
                <a:latin typeface="Times New Roman"/>
              </a:rPr>
            </a:br>
            <a:r>
              <a:rPr lang="en-CA" sz="1693" smtClean="0">
                <a:solidFill>
                  <a:srgbClr val="000000"/>
                </a:solidFill>
                <a:latin typeface="Verdana"/>
                <a:cs typeface="Verdana"/>
              </a:rPr>
              <a:t>tissues in the body.</a:t>
            </a:r>
          </a:p>
          <a:p>
            <a:pPr>
              <a:lnSpc>
                <a:spcPts val="2050"/>
              </a:lnSpc>
            </a:pPr>
            <a:endParaRPr lang="en-CA" sz="1693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79500" y="4394200"/>
            <a:ext cx="6692900" cy="596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75457">
              <a:lnSpc>
                <a:spcPts val="2100"/>
              </a:lnSpc>
            </a:pPr>
            <a:r>
              <a:rPr lang="en-CA" sz="1693" smtClean="0">
                <a:solidFill>
                  <a:srgbClr val="000000"/>
                </a:solidFill>
                <a:latin typeface="Verdana"/>
                <a:cs typeface="Verdana"/>
              </a:rPr>
              <a:t>BP,  glycogen, prevents stress induced reaction from</a:t>
            </a:r>
            <a:br>
              <a:rPr lang="en-CA" sz="1693" smtClean="0">
                <a:solidFill>
                  <a:srgbClr val="000000"/>
                </a:solidFill>
                <a:latin typeface="Times New Roman"/>
              </a:rPr>
            </a:br>
            <a:r>
              <a:rPr lang="en-CA" sz="1693" smtClean="0">
                <a:solidFill>
                  <a:srgbClr val="000000"/>
                </a:solidFill>
                <a:latin typeface="Verdana"/>
                <a:cs typeface="Verdana"/>
              </a:rPr>
              <a:t>becoming excessive.</a:t>
            </a:r>
          </a:p>
          <a:p>
            <a:pPr>
              <a:lnSpc>
                <a:spcPts val="2100"/>
              </a:lnSpc>
            </a:pPr>
            <a:endParaRPr lang="en-CA" sz="1693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79500" y="5270500"/>
            <a:ext cx="6692900" cy="304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55"/>
              </a:lnSpc>
            </a:pPr>
            <a:r>
              <a:rPr lang="en-CA" sz="1693" smtClean="0">
                <a:solidFill>
                  <a:srgbClr val="000000"/>
                </a:solidFill>
                <a:latin typeface="Constantia"/>
                <a:cs typeface="Constantia"/>
              </a:rPr>
              <a:t>Effects on CNS</a:t>
            </a:r>
          </a:p>
          <a:p>
            <a:pPr>
              <a:lnSpc>
                <a:spcPts val="1955"/>
              </a:lnSpc>
            </a:pPr>
            <a:endParaRPr lang="en-CA" sz="1693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203200" y="165100"/>
            <a:ext cx="7569200" cy="203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5" b="1" smtClean="0">
                <a:solidFill>
                  <a:srgbClr val="FFFFFF"/>
                </a:solidFill>
                <a:latin typeface="Arial Bold"/>
                <a:cs typeface="Arial Bold"/>
              </a:rPr>
              <a:t>Physiological actions of cortisol cont..</a:t>
            </a:r>
          </a:p>
          <a:p>
            <a:pPr>
              <a:lnSpc>
                <a:spcPts val="1380"/>
              </a:lnSpc>
            </a:pPr>
            <a:endParaRPr lang="en-CA" sz="1185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57200" y="812800"/>
            <a:ext cx="73152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55"/>
              </a:lnSpc>
            </a:pPr>
            <a:r>
              <a:rPr lang="en-CA" sz="2042" smtClean="0">
                <a:solidFill>
                  <a:srgbClr val="000000"/>
                </a:solidFill>
                <a:latin typeface="Arial"/>
                <a:cs typeface="Arial"/>
              </a:rPr>
              <a:t>3. On inflammation</a:t>
            </a:r>
          </a:p>
          <a:p>
            <a:pPr>
              <a:lnSpc>
                <a:spcPts val="2355"/>
              </a:lnSpc>
            </a:pPr>
            <a:endParaRPr lang="en-CA" sz="2042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50900" y="1282700"/>
            <a:ext cx="69215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240"/>
              </a:lnSpc>
            </a:pPr>
            <a:r>
              <a:rPr lang="en-CA" sz="1960" smtClean="0">
                <a:solidFill>
                  <a:srgbClr val="000000"/>
                </a:solidFill>
                <a:latin typeface="Verdana"/>
                <a:cs typeface="Verdana"/>
              </a:rPr>
              <a:t>Damage to the tissues by trauma/infection almost</a:t>
            </a:r>
          </a:p>
          <a:p>
            <a:pPr>
              <a:lnSpc>
                <a:spcPts val="2240"/>
              </a:lnSpc>
            </a:pPr>
            <a:endParaRPr lang="en-CA" sz="196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50900" y="1574800"/>
            <a:ext cx="69215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240"/>
              </a:lnSpc>
            </a:pPr>
            <a:r>
              <a:rPr lang="en-CA" sz="1958" smtClean="0">
                <a:solidFill>
                  <a:srgbClr val="000000"/>
                </a:solidFill>
                <a:latin typeface="Verdana"/>
                <a:cs typeface="Verdana"/>
              </a:rPr>
              <a:t>always leads to inflammation.</a:t>
            </a:r>
          </a:p>
          <a:p>
            <a:pPr>
              <a:lnSpc>
                <a:spcPts val="2240"/>
              </a:lnSpc>
            </a:pPr>
            <a:endParaRPr lang="en-CA" sz="1958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50900" y="2298700"/>
            <a:ext cx="69215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240"/>
              </a:lnSpc>
            </a:pPr>
            <a:r>
              <a:rPr lang="en-CA" sz="1958" smtClean="0">
                <a:solidFill>
                  <a:srgbClr val="000000"/>
                </a:solidFill>
                <a:latin typeface="Verdana"/>
                <a:cs typeface="Verdana"/>
              </a:rPr>
              <a:t>Inflammation can be more damaging than the</a:t>
            </a:r>
          </a:p>
          <a:p>
            <a:pPr>
              <a:lnSpc>
                <a:spcPts val="2240"/>
              </a:lnSpc>
            </a:pPr>
            <a:endParaRPr lang="en-CA" sz="1958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50900" y="2590800"/>
            <a:ext cx="69215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240"/>
              </a:lnSpc>
            </a:pPr>
            <a:r>
              <a:rPr lang="en-CA" sz="1960" smtClean="0">
                <a:solidFill>
                  <a:srgbClr val="000000"/>
                </a:solidFill>
                <a:latin typeface="Verdana"/>
                <a:cs typeface="Verdana"/>
              </a:rPr>
              <a:t>trauma or disease itself.</a:t>
            </a:r>
          </a:p>
          <a:p>
            <a:pPr>
              <a:lnSpc>
                <a:spcPts val="2240"/>
              </a:lnSpc>
            </a:pPr>
            <a:endParaRPr lang="en-CA" sz="196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50900" y="3314700"/>
            <a:ext cx="69215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240"/>
              </a:lnSpc>
            </a:pPr>
            <a:r>
              <a:rPr lang="en-CA" sz="1958" smtClean="0">
                <a:solidFill>
                  <a:srgbClr val="000000"/>
                </a:solidFill>
                <a:latin typeface="Verdana"/>
                <a:cs typeface="Verdana"/>
              </a:rPr>
              <a:t>Cortisol has anti-inflammator\ effects«.HoZ?</a:t>
            </a:r>
          </a:p>
          <a:p>
            <a:pPr>
              <a:lnSpc>
                <a:spcPts val="2240"/>
              </a:lnSpc>
            </a:pPr>
            <a:endParaRPr lang="en-CA" sz="1958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57200" y="3657600"/>
            <a:ext cx="7315200" cy="304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55"/>
              </a:lnSpc>
            </a:pPr>
            <a:r>
              <a:rPr lang="en-CA" sz="1450" smtClean="0">
                <a:solidFill>
                  <a:srgbClr val="0E6EC5"/>
                </a:solidFill>
                <a:latin typeface="Arial"/>
                <a:cs typeface="Arial"/>
              </a:rPr>
              <a:t>y</a:t>
            </a:r>
            <a:r>
              <a:rPr lang="en-CA" sz="1695" smtClean="0">
                <a:solidFill>
                  <a:srgbClr val="000000"/>
                </a:solidFill>
                <a:latin typeface="Verdana"/>
                <a:cs typeface="Verdana"/>
              </a:rPr>
              <a:t>   Cause stabilization of the intracellular lysozomal</a:t>
            </a:r>
          </a:p>
          <a:p>
            <a:pPr>
              <a:lnSpc>
                <a:spcPts val="1955"/>
              </a:lnSpc>
            </a:pPr>
            <a:endParaRPr lang="en-CA" sz="169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50900" y="3911600"/>
            <a:ext cx="6921500" cy="304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55"/>
              </a:lnSpc>
            </a:pPr>
            <a:r>
              <a:rPr lang="en-CA" sz="1693" smtClean="0">
                <a:solidFill>
                  <a:srgbClr val="000000"/>
                </a:solidFill>
                <a:latin typeface="Verdana"/>
                <a:cs typeface="Verdana"/>
              </a:rPr>
              <a:t>membranes </a:t>
            </a:r>
            <a:r>
              <a:rPr lang="en-CA" sz="1693" smtClean="0">
                <a:solidFill>
                  <a:srgbClr val="000000"/>
                </a:solidFill>
                <a:latin typeface="Arial"/>
                <a:cs typeface="Arial"/>
              </a:rPr>
              <a:t>ĺ</a:t>
            </a:r>
            <a:r>
              <a:rPr lang="en-CA" sz="1693" smtClean="0">
                <a:solidFill>
                  <a:srgbClr val="000000"/>
                </a:solidFill>
                <a:latin typeface="Verdana"/>
                <a:cs typeface="Verdana"/>
              </a:rPr>
              <a:t> more difficult for these membranes to</a:t>
            </a:r>
          </a:p>
          <a:p>
            <a:pPr>
              <a:lnSpc>
                <a:spcPts val="1955"/>
              </a:lnSpc>
            </a:pPr>
            <a:endParaRPr lang="en-CA" sz="1693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850900" y="4165600"/>
            <a:ext cx="6921500" cy="596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CA" sz="1695" smtClean="0">
                <a:solidFill>
                  <a:srgbClr val="000000"/>
                </a:solidFill>
                <a:latin typeface="Verdana"/>
                <a:cs typeface="Verdana"/>
              </a:rPr>
              <a:t>rupture </a:t>
            </a:r>
            <a:r>
              <a:rPr lang="en-CA" sz="1695" smtClean="0">
                <a:solidFill>
                  <a:srgbClr val="000000"/>
                </a:solidFill>
                <a:latin typeface="Arial"/>
                <a:cs typeface="Arial"/>
              </a:rPr>
              <a:t>ĺ</a:t>
            </a:r>
            <a:r>
              <a:rPr lang="en-CA" sz="1695" smtClean="0">
                <a:solidFill>
                  <a:srgbClr val="000000"/>
                </a:solidFill>
                <a:latin typeface="Verdana"/>
                <a:cs typeface="Verdana"/>
              </a:rPr>
              <a:t> less release of proteolytic enzymes that cause</a:t>
            </a:r>
            <a:br>
              <a:rPr lang="en-CA" sz="1693" smtClean="0">
                <a:solidFill>
                  <a:srgbClr val="000000"/>
                </a:solidFill>
                <a:latin typeface="Times New Roman"/>
              </a:rPr>
            </a:br>
            <a:r>
              <a:rPr lang="en-CA" sz="1693" smtClean="0">
                <a:solidFill>
                  <a:srgbClr val="000000"/>
                </a:solidFill>
                <a:latin typeface="Verdana"/>
                <a:cs typeface="Verdana"/>
              </a:rPr>
              <a:t>inflammation.</a:t>
            </a:r>
          </a:p>
          <a:p>
            <a:pPr>
              <a:lnSpc>
                <a:spcPts val="2000"/>
              </a:lnSpc>
            </a:pPr>
            <a:endParaRPr lang="en-CA" sz="1693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57200" y="5054600"/>
            <a:ext cx="7315200" cy="304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55"/>
              </a:lnSpc>
            </a:pPr>
            <a:r>
              <a:rPr lang="en-CA" sz="1448" smtClean="0">
                <a:solidFill>
                  <a:srgbClr val="0E6EC5"/>
                </a:solidFill>
                <a:latin typeface="Arial"/>
                <a:cs typeface="Arial"/>
              </a:rPr>
              <a:t>y</a:t>
            </a:r>
            <a:r>
              <a:rPr lang="en-CA" sz="1693" smtClean="0">
                <a:solidFill>
                  <a:srgbClr val="000000"/>
                </a:solidFill>
                <a:latin typeface="Verdana"/>
                <a:cs typeface="Verdana"/>
              </a:rPr>
              <a:t>   Reduces all aspects of the inflammatory process.</a:t>
            </a:r>
          </a:p>
          <a:p>
            <a:pPr>
              <a:lnSpc>
                <a:spcPts val="1955"/>
              </a:lnSpc>
            </a:pPr>
            <a:endParaRPr lang="en-CA" sz="1688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203200" y="165100"/>
            <a:ext cx="7569200" cy="203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5" b="1" smtClean="0">
                <a:solidFill>
                  <a:srgbClr val="FFFFFF"/>
                </a:solidFill>
                <a:latin typeface="Arial Bold"/>
                <a:cs typeface="Arial Bold"/>
              </a:rPr>
              <a:t>Physiological actions of cortisol cont..</a:t>
            </a:r>
          </a:p>
          <a:p>
            <a:pPr>
              <a:lnSpc>
                <a:spcPts val="1380"/>
              </a:lnSpc>
            </a:pPr>
            <a:endParaRPr lang="en-CA" sz="1185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04800" y="419100"/>
            <a:ext cx="74676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55"/>
              </a:lnSpc>
            </a:pPr>
            <a:r>
              <a:rPr lang="en-CA" sz="2052" b="1" smtClean="0">
                <a:solidFill>
                  <a:srgbClr val="000000"/>
                </a:solidFill>
                <a:latin typeface="Arial Bold"/>
                <a:cs typeface="Arial Bold"/>
              </a:rPr>
              <a:t>3.  On inflammation:</a:t>
            </a:r>
          </a:p>
          <a:p>
            <a:pPr>
              <a:lnSpc>
                <a:spcPts val="2355"/>
              </a:lnSpc>
            </a:pPr>
            <a:endParaRPr lang="en-CA" sz="2042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527300" y="1143000"/>
            <a:ext cx="52451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55"/>
              </a:lnSpc>
            </a:pPr>
            <a:r>
              <a:rPr lang="en-CA" sz="2049" b="1" smtClean="0">
                <a:solidFill>
                  <a:srgbClr val="000000"/>
                </a:solidFill>
                <a:latin typeface="Arial Bold"/>
                <a:cs typeface="Arial Bold"/>
              </a:rPr>
              <a:t>Anti-inflammatory:</a:t>
            </a:r>
          </a:p>
          <a:p>
            <a:pPr>
              <a:lnSpc>
                <a:spcPts val="2355"/>
              </a:lnSpc>
            </a:pPr>
            <a:endParaRPr lang="en-CA" sz="2039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38200" y="1625600"/>
            <a:ext cx="69342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55"/>
              </a:lnSpc>
            </a:pPr>
            <a:r>
              <a:rPr lang="en-CA" sz="2049" b="1" smtClean="0">
                <a:solidFill>
                  <a:srgbClr val="000000"/>
                </a:solidFill>
                <a:latin typeface="Constantia Bold"/>
                <a:cs typeface="Constantia Bold"/>
              </a:rPr>
              <a:t>Reduces all aspects of the inflammatory process.</a:t>
            </a:r>
          </a:p>
          <a:p>
            <a:pPr>
              <a:lnSpc>
                <a:spcPts val="2355"/>
              </a:lnSpc>
            </a:pPr>
            <a:endParaRPr lang="en-CA" sz="2039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57200" y="3086100"/>
            <a:ext cx="73152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240"/>
              </a:lnSpc>
            </a:pPr>
            <a:r>
              <a:rPr lang="en-CA" sz="1960" smtClean="0">
                <a:solidFill>
                  <a:srgbClr val="000000"/>
                </a:solidFill>
                <a:latin typeface="Calibri"/>
                <a:cs typeface="Calibri"/>
              </a:rPr>
              <a:t>(1)Block  the  early  stages  of  the  inflammation  process  before</a:t>
            </a:r>
          </a:p>
          <a:p>
            <a:pPr>
              <a:lnSpc>
                <a:spcPts val="2240"/>
              </a:lnSpc>
            </a:pPr>
            <a:endParaRPr lang="en-CA" sz="196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57200" y="3390900"/>
            <a:ext cx="73152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240"/>
              </a:lnSpc>
            </a:pPr>
            <a:r>
              <a:rPr lang="en-CA" sz="1958" smtClean="0">
                <a:solidFill>
                  <a:srgbClr val="000000"/>
                </a:solidFill>
                <a:latin typeface="Calibri"/>
                <a:cs typeface="Calibri"/>
              </a:rPr>
              <a:t>inflammation even begin</a:t>
            </a:r>
          </a:p>
          <a:p>
            <a:pPr>
              <a:lnSpc>
                <a:spcPts val="2240"/>
              </a:lnSpc>
            </a:pPr>
            <a:endParaRPr lang="en-CA" sz="1958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57200" y="4102100"/>
            <a:ext cx="7315200" cy="685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58" smtClean="0">
                <a:solidFill>
                  <a:srgbClr val="000000"/>
                </a:solidFill>
                <a:latin typeface="Calibri"/>
                <a:cs typeface="Calibri"/>
              </a:rPr>
              <a:t>(2)  If  inflammation  begun:  It  cause  rapid  resolution  of  the</a:t>
            </a:r>
            <a:br>
              <a:rPr lang="en-CA" sz="1958" smtClean="0">
                <a:solidFill>
                  <a:srgbClr val="000000"/>
                </a:solidFill>
                <a:latin typeface="Times New Roman"/>
              </a:rPr>
            </a:br>
            <a:r>
              <a:rPr lang="en-CA" sz="1958" smtClean="0">
                <a:solidFill>
                  <a:srgbClr val="000000"/>
                </a:solidFill>
                <a:latin typeface="Calibri"/>
                <a:cs typeface="Calibri"/>
              </a:rPr>
              <a:t>inflammation and increase rapidity of healing</a:t>
            </a:r>
          </a:p>
          <a:p>
            <a:pPr>
              <a:lnSpc>
                <a:spcPts val="2300"/>
              </a:lnSpc>
            </a:pPr>
            <a:endParaRPr lang="en-CA" sz="1958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57200" y="5118100"/>
            <a:ext cx="73152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240"/>
              </a:lnSpc>
            </a:pPr>
            <a:r>
              <a:rPr lang="en-CA" sz="1958" smtClean="0">
                <a:solidFill>
                  <a:srgbClr val="000000"/>
                </a:solidFill>
                <a:latin typeface="Calibri"/>
                <a:cs typeface="Calibri"/>
              </a:rPr>
              <a:t>(3) Resolution of inflammation</a:t>
            </a:r>
          </a:p>
          <a:p>
            <a:pPr>
              <a:lnSpc>
                <a:spcPts val="2240"/>
              </a:lnSpc>
            </a:pPr>
            <a:endParaRPr lang="en-CA" sz="1958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825500" y="1231900"/>
            <a:ext cx="69469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5"/>
              </a:lnSpc>
            </a:pPr>
            <a:r>
              <a:rPr lang="en-CA" sz="2723" b="1" smtClean="0">
                <a:solidFill>
                  <a:srgbClr val="000000"/>
                </a:solidFill>
                <a:latin typeface="Constantia Bold"/>
                <a:cs typeface="Constantia Bold"/>
              </a:rPr>
              <a:t>Anti-inflammatory Effect of cortisol:</a:t>
            </a:r>
          </a:p>
          <a:p>
            <a:pPr>
              <a:lnSpc>
                <a:spcPts val="3105"/>
              </a:lnSpc>
            </a:pPr>
            <a:endParaRPr lang="en-CA" sz="2713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27100" y="2209800"/>
            <a:ext cx="68453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55"/>
              </a:lnSpc>
            </a:pPr>
            <a:r>
              <a:rPr lang="en-CA" sz="1736" smtClean="0">
                <a:solidFill>
                  <a:srgbClr val="0E6EC5"/>
                </a:solidFill>
                <a:latin typeface="Arial"/>
                <a:cs typeface="Arial"/>
              </a:rPr>
              <a:t></a:t>
            </a:r>
            <a:r>
              <a:rPr lang="en-CA" sz="2042" smtClean="0">
                <a:solidFill>
                  <a:srgbClr val="000000"/>
                </a:solidFill>
                <a:latin typeface="Arial"/>
                <a:cs typeface="Arial"/>
              </a:rPr>
              <a:t> Stabilizes lysosomal membrane.</a:t>
            </a:r>
          </a:p>
          <a:p>
            <a:pPr>
              <a:lnSpc>
                <a:spcPts val="2355"/>
              </a:lnSpc>
            </a:pPr>
            <a:endParaRPr lang="en-CA" sz="2032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27100" y="2590800"/>
            <a:ext cx="68453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55"/>
              </a:lnSpc>
            </a:pPr>
            <a:r>
              <a:rPr lang="en-CA" sz="1734" smtClean="0">
                <a:solidFill>
                  <a:srgbClr val="0E6EC5"/>
                </a:solidFill>
                <a:latin typeface="Arial"/>
                <a:cs typeface="Arial"/>
              </a:rPr>
              <a:t></a:t>
            </a:r>
            <a:r>
              <a:rPr lang="en-CA" sz="2039" smtClean="0">
                <a:solidFill>
                  <a:srgbClr val="000000"/>
                </a:solidFill>
                <a:latin typeface="Arial"/>
                <a:cs typeface="Arial"/>
              </a:rPr>
              <a:t> Reduces degree of vasodilatation.</a:t>
            </a:r>
          </a:p>
          <a:p>
            <a:pPr>
              <a:lnSpc>
                <a:spcPts val="2355"/>
              </a:lnSpc>
            </a:pPr>
            <a:endParaRPr lang="en-CA" sz="2031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27100" y="2959100"/>
            <a:ext cx="68453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55"/>
              </a:lnSpc>
            </a:pPr>
            <a:r>
              <a:rPr lang="en-CA" sz="1736" smtClean="0">
                <a:solidFill>
                  <a:srgbClr val="0E6EC5"/>
                </a:solidFill>
                <a:latin typeface="Arial"/>
                <a:cs typeface="Arial"/>
              </a:rPr>
              <a:t></a:t>
            </a:r>
            <a:r>
              <a:rPr lang="en-CA" sz="2042" smtClean="0">
                <a:solidFill>
                  <a:srgbClr val="000000"/>
                </a:solidFill>
                <a:latin typeface="Arial"/>
                <a:cs typeface="Arial"/>
              </a:rPr>
              <a:t> Decreases permeability of capillaries.</a:t>
            </a:r>
          </a:p>
          <a:p>
            <a:pPr>
              <a:lnSpc>
                <a:spcPts val="2355"/>
              </a:lnSpc>
            </a:pPr>
            <a:endParaRPr lang="en-CA" sz="2034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27100" y="3276600"/>
            <a:ext cx="6845300" cy="800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0"/>
              </a:lnSpc>
            </a:pPr>
            <a:r>
              <a:rPr lang="en-CA" sz="1734" smtClean="0">
                <a:solidFill>
                  <a:srgbClr val="0E6EC5"/>
                </a:solidFill>
                <a:latin typeface="Arial"/>
                <a:cs typeface="Arial"/>
              </a:rPr>
              <a:t></a:t>
            </a:r>
            <a:r>
              <a:rPr lang="en-CA" sz="2042" smtClean="0">
                <a:solidFill>
                  <a:srgbClr val="000000"/>
                </a:solidFill>
                <a:latin typeface="Arial"/>
                <a:cs typeface="Arial"/>
              </a:rPr>
              <a:t> Decreases migration of white blood cells.</a:t>
            </a:r>
            <a:br>
              <a:rPr lang="en-CA" sz="2028" smtClean="0">
                <a:solidFill>
                  <a:srgbClr val="000000"/>
                </a:solidFill>
                <a:latin typeface="Times New Roman"/>
              </a:rPr>
            </a:br>
            <a:r>
              <a:rPr lang="en-CA" sz="1734" smtClean="0">
                <a:solidFill>
                  <a:srgbClr val="0E6EC5"/>
                </a:solidFill>
                <a:latin typeface="Arial"/>
                <a:cs typeface="Arial"/>
              </a:rPr>
              <a:t></a:t>
            </a:r>
            <a:r>
              <a:rPr lang="en-CA" sz="2039" smtClean="0">
                <a:solidFill>
                  <a:srgbClr val="000000"/>
                </a:solidFill>
                <a:latin typeface="Arial"/>
                <a:cs typeface="Arial"/>
              </a:rPr>
              <a:t> Suppresses immune system.</a:t>
            </a:r>
          </a:p>
          <a:p>
            <a:pPr>
              <a:lnSpc>
                <a:spcPts val="2900"/>
              </a:lnSpc>
            </a:pPr>
            <a:endParaRPr lang="en-CA" sz="2028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381000" y="317500"/>
            <a:ext cx="73914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CA" sz="1703" b="1" smtClean="0">
                <a:solidFill>
                  <a:srgbClr val="000000"/>
                </a:solidFill>
                <a:latin typeface="Verdana Bold"/>
                <a:cs typeface="Verdana Bold"/>
              </a:rPr>
              <a:t>4. Cortisol blocks the inflammatory response to Allergic</a:t>
            </a:r>
            <a:br>
              <a:rPr lang="en-CA" sz="1693" smtClean="0">
                <a:solidFill>
                  <a:srgbClr val="000000"/>
                </a:solidFill>
                <a:latin typeface="Times New Roman"/>
              </a:rPr>
            </a:br>
            <a:r>
              <a:rPr lang="en-CA" sz="1703" b="1" smtClean="0">
                <a:solidFill>
                  <a:srgbClr val="000000"/>
                </a:solidFill>
                <a:latin typeface="Verdana Bold"/>
                <a:cs typeface="Verdana Bold"/>
              </a:rPr>
              <a:t>reactions</a:t>
            </a:r>
          </a:p>
          <a:p>
            <a:pPr>
              <a:lnSpc>
                <a:spcPts val="2000"/>
              </a:lnSpc>
            </a:pPr>
            <a:endParaRPr lang="en-CA" sz="1693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85800" y="1320800"/>
            <a:ext cx="7086600" cy="431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388" smtClean="0">
                <a:solidFill>
                  <a:srgbClr val="000000"/>
                </a:solidFill>
                <a:latin typeface="Constantia"/>
                <a:cs typeface="Constantia"/>
              </a:rPr>
              <a:t>Anaphylactic shock</a:t>
            </a:r>
          </a:p>
          <a:p>
            <a:pPr>
              <a:lnSpc>
                <a:spcPts val="2760"/>
              </a:lnSpc>
            </a:pPr>
            <a:endParaRPr lang="en-CA" sz="2388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822700" y="1778000"/>
            <a:ext cx="3949700" cy="762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715"/>
              </a:lnSpc>
            </a:pPr>
            <a:r>
              <a:rPr lang="en-CA" sz="4082" smtClean="0">
                <a:solidFill>
                  <a:srgbClr val="000000"/>
                </a:solidFill>
                <a:latin typeface="Arial"/>
                <a:cs typeface="Arial"/>
              </a:rPr>
              <a:t>Cortisol</a:t>
            </a:r>
          </a:p>
          <a:p>
            <a:pPr>
              <a:lnSpc>
                <a:spcPts val="4715"/>
              </a:lnSpc>
            </a:pPr>
            <a:endParaRPr lang="en-CA" sz="4082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822700" y="2387600"/>
            <a:ext cx="3949700" cy="1435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900"/>
              </a:lnSpc>
            </a:pPr>
            <a:r>
              <a:rPr lang="en-CA" sz="4082" smtClean="0">
                <a:solidFill>
                  <a:srgbClr val="000000"/>
                </a:solidFill>
                <a:latin typeface="Arial"/>
                <a:cs typeface="Arial"/>
              </a:rPr>
              <a:t>prevent shock</a:t>
            </a:r>
            <a:br>
              <a:rPr lang="en-CA" sz="4082" smtClean="0">
                <a:solidFill>
                  <a:srgbClr val="000000"/>
                </a:solidFill>
                <a:latin typeface="Times New Roman"/>
              </a:rPr>
            </a:br>
            <a:r>
              <a:rPr lang="en-CA" sz="4082" smtClean="0">
                <a:solidFill>
                  <a:srgbClr val="000000"/>
                </a:solidFill>
                <a:latin typeface="Arial"/>
                <a:cs typeface="Arial"/>
              </a:rPr>
              <a:t>and death</a:t>
            </a:r>
          </a:p>
          <a:p>
            <a:pPr>
              <a:lnSpc>
                <a:spcPts val="4900"/>
              </a:lnSpc>
            </a:pPr>
            <a:endParaRPr lang="en-CA" sz="4082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711200" y="444500"/>
            <a:ext cx="70612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55"/>
              </a:lnSpc>
            </a:pPr>
            <a:r>
              <a:rPr lang="en-CA" sz="2049" b="1" smtClean="0">
                <a:solidFill>
                  <a:srgbClr val="000000"/>
                </a:solidFill>
                <a:latin typeface="Arial Bold"/>
                <a:cs typeface="Arial Bold"/>
              </a:rPr>
              <a:t>5. On blood cells:</a:t>
            </a:r>
          </a:p>
          <a:p>
            <a:pPr>
              <a:lnSpc>
                <a:spcPts val="2355"/>
              </a:lnSpc>
            </a:pPr>
            <a:endParaRPr lang="en-CA" sz="2039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22300" y="1219200"/>
            <a:ext cx="7150100" cy="304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55"/>
              </a:lnSpc>
            </a:pPr>
            <a:r>
              <a:rPr lang="en-CA" sz="1695" smtClean="0">
                <a:solidFill>
                  <a:srgbClr val="A52F0F"/>
                </a:solidFill>
                <a:latin typeface="Arial"/>
                <a:cs typeface="Arial"/>
              </a:rPr>
              <a:t>`</a:t>
            </a:r>
            <a:r>
              <a:rPr lang="en-CA" sz="1695" smtClean="0">
                <a:solidFill>
                  <a:srgbClr val="000000"/>
                </a:solidFill>
                <a:latin typeface="Arial"/>
                <a:cs typeface="Arial"/>
              </a:rPr>
              <a:t> Increases RBC production</a:t>
            </a:r>
          </a:p>
          <a:p>
            <a:pPr>
              <a:lnSpc>
                <a:spcPts val="1955"/>
              </a:lnSpc>
            </a:pPr>
            <a:endParaRPr lang="en-CA" sz="1695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22300" y="1574800"/>
            <a:ext cx="7150100" cy="596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00"/>
              </a:lnSpc>
              <a:tabLst>
                <a:tab pos="215900" algn="l"/>
              </a:tabLst>
            </a:pPr>
            <a:r>
              <a:rPr lang="en-CA" sz="1693" smtClean="0">
                <a:solidFill>
                  <a:srgbClr val="A52F0F"/>
                </a:solidFill>
                <a:latin typeface="Arial"/>
                <a:cs typeface="Arial"/>
              </a:rPr>
              <a:t>`</a:t>
            </a:r>
            <a:r>
              <a:rPr lang="en-CA" sz="1693" smtClean="0">
                <a:solidFill>
                  <a:srgbClr val="000000"/>
                </a:solidFill>
                <a:latin typeface="Arial"/>
                <a:cs typeface="Arial"/>
              </a:rPr>
              <a:t> Decreases lymphocyte,</a:t>
            </a:r>
            <a:br>
              <a:rPr lang="en-CA" sz="1695" smtClean="0">
                <a:solidFill>
                  <a:srgbClr val="000000"/>
                </a:solidFill>
                <a:latin typeface="Times New Roman"/>
              </a:rPr>
            </a:br>
            <a:r>
              <a:rPr lang="en-CA" sz="1695" smtClean="0">
                <a:solidFill>
                  <a:srgbClr val="000000"/>
                </a:solidFill>
                <a:latin typeface="Arial"/>
                <a:cs typeface="Arial"/>
              </a:rPr>
              <a:t>	eosinophils count</a:t>
            </a:r>
          </a:p>
          <a:p>
            <a:pPr>
              <a:lnSpc>
                <a:spcPts val="2000"/>
              </a:lnSpc>
            </a:pPr>
            <a:endParaRPr lang="en-CA" sz="1695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22300" y="2209800"/>
            <a:ext cx="7150100" cy="304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55"/>
              </a:lnSpc>
            </a:pPr>
            <a:r>
              <a:rPr lang="en-CA" sz="1693" smtClean="0">
                <a:solidFill>
                  <a:srgbClr val="A52F0F"/>
                </a:solidFill>
                <a:latin typeface="Arial"/>
                <a:cs typeface="Arial"/>
              </a:rPr>
              <a:t>`</a:t>
            </a:r>
            <a:r>
              <a:rPr lang="en-CA" sz="1693" smtClean="0">
                <a:solidFill>
                  <a:srgbClr val="000000"/>
                </a:solidFill>
                <a:latin typeface="Arial"/>
                <a:cs typeface="Arial"/>
              </a:rPr>
              <a:t> Large doses of cortisol</a:t>
            </a:r>
          </a:p>
          <a:p>
            <a:pPr>
              <a:lnSpc>
                <a:spcPts val="1955"/>
              </a:lnSpc>
            </a:pPr>
            <a:endParaRPr lang="en-CA" sz="1693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38200" y="2476500"/>
            <a:ext cx="6934200" cy="304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55"/>
              </a:lnSpc>
            </a:pPr>
            <a:r>
              <a:rPr lang="en-CA" sz="1695" smtClean="0">
                <a:solidFill>
                  <a:srgbClr val="000000"/>
                </a:solidFill>
                <a:latin typeface="Arial"/>
                <a:cs typeface="Arial"/>
              </a:rPr>
              <a:t>administration: Suppresses</a:t>
            </a:r>
          </a:p>
          <a:p>
            <a:pPr>
              <a:lnSpc>
                <a:spcPts val="1955"/>
              </a:lnSpc>
            </a:pPr>
            <a:endParaRPr lang="en-CA" sz="1695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38200" y="2730500"/>
            <a:ext cx="6934200" cy="304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55"/>
              </a:lnSpc>
            </a:pPr>
            <a:r>
              <a:rPr lang="en-CA" sz="1693" smtClean="0">
                <a:solidFill>
                  <a:srgbClr val="000000"/>
                </a:solidFill>
                <a:latin typeface="Arial"/>
                <a:cs typeface="Arial"/>
              </a:rPr>
              <a:t>lymphoid tissue systemically</a:t>
            </a:r>
          </a:p>
          <a:p>
            <a:pPr>
              <a:lnSpc>
                <a:spcPts val="1955"/>
              </a:lnSpc>
            </a:pPr>
            <a:endParaRPr lang="en-CA" sz="1693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38200" y="2984500"/>
            <a:ext cx="6934200" cy="304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55"/>
              </a:lnSpc>
            </a:pPr>
            <a:r>
              <a:rPr lang="en-CA" sz="1695" smtClean="0">
                <a:solidFill>
                  <a:srgbClr val="000000"/>
                </a:solidFill>
                <a:latin typeface="Arial"/>
                <a:cs typeface="Arial"/>
              </a:rPr>
              <a:t>therefore decrease T cell and</a:t>
            </a:r>
          </a:p>
          <a:p>
            <a:pPr>
              <a:lnSpc>
                <a:spcPts val="1955"/>
              </a:lnSpc>
            </a:pPr>
            <a:endParaRPr lang="en-CA" sz="1695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38200" y="3251200"/>
            <a:ext cx="6934200" cy="304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55"/>
              </a:lnSpc>
            </a:pPr>
            <a:r>
              <a:rPr lang="en-CA" sz="1693" smtClean="0">
                <a:solidFill>
                  <a:srgbClr val="000000"/>
                </a:solidFill>
                <a:latin typeface="Arial"/>
                <a:cs typeface="Arial"/>
              </a:rPr>
              <a:t>antibody production</a:t>
            </a:r>
          </a:p>
          <a:p>
            <a:pPr>
              <a:lnSpc>
                <a:spcPts val="1955"/>
              </a:lnSpc>
            </a:pPr>
            <a:endParaRPr lang="en-CA" sz="1693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38200" y="3505200"/>
            <a:ext cx="6934200" cy="304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55"/>
              </a:lnSpc>
            </a:pPr>
            <a:r>
              <a:rPr lang="en-CA" sz="1693" smtClean="0">
                <a:solidFill>
                  <a:srgbClr val="000000"/>
                </a:solidFill>
                <a:latin typeface="Arial"/>
                <a:cs typeface="Arial"/>
              </a:rPr>
              <a:t>decreasing immunity.</a:t>
            </a:r>
          </a:p>
          <a:p>
            <a:pPr>
              <a:lnSpc>
                <a:spcPts val="1955"/>
              </a:lnSpc>
            </a:pPr>
            <a:endParaRPr lang="en-CA" sz="1693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22300" y="3873500"/>
            <a:ext cx="7150100" cy="304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55"/>
              </a:lnSpc>
            </a:pPr>
            <a:r>
              <a:rPr lang="en-CA" sz="1693" smtClean="0">
                <a:solidFill>
                  <a:srgbClr val="A52F0F"/>
                </a:solidFill>
                <a:latin typeface="Arial"/>
                <a:cs typeface="Arial"/>
              </a:rPr>
              <a:t>`</a:t>
            </a:r>
            <a:r>
              <a:rPr lang="en-CA" sz="1693" smtClean="0">
                <a:solidFill>
                  <a:srgbClr val="000000"/>
                </a:solidFill>
                <a:latin typeface="Arial"/>
                <a:cs typeface="Arial"/>
              </a:rPr>
              <a:t> This effect is useful in</a:t>
            </a:r>
          </a:p>
          <a:p>
            <a:pPr>
              <a:lnSpc>
                <a:spcPts val="1955"/>
              </a:lnSpc>
            </a:pPr>
            <a:endParaRPr lang="en-CA" sz="1693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838200" y="4140200"/>
            <a:ext cx="6934200" cy="304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55"/>
              </a:lnSpc>
            </a:pPr>
            <a:r>
              <a:rPr lang="en-CA" sz="1695" smtClean="0">
                <a:solidFill>
                  <a:srgbClr val="000000"/>
                </a:solidFill>
                <a:latin typeface="Arial"/>
                <a:cs typeface="Arial"/>
              </a:rPr>
              <a:t>transplantation surgery in</a:t>
            </a:r>
          </a:p>
          <a:p>
            <a:pPr>
              <a:lnSpc>
                <a:spcPts val="1955"/>
              </a:lnSpc>
            </a:pPr>
            <a:endParaRPr lang="en-CA" sz="1695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38200" y="4394200"/>
            <a:ext cx="6934200" cy="304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55"/>
              </a:lnSpc>
            </a:pPr>
            <a:r>
              <a:rPr lang="en-CA" sz="1693" smtClean="0">
                <a:solidFill>
                  <a:srgbClr val="000000"/>
                </a:solidFill>
                <a:latin typeface="Arial"/>
                <a:cs typeface="Arial"/>
              </a:rPr>
              <a:t>reducing organ rejection.</a:t>
            </a:r>
          </a:p>
          <a:p>
            <a:pPr>
              <a:lnSpc>
                <a:spcPts val="1955"/>
              </a:lnSpc>
            </a:pPr>
            <a:endParaRPr lang="en-CA" sz="1693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502400" y="5346700"/>
            <a:ext cx="12700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80"/>
              </a:lnSpc>
            </a:pPr>
            <a:r>
              <a:rPr lang="en-CA" sz="1530" smtClean="0">
                <a:solidFill>
                  <a:srgbClr val="515151"/>
                </a:solidFill>
                <a:latin typeface="Arial"/>
                <a:cs typeface="Arial"/>
              </a:rPr>
              <a:t>Decreases</a:t>
            </a:r>
          </a:p>
          <a:p>
            <a:pPr>
              <a:lnSpc>
                <a:spcPts val="1780"/>
              </a:lnSpc>
            </a:pPr>
            <a:endParaRPr lang="en-CA" sz="153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1092200" y="622300"/>
            <a:ext cx="66802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55"/>
              </a:lnSpc>
            </a:pPr>
            <a:r>
              <a:rPr lang="en-CA" sz="2049" b="1" smtClean="0">
                <a:solidFill>
                  <a:srgbClr val="000000"/>
                </a:solidFill>
                <a:latin typeface="Arial Bold"/>
                <a:cs typeface="Arial Bold"/>
              </a:rPr>
              <a:t>6. anti-allergic effects</a:t>
            </a:r>
          </a:p>
          <a:p>
            <a:pPr>
              <a:lnSpc>
                <a:spcPts val="2355"/>
              </a:lnSpc>
            </a:pPr>
            <a:endParaRPr lang="en-CA" sz="2039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30200" y="1549400"/>
            <a:ext cx="7442200" cy="304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55"/>
              </a:lnSpc>
            </a:pPr>
            <a:r>
              <a:rPr lang="en-CA" sz="1695" smtClean="0">
                <a:solidFill>
                  <a:srgbClr val="000000"/>
                </a:solidFill>
                <a:latin typeface="Arial"/>
                <a:cs typeface="Arial"/>
              </a:rPr>
              <a:t>(In pharmacological doses):</a:t>
            </a:r>
          </a:p>
          <a:p>
            <a:pPr>
              <a:lnSpc>
                <a:spcPts val="1955"/>
              </a:lnSpc>
            </a:pPr>
            <a:endParaRPr lang="en-CA" sz="1695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30200" y="2070100"/>
            <a:ext cx="7442200" cy="304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55"/>
              </a:lnSpc>
            </a:pPr>
            <a:r>
              <a:rPr lang="en-CA" sz="1695" smtClean="0">
                <a:solidFill>
                  <a:srgbClr val="000000"/>
                </a:solidFill>
                <a:latin typeface="Arial"/>
                <a:cs typeface="Arial"/>
              </a:rPr>
              <a:t>  It decreases fibroblastic activity</a:t>
            </a:r>
          </a:p>
          <a:p>
            <a:pPr>
              <a:lnSpc>
                <a:spcPts val="1955"/>
              </a:lnSpc>
            </a:pPr>
            <a:endParaRPr lang="en-CA" sz="1695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58800" y="2324100"/>
            <a:ext cx="7213600" cy="304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55"/>
              </a:lnSpc>
            </a:pPr>
            <a:r>
              <a:rPr lang="en-CA" sz="1693" smtClean="0">
                <a:solidFill>
                  <a:srgbClr val="000000"/>
                </a:solidFill>
                <a:latin typeface="Arial"/>
                <a:cs typeface="Arial"/>
              </a:rPr>
              <a:t>and local swelling</a:t>
            </a:r>
          </a:p>
          <a:p>
            <a:pPr>
              <a:lnSpc>
                <a:spcPts val="1955"/>
              </a:lnSpc>
            </a:pPr>
            <a:endParaRPr lang="en-CA" sz="1693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30200" y="2832100"/>
            <a:ext cx="381000" cy="317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55"/>
              </a:lnSpc>
            </a:pPr>
            <a:r>
              <a:rPr lang="en-CA" sz="1693" smtClean="0">
                <a:solidFill>
                  <a:srgbClr val="000000"/>
                </a:solidFill>
                <a:latin typeface="Arial"/>
                <a:cs typeface="Arial"/>
              </a:rPr>
              <a:t></a:t>
            </a:r>
          </a:p>
          <a:p>
            <a:pPr>
              <a:lnSpc>
                <a:spcPts val="1955"/>
              </a:lnSpc>
            </a:pPr>
          </a:p>
        </p:txBody>
      </p:sp>
      <p:sp>
        <p:nvSpPr>
          <p:cNvPr id="7" name="TextBox 7"/>
          <p:cNvSpPr txBox="1"/>
          <p:nvPr/>
        </p:nvSpPr>
        <p:spPr>
          <a:xfrm>
            <a:off x="863600" y="2832100"/>
            <a:ext cx="2032000" cy="317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55"/>
              </a:lnSpc>
            </a:pPr>
            <a:r>
              <a:rPr lang="en-CA" sz="1693" smtClean="0">
                <a:solidFill>
                  <a:srgbClr val="000000"/>
                </a:solidFill>
                <a:latin typeface="Arial"/>
                <a:cs typeface="Arial"/>
              </a:rPr>
              <a:t>phospholipase A2</a:t>
            </a:r>
          </a:p>
          <a:p>
            <a:pPr>
              <a:lnSpc>
                <a:spcPts val="1955"/>
              </a:lnSpc>
            </a:pPr>
          </a:p>
        </p:txBody>
      </p:sp>
      <p:sp>
        <p:nvSpPr>
          <p:cNvPr id="8" name="TextBox 8"/>
          <p:cNvSpPr txBox="1"/>
          <p:nvPr/>
        </p:nvSpPr>
        <p:spPr>
          <a:xfrm>
            <a:off x="330200" y="3365500"/>
            <a:ext cx="7442200" cy="304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55"/>
              </a:lnSpc>
            </a:pPr>
            <a:r>
              <a:rPr lang="en-CA" sz="1693" smtClean="0">
                <a:solidFill>
                  <a:srgbClr val="000000"/>
                </a:solidFill>
                <a:latin typeface="Arial"/>
                <a:cs typeface="Arial"/>
              </a:rPr>
              <a:t>  Stabalizes lysosomal membrane</a:t>
            </a:r>
          </a:p>
          <a:p>
            <a:pPr>
              <a:lnSpc>
                <a:spcPts val="1955"/>
              </a:lnSpc>
            </a:pPr>
            <a:endParaRPr lang="en-CA" sz="1693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30200" y="3873500"/>
            <a:ext cx="7442200" cy="304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55"/>
              </a:lnSpc>
            </a:pPr>
            <a:r>
              <a:rPr lang="en-CA" sz="1695" smtClean="0">
                <a:solidFill>
                  <a:srgbClr val="000000"/>
                </a:solidFill>
                <a:latin typeface="Arial"/>
                <a:cs typeface="Arial"/>
              </a:rPr>
              <a:t>  Inhibits collagenase from</a:t>
            </a:r>
          </a:p>
          <a:p>
            <a:pPr>
              <a:lnSpc>
                <a:spcPts val="1955"/>
              </a:lnSpc>
            </a:pPr>
            <a:endParaRPr lang="en-CA" sz="1695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58800" y="4140200"/>
            <a:ext cx="7213600" cy="304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55"/>
              </a:lnSpc>
            </a:pPr>
            <a:r>
              <a:rPr lang="en-CA" sz="1693" smtClean="0">
                <a:solidFill>
                  <a:srgbClr val="000000"/>
                </a:solidFill>
                <a:latin typeface="Arial"/>
                <a:cs typeface="Arial"/>
              </a:rPr>
              <a:t>breaking down proteins</a:t>
            </a:r>
          </a:p>
          <a:p>
            <a:pPr>
              <a:lnSpc>
                <a:spcPts val="1955"/>
              </a:lnSpc>
            </a:pPr>
            <a:endParaRPr lang="en-CA" sz="1693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30200" y="4660900"/>
            <a:ext cx="7442200" cy="304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55"/>
              </a:lnSpc>
            </a:pPr>
            <a:r>
              <a:rPr lang="en-CA" sz="1693" smtClean="0">
                <a:solidFill>
                  <a:srgbClr val="000000"/>
                </a:solidFill>
                <a:latin typeface="Arial"/>
                <a:cs typeface="Arial"/>
              </a:rPr>
              <a:t>  Inhibits histamine release (anti-</a:t>
            </a:r>
          </a:p>
          <a:p>
            <a:pPr>
              <a:lnSpc>
                <a:spcPts val="1955"/>
              </a:lnSpc>
            </a:pPr>
            <a:endParaRPr lang="en-CA" sz="1693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58800" y="4914900"/>
            <a:ext cx="7213600" cy="304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55"/>
              </a:lnSpc>
            </a:pPr>
            <a:r>
              <a:rPr lang="en-CA" sz="1695" smtClean="0">
                <a:solidFill>
                  <a:srgbClr val="000000"/>
                </a:solidFill>
                <a:latin typeface="Arial"/>
                <a:cs typeface="Arial"/>
              </a:rPr>
              <a:t>allergic)</a:t>
            </a:r>
          </a:p>
          <a:p>
            <a:pPr>
              <a:lnSpc>
                <a:spcPts val="1955"/>
              </a:lnSpc>
            </a:pPr>
            <a:endParaRPr lang="en-CA" sz="1695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1943100" y="355600"/>
            <a:ext cx="5829300" cy="431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396" b="1" smtClean="0">
                <a:solidFill>
                  <a:srgbClr val="000000"/>
                </a:solidFill>
                <a:latin typeface="Arial Bold"/>
                <a:cs typeface="Arial Bold"/>
              </a:rPr>
              <a:t>7. Effect on circulation</a:t>
            </a:r>
          </a:p>
          <a:p>
            <a:pPr>
              <a:lnSpc>
                <a:spcPts val="2760"/>
              </a:lnSpc>
            </a:pPr>
            <a:endParaRPr lang="en-CA" sz="2386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20700" y="1143000"/>
            <a:ext cx="7251700" cy="304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55"/>
              </a:lnSpc>
            </a:pPr>
            <a:r>
              <a:rPr lang="en-CA" sz="1611" smtClean="0">
                <a:solidFill>
                  <a:srgbClr val="C00000"/>
                </a:solidFill>
                <a:latin typeface="Arial"/>
                <a:cs typeface="Arial"/>
              </a:rPr>
              <a:t>¾</a:t>
            </a:r>
            <a:r>
              <a:rPr lang="en-CA" sz="1693" smtClean="0">
                <a:solidFill>
                  <a:srgbClr val="000000"/>
                </a:solidFill>
                <a:latin typeface="Arial"/>
                <a:cs typeface="Arial"/>
              </a:rPr>
              <a:t> Excrete water load:</a:t>
            </a:r>
          </a:p>
          <a:p>
            <a:pPr>
              <a:lnSpc>
                <a:spcPts val="1955"/>
              </a:lnSpc>
            </a:pPr>
            <a:endParaRPr lang="en-CA" sz="1689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23900" y="1447800"/>
            <a:ext cx="7048500" cy="304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55"/>
              </a:lnSpc>
            </a:pPr>
            <a:r>
              <a:rPr lang="en-CA" sz="1695" smtClean="0">
                <a:solidFill>
                  <a:srgbClr val="000000"/>
                </a:solidFill>
                <a:latin typeface="Calibri"/>
                <a:cs typeface="Calibri"/>
              </a:rPr>
              <a:t>Cortisol levels vary with water intake</a:t>
            </a:r>
          </a:p>
          <a:p>
            <a:pPr>
              <a:lnSpc>
                <a:spcPts val="1955"/>
              </a:lnSpc>
            </a:pPr>
            <a:endParaRPr lang="en-CA" sz="1695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20700" y="1714500"/>
            <a:ext cx="7251700" cy="304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55"/>
              </a:lnSpc>
            </a:pPr>
            <a:r>
              <a:rPr lang="en-CA" sz="1693" smtClean="0">
                <a:solidFill>
                  <a:srgbClr val="000000"/>
                </a:solidFill>
                <a:latin typeface="Arial"/>
                <a:cs typeface="Arial"/>
              </a:rPr>
              <a:t>¾ Mineral metabolism:</a:t>
            </a:r>
          </a:p>
          <a:p>
            <a:pPr>
              <a:lnSpc>
                <a:spcPts val="1955"/>
              </a:lnSpc>
            </a:pPr>
            <a:endParaRPr lang="en-CA" sz="1693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62000" y="1968500"/>
            <a:ext cx="7010400" cy="304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55"/>
              </a:lnSpc>
            </a:pPr>
            <a:r>
              <a:rPr lang="en-CA" sz="1695" smtClean="0">
                <a:solidFill>
                  <a:srgbClr val="000000"/>
                </a:solidFill>
                <a:latin typeface="Constantia"/>
                <a:cs typeface="Constantia"/>
              </a:rPr>
              <a:t>Cortisol has mineralocorticoid effect:</a:t>
            </a:r>
          </a:p>
          <a:p>
            <a:pPr>
              <a:lnSpc>
                <a:spcPts val="1955"/>
              </a:lnSpc>
            </a:pPr>
            <a:endParaRPr lang="en-CA" sz="1695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95400" y="2222500"/>
            <a:ext cx="6477000" cy="304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55"/>
              </a:lnSpc>
            </a:pPr>
            <a:r>
              <a:rPr lang="en-CA" sz="1693" smtClean="0">
                <a:solidFill>
                  <a:srgbClr val="000000"/>
                </a:solidFill>
                <a:latin typeface="Arial"/>
                <a:cs typeface="Arial"/>
              </a:rPr>
              <a:t>Na+ reabsorption and K+ secretion</a:t>
            </a:r>
          </a:p>
          <a:p>
            <a:pPr>
              <a:lnSpc>
                <a:spcPts val="1955"/>
              </a:lnSpc>
            </a:pPr>
            <a:endParaRPr lang="en-CA" sz="1693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20700" y="2476500"/>
            <a:ext cx="7251700" cy="673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777520">
              <a:lnSpc>
                <a:spcPts val="2500"/>
              </a:lnSpc>
            </a:pPr>
            <a:r>
              <a:rPr lang="en-CA" sz="1695" smtClean="0">
                <a:solidFill>
                  <a:srgbClr val="000000"/>
                </a:solidFill>
                <a:latin typeface="Calibri"/>
                <a:cs typeface="Calibri"/>
              </a:rPr>
              <a:t>Not as potent as aldosterone.</a:t>
            </a:r>
            <a:br>
              <a:rPr lang="en-CA" sz="1688" smtClean="0">
                <a:solidFill>
                  <a:srgbClr val="000000"/>
                </a:solidFill>
                <a:latin typeface="Times New Roman"/>
              </a:rPr>
            </a:br>
            <a:r>
              <a:rPr lang="en-CA" sz="1611" smtClean="0">
                <a:solidFill>
                  <a:srgbClr val="C00000"/>
                </a:solidFill>
                <a:latin typeface="Arial"/>
                <a:cs typeface="Arial"/>
              </a:rPr>
              <a:t>¾</a:t>
            </a:r>
            <a:r>
              <a:rPr lang="en-CA" sz="1703" b="1" smtClean="0">
                <a:solidFill>
                  <a:srgbClr val="000000"/>
                </a:solidFill>
                <a:latin typeface="Constantia Bold"/>
                <a:cs typeface="Constantia Bold"/>
              </a:rPr>
              <a:t> Vascular Effect:</a:t>
            </a:r>
          </a:p>
          <a:p>
            <a:pPr>
              <a:lnSpc>
                <a:spcPts val="2500"/>
              </a:lnSpc>
            </a:pPr>
            <a:endParaRPr lang="en-CA" sz="1688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20700" y="3098800"/>
            <a:ext cx="7251700" cy="673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CA" sz="1613" smtClean="0">
                <a:solidFill>
                  <a:srgbClr val="C00000"/>
                </a:solidFill>
                <a:latin typeface="Arial"/>
                <a:cs typeface="Arial"/>
              </a:rPr>
              <a:t>¾</a:t>
            </a:r>
            <a:r>
              <a:rPr lang="en-CA" sz="1695" smtClean="0">
                <a:solidFill>
                  <a:srgbClr val="000000"/>
                </a:solidFill>
                <a:latin typeface="Constantia"/>
                <a:cs typeface="Constantia"/>
              </a:rPr>
              <a:t> Maintains body fluid volumes &amp; vascular integrity</a:t>
            </a:r>
            <a:br>
              <a:rPr lang="en-CA" sz="1691" smtClean="0">
                <a:solidFill>
                  <a:srgbClr val="000000"/>
                </a:solidFill>
                <a:latin typeface="Times New Roman"/>
              </a:rPr>
            </a:br>
            <a:r>
              <a:rPr lang="en-CA" sz="1611" smtClean="0">
                <a:solidFill>
                  <a:srgbClr val="C00000"/>
                </a:solidFill>
                <a:latin typeface="Arial"/>
                <a:cs typeface="Arial"/>
              </a:rPr>
              <a:t>¾</a:t>
            </a:r>
            <a:r>
              <a:rPr lang="en-CA" sz="1693" smtClean="0">
                <a:solidFill>
                  <a:srgbClr val="000000"/>
                </a:solidFill>
                <a:latin typeface="Calibri"/>
                <a:cs typeface="Calibri"/>
              </a:rPr>
              <a:t> BP regulation &amp; cardiovascular function:</a:t>
            </a:r>
          </a:p>
          <a:p>
            <a:pPr>
              <a:lnSpc>
                <a:spcPts val="2500"/>
              </a:lnSpc>
            </a:pPr>
            <a:endParaRPr lang="en-CA" sz="1691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23900" y="3771900"/>
            <a:ext cx="7048500" cy="304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55"/>
              </a:lnSpc>
            </a:pPr>
            <a:r>
              <a:rPr lang="en-CA" sz="1695" smtClean="0">
                <a:solidFill>
                  <a:srgbClr val="000000"/>
                </a:solidFill>
                <a:latin typeface="Calibri"/>
                <a:cs typeface="Calibri"/>
              </a:rPr>
              <a:t>Sensitizes arterioles to action of noradrenaline (Permissive</a:t>
            </a:r>
          </a:p>
          <a:p>
            <a:pPr>
              <a:lnSpc>
                <a:spcPts val="1955"/>
              </a:lnSpc>
            </a:pPr>
            <a:endParaRPr lang="en-CA" sz="1695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62000" y="4089400"/>
            <a:ext cx="7010400" cy="304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55"/>
              </a:lnSpc>
            </a:pPr>
            <a:r>
              <a:rPr lang="en-CA" sz="1693" smtClean="0">
                <a:solidFill>
                  <a:srgbClr val="000000"/>
                </a:solidFill>
                <a:latin typeface="Calibri"/>
                <a:cs typeface="Calibri"/>
              </a:rPr>
              <a:t>effect).</a:t>
            </a:r>
          </a:p>
          <a:p>
            <a:pPr>
              <a:lnSpc>
                <a:spcPts val="1955"/>
              </a:lnSpc>
            </a:pPr>
            <a:endParaRPr lang="en-CA" sz="1693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20700" y="4381500"/>
            <a:ext cx="7251700" cy="596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  <a:tabLst>
                <a:tab pos="241300" algn="l"/>
              </a:tabLst>
            </a:pPr>
            <a:r>
              <a:rPr lang="en-CA" sz="1611" smtClean="0">
                <a:solidFill>
                  <a:srgbClr val="C00000"/>
                </a:solidFill>
                <a:latin typeface="Arial"/>
                <a:cs typeface="Arial"/>
              </a:rPr>
              <a:t>¾</a:t>
            </a:r>
            <a:r>
              <a:rPr lang="en-CA" sz="1693" smtClean="0">
                <a:solidFill>
                  <a:srgbClr val="000000"/>
                </a:solidFill>
                <a:latin typeface="Calibri"/>
                <a:cs typeface="Calibri"/>
              </a:rPr>
              <a:t> Increase in GFR  (vasodilatation of afferent arterioles which increases renal</a:t>
            </a:r>
            <a:br>
              <a:rPr lang="en-CA" sz="1693" smtClean="0">
                <a:solidFill>
                  <a:srgbClr val="000000"/>
                </a:solidFill>
                <a:latin typeface="Times New Roman"/>
              </a:rPr>
            </a:br>
            <a:r>
              <a:rPr lang="en-CA" sz="1693" smtClean="0">
                <a:solidFill>
                  <a:srgbClr val="000000"/>
                </a:solidFill>
                <a:latin typeface="Calibri"/>
                <a:cs typeface="Calibri"/>
              </a:rPr>
              <a:t>	Blood flow)</a:t>
            </a:r>
          </a:p>
          <a:p>
            <a:pPr>
              <a:lnSpc>
                <a:spcPts val="2100"/>
              </a:lnSpc>
            </a:pPr>
            <a:endParaRPr lang="en-CA" sz="1693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2946400" y="800100"/>
            <a:ext cx="48260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80"/>
              </a:lnSpc>
            </a:pPr>
            <a:r>
              <a:rPr lang="en-CA" sz="1542" b="1" smtClean="0">
                <a:solidFill>
                  <a:srgbClr val="000000"/>
                </a:solidFill>
                <a:latin typeface="Aharoni Bold"/>
                <a:cs typeface="Aharoni Bold"/>
              </a:rPr>
              <a:t>ENDOCRINOLOGY</a:t>
            </a:r>
          </a:p>
          <a:p>
            <a:pPr>
              <a:lnSpc>
                <a:spcPts val="1780"/>
              </a:lnSpc>
            </a:pPr>
            <a:endParaRPr lang="en-CA" sz="1532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727200" y="1460500"/>
            <a:ext cx="6045200" cy="762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655"/>
              </a:lnSpc>
            </a:pPr>
            <a:r>
              <a:rPr lang="en-CA" sz="4089" b="1" smtClean="0">
                <a:solidFill>
                  <a:srgbClr val="000000"/>
                </a:solidFill>
                <a:latin typeface="Calibri Bold"/>
                <a:cs typeface="Calibri Bold"/>
              </a:rPr>
              <a:t>The Adrenal Gland</a:t>
            </a:r>
          </a:p>
          <a:p>
            <a:pPr>
              <a:lnSpc>
                <a:spcPts val="4655"/>
              </a:lnSpc>
            </a:pPr>
            <a:endParaRPr lang="en-CA" sz="4079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324100" y="2717800"/>
            <a:ext cx="54483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5"/>
              </a:lnSpc>
            </a:pPr>
            <a:r>
              <a:rPr lang="en-CA" sz="2715" smtClean="0">
                <a:solidFill>
                  <a:srgbClr val="000000"/>
                </a:solidFill>
                <a:latin typeface="Comic Sans MS"/>
                <a:cs typeface="Comic Sans MS"/>
              </a:rPr>
              <a:t>Glucocorticoids</a:t>
            </a:r>
          </a:p>
          <a:p>
            <a:pPr>
              <a:lnSpc>
                <a:spcPts val="3105"/>
              </a:lnSpc>
            </a:pPr>
            <a:endParaRPr lang="en-CA" sz="2715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654300" y="4394200"/>
            <a:ext cx="5118100" cy="304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55"/>
              </a:lnSpc>
            </a:pPr>
            <a:r>
              <a:rPr lang="en-CA" sz="1703" b="1" smtClean="0">
                <a:solidFill>
                  <a:srgbClr val="000000"/>
                </a:solidFill>
                <a:latin typeface="Constantia Bold"/>
                <a:cs typeface="Constantia Bold"/>
              </a:rPr>
              <a:t>Dr. Abeer Al-Ghumlas</a:t>
            </a:r>
          </a:p>
          <a:p>
            <a:pPr>
              <a:lnSpc>
                <a:spcPts val="1955"/>
              </a:lnSpc>
            </a:pPr>
            <a:endParaRPr lang="en-CA" sz="1693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2273300" y="584200"/>
            <a:ext cx="5499100" cy="723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425"/>
              </a:lnSpc>
            </a:pPr>
            <a:r>
              <a:rPr lang="en-CA" sz="3835" smtClean="0">
                <a:solidFill>
                  <a:srgbClr val="000000"/>
                </a:solidFill>
                <a:latin typeface="Calibri"/>
                <a:cs typeface="Calibri"/>
              </a:rPr>
              <a:t>Functions - CNS</a:t>
            </a:r>
          </a:p>
          <a:p>
            <a:pPr>
              <a:lnSpc>
                <a:spcPts val="4425"/>
              </a:lnSpc>
            </a:pPr>
            <a:endParaRPr lang="en-CA" sz="3835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20700" y="1574800"/>
            <a:ext cx="7251700" cy="431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264" smtClean="0">
                <a:solidFill>
                  <a:srgbClr val="000000"/>
                </a:solidFill>
                <a:latin typeface="Arial"/>
                <a:cs typeface="Arial"/>
              </a:rPr>
              <a:t>¾</a:t>
            </a:r>
            <a:r>
              <a:rPr lang="en-CA" sz="2386" smtClean="0">
                <a:solidFill>
                  <a:srgbClr val="000000"/>
                </a:solidFill>
                <a:latin typeface="Arial"/>
                <a:cs typeface="Arial"/>
              </a:rPr>
              <a:t>8.Effect on CNS:</a:t>
            </a:r>
          </a:p>
          <a:p>
            <a:pPr>
              <a:lnSpc>
                <a:spcPts val="2760"/>
              </a:lnSpc>
            </a:pPr>
            <a:endParaRPr lang="en-CA" sz="2379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20700" y="1993900"/>
            <a:ext cx="7251700" cy="431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266" smtClean="0">
                <a:solidFill>
                  <a:srgbClr val="000000"/>
                </a:solidFill>
                <a:latin typeface="Arial"/>
                <a:cs typeface="Arial"/>
              </a:rPr>
              <a:t>y</a:t>
            </a:r>
            <a:r>
              <a:rPr lang="en-CA" sz="2388" smtClean="0">
                <a:solidFill>
                  <a:srgbClr val="000000"/>
                </a:solidFill>
                <a:latin typeface="Calibri"/>
                <a:cs typeface="Calibri"/>
              </a:rPr>
              <a:t> Decreases REM sleep</a:t>
            </a:r>
          </a:p>
          <a:p>
            <a:pPr>
              <a:lnSpc>
                <a:spcPts val="2760"/>
              </a:lnSpc>
            </a:pPr>
            <a:endParaRPr lang="en-CA" sz="2383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20700" y="2362200"/>
            <a:ext cx="7251700" cy="952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CA" sz="2266" smtClean="0">
                <a:solidFill>
                  <a:srgbClr val="000000"/>
                </a:solidFill>
                <a:latin typeface="Arial"/>
                <a:cs typeface="Arial"/>
              </a:rPr>
              <a:t>y</a:t>
            </a:r>
            <a:r>
              <a:rPr lang="en-CA" sz="2388" smtClean="0">
                <a:solidFill>
                  <a:srgbClr val="000000"/>
                </a:solidFill>
                <a:latin typeface="Calibri"/>
                <a:cs typeface="Calibri"/>
              </a:rPr>
              <a:t> Increase slow-wave sleep</a:t>
            </a:r>
            <a:br>
              <a:rPr lang="en-CA" sz="2381" smtClean="0">
                <a:solidFill>
                  <a:srgbClr val="000000"/>
                </a:solidFill>
                <a:latin typeface="Times New Roman"/>
              </a:rPr>
            </a:br>
            <a:r>
              <a:rPr lang="en-CA" sz="2264" smtClean="0">
                <a:solidFill>
                  <a:srgbClr val="000000"/>
                </a:solidFill>
                <a:latin typeface="Arial"/>
                <a:cs typeface="Arial"/>
              </a:rPr>
              <a:t>y</a:t>
            </a:r>
            <a:r>
              <a:rPr lang="en-CA" sz="2386" smtClean="0">
                <a:solidFill>
                  <a:srgbClr val="000000"/>
                </a:solidFill>
                <a:latin typeface="Calibri"/>
                <a:cs typeface="Calibri"/>
              </a:rPr>
              <a:t> Increases awake time</a:t>
            </a:r>
          </a:p>
          <a:p>
            <a:pPr>
              <a:lnSpc>
                <a:spcPts val="3500"/>
              </a:lnSpc>
            </a:pPr>
            <a:endParaRPr lang="en-CA" sz="238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1663700" y="203200"/>
            <a:ext cx="6108700" cy="469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30"/>
              </a:lnSpc>
            </a:pPr>
            <a:r>
              <a:rPr lang="en-CA" sz="2560" b="1" smtClean="0">
                <a:solidFill>
                  <a:srgbClr val="000000"/>
                </a:solidFill>
                <a:latin typeface="Calibri Bold"/>
                <a:cs typeface="Calibri Bold"/>
              </a:rPr>
              <a:t>Regulation of Cortisol Secretion</a:t>
            </a:r>
          </a:p>
          <a:p>
            <a:pPr>
              <a:lnSpc>
                <a:spcPts val="2930"/>
              </a:lnSpc>
            </a:pPr>
            <a:endParaRPr lang="en-CA" sz="255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695700" y="1130300"/>
            <a:ext cx="40767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80"/>
              </a:lnSpc>
            </a:pPr>
            <a:r>
              <a:rPr lang="en-CA" sz="1540" b="1" smtClean="0">
                <a:solidFill>
                  <a:srgbClr val="000000"/>
                </a:solidFill>
                <a:latin typeface="Constantia Bold"/>
                <a:cs typeface="Constantia Bold"/>
              </a:rPr>
              <a:t>Stress</a:t>
            </a:r>
          </a:p>
          <a:p>
            <a:pPr>
              <a:lnSpc>
                <a:spcPts val="1780"/>
              </a:lnSpc>
            </a:pPr>
            <a:endParaRPr lang="en-CA" sz="153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03200" y="1371600"/>
            <a:ext cx="7569200" cy="596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00"/>
              </a:lnSpc>
              <a:tabLst>
                <a:tab pos="228600" algn="l"/>
              </a:tabLst>
            </a:pPr>
            <a:r>
              <a:rPr lang="en-CA" sz="1613" smtClean="0">
                <a:solidFill>
                  <a:srgbClr val="0AD0D9"/>
                </a:solidFill>
                <a:latin typeface="Arial"/>
                <a:cs typeface="Arial"/>
              </a:rPr>
              <a:t>y</a:t>
            </a:r>
            <a:r>
              <a:rPr lang="en-CA" sz="1695" smtClean="0">
                <a:solidFill>
                  <a:srgbClr val="000000"/>
                </a:solidFill>
                <a:latin typeface="Constantia"/>
                <a:cs typeface="Constantia"/>
              </a:rPr>
              <a:t> Stress stimulates CRH</a:t>
            </a:r>
            <a:br>
              <a:rPr lang="en-CA" sz="1693" smtClean="0">
                <a:solidFill>
                  <a:srgbClr val="000000"/>
                </a:solidFill>
                <a:latin typeface="Times New Roman"/>
              </a:rPr>
            </a:br>
            <a:r>
              <a:rPr lang="en-CA" sz="1693" smtClean="0">
                <a:solidFill>
                  <a:srgbClr val="000000"/>
                </a:solidFill>
                <a:latin typeface="Constantia"/>
                <a:cs typeface="Constantia"/>
              </a:rPr>
              <a:t>	secretion by the</a:t>
            </a:r>
          </a:p>
          <a:p>
            <a:pPr>
              <a:lnSpc>
                <a:spcPts val="2000"/>
              </a:lnSpc>
            </a:pPr>
            <a:endParaRPr lang="en-CA" sz="1693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31800" y="1892300"/>
            <a:ext cx="7340600" cy="304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55"/>
              </a:lnSpc>
            </a:pPr>
            <a:r>
              <a:rPr lang="en-CA" sz="1695" smtClean="0">
                <a:solidFill>
                  <a:srgbClr val="000000"/>
                </a:solidFill>
                <a:latin typeface="Constantia"/>
                <a:cs typeface="Constantia"/>
              </a:rPr>
              <a:t>hypothalamus.</a:t>
            </a:r>
          </a:p>
          <a:p>
            <a:pPr>
              <a:lnSpc>
                <a:spcPts val="1955"/>
              </a:lnSpc>
            </a:pPr>
            <a:endParaRPr lang="en-CA" sz="1695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03200" y="2832100"/>
            <a:ext cx="7569200" cy="304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55"/>
              </a:lnSpc>
            </a:pPr>
            <a:r>
              <a:rPr lang="en-CA" sz="1611" smtClean="0">
                <a:solidFill>
                  <a:srgbClr val="0AD0D9"/>
                </a:solidFill>
                <a:latin typeface="Arial"/>
                <a:cs typeface="Arial"/>
              </a:rPr>
              <a:t>y</a:t>
            </a:r>
            <a:r>
              <a:rPr lang="en-CA" sz="1693" smtClean="0">
                <a:solidFill>
                  <a:srgbClr val="000000"/>
                </a:solidFill>
                <a:latin typeface="Constantia"/>
                <a:cs typeface="Constantia"/>
              </a:rPr>
              <a:t> Cortisol has a direct</a:t>
            </a:r>
          </a:p>
          <a:p>
            <a:pPr>
              <a:lnSpc>
                <a:spcPts val="1955"/>
              </a:lnSpc>
            </a:pPr>
            <a:endParaRPr lang="en-CA" sz="1689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31800" y="3073400"/>
            <a:ext cx="7340600" cy="596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705" b="1" smtClean="0">
                <a:solidFill>
                  <a:srgbClr val="000000"/>
                </a:solidFill>
                <a:latin typeface="Constantia Bold"/>
                <a:cs typeface="Constantia Bold"/>
              </a:rPr>
              <a:t>negative feedback</a:t>
            </a:r>
            <a:r>
              <a:rPr lang="en-CA" sz="1705" b="1" i="1" smtClean="0">
                <a:solidFill>
                  <a:srgbClr val="000000"/>
                </a:solidFill>
                <a:latin typeface="Constantia Bold Italic"/>
                <a:cs typeface="Constantia Bold Italic"/>
              </a:rPr>
              <a:t> </a:t>
            </a:r>
            <a:r>
              <a:rPr lang="en-CA" sz="1695" smtClean="0">
                <a:solidFill>
                  <a:srgbClr val="000000"/>
                </a:solidFill>
                <a:latin typeface="Constantia"/>
                <a:cs typeface="Constantia"/>
              </a:rPr>
              <a:t>effect</a:t>
            </a:r>
            <a:br>
              <a:rPr lang="en-CA" sz="1693" smtClean="0">
                <a:solidFill>
                  <a:srgbClr val="000000"/>
                </a:solidFill>
                <a:latin typeface="Times New Roman"/>
              </a:rPr>
            </a:br>
            <a:r>
              <a:rPr lang="en-CA" sz="1693" smtClean="0">
                <a:solidFill>
                  <a:srgbClr val="000000"/>
                </a:solidFill>
                <a:latin typeface="Constantia"/>
                <a:cs typeface="Constantia"/>
              </a:rPr>
              <a:t>on both the</a:t>
            </a:r>
          </a:p>
          <a:p>
            <a:pPr>
              <a:lnSpc>
                <a:spcPts val="2100"/>
              </a:lnSpc>
            </a:pPr>
            <a:endParaRPr lang="en-CA" sz="1693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31800" y="3619500"/>
            <a:ext cx="7340600" cy="304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90"/>
              </a:lnSpc>
            </a:pPr>
            <a:r>
              <a:rPr lang="en-CA" sz="1695" smtClean="0">
                <a:solidFill>
                  <a:srgbClr val="000000"/>
                </a:solidFill>
                <a:latin typeface="Constantia"/>
                <a:cs typeface="Constantia"/>
              </a:rPr>
              <a:t>hypothalamus and ant.</a:t>
            </a:r>
          </a:p>
          <a:p>
            <a:pPr>
              <a:lnSpc>
                <a:spcPts val="1890"/>
              </a:lnSpc>
            </a:pPr>
            <a:endParaRPr lang="en-CA" sz="1695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31800" y="3860800"/>
            <a:ext cx="7340600" cy="304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55"/>
              </a:lnSpc>
            </a:pPr>
            <a:r>
              <a:rPr lang="en-CA" sz="1693" smtClean="0">
                <a:solidFill>
                  <a:srgbClr val="000000"/>
                </a:solidFill>
                <a:latin typeface="Constantia"/>
                <a:cs typeface="Constantia"/>
              </a:rPr>
              <a:t>pituitary.</a:t>
            </a:r>
          </a:p>
          <a:p>
            <a:pPr>
              <a:lnSpc>
                <a:spcPts val="1955"/>
              </a:lnSpc>
            </a:pPr>
            <a:endParaRPr lang="en-CA" sz="1693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2273300" y="774700"/>
            <a:ext cx="5499100" cy="647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910"/>
              </a:lnSpc>
            </a:pPr>
            <a:r>
              <a:rPr lang="en-CA" sz="3418" b="1" smtClean="0">
                <a:solidFill>
                  <a:srgbClr val="000000"/>
                </a:solidFill>
                <a:latin typeface="Arial Bold"/>
                <a:cs typeface="Arial Bold"/>
              </a:rPr>
              <a:t>Abnormalities</a:t>
            </a:r>
          </a:p>
          <a:p>
            <a:pPr>
              <a:lnSpc>
                <a:spcPts val="3910"/>
              </a:lnSpc>
            </a:pPr>
            <a:endParaRPr lang="en-CA" sz="3408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155700" y="2108200"/>
            <a:ext cx="31242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CA" sz="1693" smtClean="0">
                <a:solidFill>
                  <a:srgbClr val="000000"/>
                </a:solidFill>
                <a:latin typeface="Arial"/>
                <a:cs typeface="Arial"/>
              </a:rPr>
              <a:t>(Increase secretion</a:t>
            </a:r>
            <a:br>
              <a:rPr lang="en-CA" sz="1693" smtClean="0">
                <a:solidFill>
                  <a:srgbClr val="000000"/>
                </a:solidFill>
                <a:latin typeface="Times New Roman"/>
              </a:rPr>
            </a:br>
            <a:r>
              <a:rPr lang="en-CA" sz="1693" smtClean="0">
                <a:solidFill>
                  <a:srgbClr val="000000"/>
                </a:solidFill>
                <a:latin typeface="Arial"/>
                <a:cs typeface="Arial"/>
              </a:rPr>
              <a:t>of corticosteroid)</a:t>
            </a:r>
          </a:p>
          <a:p>
            <a:pPr>
              <a:lnSpc>
                <a:spcPts val="2035"/>
              </a:lnSpc>
            </a:pPr>
            <a:endParaRPr lang="en-CA" sz="1693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27100" y="4914900"/>
            <a:ext cx="3352800" cy="431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42" smtClean="0">
                <a:solidFill>
                  <a:srgbClr val="000000"/>
                </a:solidFill>
                <a:latin typeface="Tahoma"/>
                <a:cs typeface="Tahoma"/>
              </a:rPr>
              <a:t>Cushing’s Syndrome</a:t>
            </a:r>
          </a:p>
          <a:p>
            <a:pPr>
              <a:lnSpc>
                <a:spcPts val="2355"/>
              </a:lnSpc>
            </a:pPr>
            <a:endParaRPr lang="en-CA" sz="2042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546600" y="2032000"/>
            <a:ext cx="3111500" cy="546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1530" smtClean="0">
                <a:solidFill>
                  <a:srgbClr val="000000"/>
                </a:solidFill>
                <a:latin typeface="Arial"/>
                <a:cs typeface="Arial"/>
              </a:rPr>
              <a:t>(Decrease secretion</a:t>
            </a:r>
            <a:br>
              <a:rPr lang="en-CA" sz="1530" smtClean="0">
                <a:solidFill>
                  <a:srgbClr val="000000"/>
                </a:solidFill>
                <a:latin typeface="Times New Roman"/>
              </a:rPr>
            </a:br>
            <a:r>
              <a:rPr lang="en-CA" sz="1530" smtClean="0">
                <a:solidFill>
                  <a:srgbClr val="000000"/>
                </a:solidFill>
                <a:latin typeface="Arial"/>
                <a:cs typeface="Arial"/>
              </a:rPr>
              <a:t>of glucocorticoids</a:t>
            </a:r>
          </a:p>
          <a:p>
            <a:pPr>
              <a:lnSpc>
                <a:spcPts val="1835"/>
              </a:lnSpc>
            </a:pPr>
            <a:endParaRPr lang="en-CA" sz="153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610100" y="2514600"/>
            <a:ext cx="3048000" cy="317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1532" smtClean="0">
                <a:solidFill>
                  <a:srgbClr val="000000"/>
                </a:solidFill>
                <a:latin typeface="Arial"/>
                <a:cs typeface="Arial"/>
              </a:rPr>
              <a:t>and mineralocorticoids)</a:t>
            </a:r>
          </a:p>
          <a:p>
            <a:pPr>
              <a:lnSpc>
                <a:spcPts val="1780"/>
              </a:lnSpc>
            </a:pPr>
            <a:endParaRPr lang="en-CA" sz="1532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394200" y="4978400"/>
            <a:ext cx="32639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388" smtClean="0">
                <a:solidFill>
                  <a:srgbClr val="000000"/>
                </a:solidFill>
                <a:latin typeface="Arial"/>
                <a:cs typeface="Arial"/>
              </a:rPr>
              <a:t>(Addison's disease)</a:t>
            </a:r>
          </a:p>
          <a:p>
            <a:pPr>
              <a:lnSpc>
                <a:spcPts val="2760"/>
              </a:lnSpc>
            </a:pPr>
            <a:endParaRPr lang="en-CA" sz="2388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2400300" y="228600"/>
            <a:ext cx="53721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55"/>
              </a:lnSpc>
            </a:pPr>
            <a:r>
              <a:rPr lang="en-CA" sz="2052" b="1" smtClean="0">
                <a:solidFill>
                  <a:srgbClr val="000000"/>
                </a:solidFill>
                <a:latin typeface="Tahoma Bold"/>
                <a:cs typeface="Tahoma Bold"/>
              </a:rPr>
              <a:t>Cushing’s Syndrome</a:t>
            </a:r>
          </a:p>
          <a:p>
            <a:pPr>
              <a:lnSpc>
                <a:spcPts val="2355"/>
              </a:lnSpc>
            </a:pPr>
            <a:endParaRPr lang="en-CA" sz="2042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39700" y="1016000"/>
            <a:ext cx="7632700" cy="304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55"/>
              </a:lnSpc>
            </a:pPr>
            <a:r>
              <a:rPr lang="en-CA" sz="1695" smtClean="0">
                <a:solidFill>
                  <a:srgbClr val="000000"/>
                </a:solidFill>
                <a:latin typeface="Arial"/>
                <a:cs typeface="Arial"/>
              </a:rPr>
              <a:t>Cushing syndrome: (Hypercortisolism)</a:t>
            </a:r>
          </a:p>
          <a:p>
            <a:pPr>
              <a:lnSpc>
                <a:spcPts val="1955"/>
              </a:lnSpc>
            </a:pPr>
            <a:endParaRPr lang="en-CA" sz="1695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39700" y="1409700"/>
            <a:ext cx="42291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CA" sz="1693" smtClean="0">
                <a:solidFill>
                  <a:srgbClr val="000000"/>
                </a:solidFill>
                <a:latin typeface="Arial"/>
                <a:cs typeface="Arial"/>
              </a:rPr>
              <a:t>Causes and types:</a:t>
            </a:r>
          </a:p>
          <a:p>
            <a:pPr>
              <a:lnSpc>
                <a:spcPts val="1955"/>
              </a:lnSpc>
            </a:pPr>
            <a:endParaRPr lang="en-CA" sz="1693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39700" y="1790700"/>
            <a:ext cx="42291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CA" sz="1693" smtClean="0">
                <a:solidFill>
                  <a:srgbClr val="000000"/>
                </a:solidFill>
                <a:latin typeface="Arial"/>
                <a:cs typeface="Arial"/>
              </a:rPr>
              <a:t>(1) adenomas of the </a:t>
            </a:r>
            <a:r>
              <a:rPr lang="en-CA" sz="1693" i="1" smtClean="0">
                <a:solidFill>
                  <a:srgbClr val="000000"/>
                </a:solidFill>
                <a:latin typeface="Arial Italic"/>
                <a:cs typeface="Arial Italic"/>
              </a:rPr>
              <a:t>anterior pituitary</a:t>
            </a:r>
            <a:br>
              <a:rPr lang="en-CA" sz="1695" smtClean="0">
                <a:solidFill>
                  <a:srgbClr val="000000"/>
                </a:solidFill>
                <a:latin typeface="Times New Roman"/>
              </a:rPr>
            </a:br>
            <a:r>
              <a:rPr lang="en-CA" sz="1695" smtClean="0">
                <a:solidFill>
                  <a:srgbClr val="000000"/>
                </a:solidFill>
                <a:latin typeface="Times New Roman"/>
                <a:cs typeface="Times New Roman"/>
              </a:rPr>
              <a:t>→</a:t>
            </a:r>
            <a:r>
              <a:rPr lang="en-CA" sz="1695" smtClean="0">
                <a:solidFill>
                  <a:srgbClr val="000000"/>
                </a:solidFill>
                <a:latin typeface="Arial"/>
                <a:cs typeface="Arial"/>
              </a:rPr>
              <a:t>n ACTH.</a:t>
            </a:r>
          </a:p>
          <a:p>
            <a:pPr>
              <a:lnSpc>
                <a:spcPts val="2040"/>
              </a:lnSpc>
            </a:pPr>
            <a:endParaRPr lang="en-CA" sz="1695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9700" y="2438400"/>
            <a:ext cx="42291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CA" sz="1693" smtClean="0">
                <a:solidFill>
                  <a:srgbClr val="000000"/>
                </a:solidFill>
                <a:latin typeface="Arial"/>
                <a:cs typeface="Arial"/>
              </a:rPr>
              <a:t>(2) abnormal function of the</a:t>
            </a:r>
            <a:br>
              <a:rPr lang="en-CA" sz="1695" smtClean="0">
                <a:solidFill>
                  <a:srgbClr val="000000"/>
                </a:solidFill>
                <a:latin typeface="Times New Roman"/>
              </a:rPr>
            </a:br>
            <a:r>
              <a:rPr lang="en-CA" sz="1695" i="1" smtClean="0">
                <a:solidFill>
                  <a:srgbClr val="000000"/>
                </a:solidFill>
                <a:latin typeface="Arial Italic"/>
                <a:cs typeface="Arial Italic"/>
              </a:rPr>
              <a:t>hypothalamus</a:t>
            </a:r>
            <a:r>
              <a:rPr lang="en-CA" sz="1695" smtClean="0">
                <a:solidFill>
                  <a:srgbClr val="000000"/>
                </a:solidFill>
                <a:latin typeface="Arial"/>
                <a:cs typeface="Arial"/>
              </a:rPr>
              <a:t> ĺn CRH.</a:t>
            </a:r>
          </a:p>
          <a:p>
            <a:pPr>
              <a:lnSpc>
                <a:spcPts val="2040"/>
              </a:lnSpc>
            </a:pPr>
            <a:endParaRPr lang="en-CA" sz="1695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39700" y="3098800"/>
            <a:ext cx="42291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CA" sz="1693" smtClean="0">
                <a:solidFill>
                  <a:srgbClr val="000000"/>
                </a:solidFill>
                <a:latin typeface="Arial"/>
                <a:cs typeface="Arial"/>
              </a:rPr>
              <a:t>(3) "ectopic secretion" of ACTH by a</a:t>
            </a:r>
          </a:p>
          <a:p>
            <a:pPr>
              <a:lnSpc>
                <a:spcPts val="1955"/>
              </a:lnSpc>
            </a:pPr>
            <a:endParaRPr lang="en-CA" sz="1693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39700" y="3352800"/>
            <a:ext cx="42291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CA" sz="1695" smtClean="0">
                <a:solidFill>
                  <a:srgbClr val="000000"/>
                </a:solidFill>
                <a:latin typeface="Arial"/>
                <a:cs typeface="Arial"/>
              </a:rPr>
              <a:t>tumor elsewhere in the body, such as</a:t>
            </a:r>
          </a:p>
          <a:p>
            <a:pPr>
              <a:lnSpc>
                <a:spcPts val="1955"/>
              </a:lnSpc>
            </a:pPr>
            <a:endParaRPr lang="en-CA" sz="1695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39700" y="3606800"/>
            <a:ext cx="42291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CA" sz="1693" smtClean="0">
                <a:solidFill>
                  <a:srgbClr val="000000"/>
                </a:solidFill>
                <a:latin typeface="Arial"/>
                <a:cs typeface="Arial"/>
              </a:rPr>
              <a:t>an abdominal carcinoma.</a:t>
            </a:r>
          </a:p>
          <a:p>
            <a:pPr>
              <a:lnSpc>
                <a:spcPts val="1955"/>
              </a:lnSpc>
            </a:pPr>
            <a:endParaRPr lang="en-CA" sz="1693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39700" y="4000500"/>
            <a:ext cx="42291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CA" sz="1695" smtClean="0">
                <a:solidFill>
                  <a:srgbClr val="000000"/>
                </a:solidFill>
                <a:latin typeface="Arial"/>
                <a:cs typeface="Arial"/>
              </a:rPr>
              <a:t>(4) adenomas of the </a:t>
            </a:r>
            <a:r>
              <a:rPr lang="en-CA" sz="1695" i="1" smtClean="0">
                <a:solidFill>
                  <a:srgbClr val="000000"/>
                </a:solidFill>
                <a:latin typeface="Arial Italic"/>
                <a:cs typeface="Arial Italic"/>
              </a:rPr>
              <a:t>adrenal cortex</a:t>
            </a:r>
            <a:r>
              <a:rPr lang="en-CA" sz="1695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  <a:p>
            <a:pPr>
              <a:lnSpc>
                <a:spcPts val="1955"/>
              </a:lnSpc>
            </a:pPr>
            <a:endParaRPr lang="en-CA" sz="1695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39700" y="4381500"/>
            <a:ext cx="4229100" cy="863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CA" sz="1693" smtClean="0">
                <a:solidFill>
                  <a:srgbClr val="000000"/>
                </a:solidFill>
                <a:latin typeface="Arial"/>
                <a:cs typeface="Arial"/>
              </a:rPr>
              <a:t>When Cushing's syndrome is</a:t>
            </a:r>
            <a:br>
              <a:rPr lang="en-CA" sz="1693" smtClean="0">
                <a:solidFill>
                  <a:srgbClr val="000000"/>
                </a:solidFill>
                <a:latin typeface="Times New Roman"/>
              </a:rPr>
            </a:br>
            <a:r>
              <a:rPr lang="en-CA" sz="1693" smtClean="0">
                <a:solidFill>
                  <a:srgbClr val="000000"/>
                </a:solidFill>
                <a:latin typeface="Arial"/>
                <a:cs typeface="Arial"/>
              </a:rPr>
              <a:t>secondary to n ACTH by the anterior</a:t>
            </a:r>
            <a:br>
              <a:rPr lang="en-CA" sz="1693" smtClean="0">
                <a:solidFill>
                  <a:srgbClr val="000000"/>
                </a:solidFill>
                <a:latin typeface="Times New Roman"/>
              </a:rPr>
            </a:br>
            <a:r>
              <a:rPr lang="en-CA" sz="1693" smtClean="0">
                <a:solidFill>
                  <a:srgbClr val="000000"/>
                </a:solidFill>
                <a:latin typeface="Arial"/>
                <a:cs typeface="Arial"/>
              </a:rPr>
              <a:t>pituitary = </a:t>
            </a:r>
            <a:r>
              <a:rPr lang="en-CA" sz="1693" i="1" smtClean="0">
                <a:solidFill>
                  <a:srgbClr val="000000"/>
                </a:solidFill>
                <a:latin typeface="Arial Italic"/>
                <a:cs typeface="Arial Italic"/>
              </a:rPr>
              <a:t>Cushing's disease</a:t>
            </a:r>
            <a:r>
              <a:rPr lang="en-CA" sz="1693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  <a:p>
            <a:pPr>
              <a:lnSpc>
                <a:spcPts val="2040"/>
              </a:lnSpc>
            </a:pPr>
            <a:endParaRPr lang="en-CA" sz="1693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905500" y="1333500"/>
            <a:ext cx="1752600" cy="317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1542" b="1" smtClean="0">
                <a:solidFill>
                  <a:srgbClr val="C00000"/>
                </a:solidFill>
                <a:latin typeface="Arial Bold"/>
                <a:cs typeface="Arial Bold"/>
              </a:rPr>
              <a:t>2</a:t>
            </a:r>
          </a:p>
          <a:p>
            <a:pPr>
              <a:lnSpc>
                <a:spcPts val="1780"/>
              </a:lnSpc>
            </a:pPr>
            <a:endParaRPr lang="en-CA" sz="1532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019800" y="2501900"/>
            <a:ext cx="1638300" cy="317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1542" b="1" smtClean="0">
                <a:solidFill>
                  <a:srgbClr val="C00000"/>
                </a:solidFill>
                <a:latin typeface="Arial Bold"/>
                <a:cs typeface="Arial Bold"/>
              </a:rPr>
              <a:t>1</a:t>
            </a:r>
          </a:p>
          <a:p>
            <a:pPr>
              <a:lnSpc>
                <a:spcPts val="1780"/>
              </a:lnSpc>
            </a:pPr>
            <a:endParaRPr lang="en-CA" sz="1532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057900" y="3403600"/>
            <a:ext cx="1600200" cy="317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1540" b="1" smtClean="0">
                <a:solidFill>
                  <a:srgbClr val="C00000"/>
                </a:solidFill>
                <a:latin typeface="Arial Bold"/>
                <a:cs typeface="Arial Bold"/>
              </a:rPr>
              <a:t>4</a:t>
            </a:r>
          </a:p>
          <a:p>
            <a:pPr>
              <a:lnSpc>
                <a:spcPts val="1780"/>
              </a:lnSpc>
            </a:pPr>
            <a:endParaRPr lang="en-CA" sz="1530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483100" y="3987800"/>
            <a:ext cx="3175000" cy="317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1540" b="1" smtClean="0">
                <a:solidFill>
                  <a:srgbClr val="C00000"/>
                </a:solidFill>
                <a:latin typeface="Arial Bold"/>
                <a:cs typeface="Arial Bold"/>
              </a:rPr>
              <a:t>3</a:t>
            </a:r>
          </a:p>
          <a:p>
            <a:pPr>
              <a:lnSpc>
                <a:spcPts val="1780"/>
              </a:lnSpc>
            </a:pPr>
            <a:endParaRPr lang="en-CA" sz="153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1168400" y="495300"/>
            <a:ext cx="6604000" cy="304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55"/>
              </a:lnSpc>
            </a:pPr>
            <a:r>
              <a:rPr lang="en-CA" sz="1693" smtClean="0">
                <a:solidFill>
                  <a:srgbClr val="000000"/>
                </a:solidFill>
                <a:latin typeface="Arial"/>
                <a:cs typeface="Arial"/>
              </a:rPr>
              <a:t>(5) Cushing's syndrome may occur when large amounts</a:t>
            </a:r>
          </a:p>
          <a:p>
            <a:pPr>
              <a:lnSpc>
                <a:spcPts val="1955"/>
              </a:lnSpc>
            </a:pPr>
            <a:endParaRPr lang="en-CA" sz="1693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168400" y="749300"/>
            <a:ext cx="6604000" cy="304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55"/>
              </a:lnSpc>
            </a:pPr>
            <a:r>
              <a:rPr lang="en-CA" sz="1695" smtClean="0">
                <a:solidFill>
                  <a:srgbClr val="000000"/>
                </a:solidFill>
                <a:latin typeface="Arial"/>
                <a:cs typeface="Arial"/>
              </a:rPr>
              <a:t>of glucocorticoids are administered over prolonged</a:t>
            </a:r>
          </a:p>
          <a:p>
            <a:pPr>
              <a:lnSpc>
                <a:spcPts val="1955"/>
              </a:lnSpc>
            </a:pPr>
            <a:endParaRPr lang="en-CA" sz="1695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168400" y="1003300"/>
            <a:ext cx="6604000" cy="304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55"/>
              </a:lnSpc>
            </a:pPr>
            <a:r>
              <a:rPr lang="en-CA" sz="1693" smtClean="0">
                <a:solidFill>
                  <a:srgbClr val="000000"/>
                </a:solidFill>
                <a:latin typeface="Arial"/>
                <a:cs typeface="Arial"/>
              </a:rPr>
              <a:t>periods for therapeutic purposes.</a:t>
            </a:r>
          </a:p>
          <a:p>
            <a:pPr>
              <a:lnSpc>
                <a:spcPts val="1955"/>
              </a:lnSpc>
            </a:pPr>
            <a:endParaRPr lang="en-CA" sz="1693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68400" y="1511300"/>
            <a:ext cx="6604000" cy="596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693" smtClean="0">
                <a:solidFill>
                  <a:srgbClr val="000000"/>
                </a:solidFill>
                <a:latin typeface="Arial"/>
                <a:cs typeface="Arial"/>
              </a:rPr>
              <a:t>e.g. patients with chronic inflammation associated with</a:t>
            </a:r>
            <a:br>
              <a:rPr lang="en-CA" sz="1693" smtClean="0">
                <a:solidFill>
                  <a:srgbClr val="000000"/>
                </a:solidFill>
                <a:latin typeface="Times New Roman"/>
              </a:rPr>
            </a:br>
            <a:r>
              <a:rPr lang="en-CA" sz="1693" smtClean="0">
                <a:solidFill>
                  <a:srgbClr val="000000"/>
                </a:solidFill>
                <a:latin typeface="Arial"/>
                <a:cs typeface="Arial"/>
              </a:rPr>
              <a:t>diseases such as rheumatoid arthritis.</a:t>
            </a:r>
          </a:p>
          <a:p>
            <a:pPr>
              <a:lnSpc>
                <a:spcPts val="2100"/>
              </a:lnSpc>
            </a:pPr>
            <a:endParaRPr lang="en-CA" sz="1693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2654300" y="165100"/>
            <a:ext cx="51181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55"/>
              </a:lnSpc>
            </a:pPr>
            <a:r>
              <a:rPr lang="en-CA" sz="2052" b="1" smtClean="0">
                <a:solidFill>
                  <a:srgbClr val="000000"/>
                </a:solidFill>
                <a:latin typeface="Tahoma Bold"/>
                <a:cs typeface="Tahoma Bold"/>
              </a:rPr>
              <a:t>Cushing’s Syndrome</a:t>
            </a:r>
          </a:p>
          <a:p>
            <a:pPr>
              <a:lnSpc>
                <a:spcPts val="2355"/>
              </a:lnSpc>
            </a:pPr>
            <a:endParaRPr lang="en-CA" sz="2042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66700" y="685800"/>
            <a:ext cx="3975100" cy="317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1532" smtClean="0">
                <a:solidFill>
                  <a:srgbClr val="000000"/>
                </a:solidFill>
                <a:latin typeface="Arial"/>
                <a:cs typeface="Arial"/>
              </a:rPr>
              <a:t>On carbohydrate</a:t>
            </a:r>
          </a:p>
          <a:p>
            <a:pPr>
              <a:lnSpc>
                <a:spcPts val="1780"/>
              </a:lnSpc>
            </a:pPr>
            <a:endParaRPr lang="en-CA" sz="1532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58800" y="914400"/>
            <a:ext cx="3683000" cy="317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1530" smtClean="0">
                <a:solidFill>
                  <a:srgbClr val="000000"/>
                </a:solidFill>
                <a:latin typeface="Arial"/>
                <a:cs typeface="Arial"/>
              </a:rPr>
              <a:t>metabolism:</a:t>
            </a:r>
          </a:p>
          <a:p>
            <a:pPr>
              <a:lnSpc>
                <a:spcPts val="1780"/>
              </a:lnSpc>
            </a:pPr>
            <a:endParaRPr lang="en-CA" sz="153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66700" y="1168400"/>
            <a:ext cx="3975100" cy="660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54406">
              <a:lnSpc>
                <a:spcPts val="2700"/>
              </a:lnSpc>
            </a:pPr>
            <a:r>
              <a:rPr lang="en-CA" sz="1530" smtClean="0">
                <a:solidFill>
                  <a:srgbClr val="000000"/>
                </a:solidFill>
                <a:latin typeface="Arial"/>
                <a:cs typeface="Arial"/>
              </a:rPr>
              <a:t>n blood </a:t>
            </a:r>
            <a:r>
              <a:rPr lang="en-CA" sz="1530" smtClean="0">
                <a:solidFill>
                  <a:srgbClr val="E1D600"/>
                </a:solidFill>
                <a:latin typeface="Arial"/>
                <a:cs typeface="Arial"/>
              </a:rPr>
              <a:t>glucose </a:t>
            </a:r>
            <a:r>
              <a:rPr lang="en-CA" sz="1530" smtClean="0">
                <a:solidFill>
                  <a:srgbClr val="000000"/>
                </a:solidFill>
                <a:latin typeface="Arial"/>
                <a:cs typeface="Arial"/>
              </a:rPr>
              <a:t> level</a:t>
            </a:r>
            <a:br>
              <a:rPr lang="en-CA" sz="1530" smtClean="0">
                <a:solidFill>
                  <a:srgbClr val="000000"/>
                </a:solidFill>
                <a:latin typeface="Times New Roman"/>
              </a:rPr>
            </a:br>
            <a:r>
              <a:rPr lang="en-CA" sz="1530" smtClean="0">
                <a:solidFill>
                  <a:srgbClr val="000000"/>
                </a:solidFill>
                <a:latin typeface="Arial"/>
                <a:cs typeface="Arial"/>
              </a:rPr>
              <a:t>(n gluconeogenesis and</a:t>
            </a:r>
          </a:p>
          <a:p>
            <a:pPr>
              <a:lnSpc>
                <a:spcPts val="2750"/>
              </a:lnSpc>
            </a:pPr>
            <a:endParaRPr lang="en-CA" sz="153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17500" y="1955800"/>
            <a:ext cx="3924300" cy="546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  <a:tabLst>
                <a:tab pos="241300" algn="l"/>
              </a:tabLst>
            </a:pPr>
            <a:r>
              <a:rPr lang="en-CA" sz="1532" smtClean="0">
                <a:solidFill>
                  <a:srgbClr val="000000"/>
                </a:solidFill>
                <a:latin typeface="Arial"/>
                <a:cs typeface="Arial"/>
              </a:rPr>
              <a:t>p </a:t>
            </a:r>
            <a:r>
              <a:rPr lang="en-CA" sz="1532" smtClean="0">
                <a:solidFill>
                  <a:srgbClr val="E1D600"/>
                </a:solidFill>
                <a:latin typeface="Arial"/>
                <a:cs typeface="Arial"/>
              </a:rPr>
              <a:t>glucose </a:t>
            </a:r>
            <a:r>
              <a:rPr lang="en-CA" sz="1532" smtClean="0">
                <a:solidFill>
                  <a:srgbClr val="000000"/>
                </a:solidFill>
                <a:latin typeface="Arial"/>
                <a:cs typeface="Arial"/>
              </a:rPr>
              <a:t> utilization by</a:t>
            </a:r>
            <a:br>
              <a:rPr lang="en-CA" sz="1530" smtClean="0">
                <a:solidFill>
                  <a:srgbClr val="000000"/>
                </a:solidFill>
                <a:latin typeface="Times New Roman"/>
              </a:rPr>
            </a:br>
            <a:r>
              <a:rPr lang="en-CA" sz="1530" smtClean="0">
                <a:solidFill>
                  <a:srgbClr val="000000"/>
                </a:solidFill>
                <a:latin typeface="Arial"/>
                <a:cs typeface="Arial"/>
              </a:rPr>
              <a:t>	the tissues).</a:t>
            </a:r>
          </a:p>
          <a:p>
            <a:pPr>
              <a:lnSpc>
                <a:spcPts val="1835"/>
              </a:lnSpc>
            </a:pPr>
            <a:endParaRPr lang="en-CA" sz="153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66700" y="3009900"/>
            <a:ext cx="39751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  <a:tabLst>
                <a:tab pos="279400" algn="l"/>
              </a:tabLst>
            </a:pPr>
            <a:r>
              <a:rPr lang="en-CA" sz="1376" b="1" smtClean="0">
                <a:solidFill>
                  <a:srgbClr val="000000"/>
                </a:solidFill>
                <a:latin typeface="Arial Bold"/>
                <a:cs typeface="Arial Bold"/>
              </a:rPr>
              <a:t>Abnormal fat </a:t>
            </a:r>
            <a:r>
              <a:rPr lang="en-CA" sz="1193" b="1" smtClean="0">
                <a:solidFill>
                  <a:srgbClr val="000000"/>
                </a:solidFill>
                <a:latin typeface="Arial Bold"/>
                <a:cs typeface="Arial Bold"/>
              </a:rPr>
              <a:t>redistribution</a:t>
            </a:r>
            <a:br>
              <a:rPr lang="en-CA" sz="1366" smtClean="0">
                <a:solidFill>
                  <a:srgbClr val="000000"/>
                </a:solidFill>
                <a:latin typeface="Times New Roman"/>
              </a:rPr>
            </a:br>
            <a:r>
              <a:rPr lang="en-CA" sz="1366" smtClean="0">
                <a:solidFill>
                  <a:srgbClr val="000000"/>
                </a:solidFill>
                <a:latin typeface="Arial"/>
                <a:cs typeface="Arial"/>
              </a:rPr>
              <a:t></a:t>
            </a:r>
            <a:r>
              <a:rPr lang="en-CA" sz="1376" b="1" smtClean="0">
                <a:solidFill>
                  <a:srgbClr val="000000"/>
                </a:solidFill>
                <a:latin typeface="Arial Bold"/>
                <a:cs typeface="Arial Bold"/>
              </a:rPr>
              <a:t>	mobilization of fat from</a:t>
            </a:r>
          </a:p>
          <a:p>
            <a:pPr>
              <a:lnSpc>
                <a:spcPts val="1630"/>
              </a:lnSpc>
            </a:pPr>
            <a:endParaRPr lang="en-CA" sz="1366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58800" y="3429000"/>
            <a:ext cx="36830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CA" sz="1376" b="1" smtClean="0">
                <a:solidFill>
                  <a:srgbClr val="000000"/>
                </a:solidFill>
                <a:latin typeface="Arial Bold"/>
                <a:cs typeface="Arial Bold"/>
              </a:rPr>
              <a:t>the lower part of the</a:t>
            </a:r>
          </a:p>
          <a:p>
            <a:pPr>
              <a:lnSpc>
                <a:spcPts val="1550"/>
              </a:lnSpc>
            </a:pPr>
            <a:endParaRPr lang="en-CA" sz="1366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58800" y="3644900"/>
            <a:ext cx="36830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CA" sz="1378" b="1" smtClean="0">
                <a:solidFill>
                  <a:srgbClr val="000000"/>
                </a:solidFill>
                <a:latin typeface="Arial Bold"/>
                <a:cs typeface="Arial Bold"/>
              </a:rPr>
              <a:t>body, with concomitant</a:t>
            </a:r>
          </a:p>
          <a:p>
            <a:pPr>
              <a:lnSpc>
                <a:spcPts val="1550"/>
              </a:lnSpc>
            </a:pPr>
            <a:endParaRPr lang="en-CA" sz="1368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58800" y="3835400"/>
            <a:ext cx="3683000" cy="482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376" b="1" smtClean="0">
                <a:solidFill>
                  <a:srgbClr val="000000"/>
                </a:solidFill>
                <a:latin typeface="Arial Bold"/>
                <a:cs typeface="Arial Bold"/>
              </a:rPr>
              <a:t>extra deposition of fat</a:t>
            </a:r>
            <a:br>
              <a:rPr lang="en-CA" sz="1366" smtClean="0">
                <a:solidFill>
                  <a:srgbClr val="000000"/>
                </a:solidFill>
                <a:latin typeface="Times New Roman"/>
              </a:rPr>
            </a:br>
            <a:r>
              <a:rPr lang="en-CA" sz="1376" b="1" smtClean="0">
                <a:solidFill>
                  <a:srgbClr val="000000"/>
                </a:solidFill>
                <a:latin typeface="Arial Bold"/>
                <a:cs typeface="Arial Bold"/>
              </a:rPr>
              <a:t>in the thoracic and</a:t>
            </a:r>
          </a:p>
          <a:p>
            <a:pPr>
              <a:lnSpc>
                <a:spcPts val="1630"/>
              </a:lnSpc>
            </a:pPr>
            <a:endParaRPr lang="en-CA" sz="1366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58800" y="4267200"/>
            <a:ext cx="36830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CA" sz="1378" b="1" smtClean="0">
                <a:solidFill>
                  <a:srgbClr val="000000"/>
                </a:solidFill>
                <a:latin typeface="Arial Bold"/>
                <a:cs typeface="Arial Bold"/>
              </a:rPr>
              <a:t>upper abdominal</a:t>
            </a:r>
          </a:p>
          <a:p>
            <a:pPr>
              <a:lnSpc>
                <a:spcPts val="1550"/>
              </a:lnSpc>
            </a:pPr>
            <a:endParaRPr lang="en-CA" sz="1368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58800" y="4457700"/>
            <a:ext cx="3683000" cy="482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376" b="1" smtClean="0">
                <a:solidFill>
                  <a:srgbClr val="000000"/>
                </a:solidFill>
                <a:latin typeface="Arial Bold"/>
                <a:cs typeface="Arial Bold"/>
              </a:rPr>
              <a:t>regions, giving rise to a</a:t>
            </a:r>
            <a:br>
              <a:rPr lang="en-CA" sz="1366" smtClean="0">
                <a:solidFill>
                  <a:srgbClr val="000000"/>
                </a:solidFill>
                <a:latin typeface="Times New Roman"/>
              </a:rPr>
            </a:br>
            <a:r>
              <a:rPr lang="en-CA" sz="1376" b="1" smtClean="0">
                <a:solidFill>
                  <a:srgbClr val="000000"/>
                </a:solidFill>
                <a:latin typeface="Arial Bold"/>
                <a:cs typeface="Arial Bold"/>
              </a:rPr>
              <a:t>buffalo torso (truncal</a:t>
            </a:r>
          </a:p>
          <a:p>
            <a:pPr>
              <a:lnSpc>
                <a:spcPts val="1630"/>
              </a:lnSpc>
            </a:pPr>
            <a:endParaRPr lang="en-CA" sz="1366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58800" y="4889500"/>
            <a:ext cx="36830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CA" sz="1378" b="1" smtClean="0">
                <a:solidFill>
                  <a:srgbClr val="000000"/>
                </a:solidFill>
                <a:latin typeface="Arial Bold"/>
                <a:cs typeface="Arial Bold"/>
              </a:rPr>
              <a:t>obesity).</a:t>
            </a:r>
          </a:p>
          <a:p>
            <a:pPr>
              <a:lnSpc>
                <a:spcPts val="1550"/>
              </a:lnSpc>
            </a:pPr>
            <a:endParaRPr lang="en-CA" sz="1368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66700" y="5092700"/>
            <a:ext cx="39751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00"/>
              </a:lnSpc>
              <a:tabLst>
                <a:tab pos="342900" algn="l"/>
              </a:tabLst>
            </a:pPr>
            <a:r>
              <a:rPr lang="en-CA" sz="1366" smtClean="0">
                <a:solidFill>
                  <a:srgbClr val="000000"/>
                </a:solidFill>
                <a:latin typeface="Arial"/>
                <a:cs typeface="Arial"/>
              </a:rPr>
              <a:t></a:t>
            </a:r>
            <a:r>
              <a:rPr lang="en-CA" sz="1376" b="1" smtClean="0">
                <a:solidFill>
                  <a:srgbClr val="000000"/>
                </a:solidFill>
                <a:latin typeface="Arial Bold"/>
                <a:cs typeface="Arial Bold"/>
              </a:rPr>
              <a:t>	The appearance of the</a:t>
            </a:r>
          </a:p>
          <a:p>
            <a:pPr>
              <a:lnSpc>
                <a:spcPts val="1550"/>
              </a:lnSpc>
            </a:pPr>
            <a:endParaRPr lang="en-CA" sz="1366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558800" y="5295900"/>
            <a:ext cx="36830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376" b="1" smtClean="0">
                <a:solidFill>
                  <a:srgbClr val="000000"/>
                </a:solidFill>
                <a:latin typeface="Arial Bold"/>
                <a:cs typeface="Arial Bold"/>
              </a:rPr>
              <a:t>face described as a</a:t>
            </a:r>
            <a:br>
              <a:rPr lang="en-CA" sz="1366" smtClean="0">
                <a:solidFill>
                  <a:srgbClr val="000000"/>
                </a:solidFill>
                <a:latin typeface="Times New Roman"/>
              </a:rPr>
            </a:br>
            <a:r>
              <a:rPr lang="en-CA" sz="1376" b="1" smtClean="0">
                <a:solidFill>
                  <a:srgbClr val="000000"/>
                </a:solidFill>
                <a:latin typeface="Arial Bold"/>
                <a:cs typeface="Arial Bold"/>
              </a:rPr>
              <a:t>"moon face"</a:t>
            </a:r>
          </a:p>
          <a:p>
            <a:pPr>
              <a:lnSpc>
                <a:spcPts val="1630"/>
              </a:lnSpc>
            </a:pPr>
            <a:endParaRPr lang="en-CA" sz="1366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054600" y="749300"/>
            <a:ext cx="26035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CA" sz="1378" b="1" smtClean="0">
                <a:solidFill>
                  <a:srgbClr val="000000"/>
                </a:solidFill>
                <a:latin typeface="Arial Bold"/>
                <a:cs typeface="Arial Bold"/>
              </a:rPr>
              <a:t>On protein metabolism:</a:t>
            </a:r>
          </a:p>
          <a:p>
            <a:pPr>
              <a:lnSpc>
                <a:spcPts val="1550"/>
              </a:lnSpc>
            </a:pPr>
            <a:endParaRPr lang="en-CA" sz="1368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054600" y="952500"/>
            <a:ext cx="26035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00"/>
              </a:lnSpc>
              <a:tabLst>
                <a:tab pos="292100" algn="l"/>
              </a:tabLst>
            </a:pPr>
            <a:r>
              <a:rPr lang="en-CA" sz="1366" smtClean="0">
                <a:solidFill>
                  <a:srgbClr val="000000"/>
                </a:solidFill>
                <a:latin typeface="Arial"/>
                <a:cs typeface="Arial"/>
              </a:rPr>
              <a:t></a:t>
            </a:r>
            <a:r>
              <a:rPr lang="en-CA" sz="1366" smtClean="0">
                <a:solidFill>
                  <a:srgbClr val="000000"/>
                </a:solidFill>
                <a:latin typeface="Arial"/>
                <a:cs typeface="Arial"/>
              </a:rPr>
              <a:t>	p</a:t>
            </a:r>
            <a:r>
              <a:rPr lang="en-CA" sz="1376" b="1" smtClean="0">
                <a:solidFill>
                  <a:srgbClr val="000000"/>
                </a:solidFill>
                <a:latin typeface="Arial Bold"/>
                <a:cs typeface="Arial Bold"/>
              </a:rPr>
              <a:t> tissue proteins almost</a:t>
            </a:r>
          </a:p>
          <a:p>
            <a:pPr>
              <a:lnSpc>
                <a:spcPts val="1550"/>
              </a:lnSpc>
            </a:pPr>
            <a:endParaRPr lang="en-CA" sz="1366">
              <a:solidFill>
                <a:srgbClr val="000000"/>
              </a:solidFill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5346700" y="1168400"/>
            <a:ext cx="23114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CA" sz="1376" b="1" smtClean="0">
                <a:solidFill>
                  <a:srgbClr val="000000"/>
                </a:solidFill>
                <a:latin typeface="Arial Bold"/>
                <a:cs typeface="Arial Bold"/>
              </a:rPr>
              <a:t>everywhere in the body</a:t>
            </a:r>
          </a:p>
          <a:p>
            <a:pPr>
              <a:lnSpc>
                <a:spcPts val="1550"/>
              </a:lnSpc>
            </a:pPr>
            <a:endParaRPr lang="en-CA" sz="1366">
              <a:solidFill>
                <a:srgbClr val="000000"/>
              </a:solidFill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5346700" y="1371600"/>
            <a:ext cx="23114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CA" sz="1378" b="1" smtClean="0">
                <a:solidFill>
                  <a:srgbClr val="000000"/>
                </a:solidFill>
                <a:latin typeface="Arial Bold"/>
                <a:cs typeface="Arial Bold"/>
              </a:rPr>
              <a:t>(except liver).</a:t>
            </a:r>
          </a:p>
          <a:p>
            <a:pPr>
              <a:lnSpc>
                <a:spcPts val="1550"/>
              </a:lnSpc>
            </a:pPr>
            <a:endParaRPr lang="en-CA" sz="1368">
              <a:solidFill>
                <a:srgbClr val="000000"/>
              </a:solidFill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5054600" y="1574800"/>
            <a:ext cx="26035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00"/>
              </a:lnSpc>
              <a:tabLst>
                <a:tab pos="342900" algn="l"/>
              </a:tabLst>
            </a:pPr>
            <a:r>
              <a:rPr lang="en-CA" sz="1366" smtClean="0">
                <a:solidFill>
                  <a:srgbClr val="000000"/>
                </a:solidFill>
                <a:latin typeface="Arial"/>
                <a:cs typeface="Arial"/>
              </a:rPr>
              <a:t></a:t>
            </a:r>
            <a:r>
              <a:rPr lang="en-CA" sz="1376" b="1" smtClean="0">
                <a:solidFill>
                  <a:srgbClr val="000000"/>
                </a:solidFill>
                <a:latin typeface="Arial Bold"/>
                <a:cs typeface="Arial Bold"/>
              </a:rPr>
              <a:t>	Protein loss from the</a:t>
            </a:r>
          </a:p>
          <a:p>
            <a:pPr>
              <a:lnSpc>
                <a:spcPts val="1550"/>
              </a:lnSpc>
            </a:pPr>
            <a:endParaRPr lang="en-CA" sz="1366">
              <a:solidFill>
                <a:srgbClr val="000000"/>
              </a:solidFill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5346700" y="1790700"/>
            <a:ext cx="23114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CA" sz="1376" b="1" smtClean="0">
                <a:solidFill>
                  <a:srgbClr val="000000"/>
                </a:solidFill>
                <a:latin typeface="Arial Bold"/>
                <a:cs typeface="Arial Bold"/>
              </a:rPr>
              <a:t>muscles in particular</a:t>
            </a:r>
          </a:p>
          <a:p>
            <a:pPr>
              <a:lnSpc>
                <a:spcPts val="1550"/>
              </a:lnSpc>
            </a:pPr>
            <a:endParaRPr lang="en-CA" sz="1366">
              <a:solidFill>
                <a:srgbClr val="000000"/>
              </a:solidFill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5346700" y="1993900"/>
            <a:ext cx="23114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CA" sz="1378" b="1" smtClean="0">
                <a:solidFill>
                  <a:srgbClr val="000000"/>
                </a:solidFill>
                <a:latin typeface="Arial Bold"/>
                <a:cs typeface="Arial Bold"/>
              </a:rPr>
              <a:t>causes severe</a:t>
            </a:r>
          </a:p>
          <a:p>
            <a:pPr>
              <a:lnSpc>
                <a:spcPts val="1550"/>
              </a:lnSpc>
            </a:pPr>
            <a:endParaRPr lang="en-CA" sz="1368">
              <a:solidFill>
                <a:srgbClr val="000000"/>
              </a:solidFill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5346700" y="2197100"/>
            <a:ext cx="23114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CA" sz="1376" b="1" smtClean="0">
                <a:solidFill>
                  <a:srgbClr val="000000"/>
                </a:solidFill>
                <a:latin typeface="Arial Bold"/>
                <a:cs typeface="Arial Bold"/>
              </a:rPr>
              <a:t>weakness.</a:t>
            </a:r>
          </a:p>
          <a:p>
            <a:pPr>
              <a:lnSpc>
                <a:spcPts val="1550"/>
              </a:lnSpc>
            </a:pPr>
            <a:endParaRPr lang="en-CA" sz="1366">
              <a:solidFill>
                <a:srgbClr val="000000"/>
              </a:solidFill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5054600" y="2413000"/>
            <a:ext cx="26035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00"/>
              </a:lnSpc>
              <a:tabLst>
                <a:tab pos="292100" algn="l"/>
              </a:tabLst>
            </a:pPr>
            <a:r>
              <a:rPr lang="en-CA" sz="1366" smtClean="0">
                <a:solidFill>
                  <a:srgbClr val="000000"/>
                </a:solidFill>
                <a:latin typeface="Arial"/>
                <a:cs typeface="Arial"/>
              </a:rPr>
              <a:t></a:t>
            </a:r>
            <a:r>
              <a:rPr lang="en-CA" sz="1376" b="1" smtClean="0">
                <a:solidFill>
                  <a:srgbClr val="000000"/>
                </a:solidFill>
                <a:latin typeface="Arial Bold"/>
                <a:cs typeface="Arial Bold"/>
              </a:rPr>
              <a:t>	protein collagen fibers in</a:t>
            </a:r>
          </a:p>
          <a:p>
            <a:pPr>
              <a:lnSpc>
                <a:spcPts val="1550"/>
              </a:lnSpc>
            </a:pPr>
            <a:endParaRPr lang="en-CA" sz="1366">
              <a:solidFill>
                <a:srgbClr val="000000"/>
              </a:solidFill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5346700" y="2616200"/>
            <a:ext cx="23114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CA" sz="1376" b="1" smtClean="0">
                <a:solidFill>
                  <a:srgbClr val="000000"/>
                </a:solidFill>
                <a:latin typeface="Arial Bold"/>
                <a:cs typeface="Arial Bold"/>
              </a:rPr>
              <a:t>the s.c.(loss of CT)</a:t>
            </a:r>
          </a:p>
          <a:p>
            <a:pPr>
              <a:lnSpc>
                <a:spcPts val="1550"/>
              </a:lnSpc>
            </a:pPr>
            <a:endParaRPr lang="en-CA" sz="1366">
              <a:solidFill>
                <a:srgbClr val="000000"/>
              </a:solidFill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5054600" y="2819400"/>
            <a:ext cx="26035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00"/>
              </a:lnSpc>
              <a:tabLst>
                <a:tab pos="292100" algn="l"/>
              </a:tabLst>
            </a:pPr>
            <a:r>
              <a:rPr lang="en-CA" sz="1366" smtClean="0">
                <a:solidFill>
                  <a:srgbClr val="000000"/>
                </a:solidFill>
                <a:latin typeface="Arial"/>
                <a:cs typeface="Arial"/>
              </a:rPr>
              <a:t></a:t>
            </a:r>
            <a:r>
              <a:rPr lang="en-CA" sz="1376" b="1" smtClean="0">
                <a:solidFill>
                  <a:srgbClr val="000000"/>
                </a:solidFill>
                <a:latin typeface="Arial Bold"/>
                <a:cs typeface="Arial Bold"/>
              </a:rPr>
              <a:t>	Thining of the skin</a:t>
            </a:r>
          </a:p>
          <a:p>
            <a:pPr>
              <a:lnSpc>
                <a:spcPts val="1550"/>
              </a:lnSpc>
            </a:pPr>
            <a:endParaRPr lang="en-CA" sz="1366">
              <a:solidFill>
                <a:srgbClr val="000000"/>
              </a:solidFill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5054600" y="3035300"/>
            <a:ext cx="26035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00"/>
              </a:lnSpc>
              <a:tabLst>
                <a:tab pos="342900" algn="l"/>
              </a:tabLst>
            </a:pPr>
            <a:r>
              <a:rPr lang="en-CA" sz="1368" smtClean="0">
                <a:solidFill>
                  <a:srgbClr val="000000"/>
                </a:solidFill>
                <a:latin typeface="Arial"/>
                <a:cs typeface="Arial"/>
              </a:rPr>
              <a:t></a:t>
            </a:r>
            <a:r>
              <a:rPr lang="en-CA" sz="1378" b="1" smtClean="0">
                <a:solidFill>
                  <a:srgbClr val="000000"/>
                </a:solidFill>
                <a:latin typeface="Arial Bold"/>
                <a:cs typeface="Arial Bold"/>
              </a:rPr>
              <a:t>	severely </a:t>
            </a:r>
            <a:r>
              <a:rPr lang="en-CA" sz="1368" smtClean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lang="en-CA" sz="1378" b="1" smtClean="0">
                <a:solidFill>
                  <a:srgbClr val="000000"/>
                </a:solidFill>
                <a:latin typeface="Arial Bold"/>
                <a:cs typeface="Arial Bold"/>
              </a:rPr>
              <a:t> protein</a:t>
            </a:r>
          </a:p>
          <a:p>
            <a:pPr>
              <a:lnSpc>
                <a:spcPts val="1550"/>
              </a:lnSpc>
            </a:pPr>
            <a:endParaRPr lang="en-CA" sz="1368">
              <a:solidFill>
                <a:srgbClr val="000000"/>
              </a:solidFill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5054600" y="3225800"/>
            <a:ext cx="2603500" cy="698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292760">
              <a:lnSpc>
                <a:spcPts val="1600"/>
              </a:lnSpc>
              <a:tabLst>
                <a:tab pos="292100" algn="l"/>
                <a:tab pos="292100" algn="l"/>
              </a:tabLst>
            </a:pPr>
            <a:r>
              <a:rPr lang="en-CA" sz="1376" b="1" smtClean="0">
                <a:solidFill>
                  <a:srgbClr val="000000"/>
                </a:solidFill>
                <a:latin typeface="Arial Bold"/>
                <a:cs typeface="Arial Bold"/>
              </a:rPr>
              <a:t>deposition in bones →</a:t>
            </a:r>
            <a:br>
              <a:rPr lang="en-CA" sz="1366" smtClean="0">
                <a:solidFill>
                  <a:srgbClr val="000000"/>
                </a:solidFill>
                <a:latin typeface="Times New Roman"/>
              </a:rPr>
            </a:br>
            <a:r>
              <a:rPr lang="en-CA" sz="1376" b="1" smtClean="0">
                <a:solidFill>
                  <a:srgbClr val="000000"/>
                </a:solidFill>
                <a:latin typeface="Arial Bold"/>
                <a:cs typeface="Arial Bold"/>
              </a:rPr>
              <a:t>	severe </a:t>
            </a:r>
            <a:r>
              <a:rPr lang="en-CA" sz="1376" b="1" i="1" smtClean="0">
                <a:solidFill>
                  <a:srgbClr val="000000"/>
                </a:solidFill>
                <a:latin typeface="Arial Bold Italic"/>
                <a:cs typeface="Arial Bold Italic"/>
              </a:rPr>
              <a:t>osteoporosis</a:t>
            </a:r>
            <a:r>
              <a:rPr lang="en-CA" sz="1376" b="1" smtClean="0">
                <a:solidFill>
                  <a:srgbClr val="000000"/>
                </a:solidFill>
                <a:latin typeface="Arial Bold"/>
                <a:cs typeface="Arial Bold"/>
              </a:rPr>
              <a:t>.</a:t>
            </a:r>
            <a:br>
              <a:rPr lang="en-CA" sz="1368" smtClean="0">
                <a:solidFill>
                  <a:srgbClr val="000000"/>
                </a:solidFill>
                <a:latin typeface="Times New Roman"/>
              </a:rPr>
            </a:br>
            <a:r>
              <a:rPr lang="en-CA" sz="1368" smtClean="0">
                <a:solidFill>
                  <a:srgbClr val="000000"/>
                </a:solidFill>
                <a:latin typeface="Arial"/>
                <a:cs typeface="Arial"/>
              </a:rPr>
              <a:t></a:t>
            </a:r>
            <a:r>
              <a:rPr lang="en-CA" sz="1378" b="1" smtClean="0">
                <a:solidFill>
                  <a:srgbClr val="000000"/>
                </a:solidFill>
                <a:latin typeface="Arial Bold"/>
                <a:cs typeface="Arial Bold"/>
              </a:rPr>
              <a:t>	suppressed immune</a:t>
            </a:r>
          </a:p>
          <a:p>
            <a:pPr>
              <a:lnSpc>
                <a:spcPts val="1630"/>
              </a:lnSpc>
            </a:pPr>
            <a:endParaRPr lang="en-CA" sz="1368">
              <a:solidFill>
                <a:srgbClr val="000000"/>
              </a:solidFill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5346700" y="3860800"/>
            <a:ext cx="23114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CA" sz="1376" b="1" smtClean="0">
                <a:solidFill>
                  <a:srgbClr val="000000"/>
                </a:solidFill>
                <a:latin typeface="Arial Bold"/>
                <a:cs typeface="Arial Bold"/>
              </a:rPr>
              <a:t>system.</a:t>
            </a:r>
          </a:p>
          <a:p>
            <a:pPr>
              <a:lnSpc>
                <a:spcPts val="1550"/>
              </a:lnSpc>
            </a:pPr>
            <a:endParaRPr lang="en-CA" sz="1366">
              <a:solidFill>
                <a:srgbClr val="000000"/>
              </a:solidFill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4343400" y="4521200"/>
            <a:ext cx="3314700" cy="546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1530" smtClean="0">
                <a:solidFill>
                  <a:srgbClr val="000000"/>
                </a:solidFill>
                <a:latin typeface="Arial"/>
                <a:cs typeface="Arial"/>
              </a:rPr>
              <a:t>80% of patients have hypertension</a:t>
            </a:r>
            <a:br>
              <a:rPr lang="en-CA" sz="1530" smtClean="0">
                <a:solidFill>
                  <a:srgbClr val="000000"/>
                </a:solidFill>
                <a:latin typeface="Times New Roman"/>
              </a:rPr>
            </a:br>
            <a:r>
              <a:rPr lang="en-CA" sz="1530" smtClean="0">
                <a:solidFill>
                  <a:srgbClr val="000000"/>
                </a:solidFill>
                <a:latin typeface="Arial"/>
                <a:cs typeface="Arial"/>
              </a:rPr>
              <a:t>(because of the mineralocorticoid</a:t>
            </a:r>
          </a:p>
          <a:p>
            <a:pPr>
              <a:lnSpc>
                <a:spcPts val="1835"/>
              </a:lnSpc>
            </a:pPr>
            <a:endParaRPr lang="en-CA" sz="1530">
              <a:solidFill>
                <a:srgbClr val="000000"/>
              </a:solidFill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4343400" y="4991100"/>
            <a:ext cx="3314700" cy="317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1532" smtClean="0">
                <a:solidFill>
                  <a:srgbClr val="000000"/>
                </a:solidFill>
                <a:latin typeface="Arial"/>
                <a:cs typeface="Arial"/>
              </a:rPr>
              <a:t>effects of cortisol).</a:t>
            </a:r>
          </a:p>
          <a:p>
            <a:pPr>
              <a:lnSpc>
                <a:spcPts val="1780"/>
              </a:lnSpc>
            </a:pPr>
            <a:endParaRPr lang="en-CA" sz="1532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4737100" y="101600"/>
            <a:ext cx="3035300" cy="431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60"/>
              </a:lnSpc>
            </a:pPr>
            <a:r>
              <a:rPr lang="en-CA" sz="2398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Cushing’ s Syndrome</a:t>
            </a:r>
          </a:p>
          <a:p>
            <a:pPr>
              <a:lnSpc>
                <a:spcPts val="2160"/>
              </a:lnSpc>
            </a:pPr>
            <a:endParaRPr lang="en-CA" sz="2388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737100" y="584200"/>
            <a:ext cx="3035300" cy="431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386" smtClean="0">
                <a:solidFill>
                  <a:srgbClr val="000000"/>
                </a:solidFill>
                <a:latin typeface="Times New Roman"/>
                <a:cs typeface="Times New Roman"/>
              </a:rPr>
              <a:t>Many people with</a:t>
            </a:r>
          </a:p>
          <a:p>
            <a:pPr>
              <a:lnSpc>
                <a:spcPts val="2760"/>
              </a:lnSpc>
            </a:pPr>
            <a:endParaRPr lang="en-CA" sz="2386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737100" y="939800"/>
            <a:ext cx="3035300" cy="431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386" smtClean="0">
                <a:solidFill>
                  <a:srgbClr val="000000"/>
                </a:solidFill>
                <a:latin typeface="Times New Roman"/>
                <a:cs typeface="Times New Roman"/>
              </a:rPr>
              <a:t>excess cortisol secretion</a:t>
            </a:r>
          </a:p>
          <a:p>
            <a:pPr>
              <a:lnSpc>
                <a:spcPts val="2760"/>
              </a:lnSpc>
            </a:pPr>
            <a:endParaRPr lang="en-CA" sz="2386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737100" y="1308100"/>
            <a:ext cx="3035300" cy="431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388" smtClean="0">
                <a:solidFill>
                  <a:srgbClr val="000000"/>
                </a:solidFill>
                <a:latin typeface="Times New Roman"/>
                <a:cs typeface="Times New Roman"/>
              </a:rPr>
              <a:t>develop a peculiar type</a:t>
            </a:r>
          </a:p>
          <a:p>
            <a:pPr>
              <a:lnSpc>
                <a:spcPts val="2760"/>
              </a:lnSpc>
            </a:pPr>
            <a:endParaRPr lang="en-CA" sz="2388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737100" y="1651000"/>
            <a:ext cx="30353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0"/>
              </a:lnSpc>
            </a:pPr>
            <a:r>
              <a:rPr lang="en-CA" sz="2386" smtClean="0">
                <a:solidFill>
                  <a:srgbClr val="000000"/>
                </a:solidFill>
                <a:latin typeface="Times New Roman"/>
                <a:cs typeface="Times New Roman"/>
              </a:rPr>
              <a:t>of obesity, with excess</a:t>
            </a:r>
            <a:br>
              <a:rPr lang="en-CA" sz="2386" smtClean="0">
                <a:solidFill>
                  <a:srgbClr val="000000"/>
                </a:solidFill>
                <a:latin typeface="Times New Roman"/>
              </a:rPr>
            </a:br>
            <a:r>
              <a:rPr lang="en-CA" sz="2386" smtClean="0">
                <a:solidFill>
                  <a:srgbClr val="000000"/>
                </a:solidFill>
                <a:latin typeface="Times New Roman"/>
                <a:cs typeface="Times New Roman"/>
              </a:rPr>
              <a:t>deposition of fat in the</a:t>
            </a:r>
          </a:p>
          <a:p>
            <a:pPr>
              <a:lnSpc>
                <a:spcPts val="2900"/>
              </a:lnSpc>
            </a:pPr>
            <a:endParaRPr lang="en-CA" sz="2386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737100" y="2400300"/>
            <a:ext cx="3035300" cy="431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85"/>
              </a:lnSpc>
            </a:pPr>
            <a:r>
              <a:rPr lang="en-CA" sz="2388" smtClean="0">
                <a:solidFill>
                  <a:srgbClr val="000000"/>
                </a:solidFill>
                <a:latin typeface="Times New Roman"/>
                <a:cs typeface="Times New Roman"/>
              </a:rPr>
              <a:t>chest and head regions</a:t>
            </a:r>
          </a:p>
          <a:p>
            <a:pPr>
              <a:lnSpc>
                <a:spcPts val="2685"/>
              </a:lnSpc>
            </a:pPr>
            <a:endParaRPr lang="en-CA" sz="2388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737100" y="2755900"/>
            <a:ext cx="3035300" cy="431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386" smtClean="0">
                <a:solidFill>
                  <a:srgbClr val="000000"/>
                </a:solidFill>
                <a:latin typeface="Times New Roman"/>
                <a:cs typeface="Times New Roman"/>
              </a:rPr>
              <a:t>of the body, giving a</a:t>
            </a:r>
          </a:p>
          <a:p>
            <a:pPr>
              <a:lnSpc>
                <a:spcPts val="2760"/>
              </a:lnSpc>
            </a:pPr>
            <a:endParaRPr lang="en-CA" sz="2386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737100" y="3111500"/>
            <a:ext cx="30353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0"/>
              </a:lnSpc>
            </a:pPr>
            <a:r>
              <a:rPr lang="en-CA" sz="2388" smtClean="0">
                <a:solidFill>
                  <a:srgbClr val="000000"/>
                </a:solidFill>
                <a:latin typeface="Times New Roman"/>
                <a:cs typeface="Times New Roman"/>
              </a:rPr>
              <a:t>buffalo-like torso and a</a:t>
            </a:r>
            <a:br>
              <a:rPr lang="en-CA" sz="2388" smtClean="0">
                <a:solidFill>
                  <a:srgbClr val="000000"/>
                </a:solidFill>
                <a:latin typeface="Times New Roman"/>
              </a:rPr>
            </a:br>
            <a:r>
              <a:rPr lang="en-CA" sz="2388" smtClean="0">
                <a:solidFill>
                  <a:srgbClr val="000000"/>
                </a:solidFill>
                <a:latin typeface="Times New Roman"/>
                <a:cs typeface="Times New Roman"/>
              </a:rPr>
              <a:t>rounded face, a “moon-</a:t>
            </a:r>
          </a:p>
          <a:p>
            <a:pPr>
              <a:lnSpc>
                <a:spcPts val="2900"/>
              </a:lnSpc>
            </a:pPr>
            <a:endParaRPr lang="en-CA" sz="2388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737100" y="3848100"/>
            <a:ext cx="3035300" cy="431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386" smtClean="0">
                <a:solidFill>
                  <a:srgbClr val="000000"/>
                </a:solidFill>
                <a:latin typeface="Times New Roman"/>
                <a:cs typeface="Times New Roman"/>
              </a:rPr>
              <a:t>face”.</a:t>
            </a:r>
          </a:p>
          <a:p>
            <a:pPr>
              <a:lnSpc>
                <a:spcPts val="2760"/>
              </a:lnSpc>
            </a:pPr>
            <a:endParaRPr lang="en-CA" sz="2386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1701800" y="292100"/>
            <a:ext cx="60706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55"/>
              </a:lnSpc>
            </a:pPr>
            <a:r>
              <a:rPr lang="en-CA" sz="2049" b="1" smtClean="0">
                <a:solidFill>
                  <a:srgbClr val="000000"/>
                </a:solidFill>
                <a:latin typeface="Arial Bold"/>
                <a:cs typeface="Arial Bold"/>
              </a:rPr>
              <a:t>Features of </a:t>
            </a:r>
            <a:r>
              <a:rPr lang="en-CA" sz="2049" b="1" smtClean="0">
                <a:solidFill>
                  <a:srgbClr val="000000"/>
                </a:solidFill>
                <a:latin typeface="Tahoma Bold"/>
                <a:cs typeface="Tahoma Bold"/>
              </a:rPr>
              <a:t>Cushing’s Syndrome</a:t>
            </a:r>
          </a:p>
          <a:p>
            <a:pPr>
              <a:lnSpc>
                <a:spcPts val="2355"/>
              </a:lnSpc>
            </a:pPr>
            <a:endParaRPr lang="en-CA" sz="2039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695700" y="5219700"/>
            <a:ext cx="40767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55"/>
              </a:lnSpc>
            </a:pPr>
            <a:r>
              <a:rPr lang="en-CA" sz="2039" smtClean="0">
                <a:solidFill>
                  <a:srgbClr val="000000"/>
                </a:solidFill>
                <a:latin typeface="Tahoma"/>
                <a:cs typeface="Tahoma"/>
              </a:rPr>
              <a:t>striae</a:t>
            </a:r>
          </a:p>
          <a:p>
            <a:pPr>
              <a:lnSpc>
                <a:spcPts val="2355"/>
              </a:lnSpc>
            </a:pPr>
            <a:endParaRPr lang="en-CA" sz="2039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457200" y="431800"/>
            <a:ext cx="73152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55"/>
              </a:lnSpc>
            </a:pPr>
            <a:r>
              <a:rPr lang="en-CA" sz="2039" smtClean="0">
                <a:solidFill>
                  <a:srgbClr val="000000"/>
                </a:solidFill>
                <a:latin typeface="Arial"/>
                <a:cs typeface="Arial"/>
              </a:rPr>
              <a:t>How to differentiate between ACTH-dependent and ACTH-</a:t>
            </a:r>
          </a:p>
          <a:p>
            <a:pPr>
              <a:lnSpc>
                <a:spcPts val="2355"/>
              </a:lnSpc>
            </a:pPr>
            <a:endParaRPr lang="en-CA" sz="2039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57200" y="736600"/>
            <a:ext cx="73152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55"/>
              </a:lnSpc>
            </a:pPr>
            <a:r>
              <a:rPr lang="en-CA" sz="2042" smtClean="0">
                <a:solidFill>
                  <a:srgbClr val="000000"/>
                </a:solidFill>
                <a:latin typeface="Arial"/>
                <a:cs typeface="Arial"/>
              </a:rPr>
              <a:t>Independent Cushing's syndrome?</a:t>
            </a:r>
          </a:p>
          <a:p>
            <a:pPr>
              <a:lnSpc>
                <a:spcPts val="2355"/>
              </a:lnSpc>
            </a:pPr>
            <a:endParaRPr lang="en-CA" sz="2042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57200" y="1206500"/>
            <a:ext cx="73152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55"/>
              </a:lnSpc>
            </a:pPr>
            <a:r>
              <a:rPr lang="en-CA" sz="2039" smtClean="0">
                <a:solidFill>
                  <a:srgbClr val="000000"/>
                </a:solidFill>
                <a:latin typeface="Arial"/>
                <a:cs typeface="Arial"/>
              </a:rPr>
              <a:t> By administrating large doses of </a:t>
            </a:r>
            <a:r>
              <a:rPr lang="en-CA" sz="2039" i="1" smtClean="0">
                <a:solidFill>
                  <a:srgbClr val="000000"/>
                </a:solidFill>
                <a:latin typeface="Arial Italic"/>
                <a:cs typeface="Arial Italic"/>
              </a:rPr>
              <a:t>cortisol</a:t>
            </a:r>
            <a:r>
              <a:rPr lang="en-CA" sz="2039" smtClean="0">
                <a:solidFill>
                  <a:srgbClr val="000000"/>
                </a:solidFill>
                <a:latin typeface="Arial"/>
                <a:cs typeface="Arial"/>
              </a:rPr>
              <a:t> (</a:t>
            </a:r>
            <a:r>
              <a:rPr lang="en-CA" sz="2039" i="1" smtClean="0">
                <a:solidFill>
                  <a:srgbClr val="000000"/>
                </a:solidFill>
                <a:latin typeface="Arial Italic"/>
                <a:cs typeface="Arial Italic"/>
              </a:rPr>
              <a:t>dexamethasone</a:t>
            </a:r>
            <a:r>
              <a:rPr lang="en-CA" sz="2039" smtClean="0">
                <a:solidFill>
                  <a:srgbClr val="000000"/>
                </a:solidFill>
                <a:latin typeface="Arial"/>
                <a:cs typeface="Arial"/>
              </a:rPr>
              <a:t>).</a:t>
            </a:r>
          </a:p>
          <a:p>
            <a:pPr>
              <a:lnSpc>
                <a:spcPts val="2355"/>
              </a:lnSpc>
            </a:pPr>
            <a:endParaRPr lang="en-CA" sz="2039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30200" y="1778000"/>
            <a:ext cx="3073400" cy="241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10"/>
              </a:lnSpc>
            </a:pPr>
            <a:r>
              <a:rPr lang="en-CA" sz="1693" smtClean="0">
                <a:solidFill>
                  <a:srgbClr val="000000"/>
                </a:solidFill>
                <a:latin typeface="Arial"/>
                <a:cs typeface="Arial"/>
              </a:rPr>
              <a:t>In patients with n ACTH </a:t>
            </a:r>
            <a:r>
              <a:rPr lang="en-CA" sz="1693" smtClean="0">
                <a:solidFill>
                  <a:srgbClr val="000000"/>
                </a:solidFill>
                <a:latin typeface="Times New Roman"/>
                <a:cs typeface="Times New Roman"/>
              </a:rPr>
              <a:t>→</a:t>
            </a:r>
            <a:r>
              <a:rPr lang="en-CA" sz="1693" smtClean="0">
                <a:solidFill>
                  <a:srgbClr val="000000"/>
                </a:solidFill>
                <a:latin typeface="Arial"/>
                <a:cs typeface="Arial"/>
              </a:rPr>
              <a:t> no</a:t>
            </a:r>
          </a:p>
          <a:p>
            <a:pPr>
              <a:lnSpc>
                <a:spcPts val="2010"/>
              </a:lnSpc>
            </a:pPr>
          </a:p>
        </p:txBody>
      </p:sp>
      <p:sp>
        <p:nvSpPr>
          <p:cNvPr id="6" name="TextBox 6"/>
          <p:cNvSpPr txBox="1"/>
          <p:nvPr/>
        </p:nvSpPr>
        <p:spPr>
          <a:xfrm>
            <a:off x="3962400" y="1828800"/>
            <a:ext cx="2984500" cy="241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55"/>
              </a:lnSpc>
            </a:pPr>
            <a:r>
              <a:rPr lang="en-CA" sz="1693" smtClean="0">
                <a:solidFill>
                  <a:srgbClr val="000000"/>
                </a:solidFill>
                <a:latin typeface="Arial"/>
                <a:cs typeface="Arial"/>
              </a:rPr>
              <a:t>patients with primary adrenal</a:t>
            </a:r>
          </a:p>
          <a:p>
            <a:pPr>
              <a:lnSpc>
                <a:spcPts val="1955"/>
              </a:lnSpc>
            </a:pPr>
          </a:p>
        </p:txBody>
      </p:sp>
      <p:sp>
        <p:nvSpPr>
          <p:cNvPr id="7" name="TextBox 7"/>
          <p:cNvSpPr txBox="1"/>
          <p:nvPr/>
        </p:nvSpPr>
        <p:spPr>
          <a:xfrm>
            <a:off x="330200" y="2032000"/>
            <a:ext cx="3340100" cy="317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5"/>
              </a:lnSpc>
            </a:pPr>
            <a:r>
              <a:rPr lang="en-CA" sz="1693" smtClean="0">
                <a:solidFill>
                  <a:srgbClr val="000000"/>
                </a:solidFill>
                <a:latin typeface="Arial"/>
                <a:cs typeface="Arial"/>
              </a:rPr>
              <a:t>suppression of ACTH secretion.</a:t>
            </a:r>
          </a:p>
          <a:p>
            <a:pPr>
              <a:lnSpc>
                <a:spcPts val="1845"/>
              </a:lnSpc>
            </a:pPr>
          </a:p>
        </p:txBody>
      </p:sp>
      <p:sp>
        <p:nvSpPr>
          <p:cNvPr id="8" name="TextBox 8"/>
          <p:cNvSpPr txBox="1"/>
          <p:nvPr/>
        </p:nvSpPr>
        <p:spPr>
          <a:xfrm>
            <a:off x="3962400" y="2082800"/>
            <a:ext cx="26543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55"/>
              </a:lnSpc>
            </a:pPr>
            <a:r>
              <a:rPr lang="en-CA" sz="1693" smtClean="0">
                <a:solidFill>
                  <a:srgbClr val="000000"/>
                </a:solidFill>
                <a:latin typeface="Arial"/>
                <a:cs typeface="Arial"/>
              </a:rPr>
              <a:t>overproduction of cortisol</a:t>
            </a:r>
          </a:p>
          <a:p>
            <a:pPr>
              <a:lnSpc>
                <a:spcPts val="1955"/>
              </a:lnSpc>
            </a:pPr>
          </a:p>
        </p:txBody>
      </p:sp>
      <p:sp>
        <p:nvSpPr>
          <p:cNvPr id="9" name="TextBox 9"/>
          <p:cNvSpPr txBox="1"/>
          <p:nvPr/>
        </p:nvSpPr>
        <p:spPr>
          <a:xfrm>
            <a:off x="3962400" y="2362200"/>
            <a:ext cx="3810000" cy="304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55"/>
              </a:lnSpc>
            </a:pPr>
            <a:r>
              <a:rPr lang="en-CA" sz="1693" smtClean="0">
                <a:solidFill>
                  <a:srgbClr val="000000"/>
                </a:solidFill>
                <a:latin typeface="Arial"/>
                <a:cs typeface="Arial"/>
              </a:rPr>
              <a:t>(ACTH-independenW) ĺ p levels of</a:t>
            </a:r>
          </a:p>
          <a:p>
            <a:pPr>
              <a:lnSpc>
                <a:spcPts val="1955"/>
              </a:lnSpc>
            </a:pPr>
            <a:endParaRPr lang="en-CA" sz="1693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962400" y="2616200"/>
            <a:ext cx="3810000" cy="304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55"/>
              </a:lnSpc>
            </a:pPr>
            <a:r>
              <a:rPr lang="en-CA" sz="1695" smtClean="0">
                <a:solidFill>
                  <a:srgbClr val="000000"/>
                </a:solidFill>
                <a:latin typeface="Arial"/>
                <a:cs typeface="Arial"/>
              </a:rPr>
              <a:t>ACTH.</a:t>
            </a:r>
          </a:p>
          <a:p>
            <a:pPr>
              <a:lnSpc>
                <a:spcPts val="1955"/>
              </a:lnSpc>
            </a:pPr>
            <a:endParaRPr lang="en-CA" sz="1695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2273300" y="774700"/>
            <a:ext cx="5499100" cy="647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910"/>
              </a:lnSpc>
            </a:pPr>
            <a:r>
              <a:rPr lang="en-CA" sz="3418" b="1" smtClean="0">
                <a:solidFill>
                  <a:srgbClr val="000000"/>
                </a:solidFill>
                <a:latin typeface="Arial Bold"/>
                <a:cs typeface="Arial Bold"/>
              </a:rPr>
              <a:t>Abnormalities</a:t>
            </a:r>
          </a:p>
          <a:p>
            <a:pPr>
              <a:lnSpc>
                <a:spcPts val="3910"/>
              </a:lnSpc>
            </a:pPr>
            <a:endParaRPr lang="en-CA" sz="3408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155700" y="2108200"/>
            <a:ext cx="31242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CA" sz="1693" smtClean="0">
                <a:solidFill>
                  <a:srgbClr val="000000"/>
                </a:solidFill>
                <a:latin typeface="Arial"/>
                <a:cs typeface="Arial"/>
              </a:rPr>
              <a:t>(Increase secretion</a:t>
            </a:r>
            <a:br>
              <a:rPr lang="en-CA" sz="1693" smtClean="0">
                <a:solidFill>
                  <a:srgbClr val="000000"/>
                </a:solidFill>
                <a:latin typeface="Times New Roman"/>
              </a:rPr>
            </a:br>
            <a:r>
              <a:rPr lang="en-CA" sz="1693" smtClean="0">
                <a:solidFill>
                  <a:srgbClr val="000000"/>
                </a:solidFill>
                <a:latin typeface="Arial"/>
                <a:cs typeface="Arial"/>
              </a:rPr>
              <a:t>of corticosteroid)</a:t>
            </a:r>
          </a:p>
          <a:p>
            <a:pPr>
              <a:lnSpc>
                <a:spcPts val="2035"/>
              </a:lnSpc>
            </a:pPr>
            <a:endParaRPr lang="en-CA" sz="1693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27100" y="4914900"/>
            <a:ext cx="3352800" cy="431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42" smtClean="0">
                <a:solidFill>
                  <a:srgbClr val="000000"/>
                </a:solidFill>
                <a:latin typeface="Tahoma"/>
                <a:cs typeface="Tahoma"/>
              </a:rPr>
              <a:t>Cushing’s Syndrome</a:t>
            </a:r>
          </a:p>
          <a:p>
            <a:pPr>
              <a:lnSpc>
                <a:spcPts val="2355"/>
              </a:lnSpc>
            </a:pPr>
            <a:endParaRPr lang="en-CA" sz="2042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546600" y="2032000"/>
            <a:ext cx="3111500" cy="546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1530" smtClean="0">
                <a:solidFill>
                  <a:srgbClr val="000000"/>
                </a:solidFill>
                <a:latin typeface="Arial"/>
                <a:cs typeface="Arial"/>
              </a:rPr>
              <a:t>(Decrease secretion</a:t>
            </a:r>
            <a:br>
              <a:rPr lang="en-CA" sz="1530" smtClean="0">
                <a:solidFill>
                  <a:srgbClr val="000000"/>
                </a:solidFill>
                <a:latin typeface="Times New Roman"/>
              </a:rPr>
            </a:br>
            <a:r>
              <a:rPr lang="en-CA" sz="1530" smtClean="0">
                <a:solidFill>
                  <a:srgbClr val="000000"/>
                </a:solidFill>
                <a:latin typeface="Arial"/>
                <a:cs typeface="Arial"/>
              </a:rPr>
              <a:t>of glucocorticoids</a:t>
            </a:r>
          </a:p>
          <a:p>
            <a:pPr>
              <a:lnSpc>
                <a:spcPts val="1835"/>
              </a:lnSpc>
            </a:pPr>
            <a:endParaRPr lang="en-CA" sz="153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610100" y="2514600"/>
            <a:ext cx="3048000" cy="317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1532" smtClean="0">
                <a:solidFill>
                  <a:srgbClr val="000000"/>
                </a:solidFill>
                <a:latin typeface="Arial"/>
                <a:cs typeface="Arial"/>
              </a:rPr>
              <a:t>and mineralocorticoids)</a:t>
            </a:r>
          </a:p>
          <a:p>
            <a:pPr>
              <a:lnSpc>
                <a:spcPts val="1780"/>
              </a:lnSpc>
            </a:pPr>
            <a:endParaRPr lang="en-CA" sz="1532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394200" y="4978400"/>
            <a:ext cx="32639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388" smtClean="0">
                <a:solidFill>
                  <a:srgbClr val="000000"/>
                </a:solidFill>
                <a:latin typeface="Arial"/>
                <a:cs typeface="Arial"/>
              </a:rPr>
              <a:t>(Addison's disease)</a:t>
            </a:r>
          </a:p>
          <a:p>
            <a:pPr>
              <a:lnSpc>
                <a:spcPts val="2760"/>
              </a:lnSpc>
            </a:pPr>
            <a:endParaRPr lang="en-CA" sz="2388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3009900" y="495300"/>
            <a:ext cx="4762500" cy="431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396" b="1" smtClean="0">
                <a:solidFill>
                  <a:srgbClr val="000000"/>
                </a:solidFill>
                <a:latin typeface="Arial Bold"/>
                <a:cs typeface="Arial Bold"/>
              </a:rPr>
              <a:t>Objectives</a:t>
            </a:r>
          </a:p>
          <a:p>
            <a:pPr>
              <a:lnSpc>
                <a:spcPts val="2760"/>
              </a:lnSpc>
            </a:pPr>
            <a:endParaRPr lang="en-CA" sz="2386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87400" y="1130300"/>
            <a:ext cx="69850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55"/>
              </a:lnSpc>
            </a:pPr>
            <a:r>
              <a:rPr lang="en-CA" sz="2049" b="1" smtClean="0">
                <a:solidFill>
                  <a:srgbClr val="000000"/>
                </a:solidFill>
                <a:latin typeface="Calibri Bold"/>
                <a:cs typeface="Calibri Bold"/>
              </a:rPr>
              <a:t>At the end of this lecture student should be able to:</a:t>
            </a:r>
          </a:p>
          <a:p>
            <a:pPr>
              <a:lnSpc>
                <a:spcPts val="2355"/>
              </a:lnSpc>
            </a:pPr>
            <a:endParaRPr lang="en-CA" sz="2039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87400" y="1892300"/>
            <a:ext cx="69850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0"/>
              </a:lnSpc>
            </a:pPr>
            <a:r>
              <a:rPr lang="en-CA" sz="2386" smtClean="0">
                <a:solidFill>
                  <a:srgbClr val="C00000"/>
                </a:solidFill>
                <a:latin typeface="Arial"/>
                <a:cs typeface="Arial"/>
              </a:rPr>
              <a:t></a:t>
            </a:r>
            <a:r>
              <a:rPr lang="en-CA" sz="2386" smtClean="0">
                <a:solidFill>
                  <a:srgbClr val="000000"/>
                </a:solidFill>
                <a:latin typeface="Calibri"/>
                <a:cs typeface="Calibri"/>
              </a:rPr>
              <a:t> Describe  the  metabolism  and  physiological</a:t>
            </a:r>
            <a:br>
              <a:rPr lang="en-CA" sz="2388" smtClean="0">
                <a:solidFill>
                  <a:srgbClr val="000000"/>
                </a:solidFill>
                <a:latin typeface="Times New Roman"/>
              </a:rPr>
            </a:br>
            <a:r>
              <a:rPr lang="en-CA" sz="2388" smtClean="0">
                <a:solidFill>
                  <a:srgbClr val="000000"/>
                </a:solidFill>
                <a:latin typeface="Calibri"/>
                <a:cs typeface="Calibri"/>
              </a:rPr>
              <a:t>effects of glucocorticoids.</a:t>
            </a:r>
          </a:p>
          <a:p>
            <a:pPr>
              <a:lnSpc>
                <a:spcPts val="2900"/>
              </a:lnSpc>
            </a:pPr>
            <a:endParaRPr lang="en-CA" sz="2388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87400" y="2616200"/>
            <a:ext cx="69850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0"/>
              </a:lnSpc>
            </a:pPr>
            <a:r>
              <a:rPr lang="en-CA" sz="2386" smtClean="0">
                <a:solidFill>
                  <a:srgbClr val="C00000"/>
                </a:solidFill>
                <a:latin typeface="Arial"/>
                <a:cs typeface="Arial"/>
              </a:rPr>
              <a:t></a:t>
            </a:r>
            <a:r>
              <a:rPr lang="en-CA" sz="2386" smtClean="0">
                <a:solidFill>
                  <a:srgbClr val="000000"/>
                </a:solidFill>
                <a:latin typeface="Calibri"/>
                <a:cs typeface="Calibri"/>
              </a:rPr>
              <a:t> Describe   the   mechanisms   that   regulate</a:t>
            </a:r>
            <a:br>
              <a:rPr lang="en-CA" sz="2386" smtClean="0">
                <a:solidFill>
                  <a:srgbClr val="000000"/>
                </a:solidFill>
                <a:latin typeface="Times New Roman"/>
              </a:rPr>
            </a:br>
            <a:r>
              <a:rPr lang="en-CA" sz="2386" smtClean="0">
                <a:solidFill>
                  <a:srgbClr val="000000"/>
                </a:solidFill>
                <a:latin typeface="Calibri"/>
                <a:cs typeface="Calibri"/>
              </a:rPr>
              <a:t>secretion of glucocorticoids</a:t>
            </a:r>
          </a:p>
          <a:p>
            <a:pPr>
              <a:lnSpc>
                <a:spcPts val="2900"/>
              </a:lnSpc>
            </a:pPr>
            <a:endParaRPr lang="en-CA" sz="2386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87400" y="3340100"/>
            <a:ext cx="69850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0"/>
              </a:lnSpc>
            </a:pPr>
            <a:r>
              <a:rPr lang="en-CA" sz="2388" smtClean="0">
                <a:solidFill>
                  <a:srgbClr val="C00000"/>
                </a:solidFill>
                <a:latin typeface="Arial"/>
                <a:cs typeface="Arial"/>
              </a:rPr>
              <a:t></a:t>
            </a:r>
            <a:r>
              <a:rPr lang="en-CA" sz="2388" smtClean="0">
                <a:solidFill>
                  <a:srgbClr val="000000"/>
                </a:solidFill>
                <a:latin typeface="Calibri"/>
                <a:cs typeface="Calibri"/>
              </a:rPr>
              <a:t> Describe the main features of the diseases</a:t>
            </a:r>
            <a:br>
              <a:rPr lang="en-CA" sz="2386" smtClean="0">
                <a:solidFill>
                  <a:srgbClr val="000000"/>
                </a:solidFill>
                <a:latin typeface="Times New Roman"/>
              </a:rPr>
            </a:br>
            <a:r>
              <a:rPr lang="en-CA" sz="2386" smtClean="0">
                <a:solidFill>
                  <a:srgbClr val="000000"/>
                </a:solidFill>
                <a:latin typeface="Calibri"/>
                <a:cs typeface="Calibri"/>
              </a:rPr>
              <a:t>caused by excess or deficiency of each of the</a:t>
            </a:r>
          </a:p>
          <a:p>
            <a:pPr>
              <a:lnSpc>
                <a:spcPts val="2900"/>
              </a:lnSpc>
            </a:pPr>
            <a:endParaRPr lang="en-CA" sz="2386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28700" y="4102100"/>
            <a:ext cx="6743700" cy="431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35"/>
              </a:lnSpc>
            </a:pPr>
            <a:r>
              <a:rPr lang="en-CA" sz="2388" smtClean="0">
                <a:solidFill>
                  <a:srgbClr val="000000"/>
                </a:solidFill>
                <a:latin typeface="Calibri"/>
                <a:cs typeface="Calibri"/>
              </a:rPr>
              <a:t>hormones of the adrenal gland.</a:t>
            </a:r>
          </a:p>
          <a:p>
            <a:pPr>
              <a:lnSpc>
                <a:spcPts val="2535"/>
              </a:lnSpc>
            </a:pPr>
            <a:endParaRPr lang="en-CA" sz="2388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876300" y="508000"/>
            <a:ext cx="6896100" cy="800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885"/>
              </a:lnSpc>
            </a:pPr>
            <a:r>
              <a:rPr lang="en-CA" sz="4245" smtClean="0">
                <a:solidFill>
                  <a:srgbClr val="000000"/>
                </a:solidFill>
                <a:latin typeface="Calibri"/>
                <a:cs typeface="Calibri"/>
              </a:rPr>
              <a:t>Adrenocortical insufficiency</a:t>
            </a:r>
          </a:p>
          <a:p>
            <a:pPr>
              <a:lnSpc>
                <a:spcPts val="4885"/>
              </a:lnSpc>
            </a:pPr>
            <a:endParaRPr lang="en-CA" sz="4245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30200" y="1841500"/>
            <a:ext cx="7442200" cy="419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30"/>
              </a:lnSpc>
            </a:pPr>
            <a:r>
              <a:rPr lang="en-CA" sz="2101" smtClean="0">
                <a:solidFill>
                  <a:srgbClr val="000000"/>
                </a:solidFill>
                <a:latin typeface="Arial"/>
                <a:cs typeface="Arial"/>
              </a:rPr>
              <a:t>y</a:t>
            </a:r>
            <a:r>
              <a:rPr lang="en-CA" sz="2203" smtClean="0">
                <a:solidFill>
                  <a:srgbClr val="000000"/>
                </a:solidFill>
                <a:latin typeface="Constantia"/>
                <a:cs typeface="Constantia"/>
              </a:rPr>
              <a:t> primary causes, ie. </a:t>
            </a:r>
            <a:r>
              <a:rPr lang="en-CA" sz="2213" b="1" smtClean="0">
                <a:solidFill>
                  <a:srgbClr val="000000"/>
                </a:solidFill>
                <a:latin typeface="Constantia Bold"/>
                <a:cs typeface="Constantia Bold"/>
              </a:rPr>
              <a:t>Addionǯ dieae</a:t>
            </a:r>
          </a:p>
          <a:p>
            <a:pPr>
              <a:lnSpc>
                <a:spcPts val="2530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60400" y="2235200"/>
            <a:ext cx="71120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55"/>
              </a:lnSpc>
            </a:pPr>
            <a:r>
              <a:rPr lang="en-CA" sz="1734" smtClean="0">
                <a:solidFill>
                  <a:srgbClr val="000000"/>
                </a:solidFill>
                <a:latin typeface="Arial"/>
                <a:cs typeface="Arial"/>
              </a:rPr>
              <a:t>y</a:t>
            </a:r>
            <a:r>
              <a:rPr lang="en-CA" sz="2039" smtClean="0">
                <a:solidFill>
                  <a:srgbClr val="000000"/>
                </a:solidFill>
                <a:latin typeface="Constantia"/>
                <a:cs typeface="Constantia"/>
              </a:rPr>
              <a:t> autoimmune disease, tumors, infection, hemorrhage,</a:t>
            </a:r>
          </a:p>
          <a:p>
            <a:pPr>
              <a:lnSpc>
                <a:spcPts val="2355"/>
              </a:lnSpc>
            </a:pPr>
            <a:endParaRPr lang="en-CA" sz="2034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30200" y="2463800"/>
            <a:ext cx="7442200" cy="850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544327">
              <a:lnSpc>
                <a:spcPts val="3200"/>
              </a:lnSpc>
            </a:pPr>
            <a:r>
              <a:rPr lang="en-CA" sz="2042" smtClean="0">
                <a:solidFill>
                  <a:srgbClr val="000000"/>
                </a:solidFill>
                <a:latin typeface="Constantia"/>
                <a:cs typeface="Constantia"/>
              </a:rPr>
              <a:t>metabolic failure, ketoconazole </a:t>
            </a:r>
            <a:r>
              <a:rPr lang="en-CA" sz="1019" smtClean="0">
                <a:solidFill>
                  <a:srgbClr val="000000"/>
                </a:solidFill>
                <a:latin typeface="Constantia"/>
                <a:cs typeface="Constantia"/>
              </a:rPr>
              <a:t>(</a:t>
            </a:r>
            <a:r>
              <a:rPr lang="en-CA" sz="1029" b="1" smtClean="0">
                <a:solidFill>
                  <a:srgbClr val="000000"/>
                </a:solidFill>
                <a:latin typeface="Constantia Bold"/>
                <a:cs typeface="Constantia Bold"/>
              </a:rPr>
              <a:t>glucocorticoid</a:t>
            </a:r>
            <a:r>
              <a:rPr lang="en-CA" sz="1019" smtClean="0">
                <a:solidFill>
                  <a:srgbClr val="000000"/>
                </a:solidFill>
                <a:latin typeface="Constantia"/>
                <a:cs typeface="Constantia"/>
              </a:rPr>
              <a:t> antagonist activity)</a:t>
            </a:r>
            <a:br>
              <a:rPr lang="en-CA" sz="2197" smtClean="0">
                <a:solidFill>
                  <a:srgbClr val="000000"/>
                </a:solidFill>
                <a:latin typeface="Times New Roman"/>
              </a:rPr>
            </a:br>
            <a:r>
              <a:rPr lang="en-CA" sz="2101" smtClean="0">
                <a:solidFill>
                  <a:srgbClr val="000000"/>
                </a:solidFill>
                <a:latin typeface="Arial"/>
                <a:cs typeface="Arial"/>
              </a:rPr>
              <a:t>y</a:t>
            </a:r>
            <a:r>
              <a:rPr lang="en-CA" sz="2203" smtClean="0">
                <a:solidFill>
                  <a:srgbClr val="000000"/>
                </a:solidFill>
                <a:latin typeface="Constantia"/>
                <a:cs typeface="Constantia"/>
              </a:rPr>
              <a:t> secondary causes</a:t>
            </a:r>
          </a:p>
          <a:p>
            <a:pPr>
              <a:lnSpc>
                <a:spcPts val="3200"/>
              </a:lnSpc>
            </a:pPr>
            <a:endParaRPr lang="en-CA" sz="219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60400" y="3352800"/>
            <a:ext cx="71120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70"/>
              </a:lnSpc>
            </a:pPr>
            <a:r>
              <a:rPr lang="en-CA" sz="1736" smtClean="0">
                <a:solidFill>
                  <a:srgbClr val="000000"/>
                </a:solidFill>
                <a:latin typeface="Arial"/>
                <a:cs typeface="Arial"/>
              </a:rPr>
              <a:t>y</a:t>
            </a:r>
            <a:r>
              <a:rPr lang="en-CA" sz="2042" smtClean="0">
                <a:solidFill>
                  <a:srgbClr val="000000"/>
                </a:solidFill>
                <a:latin typeface="Constantia"/>
                <a:cs typeface="Constantia"/>
              </a:rPr>
              <a:t> hypopituitarism, suppression by exogenous steroids</a:t>
            </a:r>
          </a:p>
          <a:p>
            <a:pPr>
              <a:lnSpc>
                <a:spcPts val="2170"/>
              </a:lnSpc>
            </a:pPr>
            <a:endParaRPr lang="en-CA" sz="2036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368300" y="203200"/>
            <a:ext cx="7404100" cy="952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00"/>
              </a:lnSpc>
            </a:pPr>
            <a:r>
              <a:rPr lang="en-CA" sz="2725" b="1" smtClean="0">
                <a:solidFill>
                  <a:srgbClr val="000000"/>
                </a:solidFill>
                <a:latin typeface="Corbel Bold"/>
                <a:cs typeface="Corbel Bold"/>
              </a:rPr>
              <a:t>Adrenal insufficiency:</a:t>
            </a:r>
            <a:br>
              <a:rPr lang="en-CA" sz="2715" smtClean="0">
                <a:solidFill>
                  <a:srgbClr val="000000"/>
                </a:solidFill>
                <a:latin typeface="Times New Roman"/>
              </a:rPr>
            </a:br>
            <a:r>
              <a:rPr lang="en-CA" sz="2725" b="1" smtClean="0">
                <a:solidFill>
                  <a:srgbClr val="000000"/>
                </a:solidFill>
                <a:latin typeface="Corbel Bold"/>
                <a:cs typeface="Corbel Bold"/>
              </a:rPr>
              <a:t>(Addison's disease)</a:t>
            </a:r>
          </a:p>
          <a:p>
            <a:pPr>
              <a:lnSpc>
                <a:spcPts val="3300"/>
              </a:lnSpc>
            </a:pPr>
            <a:endParaRPr lang="en-CA" sz="2715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68300" y="1308100"/>
            <a:ext cx="7404100" cy="304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55"/>
              </a:lnSpc>
            </a:pPr>
            <a:r>
              <a:rPr lang="en-CA" sz="1695" smtClean="0">
                <a:solidFill>
                  <a:srgbClr val="000000"/>
                </a:solidFill>
                <a:latin typeface="Corbel"/>
                <a:cs typeface="Corbel"/>
              </a:rPr>
              <a:t>• Increased excretion of sodium and water.</a:t>
            </a:r>
          </a:p>
          <a:p>
            <a:pPr>
              <a:lnSpc>
                <a:spcPts val="1955"/>
              </a:lnSpc>
            </a:pPr>
            <a:endParaRPr lang="en-CA" sz="1695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68300" y="1828800"/>
            <a:ext cx="7404100" cy="304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55"/>
              </a:lnSpc>
            </a:pPr>
            <a:r>
              <a:rPr lang="en-CA" sz="1695" smtClean="0">
                <a:solidFill>
                  <a:srgbClr val="000000"/>
                </a:solidFill>
                <a:latin typeface="Corbel"/>
                <a:cs typeface="Corbel"/>
              </a:rPr>
              <a:t>• Reduction in ECF volume.</a:t>
            </a:r>
          </a:p>
          <a:p>
            <a:pPr>
              <a:lnSpc>
                <a:spcPts val="1955"/>
              </a:lnSpc>
            </a:pPr>
            <a:endParaRPr lang="en-CA" sz="1695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68300" y="2349500"/>
            <a:ext cx="7404100" cy="304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55"/>
              </a:lnSpc>
            </a:pPr>
            <a:r>
              <a:rPr lang="en-CA" sz="1693" smtClean="0">
                <a:solidFill>
                  <a:srgbClr val="000000"/>
                </a:solidFill>
                <a:latin typeface="Corbel"/>
                <a:cs typeface="Corbel"/>
              </a:rPr>
              <a:t>•  Tendency toward low blood pressure.</a:t>
            </a:r>
          </a:p>
          <a:p>
            <a:pPr>
              <a:lnSpc>
                <a:spcPts val="1955"/>
              </a:lnSpc>
            </a:pPr>
            <a:endParaRPr lang="en-CA" sz="1693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68300" y="2870200"/>
            <a:ext cx="7404100" cy="304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55"/>
              </a:lnSpc>
            </a:pPr>
            <a:r>
              <a:rPr lang="en-CA" sz="1693" smtClean="0">
                <a:solidFill>
                  <a:srgbClr val="000000"/>
                </a:solidFill>
                <a:latin typeface="Corbel"/>
                <a:cs typeface="Corbel"/>
              </a:rPr>
              <a:t>• Complete  absence  of  aldosterone,  the</a:t>
            </a:r>
          </a:p>
          <a:p>
            <a:pPr>
              <a:lnSpc>
                <a:spcPts val="1955"/>
              </a:lnSpc>
            </a:pPr>
            <a:endParaRPr lang="en-CA" sz="1693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68300" y="3124200"/>
            <a:ext cx="7404100" cy="304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55"/>
              </a:lnSpc>
            </a:pPr>
            <a:r>
              <a:rPr lang="en-CA" sz="1695" smtClean="0">
                <a:solidFill>
                  <a:srgbClr val="000000"/>
                </a:solidFill>
                <a:latin typeface="Corbel"/>
                <a:cs typeface="Corbel"/>
              </a:rPr>
              <a:t>volume depletion may be severe.</a:t>
            </a:r>
          </a:p>
          <a:p>
            <a:pPr>
              <a:lnSpc>
                <a:spcPts val="1955"/>
              </a:lnSpc>
            </a:pPr>
            <a:endParaRPr lang="en-CA" sz="1695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68300" y="3644900"/>
            <a:ext cx="7404100" cy="304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55"/>
              </a:lnSpc>
            </a:pPr>
            <a:r>
              <a:rPr lang="en-CA" sz="1695" smtClean="0">
                <a:solidFill>
                  <a:srgbClr val="000000"/>
                </a:solidFill>
                <a:latin typeface="Corbel"/>
                <a:cs typeface="Corbel"/>
              </a:rPr>
              <a:t>•Hypoglycemia</a:t>
            </a:r>
          </a:p>
          <a:p>
            <a:pPr>
              <a:lnSpc>
                <a:spcPts val="1955"/>
              </a:lnSpc>
            </a:pPr>
            <a:endParaRPr lang="en-CA" sz="1695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68300" y="4165600"/>
            <a:ext cx="7404100" cy="304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55"/>
              </a:lnSpc>
            </a:pPr>
            <a:r>
              <a:rPr lang="en-CA" sz="1695" smtClean="0">
                <a:solidFill>
                  <a:srgbClr val="000000"/>
                </a:solidFill>
                <a:latin typeface="Corbel"/>
                <a:cs typeface="Corbel"/>
              </a:rPr>
              <a:t>•Skin pigmentation</a:t>
            </a:r>
          </a:p>
          <a:p>
            <a:pPr>
              <a:lnSpc>
                <a:spcPts val="1955"/>
              </a:lnSpc>
            </a:pPr>
            <a:endParaRPr lang="en-CA" sz="1695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68300" y="4406900"/>
            <a:ext cx="7404100" cy="1117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65"/>
              </a:lnSpc>
            </a:pPr>
            <a:r>
              <a:rPr lang="en-CA" sz="1693" smtClean="0">
                <a:solidFill>
                  <a:srgbClr val="000000"/>
                </a:solidFill>
                <a:latin typeface="Corbel"/>
                <a:cs typeface="Corbel"/>
              </a:rPr>
              <a:t>The person is allowed to eat large amounts</a:t>
            </a:r>
            <a:br>
              <a:rPr lang="en-CA" sz="1693" smtClean="0">
                <a:solidFill>
                  <a:srgbClr val="000000"/>
                </a:solidFill>
                <a:latin typeface="Times New Roman"/>
              </a:rPr>
            </a:br>
            <a:r>
              <a:rPr lang="en-CA" sz="1693" smtClean="0">
                <a:solidFill>
                  <a:srgbClr val="000000"/>
                </a:solidFill>
                <a:latin typeface="Corbel"/>
                <a:cs typeface="Corbel"/>
              </a:rPr>
              <a:t>of salt and drink large amounts of water to</a:t>
            </a:r>
            <a:br>
              <a:rPr lang="en-CA" sz="1693" smtClean="0">
                <a:solidFill>
                  <a:srgbClr val="000000"/>
                </a:solidFill>
                <a:latin typeface="Times New Roman"/>
              </a:rPr>
            </a:br>
            <a:r>
              <a:rPr lang="en-CA" sz="1693" smtClean="0">
                <a:solidFill>
                  <a:srgbClr val="000000"/>
                </a:solidFill>
                <a:latin typeface="Corbel"/>
                <a:cs typeface="Corbel"/>
              </a:rPr>
              <a:t>balance the increased urine output of salt</a:t>
            </a:r>
            <a:br>
              <a:rPr lang="en-CA" sz="1693" smtClean="0">
                <a:solidFill>
                  <a:srgbClr val="000000"/>
                </a:solidFill>
                <a:latin typeface="Times New Roman"/>
              </a:rPr>
            </a:br>
            <a:r>
              <a:rPr lang="en-CA" sz="1693" smtClean="0">
                <a:solidFill>
                  <a:srgbClr val="000000"/>
                </a:solidFill>
                <a:latin typeface="Corbel"/>
                <a:cs typeface="Corbel"/>
              </a:rPr>
              <a:t>and water.</a:t>
            </a:r>
          </a:p>
          <a:p>
            <a:pPr>
              <a:lnSpc>
                <a:spcPts val="2065"/>
              </a:lnSpc>
            </a:pPr>
            <a:endParaRPr lang="en-CA" sz="1693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4572000" y="2336800"/>
            <a:ext cx="32004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5"/>
              </a:lnSpc>
            </a:pPr>
            <a:r>
              <a:rPr lang="en-CA" sz="2725" b="1" smtClean="0">
                <a:solidFill>
                  <a:srgbClr val="000000"/>
                </a:solidFill>
                <a:latin typeface="Arial Bold"/>
                <a:cs typeface="Arial Bold"/>
              </a:rPr>
              <a:t>Cortisol</a:t>
            </a:r>
          </a:p>
          <a:p>
            <a:pPr>
              <a:lnSpc>
                <a:spcPts val="3105"/>
              </a:lnSpc>
            </a:pPr>
            <a:endParaRPr lang="en-CA" sz="2715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2273300" y="0"/>
            <a:ext cx="5499100" cy="800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25"/>
              </a:lnSpc>
            </a:pPr>
            <a:r>
              <a:rPr lang="en-CA" sz="4245" smtClean="0">
                <a:solidFill>
                  <a:srgbClr val="03607A"/>
                </a:solidFill>
                <a:latin typeface="Calibri"/>
                <a:cs typeface="Calibri"/>
              </a:rPr>
              <a:t>Adrenal Cortex</a:t>
            </a:r>
          </a:p>
          <a:p>
            <a:pPr>
              <a:lnSpc>
                <a:spcPts val="3825"/>
              </a:lnSpc>
            </a:pPr>
            <a:endParaRPr lang="en-CA" sz="4245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708400" y="2108200"/>
            <a:ext cx="40640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5"/>
              </a:lnSpc>
            </a:pPr>
            <a:r>
              <a:rPr lang="en-CA" sz="2723" b="1" smtClean="0">
                <a:solidFill>
                  <a:srgbClr val="C00000"/>
                </a:solidFill>
                <a:latin typeface="Arial Bold"/>
                <a:cs typeface="Arial Bold"/>
              </a:rPr>
              <a:t>Cortisol</a:t>
            </a:r>
          </a:p>
          <a:p>
            <a:pPr>
              <a:lnSpc>
                <a:spcPts val="3105"/>
              </a:lnSpc>
            </a:pPr>
            <a:endParaRPr lang="en-CA" sz="2713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2260600" y="139700"/>
            <a:ext cx="5511800" cy="698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30"/>
              </a:lnSpc>
            </a:pPr>
            <a:r>
              <a:rPr lang="en-CA" sz="3745" b="1" smtClean="0">
                <a:solidFill>
                  <a:srgbClr val="000000"/>
                </a:solidFill>
                <a:latin typeface="Calibri Bold"/>
                <a:cs typeface="Calibri Bold"/>
              </a:rPr>
              <a:t>Glucocorticoids</a:t>
            </a:r>
          </a:p>
          <a:p>
            <a:pPr>
              <a:lnSpc>
                <a:spcPts val="3630"/>
              </a:lnSpc>
            </a:pPr>
            <a:endParaRPr lang="en-CA" sz="3735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84200" y="749300"/>
            <a:ext cx="7188200" cy="800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0"/>
              </a:lnSpc>
            </a:pPr>
            <a:r>
              <a:rPr lang="en-CA" sz="2052" b="1" smtClean="0">
                <a:solidFill>
                  <a:srgbClr val="000000"/>
                </a:solidFill>
                <a:latin typeface="Constantia Bold"/>
                <a:cs typeface="Constantia Bold"/>
              </a:rPr>
              <a:t>Main glucocorticoids in humans:</a:t>
            </a:r>
            <a:br>
              <a:rPr lang="en-CA" sz="2030" smtClean="0">
                <a:solidFill>
                  <a:srgbClr val="000000"/>
                </a:solidFill>
                <a:latin typeface="Times New Roman"/>
              </a:rPr>
            </a:br>
            <a:r>
              <a:rPr lang="en-CA" sz="1937" smtClean="0">
                <a:solidFill>
                  <a:srgbClr val="000000"/>
                </a:solidFill>
                <a:latin typeface="Arial"/>
                <a:cs typeface="Arial"/>
              </a:rPr>
              <a:t>¾</a:t>
            </a:r>
            <a:r>
              <a:rPr lang="en-CA" sz="2039" smtClean="0">
                <a:solidFill>
                  <a:srgbClr val="000000"/>
                </a:solidFill>
                <a:latin typeface="Constantia"/>
                <a:cs typeface="Constantia"/>
              </a:rPr>
              <a:t> Cortisol:</a:t>
            </a:r>
          </a:p>
          <a:p>
            <a:pPr>
              <a:lnSpc>
                <a:spcPts val="2900"/>
              </a:lnSpc>
            </a:pPr>
            <a:endParaRPr lang="en-CA" sz="203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422400" y="1536700"/>
            <a:ext cx="63500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80"/>
              </a:lnSpc>
            </a:pPr>
            <a:r>
              <a:rPr lang="en-CA" sz="999" smtClean="0">
                <a:solidFill>
                  <a:srgbClr val="000000"/>
                </a:solidFill>
                <a:latin typeface="Arial"/>
                <a:cs typeface="Arial"/>
              </a:rPr>
              <a:t>¾</a:t>
            </a:r>
            <a:r>
              <a:rPr lang="en-CA" sz="1530" smtClean="0">
                <a:solidFill>
                  <a:srgbClr val="000000"/>
                </a:solidFill>
                <a:latin typeface="Constantia"/>
                <a:cs typeface="Constantia"/>
              </a:rPr>
              <a:t> very potent</a:t>
            </a:r>
          </a:p>
          <a:p>
            <a:pPr>
              <a:lnSpc>
                <a:spcPts val="1780"/>
              </a:lnSpc>
            </a:pPr>
            <a:endParaRPr lang="en-CA" sz="1489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84200" y="1714500"/>
            <a:ext cx="7188200" cy="723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831927">
              <a:lnSpc>
                <a:spcPts val="2800"/>
              </a:lnSpc>
            </a:pPr>
            <a:r>
              <a:rPr lang="en-CA" sz="999" smtClean="0">
                <a:solidFill>
                  <a:srgbClr val="000000"/>
                </a:solidFill>
                <a:latin typeface="Arial"/>
                <a:cs typeface="Arial"/>
              </a:rPr>
              <a:t>¾</a:t>
            </a:r>
            <a:r>
              <a:rPr lang="en-CA" sz="1530" smtClean="0">
                <a:solidFill>
                  <a:srgbClr val="000000"/>
                </a:solidFill>
                <a:latin typeface="Constantia"/>
                <a:cs typeface="Constantia"/>
              </a:rPr>
              <a:t>  Account for 95% of glucocorticoid activity</a:t>
            </a:r>
            <a:br>
              <a:rPr lang="en-CA" sz="2033" smtClean="0">
                <a:solidFill>
                  <a:srgbClr val="000000"/>
                </a:solidFill>
                <a:latin typeface="Times New Roman"/>
              </a:rPr>
            </a:br>
            <a:r>
              <a:rPr lang="en-CA" sz="1937" smtClean="0">
                <a:solidFill>
                  <a:srgbClr val="000000"/>
                </a:solidFill>
                <a:latin typeface="Arial"/>
                <a:cs typeface="Arial"/>
              </a:rPr>
              <a:t>¾</a:t>
            </a:r>
            <a:r>
              <a:rPr lang="en-CA" sz="2039" smtClean="0">
                <a:solidFill>
                  <a:srgbClr val="000000"/>
                </a:solidFill>
                <a:latin typeface="Constantia"/>
                <a:cs typeface="Constantia"/>
              </a:rPr>
              <a:t> Corticosterone:</a:t>
            </a:r>
          </a:p>
          <a:p>
            <a:pPr>
              <a:lnSpc>
                <a:spcPts val="2800"/>
              </a:lnSpc>
            </a:pPr>
            <a:endParaRPr lang="en-CA" sz="2033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422400" y="2463800"/>
            <a:ext cx="63500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999" smtClean="0">
                <a:solidFill>
                  <a:srgbClr val="000000"/>
                </a:solidFill>
                <a:latin typeface="Arial"/>
                <a:cs typeface="Arial"/>
              </a:rPr>
              <a:t>¾</a:t>
            </a:r>
            <a:r>
              <a:rPr lang="en-CA" sz="1532" smtClean="0">
                <a:solidFill>
                  <a:srgbClr val="000000"/>
                </a:solidFill>
                <a:latin typeface="Constantia"/>
                <a:cs typeface="Constantia"/>
              </a:rPr>
              <a:t> account for about 4% of total glucocorticoid</a:t>
            </a:r>
            <a:br>
              <a:rPr lang="en-CA" sz="1530" smtClean="0">
                <a:solidFill>
                  <a:srgbClr val="000000"/>
                </a:solidFill>
                <a:latin typeface="Times New Roman"/>
              </a:rPr>
            </a:br>
            <a:r>
              <a:rPr lang="en-CA" sz="1530" smtClean="0">
                <a:solidFill>
                  <a:srgbClr val="000000"/>
                </a:solidFill>
                <a:latin typeface="Constantia"/>
                <a:cs typeface="Constantia"/>
              </a:rPr>
              <a:t>activity</a:t>
            </a:r>
          </a:p>
          <a:p>
            <a:pPr>
              <a:lnSpc>
                <a:spcPts val="1800"/>
              </a:lnSpc>
            </a:pPr>
            <a:endParaRPr lang="en-CA" sz="153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422400" y="2984500"/>
            <a:ext cx="63500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80"/>
              </a:lnSpc>
            </a:pPr>
            <a:r>
              <a:rPr lang="en-CA" sz="999" smtClean="0">
                <a:solidFill>
                  <a:srgbClr val="000000"/>
                </a:solidFill>
                <a:latin typeface="Arial"/>
                <a:cs typeface="Arial"/>
              </a:rPr>
              <a:t>¾</a:t>
            </a:r>
            <a:r>
              <a:rPr lang="en-CA" sz="1530" smtClean="0">
                <a:solidFill>
                  <a:srgbClr val="000000"/>
                </a:solidFill>
                <a:latin typeface="Constantia"/>
                <a:cs typeface="Constantia"/>
              </a:rPr>
              <a:t> Less potent than cortisol</a:t>
            </a:r>
          </a:p>
          <a:p>
            <a:pPr>
              <a:lnSpc>
                <a:spcPts val="1780"/>
              </a:lnSpc>
            </a:pPr>
            <a:endParaRPr lang="en-CA" sz="151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84200" y="3581400"/>
            <a:ext cx="71882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85"/>
              </a:lnSpc>
            </a:pPr>
            <a:r>
              <a:rPr lang="en-CA" sz="1937" smtClean="0">
                <a:solidFill>
                  <a:srgbClr val="000000"/>
                </a:solidFill>
                <a:latin typeface="Arial"/>
                <a:cs typeface="Arial"/>
              </a:rPr>
              <a:t>¾</a:t>
            </a:r>
            <a:r>
              <a:rPr lang="en-CA" sz="2042" smtClean="0">
                <a:solidFill>
                  <a:srgbClr val="000000"/>
                </a:solidFill>
                <a:latin typeface="Constantia"/>
                <a:cs typeface="Constantia"/>
              </a:rPr>
              <a:t> Cortisol:corticosterone </a:t>
            </a:r>
            <a:r>
              <a:rPr lang="en-CA" sz="1693" smtClean="0">
                <a:solidFill>
                  <a:srgbClr val="000000"/>
                </a:solidFill>
                <a:latin typeface="Constantia"/>
                <a:cs typeface="Constantia"/>
              </a:rPr>
              <a:t>produced in humans</a:t>
            </a:r>
          </a:p>
          <a:p>
            <a:pPr>
              <a:lnSpc>
                <a:spcPts val="2185"/>
              </a:lnSpc>
            </a:pPr>
            <a:endParaRPr lang="en-CA" sz="1896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25500" y="3873500"/>
            <a:ext cx="6946900" cy="304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55"/>
              </a:lnSpc>
            </a:pPr>
            <a:r>
              <a:rPr lang="en-CA" sz="1693" smtClean="0">
                <a:solidFill>
                  <a:srgbClr val="000000"/>
                </a:solidFill>
                <a:latin typeface="Constantia"/>
                <a:cs typeface="Constantia"/>
              </a:rPr>
              <a:t>in a ratio of </a:t>
            </a:r>
            <a:r>
              <a:rPr lang="en-CA" sz="1693" smtClean="0">
                <a:solidFill>
                  <a:srgbClr val="000000"/>
                </a:solidFill>
                <a:latin typeface="Calibri"/>
                <a:cs typeface="Calibri"/>
              </a:rPr>
              <a:t>10:1</a:t>
            </a:r>
          </a:p>
          <a:p>
            <a:pPr>
              <a:lnSpc>
                <a:spcPts val="1955"/>
              </a:lnSpc>
            </a:pPr>
            <a:endParaRPr lang="en-CA" sz="1693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3543300" y="1104900"/>
            <a:ext cx="42291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5"/>
              </a:lnSpc>
              <a:tabLst>
                <a:tab pos="1803400" algn="l"/>
              </a:tabLst>
            </a:pPr>
            <a:r>
              <a:rPr lang="en-CA" sz="2723" b="1" smtClean="0">
                <a:solidFill>
                  <a:srgbClr val="000000"/>
                </a:solidFill>
                <a:latin typeface="Arial Bold"/>
                <a:cs typeface="Arial Bold"/>
              </a:rPr>
              <a:t>Cortisol….</a:t>
            </a:r>
            <a:r>
              <a:rPr lang="en-CA" sz="1376" b="1" smtClean="0">
                <a:solidFill>
                  <a:srgbClr val="000000"/>
                </a:solidFill>
                <a:latin typeface="Arial Bold"/>
                <a:cs typeface="Arial Bold"/>
              </a:rPr>
              <a:t>	Transport</a:t>
            </a:r>
          </a:p>
          <a:p>
            <a:pPr>
              <a:lnSpc>
                <a:spcPts val="3105"/>
              </a:lnSpc>
            </a:pPr>
            <a:endParaRPr lang="en-CA" sz="1366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111500" y="2400300"/>
            <a:ext cx="4660900" cy="241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55"/>
              </a:lnSpc>
              <a:tabLst>
                <a:tab pos="2400300" algn="l"/>
              </a:tabLst>
            </a:pPr>
            <a:r>
              <a:rPr lang="en-CA" sz="1693" smtClean="0">
                <a:solidFill>
                  <a:srgbClr val="000000"/>
                </a:solidFill>
                <a:latin typeface="Arial"/>
                <a:cs typeface="Arial"/>
              </a:rPr>
              <a:t>Bound</a:t>
            </a:r>
            <a:r>
              <a:rPr lang="en-CA" sz="1693" smtClean="0">
                <a:solidFill>
                  <a:srgbClr val="000000"/>
                </a:solidFill>
                <a:latin typeface="Arial"/>
                <a:cs typeface="Arial"/>
              </a:rPr>
              <a:t>	Free</a:t>
            </a:r>
          </a:p>
          <a:p>
            <a:pPr>
              <a:lnSpc>
                <a:spcPts val="1955"/>
              </a:lnSpc>
            </a:pPr>
            <a:endParaRPr lang="en-CA" sz="1693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336800" y="2667000"/>
            <a:ext cx="5435600" cy="304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55"/>
              </a:lnSpc>
            </a:pPr>
            <a:r>
              <a:rPr lang="en-CA" sz="1693" smtClean="0">
                <a:solidFill>
                  <a:srgbClr val="000000"/>
                </a:solidFill>
                <a:latin typeface="Arial"/>
                <a:cs typeface="Arial"/>
              </a:rPr>
              <a:t>90-95%</a:t>
            </a:r>
          </a:p>
          <a:p>
            <a:pPr>
              <a:lnSpc>
                <a:spcPts val="1955"/>
              </a:lnSpc>
            </a:pPr>
            <a:endParaRPr lang="en-CA" sz="1693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336800" y="2908300"/>
            <a:ext cx="21844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85"/>
              </a:lnSpc>
            </a:pPr>
            <a:r>
              <a:rPr lang="en-CA" sz="1530" smtClean="0">
                <a:solidFill>
                  <a:srgbClr val="000000"/>
                </a:solidFill>
                <a:latin typeface="Arial"/>
                <a:cs typeface="Arial"/>
              </a:rPr>
              <a:t>Mostly to </a:t>
            </a:r>
            <a:r>
              <a:rPr lang="en-CA" sz="1540" b="1" smtClean="0">
                <a:solidFill>
                  <a:srgbClr val="000000"/>
                </a:solidFill>
                <a:latin typeface="Arial Bold"/>
                <a:cs typeface="Arial Bold"/>
              </a:rPr>
              <a:t>transcortin</a:t>
            </a:r>
          </a:p>
          <a:p>
            <a:pPr>
              <a:lnSpc>
                <a:spcPts val="1885"/>
              </a:lnSpc>
            </a:pPr>
          </a:p>
        </p:txBody>
      </p:sp>
      <p:sp>
        <p:nvSpPr>
          <p:cNvPr id="6" name="TextBox 6"/>
          <p:cNvSpPr txBox="1"/>
          <p:nvPr/>
        </p:nvSpPr>
        <p:spPr>
          <a:xfrm>
            <a:off x="5473700" y="2870200"/>
            <a:ext cx="6350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55"/>
              </a:lnSpc>
            </a:pPr>
            <a:r>
              <a:rPr lang="en-CA" sz="1693" smtClean="0">
                <a:solidFill>
                  <a:srgbClr val="000000"/>
                </a:solidFill>
                <a:latin typeface="Arial"/>
                <a:cs typeface="Arial"/>
              </a:rPr>
              <a:t>6%</a:t>
            </a:r>
          </a:p>
          <a:p>
            <a:pPr>
              <a:lnSpc>
                <a:spcPts val="1955"/>
              </a:lnSpc>
            </a:pPr>
          </a:p>
        </p:txBody>
      </p:sp>
      <p:sp>
        <p:nvSpPr>
          <p:cNvPr id="7" name="TextBox 7"/>
          <p:cNvSpPr txBox="1"/>
          <p:nvPr/>
        </p:nvSpPr>
        <p:spPr>
          <a:xfrm>
            <a:off x="2387600" y="3187700"/>
            <a:ext cx="1917700" cy="177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20"/>
              </a:lnSpc>
            </a:pPr>
            <a:r>
              <a:rPr lang="en-CA" sz="1185" smtClean="0">
                <a:solidFill>
                  <a:srgbClr val="000000"/>
                </a:solidFill>
                <a:latin typeface="Arial"/>
                <a:cs typeface="Arial"/>
              </a:rPr>
              <a:t>(Cortisol Binding Globulin)</a:t>
            </a:r>
          </a:p>
          <a:p>
            <a:pPr>
              <a:lnSpc>
                <a:spcPts val="1820"/>
              </a:lnSpc>
            </a:pPr>
          </a:p>
        </p:txBody>
      </p:sp>
      <p:sp>
        <p:nvSpPr>
          <p:cNvPr id="8" name="TextBox 8"/>
          <p:cNvSpPr txBox="1"/>
          <p:nvPr/>
        </p:nvSpPr>
        <p:spPr>
          <a:xfrm>
            <a:off x="5334000" y="3136900"/>
            <a:ext cx="965200" cy="317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55"/>
              </a:lnSpc>
            </a:pPr>
            <a:r>
              <a:rPr lang="en-CA" sz="1695" smtClean="0">
                <a:solidFill>
                  <a:srgbClr val="000000"/>
                </a:solidFill>
                <a:latin typeface="Arial"/>
                <a:cs typeface="Arial"/>
              </a:rPr>
              <a:t>Active</a:t>
            </a:r>
          </a:p>
          <a:p>
            <a:pPr>
              <a:lnSpc>
                <a:spcPts val="1955"/>
              </a:lnSpc>
            </a:pPr>
          </a:p>
        </p:txBody>
      </p:sp>
      <p:sp>
        <p:nvSpPr>
          <p:cNvPr id="9" name="TextBox 9"/>
          <p:cNvSpPr txBox="1"/>
          <p:nvPr/>
        </p:nvSpPr>
        <p:spPr>
          <a:xfrm>
            <a:off x="2336800" y="3390900"/>
            <a:ext cx="54356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50"/>
              </a:lnSpc>
            </a:pPr>
            <a:r>
              <a:rPr lang="en-CA" sz="1530" smtClean="0">
                <a:solidFill>
                  <a:srgbClr val="000000"/>
                </a:solidFill>
                <a:latin typeface="Arial"/>
                <a:cs typeface="Arial"/>
              </a:rPr>
              <a:t>y</a:t>
            </a:r>
            <a:r>
              <a:rPr lang="en-CA" sz="1540" b="1" smtClean="0">
                <a:solidFill>
                  <a:srgbClr val="000000"/>
                </a:solidFill>
                <a:latin typeface="Arial Bold"/>
                <a:cs typeface="Arial Bold"/>
              </a:rPr>
              <a:t> Albumin</a:t>
            </a:r>
          </a:p>
          <a:p>
            <a:pPr>
              <a:lnSpc>
                <a:spcPts val="1750"/>
              </a:lnSpc>
            </a:pPr>
            <a:endParaRPr lang="en-CA" sz="153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146300" y="4102100"/>
            <a:ext cx="5626100" cy="304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55"/>
              </a:lnSpc>
            </a:pPr>
            <a:r>
              <a:rPr lang="en-CA" sz="1693" smtClean="0">
                <a:solidFill>
                  <a:srgbClr val="000000"/>
                </a:solidFill>
                <a:latin typeface="Arial"/>
                <a:cs typeface="Arial"/>
              </a:rPr>
              <a:t>  Half life =60-90 minutes</a:t>
            </a:r>
          </a:p>
          <a:p>
            <a:pPr>
              <a:lnSpc>
                <a:spcPts val="1955"/>
              </a:lnSpc>
            </a:pPr>
            <a:endParaRPr lang="en-CA" sz="1693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146300" y="4368800"/>
            <a:ext cx="5626100" cy="304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55"/>
              </a:lnSpc>
            </a:pPr>
            <a:r>
              <a:rPr lang="en-CA" sz="1695" smtClean="0">
                <a:solidFill>
                  <a:srgbClr val="000000"/>
                </a:solidFill>
                <a:latin typeface="Arial"/>
                <a:cs typeface="Arial"/>
              </a:rPr>
              <a:t>  Metabolized in liver by reductases &amp; conjugated to</a:t>
            </a:r>
          </a:p>
          <a:p>
            <a:pPr>
              <a:lnSpc>
                <a:spcPts val="1955"/>
              </a:lnSpc>
            </a:pPr>
            <a:endParaRPr lang="en-CA" sz="1695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438400" y="4622800"/>
            <a:ext cx="5334000" cy="304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55"/>
              </a:lnSpc>
            </a:pPr>
            <a:r>
              <a:rPr lang="en-CA" sz="1693" smtClean="0">
                <a:solidFill>
                  <a:srgbClr val="000000"/>
                </a:solidFill>
                <a:latin typeface="Arial"/>
                <a:cs typeface="Arial"/>
              </a:rPr>
              <a:t>glucuronides  and excreted via kidney</a:t>
            </a:r>
          </a:p>
          <a:p>
            <a:pPr>
              <a:lnSpc>
                <a:spcPts val="1955"/>
              </a:lnSpc>
            </a:pPr>
            <a:endParaRPr lang="en-CA" sz="1693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146300" y="4889500"/>
            <a:ext cx="5626100" cy="304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55"/>
              </a:lnSpc>
            </a:pPr>
            <a:r>
              <a:rPr lang="en-CA" sz="1695" smtClean="0">
                <a:solidFill>
                  <a:srgbClr val="000000"/>
                </a:solidFill>
                <a:latin typeface="Arial"/>
                <a:cs typeface="Arial"/>
              </a:rPr>
              <a:t>  Free cortisol is excreted into urine.</a:t>
            </a:r>
          </a:p>
          <a:p>
            <a:pPr>
              <a:lnSpc>
                <a:spcPts val="1955"/>
              </a:lnSpc>
            </a:pPr>
            <a:endParaRPr lang="en-CA" sz="1695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596900" y="215900"/>
            <a:ext cx="71755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505"/>
              </a:lnSpc>
            </a:pPr>
            <a:r>
              <a:rPr lang="en-CA" sz="3072" b="1" smtClean="0">
                <a:solidFill>
                  <a:srgbClr val="000000"/>
                </a:solidFill>
                <a:latin typeface="Calibri Bold"/>
                <a:cs typeface="Calibri Bold"/>
              </a:rPr>
              <a:t>Circadian rhythm of cortisol secretion</a:t>
            </a:r>
          </a:p>
          <a:p>
            <a:pPr>
              <a:lnSpc>
                <a:spcPts val="3505"/>
              </a:lnSpc>
            </a:pPr>
            <a:endParaRPr lang="en-CA" sz="3062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8166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787400" y="228600"/>
            <a:ext cx="69850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5"/>
              </a:lnSpc>
            </a:pPr>
            <a:r>
              <a:rPr lang="en-CA" sz="2725" b="1" smtClean="0">
                <a:solidFill>
                  <a:srgbClr val="000000"/>
                </a:solidFill>
                <a:latin typeface="Calibri Bold"/>
                <a:cs typeface="Calibri Bold"/>
              </a:rPr>
              <a:t>Circadian rhythm of cortisol secretion</a:t>
            </a:r>
          </a:p>
          <a:p>
            <a:pPr>
              <a:lnSpc>
                <a:spcPts val="3105"/>
              </a:lnSpc>
            </a:pPr>
            <a:endParaRPr lang="en-CA" sz="2715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39700" y="1257300"/>
            <a:ext cx="7632700" cy="241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50"/>
              </a:lnSpc>
            </a:pPr>
            <a:r>
              <a:rPr lang="en-CA" sz="1366" smtClean="0">
                <a:solidFill>
                  <a:srgbClr val="000000"/>
                </a:solidFill>
                <a:latin typeface="Arial"/>
                <a:cs typeface="Arial"/>
              </a:rPr>
              <a:t>`</a:t>
            </a:r>
            <a:r>
              <a:rPr lang="en-CA" sz="1366" smtClean="0">
                <a:solidFill>
                  <a:srgbClr val="000000"/>
                </a:solidFill>
                <a:latin typeface="Comic Sans MS"/>
                <a:cs typeface="Comic Sans MS"/>
              </a:rPr>
              <a:t>The secretory rates of CRF,ACTH, and cortisol:</a:t>
            </a:r>
          </a:p>
          <a:p>
            <a:pPr>
              <a:lnSpc>
                <a:spcPts val="1550"/>
              </a:lnSpc>
            </a:pPr>
            <a:endParaRPr lang="en-CA" sz="1366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09600" y="1574800"/>
            <a:ext cx="7162800" cy="241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50"/>
              </a:lnSpc>
            </a:pPr>
            <a:r>
              <a:rPr lang="en-CA" sz="1366" smtClean="0">
                <a:solidFill>
                  <a:srgbClr val="000000"/>
                </a:solidFill>
                <a:latin typeface="Courier New"/>
                <a:cs typeface="Courier New"/>
              </a:rPr>
              <a:t>o</a:t>
            </a:r>
            <a:r>
              <a:rPr lang="en-CA" sz="1366" smtClean="0">
                <a:solidFill>
                  <a:srgbClr val="000000"/>
                </a:solidFill>
                <a:latin typeface="Comic Sans MS"/>
                <a:cs typeface="Comic Sans MS"/>
              </a:rPr>
              <a:t>  high in the early morning:</a:t>
            </a:r>
          </a:p>
          <a:p>
            <a:pPr>
              <a:lnSpc>
                <a:spcPts val="1550"/>
              </a:lnSpc>
            </a:pPr>
            <a:endParaRPr lang="en-CA" sz="1366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01700" y="1866900"/>
            <a:ext cx="6870700" cy="469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CA" sz="1366" smtClean="0">
                <a:solidFill>
                  <a:srgbClr val="000000"/>
                </a:solidFill>
                <a:latin typeface="Comic Sans MS"/>
                <a:cs typeface="Comic Sans MS"/>
              </a:rPr>
              <a:t>the plasma cortisol level ranges between a</a:t>
            </a:r>
            <a:br>
              <a:rPr lang="en-CA" sz="1366" smtClean="0">
                <a:solidFill>
                  <a:srgbClr val="000000"/>
                </a:solidFill>
                <a:latin typeface="Times New Roman"/>
              </a:rPr>
            </a:br>
            <a:r>
              <a:rPr lang="en-CA" sz="1366" smtClean="0">
                <a:solidFill>
                  <a:srgbClr val="000000"/>
                </a:solidFill>
                <a:latin typeface="Comic Sans MS"/>
                <a:cs typeface="Comic Sans MS"/>
              </a:rPr>
              <a:t>high of   about 20 µg/dl an hour before</a:t>
            </a:r>
          </a:p>
          <a:p>
            <a:pPr>
              <a:lnSpc>
                <a:spcPts val="1700"/>
              </a:lnSpc>
            </a:pPr>
            <a:endParaRPr lang="en-CA" sz="1366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01700" y="2286000"/>
            <a:ext cx="11684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50"/>
              </a:lnSpc>
            </a:pPr>
            <a:r>
              <a:rPr lang="en-CA" sz="1366" smtClean="0">
                <a:solidFill>
                  <a:srgbClr val="000000"/>
                </a:solidFill>
                <a:latin typeface="Comic Sans MS"/>
                <a:cs typeface="Comic Sans MS"/>
              </a:rPr>
              <a:t>arising    in</a:t>
            </a:r>
          </a:p>
          <a:p>
            <a:pPr>
              <a:lnSpc>
                <a:spcPts val="1550"/>
              </a:lnSpc>
            </a:pPr>
          </a:p>
        </p:txBody>
      </p:sp>
      <p:sp>
        <p:nvSpPr>
          <p:cNvPr id="7" name="TextBox 7"/>
          <p:cNvSpPr txBox="1"/>
          <p:nvPr/>
        </p:nvSpPr>
        <p:spPr>
          <a:xfrm>
            <a:off x="2463800" y="2286000"/>
            <a:ext cx="12065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50"/>
              </a:lnSpc>
            </a:pPr>
            <a:r>
              <a:rPr lang="en-CA" sz="1366" smtClean="0">
                <a:solidFill>
                  <a:srgbClr val="000000"/>
                </a:solidFill>
                <a:latin typeface="Comic Sans MS"/>
                <a:cs typeface="Comic Sans MS"/>
              </a:rPr>
              <a:t>the morning</a:t>
            </a:r>
          </a:p>
          <a:p>
            <a:pPr>
              <a:lnSpc>
                <a:spcPts val="1550"/>
              </a:lnSpc>
            </a:pPr>
          </a:p>
        </p:txBody>
      </p:sp>
      <p:sp>
        <p:nvSpPr>
          <p:cNvPr id="8" name="TextBox 8"/>
          <p:cNvSpPr txBox="1"/>
          <p:nvPr/>
        </p:nvSpPr>
        <p:spPr>
          <a:xfrm>
            <a:off x="609600" y="2616200"/>
            <a:ext cx="7162800" cy="241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50"/>
              </a:lnSpc>
            </a:pPr>
            <a:r>
              <a:rPr lang="en-CA" sz="1368" smtClean="0">
                <a:solidFill>
                  <a:srgbClr val="000000"/>
                </a:solidFill>
                <a:latin typeface="Courier New"/>
                <a:cs typeface="Courier New"/>
              </a:rPr>
              <a:t>o</a:t>
            </a:r>
            <a:r>
              <a:rPr lang="en-CA" sz="1368" smtClean="0">
                <a:solidFill>
                  <a:srgbClr val="000000"/>
                </a:solidFill>
                <a:latin typeface="Comic Sans MS"/>
                <a:cs typeface="Comic Sans MS"/>
              </a:rPr>
              <a:t>  low in the late evening:</a:t>
            </a:r>
          </a:p>
          <a:p>
            <a:pPr>
              <a:lnSpc>
                <a:spcPts val="1550"/>
              </a:lnSpc>
            </a:pPr>
            <a:endParaRPr lang="en-CA" sz="1368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901700" y="2933700"/>
            <a:ext cx="6870700" cy="241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50"/>
              </a:lnSpc>
            </a:pPr>
            <a:r>
              <a:rPr lang="en-CA" sz="1366" smtClean="0">
                <a:solidFill>
                  <a:srgbClr val="000000"/>
                </a:solidFill>
                <a:latin typeface="Comic Sans MS"/>
                <a:cs typeface="Comic Sans MS"/>
              </a:rPr>
              <a:t>low of about 5 µg/dl around midnight.</a:t>
            </a:r>
          </a:p>
          <a:p>
            <a:pPr>
              <a:lnSpc>
                <a:spcPts val="1550"/>
              </a:lnSpc>
            </a:pPr>
            <a:endParaRPr lang="en-CA" sz="1366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39700" y="3556000"/>
            <a:ext cx="7632700" cy="685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50"/>
              </a:lnSpc>
              <a:tabLst>
                <a:tab pos="2857500" algn="l"/>
              </a:tabLst>
            </a:pPr>
            <a:r>
              <a:rPr lang="en-CA" sz="1366" smtClean="0">
                <a:solidFill>
                  <a:srgbClr val="000000"/>
                </a:solidFill>
                <a:latin typeface="Arial"/>
                <a:cs typeface="Arial"/>
              </a:rPr>
              <a:t>`</a:t>
            </a:r>
            <a:r>
              <a:rPr lang="en-CA" sz="1366" smtClean="0">
                <a:solidFill>
                  <a:srgbClr val="000000"/>
                </a:solidFill>
                <a:latin typeface="Comic Sans MS"/>
                <a:cs typeface="Comic Sans MS"/>
              </a:rPr>
              <a:t> This   effect   results   from   a</a:t>
            </a:r>
            <a:r>
              <a:rPr lang="en-CA" sz="1366" smtClean="0">
                <a:solidFill>
                  <a:srgbClr val="000000"/>
                </a:solidFill>
                <a:latin typeface="Comic Sans MS"/>
                <a:cs typeface="Comic Sans MS"/>
              </a:rPr>
              <a:t>	24-hour  cyclical</a:t>
            </a:r>
            <a:br>
              <a:rPr lang="en-CA" sz="1366" smtClean="0">
                <a:solidFill>
                  <a:srgbClr val="000000"/>
                </a:solidFill>
                <a:latin typeface="Times New Roman"/>
              </a:rPr>
            </a:br>
            <a:r>
              <a:rPr lang="en-CA" sz="1366" smtClean="0">
                <a:solidFill>
                  <a:srgbClr val="000000"/>
                </a:solidFill>
                <a:latin typeface="Comic Sans MS"/>
                <a:cs typeface="Comic Sans MS"/>
              </a:rPr>
              <a:t>alteration in the signals from the hypothalamus that</a:t>
            </a:r>
            <a:br>
              <a:rPr lang="en-CA" sz="1366" smtClean="0">
                <a:solidFill>
                  <a:srgbClr val="000000"/>
                </a:solidFill>
                <a:latin typeface="Times New Roman"/>
              </a:rPr>
            </a:br>
            <a:r>
              <a:rPr lang="en-CA" sz="1366" smtClean="0">
                <a:solidFill>
                  <a:srgbClr val="000000"/>
                </a:solidFill>
                <a:latin typeface="Comic Sans MS"/>
                <a:cs typeface="Comic Sans MS"/>
              </a:rPr>
              <a:t>cause cortisol secretion.</a:t>
            </a:r>
          </a:p>
          <a:p>
            <a:pPr>
              <a:lnSpc>
                <a:spcPts val="1650"/>
              </a:lnSpc>
            </a:pPr>
            <a:endParaRPr lang="en-CA" sz="1366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39700" y="4292600"/>
            <a:ext cx="7632700" cy="241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50"/>
              </a:lnSpc>
            </a:pPr>
            <a:r>
              <a:rPr lang="en-CA" sz="1368" smtClean="0">
                <a:solidFill>
                  <a:srgbClr val="000000"/>
                </a:solidFill>
                <a:latin typeface="Arial"/>
                <a:cs typeface="Arial"/>
              </a:rPr>
              <a:t>`</a:t>
            </a:r>
            <a:r>
              <a:rPr lang="en-CA" sz="1368" smtClean="0">
                <a:solidFill>
                  <a:srgbClr val="000000"/>
                </a:solidFill>
                <a:latin typeface="Comic Sans MS"/>
                <a:cs typeface="Comic Sans MS"/>
              </a:rPr>
              <a:t> When a person changes daily sleeping habits, the</a:t>
            </a:r>
          </a:p>
          <a:p>
            <a:pPr>
              <a:lnSpc>
                <a:spcPts val="1550"/>
              </a:lnSpc>
            </a:pPr>
            <a:endParaRPr lang="en-CA" sz="1368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39700" y="4495800"/>
            <a:ext cx="5969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50"/>
              </a:lnSpc>
            </a:pPr>
            <a:r>
              <a:rPr lang="en-CA" sz="1366" smtClean="0">
                <a:solidFill>
                  <a:srgbClr val="000000"/>
                </a:solidFill>
                <a:latin typeface="Comic Sans MS"/>
                <a:cs typeface="Comic Sans MS"/>
              </a:rPr>
              <a:t>cycle</a:t>
            </a:r>
          </a:p>
          <a:p>
            <a:pPr>
              <a:lnSpc>
                <a:spcPts val="1550"/>
              </a:lnSpc>
            </a:pPr>
          </a:p>
        </p:txBody>
      </p:sp>
      <p:sp>
        <p:nvSpPr>
          <p:cNvPr id="13" name="TextBox 13"/>
          <p:cNvSpPr txBox="1"/>
          <p:nvPr/>
        </p:nvSpPr>
        <p:spPr>
          <a:xfrm>
            <a:off x="876300" y="4495800"/>
            <a:ext cx="8255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50"/>
              </a:lnSpc>
            </a:pPr>
            <a:r>
              <a:rPr lang="en-CA" sz="1366" smtClean="0">
                <a:solidFill>
                  <a:srgbClr val="000000"/>
                </a:solidFill>
                <a:latin typeface="Comic Sans MS"/>
                <a:cs typeface="Comic Sans MS"/>
              </a:rPr>
              <a:t>changes</a:t>
            </a:r>
          </a:p>
          <a:p>
            <a:pPr>
              <a:lnSpc>
                <a:spcPts val="1550"/>
              </a:lnSpc>
            </a:pPr>
          </a:p>
        </p:txBody>
      </p:sp>
      <p:sp>
        <p:nvSpPr>
          <p:cNvPr id="14" name="TextBox 14"/>
          <p:cNvSpPr txBox="1"/>
          <p:nvPr/>
        </p:nvSpPr>
        <p:spPr>
          <a:xfrm>
            <a:off x="1854200" y="4495800"/>
            <a:ext cx="14986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50"/>
              </a:lnSpc>
            </a:pPr>
            <a:r>
              <a:rPr lang="en-CA" sz="1366" smtClean="0">
                <a:solidFill>
                  <a:srgbClr val="000000"/>
                </a:solidFill>
                <a:latin typeface="Comic Sans MS"/>
                <a:cs typeface="Comic Sans MS"/>
              </a:rPr>
              <a:t>correspondingly.</a:t>
            </a:r>
          </a:p>
          <a:p>
            <a:pPr>
              <a:lnSpc>
                <a:spcPts val="1550"/>
              </a:lnSpc>
            </a:pPr>
          </a:p>
        </p:txBody>
      </p:sp>
      <p:sp>
        <p:nvSpPr>
          <p:cNvPr id="15" name="TextBox 15"/>
          <p:cNvSpPr txBox="1"/>
          <p:nvPr/>
        </p:nvSpPr>
        <p:spPr>
          <a:xfrm>
            <a:off x="3492500" y="4495800"/>
            <a:ext cx="10795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50"/>
              </a:lnSpc>
            </a:pPr>
            <a:r>
              <a:rPr lang="en-CA" sz="1366" smtClean="0">
                <a:solidFill>
                  <a:srgbClr val="000000"/>
                </a:solidFill>
                <a:latin typeface="Comic Sans MS"/>
                <a:cs typeface="Comic Sans MS"/>
              </a:rPr>
              <a:t>Therefore,</a:t>
            </a:r>
          </a:p>
          <a:p>
            <a:pPr>
              <a:lnSpc>
                <a:spcPts val="1550"/>
              </a:lnSpc>
            </a:pPr>
          </a:p>
        </p:txBody>
      </p:sp>
      <p:sp>
        <p:nvSpPr>
          <p:cNvPr id="16" name="TextBox 16"/>
          <p:cNvSpPr txBox="1"/>
          <p:nvPr/>
        </p:nvSpPr>
        <p:spPr>
          <a:xfrm>
            <a:off x="139700" y="4699000"/>
            <a:ext cx="7632700" cy="889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30"/>
              </a:lnSpc>
            </a:pPr>
            <a:r>
              <a:rPr lang="en-CA" sz="1366" smtClean="0">
                <a:solidFill>
                  <a:srgbClr val="000000"/>
                </a:solidFill>
                <a:latin typeface="Comic Sans MS"/>
                <a:cs typeface="Comic Sans MS"/>
              </a:rPr>
              <a:t>measurements   of   blood   cortisol   levels   are</a:t>
            </a:r>
            <a:br>
              <a:rPr lang="en-CA" sz="1366" smtClean="0">
                <a:solidFill>
                  <a:srgbClr val="000000"/>
                </a:solidFill>
                <a:latin typeface="Times New Roman"/>
              </a:rPr>
            </a:br>
            <a:r>
              <a:rPr lang="en-CA" sz="1366" smtClean="0">
                <a:solidFill>
                  <a:srgbClr val="000000"/>
                </a:solidFill>
                <a:latin typeface="Comic Sans MS"/>
                <a:cs typeface="Comic Sans MS"/>
              </a:rPr>
              <a:t>meaningful only when expressed in terms of the</a:t>
            </a:r>
            <a:br>
              <a:rPr lang="en-CA" sz="1366" smtClean="0">
                <a:solidFill>
                  <a:srgbClr val="000000"/>
                </a:solidFill>
                <a:latin typeface="Times New Roman"/>
              </a:rPr>
            </a:br>
            <a:r>
              <a:rPr lang="en-CA" sz="1366" smtClean="0">
                <a:solidFill>
                  <a:srgbClr val="000000"/>
                </a:solidFill>
                <a:latin typeface="Comic Sans MS"/>
                <a:cs typeface="Comic Sans MS"/>
              </a:rPr>
              <a:t>time in the cycle at which the measurements are</a:t>
            </a:r>
            <a:br>
              <a:rPr lang="en-CA" sz="1366" smtClean="0">
                <a:solidFill>
                  <a:srgbClr val="000000"/>
                </a:solidFill>
                <a:latin typeface="Times New Roman"/>
              </a:rPr>
            </a:br>
            <a:r>
              <a:rPr lang="en-CA" sz="1366" smtClean="0">
                <a:solidFill>
                  <a:srgbClr val="000000"/>
                </a:solidFill>
                <a:latin typeface="Comic Sans MS"/>
                <a:cs typeface="Comic Sans MS"/>
              </a:rPr>
              <a:t>made.</a:t>
            </a:r>
          </a:p>
          <a:p>
            <a:pPr>
              <a:lnSpc>
                <a:spcPts val="1630"/>
              </a:lnSpc>
            </a:pPr>
            <a:endParaRPr lang="en-CA" sz="1366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Privet1</vt:lpstr>
    </vt:vector>
  </TitlesOfParts>
  <Company>Investintech.com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A2E_Engine</dc:creator>
  <cp:lastModifiedBy>A2E_Engine</cp:lastModifiedBy>
  <dcterms:created xsi:type="dcterms:W3CDTF">2020-03-01T02:19:01Z</dcterms:created>
  <dcterms:modified xsi:type="dcterms:W3CDTF">2020-03-01T02:19:01Z</dcterms:modified>
</cp:coreProperties>
</file>