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presProps" Target="presProps.xml" />
 <Relationship Id="rId17" Type="http://schemas.openxmlformats.org/officeDocument/2006/relationships/viewProps" Target="viewProps.xml" />
 <Relationship Id="rId18" Type="http://schemas.openxmlformats.org/officeDocument/2006/relationships/theme" Target="theme/theme1.xml" />
 <Relationship Id="rId19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79700" y="419100"/>
            <a:ext cx="64643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</a:pPr>
            <a:r>
              <a:rPr lang="en-CA" sz="5592" b="1" spc="-10" smtClean="0">
                <a:solidFill>
                  <a:srgbClr val="FFFFFF"/>
                </a:solidFill>
                <a:latin typeface="Times New Roman Bold"/>
                <a:cs typeface="Times New Roman Bold"/>
              </a:rPr>
              <a:t>بسم ا الرحمن الرحيم</a:t>
            </a:r>
          </a:p>
          <a:p>
            <a:pPr>
              <a:lnSpc>
                <a:spcPts val="6900"/>
              </a:lnSpc>
            </a:pPr>
            <a:endParaRPr lang="en-CA" sz="60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574800" y="381000"/>
            <a:ext cx="75692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10" b="1" smtClean="0">
                <a:solidFill>
                  <a:srgbClr val="000000"/>
                </a:solidFill>
                <a:latin typeface="Calibri Bold"/>
                <a:cs typeface="Calibri Bold"/>
              </a:rPr>
              <a:t>Adrenogenital syndrom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17600"/>
            <a:ext cx="82296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Excessive adrenal androgens secretion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95400" y="2311400"/>
            <a:ext cx="33274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2" b="1" smtClean="0">
                <a:solidFill>
                  <a:srgbClr val="000000"/>
                </a:solidFill>
                <a:latin typeface="Constantia Bold"/>
                <a:cs typeface="Constantia Bold"/>
              </a:rPr>
              <a:t>Before birth</a:t>
            </a:r>
          </a:p>
          <a:p>
            <a:pPr>
              <a:lnSpc>
                <a:spcPts val="3680"/>
              </a:lnSpc>
            </a:pPr>
            <a:endParaRPr lang="en-CA" sz="319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124200"/>
            <a:ext cx="407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Psudohermaphrodite</a:t>
            </a:r>
          </a:p>
          <a:p>
            <a:pPr>
              <a:lnSpc>
                <a:spcPts val="2760"/>
              </a:lnSpc>
            </a:pPr>
            <a:endParaRPr lang="en-CA" sz="239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737100" y="2032000"/>
            <a:ext cx="4292600" cy="147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09193">
              <a:lnSpc>
                <a:spcPts val="6300"/>
              </a:lnSpc>
            </a:pPr>
            <a:r>
              <a:rPr lang="en-CA" sz="2978" b="1" smtClean="0">
                <a:solidFill>
                  <a:srgbClr val="000000"/>
                </a:solidFill>
                <a:latin typeface="Constantia Bold"/>
                <a:cs typeface="Constantia Bold"/>
              </a:rPr>
              <a:t>After birth</a:t>
            </a:r>
            <a:br>
              <a:rPr lang="en-CA" sz="3170" smtClean="0">
                <a:solidFill>
                  <a:srgbClr val="000000"/>
                </a:solidFill>
                <a:latin typeface="Times New Roman"/>
              </a:rPr>
            </a:br>
            <a:r>
              <a:rPr lang="en-CA" sz="2836" spc="-20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970" spc="-20" smtClean="0">
                <a:solidFill>
                  <a:srgbClr val="000000"/>
                </a:solidFill>
                <a:latin typeface="Constantia"/>
                <a:cs typeface="Constantia"/>
              </a:rPr>
              <a:t> Male</a:t>
            </a:r>
          </a:p>
          <a:p>
            <a:pPr>
              <a:lnSpc>
                <a:spcPts val="6360"/>
              </a:lnSpc>
            </a:pPr>
            <a:endParaRPr lang="en-CA" sz="317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737100" y="3708400"/>
            <a:ext cx="42926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2834" spc="-10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968" spc="-10" smtClean="0">
                <a:solidFill>
                  <a:srgbClr val="000000"/>
                </a:solidFill>
                <a:latin typeface="Constantia"/>
                <a:cs typeface="Constantia"/>
              </a:rPr>
              <a:t> Female</a:t>
            </a:r>
          </a:p>
          <a:p>
            <a:pPr>
              <a:lnSpc>
                <a:spcPts val="3680"/>
              </a:lnSpc>
            </a:pPr>
            <a:endParaRPr lang="en-CA" sz="317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828800" y="228600"/>
            <a:ext cx="73152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4" b="1" smtClean="0">
                <a:solidFill>
                  <a:srgbClr val="000000"/>
                </a:solidFill>
                <a:latin typeface="Calibri Bold"/>
                <a:cs typeface="Calibri Bold"/>
              </a:rPr>
              <a:t>Adrenogenital syndrom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7500" y="1181100"/>
            <a:ext cx="2857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Before birth </a:t>
            </a:r>
            <a:r>
              <a:rPr lang="en-CA" sz="1402" b="1" smtClean="0">
                <a:solidFill>
                  <a:srgbClr val="000000"/>
                </a:solidFill>
                <a:latin typeface="Constantia Bold"/>
                <a:cs typeface="Constantia Bold"/>
              </a:rPr>
              <a:t>(female)</a:t>
            </a:r>
          </a:p>
          <a:p>
            <a:pPr>
              <a:lnSpc>
                <a:spcPts val="2760"/>
              </a:lnSpc>
            </a:pPr>
            <a:endParaRPr lang="en-CA" sz="201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1300" y="1638300"/>
            <a:ext cx="2933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706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02" smtClean="0">
                <a:solidFill>
                  <a:srgbClr val="000000"/>
                </a:solidFill>
                <a:latin typeface="Constantia"/>
                <a:cs typeface="Constantia"/>
              </a:rPr>
              <a:t> Psudohermaphroditism:</a:t>
            </a:r>
          </a:p>
          <a:p>
            <a:pPr>
              <a:lnSpc>
                <a:spcPts val="2070"/>
              </a:lnSpc>
            </a:pPr>
            <a:endParaRPr lang="en-CA" sz="1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41300" y="1955800"/>
            <a:ext cx="29337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66700" algn="l"/>
              </a:tabLst>
            </a:pP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Before 12 weeks in</a:t>
            </a:r>
            <a:br>
              <a:rPr lang="en-CA" sz="1994" smtClean="0">
                <a:solidFill>
                  <a:srgbClr val="000000"/>
                </a:solidFill>
                <a:latin typeface="Times New Roman"/>
              </a:rPr>
            </a:b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	female fetus</a:t>
            </a:r>
          </a:p>
          <a:p>
            <a:pPr>
              <a:lnSpc>
                <a:spcPts val="24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1300" y="2628900"/>
            <a:ext cx="29337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66700" algn="l"/>
              </a:tabLst>
            </a:pP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XX true female with</a:t>
            </a:r>
            <a:br>
              <a:rPr lang="en-CA" sz="1994" smtClean="0">
                <a:solidFill>
                  <a:srgbClr val="000000"/>
                </a:solidFill>
                <a:latin typeface="Times New Roman"/>
              </a:rPr>
            </a:br>
            <a:r>
              <a:rPr lang="en-CA" sz="1894" spc="-10" smtClean="0">
                <a:solidFill>
                  <a:srgbClr val="000000"/>
                </a:solidFill>
                <a:latin typeface="Constantia"/>
                <a:cs typeface="Constantia"/>
              </a:rPr>
              <a:t>	external male</a:t>
            </a:r>
          </a:p>
          <a:p>
            <a:pPr>
              <a:lnSpc>
                <a:spcPts val="24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08000" y="3251200"/>
            <a:ext cx="2667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genitalia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41300" y="3606800"/>
            <a:ext cx="29337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66700" algn="l"/>
              </a:tabLst>
            </a:pP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Cause: exposure of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	the mother to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08000" y="4229100"/>
            <a:ext cx="2667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94" spc="-10" smtClean="0">
                <a:solidFill>
                  <a:srgbClr val="000000"/>
                </a:solidFill>
                <a:latin typeface="Constantia"/>
                <a:cs typeface="Constantia"/>
              </a:rPr>
              <a:t>excessive androgens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89300" y="1168400"/>
            <a:ext cx="2857500" cy="1168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50876">
              <a:lnSpc>
                <a:spcPts val="3000"/>
              </a:lnSpc>
            </a:pPr>
            <a:r>
              <a:rPr lang="en-CA" sz="1902" b="1" spc="-10" smtClean="0">
                <a:solidFill>
                  <a:srgbClr val="000000"/>
                </a:solidFill>
                <a:latin typeface="Constantia Bold"/>
                <a:cs typeface="Constantia Bold"/>
              </a:rPr>
              <a:t>After birth (Male)</a:t>
            </a:r>
            <a:br>
              <a:rPr lang="en-CA" sz="1989" smtClean="0">
                <a:solidFill>
                  <a:srgbClr val="000000"/>
                </a:solidFill>
                <a:latin typeface="Times New Roman"/>
              </a:rPr>
            </a:b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Precocious puberty</a:t>
            </a:r>
            <a:br>
              <a:rPr lang="en-CA" sz="1987" smtClean="0">
                <a:solidFill>
                  <a:srgbClr val="000000"/>
                </a:solidFill>
                <a:latin typeface="Times New Roman"/>
              </a:rPr>
            </a:b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Early appearance of</a:t>
            </a:r>
          </a:p>
          <a:p>
            <a:pPr>
              <a:lnSpc>
                <a:spcPts val="3000"/>
              </a:lnSpc>
            </a:pPr>
            <a:endParaRPr lang="en-CA" sz="1987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556000" y="2311400"/>
            <a:ext cx="25908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94" spc="-10" smtClean="0">
                <a:solidFill>
                  <a:srgbClr val="000000"/>
                </a:solidFill>
                <a:latin typeface="Constantia"/>
                <a:cs typeface="Constantia"/>
              </a:rPr>
              <a:t>male characters</a:t>
            </a:r>
          </a:p>
          <a:p>
            <a:pPr>
              <a:lnSpc>
                <a:spcPts val="2275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89300" y="2616200"/>
            <a:ext cx="28575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Increase musculature</a:t>
            </a:r>
            <a:br>
              <a:rPr lang="en-CA" sz="1988" smtClean="0">
                <a:solidFill>
                  <a:srgbClr val="000000"/>
                </a:solidFill>
                <a:latin typeface="Times New Roman"/>
              </a:rPr>
            </a:b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Development of</a:t>
            </a:r>
          </a:p>
          <a:p>
            <a:pPr>
              <a:lnSpc>
                <a:spcPts val="2880"/>
              </a:lnSpc>
            </a:pPr>
            <a:endParaRPr lang="en-CA" sz="1988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556000" y="3340100"/>
            <a:ext cx="25908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external genitalia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289300" y="3606800"/>
            <a:ext cx="28575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74320">
              <a:lnSpc>
                <a:spcPts val="2700"/>
              </a:lnSpc>
            </a:pPr>
            <a:r>
              <a:rPr lang="en-CA" sz="1894" spc="-10" smtClean="0">
                <a:solidFill>
                  <a:srgbClr val="000000"/>
                </a:solidFill>
                <a:latin typeface="Constantia"/>
                <a:cs typeface="Constantia"/>
              </a:rPr>
              <a:t>organ to adult size</a:t>
            </a:r>
            <a:br>
              <a:rPr lang="en-CA" sz="1987" smtClean="0">
                <a:solidFill>
                  <a:srgbClr val="000000"/>
                </a:solidFill>
                <a:latin typeface="Times New Roman"/>
              </a:rPr>
            </a:b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No spermatogenesis</a:t>
            </a:r>
          </a:p>
          <a:p>
            <a:pPr>
              <a:lnSpc>
                <a:spcPts val="2695"/>
              </a:lnSpc>
            </a:pPr>
            <a:endParaRPr lang="en-CA" sz="1987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261100" y="1155700"/>
            <a:ext cx="27686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1902" b="1" spc="-10" smtClean="0">
                <a:solidFill>
                  <a:srgbClr val="000000"/>
                </a:solidFill>
                <a:latin typeface="Constantia Bold"/>
                <a:cs typeface="Constantia Bold"/>
              </a:rPr>
              <a:t>After birth (Female)</a:t>
            </a:r>
            <a:br>
              <a:rPr lang="en-CA" sz="1987" smtClean="0">
                <a:solidFill>
                  <a:srgbClr val="000000"/>
                </a:solidFill>
                <a:latin typeface="Times New Roman"/>
              </a:rPr>
            </a:br>
            <a:r>
              <a:rPr lang="en-CA" sz="1803" spc="-10" smtClean="0">
                <a:solidFill>
                  <a:srgbClr val="000000"/>
                </a:solidFill>
                <a:latin typeface="Arial"/>
                <a:cs typeface="Arial"/>
              </a:rPr>
              <a:t></a:t>
            </a:r>
            <a:r>
              <a:rPr lang="en-CA" sz="1894" spc="-10" smtClean="0">
                <a:solidFill>
                  <a:srgbClr val="000000"/>
                </a:solidFill>
                <a:latin typeface="Constantia"/>
                <a:cs typeface="Constantia"/>
              </a:rPr>
              <a:t> Virilization</a:t>
            </a:r>
          </a:p>
          <a:p>
            <a:pPr>
              <a:lnSpc>
                <a:spcPts val="3090"/>
              </a:lnSpc>
            </a:pPr>
            <a:endParaRPr lang="en-CA" sz="1987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261100" y="1993900"/>
            <a:ext cx="27686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66700" algn="l"/>
              </a:tabLst>
            </a:pPr>
            <a:r>
              <a:rPr lang="en-CA" sz="1801" spc="-10" smtClean="0">
                <a:solidFill>
                  <a:srgbClr val="000000"/>
                </a:solidFill>
                <a:latin typeface="Arial"/>
                <a:cs typeface="Arial"/>
              </a:rPr>
              <a:t></a:t>
            </a: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 Development of</a:t>
            </a:r>
            <a:br>
              <a:rPr lang="en-CA" sz="1994" smtClean="0">
                <a:solidFill>
                  <a:srgbClr val="000000"/>
                </a:solidFill>
                <a:latin typeface="Times New Roman"/>
              </a:rPr>
            </a:b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	male characters in</a:t>
            </a:r>
          </a:p>
          <a:p>
            <a:pPr>
              <a:lnSpc>
                <a:spcPts val="24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527800" y="2616200"/>
            <a:ext cx="2501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females: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6261100" y="2971800"/>
            <a:ext cx="27686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66700" algn="l"/>
              </a:tabLst>
            </a:pP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Increase bulk of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892" spc="-10" smtClean="0">
                <a:solidFill>
                  <a:srgbClr val="000000"/>
                </a:solidFill>
                <a:latin typeface="Constantia"/>
                <a:cs typeface="Constantia"/>
              </a:rPr>
              <a:t>	muscles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261100" y="3644900"/>
            <a:ext cx="27686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Hoarseness</a:t>
            </a:r>
          </a:p>
          <a:p>
            <a:pPr>
              <a:lnSpc>
                <a:spcPts val="2300"/>
              </a:lnSpc>
            </a:pPr>
            <a:endParaRPr lang="en-CA" sz="198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261100" y="3949700"/>
            <a:ext cx="2768600" cy="151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Increase body hair</a:t>
            </a:r>
            <a:br>
              <a:rPr lang="en-CA" sz="1990" smtClean="0">
                <a:solidFill>
                  <a:srgbClr val="000000"/>
                </a:solidFill>
                <a:latin typeface="Times New Roman"/>
              </a:rPr>
            </a:b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Increase facial hair</a:t>
            </a:r>
            <a:br>
              <a:rPr lang="en-CA" sz="1987" smtClean="0">
                <a:solidFill>
                  <a:srgbClr val="000000"/>
                </a:solidFill>
                <a:latin typeface="Times New Roman"/>
              </a:rPr>
            </a:br>
            <a:r>
              <a:rPr lang="en-CA" sz="1801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2" smtClean="0">
                <a:solidFill>
                  <a:srgbClr val="000000"/>
                </a:solidFill>
                <a:latin typeface="Constantia"/>
                <a:cs typeface="Constantia"/>
              </a:rPr>
              <a:t> Atrophy of the breast</a:t>
            </a:r>
            <a:br>
              <a:rPr lang="en-CA" sz="1986" smtClean="0">
                <a:solidFill>
                  <a:srgbClr val="000000"/>
                </a:solidFill>
                <a:latin typeface="Times New Roman"/>
              </a:rPr>
            </a:br>
            <a:r>
              <a:rPr lang="en-CA" sz="1803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1894" smtClean="0">
                <a:solidFill>
                  <a:srgbClr val="000000"/>
                </a:solidFill>
                <a:latin typeface="Constantia"/>
                <a:cs typeface="Constantia"/>
              </a:rPr>
              <a:t> Amenorrhea</a:t>
            </a:r>
          </a:p>
          <a:p>
            <a:pPr>
              <a:lnSpc>
                <a:spcPts val="2880"/>
              </a:lnSpc>
            </a:pPr>
            <a:endParaRPr lang="en-CA" sz="198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08000" y="317500"/>
            <a:ext cx="8636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000000"/>
                </a:solidFill>
                <a:latin typeface="Corbel Bold"/>
                <a:cs typeface="Corbel Bold"/>
              </a:rPr>
              <a:t>Adrenogenital Syndrome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08000" y="1041400"/>
            <a:ext cx="86360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Adrenocortical tumor secretes excessive quantities of </a:t>
            </a:r>
            <a:r>
              <a:rPr lang="en-CA" sz="2002" b="1" smtClean="0">
                <a:solidFill>
                  <a:srgbClr val="000000"/>
                </a:solidFill>
                <a:latin typeface="Corbel Bold Italic"/>
                <a:cs typeface="Corbel Bold Italic"/>
              </a:rPr>
              <a:t>androgens</a:t>
            </a: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 that cause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intense </a:t>
            </a:r>
            <a:r>
              <a:rPr lang="en-CA" sz="2002" b="1" smtClean="0">
                <a:solidFill>
                  <a:srgbClr val="000000"/>
                </a:solidFill>
                <a:latin typeface="Corbel Bold Italic"/>
                <a:cs typeface="Corbel Bold Italic"/>
              </a:rPr>
              <a:t>masculinizing</a:t>
            </a: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 effects throughout the body.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08000" y="19685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b="1" smtClean="0">
                <a:solidFill>
                  <a:srgbClr val="000000"/>
                </a:solidFill>
                <a:latin typeface="Corbel Bold"/>
                <a:cs typeface="Corbel Bold"/>
              </a:rPr>
              <a:t>In a female: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08000" y="22733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she develops virile characteristics, including: growth of a beard, a much deeper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08000" y="25781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orbel"/>
                <a:cs typeface="Corbel"/>
              </a:rPr>
              <a:t>voice, occasionally baldness, masculine distribution of hair on the body.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08000" y="3175000"/>
            <a:ext cx="86360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b="1" smtClean="0">
                <a:solidFill>
                  <a:srgbClr val="000000"/>
                </a:solidFill>
                <a:latin typeface="Corbel Bold"/>
                <a:cs typeface="Corbel Bold"/>
              </a:rPr>
              <a:t>In prepubertal male</a:t>
            </a:r>
            <a:r>
              <a:rPr lang="en-CA" sz="1994" smtClean="0">
                <a:solidFill>
                  <a:srgbClr val="000000"/>
                </a:solidFill>
                <a:latin typeface="Corbel"/>
                <a:cs typeface="Corbel"/>
              </a:rPr>
              <a:t>: a virilizing adrenal tumor causes the same characteristics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as in the female plus rapid development of the male sexual organ.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08000" y="4089400"/>
            <a:ext cx="86360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2" b="1" smtClean="0">
                <a:solidFill>
                  <a:srgbClr val="000000"/>
                </a:solidFill>
                <a:latin typeface="Corbel Bold"/>
                <a:cs typeface="Corbel Bold"/>
              </a:rPr>
              <a:t>In the adult male</a:t>
            </a: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:</a:t>
            </a:r>
            <a:r>
              <a:rPr lang="en-CA" sz="2002" b="1" smtClean="0">
                <a:solidFill>
                  <a:srgbClr val="000000"/>
                </a:solidFill>
                <a:latin typeface="Corbel Bold"/>
                <a:cs typeface="Corbel Bold"/>
              </a:rPr>
              <a:t> </a:t>
            </a: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the virilizing characteristics of adrenogenital syndrome are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usually obscured by the normal virilizing characteristics of the testosterone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08000" y="47117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orbel"/>
                <a:cs typeface="Corbel"/>
              </a:rPr>
              <a:t>secreted by the testes.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08000" y="53213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orbel"/>
                <a:cs typeface="Corbel"/>
              </a:rPr>
              <a:t>It is often difficult to make a diagnosis.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08000" y="56261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orbel"/>
                <a:cs typeface="Corbel"/>
              </a:rPr>
              <a:t>However, the excretion of 17-ketosteroids (derived from androgens) in urine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08000" y="5930900"/>
            <a:ext cx="8636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orbel"/>
                <a:cs typeface="Corbel"/>
              </a:rPr>
              <a:t>may be 10 to 15 times normal, used in diagnosing the disease.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41700" y="939800"/>
            <a:ext cx="5702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2" b="1" smtClean="0">
                <a:solidFill>
                  <a:srgbClr val="000000"/>
                </a:solidFill>
                <a:latin typeface="Aharoni Bold"/>
                <a:cs typeface="Aharoni Bold"/>
              </a:rPr>
              <a:t>ENDOCRINOLOGY</a:t>
            </a:r>
          </a:p>
          <a:p>
            <a:pPr>
              <a:lnSpc>
                <a:spcPts val="2070"/>
              </a:lnSpc>
            </a:pPr>
            <a:endParaRPr lang="en-CA" sz="18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019300" y="1701800"/>
            <a:ext cx="71247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10" b="1" smtClean="0">
                <a:solidFill>
                  <a:srgbClr val="000000"/>
                </a:solidFill>
                <a:latin typeface="Calibri Bold"/>
                <a:cs typeface="Calibri Bold"/>
              </a:rPr>
              <a:t>The Adrenal Gland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743200" y="3187700"/>
            <a:ext cx="64008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194" smtClean="0">
                <a:solidFill>
                  <a:srgbClr val="000000"/>
                </a:solidFill>
                <a:latin typeface="Comic Sans MS"/>
                <a:cs typeface="Comic Sans MS"/>
              </a:rPr>
              <a:t>Adrenal Androgens</a:t>
            </a:r>
          </a:p>
          <a:p>
            <a:pPr>
              <a:lnSpc>
                <a:spcPts val="3680"/>
              </a:lnSpc>
            </a:pPr>
            <a:endParaRPr lang="en-CA" sz="319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24200" y="5168900"/>
            <a:ext cx="60198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000000"/>
                </a:solidFill>
                <a:latin typeface="Constantia Bold"/>
                <a:cs typeface="Constantia Bold"/>
              </a:rPr>
              <a:t>Dr. Abeer Al-Ghumlas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28900" y="114300"/>
            <a:ext cx="65151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CA" sz="5004" b="1" smtClean="0">
                <a:solidFill>
                  <a:srgbClr val="C00000"/>
                </a:solidFill>
                <a:latin typeface="Calibri Bold"/>
                <a:cs typeface="Calibri Bold"/>
              </a:rPr>
              <a:t>Adrenal Cortex</a:t>
            </a:r>
          </a:p>
          <a:p>
            <a:pPr>
              <a:lnSpc>
                <a:spcPts val="4500"/>
              </a:lnSpc>
            </a:pPr>
            <a:endParaRPr lang="en-CA" sz="499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051300" y="190500"/>
            <a:ext cx="5092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20" b="1" smtClean="0">
                <a:solidFill>
                  <a:srgbClr val="1204D5"/>
                </a:solidFill>
                <a:latin typeface="Calibri Bold"/>
                <a:cs typeface="Calibri Bold"/>
              </a:rPr>
              <a:t>The Adrenal Gland</a:t>
            </a:r>
          </a:p>
          <a:p>
            <a:pPr>
              <a:lnSpc>
                <a:spcPts val="2530"/>
              </a:lnSpc>
            </a:pPr>
            <a:endParaRPr lang="en-CA" sz="221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527300" y="3479800"/>
            <a:ext cx="49911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CA" sz="4394" smtClean="0">
                <a:solidFill>
                  <a:srgbClr val="1204D5"/>
                </a:solidFill>
                <a:latin typeface="Times New Roman"/>
                <a:cs typeface="Times New Roman"/>
              </a:rPr>
              <a:t>√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451100" y="5384800"/>
            <a:ext cx="50673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CA" sz="4394" smtClean="0">
                <a:solidFill>
                  <a:srgbClr val="1204D5"/>
                </a:solidFill>
                <a:latin typeface="Times New Roman"/>
                <a:cs typeface="Times New Roman"/>
              </a:rPr>
              <a:t>√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886700" y="3898900"/>
            <a:ext cx="1231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800" smtClean="0">
                <a:solidFill>
                  <a:srgbClr val="0E6EC5"/>
                </a:solidFill>
                <a:latin typeface="Arial"/>
                <a:cs typeface="Arial"/>
              </a:rPr>
              <a:t>(Cortisol)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32700" y="5245100"/>
            <a:ext cx="1485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800" smtClean="0">
                <a:solidFill>
                  <a:srgbClr val="000000"/>
                </a:solidFill>
                <a:latin typeface="Arial"/>
                <a:cs typeface="Arial"/>
              </a:rPr>
              <a:t>Mineralocortico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32700" y="5511800"/>
            <a:ext cx="1485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333500" algn="l"/>
              </a:tabLst>
            </a:pPr>
            <a:r>
              <a:rPr lang="en-CA" sz="1800" smtClean="0">
                <a:solidFill>
                  <a:srgbClr val="1204D5"/>
                </a:solidFill>
                <a:latin typeface="Arial"/>
                <a:cs typeface="Arial"/>
              </a:rPr>
              <a:t>(</a:t>
            </a:r>
            <a:r>
              <a:rPr lang="en-CA" sz="1800" smtClean="0">
                <a:solidFill>
                  <a:srgbClr val="1204D5"/>
                </a:solidFill>
                <a:latin typeface="Arial"/>
                <a:cs typeface="Arial"/>
              </a:rPr>
              <a:t>	)</a:t>
            </a:r>
          </a:p>
          <a:p>
            <a:pPr>
              <a:lnSpc>
                <a:spcPts val="174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632200" y="1079500"/>
            <a:ext cx="5511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Androgens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12900" y="1638300"/>
            <a:ext cx="75311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Androgens are the hormones that exert masculinizing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12900" y="1943100"/>
            <a:ext cx="75311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effects and they promote anabolism and growth.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4500" y="3797300"/>
            <a:ext cx="5041900" cy="876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79400" algn="l"/>
              </a:tabLst>
            </a:pPr>
            <a:r>
              <a:rPr lang="en-CA" sz="2412" b="1" smtClean="0">
                <a:solidFill>
                  <a:srgbClr val="000000"/>
                </a:solidFill>
                <a:latin typeface="Constantia Bold"/>
                <a:cs typeface="Constantia Bold"/>
              </a:rPr>
              <a:t>Testosterone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	(</a:t>
            </a:r>
            <a:r>
              <a:rPr lang="en-CA" sz="2410" b="1" smtClean="0">
                <a:solidFill>
                  <a:srgbClr val="000000"/>
                </a:solidFill>
                <a:latin typeface="Verdana Bold"/>
                <a:cs typeface="Verdana Bold"/>
              </a:rPr>
              <a:t>Testis)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7800" y="5448300"/>
            <a:ext cx="5308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800" smtClean="0">
                <a:solidFill>
                  <a:srgbClr val="000000"/>
                </a:solidFill>
                <a:latin typeface="Constantia"/>
                <a:cs typeface="Constantia"/>
              </a:rPr>
              <a:t>the major active androgen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908800" y="3848100"/>
            <a:ext cx="2120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000000"/>
                </a:solidFill>
                <a:latin typeface="Constantia Bold"/>
                <a:cs typeface="Constantia Bold"/>
              </a:rPr>
              <a:t>adrenal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731000" y="4152900"/>
            <a:ext cx="22987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000000"/>
                </a:solidFill>
                <a:latin typeface="Constantia Bold"/>
                <a:cs typeface="Constantia Bold"/>
              </a:rPr>
              <a:t>androgens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426200" y="4457700"/>
            <a:ext cx="26035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000000"/>
                </a:solidFill>
                <a:latin typeface="Constantia Bold"/>
                <a:cs typeface="Constantia Bold"/>
              </a:rPr>
              <a:t>(Adrenal Gland)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588000" y="5511800"/>
            <a:ext cx="34417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1333500" algn="l"/>
              </a:tabLst>
            </a:pPr>
            <a:r>
              <a:rPr lang="en-CA" sz="1800" smtClean="0">
                <a:solidFill>
                  <a:srgbClr val="000000"/>
                </a:solidFill>
                <a:latin typeface="Constantia"/>
                <a:cs typeface="Constantia"/>
              </a:rPr>
              <a:t>have less than 20% of testosterone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onstantia"/>
                <a:cs typeface="Constantia"/>
              </a:rPr>
              <a:t>	activity.</a:t>
            </a:r>
          </a:p>
          <a:p>
            <a:pPr>
              <a:lnSpc>
                <a:spcPts val="216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1079500"/>
            <a:ext cx="59563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2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Adrenal cortex</a:t>
            </a:r>
          </a:p>
          <a:p>
            <a:pPr>
              <a:lnSpc>
                <a:spcPts val="3680"/>
              </a:lnSpc>
            </a:pPr>
            <a:endParaRPr lang="en-CA" sz="319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1968500"/>
            <a:ext cx="4038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2" b="1" smtClean="0">
                <a:solidFill>
                  <a:srgbClr val="000000"/>
                </a:solidFill>
                <a:latin typeface="Arial Bold"/>
                <a:cs typeface="Arial Bold"/>
              </a:rPr>
              <a:t>Male sex hormones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74800" y="2336800"/>
            <a:ext cx="351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(Androgens)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2997200"/>
            <a:ext cx="3771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  <a:tabLst>
                <a:tab pos="342900" algn="l"/>
              </a:tabLst>
            </a:pPr>
            <a:r>
              <a:rPr lang="en-CA" sz="16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620" b="1" smtClean="0">
                <a:solidFill>
                  <a:srgbClr val="000000"/>
                </a:solidFill>
                <a:latin typeface="Constantia Bold"/>
                <a:cs typeface="Constantia Bold"/>
              </a:rPr>
              <a:t>	Adrenal androgens</a:t>
            </a:r>
          </a:p>
          <a:p>
            <a:pPr>
              <a:lnSpc>
                <a:spcPts val="1840"/>
              </a:lnSpc>
            </a:pPr>
            <a:endParaRPr lang="en-CA" sz="161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63700" y="3238500"/>
            <a:ext cx="3429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7" smtClean="0">
                <a:solidFill>
                  <a:srgbClr val="000000"/>
                </a:solidFill>
                <a:latin typeface="Constantia"/>
                <a:cs typeface="Constantia"/>
              </a:rPr>
              <a:t>includes :</a:t>
            </a:r>
          </a:p>
          <a:p>
            <a:pPr>
              <a:lnSpc>
                <a:spcPts val="1840"/>
              </a:lnSpc>
            </a:pPr>
            <a:endParaRPr lang="en-CA" sz="1607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3479800"/>
            <a:ext cx="37719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7" smtClean="0">
                <a:solidFill>
                  <a:srgbClr val="000000"/>
                </a:solidFill>
                <a:latin typeface="Constantia"/>
                <a:cs typeface="Constantia"/>
              </a:rPr>
              <a:t>- dehydroepiandrosterone</a:t>
            </a:r>
            <a:br>
              <a:rPr lang="en-CA" sz="1607" smtClean="0">
                <a:solidFill>
                  <a:srgbClr val="000000"/>
                </a:solidFill>
                <a:latin typeface="Times New Roman"/>
              </a:rPr>
            </a:br>
            <a:r>
              <a:rPr lang="en-CA" sz="1607" smtClean="0">
                <a:solidFill>
                  <a:srgbClr val="000000"/>
                </a:solidFill>
                <a:latin typeface="Constantia"/>
                <a:cs typeface="Constantia"/>
              </a:rPr>
              <a:t>(DHEA),</a:t>
            </a:r>
          </a:p>
          <a:p>
            <a:pPr>
              <a:lnSpc>
                <a:spcPts val="1920"/>
              </a:lnSpc>
            </a:pPr>
            <a:endParaRPr lang="en-CA" sz="1607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3975100"/>
            <a:ext cx="3721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7" smtClean="0">
                <a:solidFill>
                  <a:srgbClr val="000000"/>
                </a:solidFill>
                <a:latin typeface="Constantia"/>
                <a:cs typeface="Constantia"/>
              </a:rPr>
              <a:t>-  Androstenedione.</a:t>
            </a:r>
          </a:p>
          <a:p>
            <a:pPr>
              <a:lnSpc>
                <a:spcPts val="1840"/>
              </a:lnSpc>
            </a:pPr>
            <a:endParaRPr lang="en-CA" sz="1607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207000" y="1968500"/>
            <a:ext cx="3822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2" b="1" smtClean="0">
                <a:solidFill>
                  <a:srgbClr val="000000"/>
                </a:solidFill>
                <a:latin typeface="Arial Bold"/>
                <a:cs typeface="Arial Bold"/>
              </a:rPr>
              <a:t>Female sex hormones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702300" y="2819400"/>
            <a:ext cx="3327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Estrogens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702300" y="3543300"/>
            <a:ext cx="3327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Progesterone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95400" y="4978400"/>
            <a:ext cx="78486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342900" algn="l"/>
              </a:tabLst>
            </a:pPr>
            <a:r>
              <a:rPr lang="en-CA" sz="1994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994" smtClean="0">
                <a:solidFill>
                  <a:srgbClr val="000000"/>
                </a:solidFill>
                <a:latin typeface="Constantia"/>
                <a:cs typeface="Constantia"/>
              </a:rPr>
              <a:t>  The adrenal cortex in both sexes produces small</a:t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onstantia"/>
                <a:cs typeface="Constantia"/>
              </a:rPr>
              <a:t>	amounts of sex hormone of the opposite sex.</a:t>
            </a:r>
          </a:p>
          <a:p>
            <a:pPr>
              <a:lnSpc>
                <a:spcPts val="21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044700" y="190500"/>
            <a:ext cx="70993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b="1" smtClean="0">
                <a:solidFill>
                  <a:srgbClr val="000000"/>
                </a:solidFill>
                <a:latin typeface="Constantia Bold"/>
                <a:cs typeface="Constantia Bold"/>
              </a:rPr>
              <a:t>adrenal  androgens (Adrenal Gland)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8800" y="723900"/>
            <a:ext cx="8585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Produced from Zona reticularis in small amounts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58800" y="1079500"/>
            <a:ext cx="8585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Control of secretion of  adrenal androgens is by ACTH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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dehydroepiandosterone (DHEA):</a:t>
            </a:r>
          </a:p>
          <a:p>
            <a:pPr>
              <a:lnSpc>
                <a:spcPts val="28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58800" y="1816100"/>
            <a:ext cx="8585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It is the most abundant adrenal androgen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58800" y="2184400"/>
            <a:ext cx="8585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DHEA is the primary precursor of natural estrogens.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58800" y="2540000"/>
            <a:ext cx="85852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  <a:tabLst>
                <a:tab pos="342900" algn="l"/>
              </a:tabLst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 Normally they exert very little  masculinizing effect (weak)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	when secreted in normal amount (mild effect in female).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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Androstenedione: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58800" y="3632200"/>
            <a:ext cx="8585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342900" algn="l"/>
              </a:tabLst>
            </a:pP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An androgenic steroid produced by the testes, adrenal cortex,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	and ovaries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58800" y="4368800"/>
            <a:ext cx="85852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Androstenediones are converted metabolically to testosterone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and to estrogens in the fat and other peripheral tissues. It is an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important source of estrogen in men and postmenopausal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5473700"/>
            <a:ext cx="8242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women.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58800" y="5829300"/>
            <a:ext cx="8585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342900" algn="l"/>
              </a:tabLst>
            </a:pPr>
            <a:r>
              <a:rPr lang="en-CA" sz="24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 Androstenedione were used as an athletic or body building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	supplement.</a:t>
            </a:r>
          </a:p>
          <a:p>
            <a:pPr>
              <a:lnSpc>
                <a:spcPts val="29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90800" y="355600"/>
            <a:ext cx="6553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7" b="1" smtClean="0">
                <a:solidFill>
                  <a:srgbClr val="000000"/>
                </a:solidFill>
                <a:latin typeface="Verdana Bold"/>
                <a:cs typeface="Verdana Bold"/>
              </a:rPr>
              <a:t>Role of Androgens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66900" y="1181100"/>
            <a:ext cx="27559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610" b="1" smtClean="0">
                <a:solidFill>
                  <a:srgbClr val="000000"/>
                </a:solidFill>
                <a:latin typeface="Constantia Bold"/>
                <a:cs typeface="Constantia Bold"/>
              </a:rPr>
              <a:t>Males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1866900"/>
            <a:ext cx="407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Spermatogenesis</a:t>
            </a:r>
          </a:p>
          <a:p>
            <a:pPr>
              <a:lnSpc>
                <a:spcPts val="2760"/>
              </a:lnSpc>
            </a:pPr>
            <a:endParaRPr lang="en-CA" sz="239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235200"/>
            <a:ext cx="4076700" cy="939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Inhibition of fat deposition</a:t>
            </a:r>
            <a:br>
              <a:rPr lang="en-CA" sz="239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Muscle mass</a:t>
            </a:r>
          </a:p>
          <a:p>
            <a:pPr>
              <a:lnSpc>
                <a:spcPts val="3455"/>
              </a:lnSpc>
            </a:pPr>
            <a:endParaRPr lang="en-CA" sz="239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3175000"/>
            <a:ext cx="40767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66700" algn="l"/>
              </a:tabLst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Brain:   Androgen   levels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	have  been  implicated  in</a:t>
            </a:r>
          </a:p>
          <a:p>
            <a:pPr>
              <a:lnSpc>
                <a:spcPts val="288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12800" y="3911600"/>
            <a:ext cx="381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1193800" algn="l"/>
                <a:tab pos="3327400" algn="l"/>
              </a:tabLst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regulation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of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12800" y="4279900"/>
            <a:ext cx="381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human   aggression   and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12800" y="4648200"/>
            <a:ext cx="381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libido.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5067300"/>
            <a:ext cx="40767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66700" algn="l"/>
              </a:tabLst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masculinization   of   the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developing    male    fetus</a:t>
            </a:r>
          </a:p>
          <a:p>
            <a:pPr>
              <a:lnSpc>
                <a:spcPts val="288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12800" y="5816600"/>
            <a:ext cx="381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1866900" algn="l"/>
                <a:tab pos="3086100" algn="l"/>
              </a:tabLst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(including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penis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and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812800" y="6184900"/>
            <a:ext cx="381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scrotum formation).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765800" y="1181100"/>
            <a:ext cx="32639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610" b="1" smtClean="0">
                <a:solidFill>
                  <a:srgbClr val="000000"/>
                </a:solidFill>
                <a:latin typeface="Constantia Bold"/>
                <a:cs typeface="Constantia Bold"/>
              </a:rPr>
              <a:t>Females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737100" y="1854200"/>
            <a:ext cx="42926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66700" algn="l"/>
              </a:tabLst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growth   of   pubic   and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	axillary hair.</a:t>
            </a:r>
          </a:p>
          <a:p>
            <a:pPr>
              <a:lnSpc>
                <a:spcPts val="288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737100" y="3022600"/>
            <a:ext cx="42926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66700" algn="l"/>
              </a:tabLst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pubertal    growth    spurt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development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737100" y="4127500"/>
            <a:ext cx="42926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266700" algn="l"/>
              </a:tabLst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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Androgens have potential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roles   in   relaxation   of</a:t>
            </a:r>
          </a:p>
          <a:p>
            <a:pPr>
              <a:lnSpc>
                <a:spcPts val="288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003800" y="4864100"/>
            <a:ext cx="4025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the myometrium </a:t>
            </a:r>
            <a:r>
              <a:rPr lang="en-CA" sz="1992" smtClean="0">
                <a:solidFill>
                  <a:srgbClr val="000000"/>
                </a:solidFill>
                <a:latin typeface="Constantia"/>
                <a:cs typeface="Constantia"/>
              </a:rPr>
              <a:t>preventing</a:t>
            </a:r>
          </a:p>
          <a:p>
            <a:pPr>
              <a:lnSpc>
                <a:spcPts val="2760"/>
              </a:lnSpc>
            </a:pPr>
            <a:endParaRPr lang="en-CA" sz="2238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5003800" y="5232400"/>
            <a:ext cx="4025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2628900" algn="l"/>
              </a:tabLst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premature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uterine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5003800" y="5600700"/>
            <a:ext cx="4025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contractions in pregnancy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574800" y="381000"/>
            <a:ext cx="75692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10" b="1" smtClean="0">
                <a:solidFill>
                  <a:srgbClr val="000000"/>
                </a:solidFill>
                <a:latin typeface="Calibri Bold"/>
                <a:cs typeface="Calibri Bold"/>
              </a:rPr>
              <a:t>Adrenogenital syndrom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1811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90" b="1" spc="-10" smtClean="0">
                <a:solidFill>
                  <a:srgbClr val="000000"/>
                </a:solidFill>
                <a:latin typeface="Constantia Bold"/>
                <a:cs typeface="Constantia Bold"/>
              </a:rPr>
              <a:t>Excessive adrenal androgens secretion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27100" y="15494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82" smtClean="0">
                <a:solidFill>
                  <a:srgbClr val="000000"/>
                </a:solidFill>
                <a:latin typeface="Constantia"/>
                <a:cs typeface="Constantia"/>
              </a:rPr>
              <a:t> Cause: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100" y="19177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</a:t>
            </a: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 Adrenocortical tumors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27100" y="22733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82" spc="-10" smtClean="0">
                <a:solidFill>
                  <a:srgbClr val="000000"/>
                </a:solidFill>
                <a:latin typeface="Arial"/>
                <a:cs typeface="Arial"/>
              </a:rPr>
              <a:t></a:t>
            </a:r>
            <a:r>
              <a:rPr lang="en-CA" sz="2282" spc="-10" smtClean="0">
                <a:solidFill>
                  <a:srgbClr val="000000"/>
                </a:solidFill>
                <a:latin typeface="Constantia"/>
                <a:cs typeface="Constantia"/>
              </a:rPr>
              <a:t> Congenital adrenal hyperplasia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27100" y="26416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79" smtClean="0">
                <a:solidFill>
                  <a:srgbClr val="000000"/>
                </a:solidFill>
                <a:latin typeface="Constantia"/>
                <a:cs typeface="Constantia"/>
              </a:rPr>
              <a:t> inherited as autosomal recessive diseases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27100" y="30099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82" smtClean="0">
                <a:solidFill>
                  <a:srgbClr val="000000"/>
                </a:solidFill>
                <a:latin typeface="Constantia"/>
                <a:cs typeface="Constantia"/>
              </a:rPr>
              <a:t> affect both boys and girls.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27100" y="3365500"/>
            <a:ext cx="8216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79" smtClean="0">
                <a:solidFill>
                  <a:srgbClr val="000000"/>
                </a:solidFill>
                <a:latin typeface="Constantia"/>
                <a:cs typeface="Constantia"/>
              </a:rPr>
              <a:t> Due to deficiency of one of the enzymes of the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mtClean="0">
                <a:solidFill>
                  <a:srgbClr val="000000"/>
                </a:solidFill>
                <a:latin typeface="Constantia"/>
                <a:cs typeface="Constantia"/>
              </a:rPr>
              <a:t>cortisol synthesis</a:t>
            </a:r>
            <a:r>
              <a:rPr lang="en-CA" sz="2279" smtClean="0">
                <a:solidFill>
                  <a:srgbClr val="000000"/>
                </a:solidFill>
                <a:latin typeface="Times New Roman"/>
                <a:cs typeface="Times New Roman"/>
              </a:rPr>
              <a:t> (21-hydroxylase) and steroids are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282" spc="-10" smtClean="0">
                <a:solidFill>
                  <a:srgbClr val="000000"/>
                </a:solidFill>
                <a:latin typeface="Times New Roman"/>
                <a:cs typeface="Times New Roman"/>
              </a:rPr>
              <a:t>'diverted' to becoming androgens.</a:t>
            </a:r>
          </a:p>
          <a:p>
            <a:pPr>
              <a:lnSpc>
                <a:spcPts val="285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27100" y="4457700"/>
            <a:ext cx="8216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79" smtClean="0">
                <a:solidFill>
                  <a:srgbClr val="000000"/>
                </a:solidFill>
                <a:latin typeface="Constantia"/>
                <a:cs typeface="Constantia"/>
              </a:rPr>
              <a:t> Lead  to  increase  ACTH  leading  to  excessive</a:t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282" spc="-10" smtClean="0">
                <a:solidFill>
                  <a:srgbClr val="000000"/>
                </a:solidFill>
                <a:latin typeface="Constantia"/>
                <a:cs typeface="Constantia"/>
              </a:rPr>
              <a:t>production of adrenal androgens</a:t>
            </a:r>
          </a:p>
          <a:p>
            <a:pPr>
              <a:lnSpc>
                <a:spcPts val="29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27100" y="5575300"/>
            <a:ext cx="8216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8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282" smtClean="0">
                <a:solidFill>
                  <a:srgbClr val="000000"/>
                </a:solidFill>
                <a:latin typeface="Constantia"/>
                <a:cs typeface="Constantia"/>
              </a:rPr>
              <a:t> Tt: glucocorticoids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2020-03-02T09:02:03Z</dcterms:created>
  <dcterms:modified xsi:type="dcterms:W3CDTF">2020-03-02T09:02:03Z</dcterms:modified>
</cp:coreProperties>
</file>