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
 <Relationship Id="rId3" Type="http://schemas.openxmlformats.org/package/2006/relationships/metadata/core-properties" Target="docProps/core.xml" />
 <Relationship Id="rId1" Type="http://schemas.openxmlformats.org/officeDocument/2006/relationships/officeDocument" Target="ppt/presentation.xml" />
 <Relationship Id="rId4" Type="http://schemas.openxmlformats.org/officeDocument/2006/relationships/extended-properties" Target="docProps/app.xml" 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4" y="-72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
 <Relationship Id="rId1" Type="http://schemas.openxmlformats.org/officeDocument/2006/relationships/slideMaster" Target="slideMasters/slideMaster1.xml" />
 <Relationship Id="rId2" Type="http://schemas.openxmlformats.org/officeDocument/2006/relationships/slide" Target="slides/slide1.xml" />
 <Relationship Id="rId3" Type="http://schemas.openxmlformats.org/officeDocument/2006/relationships/slide" Target="slides/slide2.xml" />
 <Relationship Id="rId4" Type="http://schemas.openxmlformats.org/officeDocument/2006/relationships/slide" Target="slides/slide3.xml" />
 <Relationship Id="rId5" Type="http://schemas.openxmlformats.org/officeDocument/2006/relationships/slide" Target="slides/slide4.xml" />
 <Relationship Id="rId6" Type="http://schemas.openxmlformats.org/officeDocument/2006/relationships/slide" Target="slides/slide5.xml" />
 <Relationship Id="rId7" Type="http://schemas.openxmlformats.org/officeDocument/2006/relationships/slide" Target="slides/slide6.xml" />
 <Relationship Id="rId8" Type="http://schemas.openxmlformats.org/officeDocument/2006/relationships/slide" Target="slides/slide7.xml" />
 <Relationship Id="rId9" Type="http://schemas.openxmlformats.org/officeDocument/2006/relationships/slide" Target="slides/slide8.xml" />
 <Relationship Id="rId10" Type="http://schemas.openxmlformats.org/officeDocument/2006/relationships/slide" Target="slides/slide9.xml" />
 <Relationship Id="rId11" Type="http://schemas.openxmlformats.org/officeDocument/2006/relationships/slide" Target="slides/slide10.xml" />
 <Relationship Id="rId12" Type="http://schemas.openxmlformats.org/officeDocument/2006/relationships/slide" Target="slides/slide11.xml" />
 <Relationship Id="rId13" Type="http://schemas.openxmlformats.org/officeDocument/2006/relationships/slide" Target="slides/slide12.xml" />
 <Relationship Id="rId14" Type="http://schemas.openxmlformats.org/officeDocument/2006/relationships/slide" Target="slides/slide13.xml" />
 <Relationship Id="rId15" Type="http://schemas.openxmlformats.org/officeDocument/2006/relationships/slide" Target="slides/slide14.xml" />
 <Relationship Id="rId16" Type="http://schemas.openxmlformats.org/officeDocument/2006/relationships/slide" Target="slides/slide15.xml" />
 <Relationship Id="rId17" Type="http://schemas.openxmlformats.org/officeDocument/2006/relationships/slide" Target="slides/slide16.xml" />
 <Relationship Id="rId18" Type="http://schemas.openxmlformats.org/officeDocument/2006/relationships/slide" Target="slides/slide17.xml" />
 <Relationship Id="rId19" Type="http://schemas.openxmlformats.org/officeDocument/2006/relationships/slide" Target="slides/slide18.xml" />
 <Relationship Id="rId20" Type="http://schemas.openxmlformats.org/officeDocument/2006/relationships/presProps" Target="presProps.xml" />
 <Relationship Id="rId21" Type="http://schemas.openxmlformats.org/officeDocument/2006/relationships/viewProps" Target="viewProps.xml" />
 <Relationship Id="rId22" Type="http://schemas.openxmlformats.org/officeDocument/2006/relationships/theme" Target="theme/theme1.xml" />
 <Relationship Id="rId23" Type="http://schemas.openxmlformats.org/officeDocument/2006/relationships/tableStyles" Target="tableStyles.xml" />
</Relationships>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.jpeg" />
</Relationships>

</file>

<file path=ppt/slides/_rels/slide1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0.jpeg" />
</Relationships>

</file>

<file path=ppt/slides/_rels/slide1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1.jpeg" />
</Relationships>

</file>

<file path=ppt/slides/_rels/slide1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2.jpeg" />
</Relationships>

</file>

<file path=ppt/slides/_rels/slide1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3.jpeg" />
</Relationships>

</file>

<file path=ppt/slides/_rels/slide1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4.jpeg" />
</Relationships>

</file>

<file path=ppt/slides/_rels/slide1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5.jpeg" />
</Relationships>

</file>

<file path=ppt/slides/_rels/slide1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6.jpeg" />
</Relationships>

</file>

<file path=ppt/slides/_rels/slide1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7.jpeg" />
</Relationships>

</file>

<file path=ppt/slides/_rels/slide1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8.jpeg" />
</Relationships>

</file>

<file path=ppt/slides/_rels/slide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.jpeg" />
</Relationships>

</file>

<file path=ppt/slides/_rels/slide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.jpeg" />
</Relationships>

</file>

<file path=ppt/slides/_rels/slide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4.jpeg" />
</Relationships>

</file>

<file path=ppt/slides/_rels/slide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5.jpeg" />
</Relationships>

</file>

<file path=ppt/slides/_rels/slide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6.jpeg" />
</Relationships>

</file>

<file path=ppt/slides/_rels/slide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7.jpeg" />
</Relationships>

</file>

<file path=ppt/slides/_rels/slide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8.jpeg" />
</Relationships>

</file>

<file path=ppt/slides/_rels/slide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9.jpeg" 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222500" y="419100"/>
            <a:ext cx="9969500" cy="774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00"/>
              </a:lnSpc>
            </a:pPr>
            <a:r>
              <a:rPr lang="en-CA" sz="5592" b="1" spc="-10" smtClean="0">
                <a:solidFill>
                  <a:srgbClr val="1204D5"/>
                </a:solidFill>
                <a:latin typeface="Times New Roman Bold"/>
                <a:cs typeface="Times New Roman Bold"/>
              </a:rPr>
              <a:t>بسم ا الرحمن الرحيم</a:t>
            </a:r>
          </a:p>
          <a:p>
            <a:pPr>
              <a:lnSpc>
                <a:spcPts val="6900"/>
              </a:lnSpc>
            </a:pPr>
            <a:endParaRPr lang="en-CA" sz="60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324100" y="393700"/>
            <a:ext cx="98679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12" b="1" smtClean="0">
                <a:solidFill>
                  <a:srgbClr val="FFFF00"/>
                </a:solidFill>
                <a:latin typeface="Calibri Bold"/>
                <a:cs typeface="Calibri Bold"/>
              </a:rPr>
              <a:t>Actions of adrenal medullary hormones</a:t>
            </a:r>
          </a:p>
          <a:p>
            <a:pPr>
              <a:lnSpc>
                <a:spcPts val="4140"/>
              </a:lnSpc>
            </a:pPr>
            <a:endParaRPr lang="en-CA" sz="36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324100" y="177800"/>
            <a:ext cx="98679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12" b="1" smtClean="0">
                <a:solidFill>
                  <a:srgbClr val="FFFF00"/>
                </a:solidFill>
                <a:latin typeface="Calibri Bold"/>
                <a:cs typeface="Calibri Bold"/>
              </a:rPr>
              <a:t>Actions of adrenal medullary hormones</a:t>
            </a:r>
          </a:p>
          <a:p>
            <a:pPr>
              <a:lnSpc>
                <a:spcPts val="4140"/>
              </a:lnSpc>
            </a:pPr>
            <a:endParaRPr lang="en-CA" sz="36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19100" y="5461000"/>
            <a:ext cx="11772900" cy="622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13664">
              <a:lnSpc>
                <a:spcPts val="2100"/>
              </a:lnSpc>
            </a:pPr>
            <a:r>
              <a:rPr lang="en-CA" sz="1810" b="1" smtClean="0">
                <a:solidFill>
                  <a:srgbClr val="00AF50"/>
                </a:solidFill>
                <a:latin typeface="Calibri Bold"/>
                <a:cs typeface="Calibri Bold"/>
              </a:rPr>
              <a:t>The effects of the adrenal medullary hormones underlie the role of these hormones in preparation of body for fight</a:t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00AF50"/>
                </a:solidFill>
                <a:latin typeface="Calibri Bold"/>
                <a:cs typeface="Calibri Bold"/>
              </a:rPr>
              <a:t>or flight.</a:t>
            </a:r>
          </a:p>
          <a:p>
            <a:pPr>
              <a:lnSpc>
                <a:spcPts val="21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35000" y="6019800"/>
            <a:ext cx="11557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2" b="1" smtClean="0">
                <a:solidFill>
                  <a:srgbClr val="00AF50"/>
                </a:solidFill>
                <a:latin typeface="Calibri Bold"/>
                <a:cs typeface="Calibri Bold"/>
              </a:rPr>
              <a:t>The overall effect is to ensue that all requirements for increased muscle activity are available. What are these?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3251200" y="177800"/>
            <a:ext cx="89408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b="1" smtClean="0">
                <a:solidFill>
                  <a:srgbClr val="FFFF00"/>
                </a:solidFill>
                <a:latin typeface="Calibri Bold"/>
                <a:cs typeface="Calibri Bold"/>
              </a:rPr>
              <a:t>Control of secretion of</a:t>
            </a:r>
          </a:p>
          <a:p>
            <a:pPr>
              <a:lnSpc>
                <a:spcPts val="3680"/>
              </a:lnSpc>
            </a:pPr>
            <a:endParaRPr lang="en-CA" sz="319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692400" y="914400"/>
            <a:ext cx="94996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2" b="1" smtClean="0">
                <a:solidFill>
                  <a:srgbClr val="FFFF00"/>
                </a:solidFill>
                <a:latin typeface="Calibri Bold"/>
                <a:cs typeface="Calibri Bold"/>
              </a:rPr>
              <a:t>adrenal medullary hormones</a:t>
            </a:r>
          </a:p>
          <a:p>
            <a:pPr>
              <a:lnSpc>
                <a:spcPts val="3680"/>
              </a:lnSpc>
            </a:pPr>
            <a:endParaRPr lang="en-CA" sz="319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9600" y="1600200"/>
            <a:ext cx="115824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b="1" smtClean="0">
                <a:solidFill>
                  <a:srgbClr val="006FC0"/>
                </a:solidFill>
                <a:latin typeface="Calibri Bold"/>
                <a:cs typeface="Calibri Bold"/>
              </a:rPr>
              <a:t>The adrenal medulla is innervated by the</a:t>
            </a:r>
          </a:p>
          <a:p>
            <a:pPr>
              <a:lnSpc>
                <a:spcPts val="23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68300" y="1905000"/>
            <a:ext cx="118237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2" b="1" smtClean="0">
                <a:solidFill>
                  <a:srgbClr val="006FC0"/>
                </a:solidFill>
                <a:latin typeface="Calibri Bold"/>
                <a:cs typeface="Calibri Bold"/>
              </a:rPr>
              <a:t>sympathetic nervous system.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68300" y="2514600"/>
            <a:ext cx="11823700" cy="1003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34696">
              <a:lnSpc>
                <a:spcPts val="2400"/>
              </a:lnSpc>
            </a:pPr>
            <a:r>
              <a:rPr lang="en-CA" sz="2002" b="1" smtClean="0">
                <a:solidFill>
                  <a:srgbClr val="006FC0"/>
                </a:solidFill>
                <a:latin typeface="Calibri Bold"/>
                <a:cs typeface="Calibri Bold"/>
              </a:rPr>
              <a:t>Adrenal hormones are released from the medulla</a:t>
            </a:r>
            <a:br>
              <a:rPr lang="en-CA" sz="1992" smtClean="0">
                <a:solidFill>
                  <a:srgbClr val="000000"/>
                </a:solidFill>
                <a:latin typeface="Times New Roman"/>
              </a:rPr>
            </a:br>
            <a:r>
              <a:rPr lang="en-CA" sz="2002" b="1" smtClean="0">
                <a:solidFill>
                  <a:srgbClr val="006FC0"/>
                </a:solidFill>
                <a:latin typeface="Calibri Bold"/>
                <a:cs typeface="Calibri Bold"/>
              </a:rPr>
              <a:t>in response to signals from the sympathetic nervous</a:t>
            </a:r>
            <a:br>
              <a:rPr lang="en-CA" sz="1992" smtClean="0">
                <a:solidFill>
                  <a:srgbClr val="000000"/>
                </a:solidFill>
                <a:latin typeface="Times New Roman"/>
              </a:rPr>
            </a:br>
            <a:r>
              <a:rPr lang="en-CA" sz="2002" b="1" smtClean="0">
                <a:solidFill>
                  <a:srgbClr val="006FC0"/>
                </a:solidFill>
                <a:latin typeface="Calibri Bold"/>
                <a:cs typeface="Calibri Bold"/>
              </a:rPr>
              <a:t>system.</a:t>
            </a:r>
          </a:p>
          <a:p>
            <a:pPr>
              <a:lnSpc>
                <a:spcPts val="24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9600" y="3733800"/>
            <a:ext cx="115824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b="1" smtClean="0">
                <a:solidFill>
                  <a:srgbClr val="006FC0"/>
                </a:solidFill>
                <a:latin typeface="Calibri Bold"/>
                <a:cs typeface="Calibri Bold"/>
              </a:rPr>
              <a:t>The sympathetic nervous system is activated in</a:t>
            </a:r>
          </a:p>
          <a:p>
            <a:pPr>
              <a:lnSpc>
                <a:spcPts val="23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68300" y="4038600"/>
            <a:ext cx="118237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2" b="1" smtClean="0">
                <a:solidFill>
                  <a:srgbClr val="006FC0"/>
                </a:solidFill>
                <a:latin typeface="Calibri Bold"/>
                <a:cs typeface="Calibri Bold"/>
              </a:rPr>
              <a:t>response to stress also know as the “fight or flight”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68300" y="4356100"/>
            <a:ext cx="118237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b="1" smtClean="0">
                <a:solidFill>
                  <a:srgbClr val="006FC0"/>
                </a:solidFill>
                <a:latin typeface="Calibri Bold"/>
                <a:cs typeface="Calibri Bold"/>
              </a:rPr>
              <a:t>response. Stress can be physical (exercise),</a:t>
            </a:r>
          </a:p>
          <a:p>
            <a:pPr>
              <a:lnSpc>
                <a:spcPts val="23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68300" y="4660900"/>
            <a:ext cx="118237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2" b="1" smtClean="0">
                <a:solidFill>
                  <a:srgbClr val="006FC0"/>
                </a:solidFill>
                <a:latin typeface="Calibri Bold"/>
                <a:cs typeface="Calibri Bold"/>
              </a:rPr>
              <a:t>physiological (hypoglycemia, hemmorhage), or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68300" y="4965700"/>
            <a:ext cx="118237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b="1" smtClean="0">
                <a:solidFill>
                  <a:srgbClr val="006FC0"/>
                </a:solidFill>
                <a:latin typeface="Calibri Bold"/>
                <a:cs typeface="Calibri Bold"/>
              </a:rPr>
              <a:t>emotional,</a:t>
            </a:r>
          </a:p>
          <a:p>
            <a:pPr>
              <a:lnSpc>
                <a:spcPts val="23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68300" y="5562600"/>
            <a:ext cx="11823700" cy="1003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34696">
              <a:lnSpc>
                <a:spcPts val="2400"/>
              </a:lnSpc>
            </a:pPr>
            <a:r>
              <a:rPr lang="en-CA" sz="2002" b="1" smtClean="0">
                <a:solidFill>
                  <a:srgbClr val="006FC0"/>
                </a:solidFill>
                <a:latin typeface="Calibri Bold"/>
                <a:cs typeface="Calibri Bold"/>
              </a:rPr>
              <a:t>Cortisol, when secreted from the adrenal cortex in</a:t>
            </a:r>
            <a:br>
              <a:rPr lang="en-CA" sz="1992" smtClean="0">
                <a:solidFill>
                  <a:srgbClr val="000000"/>
                </a:solidFill>
                <a:latin typeface="Times New Roman"/>
              </a:rPr>
            </a:br>
            <a:r>
              <a:rPr lang="en-CA" sz="2002" b="1" smtClean="0">
                <a:solidFill>
                  <a:srgbClr val="006FC0"/>
                </a:solidFill>
                <a:latin typeface="Calibri Bold"/>
                <a:cs typeface="Calibri Bold"/>
              </a:rPr>
              <a:t>response to stress, causes release of these hormones</a:t>
            </a:r>
            <a:br>
              <a:rPr lang="en-CA" sz="1992" smtClean="0">
                <a:solidFill>
                  <a:srgbClr val="000000"/>
                </a:solidFill>
                <a:latin typeface="Times New Roman"/>
              </a:rPr>
            </a:br>
            <a:r>
              <a:rPr lang="en-CA" sz="2002" b="1" smtClean="0">
                <a:solidFill>
                  <a:srgbClr val="006FC0"/>
                </a:solidFill>
                <a:latin typeface="Calibri Bold"/>
                <a:cs typeface="Calibri Bold"/>
              </a:rPr>
              <a:t>from the medulla.</a:t>
            </a:r>
          </a:p>
          <a:p>
            <a:pPr>
              <a:lnSpc>
                <a:spcPts val="24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917700" y="101600"/>
            <a:ext cx="102743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60"/>
              </a:lnSpc>
            </a:pPr>
            <a:r>
              <a:rPr lang="en-CA" sz="4394" smtClean="0">
                <a:solidFill>
                  <a:srgbClr val="FF0000"/>
                </a:solidFill>
                <a:latin typeface="Arial"/>
                <a:cs typeface="Arial"/>
              </a:rPr>
              <a:t>Stress and the Adrenal Gland</a:t>
            </a:r>
          </a:p>
          <a:p>
            <a:pPr>
              <a:lnSpc>
                <a:spcPts val="3960"/>
              </a:lnSpc>
            </a:pPr>
            <a:endParaRPr lang="en-CA" sz="439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01700" y="342900"/>
            <a:ext cx="112903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1" smtClean="0">
                <a:solidFill>
                  <a:srgbClr val="FF0000"/>
                </a:solidFill>
                <a:latin typeface="Calibri Light"/>
                <a:cs typeface="Calibri Light"/>
              </a:rPr>
              <a:t>A case study?</a:t>
            </a:r>
          </a:p>
          <a:p>
            <a:pPr>
              <a:lnSpc>
                <a:spcPts val="5060"/>
              </a:lnSpc>
            </a:pPr>
            <a:endParaRPr lang="en-CA" sz="43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60600" y="1689100"/>
            <a:ext cx="9931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Calibri"/>
                <a:cs typeface="Calibri"/>
              </a:rPr>
              <a:t>“James” a 35-year-old husband and father of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489200" y="2032000"/>
            <a:ext cx="97028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65"/>
              </a:lnSpc>
            </a:pPr>
            <a:r>
              <a:rPr lang="en-CA" sz="2402" smtClean="0">
                <a:solidFill>
                  <a:srgbClr val="000000"/>
                </a:solidFill>
                <a:latin typeface="Calibri"/>
                <a:cs typeface="Calibri"/>
              </a:rPr>
              <a:t>three children, has been experiencing</a:t>
            </a:r>
          </a:p>
          <a:p>
            <a:pPr>
              <a:lnSpc>
                <a:spcPts val="2565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36800" y="2463800"/>
            <a:ext cx="9855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Calibri"/>
                <a:cs typeface="Calibri"/>
              </a:rPr>
              <a:t>headaches   and   palpitations   of   increasing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489200" y="2819400"/>
            <a:ext cx="97028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65"/>
              </a:lnSpc>
            </a:pPr>
            <a:r>
              <a:rPr lang="en-CA" sz="2402" smtClean="0">
                <a:solidFill>
                  <a:srgbClr val="000000"/>
                </a:solidFill>
                <a:latin typeface="Calibri"/>
                <a:cs typeface="Calibri"/>
              </a:rPr>
              <a:t>frequency  and  severity  over  the  past  six</a:t>
            </a:r>
          </a:p>
          <a:p>
            <a:pPr>
              <a:lnSpc>
                <a:spcPts val="2565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489200" y="3149600"/>
            <a:ext cx="97028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5"/>
              </a:lnSpc>
            </a:pPr>
            <a:r>
              <a:rPr lang="en-CA" sz="2400" smtClean="0">
                <a:solidFill>
                  <a:srgbClr val="000000"/>
                </a:solidFill>
                <a:latin typeface="Calibri"/>
                <a:cs typeface="Calibri"/>
              </a:rPr>
              <a:t>months.</a:t>
            </a:r>
          </a:p>
          <a:p>
            <a:pPr>
              <a:lnSpc>
                <a:spcPts val="260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60600" y="3581400"/>
            <a:ext cx="9931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 smtClean="0">
                <a:solidFill>
                  <a:srgbClr val="000000"/>
                </a:solidFill>
                <a:latin typeface="Calibri"/>
                <a:cs typeface="Calibri"/>
              </a:rPr>
              <a:t>In addition, he has had periods of intense anxiety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489200" y="3937000"/>
            <a:ext cx="97028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65"/>
              </a:lnSpc>
            </a:pPr>
            <a:r>
              <a:rPr lang="en-CA" sz="2400" smtClean="0">
                <a:solidFill>
                  <a:srgbClr val="000000"/>
                </a:solidFill>
                <a:latin typeface="Calibri"/>
                <a:cs typeface="Calibri"/>
              </a:rPr>
              <a:t>and panic attacks.</a:t>
            </a:r>
          </a:p>
          <a:p>
            <a:pPr>
              <a:lnSpc>
                <a:spcPts val="256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397000" y="215900"/>
            <a:ext cx="107950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b="1" smtClean="0">
                <a:solidFill>
                  <a:srgbClr val="FF0000"/>
                </a:solidFill>
                <a:latin typeface="Comic Sans MS Bold"/>
                <a:cs typeface="Comic Sans MS Bold"/>
              </a:rPr>
              <a:t>Pheochromocytoma</a:t>
            </a:r>
          </a:p>
          <a:p>
            <a:pPr>
              <a:lnSpc>
                <a:spcPts val="3680"/>
              </a:lnSpc>
            </a:pPr>
            <a:endParaRPr lang="en-CA" sz="319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71500" y="1079500"/>
            <a:ext cx="116205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4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412" b="1" smtClean="0">
                <a:solidFill>
                  <a:srgbClr val="000000"/>
                </a:solidFill>
                <a:latin typeface="Calibri Bold"/>
                <a:cs typeface="Calibri Bold"/>
              </a:rPr>
              <a:t> Pheochromocytoma is a tumor of adrenal</a:t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10" b="1" smtClean="0">
                <a:solidFill>
                  <a:srgbClr val="000000"/>
                </a:solidFill>
                <a:latin typeface="Calibri Bold"/>
                <a:cs typeface="Calibri Bold"/>
              </a:rPr>
              <a:t>medulla .</a:t>
            </a:r>
          </a:p>
          <a:p>
            <a:pPr>
              <a:lnSpc>
                <a:spcPts val="26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71500" y="1866900"/>
            <a:ext cx="116205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4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412" b="1" smtClean="0">
                <a:solidFill>
                  <a:srgbClr val="000000"/>
                </a:solidFill>
                <a:latin typeface="Calibri Bold"/>
                <a:cs typeface="Calibri Bold"/>
              </a:rPr>
              <a:t> derived from chromaffin cells (arise from</a:t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10" b="1" smtClean="0">
                <a:solidFill>
                  <a:srgbClr val="000000"/>
                </a:solidFill>
                <a:latin typeface="Calibri Bold"/>
                <a:cs typeface="Calibri Bold"/>
              </a:rPr>
              <a:t>neural crest).</a:t>
            </a:r>
          </a:p>
          <a:p>
            <a:pPr>
              <a:lnSpc>
                <a:spcPts val="26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1500" y="2540000"/>
            <a:ext cx="11620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412" b="1" smtClean="0">
                <a:solidFill>
                  <a:srgbClr val="000000"/>
                </a:solidFill>
                <a:latin typeface="Calibri Bold"/>
                <a:cs typeface="Calibri Bold"/>
              </a:rPr>
              <a:t>  Most often occurs in middle age.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71500" y="3263900"/>
            <a:ext cx="11620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457200" algn="l"/>
              </a:tabLst>
            </a:pPr>
            <a:r>
              <a:rPr lang="en-CA" sz="24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412" b="1" smtClean="0">
                <a:solidFill>
                  <a:srgbClr val="000000"/>
                </a:solidFill>
                <a:latin typeface="Calibri Bold"/>
                <a:cs typeface="Calibri Bold"/>
              </a:rPr>
              <a:t>  It   can   be   life   threatening   if   not</a:t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10" b="1" smtClean="0">
                <a:solidFill>
                  <a:srgbClr val="000000"/>
                </a:solidFill>
                <a:latin typeface="Calibri Bold"/>
                <a:cs typeface="Calibri Bold"/>
              </a:rPr>
              <a:t>	recognized &amp; not treated.</a:t>
            </a:r>
          </a:p>
          <a:p>
            <a:pPr>
              <a:lnSpc>
                <a:spcPts val="28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71500" y="4356100"/>
            <a:ext cx="11620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457200" algn="l"/>
              </a:tabLst>
            </a:pPr>
            <a:r>
              <a:rPr lang="en-CA" sz="2400" smtClean="0">
                <a:solidFill>
                  <a:srgbClr val="00AF50"/>
                </a:solidFill>
                <a:latin typeface="Arial"/>
                <a:cs typeface="Arial"/>
              </a:rPr>
              <a:t>•</a:t>
            </a:r>
            <a:r>
              <a:rPr lang="en-CA" sz="2410" b="1" smtClean="0">
                <a:solidFill>
                  <a:srgbClr val="00AF50"/>
                </a:solidFill>
                <a:latin typeface="Calibri Bold"/>
                <a:cs typeface="Calibri Bold"/>
              </a:rPr>
              <a:t>  Most tumors secrete epinephrine, NE,</a:t>
            </a:r>
            <a:br>
              <a:rPr lang="en-CA" sz="2402" smtClean="0">
                <a:solidFill>
                  <a:srgbClr val="000000"/>
                </a:solidFill>
                <a:latin typeface="Times New Roman"/>
              </a:rPr>
            </a:br>
            <a:r>
              <a:rPr lang="en-CA" sz="2412" b="1" smtClean="0">
                <a:solidFill>
                  <a:srgbClr val="00AF50"/>
                </a:solidFill>
                <a:latin typeface="Calibri Bold"/>
                <a:cs typeface="Calibri Bold"/>
              </a:rPr>
              <a:t>	and dopamine and can cause episodic</a:t>
            </a:r>
          </a:p>
          <a:p>
            <a:pPr>
              <a:lnSpc>
                <a:spcPts val="290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5105400"/>
            <a:ext cx="11163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 smtClean="0">
                <a:solidFill>
                  <a:srgbClr val="00AF50"/>
                </a:solidFill>
                <a:latin typeface="Calibri Bold"/>
                <a:cs typeface="Calibri Bold"/>
              </a:rPr>
              <a:t>hypertension.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1500" y="5829300"/>
            <a:ext cx="11620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AF50"/>
                </a:solidFill>
                <a:latin typeface="Arial"/>
                <a:cs typeface="Arial"/>
              </a:rPr>
              <a:t>•</a:t>
            </a:r>
            <a:r>
              <a:rPr lang="en-CA" sz="2410" b="1" smtClean="0">
                <a:solidFill>
                  <a:srgbClr val="00AF50"/>
                </a:solidFill>
                <a:latin typeface="Calibri Bold"/>
                <a:cs typeface="Calibri Bold"/>
              </a:rPr>
              <a:t> Associated with neurofibromatosis.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838200" y="723900"/>
            <a:ext cx="113538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2" b="1" smtClean="0">
                <a:solidFill>
                  <a:srgbClr val="CC3300"/>
                </a:solidFill>
                <a:latin typeface="Calibri Bold"/>
                <a:cs typeface="Calibri Bold"/>
              </a:rPr>
              <a:t>Signs and Symptoms of Pheochromocytoma</a:t>
            </a:r>
          </a:p>
          <a:p>
            <a:pPr>
              <a:lnSpc>
                <a:spcPts val="3680"/>
              </a:lnSpc>
            </a:pPr>
            <a:endParaRPr lang="en-CA" sz="319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82700" y="1676400"/>
            <a:ext cx="109093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4" smtClean="0">
                <a:solidFill>
                  <a:srgbClr val="000000"/>
                </a:solidFill>
                <a:latin typeface="Arial"/>
                <a:cs typeface="Arial"/>
              </a:rPr>
              <a:t>• resistant hypertension (95%)</a:t>
            </a:r>
          </a:p>
          <a:p>
            <a:pPr>
              <a:lnSpc>
                <a:spcPts val="3680"/>
              </a:lnSpc>
            </a:pPr>
            <a:endParaRPr lang="en-CA" sz="319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82700" y="2654300"/>
            <a:ext cx="109093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2" smtClean="0">
                <a:solidFill>
                  <a:srgbClr val="000000"/>
                </a:solidFill>
                <a:latin typeface="Arial"/>
                <a:cs typeface="Arial"/>
              </a:rPr>
              <a:t>• headache</a:t>
            </a:r>
          </a:p>
          <a:p>
            <a:pPr>
              <a:lnSpc>
                <a:spcPts val="3680"/>
              </a:lnSpc>
            </a:pPr>
            <a:endParaRPr lang="en-CA" sz="319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82700" y="3136900"/>
            <a:ext cx="62611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3194" smtClean="0">
                <a:solidFill>
                  <a:srgbClr val="000000"/>
                </a:solidFill>
                <a:latin typeface="Arial"/>
                <a:cs typeface="Arial"/>
              </a:rPr>
              <a:t>• sweating</a:t>
            </a:r>
          </a:p>
          <a:p>
            <a:pPr>
              <a:lnSpc>
                <a:spcPts val="3680"/>
              </a:lnSpc>
            </a:pPr>
            <a:endParaRPr lang="en-CA" sz="319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82700" y="3632200"/>
            <a:ext cx="62611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3194" smtClean="0">
                <a:solidFill>
                  <a:srgbClr val="000000"/>
                </a:solidFill>
                <a:latin typeface="Arial"/>
                <a:cs typeface="Arial"/>
              </a:rPr>
              <a:t>• palpitations</a:t>
            </a:r>
          </a:p>
          <a:p>
            <a:pPr>
              <a:lnSpc>
                <a:spcPts val="3680"/>
              </a:lnSpc>
            </a:pPr>
            <a:endParaRPr lang="en-CA" sz="319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82700" y="4114800"/>
            <a:ext cx="62611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3192" smtClean="0">
                <a:solidFill>
                  <a:srgbClr val="000000"/>
                </a:solidFill>
                <a:latin typeface="Arial"/>
                <a:cs typeface="Arial"/>
              </a:rPr>
              <a:t>• chest pain</a:t>
            </a:r>
          </a:p>
          <a:p>
            <a:pPr>
              <a:lnSpc>
                <a:spcPts val="3680"/>
              </a:lnSpc>
            </a:pPr>
            <a:endParaRPr lang="en-CA" sz="319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82700" y="4610100"/>
            <a:ext cx="62611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3192" smtClean="0">
                <a:solidFill>
                  <a:srgbClr val="000000"/>
                </a:solidFill>
                <a:latin typeface="Arial"/>
                <a:cs typeface="Arial"/>
              </a:rPr>
              <a:t>• anxiety</a:t>
            </a:r>
          </a:p>
          <a:p>
            <a:pPr>
              <a:lnSpc>
                <a:spcPts val="3680"/>
              </a:lnSpc>
            </a:pPr>
            <a:endParaRPr lang="en-CA" sz="319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82700" y="5092700"/>
            <a:ext cx="62611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3194" smtClean="0">
                <a:solidFill>
                  <a:srgbClr val="000000"/>
                </a:solidFill>
                <a:latin typeface="Arial"/>
                <a:cs typeface="Arial"/>
              </a:rPr>
              <a:t>• glucose intolerance</a:t>
            </a:r>
          </a:p>
          <a:p>
            <a:pPr>
              <a:lnSpc>
                <a:spcPts val="3680"/>
              </a:lnSpc>
            </a:pPr>
            <a:endParaRPr lang="en-CA" sz="3194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82700" y="5588000"/>
            <a:ext cx="62611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3194" smtClean="0">
                <a:solidFill>
                  <a:srgbClr val="000000"/>
                </a:solidFill>
                <a:latin typeface="Arial"/>
                <a:cs typeface="Arial"/>
              </a:rPr>
              <a:t>• increased metabolic rate</a:t>
            </a:r>
          </a:p>
          <a:p>
            <a:pPr>
              <a:lnSpc>
                <a:spcPts val="3680"/>
              </a:lnSpc>
            </a:pPr>
            <a:endParaRPr lang="en-CA" sz="3194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645400" y="3149600"/>
            <a:ext cx="44323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3192" smtClean="0">
                <a:solidFill>
                  <a:srgbClr val="00AF50"/>
                </a:solidFill>
                <a:latin typeface="Arial"/>
                <a:cs typeface="Arial"/>
              </a:rPr>
              <a:t>classic triad</a:t>
            </a:r>
          </a:p>
          <a:p>
            <a:pPr>
              <a:lnSpc>
                <a:spcPts val="3680"/>
              </a:lnSpc>
            </a:pPr>
            <a:endParaRPr lang="en-CA" sz="319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397000" y="215900"/>
            <a:ext cx="107950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b="1" smtClean="0">
                <a:solidFill>
                  <a:srgbClr val="FF0000"/>
                </a:solidFill>
                <a:latin typeface="Comic Sans MS Bold"/>
                <a:cs typeface="Comic Sans MS Bold"/>
              </a:rPr>
              <a:t>Pheochromocytoma</a:t>
            </a:r>
          </a:p>
          <a:p>
            <a:pPr>
              <a:lnSpc>
                <a:spcPts val="3680"/>
              </a:lnSpc>
            </a:pPr>
            <a:endParaRPr lang="en-CA" sz="319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60400" y="4140200"/>
            <a:ext cx="4445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300"/>
              </a:lnSpc>
            </a:pPr>
          </a:p>
        </p:txBody>
      </p:sp>
      <p:sp>
        <p:nvSpPr>
          <p:cNvPr id="4" name="TextBox 4"/>
          <p:cNvSpPr txBox="1"/>
          <p:nvPr/>
        </p:nvSpPr>
        <p:spPr>
          <a:xfrm>
            <a:off x="1117600" y="4140200"/>
            <a:ext cx="45339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2" b="1" smtClean="0">
                <a:solidFill>
                  <a:srgbClr val="000000"/>
                </a:solidFill>
                <a:latin typeface="Calibri Bold"/>
                <a:cs typeface="Calibri Bold"/>
              </a:rPr>
              <a:t>Urinary   vanillylmandelic   acid,   VMA</a:t>
            </a:r>
          </a:p>
          <a:p>
            <a:pPr>
              <a:lnSpc>
                <a:spcPts val="2300"/>
              </a:lnSpc>
            </a:pPr>
          </a:p>
        </p:txBody>
      </p:sp>
      <p:sp>
        <p:nvSpPr>
          <p:cNvPr id="5" name="TextBox 5"/>
          <p:cNvSpPr txBox="1"/>
          <p:nvPr/>
        </p:nvSpPr>
        <p:spPr>
          <a:xfrm>
            <a:off x="5600700" y="4140200"/>
            <a:ext cx="4953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2" b="1" smtClean="0">
                <a:solidFill>
                  <a:srgbClr val="000000"/>
                </a:solidFill>
                <a:latin typeface="Calibri Bold"/>
                <a:cs typeface="Calibri Bold"/>
              </a:rPr>
              <a:t>(a</a:t>
            </a:r>
          </a:p>
          <a:p>
            <a:pPr>
              <a:lnSpc>
                <a:spcPts val="2300"/>
              </a:lnSpc>
            </a:pPr>
          </a:p>
        </p:txBody>
      </p:sp>
      <p:sp>
        <p:nvSpPr>
          <p:cNvPr id="6" name="TextBox 6"/>
          <p:cNvSpPr txBox="1"/>
          <p:nvPr/>
        </p:nvSpPr>
        <p:spPr>
          <a:xfrm>
            <a:off x="1117600" y="4445000"/>
            <a:ext cx="49784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2" b="1" smtClean="0">
                <a:solidFill>
                  <a:srgbClr val="000000"/>
                </a:solidFill>
                <a:latin typeface="Calibri Bold"/>
                <a:cs typeface="Calibri Bold"/>
              </a:rPr>
              <a:t>breakdown products of norepinephrine) and</a:t>
            </a:r>
          </a:p>
          <a:p>
            <a:pPr>
              <a:lnSpc>
                <a:spcPts val="2300"/>
              </a:lnSpc>
            </a:pPr>
          </a:p>
        </p:txBody>
      </p:sp>
      <p:sp>
        <p:nvSpPr>
          <p:cNvPr id="7" name="TextBox 7"/>
          <p:cNvSpPr txBox="1"/>
          <p:nvPr/>
        </p:nvSpPr>
        <p:spPr>
          <a:xfrm>
            <a:off x="1117600" y="4749800"/>
            <a:ext cx="20447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2" b="1" smtClean="0">
                <a:solidFill>
                  <a:srgbClr val="000000"/>
                </a:solidFill>
                <a:latin typeface="Calibri Bold"/>
                <a:cs typeface="Calibri Bold"/>
              </a:rPr>
              <a:t>Metanephrines:</a:t>
            </a:r>
          </a:p>
          <a:p>
            <a:pPr>
              <a:lnSpc>
                <a:spcPts val="2300"/>
              </a:lnSpc>
            </a:pPr>
          </a:p>
        </p:txBody>
      </p:sp>
      <p:sp>
        <p:nvSpPr>
          <p:cNvPr id="8" name="TextBox 8"/>
          <p:cNvSpPr txBox="1"/>
          <p:nvPr/>
        </p:nvSpPr>
        <p:spPr>
          <a:xfrm>
            <a:off x="660400" y="5359400"/>
            <a:ext cx="4445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300"/>
              </a:lnSpc>
            </a:pPr>
          </a:p>
        </p:txBody>
      </p:sp>
      <p:sp>
        <p:nvSpPr>
          <p:cNvPr id="9" name="TextBox 9"/>
          <p:cNvSpPr txBox="1"/>
          <p:nvPr/>
        </p:nvSpPr>
        <p:spPr>
          <a:xfrm>
            <a:off x="1168400" y="5359400"/>
            <a:ext cx="28829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2" b="1" smtClean="0">
                <a:solidFill>
                  <a:srgbClr val="000000"/>
                </a:solidFill>
                <a:latin typeface="Calibri Bold"/>
                <a:cs typeface="Calibri Bold"/>
              </a:rPr>
              <a:t>Plasma catecholamines:</a:t>
            </a:r>
          </a:p>
          <a:p>
            <a:pPr>
              <a:lnSpc>
                <a:spcPts val="2300"/>
              </a:lnSpc>
            </a:pPr>
          </a:p>
        </p:txBody>
      </p:sp>
      <p:sp>
        <p:nvSpPr>
          <p:cNvPr id="10" name="TextBox 10"/>
          <p:cNvSpPr txBox="1"/>
          <p:nvPr/>
        </p:nvSpPr>
        <p:spPr>
          <a:xfrm>
            <a:off x="660400" y="5969000"/>
            <a:ext cx="4445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300"/>
              </a:lnSpc>
            </a:pPr>
          </a:p>
        </p:txBody>
      </p:sp>
      <p:sp>
        <p:nvSpPr>
          <p:cNvPr id="11" name="TextBox 11"/>
          <p:cNvSpPr txBox="1"/>
          <p:nvPr/>
        </p:nvSpPr>
        <p:spPr>
          <a:xfrm>
            <a:off x="1117600" y="5969000"/>
            <a:ext cx="35687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2" b="1" smtClean="0">
                <a:solidFill>
                  <a:srgbClr val="000000"/>
                </a:solidFill>
                <a:latin typeface="Calibri Bold"/>
                <a:cs typeface="Calibri Bold"/>
              </a:rPr>
              <a:t>Treatment is surgical resection</a:t>
            </a:r>
          </a:p>
          <a:p>
            <a:pPr>
              <a:lnSpc>
                <a:spcPts val="2300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311400" y="2108200"/>
            <a:ext cx="98806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280"/>
              </a:lnSpc>
            </a:pPr>
            <a:r>
              <a:rPr lang="en-CA" sz="7212" b="1" smtClean="0">
                <a:solidFill>
                  <a:srgbClr val="FF0000"/>
                </a:solidFill>
                <a:latin typeface="Arial Bold"/>
                <a:cs typeface="Arial Bold"/>
              </a:rPr>
              <a:t>Adrenal Medulla</a:t>
            </a:r>
          </a:p>
          <a:p>
            <a:pPr>
              <a:lnSpc>
                <a:spcPts val="8280"/>
              </a:lnSpc>
            </a:pPr>
            <a:endParaRPr lang="en-CA" sz="72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3390900" y="215900"/>
            <a:ext cx="88011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2" b="1" smtClean="0">
                <a:solidFill>
                  <a:srgbClr val="FF0000"/>
                </a:solidFill>
                <a:latin typeface="Calibri Bold"/>
                <a:cs typeface="Calibri Bold"/>
              </a:rPr>
              <a:t>Learning outcomes</a:t>
            </a:r>
          </a:p>
          <a:p>
            <a:pPr>
              <a:lnSpc>
                <a:spcPts val="6210"/>
              </a:lnSpc>
            </a:pPr>
            <a:endParaRPr lang="en-CA" sz="5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4800" y="1079500"/>
            <a:ext cx="11887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410" b="1" smtClean="0">
                <a:solidFill>
                  <a:srgbClr val="006FC0"/>
                </a:solidFill>
                <a:latin typeface="Calibri Bold"/>
                <a:cs typeface="Calibri Bold"/>
              </a:rPr>
              <a:t>After reviewing the PowerPoint presentation, lecture notes and associated material, the</a:t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10" b="1" smtClean="0">
                <a:solidFill>
                  <a:srgbClr val="006FC0"/>
                </a:solidFill>
                <a:latin typeface="Calibri Bold"/>
                <a:cs typeface="Calibri Bold"/>
              </a:rPr>
              <a:t>student should be able to:</a:t>
            </a:r>
          </a:p>
          <a:p>
            <a:pPr>
              <a:lnSpc>
                <a:spcPts val="28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171700"/>
            <a:ext cx="111633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2" smtClean="0">
                <a:solidFill>
                  <a:srgbClr val="000000"/>
                </a:solidFill>
                <a:latin typeface="Arial"/>
                <a:cs typeface="Arial"/>
              </a:rPr>
              <a:t></a:t>
            </a:r>
            <a:r>
              <a:rPr lang="en-CA" sz="3202" b="1" smtClean="0">
                <a:solidFill>
                  <a:srgbClr val="000000"/>
                </a:solidFill>
                <a:latin typeface="Calibri Bold"/>
                <a:cs typeface="Calibri Bold"/>
              </a:rPr>
              <a:t> Summarize the actions of adrenal androgens.</a:t>
            </a:r>
          </a:p>
          <a:p>
            <a:pPr>
              <a:lnSpc>
                <a:spcPts val="3680"/>
              </a:lnSpc>
            </a:pPr>
            <a:endParaRPr lang="en-CA" sz="319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641600"/>
            <a:ext cx="11163300" cy="161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50"/>
              </a:lnSpc>
            </a:pPr>
            <a:r>
              <a:rPr lang="en-CA" sz="3194" smtClean="0">
                <a:solidFill>
                  <a:srgbClr val="000000"/>
                </a:solidFill>
                <a:latin typeface="Arial"/>
                <a:cs typeface="Arial"/>
              </a:rPr>
              <a:t></a:t>
            </a:r>
            <a:r>
              <a:rPr lang="en-CA" sz="3204" b="1" smtClean="0">
                <a:solidFill>
                  <a:srgbClr val="000000"/>
                </a:solidFill>
                <a:latin typeface="Calibri Bold"/>
                <a:cs typeface="Calibri Bold"/>
              </a:rPr>
              <a:t> Describe the causes and major manifestations of</a:t>
            </a:r>
            <a:br>
              <a:rPr lang="en-CA" sz="319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b="1" smtClean="0">
                <a:solidFill>
                  <a:srgbClr val="000000"/>
                </a:solidFill>
                <a:latin typeface="Calibri Bold"/>
                <a:cs typeface="Calibri Bold"/>
              </a:rPr>
              <a:t>hyperadrenocorticism and Hypoadrenocorticism</a:t>
            </a:r>
            <a:br>
              <a:rPr lang="en-CA" sz="3192" smtClean="0">
                <a:solidFill>
                  <a:srgbClr val="000000"/>
                </a:solidFill>
                <a:latin typeface="Times New Roman"/>
              </a:rPr>
            </a:br>
            <a:r>
              <a:rPr lang="en-CA" sz="3192" smtClean="0">
                <a:solidFill>
                  <a:srgbClr val="000000"/>
                </a:solidFill>
                <a:latin typeface="Arial"/>
                <a:cs typeface="Arial"/>
              </a:rPr>
              <a:t></a:t>
            </a:r>
            <a:r>
              <a:rPr lang="en-CA" sz="3202" b="1" smtClean="0">
                <a:solidFill>
                  <a:srgbClr val="000000"/>
                </a:solidFill>
                <a:latin typeface="Calibri Bold"/>
                <a:cs typeface="Calibri Bold"/>
              </a:rPr>
              <a:t> Describe circumstances in which catecholamines</a:t>
            </a:r>
          </a:p>
          <a:p>
            <a:pPr>
              <a:lnSpc>
                <a:spcPts val="3850"/>
              </a:lnSpc>
            </a:pPr>
            <a:endParaRPr lang="en-CA" sz="319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20800" y="4127500"/>
            <a:ext cx="108712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b="1" smtClean="0">
                <a:solidFill>
                  <a:srgbClr val="000000"/>
                </a:solidFill>
                <a:latin typeface="Calibri Bold"/>
                <a:cs typeface="Calibri Bold"/>
              </a:rPr>
              <a:t>are released from the adrenal gland.</a:t>
            </a:r>
          </a:p>
          <a:p>
            <a:pPr>
              <a:lnSpc>
                <a:spcPts val="3680"/>
              </a:lnSpc>
            </a:pPr>
            <a:endParaRPr lang="en-CA" sz="319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4610100"/>
            <a:ext cx="111633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4" smtClean="0">
                <a:solidFill>
                  <a:srgbClr val="000000"/>
                </a:solidFill>
                <a:latin typeface="Arial"/>
                <a:cs typeface="Arial"/>
              </a:rPr>
              <a:t></a:t>
            </a:r>
            <a:r>
              <a:rPr lang="en-CA" sz="3204" b="1" smtClean="0">
                <a:solidFill>
                  <a:srgbClr val="000000"/>
                </a:solidFill>
                <a:latin typeface="Calibri Bold"/>
                <a:cs typeface="Calibri Bold"/>
              </a:rPr>
              <a:t> List the major actions of catecholamines.</a:t>
            </a:r>
          </a:p>
          <a:p>
            <a:pPr>
              <a:lnSpc>
                <a:spcPts val="3680"/>
              </a:lnSpc>
            </a:pPr>
            <a:endParaRPr lang="en-CA" sz="319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013200" y="330200"/>
            <a:ext cx="81788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b="1" smtClean="0">
                <a:solidFill>
                  <a:srgbClr val="FF0000"/>
                </a:solidFill>
                <a:latin typeface="Calibri Bold"/>
                <a:cs typeface="Calibri Bold"/>
              </a:rPr>
              <a:t>Adrenal medulla</a:t>
            </a:r>
          </a:p>
          <a:p>
            <a:pPr>
              <a:lnSpc>
                <a:spcPts val="3680"/>
              </a:lnSpc>
            </a:pPr>
            <a:endParaRPr lang="en-CA" sz="319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8000" y="1816100"/>
            <a:ext cx="116840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34695">
              <a:lnSpc>
                <a:spcPts val="2400"/>
              </a:lnSpc>
            </a:pPr>
            <a:r>
              <a:rPr lang="en-CA" sz="2002" b="1" smtClean="0">
                <a:solidFill>
                  <a:srgbClr val="000000"/>
                </a:solidFill>
                <a:latin typeface="Calibri Bold"/>
                <a:cs typeface="Calibri Bold"/>
              </a:rPr>
              <a:t>The adrenal medulla is the inner part or core of each</a:t>
            </a:r>
            <a:br>
              <a:rPr lang="en-CA" sz="1992" smtClean="0">
                <a:solidFill>
                  <a:srgbClr val="000000"/>
                </a:solidFill>
                <a:latin typeface="Times New Roman"/>
              </a:rPr>
            </a:br>
            <a:r>
              <a:rPr lang="en-CA" sz="2002" b="1" smtClean="0">
                <a:solidFill>
                  <a:srgbClr val="000000"/>
                </a:solidFill>
                <a:latin typeface="Calibri Bold"/>
                <a:cs typeface="Calibri Bold"/>
              </a:rPr>
              <a:t>adrenal gland.</a:t>
            </a:r>
          </a:p>
          <a:p>
            <a:pPr>
              <a:lnSpc>
                <a:spcPts val="24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36600" y="2743200"/>
            <a:ext cx="114554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2" b="1" smtClean="0">
                <a:solidFill>
                  <a:srgbClr val="000000"/>
                </a:solidFill>
                <a:latin typeface="Calibri Bold"/>
                <a:cs typeface="Calibri Bold"/>
              </a:rPr>
              <a:t>It is considered as part of sympathetic nervous system.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6600" y="3352800"/>
            <a:ext cx="114554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2" b="1" smtClean="0">
                <a:solidFill>
                  <a:srgbClr val="000000"/>
                </a:solidFill>
                <a:latin typeface="Calibri Bold"/>
                <a:cs typeface="Calibri Bold"/>
              </a:rPr>
              <a:t>It secretes catecholamines: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65200" y="3657600"/>
            <a:ext cx="11226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b="1" smtClean="0">
                <a:solidFill>
                  <a:srgbClr val="000000"/>
                </a:solidFill>
                <a:latin typeface="Calibri Bold"/>
                <a:cs typeface="Calibri Bold"/>
              </a:rPr>
              <a:t>-Adrenaline (epinephrine) -- 80% of the secretion.</a:t>
            </a:r>
          </a:p>
          <a:p>
            <a:pPr>
              <a:lnSpc>
                <a:spcPts val="23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65200" y="3962400"/>
            <a:ext cx="11226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2" b="1" smtClean="0">
                <a:solidFill>
                  <a:srgbClr val="000000"/>
                </a:solidFill>
                <a:latin typeface="Calibri Bold"/>
                <a:cs typeface="Calibri Bold"/>
              </a:rPr>
              <a:t>-Noradrenaline (norepinephrine)-- 20 % of the secretion.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65200" y="4267200"/>
            <a:ext cx="11226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b="1" smtClean="0">
                <a:solidFill>
                  <a:srgbClr val="000000"/>
                </a:solidFill>
                <a:latin typeface="Calibri Bold"/>
                <a:cs typeface="Calibri Bold"/>
              </a:rPr>
              <a:t>-small amount of dopamine</a:t>
            </a:r>
          </a:p>
          <a:p>
            <a:pPr>
              <a:lnSpc>
                <a:spcPts val="23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5800" y="4876800"/>
            <a:ext cx="115062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4" smtClean="0">
                <a:solidFill>
                  <a:srgbClr val="000000"/>
                </a:solidFill>
                <a:latin typeface="Calibri"/>
                <a:cs typeface="Calibri"/>
              </a:rPr>
              <a:t>They are released from </a:t>
            </a:r>
            <a:r>
              <a:rPr lang="en-CA" sz="2004" b="1" smtClean="0">
                <a:solidFill>
                  <a:srgbClr val="000000"/>
                </a:solidFill>
                <a:latin typeface="Calibri Bold"/>
                <a:cs typeface="Calibri Bold"/>
              </a:rPr>
              <a:t>chromaffin cells</a:t>
            </a:r>
          </a:p>
          <a:p>
            <a:pPr>
              <a:lnSpc>
                <a:spcPts val="23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88900" y="63500"/>
            <a:ext cx="12103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27" spc="-10" smtClean="0">
                <a:solidFill>
                  <a:srgbClr val="0462C1"/>
                </a:solidFill>
                <a:latin typeface="Arial"/>
                <a:cs typeface="Arial"/>
              </a:rPr>
              <a:t>o</a:t>
            </a:r>
            <a:r>
              <a:rPr lang="en-CA" sz="1892" spc="-10" smtClean="0">
                <a:solidFill>
                  <a:srgbClr val="C00000"/>
                </a:solidFill>
                <a:latin typeface="Comic Sans MS"/>
                <a:cs typeface="Comic Sans MS"/>
              </a:rPr>
              <a:t>f the sympathetic system .تعتبر جزء ل يتجز  The adrena</a:t>
            </a:r>
            <a:r>
              <a:rPr lang="en-CA" sz="1892" spc="-10" smtClean="0">
                <a:solidFill>
                  <a:srgbClr val="C00000"/>
                </a:solidFill>
                <a:latin typeface="Arial"/>
                <a:cs typeface="Arial"/>
              </a:rPr>
              <a:t>l medulla is, fu</a:t>
            </a:r>
            <a:r>
              <a:rPr lang="en-CA" sz="1892" spc="-10" smtClean="0">
                <a:solidFill>
                  <a:srgbClr val="C00000"/>
                </a:solidFill>
                <a:latin typeface="Comic Sans MS"/>
                <a:cs typeface="Comic Sans MS"/>
              </a:rPr>
              <a:t>nctionally , integral part </a:t>
            </a:r>
          </a:p>
          <a:p>
            <a:pPr>
              <a:lnSpc>
                <a:spcPts val="1800"/>
              </a:lnSpc>
            </a:pPr>
            <a:endParaRPr lang="en-CA" sz="198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" y="736600"/>
            <a:ext cx="228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238" spc="-30" smtClean="0">
                <a:solidFill>
                  <a:srgbClr val="0462C1"/>
                </a:solidFill>
                <a:latin typeface="Arial"/>
                <a:cs typeface="Arial"/>
              </a:rPr>
              <a:t></a:t>
            </a:r>
          </a:p>
          <a:p>
            <a:pPr>
              <a:lnSpc>
                <a:spcPts val="184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31800" y="698500"/>
            <a:ext cx="116459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 smtClean="0">
                <a:solidFill>
                  <a:srgbClr val="000000"/>
                </a:solidFill>
                <a:latin typeface="Comic Sans MS"/>
                <a:cs typeface="Comic Sans MS"/>
              </a:rPr>
              <a:t>80%  of its secretion is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93700" y="927100"/>
            <a:ext cx="11798300" cy="749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9623">
              <a:lnSpc>
                <a:spcPts val="2700"/>
              </a:lnSpc>
            </a:pPr>
            <a:r>
              <a:rPr lang="en-CA" sz="1992" smtClean="0">
                <a:solidFill>
                  <a:srgbClr val="000000"/>
                </a:solidFill>
                <a:latin typeface="Comic Sans MS"/>
                <a:cs typeface="Comic Sans MS"/>
              </a:rPr>
              <a:t>Epinephrine ( EP) and</a:t>
            </a:r>
            <a:br>
              <a:rPr lang="en-CA" sz="1992" smtClean="0">
                <a:solidFill>
                  <a:srgbClr val="000000"/>
                </a:solidFill>
                <a:latin typeface="Times New Roman"/>
              </a:rPr>
            </a:br>
            <a:r>
              <a:rPr lang="en-CA" sz="1992" smtClean="0">
                <a:solidFill>
                  <a:srgbClr val="000000"/>
                </a:solidFill>
                <a:latin typeface="Comic Sans MS"/>
                <a:cs typeface="Comic Sans MS"/>
              </a:rPr>
              <a:t>20% of its secretion is</a:t>
            </a:r>
          </a:p>
          <a:p>
            <a:pPr>
              <a:lnSpc>
                <a:spcPts val="27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800" y="1625600"/>
            <a:ext cx="117602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994" smtClean="0">
                <a:solidFill>
                  <a:srgbClr val="000000"/>
                </a:solidFill>
                <a:latin typeface="Comic Sans MS"/>
                <a:cs typeface="Comic Sans MS"/>
              </a:rPr>
              <a:t>Norepinephrine (NE ).</a:t>
            </a:r>
          </a:p>
          <a:p>
            <a:pPr>
              <a:lnSpc>
                <a:spcPts val="18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" y="2247900"/>
            <a:ext cx="12103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610" smtClean="0">
                <a:solidFill>
                  <a:srgbClr val="0462C1"/>
                </a:solidFill>
                <a:latin typeface="Arial"/>
                <a:cs typeface="Arial"/>
              </a:rPr>
              <a:t></a:t>
            </a:r>
            <a:r>
              <a:rPr lang="en-CA" sz="1994" smtClean="0">
                <a:solidFill>
                  <a:srgbClr val="000000"/>
                </a:solidFill>
                <a:latin typeface="Comic Sans MS"/>
                <a:cs typeface="Comic Sans MS"/>
              </a:rPr>
              <a:t>  EP in the bloodstream comes</a:t>
            </a:r>
          </a:p>
          <a:p>
            <a:pPr>
              <a:lnSpc>
                <a:spcPts val="2300"/>
              </a:lnSpc>
            </a:pPr>
            <a:endParaRPr lang="en-CA" sz="1981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31800" y="2540000"/>
            <a:ext cx="117602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75"/>
              </a:lnSpc>
            </a:pPr>
            <a:r>
              <a:rPr lang="en-CA" sz="1992" smtClean="0">
                <a:solidFill>
                  <a:srgbClr val="000000"/>
                </a:solidFill>
                <a:latin typeface="Comic Sans MS"/>
                <a:cs typeface="Comic Sans MS"/>
              </a:rPr>
              <a:t>solely from the adrenal medulla</a:t>
            </a:r>
          </a:p>
          <a:p>
            <a:pPr>
              <a:lnSpc>
                <a:spcPts val="2175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8900" y="3213100"/>
            <a:ext cx="121031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342900" algn="l"/>
              </a:tabLst>
            </a:pPr>
            <a:r>
              <a:rPr lang="en-CA" sz="1607" smtClean="0">
                <a:solidFill>
                  <a:srgbClr val="0462C1"/>
                </a:solidFill>
                <a:latin typeface="Arial"/>
                <a:cs typeface="Arial"/>
              </a:rPr>
              <a:t></a:t>
            </a:r>
            <a:r>
              <a:rPr lang="en-CA" sz="1992" smtClean="0">
                <a:solidFill>
                  <a:srgbClr val="000000"/>
                </a:solidFill>
                <a:latin typeface="Comic Sans MS"/>
                <a:cs typeface="Comic Sans MS"/>
              </a:rPr>
              <a:t>  NE  in blood comes from BOTH</a:t>
            </a:r>
            <a:br>
              <a:rPr lang="en-CA" sz="1992" smtClean="0">
                <a:solidFill>
                  <a:srgbClr val="000000"/>
                </a:solidFill>
                <a:latin typeface="Times New Roman"/>
              </a:rPr>
            </a:br>
            <a:r>
              <a:rPr lang="en-CA" sz="1992" smtClean="0">
                <a:solidFill>
                  <a:srgbClr val="000000"/>
                </a:solidFill>
                <a:latin typeface="Comic Sans MS"/>
                <a:cs typeface="Comic Sans MS"/>
              </a:rPr>
              <a:t>	adrenal medulla and</a:t>
            </a:r>
          </a:p>
          <a:p>
            <a:pPr>
              <a:lnSpc>
                <a:spcPts val="21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31800" y="3759200"/>
            <a:ext cx="117602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992" smtClean="0">
                <a:solidFill>
                  <a:srgbClr val="000000"/>
                </a:solidFill>
                <a:latin typeface="Comic Sans MS"/>
                <a:cs typeface="Comic Sans MS"/>
              </a:rPr>
              <a:t>postganglionic sympathetic</a:t>
            </a:r>
            <a:br>
              <a:rPr lang="en-CA" sz="1992" smtClean="0">
                <a:solidFill>
                  <a:srgbClr val="000000"/>
                </a:solidFill>
                <a:latin typeface="Times New Roman"/>
              </a:rPr>
            </a:br>
            <a:r>
              <a:rPr lang="en-CA" sz="1992" smtClean="0">
                <a:solidFill>
                  <a:srgbClr val="000000"/>
                </a:solidFill>
                <a:latin typeface="Comic Sans MS"/>
                <a:cs typeface="Comic Sans MS"/>
              </a:rPr>
              <a:t>nerves</a:t>
            </a:r>
          </a:p>
          <a:p>
            <a:pPr>
              <a:lnSpc>
                <a:spcPts val="21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8900" y="4699000"/>
            <a:ext cx="121031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  <a:tabLst>
                <a:tab pos="342900" algn="l"/>
              </a:tabLst>
            </a:pPr>
            <a:r>
              <a:rPr lang="en-CA" sz="1607" smtClean="0">
                <a:solidFill>
                  <a:srgbClr val="0462C1"/>
                </a:solidFill>
                <a:latin typeface="Arial"/>
                <a:cs typeface="Arial"/>
              </a:rPr>
              <a:t></a:t>
            </a:r>
            <a:r>
              <a:rPr lang="en-CA" sz="1992" smtClean="0">
                <a:solidFill>
                  <a:srgbClr val="000000"/>
                </a:solidFill>
                <a:latin typeface="Comic Sans MS"/>
                <a:cs typeface="Comic Sans MS"/>
              </a:rPr>
              <a:t>  This is because postganglionic</a:t>
            </a:r>
            <a:br>
              <a:rPr lang="en-CA" sz="1994" smtClean="0">
                <a:solidFill>
                  <a:srgbClr val="000000"/>
                </a:solidFill>
                <a:latin typeface="Times New Roman"/>
              </a:rPr>
            </a:br>
            <a:r>
              <a:rPr lang="en-CA" sz="1994" smtClean="0">
                <a:solidFill>
                  <a:srgbClr val="000000"/>
                </a:solidFill>
                <a:latin typeface="Comic Sans MS"/>
                <a:cs typeface="Comic Sans MS"/>
              </a:rPr>
              <a:t>	sympathetic nerves can not</a:t>
            </a:r>
          </a:p>
          <a:p>
            <a:pPr>
              <a:lnSpc>
                <a:spcPts val="22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1800" y="5257800"/>
            <a:ext cx="117602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lang="en-CA" sz="1992" smtClean="0">
                <a:solidFill>
                  <a:srgbClr val="000000"/>
                </a:solidFill>
                <a:latin typeface="Comic Sans MS"/>
                <a:cs typeface="Comic Sans MS"/>
              </a:rPr>
              <a:t>synthesize EP  from its</a:t>
            </a:r>
          </a:p>
          <a:p>
            <a:pPr>
              <a:lnSpc>
                <a:spcPts val="2075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31800" y="5524500"/>
            <a:ext cx="117602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50"/>
              </a:lnSpc>
            </a:pPr>
            <a:r>
              <a:rPr lang="en-CA" sz="1992" smtClean="0">
                <a:solidFill>
                  <a:srgbClr val="000000"/>
                </a:solidFill>
                <a:latin typeface="Comic Sans MS"/>
                <a:cs typeface="Comic Sans MS"/>
              </a:rPr>
              <a:t>precursor NE , because they</a:t>
            </a:r>
            <a:br>
              <a:rPr lang="en-CA" sz="1992" smtClean="0">
                <a:solidFill>
                  <a:srgbClr val="000000"/>
                </a:solidFill>
                <a:latin typeface="Times New Roman"/>
              </a:rPr>
            </a:br>
            <a:r>
              <a:rPr lang="en-CA" sz="1992" smtClean="0">
                <a:solidFill>
                  <a:srgbClr val="000000"/>
                </a:solidFill>
                <a:latin typeface="Comic Sans MS"/>
                <a:cs typeface="Comic Sans MS"/>
              </a:rPr>
              <a:t>lack the enzyme ( PNMT)</a:t>
            </a:r>
            <a:br>
              <a:rPr lang="en-CA" sz="1992" smtClean="0">
                <a:solidFill>
                  <a:srgbClr val="000000"/>
                </a:solidFill>
                <a:latin typeface="Times New Roman"/>
              </a:rPr>
            </a:br>
            <a:r>
              <a:rPr lang="en-CA" sz="1992" smtClean="0">
                <a:solidFill>
                  <a:srgbClr val="000000"/>
                </a:solidFill>
                <a:latin typeface="Comic Sans MS"/>
                <a:cs typeface="Comic Sans MS"/>
              </a:rPr>
              <a:t>needed for conversion of NE</a:t>
            </a:r>
          </a:p>
          <a:p>
            <a:pPr>
              <a:lnSpc>
                <a:spcPts val="215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31800" y="6350000"/>
            <a:ext cx="117602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10"/>
              </a:lnSpc>
            </a:pPr>
            <a:r>
              <a:rPr lang="en-CA" sz="1994" smtClean="0">
                <a:solidFill>
                  <a:srgbClr val="000000"/>
                </a:solidFill>
                <a:latin typeface="Comic Sans MS"/>
                <a:cs typeface="Comic Sans MS"/>
              </a:rPr>
              <a:t>into EP .</a:t>
            </a:r>
          </a:p>
          <a:p>
            <a:pPr>
              <a:lnSpc>
                <a:spcPts val="221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013200" y="673100"/>
            <a:ext cx="81788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2" b="1" smtClean="0">
                <a:solidFill>
                  <a:srgbClr val="FF0000"/>
                </a:solidFill>
                <a:latin typeface="Calibri Bold"/>
                <a:cs typeface="Calibri Bold"/>
              </a:rPr>
              <a:t>Adrenal medulla</a:t>
            </a:r>
          </a:p>
          <a:p>
            <a:pPr>
              <a:lnSpc>
                <a:spcPts val="3680"/>
              </a:lnSpc>
            </a:pPr>
            <a:endParaRPr lang="en-CA" sz="319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74700" y="1625600"/>
            <a:ext cx="11417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879" smtClean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lang="en-CA" sz="2410" b="1" smtClean="0">
                <a:solidFill>
                  <a:srgbClr val="000000"/>
                </a:solidFill>
                <a:latin typeface="Calibri Bold"/>
                <a:cs typeface="Calibri Bold"/>
              </a:rPr>
              <a:t> Secretion of these hormones causes:</a:t>
            </a:r>
          </a:p>
          <a:p>
            <a:pPr>
              <a:lnSpc>
                <a:spcPts val="2760"/>
              </a:lnSpc>
            </a:pPr>
            <a:endParaRPr lang="en-CA" sz="241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74700" y="1981200"/>
            <a:ext cx="114173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CA" sz="2882" smtClean="0">
                <a:solidFill>
                  <a:srgbClr val="FF0000"/>
                </a:solidFill>
                <a:latin typeface="Arial"/>
                <a:cs typeface="Arial"/>
              </a:rPr>
              <a:t></a:t>
            </a:r>
            <a:r>
              <a:rPr lang="en-CA" sz="2412" b="1" smtClean="0">
                <a:solidFill>
                  <a:srgbClr val="000000"/>
                </a:solidFill>
                <a:latin typeface="Calibri Bold"/>
                <a:cs typeface="Calibri Bold"/>
              </a:rPr>
              <a:t> Blood to be diverted to the brain, heart,</a:t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10" b="1" smtClean="0">
                <a:solidFill>
                  <a:srgbClr val="000000"/>
                </a:solidFill>
                <a:latin typeface="Calibri Bold"/>
                <a:cs typeface="Calibri Bold"/>
              </a:rPr>
              <a:t>	and skeletal muscle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74700" y="3073400"/>
            <a:ext cx="114173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CA" sz="2879" smtClean="0">
                <a:solidFill>
                  <a:srgbClr val="FF0000"/>
                </a:solidFill>
                <a:latin typeface="Arial"/>
                <a:cs typeface="Arial"/>
              </a:rPr>
              <a:t></a:t>
            </a:r>
            <a:r>
              <a:rPr lang="en-CA" sz="2410" b="1" smtClean="0">
                <a:solidFill>
                  <a:srgbClr val="000000"/>
                </a:solidFill>
                <a:latin typeface="Calibri Bold"/>
                <a:cs typeface="Calibri Bold"/>
              </a:rPr>
              <a:t> Epinephrine is the more potent stimulator</a:t>
            </a:r>
            <a:br>
              <a:rPr lang="en-CA" sz="2402" smtClean="0">
                <a:solidFill>
                  <a:srgbClr val="000000"/>
                </a:solidFill>
                <a:latin typeface="Times New Roman"/>
              </a:rPr>
            </a:br>
            <a:r>
              <a:rPr lang="en-CA" sz="2412" b="1" smtClean="0">
                <a:solidFill>
                  <a:srgbClr val="000000"/>
                </a:solidFill>
                <a:latin typeface="Calibri Bold"/>
                <a:cs typeface="Calibri Bold"/>
              </a:rPr>
              <a:t>	of the heart and metabolic activities</a:t>
            </a:r>
          </a:p>
          <a:p>
            <a:pPr>
              <a:lnSpc>
                <a:spcPts val="290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74700" y="4178300"/>
            <a:ext cx="114173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CA" sz="2882" smtClean="0">
                <a:solidFill>
                  <a:srgbClr val="FF0000"/>
                </a:solidFill>
                <a:latin typeface="Arial"/>
                <a:cs typeface="Arial"/>
              </a:rPr>
              <a:t></a:t>
            </a:r>
            <a:r>
              <a:rPr lang="en-CA" sz="2412" b="1" smtClean="0">
                <a:solidFill>
                  <a:srgbClr val="000000"/>
                </a:solidFill>
                <a:latin typeface="Calibri Bold"/>
                <a:cs typeface="Calibri Bold"/>
              </a:rPr>
              <a:t> Norepinephrine  is  more  influential  on</a:t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10" b="1" smtClean="0">
                <a:solidFill>
                  <a:srgbClr val="000000"/>
                </a:solidFill>
                <a:latin typeface="Calibri Bold"/>
                <a:cs typeface="Calibri Bold"/>
              </a:rPr>
              <a:t>	peripheral   vasoconstriction   and   blood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17600" y="4927600"/>
            <a:ext cx="11074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2" b="1" smtClean="0">
                <a:solidFill>
                  <a:srgbClr val="000000"/>
                </a:solidFill>
                <a:latin typeface="Calibri Bold"/>
                <a:cs typeface="Calibri Bold"/>
              </a:rPr>
              <a:t>pressure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981200" y="685800"/>
            <a:ext cx="102108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12" b="1" smtClean="0">
                <a:solidFill>
                  <a:srgbClr val="FFFF00"/>
                </a:solidFill>
                <a:latin typeface="Calibri Bold"/>
                <a:cs typeface="Calibri Bold"/>
              </a:rPr>
              <a:t>Role of the adrenal medullary hormones</a:t>
            </a:r>
          </a:p>
          <a:p>
            <a:pPr>
              <a:lnSpc>
                <a:spcPts val="4140"/>
              </a:lnSpc>
            </a:pPr>
            <a:endParaRPr lang="en-CA" sz="36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70000" y="1879600"/>
            <a:ext cx="109220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2314" b="1" smtClean="0">
                <a:solidFill>
                  <a:srgbClr val="000000"/>
                </a:solidFill>
                <a:latin typeface="Calibri Bold"/>
                <a:cs typeface="Calibri Bold"/>
              </a:rPr>
              <a:t>1. Enhance the effects of the</a:t>
            </a:r>
          </a:p>
          <a:p>
            <a:pPr>
              <a:lnSpc>
                <a:spcPts val="2645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70000" y="2235200"/>
            <a:ext cx="109220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2316" b="1" smtClean="0">
                <a:solidFill>
                  <a:srgbClr val="000000"/>
                </a:solidFill>
                <a:latin typeface="Calibri Bold"/>
                <a:cs typeface="Calibri Bold"/>
              </a:rPr>
              <a:t>sympathetic nervous system.</a:t>
            </a:r>
          </a:p>
          <a:p>
            <a:pPr>
              <a:lnSpc>
                <a:spcPts val="2645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70000" y="2933700"/>
            <a:ext cx="109220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2316" b="1" smtClean="0">
                <a:solidFill>
                  <a:srgbClr val="000000"/>
                </a:solidFill>
                <a:latin typeface="Calibri Bold"/>
                <a:cs typeface="Calibri Bold"/>
              </a:rPr>
              <a:t>2. Prepare the body for a</a:t>
            </a:r>
          </a:p>
          <a:p>
            <a:pPr>
              <a:lnSpc>
                <a:spcPts val="2645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70000" y="3289300"/>
            <a:ext cx="109220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2314" b="1" smtClean="0">
                <a:solidFill>
                  <a:srgbClr val="000000"/>
                </a:solidFill>
                <a:latin typeface="Calibri Bold"/>
                <a:cs typeface="Calibri Bold"/>
              </a:rPr>
              <a:t>stressful event.</a:t>
            </a:r>
          </a:p>
          <a:p>
            <a:pPr>
              <a:lnSpc>
                <a:spcPts val="2645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0000" y="3987800"/>
            <a:ext cx="109220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2314" b="1" smtClean="0">
                <a:solidFill>
                  <a:srgbClr val="000000"/>
                </a:solidFill>
                <a:latin typeface="Calibri Bold"/>
                <a:cs typeface="Calibri Bold"/>
              </a:rPr>
              <a:t>The response is known as the</a:t>
            </a:r>
          </a:p>
          <a:p>
            <a:pPr>
              <a:lnSpc>
                <a:spcPts val="2645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70000" y="4330700"/>
            <a:ext cx="109220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2316" b="1" smtClean="0">
                <a:solidFill>
                  <a:srgbClr val="000000"/>
                </a:solidFill>
                <a:latin typeface="Calibri Bold"/>
                <a:cs typeface="Calibri Bold"/>
              </a:rPr>
              <a:t>“fight or flight” response.</a:t>
            </a:r>
          </a:p>
          <a:p>
            <a:pPr>
              <a:lnSpc>
                <a:spcPts val="2645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3175000" y="368300"/>
            <a:ext cx="90170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b="1" smtClean="0">
                <a:solidFill>
                  <a:srgbClr val="FF0000"/>
                </a:solidFill>
                <a:latin typeface="Calibri Bold"/>
                <a:cs typeface="Calibri Bold"/>
              </a:rPr>
              <a:t>Effects of Catecholamines</a:t>
            </a:r>
          </a:p>
          <a:p>
            <a:pPr>
              <a:lnSpc>
                <a:spcPts val="3680"/>
              </a:lnSpc>
            </a:pPr>
            <a:endParaRPr lang="en-CA" sz="319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11400" y="1231900"/>
            <a:ext cx="9880600" cy="130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CA" sz="2817" b="1" smtClean="0">
                <a:solidFill>
                  <a:srgbClr val="0000CC"/>
                </a:solidFill>
                <a:latin typeface="Calibri Bold"/>
                <a:cs typeface="Calibri Bold"/>
              </a:rPr>
              <a:t>1- Glycogenolysis in liver and skeletal muscle (can lead</a:t>
            </a:r>
            <a:br>
              <a:rPr lang="en-CA" sz="2807" smtClean="0">
                <a:solidFill>
                  <a:srgbClr val="000000"/>
                </a:solidFill>
                <a:latin typeface="Times New Roman"/>
              </a:rPr>
            </a:br>
            <a:r>
              <a:rPr lang="en-CA" sz="2817" b="1" smtClean="0">
                <a:solidFill>
                  <a:srgbClr val="0000CC"/>
                </a:solidFill>
                <a:latin typeface="Calibri Bold"/>
                <a:cs typeface="Calibri Bold"/>
              </a:rPr>
              <a:t>to hyperglycemia) which increases blood glucose level</a:t>
            </a:r>
          </a:p>
          <a:p>
            <a:pPr>
              <a:lnSpc>
                <a:spcPts val="500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311400" y="2692400"/>
            <a:ext cx="98806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7" b="1" smtClean="0">
                <a:solidFill>
                  <a:srgbClr val="C00000"/>
                </a:solidFill>
                <a:latin typeface="Calibri Bold"/>
                <a:cs typeface="Calibri Bold"/>
              </a:rPr>
              <a:t>2- Increase heart rate and blood pressure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11400" y="3340100"/>
            <a:ext cx="98806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7" b="1" smtClean="0">
                <a:solidFill>
                  <a:srgbClr val="385622"/>
                </a:solidFill>
                <a:latin typeface="Calibri Bold"/>
                <a:cs typeface="Calibri Bold"/>
              </a:rPr>
              <a:t>3- Cause vasoconstriction of blood vessels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11400" y="3975100"/>
            <a:ext cx="98806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7" b="1" smtClean="0">
                <a:solidFill>
                  <a:srgbClr val="001F5F"/>
                </a:solidFill>
                <a:latin typeface="Calibri Bold"/>
                <a:cs typeface="Calibri Bold"/>
              </a:rPr>
              <a:t>4- Mobilization of free fatty acids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11400" y="4432300"/>
            <a:ext cx="9880600" cy="130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CA" sz="2820" b="1" smtClean="0">
                <a:solidFill>
                  <a:srgbClr val="000000"/>
                </a:solidFill>
                <a:latin typeface="Calibri Bold"/>
                <a:cs typeface="Calibri Bold"/>
              </a:rPr>
              <a:t>5- Increase metabolic rate</a:t>
            </a:r>
            <a:br>
              <a:rPr lang="en-CA" sz="2810" smtClean="0">
                <a:solidFill>
                  <a:srgbClr val="000000"/>
                </a:solidFill>
                <a:latin typeface="Times New Roman"/>
              </a:rPr>
            </a:br>
            <a:r>
              <a:rPr lang="en-CA" sz="2820" b="1" smtClean="0">
                <a:solidFill>
                  <a:srgbClr val="6F2F9F"/>
                </a:solidFill>
                <a:latin typeface="Calibri Bold"/>
                <a:cs typeface="Calibri Bold"/>
              </a:rPr>
              <a:t>6- Increase O</a:t>
            </a:r>
            <a:r>
              <a:rPr lang="en-CA" sz="1884" b="1" smtClean="0">
                <a:solidFill>
                  <a:srgbClr val="6F2F9F"/>
                </a:solidFill>
                <a:latin typeface="Calibri Bold"/>
                <a:cs typeface="Calibri Bold"/>
              </a:rPr>
              <a:t>2</a:t>
            </a:r>
            <a:r>
              <a:rPr lang="en-CA" sz="2820" b="1" smtClean="0">
                <a:solidFill>
                  <a:srgbClr val="6F2F9F"/>
                </a:solidFill>
                <a:latin typeface="Calibri Bold"/>
                <a:cs typeface="Calibri Bold"/>
              </a:rPr>
              <a:t> consumption</a:t>
            </a:r>
          </a:p>
          <a:p>
            <a:pPr>
              <a:lnSpc>
                <a:spcPts val="500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Privet1</vt:lpstr>
    </vt:vector>
  </TitlesOfParts>
  <Company>Investintech.com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A2E_Engine</dc:creator>
  <cp:lastModifiedBy>A2E_Engine</cp:lastModifiedBy>
  <dcterms:created xsi:type="dcterms:W3CDTF">2020-03-02T08:57:58Z</dcterms:created>
  <dcterms:modified xsi:type="dcterms:W3CDTF">2020-03-02T08:57:58Z</dcterms:modified>
</cp:coreProperties>
</file>