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  <p:sldId r:id="rId20" id="270"/>
    <p:sldId r:id="rId21" id="271"/>
    <p:sldId r:id="rId22" id="272"/>
    <p:sldId r:id="rId23" id="273"/>
    <p:sldId r:id="rId24" id="274"/>
    <p:sldId r:id="rId25" id="275"/>
    <p:sldId r:id="rId26" id="276"/>
    <p:sldId r:id="rId27" id="277"/>
    <p:sldId r:id="rId28" id="278"/>
    <p:sldId r:id="rId29" id="279"/>
    <p:sldId r:id="rId30" id="280"/>
    <p:sldId r:id="rId31" id="281"/>
    <p:sldId r:id="rId32" id="282"/>
    <p:sldId r:id="rId33" id="283"/>
    <p:sldId r:id="rId34" id="284"/>
    <p:sldId r:id="rId35" id="285"/>
    <p:sldId r:id="rId36" id="286"/>
    <p:sldId r:id="rId37" id="287"/>
    <p:sldId r:id="rId38" id="288"/>
    <p:sldId r:id="rId39" id="289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r" fontAlgn="base" rtl="1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1pPr>
    <a:lvl2pPr algn="r" fontAlgn="base" marL="457200" rtl="1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2pPr>
    <a:lvl3pPr algn="r" fontAlgn="base" marL="914400" rtl="1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3pPr>
    <a:lvl4pPr algn="r" fontAlgn="base" marL="1371600" rtl="1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4pPr>
    <a:lvl5pPr algn="r" fontAlgn="base" marL="1828800" rtl="1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5pPr>
    <a:lvl6pPr algn="r" defTabSz="914400" eaLnBrk="1" hangingPunct="1" latinLnBrk="0" marL="2286000" rtl="1"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6pPr>
    <a:lvl7pPr algn="r" defTabSz="914400" eaLnBrk="1" hangingPunct="1" latinLnBrk="0" marL="2743200" rtl="1"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7pPr>
    <a:lvl8pPr algn="r" defTabSz="914400" eaLnBrk="1" hangingPunct="1" latinLnBrk="0" marL="3200400" rtl="1"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8pPr>
    <a:lvl9pPr algn="r" defTabSz="914400" eaLnBrk="1" hangingPunct="1" latinLnBrk="0" marL="3657600" rtl="1">
      <a:defRPr kern="1200">
        <a:solidFill>
          <a:schemeClr val="tx1"/>
        </a:solidFill>
        <a:uFillTx/>
        <a:latin charset="0" typeface="Arial"/>
        <a:ea typeface="+mn-ea"/>
        <a:cs charset="0" typeface="Arial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sz="15620"/>
    <p:restoredTop sz="94660"/>
  </p:normalViewPr>
  <p:slideViewPr>
    <p:cSldViewPr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70"/>
          <a:sy d="100" n="70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1386" y="72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100"/>
        <a:sy d="100" n="100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6200" cy="762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slides/slide11.xml" Type="http://schemas.openxmlformats.org/officeDocument/2006/relationships/slide"></Relationship><Relationship Id="rId17" Target="slides/slide12.xml" Type="http://schemas.openxmlformats.org/officeDocument/2006/relationships/slide"></Relationship><Relationship Id="rId18" Target="slides/slide13.xml" Type="http://schemas.openxmlformats.org/officeDocument/2006/relationships/slide"></Relationship><Relationship Id="rId19" Target="slides/slide14.xml" Type="http://schemas.openxmlformats.org/officeDocument/2006/relationships/slide"></Relationship><Relationship Id="rId20" Target="slides/slide15.xml" Type="http://schemas.openxmlformats.org/officeDocument/2006/relationships/slide"></Relationship><Relationship Id="rId21" Target="slides/slide16.xml" Type="http://schemas.openxmlformats.org/officeDocument/2006/relationships/slide"></Relationship><Relationship Id="rId22" Target="slides/slide17.xml" Type="http://schemas.openxmlformats.org/officeDocument/2006/relationships/slide"></Relationship><Relationship Id="rId23" Target="slides/slide18.xml" Type="http://schemas.openxmlformats.org/officeDocument/2006/relationships/slide"></Relationship><Relationship Id="rId24" Target="slides/slide19.xml" Type="http://schemas.openxmlformats.org/officeDocument/2006/relationships/slide"></Relationship><Relationship Id="rId25" Target="slides/slide20.xml" Type="http://schemas.openxmlformats.org/officeDocument/2006/relationships/slide"></Relationship><Relationship Id="rId26" Target="slides/slide21.xml" Type="http://schemas.openxmlformats.org/officeDocument/2006/relationships/slide"></Relationship><Relationship Id="rId27" Target="slides/slide22.xml" Type="http://schemas.openxmlformats.org/officeDocument/2006/relationships/slide"></Relationship><Relationship Id="rId28" Target="slides/slide23.xml" Type="http://schemas.openxmlformats.org/officeDocument/2006/relationships/slide"></Relationship><Relationship Id="rId29" Target="slides/slide24.xml" Type="http://schemas.openxmlformats.org/officeDocument/2006/relationships/slide"></Relationship><Relationship Id="rId30" Target="slides/slide25.xml" Type="http://schemas.openxmlformats.org/officeDocument/2006/relationships/slide"></Relationship><Relationship Id="rId31" Target="slides/slide26.xml" Type="http://schemas.openxmlformats.org/officeDocument/2006/relationships/slide"></Relationship><Relationship Id="rId32" Target="slides/slide27.xml" Type="http://schemas.openxmlformats.org/officeDocument/2006/relationships/slide"></Relationship><Relationship Id="rId33" Target="slides/slide28.xml" Type="http://schemas.openxmlformats.org/officeDocument/2006/relationships/slide"></Relationship><Relationship Id="rId34" Target="slides/slide29.xml" Type="http://schemas.openxmlformats.org/officeDocument/2006/relationships/slide"></Relationship><Relationship Id="rId35" Target="slides/slide30.xml" Type="http://schemas.openxmlformats.org/officeDocument/2006/relationships/slide"></Relationship><Relationship Id="rId36" Target="slides/slide31.xml" Type="http://schemas.openxmlformats.org/officeDocument/2006/relationships/slide"></Relationship><Relationship Id="rId37" Target="slides/slide32.xml" Type="http://schemas.openxmlformats.org/officeDocument/2006/relationships/slide"></Relationship><Relationship Id="rId38" Target="slides/slide33.xml" Type="http://schemas.openxmlformats.org/officeDocument/2006/relationships/slide"></Relationship><Relationship Id="rId39" Target="slides/slide34.xml" Type="http://schemas.openxmlformats.org/officeDocument/2006/relationships/slide"></Relationship><Relationship Id="rId40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Head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 fontAlgn="auto" rtl="0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 fontAlgn="auto" rtl="0">
              <a:spcBef>
                <a:spcPts val="0"/>
              </a:spcBef>
              <a:spcAft>
                <a:spcPts val="0"/>
              </a:spcAft>
              <a:defRPr smtClean="0"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34CBAB2D-B633-4F8D-B6CA-BC5B7C3CD950}" type="datetimeFigureOut">
              <a:rPr lang="en-US">
                <a:uFillTx/>
              </a:rPr>
              <a:pPr>
                <a:defRPr>
                  <a:uFillTx/>
                </a:defRPr>
              </a:pPr>
              <a:t>2/9/2020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Imag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/>
          <a:p>
            <a:pPr lvl="0"/>
            <a:endParaRPr lang="en-US" noProof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Notes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 noProof="0" smtClean="0">
                <a:uFillTx/>
              </a:rPr>
              <a:t>Click to edit Master text styles</a:t>
            </a:r>
          </a:p>
          <a:p>
            <a:pPr lvl="1"/>
            <a:r>
              <a:rPr lang="en-US" noProof="0" smtClean="0">
                <a:uFillTx/>
              </a:rPr>
              <a:t>Second level</a:t>
            </a:r>
          </a:p>
          <a:p>
            <a:pPr lvl="2"/>
            <a:r>
              <a:rPr lang="en-US" noProof="0" smtClean="0">
                <a:uFillTx/>
              </a:rPr>
              <a:t>Third level</a:t>
            </a:r>
          </a:p>
          <a:p>
            <a:pPr lvl="3"/>
            <a:r>
              <a:rPr lang="en-US" noProof="0" smtClean="0">
                <a:uFillTx/>
              </a:rPr>
              <a:t>Fourth level</a:t>
            </a:r>
          </a:p>
          <a:p>
            <a:pPr lvl="4"/>
            <a:r>
              <a:rPr lang="en-US" noProof="0" smtClean="0">
                <a:uFillTx/>
              </a:rPr>
              <a:t>Fifth level</a:t>
            </a:r>
            <a:endParaRPr lang="en-US" noProof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 fontAlgn="auto" rtl="0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lvl1pPr rtl="0">
              <a:defRPr sz="1200">
                <a:uFillTx/>
                <a:latin charset="0" pitchFamily="34" typeface="Calibri"/>
              </a:defRPr>
            </a:lvl1pPr>
          </a:lstStyle>
          <a:p>
            <a:fld id="{B68EF37E-14C0-4558-AF5A-EC51189985C9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lvl1pPr algn="l" fontAlgn="base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title">
  <p:cSld name="Title Slide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2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2667000" y="0"/>
            <a:ext cx="6477000" cy="6858000"/>
          </a:xfrm>
          <a:prstGeom prst="rect">
            <a:avLst/>
          </a:prstGeom>
          <a:blipFill>
            <a:blip r:embed="rId1" cstate="print">
              <a:alphaModFix amt="43000"/>
            </a:blip>
            <a:tile algn="tl" flip="none" sx="50000" sy="50000" tx="0" ty="0"/>
          </a:blipFill>
          <a:ln algn="ctr" cap="flat" cmpd="sng" w="0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r="50000" t="100000"/>
                </a:path>
                <a:tileRect/>
              </a:gradFill>
            </a:fillOverlay>
            <a:innerShdw blurRad="63500" dir="10800000" dist="44450">
              <a:srgbClr val="000000">
                <a:alpha val="50000"/>
              </a:srgbClr>
            </a:inn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extLst/>
          </a:lstStyle>
          <a:p>
            <a:pPr algn="ctr" fontAlgn="auto" rtl="0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traight Connecto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ShapeType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rot="16200000">
            <a:off x="-762000" y="3429000"/>
            <a:ext cx="6858000" cy="0"/>
          </a:xfrm>
          <a:prstGeom prst="line">
            <a:avLst/>
          </a:prstGeom>
          <a:noFill/>
          <a:ln algn="ctr" cap="flat" cmpd="sng" w="11430">
            <a:solidFill>
              <a:schemeClr val="bg1">
                <a:shade val="95000"/>
              </a:schemeClr>
            </a:solidFill>
            <a:prstDash val="solid"/>
            <a:miter lim="800000"/>
            <a:headEnd len="med" type="none" w="med"/>
            <a:tailEnd len="med" type="none" w="med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extLst/>
          </a:lstStyle>
          <a:p>
            <a:pPr algn="l" fontAlgn="auto" rtl="0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>
              <a:uFillTx/>
              <a:latin typeface="+mn-lt"/>
              <a:cs typeface="+mn-c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itle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66868" y="533400"/>
            <a:ext cx="5105400" cy="286816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>
            <a:lvl1pPr algn="r">
              <a:defRPr b="1" sz="4200">
                <a:uFillTx/>
              </a:defRPr>
            </a:lvl1pPr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Subtitle 2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54442" y="3539864"/>
            <a:ext cx="5114778" cy="110124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lIns="45720" rIns="45720" tIns="0"/>
          <a:lstStyle>
            <a:lvl1pPr algn="r" indent="0" marL="0">
              <a:buNone/>
              <a:defRPr sz="2200">
                <a:solidFill>
                  <a:srgbClr val="FFFFFF"/>
                </a:solidFill>
                <a:effectLst/>
                <a:uFillTx/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  <a:extLst/>
          </a:lstStyle>
          <a:p>
            <a:r>
              <a:rPr lang="en-US" smtClean="0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Date Placeholder 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870575" y="6557963"/>
            <a:ext cx="2003425" cy="2270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lang="en-US" smtClean="0">
                <a:solidFill>
                  <a:srgbClr val="FFFFFF"/>
                </a:solidFill>
                <a:uFillTx/>
              </a:defRPr>
            </a:lvl1pPr>
            <a:extLst/>
          </a:lstStyle>
          <a:p>
            <a:pPr>
              <a:defRPr>
                <a:uFillTx/>
              </a:defRPr>
            </a:pPr>
            <a:fld id="{65244EA2-A5FA-498D-9ABD-D70BD0F051D2}" type="datetimeFigureOut">
              <a:rPr lang="en-US">
                <a:uFillTx/>
              </a:rPr>
              <a:pPr>
                <a:defRPr>
                  <a:uFillTx/>
                </a:defRPr>
              </a:pPr>
              <a:t>2/9/2020</a:t>
            </a:fld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Footer Placeholder 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819400" y="6557963"/>
            <a:ext cx="2927350" cy="228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lang="en-US">
                <a:solidFill>
                  <a:srgbClr val="FFFFFF"/>
                </a:solidFill>
                <a:uFillTx/>
              </a:defRPr>
            </a:lvl1pPr>
            <a:extLst/>
          </a:lstStyle>
          <a:p>
            <a:pPr>
              <a:defRPr>
                <a:uFillTx/>
              </a:defRPr>
            </a:pPr>
            <a:endParaRPr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Slide Number Placeholder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880350" y="6556375"/>
            <a:ext cx="588963" cy="228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rgbClr val="FFFFFF"/>
                </a:solidFill>
                <a:uFillTx/>
              </a:defRPr>
            </a:lvl1pPr>
          </a:lstStyle>
          <a:p>
            <a:fld id="{529C73B9-D85D-4A79-B139-4FF8FF46053B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299CD67-FCF5-4F24-BA0A-06CA1724EBDE}" type="datetimeFigureOut">
              <a:rPr lang="en-US">
                <a:uFillTx/>
              </a:rPr>
              <a:pPr>
                <a:defRPr>
                  <a:uFillTx/>
                </a:defRPr>
              </a:pPr>
              <a:t>2/9/2020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A1D5670F-2888-4D93-BBA7-B7C9F873D149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274955"/>
            <a:ext cx="15240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vert="eaVert"/>
          <a:lstStyle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42"/>
            <a:ext cx="60198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43388" y="6557963"/>
            <a:ext cx="2001837" cy="2270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  <a:extLst/>
          </a:lstStyle>
          <a:p>
            <a:pPr>
              <a:defRPr>
                <a:uFillTx/>
              </a:defRPr>
            </a:pPr>
            <a:fld id="{2D346832-8C38-434B-BE53-0C55903C74C2}" type="datetimeFigureOut">
              <a:rPr lang="en-US">
                <a:uFillTx/>
              </a:rPr>
              <a:pPr>
                <a:defRPr>
                  <a:uFillTx/>
                </a:defRPr>
              </a:pPr>
              <a:t>2/9/2020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556375"/>
            <a:ext cx="3657600" cy="228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  <a:extLst/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54750" y="6553200"/>
            <a:ext cx="587375" cy="228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0CD49420-BFB2-4A59-903E-5D55DFF9122F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30944A4-2888-4008-A5BE-E1BC6D18EE56}" type="datetimeFigureOut">
              <a:rPr lang="en-US">
                <a:uFillTx/>
              </a:rPr>
              <a:pPr>
                <a:defRPr>
                  <a:uFillTx/>
                </a:defRPr>
              </a:pPr>
              <a:t>2/9/2020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5028A390-76C4-4486-820D-3E608393519B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2821837"/>
            <a:ext cx="6255488" cy="13620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algn="r">
              <a:buNone/>
              <a:defRPr b="1" cap="all" sz="4200">
                <a:uFillTx/>
              </a:defRPr>
            </a:lvl1pPr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1905000"/>
            <a:ext cx="6255488" cy="74350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r" indent="0" marL="0">
              <a:buNone/>
              <a:defRPr sz="2000">
                <a:solidFill>
                  <a:schemeClr val="tx1"/>
                </a:solidFill>
                <a:effectLst/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24400" y="6556375"/>
            <a:ext cx="2001838" cy="22701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mtClean="0">
                <a:solidFill>
                  <a:schemeClr val="tx2"/>
                </a:solidFill>
                <a:uFillTx/>
              </a:defRPr>
            </a:lvl1pPr>
            <a:extLst/>
          </a:lstStyle>
          <a:p>
            <a:pPr>
              <a:defRPr>
                <a:uFillTx/>
              </a:defRPr>
            </a:pPr>
            <a:fld id="{3BBABE29-666C-4E16-AF52-502216C9D1CB}" type="datetimeFigureOut">
              <a:rPr lang="en-US">
                <a:uFillTx/>
              </a:rPr>
              <a:pPr>
                <a:defRPr>
                  <a:uFillTx/>
                </a:defRPr>
              </a:pPr>
              <a:t>2/9/2020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35138" y="6556375"/>
            <a:ext cx="2895600" cy="228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  <a:extLst/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734175" y="6554788"/>
            <a:ext cx="587375" cy="228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532E5A98-E073-49F0-902C-A92A986B90FD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42048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352044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78808" y="1600200"/>
            <a:ext cx="352044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B0EBABD-1B14-4717-AFFC-AF8CE1B1959C}" type="datetimeFigureOut">
              <a:rPr lang="en-US">
                <a:uFillTx/>
              </a:rPr>
              <a:pPr>
                <a:defRPr>
                  <a:uFillTx/>
                </a:defRPr>
              </a:pPr>
              <a:t>2/9/2020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1C8D97AC-70F7-4995-9733-53B99C5E0664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42048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5867400"/>
            <a:ext cx="3520440" cy="457200"/>
          </a:xfrm>
          <a:noFill/>
          <a:ln algn="ctr" cap="flat" cmpd="sng" w="12700">
            <a:solidFill>
              <a:schemeClr val="tx2"/>
            </a:solidFill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ctr" indent="0" marL="0">
              <a:buNone/>
              <a:defRPr b="1" sz="1800">
                <a:solidFill>
                  <a:schemeClr val="tx2"/>
                </a:solidFill>
                <a:effectLst/>
                <a:uFillTx/>
              </a:defRPr>
            </a:lvl1pPr>
            <a:lvl2pPr>
              <a:buNone/>
              <a:defRPr b="1" sz="2000">
                <a:uFillTx/>
              </a:defRPr>
            </a:lvl2pPr>
            <a:lvl3pPr>
              <a:buNone/>
              <a:defRPr b="1" sz="1800">
                <a:uFillTx/>
              </a:defRPr>
            </a:lvl3pPr>
            <a:lvl4pPr>
              <a:buNone/>
              <a:defRPr b="1" sz="1600">
                <a:uFillTx/>
              </a:defRPr>
            </a:lvl4pPr>
            <a:lvl5pPr>
              <a:buNone/>
              <a:defRPr b="1" sz="16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78808" y="5867400"/>
            <a:ext cx="3520440" cy="457200"/>
          </a:xfrm>
          <a:noFill/>
          <a:ln algn="ctr" cap="flat" cmpd="sng" w="12700">
            <a:solidFill>
              <a:schemeClr val="tx2"/>
            </a:solidFill>
            <a:prstDash val="solid"/>
          </a:ln>
          <a:effectLst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lvl1pPr algn="ctr" indent="0" marL="0">
              <a:buNone/>
              <a:defRPr b="1" sz="1800">
                <a:solidFill>
                  <a:schemeClr val="tx2"/>
                </a:solidFill>
                <a:effectLst/>
                <a:uFillTx/>
              </a:defRPr>
            </a:lvl1pPr>
            <a:lvl2pPr>
              <a:buNone/>
              <a:defRPr b="1" sz="2000">
                <a:uFillTx/>
              </a:defRPr>
            </a:lvl2pPr>
            <a:lvl3pPr>
              <a:buNone/>
              <a:defRPr b="1" sz="1800">
                <a:uFillTx/>
              </a:defRPr>
            </a:lvl3pPr>
            <a:lvl4pPr>
              <a:buNone/>
              <a:defRPr b="1" sz="1600">
                <a:uFillTx/>
              </a:defRPr>
            </a:lvl4pPr>
            <a:lvl5pPr>
              <a:buNone/>
              <a:defRPr b="1" sz="16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Conten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711840"/>
            <a:ext cx="352044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178808" y="1711840"/>
            <a:ext cx="352044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9FEBA09-D141-433D-A63C-9FD5B1F7EEFE}" type="datetimeFigureOut">
              <a:rPr lang="en-US">
                <a:uFillTx/>
              </a:rPr>
              <a:pPr>
                <a:defRPr>
                  <a:uFillTx/>
                </a:defRPr>
              </a:pPr>
              <a:t>2/9/2020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8014F793-BDF8-408A-B60D-C0C91C113ED8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42048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A4E3C85-5647-487C-A1EA-A9061E80BDE6}" type="datetimeFigureOut">
              <a:rPr lang="en-US">
                <a:uFillTx/>
              </a:rPr>
              <a:pPr>
                <a:defRPr>
                  <a:uFillTx/>
                </a:defRPr>
              </a:pPr>
              <a:t>2/9/2020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851F070E-F37F-425D-967E-4482E7751A3C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DCEEB620-1D8D-4894-BEA8-3674B972E3D1}" type="datetimeFigureOut">
              <a:rPr lang="en-US">
                <a:uFillTx/>
              </a:rPr>
              <a:pPr>
                <a:defRPr>
                  <a:uFillTx/>
                </a:defRPr>
              </a:pPr>
              <a:t>2/9/2020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E4939FA5-AF63-4A82-87C2-A6A83536D113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28600"/>
            <a:ext cx="5897880" cy="117348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square"/>
          <a:lstStyle>
            <a:lvl1pPr algn="l">
              <a:buNone/>
              <a:defRPr baseline="0" lang="en-US" smtClean="0" sz="2400">
                <a:uFillTx/>
              </a:defRPr>
            </a:lvl1pPr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497416"/>
            <a:ext cx="5897880" cy="6025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forceAA="0" fromWordArt="0" horzOverflow="overflow" lIns="45720" rIns="0" rot="0" rtlCol="0" spcFirstLastPara="0" tIns="0" vertOverflow="overflow">
            <a:normAutofit/>
          </a:bodyPr>
          <a:lstStyle>
            <a:lvl1pPr indent="0" marL="0">
              <a:spcBef>
                <a:spcPts val="0"/>
              </a:spcBef>
              <a:spcAft>
                <a:spcPts val="0"/>
              </a:spcAft>
              <a:buNone/>
              <a:defRPr sz="1400"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900">
                <a:uFillTx/>
              </a:defRPr>
            </a:lvl4pPr>
            <a:lvl5pPr>
              <a:buNone/>
              <a:defRPr sz="9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133600"/>
            <a:ext cx="7239000" cy="437175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A12D8335-AC04-4D37-95DE-8C13D98372AB}" type="datetimeFigureOut">
              <a:rPr lang="en-US">
                <a:uFillTx/>
              </a:rPr>
              <a:pPr>
                <a:defRPr>
                  <a:uFillTx/>
                </a:defRPr>
              </a:pPr>
              <a:t>2/9/2020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93B176A4-5412-47F5-B1B2-5FA2770E95D0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showMasterSp="0" type="picTx">
  <p:cSld name="Picture with Caption"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2">
        <a:schemeClr val="bg2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Rectangle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algn="ctr" cap="rnd" cmpd="sng" w="1270">
            <a:solidFill>
              <a:srgbClr val="EAEAEA"/>
            </a:solidFill>
            <a:prstDash val="solid"/>
          </a:ln>
          <a:effectLst>
            <a:outerShdw algn="t" blurRad="25000" dir="5400000" dist="12700" rotWithShape="0">
              <a:srgbClr val="000000">
                <a:alpha val="40000"/>
              </a:srgbClr>
            </a:out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extLst/>
          </a:lstStyle>
          <a:p>
            <a:pPr algn="ctr" fontAlgn="auto" rtl="0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algn="ctr" cap="rnd" cmpd="sng" w="1270">
            <a:solidFill>
              <a:srgbClr val="EAEAEA"/>
            </a:solidFill>
            <a:prstDash val="solid"/>
          </a:ln>
          <a:effectLst>
            <a:outerShdw algn="tl" blurRad="28000" dir="5400000" dist="12700" rotWithShape="0">
              <a:srgbClr val="000000">
                <a:alpha val="40000"/>
              </a:srgbClr>
            </a:out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extLst/>
          </a:lstStyle>
          <a:p>
            <a:pPr algn="ctr" fontAlgn="auto" rtl="0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89098" y="1143000"/>
            <a:ext cx="3429000" cy="2057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l">
              <a:buNone/>
              <a:defRPr b="1" baseline="0" sz="300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FillTx/>
              </a:defRPr>
            </a:lvl1pPr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89098" y="3283634"/>
            <a:ext cx="3429000" cy="192024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0" forceAA="0" fromWordArt="0" horzOverflow="overflow" lIns="82296" rIns="0" rot="0" rtlCol="0" spcFirstLastPara="0" tIns="0" vertOverflow="overflow">
            <a:normAutofit/>
          </a:bodyPr>
          <a:lstStyle>
            <a:lvl1pPr indent="0" marL="0">
              <a:lnSpc>
                <a:spcPct val="100000"/>
              </a:lnSpc>
              <a:spcBef>
                <a:spcPts val="0"/>
              </a:spcBef>
              <a:buFontTx/>
              <a:buNone/>
              <a:defRPr baseline="0" sz="1400">
                <a:solidFill>
                  <a:schemeClr val="tx1"/>
                </a:solidFill>
                <a:uFillTx/>
              </a:defRPr>
            </a:lvl1pPr>
            <a:lvl2pPr>
              <a:defRPr sz="1200">
                <a:uFillTx/>
              </a:defRPr>
            </a:lvl2pPr>
            <a:lvl3pPr>
              <a:defRPr sz="1000">
                <a:uFillTx/>
              </a:defRPr>
            </a:lvl3pPr>
            <a:lvl4pPr>
              <a:defRPr sz="900">
                <a:uFillTx/>
              </a:defRPr>
            </a:lvl4pPr>
            <a:lvl5pPr>
              <a:defRPr sz="900">
                <a:uFillTx/>
              </a:defRPr>
            </a:lvl5pPr>
            <a:extLst/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Picture Placeholder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algn="tl" blurRad="44450" dir="5400000" dist="3810" rotWithShape="0">
              <a:srgbClr val="000000">
                <a:alpha val="60000"/>
              </a:srgbClr>
            </a:outerShdw>
          </a:effectLst>
          <a:scene3d>
            <a:camera prst="orthographicFront"/>
            <a:lightRig dir="t" rig="threePt"/>
          </a:scene3d>
          <a:sp3d contourW="3810">
            <a:contourClr>
              <a:srgbClr val="969696"/>
            </a:contourClr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>
            <a:lvl1pPr indent="0" marL="0">
              <a:buNone/>
              <a:defRPr sz="3200">
                <a:uFillTx/>
              </a:defRPr>
            </a:lvl1pPr>
            <a:extLst/>
          </a:lstStyle>
          <a:p>
            <a:pPr lvl="0"/>
            <a:r>
              <a:rPr lang="en-US" noProof="0" smtClean="0">
                <a:uFillTx/>
              </a:rPr>
              <a:t>Click icon to add picture</a:t>
            </a:r>
            <a:endParaRPr dirty="0" lang="en-US" noProof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  <a:extLst/>
          </a:lstStyle>
          <a:p>
            <a:pPr>
              <a:defRPr>
                <a:uFillTx/>
              </a:defRPr>
            </a:pPr>
            <a:fld id="{6E8C62E3-3084-4C36-86B8-3A90F3477CA0}" type="datetimeFigureOut">
              <a:rPr lang="en-US">
                <a:uFillTx/>
              </a:rPr>
              <a:pPr>
                <a:defRPr>
                  <a:uFillTx/>
                </a:defRPr>
              </a:pPr>
              <a:t>2/9/2020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  <a:extLst/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fld id="{0234B614-E23C-4A68-B1A7-1CF90A47B392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overrideClrMapping accent1="accent1" accent2="accent2" accent3="accent3" accent4="accent4" accent5="accent5" accent6="accent6" bg1="dk1" bg2="dk2" folHlink="folHlink" hlink="hlink" tx1="lt1" tx2="lt2"/>
  </p:clrMapOvr>
</p:sldLayout>
</file>

<file path=ppt/slideMasters/_rels/slideMaster1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slideLayouts/slideLayout1.xml" Type="http://schemas.openxmlformats.org/officeDocument/2006/relationships/slideLayout"></Relationship><Relationship Id="rId3" Target="../slideLayouts/slideLayout2.xml" Type="http://schemas.openxmlformats.org/officeDocument/2006/relationships/slideLayout"></Relationship><Relationship Id="rId4" Target="../slideLayouts/slideLayout3.xml" Type="http://schemas.openxmlformats.org/officeDocument/2006/relationships/slideLayout"></Relationship><Relationship Id="rId5" Target="../slideLayouts/slideLayout4.xml" Type="http://schemas.openxmlformats.org/officeDocument/2006/relationships/slideLayout"></Relationship><Relationship Id="rId6" Target="../slideLayouts/slideLayout5.xml" Type="http://schemas.openxmlformats.org/officeDocument/2006/relationships/slideLayout"></Relationship><Relationship Id="rId7" Target="../slideLayouts/slideLayout6.xml" Type="http://schemas.openxmlformats.org/officeDocument/2006/relationships/slideLayout"></Relationship><Relationship Id="rId8" Target="../slideLayouts/slideLayout7.xml" Type="http://schemas.openxmlformats.org/officeDocument/2006/relationships/slideLayout"></Relationship><Relationship Id="rId9" Target="../slideLayouts/slideLayout8.xml" Type="http://schemas.openxmlformats.org/officeDocument/2006/relationships/slideLayout"></Relationship><Relationship Id="rId10" Target="../slideLayouts/slideLayout9.xml" Type="http://schemas.openxmlformats.org/officeDocument/2006/relationships/slideLayout"></Relationship><Relationship Id="rId11" Target="../slideLayouts/slideLayout10.xml" Type="http://schemas.openxmlformats.org/officeDocument/2006/relationships/slideLayout"></Relationship><Relationship Id="rId12" Target="../slideLayouts/slideLayout11.xml" Type="http://schemas.openxmlformats.org/officeDocument/2006/relationships/slideLayout"></Relationship><Relationship Id="rId13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Rectangle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flipH="1">
            <a:off x="8153400" y="0"/>
            <a:ext cx="990600" cy="6858000"/>
          </a:xfrm>
          <a:prstGeom prst="rect">
            <a:avLst/>
          </a:prstGeom>
          <a:blipFill>
            <a:blip r:embed="rId1" cstate="print">
              <a:alphaModFix amt="43000"/>
            </a:blip>
            <a:tile algn="tl" flip="none" sx="50000" sy="50000" tx="0" ty="0"/>
          </a:blipFill>
          <a:ln algn="ctr" cap="flat" cmpd="sng" w="0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b="-10000" l="50000" r="50000" t="110000"/>
                </a:path>
                <a:tileRect/>
              </a:gradFill>
            </a:fillOverlay>
            <a:innerShdw blurRad="63500" dir="10800000" dist="44450">
              <a:srgbClr val="000000">
                <a:alpha val="45000"/>
              </a:srgbClr>
            </a:innerShdw>
          </a:effectLst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/>
          <a:lstStyle>
            <a:extLst/>
          </a:lstStyle>
          <a:p>
            <a:pPr algn="ctr" fontAlgn="auto" rtl="0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itl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675"/>
            <a:ext cx="7239000" cy="1143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0" lIns="45720" rIns="45720" tIns="0" vert="horz">
            <a:normAutofit/>
          </a:bodyPr>
          <a:lstStyle>
            <a:extLst/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7350" name="Text Placeholder 3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Date Placeholder 2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246563" y="6557963"/>
            <a:ext cx="2001837" cy="227012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0" tIns="0" vert="horz"/>
          <a:lstStyle>
            <a:lvl1pPr algn="l" eaLnBrk="1" fontAlgn="auto" hangingPunct="1" latinLnBrk="0" rtl="0">
              <a:spcBef>
                <a:spcPts val="0"/>
              </a:spcBef>
              <a:spcAft>
                <a:spcPts val="0"/>
              </a:spcAft>
              <a:defRPr kumimoji="0" smtClean="0" sz="1000">
                <a:solidFill>
                  <a:schemeClr val="tx2"/>
                </a:solidFill>
                <a:uFillTx/>
                <a:latin typeface="+mn-lt"/>
                <a:cs typeface="+mn-cs"/>
              </a:defRPr>
            </a:lvl1pPr>
            <a:extLst/>
          </a:lstStyle>
          <a:p>
            <a:pPr>
              <a:defRPr>
                <a:uFillTx/>
              </a:defRPr>
            </a:pPr>
            <a:fld id="{4B4B72F1-7CD2-4683-81F0-F05DC6FEB056}" type="datetimeFigureOut">
              <a:rPr lang="en-US">
                <a:uFillTx/>
              </a:rPr>
              <a:pPr>
                <a:defRPr>
                  <a:uFillTx/>
                </a:defRPr>
              </a:pPr>
              <a:t>2/9/2020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557963"/>
            <a:ext cx="3657600" cy="228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0" tIns="0" vert="horz"/>
          <a:lstStyle>
            <a:lvl1pPr algn="r" eaLnBrk="1" fontAlgn="auto" hangingPunct="1" latinLnBrk="0" rtl="0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uFillTx/>
                <a:latin typeface="+mn-lt"/>
                <a:cs typeface="+mn-cs"/>
              </a:defRPr>
            </a:lvl1pPr>
            <a:extLst/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Slide Number Placeholder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51575" y="6556375"/>
            <a:ext cx="588963" cy="2286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bIns="0" compatLnSpc="1" lIns="0" numCol="1" rIns="0" tIns="0" vert="horz" wrap="square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uFillTx/>
                <a:latin charset="0" pitchFamily="34" typeface="Trebuchet MS"/>
              </a:defRPr>
            </a:lvl1pPr>
          </a:lstStyle>
          <a:p>
            <a:fld id="{D3CC4D70-C131-4205-A227-C65BB342A0B4}" type="slidenum">
              <a:rPr lang="ar-SA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2" id="2147483661"/>
    <p:sldLayoutId r:id="rId3" id="2147483662"/>
    <p:sldLayoutId r:id="rId4" id="2147483663"/>
    <p:sldLayoutId r:id="rId5" id="2147483664"/>
    <p:sldLayoutId r:id="rId6" id="2147483665"/>
    <p:sldLayoutId r:id="rId7" id="2147483666"/>
    <p:sldLayoutId r:id="rId8" id="2147483667"/>
    <p:sldLayoutId r:id="rId9" id="2147483668"/>
    <p:sldLayoutId r:id="rId10" id="2147483669"/>
    <p:sldLayoutId r:id="rId11" id="2147483670"/>
    <p:sldLayoutId r:id="rId12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fontAlgn="base" rtl="0">
        <a:spcBef>
          <a:spcPct val="0"/>
        </a:spcBef>
        <a:spcAft>
          <a:spcPct val="0"/>
        </a:spcAft>
        <a:defRPr b="1" cap="all" kern="1200" sz="38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uFillTx/>
          <a:latin typeface="+mj-lt"/>
          <a:ea typeface="+mj-ea"/>
          <a:cs typeface="+mj-cs"/>
        </a:defRPr>
      </a:lvl1pPr>
      <a:lvl2pPr algn="l" fontAlgn="base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uFillTx/>
          <a:latin charset="0" pitchFamily="34" typeface="Trebuchet MS"/>
        </a:defRPr>
      </a:lvl2pPr>
      <a:lvl3pPr algn="l" fontAlgn="base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uFillTx/>
          <a:latin charset="0" pitchFamily="34" typeface="Trebuchet MS"/>
        </a:defRPr>
      </a:lvl3pPr>
      <a:lvl4pPr algn="l" fontAlgn="base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uFillTx/>
          <a:latin charset="0" pitchFamily="34" typeface="Trebuchet MS"/>
        </a:defRPr>
      </a:lvl4pPr>
      <a:lvl5pPr algn="l" fontAlgn="base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uFillTx/>
          <a:latin charset="0" pitchFamily="34" typeface="Trebuchet MS"/>
        </a:defRPr>
      </a:lvl5pPr>
      <a:lvl6pPr algn="l" fontAlgn="base" marL="457200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uFillTx/>
          <a:latin charset="0" pitchFamily="34" typeface="Trebuchet MS"/>
        </a:defRPr>
      </a:lvl6pPr>
      <a:lvl7pPr algn="l" fontAlgn="base" marL="914400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uFillTx/>
          <a:latin charset="0" pitchFamily="34" typeface="Trebuchet MS"/>
        </a:defRPr>
      </a:lvl7pPr>
      <a:lvl8pPr algn="l" fontAlgn="base" marL="1371600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uFillTx/>
          <a:latin charset="0" pitchFamily="34" typeface="Trebuchet MS"/>
        </a:defRPr>
      </a:lvl8pPr>
      <a:lvl9pPr algn="l" fontAlgn="base" marL="1828800" rtl="0">
        <a:spcBef>
          <a:spcPct val="0"/>
        </a:spcBef>
        <a:spcAft>
          <a:spcPct val="0"/>
        </a:spcAft>
        <a:defRPr b="1" sz="3800">
          <a:solidFill>
            <a:schemeClr val="tx1"/>
          </a:solidFill>
          <a:uFillTx/>
          <a:latin charset="0" pitchFamily="34" typeface="Trebuchet MS"/>
        </a:defRPr>
      </a:lvl9pPr>
      <a:extLst/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fontAlgn="base" indent="-273050" marL="273050" rtl="0">
        <a:spcBef>
          <a:spcPts val="600"/>
        </a:spcBef>
        <a:spcAft>
          <a:spcPct val="0"/>
        </a:spcAft>
        <a:buClr>
          <a:schemeClr val="tx2"/>
        </a:buClr>
        <a:buSzPct val="73000"/>
        <a:buFont charset="2" pitchFamily="18" typeface="Wingdings 2"/>
        <a:buChar char=""/>
        <a:defRPr kern="1200" sz="26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fontAlgn="base" indent="-228600" marL="520700" rtl="0">
        <a:spcBef>
          <a:spcPts val="500"/>
        </a:spcBef>
        <a:spcAft>
          <a:spcPct val="0"/>
        </a:spcAft>
        <a:buClr>
          <a:srgbClr val="F9B639"/>
        </a:buClr>
        <a:buSzPct val="80000"/>
        <a:buFont charset="2" pitchFamily="18" typeface="Wingdings 2"/>
        <a:buChar char=""/>
        <a:defRPr kern="1200" sz="2300">
          <a:solidFill>
            <a:srgbClr val="6C6C6C"/>
          </a:solidFill>
          <a:uFillTx/>
          <a:latin typeface="+mn-lt"/>
          <a:ea typeface="+mn-ea"/>
          <a:cs typeface="+mn-cs"/>
        </a:defRPr>
      </a:lvl2pPr>
      <a:lvl3pPr algn="l" fontAlgn="base" indent="-228600" marL="758825" rtl="0">
        <a:spcBef>
          <a:spcPts val="400"/>
        </a:spcBef>
        <a:spcAft>
          <a:spcPct val="0"/>
        </a:spcAft>
        <a:buClr>
          <a:srgbClr val="F9B639"/>
        </a:buClr>
        <a:buSzPct val="60000"/>
        <a:buFont charset="2" pitchFamily="2" typeface="Wingdings"/>
        <a:buChar char="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fontAlgn="base" indent="-228600" marL="1004888" rtl="0">
        <a:spcBef>
          <a:spcPct val="20000"/>
        </a:spcBef>
        <a:spcAft>
          <a:spcPct val="0"/>
        </a:spcAft>
        <a:buClr>
          <a:srgbClr val="F9B639"/>
        </a:buClr>
        <a:buSzPct val="80000"/>
        <a:buFont charset="2" pitchFamily="18" typeface="Wingdings 2"/>
        <a:buChar char=""/>
        <a:defRPr kern="1200" sz="2000">
          <a:solidFill>
            <a:srgbClr val="6C6C6C"/>
          </a:solidFill>
          <a:uFillTx/>
          <a:latin typeface="+mn-lt"/>
          <a:ea typeface="+mn-ea"/>
          <a:cs typeface="+mn-cs"/>
        </a:defRPr>
      </a:lvl4pPr>
      <a:lvl5pPr algn="l" fontAlgn="base" indent="-228600" marL="1279525" rtl="0">
        <a:spcBef>
          <a:spcPts val="400"/>
        </a:spcBef>
        <a:spcAft>
          <a:spcPct val="0"/>
        </a:spcAft>
        <a:buClr>
          <a:srgbClr val="F9B639"/>
        </a:buClr>
        <a:buSzPct val="70000"/>
        <a:buFont charset="2" pitchFamily="2" typeface="Wingdings"/>
        <a:buChar char=""/>
        <a:defRPr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indent="-182880" latinLnBrk="0" marL="1472184" rtl="0">
        <a:spcBef>
          <a:spcPts val="400"/>
        </a:spcBef>
        <a:buClr>
          <a:schemeClr val="accent4"/>
        </a:buClr>
        <a:buSzPct val="80000"/>
        <a:buFont typeface="Wingdings 2"/>
        <a:buChar char=""/>
        <a:defRPr kern="1200" kumimoji="0" sz="1800">
          <a:solidFill>
            <a:schemeClr val="tx1">
              <a:tint val="85000"/>
            </a:schemeClr>
          </a:solidFill>
          <a:uFillTx/>
          <a:latin typeface="+mn-lt"/>
          <a:ea typeface="+mn-ea"/>
          <a:cs typeface="+mn-cs"/>
        </a:defRPr>
      </a:lvl6pPr>
      <a:lvl7pPr algn="l" eaLnBrk="1" hangingPunct="1" indent="-182880" latinLnBrk="0" marL="1673352" rtl="0">
        <a:spcBef>
          <a:spcPct val="20000"/>
        </a:spcBef>
        <a:buClr>
          <a:schemeClr val="accent4"/>
        </a:buClr>
        <a:buSzPct val="80000"/>
        <a:buFont typeface="Wingdings 2"/>
        <a:buChar char=""/>
        <a:defRPr baseline="0" kern="1200" kumimoji="0" sz="16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indent="-182880" latinLnBrk="0" marL="1847088" rtl="0">
        <a:spcBef>
          <a:spcPts val="300"/>
        </a:spcBef>
        <a:buClr>
          <a:schemeClr val="accent4"/>
        </a:buClr>
        <a:buSzPct val="100000"/>
        <a:buChar char="•"/>
        <a:defRPr baseline="0" kern="1200" kumimoji="0" sz="1600">
          <a:solidFill>
            <a:schemeClr val="tx1">
              <a:tint val="85000"/>
            </a:schemeClr>
          </a:solidFill>
          <a:uFillTx/>
          <a:latin typeface="+mn-lt"/>
          <a:ea typeface="+mn-ea"/>
          <a:cs typeface="+mn-cs"/>
        </a:defRPr>
      </a:lvl8pPr>
      <a:lvl9pPr algn="l" eaLnBrk="1" hangingPunct="1" indent="-182880" latinLnBrk="0" marL="2057400" rtl="0">
        <a:spcBef>
          <a:spcPct val="20000"/>
        </a:spcBef>
        <a:buClr>
          <a:schemeClr val="accent4"/>
        </a:buClr>
        <a:buSzPct val="100000"/>
        <a:buFont typeface="Wingdings"/>
        <a:buChar char="§"/>
        <a:defRPr baseline="0" kern="1200" kumimoji="0" sz="1400">
          <a:solidFill>
            <a:schemeClr val="tx1"/>
          </a:solidFill>
          <a:uFillTx/>
          <a:latin typeface="+mn-lt"/>
          <a:ea typeface="+mn-ea"/>
          <a:cs typeface="+mn-cs"/>
        </a:defRPr>
      </a:lvl9pPr>
      <a:extLst/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eaLnBrk="1" hangingPunct="1" latinLnBrk="0" marL="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uFillTx/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7.jpe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8.pn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6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9.jpe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1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2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0.jpeg" Type="http://schemas.openxmlformats.org/officeDocument/2006/relationships/image"></Relationship></Relationships>
</file>

<file path=ppt/slides/_rels/slide2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1.jpeg" Type="http://schemas.openxmlformats.org/officeDocument/2006/relationships/image"></Relationship></Relationships>
</file>

<file path=ppt/slides/_rels/slide22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2.gif" Type="http://schemas.openxmlformats.org/officeDocument/2006/relationships/image"></Relationship></Relationships>
</file>

<file path=ppt/slides/_rels/slide23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3.png" Type="http://schemas.openxmlformats.org/officeDocument/2006/relationships/image"></Relationship></Relationships>
</file>

<file path=ppt/slides/_rels/slide24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/Relationships>
</file>

<file path=ppt/slides/_rels/slide25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4.jpeg" Type="http://schemas.openxmlformats.org/officeDocument/2006/relationships/image"></Relationship></Relationships>
</file>

<file path=ppt/slides/_rels/slide26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5.jpeg" Type="http://schemas.openxmlformats.org/officeDocument/2006/relationships/image"></Relationship></Relationships>
</file>

<file path=ppt/slides/_rels/slide27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6.jpeg" Type="http://schemas.openxmlformats.org/officeDocument/2006/relationships/image"></Relationship></Relationships>
</file>

<file path=ppt/slides/_rels/slide28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7.jpeg" Type="http://schemas.openxmlformats.org/officeDocument/2006/relationships/image"></Relationship></Relationships>
</file>

<file path=ppt/slides/_rels/slide29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2.jpeg" Type="http://schemas.openxmlformats.org/officeDocument/2006/relationships/image"></Relationship></Relationships>
</file>

<file path=ppt/slides/_rels/slide3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1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18.jpeg" Type="http://schemas.openxmlformats.org/officeDocument/2006/relationships/image"></Relationship></Relationships>
</file>

<file path=ppt/slides/_rels/slide3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 Type="http://schemas.openxmlformats.org/officeDocument/2006/relationships/hyperlink"></Relationship><Relationship Id="rId3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 Type="http://schemas.openxmlformats.org/officeDocument/2006/relationships/hyperlink"></Relationship><Relationship Id="rId4" Target="../media/image19.jpe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jpe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4.jpe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7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5.pn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media/image6.jpe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</a:rPr>
              <a:t>Endocrinology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338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54388" y="3540125"/>
            <a:ext cx="5114925" cy="11017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Dr. Hana Alzamil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390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</a:rPr>
              <a:t>Mechanisms of bone growth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85000" lnSpcReduction="10000"/>
          </a:bodyPr>
          <a:lstStyle/>
          <a:p>
            <a:pPr fontAlgn="auto" indent="-274320" marL="27432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r>
              <a:rPr dirty="0" lang="en-US" smtClean="0">
                <a:uFillTx/>
              </a:rPr>
              <a:t>1.  Linear growth of long bones: </a:t>
            </a:r>
          </a:p>
          <a:p>
            <a:pPr fontAlgn="auto" indent="-806450" marL="80645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r>
              <a:rPr dirty="0" lang="en-US" smtClean="0">
                <a:uFillTx/>
              </a:rPr>
              <a:t>      ●  Long bones grow in length at </a:t>
            </a:r>
            <a:r>
              <a:rPr dirty="0" err="1" lang="en-US" smtClean="0">
                <a:uFillTx/>
              </a:rPr>
              <a:t>epiphyseal</a:t>
            </a:r>
            <a:r>
              <a:rPr dirty="0" lang="en-US" smtClean="0">
                <a:uFillTx/>
              </a:rPr>
              <a:t> cartilages, causing deposition of </a:t>
            </a:r>
            <a:r>
              <a:rPr b="1" dirty="0" lang="en-US" smtClean="0">
                <a:uFillTx/>
              </a:rPr>
              <a:t>New Cartilage</a:t>
            </a:r>
            <a:r>
              <a:rPr dirty="0" lang="en-US" smtClean="0">
                <a:uFillTx/>
              </a:rPr>
              <a:t> (</a:t>
            </a:r>
            <a:r>
              <a:rPr dirty="0" lang="en-US" smtClean="0">
                <a:uFillTx/>
                <a:sym typeface="Symbol"/>
              </a:rPr>
              <a:t></a:t>
            </a:r>
            <a:r>
              <a:rPr dirty="0" lang="en-US" smtClean="0">
                <a:uFillTx/>
              </a:rPr>
              <a:t>collagen synthesis) followed  by its conversion into bone. </a:t>
            </a:r>
          </a:p>
          <a:p>
            <a:pPr fontAlgn="auto" indent="-806450" marL="80645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r>
              <a:rPr dirty="0" lang="en-US" smtClean="0">
                <a:uFillTx/>
              </a:rPr>
              <a:t>      ●  When bony fusion occurs between shaft &amp; epiphysis at each end, </a:t>
            </a:r>
            <a:r>
              <a:rPr dirty="0" lang="en-US" smtClean="0" u="sng">
                <a:uFillTx/>
              </a:rPr>
              <a:t>no further lengthening</a:t>
            </a:r>
            <a:r>
              <a:rPr dirty="0" lang="en-US" smtClean="0">
                <a:uFillTx/>
              </a:rPr>
              <a:t> of long bone occur. </a:t>
            </a:r>
          </a:p>
          <a:p>
            <a:pPr fontAlgn="auto" indent="-806450" marL="80645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endParaRPr dirty="0" lang="en-US" smtClean="0">
              <a:uFillTx/>
            </a:endParaRPr>
          </a:p>
          <a:p>
            <a:pPr fontAlgn="auto" indent="-722313" marL="722313">
              <a:spcAft>
                <a:spcPts val="0"/>
              </a:spcAft>
              <a:buFont typeface="Wingdings 2"/>
              <a:buNone/>
              <a:defRPr>
                <a:uFillTx/>
              </a:defRPr>
            </a:pPr>
            <a:r>
              <a:rPr dirty="0" lang="en-US" smtClean="0" sz="2800">
                <a:uFillTx/>
              </a:rPr>
              <a:t>2. </a:t>
            </a:r>
            <a:r>
              <a:rPr dirty="0" lang="en-US" sz="2800">
                <a:uFillTx/>
              </a:rPr>
              <a:t>Deposition of </a:t>
            </a:r>
            <a:r>
              <a:rPr b="1" dirty="0" lang="en-US" sz="2800">
                <a:uFillTx/>
              </a:rPr>
              <a:t>New Bone</a:t>
            </a:r>
            <a:r>
              <a:rPr dirty="0" lang="en-US" sz="2800">
                <a:uFillTx/>
              </a:rPr>
              <a:t> (</a:t>
            </a:r>
            <a:r>
              <a:rPr dirty="0" lang="en-US" sz="2800">
                <a:uFillTx/>
                <a:sym typeface="Symbol"/>
              </a:rPr>
              <a:t></a:t>
            </a:r>
            <a:r>
              <a:rPr dirty="0" lang="en-US" sz="2800">
                <a:uFillTx/>
              </a:rPr>
              <a:t> cell proliferation) on </a:t>
            </a:r>
            <a:r>
              <a:rPr dirty="0" lang="en-US" smtClean="0" sz="2800">
                <a:uFillTx/>
              </a:rPr>
              <a:t>surfaces of </a:t>
            </a:r>
            <a:r>
              <a:rPr dirty="0" lang="en-US" sz="2800">
                <a:uFillTx/>
              </a:rPr>
              <a:t>older bone &amp; in some bone cavities, </a:t>
            </a:r>
            <a:r>
              <a:rPr dirty="0" lang="en-US" sz="2400">
                <a:uFillTx/>
                <a:sym typeface="Symbol"/>
              </a:rPr>
              <a:t> </a:t>
            </a:r>
            <a:r>
              <a:rPr dirty="0" lang="en-US" sz="2800">
                <a:uFillTx/>
              </a:rPr>
              <a:t>thickness of bone. </a:t>
            </a:r>
            <a:endParaRPr dirty="0" lang="en-US" smtClean="0" sz="2800">
              <a:uFillTx/>
            </a:endParaRPr>
          </a:p>
          <a:p>
            <a:pPr fontAlgn="auto" indent="-722313" marL="722313">
              <a:spcAft>
                <a:spcPts val="0"/>
              </a:spcAft>
              <a:buFont typeface="Wingdings 2"/>
              <a:buNone/>
              <a:defRPr>
                <a:uFillTx/>
              </a:defRPr>
            </a:pPr>
            <a:r>
              <a:rPr dirty="0" lang="en-US" smtClean="0" sz="2800">
                <a:uFillTx/>
              </a:rPr>
              <a:t>         </a:t>
            </a:r>
            <a:r>
              <a:rPr dirty="0" lang="en-US" sz="2800">
                <a:uFillTx/>
              </a:rPr>
              <a:t>●  Occurs in membranous bones, e.g. jaw, &amp; skull bones.</a:t>
            </a:r>
          </a:p>
          <a:p>
            <a:pPr fontAlgn="auto" indent="-806450" marL="80645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endParaRPr dirty="0" lang="en-US" smtClean="0">
              <a:uFillTx/>
            </a:endParaRPr>
          </a:p>
          <a:p>
            <a:pPr fontAlgn="auto" indent="-806450" marL="80645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endParaRPr dirty="0" lang="en-US" smtClean="0">
              <a:uFillTx/>
            </a:endParaRPr>
          </a:p>
          <a:p>
            <a:pPr fontAlgn="auto" indent="-274320" marL="274320">
              <a:spcAft>
                <a:spcPts val="0"/>
              </a:spcAft>
              <a:buFont typeface="Wingdings 2"/>
              <a:buNone/>
              <a:defRPr>
                <a:uFillTx/>
              </a:defRPr>
            </a:pP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uFillTx/>
              </a:rPr>
              <a:t>bone growth</a:t>
            </a:r>
            <a:endParaRPr dirty="0" lang="ar-SA">
              <a:uFillTx/>
            </a:endParaRPr>
          </a:p>
        </p:txBody>
      </p:sp>
      <p:grpSp>
        <p:nvGrp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Group 5"/>
  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GrpSpPr>
  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" y="2209800"/>
            <a:ext cx="8001000" cy="3962400"/>
            <a:chOff x="266700" y="1338263"/>
            <a:chExt cx="8420100" cy="4378325"/>
          </a:xfrm>
        </p:grpSpPr>
        <p:pic>
          <p:nvPic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figure_23_16-jLE" id="5" name="Picture 2"/>
  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picLocks noChangeArrowheads="1" noChangeAspect="1"/>
            </p:cNvPicPr>
            <p:nvPr/>
          </p:nvPicPr>
  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lip r:embed="rId2" cstate="print"/>
            <a:srcRect t="25481"/>
            <a:stretch>
              <a:fillRect/>
            </a:stretch>
          </p:blipFill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55613" y="1338263"/>
              <a:ext cx="8231187" cy="43735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reeform 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038350" y="4694238"/>
              <a:ext cx="66675" cy="257175"/>
            </a:xfrm>
            <a:custGeom>
              <a:avLst/>
              <a:gdLst>
                <a:gd fmla="*/ 116988314 w 38" name="T0"/>
                <a:gd fmla="*/ 0 h 350" name="T1"/>
                <a:gd fmla="*/ 0 w 38" name="T2"/>
                <a:gd fmla="*/ 0 h 350" name="T3"/>
                <a:gd fmla="*/ 0 w 38" name="T4"/>
                <a:gd fmla="*/ 188968496 h 350" name="T5"/>
                <a:gd fmla="*/ 110831379 w 38" name="T6"/>
                <a:gd fmla="*/ 188968496 h 3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8" name="T12"/>
                <a:gd fmla="*/ 0 h 350" name="T13"/>
                <a:gd fmla="*/ 38 w 38" name="T14"/>
                <a:gd fmla="*/ 350 h 350" name="T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50" w="38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Line 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ShapeType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7551738" y="3262313"/>
              <a:ext cx="1682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Line 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ShapeType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7427913" y="4570413"/>
              <a:ext cx="2825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Line 7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ShapeType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7532688" y="5103813"/>
              <a:ext cx="1778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Line 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ShapeType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7291388" y="5370513"/>
              <a:ext cx="4191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Line 9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ShapeType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7313613" y="3935413"/>
              <a:ext cx="3937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Freeform 1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1565275" y="1377950"/>
              <a:ext cx="381000" cy="727075"/>
            </a:xfrm>
            <a:custGeom>
              <a:avLst/>
              <a:gdLst>
                <a:gd fmla="*/ 0 w 240" name="T0"/>
                <a:gd fmla="*/ 0 h 458" name="T1"/>
                <a:gd fmla="*/ 604837545 w 240" name="T2"/>
                <a:gd fmla="*/ 0 h 458" name="T3"/>
                <a:gd fmla="*/ 604837545 w 240" name="T4"/>
                <a:gd fmla="*/ 1154231652 h 458" name="T5"/>
                <a:gd fmla="*/ 337700951 w 240" name="T6"/>
                <a:gd fmla="*/ 1154231652 h 458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40" name="T12"/>
                <a:gd fmla="*/ 0 h 458" name="T13"/>
                <a:gd fmla="*/ 240 w 240" name="T14"/>
                <a:gd fmla="*/ 458 h 458" name="T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458" w="240">
                  <a:moveTo>
                    <a:pt x="0" y="0"/>
                  </a:moveTo>
                  <a:lnTo>
                    <a:pt x="240" y="0"/>
                  </a:lnTo>
                  <a:lnTo>
                    <a:pt x="240" y="458"/>
                  </a:lnTo>
                  <a:lnTo>
                    <a:pt x="134" y="458"/>
                  </a:lnTo>
                </a:path>
              </a:pathLst>
            </a:custGeom>
            <a:noFill/>
            <a:ln w="6350">
              <a:solidFill>
                <a:srgbClr val="231F20"/>
              </a:solidFill>
              <a:prstDash val="solid"/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Line 1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ShapeType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1022350" y="2444750"/>
              <a:ext cx="63500" cy="1588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Line 1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ShapeType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1022350" y="1654175"/>
              <a:ext cx="63500" cy="1588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Line 1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ShapeType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flipH="1">
              <a:off x="1298575" y="4811713"/>
              <a:ext cx="7397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Rectangle 1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1311275" y="5237163"/>
              <a:ext cx="555625" cy="2000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Rectangle 1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392113" y="1574800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bIns="0" lIns="0" rIns="0" tIns="0" wrap="none">
              <a:spAutoFit/>
            </a:bodyPr>
            <a:lstStyle/>
            <a:p>
              <a:r>
                <a:rPr b="1" lang="en-US" sz="1000">
                  <a:solidFill>
                    <a:srgbClr val="231F20"/>
                  </a:solidFill>
                  <a:uFillTx/>
                </a:rPr>
                <a:t>Epiphysis</a:t>
              </a:r>
              <a:endParaRPr b="1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Rectangle 1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392113" y="2359025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bIns="0" lIns="0" rIns="0" tIns="0" wrap="none">
              <a:spAutoFit/>
            </a:bodyPr>
            <a:lstStyle/>
            <a:p>
              <a:r>
                <a:rPr b="1" lang="en-US" sz="1000">
                  <a:solidFill>
                    <a:srgbClr val="231F20"/>
                  </a:solidFill>
                  <a:uFillTx/>
                </a:rPr>
                <a:t>Diaphysis</a:t>
              </a:r>
              <a:endParaRPr b="1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Rectangle 17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66700" y="4732338"/>
              <a:ext cx="1001713" cy="152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bIns="0" lIns="0" rIns="0" tIns="0" wrap="none">
              <a:spAutoFit/>
            </a:bodyPr>
            <a:lstStyle/>
            <a:p>
              <a:r>
                <a:rPr b="1" lang="en-US" sz="1000">
                  <a:solidFill>
                    <a:srgbClr val="231F20"/>
                  </a:solidFill>
                  <a:uFillTx/>
                </a:rPr>
                <a:t>Epiphyseal plate</a:t>
              </a:r>
              <a:endParaRPr b="1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Rectangle 1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1287463" y="5256213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bIns="0" lIns="0" rIns="0" tIns="0" wrap="none">
              <a:spAutoFit/>
            </a:bodyPr>
            <a:lstStyle/>
            <a:p>
              <a:r>
                <a:rPr b="1" lang="en-US" sz="1000">
                  <a:solidFill>
                    <a:srgbClr val="231F20"/>
                  </a:solidFill>
                  <a:uFillTx/>
                </a:rPr>
                <a:t>Diaphysis</a:t>
              </a:r>
              <a:endParaRPr b="1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Rectangle 19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7742238" y="3198813"/>
              <a:ext cx="542925" cy="3048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bIns="0" lIns="0" rIns="0" tIns="0" wrap="none">
              <a:spAutoFit/>
            </a:bodyPr>
            <a:lstStyle/>
            <a:p>
              <a:pPr algn="ctr"/>
              <a:r>
                <a:rPr b="1" lang="en-US" sz="1000">
                  <a:solidFill>
                    <a:srgbClr val="231F20"/>
                  </a:solidFill>
                  <a:uFillTx/>
                </a:rPr>
                <a:t>Compact</a:t>
              </a:r>
              <a:br>
                <a:rPr b="1" lang="en-US" sz="1000">
                  <a:solidFill>
                    <a:srgbClr val="231F20"/>
                  </a:solidFill>
                  <a:uFillTx/>
                </a:rPr>
              </a:br>
              <a:r>
                <a:rPr b="1" lang="en-US" sz="1000">
                  <a:solidFill>
                    <a:srgbClr val="231F20"/>
                  </a:solidFill>
                  <a:uFillTx/>
                </a:rPr>
                <a:t>bone</a:t>
              </a:r>
              <a:endParaRPr b="1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Rectangle 2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7742238" y="5037138"/>
              <a:ext cx="655637" cy="152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bIns="0" lIns="0" rIns="0" tIns="0" wrap="none">
              <a:spAutoFit/>
            </a:bodyPr>
            <a:lstStyle/>
            <a:p>
              <a:r>
                <a:rPr b="1" lang="en-US" sz="1000">
                  <a:solidFill>
                    <a:srgbClr val="231F20"/>
                  </a:solidFill>
                  <a:uFillTx/>
                </a:rPr>
                <a:t>Osteoblast</a:t>
              </a:r>
              <a:endParaRPr b="1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Rectangle 2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7729538" y="3871913"/>
              <a:ext cx="782637" cy="152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bIns="0" lIns="0" rIns="0" tIns="0" wrap="none">
              <a:spAutoFit/>
            </a:bodyPr>
            <a:lstStyle/>
            <a:p>
              <a:r>
                <a:rPr b="1" lang="en-US" sz="1000">
                  <a:solidFill>
                    <a:srgbClr val="231F20"/>
                  </a:solidFill>
                  <a:uFillTx/>
                </a:rPr>
                <a:t>Chondrocyte</a:t>
              </a:r>
              <a:endParaRPr b="1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Rectangle 2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7710488" y="4494213"/>
              <a:ext cx="660400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/>
            <a:lstStyle/>
            <a:p>
              <a:endParaRPr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Rectangle 2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7739063" y="4497388"/>
              <a:ext cx="542925" cy="152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bIns="0" lIns="0" rIns="0" tIns="0" wrap="none">
              <a:spAutoFit/>
            </a:bodyPr>
            <a:lstStyle/>
            <a:p>
              <a:r>
                <a:rPr b="1" lang="en-US" sz="1000">
                  <a:solidFill>
                    <a:srgbClr val="231F20"/>
                  </a:solidFill>
                  <a:uFillTx/>
                </a:rPr>
                <a:t>Cartilage</a:t>
              </a:r>
              <a:endParaRPr b="1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Rectangle 2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5332413" y="3182938"/>
              <a:ext cx="776287" cy="152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bIns="0" lIns="0" rIns="0" tIns="0" wrap="none">
              <a:spAutoFit/>
            </a:bodyPr>
            <a:lstStyle/>
            <a:p>
              <a:r>
                <a:rPr b="1" lang="en-US" sz="1000">
                  <a:solidFill>
                    <a:srgbClr val="231F20"/>
                  </a:solidFill>
                  <a:uFillTx/>
                </a:rPr>
                <a:t>Bone growth</a:t>
              </a:r>
              <a:endParaRPr b="1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Rectangle 2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7735888" y="5303838"/>
              <a:ext cx="508000" cy="4095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bIns="0" lIns="0" rIns="0" tIns="0"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b="1" lang="en-US" sz="1000">
                  <a:solidFill>
                    <a:srgbClr val="231F20"/>
                  </a:solidFill>
                  <a:uFillTx/>
                </a:rPr>
                <a:t>Newly</a:t>
              </a:r>
              <a:br>
                <a:rPr b="1" lang="en-US" sz="1000">
                  <a:solidFill>
                    <a:srgbClr val="231F20"/>
                  </a:solidFill>
                  <a:uFillTx/>
                </a:rPr>
              </a:br>
              <a:r>
                <a:rPr b="1" lang="en-US" sz="1000">
                  <a:solidFill>
                    <a:srgbClr val="231F20"/>
                  </a:solidFill>
                  <a:uFillTx/>
                </a:rPr>
                <a:t>calcified</a:t>
              </a:r>
              <a:br>
                <a:rPr b="1" lang="en-US" sz="1000">
                  <a:solidFill>
                    <a:srgbClr val="231F20"/>
                  </a:solidFill>
                  <a:uFillTx/>
                </a:rPr>
              </a:br>
              <a:r>
                <a:rPr b="1" lang="en-US" sz="1000">
                  <a:solidFill>
                    <a:srgbClr val="231F20"/>
                  </a:solidFill>
                  <a:uFillTx/>
                </a:rPr>
                <a:t>bone</a:t>
              </a:r>
              <a:endParaRPr b="1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Rectangle 2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rot="-5400000">
              <a:off x="8019256" y="5058569"/>
              <a:ext cx="1163638" cy="152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bIns="0" lIns="0" rIns="0" tIns="0" wrap="none">
              <a:spAutoFit/>
            </a:bodyPr>
            <a:lstStyle/>
            <a:p>
              <a:r>
                <a:rPr b="1" lang="en-US" sz="1000">
                  <a:solidFill>
                    <a:srgbClr val="231F20"/>
                  </a:solidFill>
                  <a:uFillTx/>
                </a:rPr>
                <a:t>Direction of growth</a:t>
              </a:r>
              <a:endParaRPr b="1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Rectangle 27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5172075" y="5257800"/>
              <a:ext cx="727075" cy="152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bIns="0" lIns="0" rIns="0" tIns="0" wrap="none">
              <a:spAutoFit/>
            </a:bodyPr>
            <a:lstStyle/>
            <a:p>
              <a:r>
                <a:rPr b="1" lang="en-US" sz="1000">
                  <a:solidFill>
                    <a:srgbClr val="231F20"/>
                  </a:solidFill>
                  <a:uFillTx/>
                </a:rPr>
                <a:t>Osteoblasts</a:t>
              </a:r>
              <a:endParaRPr b="1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Rectangle 2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994275" y="4646613"/>
              <a:ext cx="1079500" cy="152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bIns="0" lIns="0" rIns="0" tIns="0" wrap="none">
              <a:spAutoFit/>
            </a:bodyPr>
            <a:lstStyle/>
            <a:p>
              <a:r>
                <a:rPr b="1" lang="en-US" sz="1000">
                  <a:solidFill>
                    <a:srgbClr val="231F20"/>
                  </a:solidFill>
                  <a:uFillTx/>
                </a:rPr>
                <a:t>Old chondrocytes</a:t>
              </a:r>
              <a:endParaRPr b="1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Rectangle 29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5159375" y="3992563"/>
              <a:ext cx="854075" cy="152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bIns="0" lIns="0" rIns="0" tIns="0" wrap="none">
              <a:spAutoFit/>
            </a:bodyPr>
            <a:lstStyle/>
            <a:p>
              <a:r>
                <a:rPr b="1" lang="en-US" sz="1000">
                  <a:solidFill>
                    <a:srgbClr val="231F20"/>
                  </a:solidFill>
                  <a:uFillTx/>
                </a:rPr>
                <a:t>Chondrocytes</a:t>
              </a:r>
              <a:endParaRPr b="1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" name="Rectangle 3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 noChangeArrowheads="1"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4889500" y="3548063"/>
              <a:ext cx="1368425" cy="1524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bIns="0" lIns="0" rIns="0" tIns="0" wrap="none">
              <a:spAutoFit/>
            </a:bodyPr>
            <a:lstStyle/>
            <a:p>
              <a:r>
                <a:rPr b="1" lang="en-US" sz="1000">
                  <a:solidFill>
                    <a:srgbClr val="231F20"/>
                  </a:solidFill>
                  <a:uFillTx/>
                </a:rPr>
                <a:t>Dividing chondrocytes</a:t>
              </a:r>
              <a:endParaRPr b="1" lang="en-US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Freeform 3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1085850" y="1384300"/>
              <a:ext cx="57150" cy="555625"/>
            </a:xfrm>
            <a:custGeom>
              <a:avLst/>
              <a:gdLst>
                <a:gd fmla="*/ 85950581 w 38" name="T0"/>
                <a:gd fmla="*/ 0 h 350" name="T1"/>
                <a:gd fmla="*/ 0 w 38" name="T2"/>
                <a:gd fmla="*/ 0 h 350" name="T3"/>
                <a:gd fmla="*/ 0 w 38" name="T4"/>
                <a:gd fmla="*/ 882054777 h 350" name="T5"/>
                <a:gd fmla="*/ 81426709 w 38" name="T6"/>
                <a:gd fmla="*/ 882054777 h 3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8" name="T12"/>
                <a:gd fmla="*/ 0 h 350" name="T13"/>
                <a:gd fmla="*/ 38 w 38" name="T14"/>
                <a:gd fmla="*/ 350 h 350" name="T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50" w="38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Freeform 32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1085850" y="1955800"/>
              <a:ext cx="57150" cy="1065213"/>
            </a:xfrm>
            <a:custGeom>
              <a:avLst/>
              <a:gdLst>
                <a:gd fmla="*/ 85950581 w 38" name="T0"/>
                <a:gd fmla="*/ 0 h 350" name="T1"/>
                <a:gd fmla="*/ 0 w 38" name="T2"/>
                <a:gd fmla="*/ 0 h 350" name="T3"/>
                <a:gd fmla="*/ 0 w 38" name="T4"/>
                <a:gd fmla="*/ 2147483647 h 350" name="T5"/>
                <a:gd fmla="*/ 81426709 w 38" name="T6"/>
                <a:gd fmla="*/ 2147483647 h 3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8" name="T12"/>
                <a:gd fmla="*/ 0 h 350" name="T13"/>
                <a:gd fmla="*/ 38 w 38" name="T14"/>
                <a:gd fmla="*/ 350 h 350" name="T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50" w="38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" name="Freeform 33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2038350" y="4694238"/>
              <a:ext cx="66675" cy="257175"/>
            </a:xfrm>
            <a:custGeom>
              <a:avLst/>
              <a:gdLst>
                <a:gd fmla="*/ 116988314 w 38" name="T0"/>
                <a:gd fmla="*/ 0 h 350" name="T1"/>
                <a:gd fmla="*/ 0 w 38" name="T2"/>
                <a:gd fmla="*/ 0 h 350" name="T3"/>
                <a:gd fmla="*/ 0 w 38" name="T4"/>
                <a:gd fmla="*/ 188968496 h 350" name="T5"/>
                <a:gd fmla="*/ 110831379 w 38" name="T6"/>
                <a:gd fmla="*/ 188968496 h 3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8" name="T12"/>
                <a:gd fmla="*/ 0 h 350" name="T13"/>
                <a:gd fmla="*/ 38 w 38" name="T14"/>
                <a:gd fmla="*/ 350 h 350" name="T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50" w="38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" name="Freeform 34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6269038" y="3382963"/>
              <a:ext cx="63500" cy="495300"/>
            </a:xfrm>
            <a:custGeom>
              <a:avLst/>
              <a:gdLst>
                <a:gd fmla="*/ 106111826 w 38" name="T0"/>
                <a:gd fmla="*/ 0 h 350" name="T1"/>
                <a:gd fmla="*/ 0 w 38" name="T2"/>
                <a:gd fmla="*/ 0 h 350" name="T3"/>
                <a:gd fmla="*/ 0 w 38" name="T4"/>
                <a:gd fmla="*/ 700920190 h 350" name="T5"/>
                <a:gd fmla="*/ 100527170 w 38" name="T6"/>
                <a:gd fmla="*/ 700920190 h 3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8" name="T12"/>
                <a:gd fmla="*/ 0 h 350" name="T13"/>
                <a:gd fmla="*/ 38 w 38" name="T14"/>
                <a:gd fmla="*/ 350 h 350" name="T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50" w="38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" name="Freeform 35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6269038" y="3930650"/>
              <a:ext cx="63500" cy="657225"/>
            </a:xfrm>
            <a:custGeom>
              <a:avLst/>
              <a:gdLst>
                <a:gd fmla="*/ 106111826 w 38" name="T0"/>
                <a:gd fmla="*/ 0 h 350" name="T1"/>
                <a:gd fmla="*/ 0 w 38" name="T2"/>
                <a:gd fmla="*/ 0 h 350" name="T3"/>
                <a:gd fmla="*/ 0 w 38" name="T4"/>
                <a:gd fmla="*/ 1234127755 h 350" name="T5"/>
                <a:gd fmla="*/ 100527170 w 38" name="T6"/>
                <a:gd fmla="*/ 1234127755 h 3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8" name="T12"/>
                <a:gd fmla="*/ 0 h 350" name="T13"/>
                <a:gd fmla="*/ 38 w 38" name="T14"/>
                <a:gd fmla="*/ 350 h 350" name="T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50" w="38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" name="Freeform 36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6269038" y="4610100"/>
              <a:ext cx="63500" cy="349250"/>
            </a:xfrm>
            <a:custGeom>
              <a:avLst/>
              <a:gdLst>
                <a:gd fmla="*/ 106111826 w 38" name="T0"/>
                <a:gd fmla="*/ 0 h 350" name="T1"/>
                <a:gd fmla="*/ 0 w 38" name="T2"/>
                <a:gd fmla="*/ 0 h 350" name="T3"/>
                <a:gd fmla="*/ 0 w 38" name="T4"/>
                <a:gd fmla="*/ 348501610 h 350" name="T5"/>
                <a:gd fmla="*/ 100527170 w 38" name="T6"/>
                <a:gd fmla="*/ 348501610 h 3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8" name="T12"/>
                <a:gd fmla="*/ 0 h 350" name="T13"/>
                <a:gd fmla="*/ 38 w 38" name="T14"/>
                <a:gd fmla="*/ 350 h 350" name="T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50" w="38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" name="Freeform 37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>
              <a:off x="6269038" y="4997450"/>
              <a:ext cx="63500" cy="679450"/>
            </a:xfrm>
            <a:custGeom>
              <a:avLst/>
              <a:gdLst>
                <a:gd fmla="*/ 106111826 w 38" name="T0"/>
                <a:gd fmla="*/ 0 h 350" name="T1"/>
                <a:gd fmla="*/ 0 w 38" name="T2"/>
                <a:gd fmla="*/ 0 h 350" name="T3"/>
                <a:gd fmla="*/ 0 w 38" name="T4"/>
                <a:gd fmla="*/ 1319006604 h 350" name="T5"/>
                <a:gd fmla="*/ 100527170 w 38" name="T6"/>
                <a:gd fmla="*/ 1319006604 h 3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8" name="T12"/>
                <a:gd fmla="*/ 0 h 350" name="T13"/>
                <a:gd fmla="*/ 38 w 38" name="T14"/>
                <a:gd fmla="*/ 350 h 350" name="T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50" w="38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" name="Freeform 38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flipH="1">
              <a:off x="4816475" y="3622675"/>
              <a:ext cx="63500" cy="260350"/>
            </a:xfrm>
            <a:custGeom>
              <a:avLst/>
              <a:gdLst>
                <a:gd fmla="*/ 106111826 w 38" name="T0"/>
                <a:gd fmla="*/ 0 h 350" name="T1"/>
                <a:gd fmla="*/ 0 w 38" name="T2"/>
                <a:gd fmla="*/ 0 h 350" name="T3"/>
                <a:gd fmla="*/ 0 w 38" name="T4"/>
                <a:gd fmla="*/ 193663186 h 350" name="T5"/>
                <a:gd fmla="*/ 100527170 w 38" name="T6"/>
                <a:gd fmla="*/ 193663186 h 3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8" name="T12"/>
                <a:gd fmla="*/ 0 h 350" name="T13"/>
                <a:gd fmla="*/ 38 w 38" name="T14"/>
                <a:gd fmla="*/ 350 h 350" name="T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50" w="38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" name="Freeform 39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flipH="1">
              <a:off x="4816475" y="3914775"/>
              <a:ext cx="63500" cy="714375"/>
            </a:xfrm>
            <a:custGeom>
              <a:avLst/>
              <a:gdLst>
                <a:gd fmla="*/ 106111826 w 38" name="T0"/>
                <a:gd fmla="*/ 0 h 350" name="T1"/>
                <a:gd fmla="*/ 0 w 38" name="T2"/>
                <a:gd fmla="*/ 0 h 350" name="T3"/>
                <a:gd fmla="*/ 0 w 38" name="T4"/>
                <a:gd fmla="*/ 1458090404 h 350" name="T5"/>
                <a:gd fmla="*/ 100527170 w 38" name="T6"/>
                <a:gd fmla="*/ 1458090404 h 3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8" name="T12"/>
                <a:gd fmla="*/ 0 h 350" name="T13"/>
                <a:gd fmla="*/ 38 w 38" name="T14"/>
                <a:gd fmla="*/ 350 h 350" name="T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50" w="38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" name="Freeform 40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flipH="1">
              <a:off x="4816475" y="4660900"/>
              <a:ext cx="63500" cy="327025"/>
            </a:xfrm>
            <a:custGeom>
              <a:avLst/>
              <a:gdLst>
                <a:gd fmla="*/ 106111826 w 38" name="T0"/>
                <a:gd fmla="*/ 0 h 350" name="T1"/>
                <a:gd fmla="*/ 0 w 38" name="T2"/>
                <a:gd fmla="*/ 0 h 350" name="T3"/>
                <a:gd fmla="*/ 0 w 38" name="T4"/>
                <a:gd fmla="*/ 305558155 h 350" name="T5"/>
                <a:gd fmla="*/ 100527170 w 38" name="T6"/>
                <a:gd fmla="*/ 305558155 h 3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8" name="T12"/>
                <a:gd fmla="*/ 0 h 350" name="T13"/>
                <a:gd fmla="*/ 38 w 38" name="T14"/>
                <a:gd fmla="*/ 350 h 350" name="T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50" w="38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GB">
                <a:uFillTx/>
              </a:endParaRPr>
            </a:p>
          </p:txBody>
        </p:sp>
        <p:sp>
          <p:nvSpPr>
  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" name="Freeform 41"/>
  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  <a:spLocks/>
            </p:cNvSpPr>
            <p:nvPr/>
          </p:nvSpPr>
  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  <a:xfrm flipH="1">
              <a:off x="4816475" y="5340350"/>
              <a:ext cx="63500" cy="327025"/>
            </a:xfrm>
            <a:custGeom>
              <a:avLst/>
              <a:gdLst>
                <a:gd fmla="*/ 106111826 w 38" name="T0"/>
                <a:gd fmla="*/ 0 h 350" name="T1"/>
                <a:gd fmla="*/ 0 w 38" name="T2"/>
                <a:gd fmla="*/ 0 h 350" name="T3"/>
                <a:gd fmla="*/ 0 w 38" name="T4"/>
                <a:gd fmla="*/ 305558155 h 350" name="T5"/>
                <a:gd fmla="*/ 100527170 w 38" name="T6"/>
                <a:gd fmla="*/ 305558155 h 350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8" name="T12"/>
                <a:gd fmla="*/ 0 h 350" name="T13"/>
                <a:gd fmla="*/ 38 w 38" name="T14"/>
                <a:gd fmla="*/ 350 h 350" name="T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350" w="38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</a:ln>
          </p:spPr>
  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bodyPr anchor="ctr" wrap="none"/>
            <a:lstStyle/>
            <a:p>
              <a:endParaRPr lang="en-GB">
                <a:uFillTx/>
              </a:endParaRPr>
            </a:p>
          </p:txBody>
        </p:sp>
      </p:grp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uFillTx/>
              </a:rPr>
              <a:t>Promotion of growth</a:t>
            </a:r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images-mediawiki-sites.thefullwiki.org/10/9/0/5/8135661281011248.png" id="4301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362199" y="1676400"/>
            <a:ext cx="3732243" cy="4572000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39000" cy="8991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 sz="3200">
                <a:uFillTx/>
                <a:cs charset="-78" pitchFamily="2" typeface="Traditional Arabic"/>
              </a:rPr>
              <a:t>Functions of growth hormone: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9725"/>
            <a:ext cx="7620000" cy="48466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2500"/>
          </a:bodyPr>
          <a:lstStyle/>
          <a:p>
            <a:pPr fontAlgn="auto" indent="-514350" lvl="1" marL="971550">
              <a:spcAft>
                <a:spcPts val="0"/>
              </a:spcAft>
              <a:buClr>
                <a:schemeClr val="accent4"/>
              </a:buClr>
              <a:buFont typeface="+mj-lt"/>
              <a:buAutoNum startAt="2" type="alphaUcPeriod"/>
              <a:defRPr>
                <a:uFillTx/>
              </a:defRPr>
            </a:pPr>
            <a:r>
              <a:rPr b="1" dirty="0" lang="en-US" smtClean="0" sz="3300">
                <a:solidFill>
                  <a:schemeClr val="tx1">
                    <a:tint val="85000"/>
                  </a:schemeClr>
                </a:solidFill>
                <a:uFillTx/>
              </a:rPr>
              <a:t>Short term</a:t>
            </a:r>
            <a:endParaRPr b="1" dirty="0" lang="en-US" smtClean="0" sz="3300">
              <a:solidFill>
                <a:srgbClr val="FFCC66"/>
              </a:solidFill>
              <a:uFillTx/>
            </a:endParaRPr>
          </a:p>
          <a:p>
            <a:pPr fontAlgn="auto" indent="-1143000" marL="1143000">
              <a:spcAft>
                <a:spcPts val="0"/>
              </a:spcAft>
              <a:buNone/>
              <a:defRPr>
                <a:uFillTx/>
              </a:defRPr>
            </a:pPr>
            <a:r>
              <a:rPr b="1" dirty="0" lang="en-US" smtClean="0" sz="3300">
                <a:solidFill>
                  <a:schemeClr val="tx1">
                    <a:tint val="85000"/>
                  </a:schemeClr>
                </a:solidFill>
                <a:uFillTx/>
              </a:rPr>
              <a:t>	Metabolic effects:</a:t>
            </a:r>
          </a:p>
          <a:p>
            <a:pPr fontAlgn="auto" indent="-914400" lvl="3" marL="1646238">
              <a:spcAft>
                <a:spcPts val="0"/>
              </a:spcAft>
              <a:buClr>
                <a:srgbClr val="FF9933"/>
              </a:buClr>
              <a:buSzPct val="70000"/>
              <a:buFont charset="2" pitchFamily="2" typeface="Wingdings"/>
              <a:buChar char="q"/>
              <a:defRPr>
                <a:uFillTx/>
              </a:defRPr>
            </a:pPr>
            <a:r>
              <a:rPr b="1" dirty="0" lang="en-US" smtClean="0" sz="3300">
                <a:uFillTx/>
              </a:rPr>
              <a:t>Protein metabolism </a:t>
            </a:r>
            <a:r>
              <a:rPr dirty="0" lang="en-US" smtClean="0" sz="3300">
                <a:solidFill>
                  <a:srgbClr val="0070C0"/>
                </a:solidFill>
                <a:uFillTx/>
              </a:rPr>
              <a:t>(Anabolic)</a:t>
            </a:r>
            <a:r>
              <a:rPr dirty="0" lang="en-US" smtClean="0" sz="3300">
                <a:uFillTx/>
                <a:sym charset="2" pitchFamily="18" typeface="Symbol"/>
              </a:rPr>
              <a:t> </a:t>
            </a:r>
          </a:p>
          <a:p>
            <a:pPr fontAlgn="auto" indent="-609600" marL="60960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r>
              <a:rPr dirty="0" lang="en-US" smtClean="0" sz="3300">
                <a:uFillTx/>
                <a:sym charset="2" pitchFamily="18" typeface="Symbol"/>
              </a:rPr>
              <a:t>     rate of protein synthesis in all cells through:</a:t>
            </a:r>
          </a:p>
          <a:p>
            <a:pPr fontAlgn="auto" indent="-609600" lvl="1" marL="857250">
              <a:spcAft>
                <a:spcPts val="0"/>
              </a:spcAft>
              <a:buClr>
                <a:srgbClr val="FF9933"/>
              </a:buClr>
              <a:buSzPct val="70000"/>
              <a:defRPr>
                <a:uFillTx/>
              </a:defRPr>
            </a:pPr>
            <a:r>
              <a:rPr dirty="0" lang="en-US" smtClean="0" sz="3300">
                <a:uFillTx/>
                <a:sym charset="2" pitchFamily="18" typeface="Symbol"/>
              </a:rPr>
              <a:t> amino acids transport into cells</a:t>
            </a:r>
          </a:p>
          <a:p>
            <a:pPr fontAlgn="auto" indent="-609600" lvl="1" marL="857250">
              <a:spcAft>
                <a:spcPts val="0"/>
              </a:spcAft>
              <a:buClr>
                <a:srgbClr val="FF9933"/>
              </a:buClr>
              <a:buSzPct val="70000"/>
              <a:defRPr>
                <a:uFillTx/>
              </a:defRPr>
            </a:pPr>
            <a:r>
              <a:rPr dirty="0" lang="en-US" smtClean="0" sz="3300">
                <a:uFillTx/>
                <a:sym charset="2" pitchFamily="18" typeface="Symbol"/>
              </a:rPr>
              <a:t>DNA transcription= RNA synthesis</a:t>
            </a:r>
          </a:p>
          <a:p>
            <a:pPr fontAlgn="auto" indent="-609600" lvl="1" marL="857250">
              <a:spcAft>
                <a:spcPts val="0"/>
              </a:spcAft>
              <a:buClr>
                <a:srgbClr val="FF9933"/>
              </a:buClr>
              <a:buSzPct val="70000"/>
              <a:defRPr>
                <a:uFillTx/>
              </a:defRPr>
            </a:pPr>
            <a:r>
              <a:rPr dirty="0" lang="en-US" smtClean="0" sz="3300">
                <a:uFillTx/>
                <a:sym charset="2" pitchFamily="18" typeface="Symbol"/>
              </a:rPr>
              <a:t>RNA translation= protein synthesis</a:t>
            </a:r>
          </a:p>
          <a:p>
            <a:pPr fontAlgn="auto" indent="-609600" lvl="1" marL="857250">
              <a:spcAft>
                <a:spcPts val="0"/>
              </a:spcAft>
              <a:buClr>
                <a:srgbClr val="FF9933"/>
              </a:buClr>
              <a:buSzPct val="70000"/>
              <a:defRPr>
                <a:uFillTx/>
              </a:defRPr>
            </a:pPr>
            <a:r>
              <a:rPr dirty="0" lang="en-US" smtClean="0" sz="3300">
                <a:uFillTx/>
                <a:latin typeface="Calibri"/>
                <a:sym charset="2" pitchFamily="18" typeface="Symbol"/>
              </a:rPr>
              <a:t>↓Protein </a:t>
            </a:r>
            <a:r>
              <a:rPr dirty="0" lang="en-US" smtClean="0" sz="3300">
                <a:uFillTx/>
                <a:latin typeface="Calibri"/>
                <a:sym charset="2" pitchFamily="18" typeface="Symbol"/>
              </a:rPr>
              <a:t>catabolism “protein sparer</a:t>
            </a:r>
            <a:r>
              <a:rPr dirty="0" lang="en-US" smtClean="0" sz="3300">
                <a:uFillTx/>
                <a:latin typeface="Calibri"/>
                <a:sym charset="2" pitchFamily="18" typeface="Symbol"/>
              </a:rPr>
              <a:t>”</a:t>
            </a:r>
            <a:r>
              <a:rPr dirty="0" lang="en-US" smtClean="0" sz="3200">
                <a:uFillTx/>
              </a:rPr>
              <a:t> </a:t>
            </a:r>
            <a:endParaRPr dirty="0" lang="en-US" smtClean="0">
              <a:uFillTx/>
              <a:sym charset="2" pitchFamily="18" typeface="Symbol"/>
            </a:endParaRPr>
          </a:p>
          <a:p>
            <a:pPr fontAlgn="auto" lvl="1" marL="521208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>
                <a:uFillTx/>
              </a:defRPr>
            </a:pPr>
            <a:endParaRPr dirty="0" lang="en-US">
              <a:solidFill>
                <a:schemeClr val="tx1">
                  <a:tint val="85000"/>
                </a:schemeClr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en-US" smtClean="0" sz="3200">
                <a:uFillTx/>
                <a:cs charset="-78" pitchFamily="2" typeface="Traditional Arabic"/>
              </a:rPr>
              <a:t>Functions of growth hormone:</a:t>
            </a:r>
            <a:endParaRPr dirty="0" lang="ar-SA" sz="32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fontAlgn="auto" indent="-514350" marL="514350">
              <a:spcAft>
                <a:spcPts val="0"/>
              </a:spcAft>
              <a:buClr>
                <a:srgbClr val="FF9933"/>
              </a:buClr>
              <a:buSzPct val="70000"/>
              <a:buFont charset="2" pitchFamily="2" typeface="Wingdings"/>
              <a:buChar char="q"/>
              <a:defRPr>
                <a:uFillTx/>
              </a:defRPr>
            </a:pPr>
            <a:r>
              <a:rPr b="1" dirty="0" lang="en-US" smtClean="0" sz="3200">
                <a:solidFill>
                  <a:srgbClr val="6C6C6C"/>
                </a:solidFill>
                <a:uFillTx/>
              </a:rPr>
              <a:t>Fat metabolism</a:t>
            </a:r>
            <a:r>
              <a:rPr b="1" dirty="0" lang="en-US" smtClean="0" sz="3200">
                <a:uFillTx/>
              </a:rPr>
              <a:t>: </a:t>
            </a:r>
            <a:r>
              <a:rPr dirty="0" lang="en-US" smtClean="0" sz="3200">
                <a:solidFill>
                  <a:srgbClr val="FF0000"/>
                </a:solidFill>
                <a:uFillTx/>
                <a:sym charset="2" pitchFamily="18" typeface="Symbol"/>
              </a:rPr>
              <a:t>Catabolic</a:t>
            </a:r>
          </a:p>
          <a:p>
            <a:pPr fontAlgn="auto" indent="-514350" lvl="1" marL="762000">
              <a:spcAft>
                <a:spcPts val="0"/>
              </a:spcAft>
              <a:buClr>
                <a:srgbClr val="FF9933"/>
              </a:buClr>
              <a:buSzPct val="70000"/>
              <a:buFont charset="2" pitchFamily="2" typeface="Wingdings"/>
              <a:buChar char="§"/>
              <a:defRPr>
                <a:uFillTx/>
              </a:defRPr>
            </a:pPr>
            <a:r>
              <a:rPr dirty="0" lang="en-US" smtClean="0" sz="3200">
                <a:solidFill>
                  <a:schemeClr val="tx1"/>
                </a:solidFill>
                <a:uFillTx/>
                <a:sym charset="2" pitchFamily="18" typeface="Symbol"/>
              </a:rPr>
              <a:t>mobilization of FFAs from adipose tissue stores</a:t>
            </a:r>
          </a:p>
          <a:p>
            <a:pPr fontAlgn="auto" indent="-514350" lvl="1" marL="762000">
              <a:spcAft>
                <a:spcPts val="0"/>
              </a:spcAft>
              <a:buClr>
                <a:srgbClr val="FF9933"/>
              </a:buClr>
              <a:buSzPct val="70000"/>
              <a:buFont charset="2" pitchFamily="2" typeface="Wingdings"/>
              <a:buChar char="§"/>
              <a:defRPr>
                <a:uFillTx/>
              </a:defRPr>
            </a:pPr>
            <a:r>
              <a:rPr dirty="0" lang="en-US" smtClean="0" sz="3200">
                <a:solidFill>
                  <a:schemeClr val="tx1"/>
                </a:solidFill>
                <a:uFillTx/>
                <a:sym charset="2" pitchFamily="18" typeface="Symbol"/>
              </a:rPr>
              <a:t>Conversion of FFT to acetyl CoA to provide </a:t>
            </a:r>
            <a:r>
              <a:rPr dirty="0" lang="en-US" smtClean="0" sz="3200">
                <a:solidFill>
                  <a:schemeClr val="tx1"/>
                </a:solidFill>
                <a:uFillTx/>
                <a:sym charset="2" pitchFamily="18" typeface="Symbol"/>
              </a:rPr>
              <a:t>energy</a:t>
            </a:r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675"/>
            <a:ext cx="7239000" cy="8223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dirty="0" lang="en-US" smtClean="0" sz="3200">
                <a:uFillTx/>
                <a:cs charset="-78" pitchFamily="2" typeface="Traditional Arabic"/>
              </a:rPr>
              <a:t>Functions of growth hormone:</a:t>
            </a:r>
            <a:endParaRPr dirty="0" lang="ar-SA" sz="32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fontAlgn="auto" indent="-514350" marL="514350">
              <a:spcAft>
                <a:spcPts val="0"/>
              </a:spcAft>
              <a:buClr>
                <a:srgbClr val="FF9933"/>
              </a:buClr>
              <a:buSzPct val="70000"/>
              <a:buFont charset="2" pitchFamily="2" typeface="Wingdings"/>
              <a:buChar char="q"/>
              <a:defRPr>
                <a:uFillTx/>
              </a:defRPr>
            </a:pPr>
            <a:r>
              <a:rPr b="1" dirty="0" lang="en-US" smtClean="0" sz="3200">
                <a:solidFill>
                  <a:srgbClr val="6C6C6C"/>
                </a:solidFill>
                <a:uFillTx/>
              </a:rPr>
              <a:t>CHO metabolism</a:t>
            </a:r>
            <a:r>
              <a:rPr b="1" dirty="0" lang="en-US" smtClean="0" sz="2800">
                <a:uFillTx/>
              </a:rPr>
              <a:t>: </a:t>
            </a:r>
            <a:r>
              <a:rPr dirty="0" lang="en-US" smtClean="0" sz="2800">
                <a:solidFill>
                  <a:srgbClr val="FF0000"/>
                </a:solidFill>
                <a:uFillTx/>
              </a:rPr>
              <a:t>Hyperglycemic</a:t>
            </a:r>
            <a:endParaRPr dirty="0" lang="en-US" smtClean="0" sz="2800">
              <a:uFillTx/>
            </a:endParaRPr>
          </a:p>
          <a:p>
            <a:pPr fontAlgn="auto" indent="-514350" lvl="1" marL="762000">
              <a:spcAft>
                <a:spcPts val="0"/>
              </a:spcAft>
              <a:buClr>
                <a:srgbClr val="FF9933"/>
              </a:buClr>
              <a:buSzPct val="70000"/>
              <a:buFont charset="2" pitchFamily="2" typeface="Wingdings"/>
              <a:buChar char="§"/>
              <a:defRPr>
                <a:uFillTx/>
              </a:defRPr>
            </a:pPr>
            <a:r>
              <a:rPr dirty="0" lang="en-US" smtClean="0" sz="3200">
                <a:solidFill>
                  <a:schemeClr val="tx1"/>
                </a:solidFill>
                <a:uFillTx/>
                <a:sym charset="2" pitchFamily="18" typeface="Symbol"/>
              </a:rPr>
              <a:t> </a:t>
            </a:r>
            <a:r>
              <a:rPr dirty="0" lang="en-US" smtClean="0" sz="3200">
                <a:solidFill>
                  <a:schemeClr val="tx1"/>
                </a:solidFill>
                <a:uFillTx/>
                <a:sym charset="2" pitchFamily="18" typeface="Symbol"/>
              </a:rPr>
              <a:t>Glucose </a:t>
            </a:r>
            <a:r>
              <a:rPr dirty="0" lang="en-US" smtClean="0" sz="3200">
                <a:solidFill>
                  <a:schemeClr val="tx1"/>
                </a:solidFill>
                <a:uFillTx/>
                <a:sym charset="2" pitchFamily="18" typeface="Symbol"/>
              </a:rPr>
              <a:t>uptake by tissues (skeletal muscles and fat). </a:t>
            </a:r>
          </a:p>
          <a:p>
            <a:pPr fontAlgn="auto" indent="-514350" lvl="1" marL="762000">
              <a:spcAft>
                <a:spcPts val="0"/>
              </a:spcAft>
              <a:buClr>
                <a:srgbClr val="FF9933"/>
              </a:buClr>
              <a:buSzPct val="70000"/>
              <a:buFont charset="2" pitchFamily="2" typeface="Wingdings"/>
              <a:buChar char="§"/>
              <a:defRPr>
                <a:uFillTx/>
              </a:defRPr>
            </a:pPr>
            <a:r>
              <a:rPr dirty="0" lang="en-US" smtClean="0" sz="3200">
                <a:solidFill>
                  <a:schemeClr val="tx1"/>
                </a:solidFill>
                <a:uFillTx/>
                <a:sym charset="2" pitchFamily="18" typeface="Symbol"/>
              </a:rPr>
              <a:t> </a:t>
            </a:r>
            <a:r>
              <a:rPr dirty="0" lang="en-US" smtClean="0" sz="3200">
                <a:solidFill>
                  <a:schemeClr val="tx1"/>
                </a:solidFill>
                <a:uFillTx/>
                <a:sym charset="2" pitchFamily="18" typeface="Symbol"/>
              </a:rPr>
              <a:t>Rate </a:t>
            </a:r>
            <a:r>
              <a:rPr dirty="0" lang="en-US" smtClean="0" sz="3200">
                <a:solidFill>
                  <a:schemeClr val="tx1"/>
                </a:solidFill>
                <a:uFillTx/>
                <a:sym charset="2" pitchFamily="18" typeface="Symbol"/>
              </a:rPr>
              <a:t>of glucose utilization throughout the body</a:t>
            </a:r>
          </a:p>
          <a:p>
            <a:pPr fontAlgn="auto" indent="-514350" lvl="1" marL="762000">
              <a:spcAft>
                <a:spcPts val="0"/>
              </a:spcAft>
              <a:buClr>
                <a:srgbClr val="FF9933"/>
              </a:buClr>
              <a:buSzPct val="70000"/>
              <a:buFont charset="2" pitchFamily="2" typeface="Wingdings"/>
              <a:buChar char="§"/>
              <a:defRPr>
                <a:uFillTx/>
              </a:defRPr>
            </a:pPr>
            <a:r>
              <a:rPr dirty="0" lang="en-US" smtClean="0" sz="3200">
                <a:solidFill>
                  <a:schemeClr val="tx1"/>
                </a:solidFill>
                <a:uFillTx/>
                <a:sym charset="2" pitchFamily="18" typeface="Symbol"/>
              </a:rPr>
              <a:t>Glucose </a:t>
            </a:r>
            <a:r>
              <a:rPr dirty="0" lang="en-US" smtClean="0" sz="3200">
                <a:solidFill>
                  <a:schemeClr val="tx1"/>
                </a:solidFill>
                <a:uFillTx/>
                <a:sym charset="2" pitchFamily="18" typeface="Symbol"/>
              </a:rPr>
              <a:t>production by the liver </a:t>
            </a:r>
            <a:br>
              <a:rPr dirty="0" lang="en-US" smtClean="0" sz="3200">
                <a:solidFill>
                  <a:schemeClr val="tx1"/>
                </a:solidFill>
                <a:uFillTx/>
                <a:sym charset="2" pitchFamily="18" typeface="Symbol"/>
              </a:rPr>
            </a:br>
            <a:r>
              <a:rPr dirty="0" lang="en-US" smtClean="0" sz="3200">
                <a:solidFill>
                  <a:schemeClr val="tx1"/>
                </a:solidFill>
                <a:uFillTx/>
                <a:sym charset="2" pitchFamily="18" typeface="Symbol"/>
              </a:rPr>
              <a:t>( </a:t>
            </a:r>
            <a:r>
              <a:rPr dirty="0" lang="en-US" smtClean="0" sz="3200">
                <a:solidFill>
                  <a:srgbClr val="FF0000"/>
                </a:solidFill>
                <a:uFillTx/>
                <a:sym charset="2" pitchFamily="18" typeface="Symbol"/>
              </a:rPr>
              <a:t>gluconeogenesis</a:t>
            </a:r>
            <a:r>
              <a:rPr dirty="0" lang="en-US" smtClean="0" sz="3200">
                <a:solidFill>
                  <a:schemeClr val="tx1"/>
                </a:solidFill>
                <a:uFillTx/>
                <a:sym charset="2" pitchFamily="18" typeface="Symbol"/>
              </a:rPr>
              <a:t>)</a:t>
            </a:r>
          </a:p>
          <a:p>
            <a:pPr fontAlgn="auto" indent="-514350" lvl="1" marL="762000">
              <a:spcAft>
                <a:spcPts val="0"/>
              </a:spcAft>
              <a:buClr>
                <a:srgbClr val="FF9933"/>
              </a:buClr>
              <a:buSzPct val="70000"/>
              <a:buFont charset="2" pitchFamily="2" typeface="Wingdings"/>
              <a:buChar char="§"/>
              <a:defRPr>
                <a:uFillTx/>
              </a:defRPr>
            </a:pPr>
            <a:r>
              <a:rPr dirty="0" lang="en-US" smtClean="0" sz="3200">
                <a:solidFill>
                  <a:schemeClr val="tx1"/>
                </a:solidFill>
                <a:uFillTx/>
                <a:sym charset="2" pitchFamily="18" typeface="Symbol"/>
              </a:rPr>
              <a:t> </a:t>
            </a:r>
            <a:r>
              <a:rPr dirty="0" lang="en-US" smtClean="0" sz="3200">
                <a:solidFill>
                  <a:schemeClr val="tx1"/>
                </a:solidFill>
                <a:uFillTx/>
                <a:sym charset="2" pitchFamily="18" typeface="Symbol"/>
              </a:rPr>
              <a:t>Insulin </a:t>
            </a:r>
            <a:r>
              <a:rPr dirty="0" lang="en-US" smtClean="0" sz="3200">
                <a:solidFill>
                  <a:schemeClr val="tx1"/>
                </a:solidFill>
                <a:uFillTx/>
                <a:sym charset="2" pitchFamily="18" typeface="Symbol"/>
              </a:rPr>
              <a:t>resistance (FFA)</a:t>
            </a:r>
          </a:p>
          <a:p>
            <a:pPr algn="ctr" fontAlgn="auto" indent="-274320" marL="27432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r>
              <a:rPr dirty="0" lang="en-US" smtClean="0" sz="2800">
                <a:uFillTx/>
              </a:rPr>
              <a:t>    </a:t>
            </a:r>
            <a:r>
              <a:rPr dirty="0" lang="en-US" smtClean="0" sz="2800">
                <a:uFillTx/>
              </a:rPr>
              <a:t>(</a:t>
            </a:r>
            <a:r>
              <a:rPr dirty="0" err="1" lang="en-US" smtClean="0" sz="2800">
                <a:solidFill>
                  <a:srgbClr val="0070C0"/>
                </a:solidFill>
                <a:uFillTx/>
              </a:rPr>
              <a:t>Diabetogenic</a:t>
            </a:r>
            <a:r>
              <a:rPr dirty="0" lang="en-US" smtClean="0" sz="1200">
                <a:uFillTx/>
                <a:sym charset="2" pitchFamily="18" typeface="Symbol"/>
              </a:rPr>
              <a:t> </a:t>
            </a:r>
            <a:r>
              <a:rPr dirty="0" lang="en-US" smtClean="0" sz="2800">
                <a:uFillTx/>
              </a:rPr>
              <a:t>)</a:t>
            </a:r>
          </a:p>
          <a:p>
            <a:pPr algn="ctr" fontAlgn="auto" indent="-274320" marL="27432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endParaRPr dirty="0" lang="en-US" smtClean="0" sz="2800">
              <a:uFillTx/>
              <a:sym charset="2" pitchFamily="18" typeface="Symbol"/>
            </a:endParaRPr>
          </a:p>
          <a:p>
            <a:pPr fontAlgn="auto" indent="-274320" marL="27432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r>
              <a:rPr dirty="0" lang="en-US" smtClean="0" sz="2800">
                <a:uFillTx/>
                <a:sym charset="2" pitchFamily="18" typeface="Symbol"/>
              </a:rPr>
              <a:t>    </a:t>
            </a:r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deo.ucsf.edu/images/charts/1.h.hormone.jpg" id="45058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143000" y="104774"/>
            <a:ext cx="5486400" cy="6609946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390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  <a:cs charset="-78" pitchFamily="2" typeface="Traditional Arabic"/>
              </a:rPr>
              <a:t>Other effects of growth hormone: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>
            <a:solidFill>
              <a:schemeClr val="bg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55000" lnSpcReduction="20000"/>
          </a:bodyPr>
          <a:lstStyle/>
          <a:p>
            <a:pPr fontAlgn="auto" indent="-1143000" marL="1143000">
              <a:spcAft>
                <a:spcPts val="0"/>
              </a:spcAft>
              <a:buNone/>
              <a:defRPr>
                <a:uFillTx/>
              </a:defRPr>
            </a:pPr>
            <a:endParaRPr b="1" dirty="0" lang="en-US" smtClean="0" sz="5800">
              <a:uFillTx/>
              <a:latin typeface="+mj-lt"/>
            </a:endParaRPr>
          </a:p>
          <a:p>
            <a:r>
              <a:rPr dirty="0" lang="en-US" smtClean="0" sz="5100">
                <a:uFillTx/>
              </a:rPr>
              <a:t>Increases </a:t>
            </a:r>
            <a:r>
              <a:rPr dirty="0" lang="en-US" smtClean="0" sz="5100">
                <a:solidFill>
                  <a:srgbClr val="C00000"/>
                </a:solidFill>
                <a:uFillTx/>
              </a:rPr>
              <a:t>calcium</a:t>
            </a:r>
            <a:r>
              <a:rPr dirty="0" lang="en-US" smtClean="0" sz="5100">
                <a:uFillTx/>
              </a:rPr>
              <a:t> absorption from GIT </a:t>
            </a:r>
          </a:p>
          <a:p>
            <a:r>
              <a:rPr dirty="0" lang="en-US" smtClean="0" sz="5100">
                <a:uFillTx/>
              </a:rPr>
              <a:t>Strengthens and increases the </a:t>
            </a:r>
            <a:r>
              <a:rPr dirty="0" lang="en-US" smtClean="0" sz="5100">
                <a:solidFill>
                  <a:srgbClr val="C00000"/>
                </a:solidFill>
                <a:uFillTx/>
              </a:rPr>
              <a:t>mineralization of bone</a:t>
            </a:r>
          </a:p>
          <a:p>
            <a:r>
              <a:rPr dirty="0" lang="en-US" smtClean="0" sz="5100">
                <a:uFillTx/>
              </a:rPr>
              <a:t>Retention of </a:t>
            </a:r>
            <a:r>
              <a:rPr dirty="0" lang="en-US" smtClean="0" sz="5100">
                <a:solidFill>
                  <a:srgbClr val="C00000"/>
                </a:solidFill>
                <a:uFillTx/>
              </a:rPr>
              <a:t>Na</a:t>
            </a:r>
            <a:r>
              <a:rPr baseline="30000" dirty="0" lang="en-US" smtClean="0" sz="5100">
                <a:solidFill>
                  <a:srgbClr val="C00000"/>
                </a:solidFill>
                <a:uFillTx/>
              </a:rPr>
              <a:t>+</a:t>
            </a:r>
            <a:r>
              <a:rPr dirty="0" lang="en-US" smtClean="0" sz="5100">
                <a:uFillTx/>
              </a:rPr>
              <a:t> and </a:t>
            </a:r>
            <a:r>
              <a:rPr dirty="0" lang="en-US" smtClean="0" sz="5100">
                <a:solidFill>
                  <a:srgbClr val="C00000"/>
                </a:solidFill>
                <a:uFillTx/>
              </a:rPr>
              <a:t>K</a:t>
            </a:r>
            <a:r>
              <a:rPr baseline="30000" dirty="0" lang="en-US" smtClean="0" sz="5100">
                <a:solidFill>
                  <a:srgbClr val="C00000"/>
                </a:solidFill>
                <a:uFillTx/>
              </a:rPr>
              <a:t>+</a:t>
            </a:r>
          </a:p>
          <a:p>
            <a:r>
              <a:rPr dirty="0" lang="en-US" smtClean="0" sz="5100">
                <a:uFillTx/>
              </a:rPr>
              <a:t>Increases </a:t>
            </a:r>
            <a:r>
              <a:rPr dirty="0" lang="en-US" smtClean="0" sz="5100">
                <a:solidFill>
                  <a:srgbClr val="C00000"/>
                </a:solidFill>
                <a:uFillTx/>
              </a:rPr>
              <a:t>muscle</a:t>
            </a:r>
            <a:r>
              <a:rPr dirty="0" lang="en-US" smtClean="0" sz="5100">
                <a:uFillTx/>
              </a:rPr>
              <a:t> mass</a:t>
            </a:r>
          </a:p>
          <a:p>
            <a:r>
              <a:rPr dirty="0" lang="en-US" smtClean="0" sz="5100">
                <a:uFillTx/>
              </a:rPr>
              <a:t>Stimulates the growth of all internal organs excluding the </a:t>
            </a:r>
            <a:r>
              <a:rPr dirty="0" lang="en-US" smtClean="0" sz="5100">
                <a:solidFill>
                  <a:srgbClr val="C00000"/>
                </a:solidFill>
                <a:uFillTx/>
              </a:rPr>
              <a:t>brain</a:t>
            </a:r>
          </a:p>
          <a:p>
            <a:r>
              <a:rPr dirty="0" lang="en-US" smtClean="0" sz="5100">
                <a:uFillTx/>
              </a:rPr>
              <a:t>Contributes to the maintenance and function of </a:t>
            </a:r>
            <a:r>
              <a:rPr dirty="0" lang="en-US" smtClean="0" sz="5100">
                <a:solidFill>
                  <a:srgbClr val="C00000"/>
                </a:solidFill>
                <a:uFillTx/>
              </a:rPr>
              <a:t>pancreatic islets</a:t>
            </a:r>
          </a:p>
          <a:p>
            <a:r>
              <a:rPr dirty="0" lang="en-US" smtClean="0" sz="5100">
                <a:uFillTx/>
              </a:rPr>
              <a:t>Stimulates the </a:t>
            </a:r>
            <a:r>
              <a:rPr dirty="0" lang="en-US" smtClean="0" sz="5100">
                <a:solidFill>
                  <a:srgbClr val="C00000"/>
                </a:solidFill>
                <a:uFillTx/>
              </a:rPr>
              <a:t>immune system</a:t>
            </a:r>
            <a:endParaRPr dirty="0" lang="en-US">
              <a:solidFill>
                <a:srgbClr val="C00000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390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 sz="4000">
                <a:uFillTx/>
                <a:cs charset="-78" pitchFamily="2" typeface="Traditional Arabic"/>
              </a:rPr>
              <a:t>Control of GH secretion:</a:t>
            </a:r>
            <a:endParaRPr dirty="0" lang="en-US" sz="40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9725"/>
            <a:ext cx="7467600" cy="48466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fontAlgn="auto" indent="-274320" marL="27432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r>
              <a:rPr b="1" dirty="0" lang="en-US" sz="2800">
                <a:uFillTx/>
              </a:rPr>
              <a:t>1. </a:t>
            </a:r>
            <a:r>
              <a:rPr b="1" dirty="0" lang="en-US" sz="2800">
                <a:uFillTx/>
                <a:sym charset="2" pitchFamily="18" typeface="Symbol"/>
              </a:rPr>
              <a:t>The hypothalamus:</a:t>
            </a:r>
          </a:p>
          <a:p>
            <a:pPr fontAlgn="auto" indent="-274320" marL="27432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r>
              <a:rPr dirty="0" lang="en-US" sz="2800">
                <a:effectLst>
                  <a:outerShdw algn="tl" blurRad="38100" dir="2700000" dist="38100">
                    <a:srgbClr val="000000"/>
                  </a:outerShdw>
                </a:effectLst>
                <a:uFillTx/>
                <a:sym charset="2" pitchFamily="18" typeface="Symbol"/>
              </a:rPr>
              <a:t>    </a:t>
            </a:r>
            <a:r>
              <a:rPr dirty="0" lang="en-US" sz="2800">
                <a:uFillTx/>
                <a:sym charset="2" pitchFamily="18" typeface="Symbol"/>
              </a:rPr>
              <a:t>a. GHRH   GH secretion.</a:t>
            </a:r>
          </a:p>
          <a:p>
            <a:pPr fontAlgn="auto" indent="-274320" marL="27432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r>
              <a:rPr dirty="0" lang="en-US" sz="2800">
                <a:uFillTx/>
                <a:sym charset="2" pitchFamily="18" typeface="Symbol"/>
              </a:rPr>
              <a:t>   </a:t>
            </a:r>
            <a:r>
              <a:rPr dirty="0" lang="en-US" smtClean="0" sz="2800">
                <a:uFillTx/>
                <a:sym charset="2" pitchFamily="18" typeface="Symbol"/>
              </a:rPr>
              <a:t> </a:t>
            </a:r>
            <a:r>
              <a:rPr dirty="0" lang="en-US" sz="2800">
                <a:uFillTx/>
                <a:sym charset="2" pitchFamily="18" typeface="Symbol"/>
              </a:rPr>
              <a:t>b. </a:t>
            </a:r>
            <a:r>
              <a:rPr dirty="0" lang="en-US" smtClean="0" sz="2800">
                <a:uFillTx/>
                <a:sym charset="2" pitchFamily="18" typeface="Symbol"/>
              </a:rPr>
              <a:t>GHIH </a:t>
            </a:r>
            <a:r>
              <a:rPr dirty="0" lang="en-US" sz="2800">
                <a:uFillTx/>
                <a:sym charset="2" pitchFamily="18" typeface="Symbol"/>
              </a:rPr>
              <a:t>(</a:t>
            </a:r>
            <a:r>
              <a:rPr dirty="0" err="1" lang="en-US" sz="2800">
                <a:uFillTx/>
                <a:sym charset="2" pitchFamily="18" typeface="Symbol"/>
              </a:rPr>
              <a:t>somatostatin</a:t>
            </a:r>
            <a:r>
              <a:rPr dirty="0" lang="en-US" sz="2800">
                <a:uFillTx/>
                <a:sym charset="2" pitchFamily="18" typeface="Symbol"/>
              </a:rPr>
              <a:t>)   GH </a:t>
            </a:r>
            <a:r>
              <a:rPr dirty="0" lang="en-US" smtClean="0" sz="2800">
                <a:uFillTx/>
                <a:sym charset="2" pitchFamily="18" typeface="Symbol"/>
              </a:rPr>
              <a:t>secretion</a:t>
            </a:r>
          </a:p>
          <a:p>
            <a:pPr fontAlgn="auto" indent="-274320" marL="27432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r>
              <a:rPr b="1" dirty="0" lang="en-US" sz="2800">
                <a:uFillTx/>
              </a:rPr>
              <a:t>2. Hypoglycemia</a:t>
            </a:r>
            <a:r>
              <a:rPr dirty="0" lang="en-US" sz="2800">
                <a:effectLst>
                  <a:outerShdw algn="tl" blurRad="38100" dir="2700000" dist="38100">
                    <a:srgbClr val="000000"/>
                  </a:outerShdw>
                </a:effectLst>
                <a:uFillTx/>
              </a:rPr>
              <a:t> </a:t>
            </a:r>
            <a:r>
              <a:rPr dirty="0" lang="en-US" smtClean="0" sz="2800">
                <a:uFillTx/>
                <a:sym charset="2" pitchFamily="18" typeface="Symbol"/>
              </a:rPr>
              <a:t>(fasting) </a:t>
            </a:r>
            <a:r>
              <a:rPr dirty="0" lang="en-US" sz="2800">
                <a:uFillTx/>
                <a:sym charset="2" pitchFamily="18" typeface="Symbol"/>
              </a:rPr>
              <a:t> GH </a:t>
            </a:r>
            <a:r>
              <a:rPr dirty="0" lang="en-US" smtClean="0" sz="2800">
                <a:uFillTx/>
                <a:sym charset="2" pitchFamily="18" typeface="Symbol"/>
              </a:rPr>
              <a:t>secretion.</a:t>
            </a:r>
            <a:endParaRPr dirty="0" lang="en-US" sz="2800">
              <a:uFillTx/>
              <a:sym charset="2" pitchFamily="18" typeface="Symbol"/>
            </a:endParaRPr>
          </a:p>
          <a:p>
            <a:pPr fontAlgn="auto" indent="-274320" marL="27432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r>
              <a:rPr dirty="0" lang="en-US" sz="2800">
                <a:uFillTx/>
                <a:sym charset="2" pitchFamily="18" typeface="Symbol"/>
              </a:rPr>
              <a:t>    (N.B. </a:t>
            </a:r>
            <a:r>
              <a:rPr dirty="0" lang="en-US" smtClean="0" sz="2800">
                <a:uFillTx/>
                <a:sym charset="2" pitchFamily="18" typeface="Symbol"/>
              </a:rPr>
              <a:t>high glucose </a:t>
            </a:r>
            <a:r>
              <a:rPr dirty="0" lang="en-US" sz="2800">
                <a:uFillTx/>
                <a:sym charset="2" pitchFamily="18" typeface="Symbol"/>
              </a:rPr>
              <a:t>intake   GH secretion).</a:t>
            </a:r>
          </a:p>
          <a:p>
            <a:pPr fontAlgn="auto" indent="-274320" marL="27432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r>
              <a:rPr b="1" dirty="0" lang="en-US" sz="2800">
                <a:uFillTx/>
              </a:rPr>
              <a:t>3. </a:t>
            </a:r>
            <a:r>
              <a:rPr b="1" dirty="0" lang="en-US" sz="2800">
                <a:uFillTx/>
                <a:sym charset="2" pitchFamily="18" typeface="Symbol"/>
              </a:rPr>
              <a:t>Muscular exercise</a:t>
            </a:r>
            <a:r>
              <a:rPr dirty="0" lang="en-US" sz="2800">
                <a:uFillTx/>
                <a:sym charset="2" pitchFamily="18" typeface="Symbol"/>
              </a:rPr>
              <a:t>   GH secretion.</a:t>
            </a:r>
          </a:p>
          <a:p>
            <a:pPr fontAlgn="auto" indent="-274320" marL="27432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r>
              <a:rPr b="1" dirty="0" lang="en-US" sz="2800">
                <a:uFillTx/>
              </a:rPr>
              <a:t>4. </a:t>
            </a:r>
            <a:r>
              <a:rPr b="1" dirty="0" lang="en-US" sz="2800">
                <a:uFillTx/>
                <a:sym charset="2" pitchFamily="18" typeface="Symbol"/>
              </a:rPr>
              <a:t>Intake of protein or amino acids</a:t>
            </a:r>
            <a:r>
              <a:rPr dirty="0" lang="en-US" sz="2800">
                <a:uFillTx/>
                <a:sym charset="2" pitchFamily="18" typeface="Symbol"/>
              </a:rPr>
              <a:t>   GH </a:t>
            </a:r>
            <a:r>
              <a:rPr dirty="0" lang="en-US" smtClean="0" sz="2800">
                <a:uFillTx/>
                <a:sym charset="2" pitchFamily="18" typeface="Symbol"/>
              </a:rPr>
              <a:t>secretion (after meals</a:t>
            </a:r>
            <a:r>
              <a:rPr dirty="0" lang="en-US" smtClean="0" sz="2800">
                <a:uFillTx/>
                <a:sym charset="2" pitchFamily="18" typeface="Symbol"/>
              </a:rPr>
              <a:t>).</a:t>
            </a:r>
            <a:endParaRPr dirty="0" lang="en-US" sz="2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39000" cy="8229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  <a:cs charset="-78" pitchFamily="2" typeface="Traditional Arabic"/>
              </a:rPr>
              <a:t>Control of GH secretion: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22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buFont charset="2" pitchFamily="18" typeface="Wingdings 2"/>
              <a:buNone/>
            </a:pPr>
            <a:r>
              <a:rPr b="1" dirty="0" lang="en-US" smtClean="0">
                <a:uFillTx/>
              </a:rPr>
              <a:t>5. </a:t>
            </a:r>
            <a:r>
              <a:rPr b="1" dirty="0" lang="en-US" smtClean="0" sz="2800">
                <a:uFillTx/>
              </a:rPr>
              <a:t>During sleep</a:t>
            </a:r>
            <a:r>
              <a:rPr dirty="0" lang="en-US" smtClean="0" sz="2800">
                <a:uFillTx/>
                <a:sym charset="2" pitchFamily="18" typeface="Symbol"/>
              </a:rPr>
              <a:t>  </a:t>
            </a:r>
            <a:r>
              <a:rPr dirty="0" lang="en-US" smtClean="0" sz="2800">
                <a:uFillTx/>
                <a:sym charset="2" pitchFamily="18" typeface="Symbol"/>
              </a:rPr>
              <a:t>GH </a:t>
            </a:r>
            <a:r>
              <a:rPr dirty="0" lang="en-US" smtClean="0" sz="2800">
                <a:uFillTx/>
                <a:sym charset="2" pitchFamily="18" typeface="Symbol"/>
              </a:rPr>
              <a:t>more in children.</a:t>
            </a:r>
          </a:p>
          <a:p>
            <a:pPr>
              <a:buClr>
                <a:srgbClr val="FF9933"/>
              </a:buClr>
              <a:buSzPct val="70000"/>
              <a:buFont charset="2" pitchFamily="18" typeface="Wingdings 2"/>
              <a:buNone/>
            </a:pPr>
            <a:r>
              <a:rPr b="1" dirty="0" lang="en-US" smtClean="0" sz="2800">
                <a:uFillTx/>
              </a:rPr>
              <a:t>6. Stress conditions</a:t>
            </a:r>
            <a:r>
              <a:rPr dirty="0" lang="en-US" smtClean="0" sz="2800">
                <a:uFillTx/>
              </a:rPr>
              <a:t>, e.g. trauma or emotions</a:t>
            </a:r>
            <a:r>
              <a:rPr dirty="0" lang="en-US" smtClean="0" sz="2800">
                <a:uFillTx/>
                <a:sym charset="2" pitchFamily="18" typeface="Symbol"/>
              </a:rPr>
              <a:t>      GH secretion.</a:t>
            </a:r>
          </a:p>
          <a:p>
            <a:pPr>
              <a:buClr>
                <a:srgbClr val="FF9933"/>
              </a:buClr>
              <a:buSzPct val="70000"/>
              <a:buFont charset="2" pitchFamily="18" typeface="Wingdings 2"/>
              <a:buNone/>
            </a:pPr>
            <a:endParaRPr dirty="0" lang="en-US" smtClean="0" sz="2800">
              <a:uFillTx/>
              <a:sym charset="2" pitchFamily="18" typeface="Symbol"/>
            </a:endParaRPr>
          </a:p>
          <a:p>
            <a:pPr>
              <a:buClr>
                <a:srgbClr val="FF9933"/>
              </a:buClr>
              <a:buSzPct val="70000"/>
              <a:buFont charset="2" pitchFamily="18" typeface="Wingdings 2"/>
              <a:buNone/>
            </a:pPr>
            <a:r>
              <a:rPr b="1" dirty="0" lang="en-US" smtClean="0" sz="2800">
                <a:uFillTx/>
              </a:rPr>
              <a:t>7. FFAs</a:t>
            </a:r>
            <a:r>
              <a:rPr dirty="0" lang="en-US" smtClean="0" sz="2800">
                <a:uFillTx/>
                <a:sym charset="2" pitchFamily="18" typeface="Symbol"/>
              </a:rPr>
              <a:t>   GH secretion</a:t>
            </a:r>
          </a:p>
          <a:p>
            <a:pPr>
              <a:buClr>
                <a:srgbClr val="FF9933"/>
              </a:buClr>
              <a:buSzPct val="70000"/>
              <a:buNone/>
            </a:pPr>
            <a:r>
              <a:rPr dirty="0" lang="en-US" smtClean="0" sz="2800">
                <a:uFillTx/>
                <a:sym charset="2" pitchFamily="18" typeface="Symbol"/>
              </a:rPr>
              <a:t>8. </a:t>
            </a:r>
            <a:r>
              <a:rPr b="1" dirty="0" lang="en-US" smtClean="0" sz="2800">
                <a:uFillTx/>
                <a:sym charset="2" pitchFamily="18" typeface="Symbol"/>
              </a:rPr>
              <a:t>Ghrelin</a:t>
            </a:r>
            <a:r>
              <a:rPr dirty="0" lang="en-US" smtClean="0" sz="2800">
                <a:uFillTx/>
                <a:sym charset="2" pitchFamily="18" typeface="Symbol"/>
              </a:rPr>
              <a:t> </a:t>
            </a:r>
            <a:r>
              <a:rPr dirty="0" lang="en-US" smtClean="0" sz="2800">
                <a:uFillTx/>
                <a:sym charset="2" pitchFamily="18" typeface="Symbol"/>
              </a:rPr>
              <a:t>(stomach)  GH secretion.</a:t>
            </a:r>
            <a:endParaRPr dirty="0" lang="en-US" smtClean="0" sz="2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390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</a:rPr>
              <a:t>Pituitary glands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362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uFillTx/>
              </a:rPr>
              <a:t>Anterior pituitary hormones</a:t>
            </a:r>
          </a:p>
          <a:p>
            <a:pPr lvl="1"/>
            <a:r>
              <a:rPr dirty="0" lang="en-US" smtClean="0">
                <a:uFillTx/>
              </a:rPr>
              <a:t>GH</a:t>
            </a:r>
          </a:p>
          <a:p>
            <a:pPr lvl="2"/>
            <a:r>
              <a:rPr dirty="0" lang="en-US" smtClean="0">
                <a:uFillTx/>
              </a:rPr>
              <a:t>Physiological functions</a:t>
            </a:r>
          </a:p>
          <a:p>
            <a:pPr lvl="2"/>
            <a:r>
              <a:rPr dirty="0" lang="en-US" smtClean="0">
                <a:uFillTx/>
              </a:rPr>
              <a:t>Regulation of GH secretion</a:t>
            </a:r>
          </a:p>
          <a:p>
            <a:pPr lvl="3"/>
            <a:r>
              <a:rPr dirty="0" lang="en-US" smtClean="0">
                <a:uFillTx/>
              </a:rPr>
              <a:t>Feedback mechanism</a:t>
            </a:r>
          </a:p>
          <a:p>
            <a:pPr lvl="3"/>
            <a:r>
              <a:rPr dirty="0" lang="en-US" smtClean="0">
                <a:uFillTx/>
              </a:rPr>
              <a:t>Factors controlling secretion </a:t>
            </a:r>
          </a:p>
          <a:p>
            <a:pPr lvl="1"/>
            <a:r>
              <a:rPr dirty="0" err="1" lang="en-US" smtClean="0">
                <a:uFillTx/>
              </a:rPr>
              <a:t>Prolactin</a:t>
            </a:r>
            <a:r>
              <a:rPr dirty="0" lang="en-US" smtClean="0">
                <a:uFillTx/>
              </a:rPr>
              <a:t> </a:t>
            </a:r>
          </a:p>
          <a:p>
            <a:pPr lvl="2"/>
            <a:r>
              <a:rPr dirty="0" lang="en-US" smtClean="0">
                <a:uFillTx/>
              </a:rPr>
              <a:t>Physiological functions</a:t>
            </a:r>
          </a:p>
          <a:p>
            <a:pPr lvl="2"/>
            <a:r>
              <a:rPr dirty="0" lang="en-US" smtClean="0">
                <a:uFillTx/>
              </a:rPr>
              <a:t>Regulation of </a:t>
            </a:r>
            <a:r>
              <a:rPr dirty="0" err="1" lang="en-US" smtClean="0">
                <a:uFillTx/>
              </a:rPr>
              <a:t>prolactin</a:t>
            </a:r>
            <a:r>
              <a:rPr dirty="0" lang="en-US" smtClean="0">
                <a:uFillTx/>
              </a:rPr>
              <a:t> secretion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classes.midlandstech.edu/carterp/Courses/bio211/chap16/ch_16_label-edit/Slide8.jpg" id="55298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2057400"/>
            <a:ext cx="8156007" cy="4724400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classes.midlandstech.edu/carterp/Courses/bio211/chap16/ch_16_label-edit/Slide9.jpg" id="56322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-15380" y="0"/>
            <a:ext cx="9235580" cy="6858000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عنوان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vivo.colostate.edu/hbooks/pathphys/endocrine/hypopit/gh.gif" id="102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828800" y="1752599"/>
            <a:ext cx="4365624" cy="4191001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ar-SA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Image13" id="3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990601" y="1817664"/>
            <a:ext cx="6172200" cy="4704324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solidFill>
                  <a:srgbClr val="FF330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cs charset="-78" pitchFamily="2" typeface="Traditional Arabic"/>
              </a:rPr>
              <a:t>Abnormalities of GH secretion </a:t>
            </a:r>
            <a:br>
              <a:rPr dirty="0" lang="en-US" smtClean="0">
                <a:solidFill>
                  <a:srgbClr val="FF3300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cs charset="-78" pitchFamily="2" typeface="Traditional Arabic"/>
              </a:rPr>
            </a:br>
            <a:r>
              <a:rPr dirty="0" lang="en-US" smtClean="0" sz="4000">
                <a:solidFill>
                  <a:srgbClr val="FFCC99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cs charset="-78" pitchFamily="2" typeface="Traditional Arabic"/>
                <a:sym charset="2" pitchFamily="18" typeface="Symbol"/>
              </a:rPr>
              <a:t> GH secretion</a:t>
            </a:r>
            <a:r>
              <a:rPr dirty="0" lang="en-US" smtClean="0" sz="4000">
                <a:solidFill>
                  <a:srgbClr val="FFCC99"/>
                </a:solidFill>
                <a:effectLst>
                  <a:outerShdw algn="tl" blurRad="38100" dir="2700000" dist="38100">
                    <a:srgbClr val="000000"/>
                  </a:outerShdw>
                </a:effectLst>
                <a:uFillTx/>
                <a:cs charset="-78" pitchFamily="2" typeface="Traditional Arabic"/>
              </a:rPr>
              <a:t>: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Conten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600200"/>
            <a:ext cx="3505200" cy="495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77500" lnSpcReduction="20000"/>
          </a:bodyPr>
          <a:lstStyle/>
          <a:p>
            <a:pPr fontAlgn="auto" indent="-274320" marL="274320">
              <a:spcAft>
                <a:spcPts val="0"/>
              </a:spcAft>
              <a:buFont typeface="Wingdings 2"/>
              <a:buChar char=""/>
              <a:defRPr>
                <a:uFillTx/>
              </a:defRPr>
            </a:pPr>
            <a:r>
              <a:rPr b="1" dirty="0" lang="en-US" smtClean="0" sz="3100">
                <a:uFillTx/>
                <a:cs charset="0" typeface="Arial"/>
                <a:sym charset="2" pitchFamily="18" typeface="Symbol"/>
              </a:rPr>
              <a:t>Childhood</a:t>
            </a:r>
            <a:r>
              <a:rPr b="1" dirty="0" lang="en-US" sz="3100">
                <a:uFillTx/>
                <a:latin typeface="Arial"/>
                <a:cs charset="0" typeface="Arial"/>
                <a:sym charset="2" pitchFamily="18" typeface="Symbol"/>
              </a:rPr>
              <a:t>’</a:t>
            </a:r>
            <a:r>
              <a:rPr b="1" dirty="0" lang="en-US" sz="3100">
                <a:uFillTx/>
                <a:cs charset="0" typeface="Arial"/>
                <a:sym charset="2" pitchFamily="18" typeface="Symbol"/>
              </a:rPr>
              <a:t>:</a:t>
            </a:r>
          </a:p>
          <a:p>
            <a:pPr fontAlgn="auto" indent="-274320" marL="274320">
              <a:spcAft>
                <a:spcPts val="0"/>
              </a:spcAft>
              <a:buFont typeface="Wingdings 2"/>
              <a:buChar char=""/>
              <a:defRPr>
                <a:uFillTx/>
              </a:defRPr>
            </a:pPr>
            <a:r>
              <a:rPr b="1" dirty="0" lang="en-US" smtClean="0" sz="3100">
                <a:uFillTx/>
                <a:cs charset="0" typeface="Arial"/>
              </a:rPr>
              <a:t>Signs </a:t>
            </a:r>
            <a:r>
              <a:rPr b="1" dirty="0" lang="en-US" smtClean="0" sz="3100">
                <a:uFillTx/>
                <a:cs charset="0" typeface="Arial"/>
              </a:rPr>
              <a:t>&amp; symptoms </a:t>
            </a:r>
          </a:p>
          <a:p>
            <a:pPr fontAlgn="auto" indent="-274320" marL="274320">
              <a:spcAft>
                <a:spcPts val="0"/>
              </a:spcAft>
              <a:buFont typeface="Wingdings 2"/>
              <a:buNone/>
              <a:defRPr>
                <a:uFillTx/>
              </a:defRPr>
            </a:pPr>
            <a:r>
              <a:rPr b="1" dirty="0" lang="en-US" sz="3100">
                <a:uFillTx/>
                <a:latin typeface="Arial"/>
                <a:cs charset="0" typeface="Arial"/>
              </a:rPr>
              <a:t> </a:t>
            </a:r>
            <a:r>
              <a:rPr b="1" dirty="0" lang="en-US" smtClean="0" sz="3100">
                <a:uFillTx/>
                <a:latin typeface="Arial"/>
                <a:cs charset="0" typeface="Arial"/>
              </a:rPr>
              <a:t>  </a:t>
            </a:r>
            <a:r>
              <a:rPr b="1" dirty="0" lang="en-US" smtClean="0" sz="3100">
                <a:uFillTx/>
                <a:latin typeface="Arial"/>
                <a:cs charset="0" typeface="Arial"/>
              </a:rPr>
              <a:t>‘</a:t>
            </a:r>
            <a:r>
              <a:rPr b="1" dirty="0" lang="en-US" smtClean="0" sz="3100">
                <a:uFillTx/>
                <a:cs charset="0" typeface="Arial"/>
                <a:sym charset="2" pitchFamily="18" typeface="Symbol"/>
              </a:rPr>
              <a:t>Gigantism</a:t>
            </a:r>
            <a:r>
              <a:rPr b="1" dirty="0" lang="en-US" smtClean="0" sz="3100">
                <a:solidFill>
                  <a:srgbClr val="FFFF66"/>
                </a:solidFill>
                <a:uFillTx/>
                <a:cs charset="0" typeface="Arial"/>
                <a:sym charset="2" pitchFamily="18" typeface="Symbol"/>
              </a:rPr>
              <a:t>,</a:t>
            </a:r>
          </a:p>
          <a:p>
            <a:pPr fontAlgn="auto">
              <a:spcAft>
                <a:spcPts val="0"/>
              </a:spcAft>
              <a:buClr>
                <a:srgbClr val="FF9933"/>
              </a:buClr>
              <a:buSzPct val="70000"/>
              <a:buFont charset="0" panose="02070309020205020404" pitchFamily="49" typeface="Courier New"/>
              <a:buChar char="o"/>
              <a:defRPr>
                <a:uFillTx/>
              </a:defRPr>
            </a:pPr>
            <a:r>
              <a:rPr dirty="0" lang="en-US" sz="3100">
                <a:uFillTx/>
                <a:cs charset="0" typeface="Arial"/>
                <a:sym charset="2" pitchFamily="18" typeface="Symbol"/>
              </a:rPr>
              <a:t>Height as it occurs before epiphyseal fusion of long bones with their shafts. </a:t>
            </a:r>
          </a:p>
          <a:p>
            <a:pPr fontAlgn="auto">
              <a:spcAft>
                <a:spcPts val="0"/>
              </a:spcAft>
              <a:buClr>
                <a:srgbClr val="FF9933"/>
              </a:buClr>
              <a:buSzPct val="70000"/>
              <a:buFont charset="0" panose="02070309020205020404" pitchFamily="49" typeface="Courier New"/>
              <a:buChar char="o"/>
              <a:defRPr>
                <a:uFillTx/>
              </a:defRPr>
            </a:pPr>
            <a:endParaRPr dirty="0" lang="en-US" smtClean="0" sz="3100">
              <a:uFillTx/>
              <a:cs charset="0" typeface="Arial"/>
              <a:sym charset="2" pitchFamily="18" typeface="Symbol"/>
            </a:endParaRPr>
          </a:p>
          <a:p>
            <a:pPr fontAlgn="auto">
              <a:spcAft>
                <a:spcPts val="0"/>
              </a:spcAft>
              <a:buClr>
                <a:srgbClr val="FF9933"/>
              </a:buClr>
              <a:buSzPct val="70000"/>
              <a:buFont charset="0" panose="02070309020205020404" pitchFamily="49" typeface="Courier New"/>
              <a:buChar char="o"/>
              <a:defRPr>
                <a:uFillTx/>
              </a:defRPr>
            </a:pPr>
            <a:r>
              <a:rPr b="1" dirty="0" lang="en-US" smtClean="0" sz="3100">
                <a:solidFill>
                  <a:schemeClr val="tx1">
                    <a:tint val="85000"/>
                  </a:schemeClr>
                </a:solidFill>
                <a:uFillTx/>
                <a:cs charset="0" typeface="Arial"/>
                <a:sym charset="2" pitchFamily="18" typeface="Symbol"/>
              </a:rPr>
              <a:t>Hyperglycemia </a:t>
            </a:r>
            <a:r>
              <a:rPr b="1" dirty="0" lang="en-US" sz="3100">
                <a:solidFill>
                  <a:schemeClr val="tx1">
                    <a:tint val="85000"/>
                  </a:schemeClr>
                </a:solidFill>
                <a:uFillTx/>
                <a:cs charset="0" typeface="Arial"/>
                <a:sym charset="2" pitchFamily="18" typeface="Symbol"/>
              </a:rPr>
              <a:t>(diabetes)</a:t>
            </a:r>
            <a:r>
              <a:rPr dirty="0" lang="en-US" sz="3100">
                <a:solidFill>
                  <a:schemeClr val="tx1">
                    <a:tint val="85000"/>
                  </a:schemeClr>
                </a:solidFill>
                <a:uFillTx/>
                <a:cs charset="0" typeface="Arial"/>
                <a:sym charset="2" pitchFamily="18" typeface="Symbol"/>
              </a:rPr>
              <a:t>.</a:t>
            </a:r>
            <a:r>
              <a:rPr b="1" dirty="0" lang="en-US" sz="3100">
                <a:solidFill>
                  <a:schemeClr val="tx1">
                    <a:tint val="85000"/>
                  </a:schemeClr>
                </a:solidFill>
                <a:uFillTx/>
                <a:cs charset="0" typeface="Arial"/>
                <a:sym charset="2" pitchFamily="18" typeface="Symbol"/>
              </a:rPr>
              <a:t> </a:t>
            </a:r>
            <a:endParaRPr dirty="0" lang="en-US" sz="3100">
              <a:solidFill>
                <a:schemeClr val="tx1">
                  <a:tint val="85000"/>
                </a:schemeClr>
              </a:solidFill>
              <a:uFillTx/>
            </a:endParaRPr>
          </a:p>
          <a:p>
            <a:pPr fontAlgn="auto">
              <a:spcAft>
                <a:spcPts val="0"/>
              </a:spcAft>
              <a:buClr>
                <a:srgbClr val="FF9933"/>
              </a:buClr>
              <a:buSzPct val="70000"/>
              <a:buFont charset="0" panose="02070309020205020404" pitchFamily="49" typeface="Courier New"/>
              <a:buChar char="o"/>
              <a:defRPr>
                <a:uFillTx/>
              </a:defRPr>
            </a:pPr>
            <a:endParaRPr dirty="0" lang="en-US" sz="900">
              <a:uFillTx/>
              <a:cs charset="0" typeface="Arial"/>
              <a:sym charset="2" pitchFamily="18" typeface="Symbo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0" y="1600200"/>
            <a:ext cx="4343400" cy="51054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77500" lnSpcReduction="20000"/>
          </a:bodyPr>
          <a:lstStyle/>
          <a:p>
            <a:pPr fontAlgn="auto" indent="-274320" marL="274320">
              <a:spcAft>
                <a:spcPts val="0"/>
              </a:spcAft>
              <a:buFont typeface="Wingdings 2"/>
              <a:buChar char=""/>
              <a:defRPr>
                <a:uFillTx/>
              </a:defRPr>
            </a:pPr>
            <a:r>
              <a:rPr b="1" dirty="0" lang="en-US" smtClean="0" sz="3100">
                <a:uFillTx/>
                <a:cs charset="0" typeface="Arial"/>
                <a:sym charset="2" pitchFamily="18" typeface="Symbol"/>
              </a:rPr>
              <a:t>Adults</a:t>
            </a:r>
            <a:r>
              <a:rPr b="1" dirty="0" lang="en-US" smtClean="0" sz="3100">
                <a:uFillTx/>
                <a:latin typeface="Arial"/>
                <a:cs charset="0" typeface="Arial"/>
                <a:sym charset="2" pitchFamily="18" typeface="Symbol"/>
              </a:rPr>
              <a:t>’</a:t>
            </a:r>
            <a:r>
              <a:rPr b="1" dirty="0" lang="en-US" smtClean="0" sz="3100">
                <a:uFillTx/>
                <a:cs charset="0" typeface="Arial"/>
                <a:sym charset="2" pitchFamily="18" typeface="Symbol"/>
              </a:rPr>
              <a:t>:</a:t>
            </a:r>
          </a:p>
          <a:p>
            <a:pPr fontAlgn="auto" indent="-274320" marL="274320">
              <a:spcAft>
                <a:spcPts val="0"/>
              </a:spcAft>
              <a:buFont typeface="Wingdings 2"/>
              <a:buChar char=""/>
              <a:defRPr>
                <a:uFillTx/>
              </a:defRPr>
            </a:pPr>
            <a:r>
              <a:rPr b="1" dirty="0" lang="en-US" smtClean="0" sz="3100">
                <a:uFillTx/>
                <a:cs charset="0" typeface="Arial"/>
              </a:rPr>
              <a:t>Signs </a:t>
            </a:r>
            <a:r>
              <a:rPr b="1" dirty="0" lang="en-US" smtClean="0" sz="3100">
                <a:uFillTx/>
                <a:cs charset="0" typeface="Arial"/>
              </a:rPr>
              <a:t>&amp; symptoms </a:t>
            </a:r>
            <a:endParaRPr b="1" dirty="0" lang="en-US" smtClean="0" sz="3100">
              <a:uFillTx/>
              <a:cs charset="0" typeface="Arial"/>
              <a:sym charset="2" pitchFamily="18" typeface="Symbol"/>
            </a:endParaRPr>
          </a:p>
          <a:p>
            <a:pPr fontAlgn="auto" indent="-274320" marL="274320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>
                <a:uFillTx/>
              </a:defRPr>
            </a:pPr>
            <a:r>
              <a:rPr dirty="0" lang="en-US">
                <a:effectLst>
                  <a:outerShdw algn="tl" blurRad="38100" dir="2700000" dist="38100">
                    <a:srgbClr val="000000"/>
                  </a:outerShdw>
                </a:effectLst>
                <a:uFillTx/>
                <a:cs charset="0" typeface="Arial"/>
                <a:sym charset="2" pitchFamily="18" typeface="Symbol"/>
              </a:rPr>
              <a:t> </a:t>
            </a:r>
            <a:r>
              <a:rPr b="1" dirty="0" err="1" lang="en-US" sz="3200">
                <a:uFillTx/>
                <a:cs charset="0" typeface="Arial"/>
                <a:sym charset="2" pitchFamily="18" typeface="Symbol"/>
              </a:rPr>
              <a:t>Acromegally</a:t>
            </a:r>
            <a:r>
              <a:rPr dirty="0" lang="en-US" sz="3200">
                <a:solidFill>
                  <a:srgbClr val="FFFF66"/>
                </a:solidFill>
                <a:uFillTx/>
                <a:cs charset="0" typeface="Arial"/>
                <a:sym charset="2" pitchFamily="18" typeface="Symbol"/>
              </a:rPr>
              <a:t>, </a:t>
            </a:r>
          </a:p>
          <a:p>
            <a:pPr fontAlgn="auto">
              <a:spcAft>
                <a:spcPts val="0"/>
              </a:spcAft>
              <a:buClr>
                <a:srgbClr val="FF9933"/>
              </a:buClr>
              <a:buSzPct val="70000"/>
              <a:buFont charset="0" panose="02070309020205020404" pitchFamily="49" typeface="Courier New"/>
              <a:buChar char="o"/>
              <a:defRPr>
                <a:uFillTx/>
              </a:defRPr>
            </a:pPr>
            <a:r>
              <a:rPr dirty="0" lang="en-US" smtClean="0">
                <a:uFillTx/>
                <a:cs charset="0" typeface="Arial"/>
                <a:sym charset="2" pitchFamily="18" typeface="Symbol"/>
              </a:rPr>
              <a:t>soft </a:t>
            </a:r>
            <a:r>
              <a:rPr dirty="0" lang="en-US">
                <a:uFillTx/>
                <a:cs charset="0" typeface="Arial"/>
                <a:sym charset="2" pitchFamily="18" typeface="Symbol"/>
              </a:rPr>
              <a:t>tissue continue to </a:t>
            </a:r>
            <a:r>
              <a:rPr dirty="0" lang="en-US" smtClean="0">
                <a:uFillTx/>
                <a:cs charset="0" typeface="Arial"/>
                <a:sym charset="2" pitchFamily="18" typeface="Symbol"/>
              </a:rPr>
              <a:t> </a:t>
            </a:r>
            <a:r>
              <a:rPr dirty="0" lang="en-US">
                <a:uFillTx/>
                <a:cs charset="0" typeface="Arial"/>
                <a:sym charset="2" pitchFamily="18" typeface="Symbol"/>
              </a:rPr>
              <a:t>grow in thickness (skin, tongue, liver, kidney, </a:t>
            </a:r>
            <a:r>
              <a:rPr dirty="0" lang="en-US">
                <a:uFillTx/>
                <a:latin typeface="Arial"/>
                <a:cs charset="0" typeface="Arial"/>
                <a:sym charset="2" pitchFamily="18" typeface="Symbol"/>
              </a:rPr>
              <a:t>…</a:t>
            </a:r>
            <a:r>
              <a:rPr dirty="0" lang="en-US">
                <a:uFillTx/>
                <a:cs charset="0" typeface="Arial"/>
                <a:sym charset="2" pitchFamily="18" typeface="Symbol"/>
              </a:rPr>
              <a:t>) </a:t>
            </a:r>
          </a:p>
          <a:p>
            <a:pPr fontAlgn="auto">
              <a:spcAft>
                <a:spcPts val="0"/>
              </a:spcAft>
              <a:buClr>
                <a:srgbClr val="FF9933"/>
              </a:buClr>
              <a:buSzPct val="70000"/>
              <a:buFont charset="0" panose="02070309020205020404" pitchFamily="49" typeface="Courier New"/>
              <a:buChar char="o"/>
              <a:defRPr>
                <a:uFillTx/>
              </a:defRPr>
            </a:pPr>
            <a:r>
              <a:rPr dirty="0" lang="en-US" smtClean="0">
                <a:uFillTx/>
                <a:cs charset="0" typeface="Arial"/>
                <a:sym charset="2" pitchFamily="18" typeface="Symbol"/>
              </a:rPr>
              <a:t>Enlargement </a:t>
            </a:r>
            <a:r>
              <a:rPr dirty="0" lang="en-US">
                <a:uFillTx/>
                <a:cs charset="0" typeface="Arial"/>
                <a:sym charset="2" pitchFamily="18" typeface="Symbol"/>
              </a:rPr>
              <a:t>of bones of hands &amp; feet. </a:t>
            </a:r>
            <a:endParaRPr dirty="0" lang="en-US" smtClean="0">
              <a:uFillTx/>
              <a:cs charset="0" typeface="Arial"/>
              <a:sym charset="2" pitchFamily="18" typeface="Symbol"/>
            </a:endParaRPr>
          </a:p>
          <a:p>
            <a:pPr fontAlgn="auto">
              <a:spcAft>
                <a:spcPts val="0"/>
              </a:spcAft>
              <a:buClr>
                <a:srgbClr val="FF9933"/>
              </a:buClr>
              <a:buSzPct val="70000"/>
              <a:buFont charset="0" panose="02070309020205020404" pitchFamily="49" typeface="Courier New"/>
              <a:buChar char="o"/>
              <a:defRPr>
                <a:uFillTx/>
              </a:defRPr>
            </a:pPr>
            <a:r>
              <a:rPr dirty="0" lang="en-US" smtClean="0">
                <a:uFillTx/>
                <a:cs charset="0" typeface="Arial"/>
                <a:sym charset="2" pitchFamily="18" typeface="Symbol"/>
              </a:rPr>
              <a:t>Enlargement </a:t>
            </a:r>
            <a:r>
              <a:rPr dirty="0" lang="en-US">
                <a:uFillTx/>
                <a:cs charset="0" typeface="Arial"/>
                <a:sym charset="2" pitchFamily="18" typeface="Symbol"/>
              </a:rPr>
              <a:t>of membranous bones </a:t>
            </a:r>
            <a:r>
              <a:rPr dirty="0" lang="en-US" smtClean="0">
                <a:uFillTx/>
                <a:cs charset="0" typeface="Arial"/>
                <a:sym charset="2" pitchFamily="18" typeface="Symbol"/>
              </a:rPr>
              <a:t>including cranium</a:t>
            </a:r>
            <a:r>
              <a:rPr dirty="0" lang="en-US">
                <a:uFillTx/>
                <a:cs charset="0" typeface="Arial"/>
                <a:sym charset="2" pitchFamily="18" typeface="Symbol"/>
              </a:rPr>
              <a:t>, nose, forehead bones, supraorbital </a:t>
            </a:r>
            <a:r>
              <a:rPr dirty="0" lang="en-US" smtClean="0">
                <a:uFillTx/>
                <a:cs charset="0" typeface="Arial"/>
                <a:sym charset="2" pitchFamily="18" typeface="Symbol"/>
              </a:rPr>
              <a:t>ridges, vertebrae. </a:t>
            </a:r>
          </a:p>
          <a:p>
            <a:pPr fontAlgn="auto" lvl="1">
              <a:spcAft>
                <a:spcPts val="0"/>
              </a:spcAft>
              <a:buClr>
                <a:srgbClr val="FF9933"/>
              </a:buClr>
              <a:buSzPct val="70000"/>
              <a:buFont charset="0" panose="02070309020205020404" pitchFamily="49" typeface="Courier New"/>
              <a:buChar char="o"/>
              <a:defRPr>
                <a:uFillTx/>
              </a:defRPr>
            </a:pPr>
            <a:r>
              <a:rPr dirty="0" lang="en-US" smtClean="0">
                <a:uFillTx/>
                <a:cs charset="0" typeface="Arial"/>
                <a:sym charset="2" pitchFamily="18" typeface="Symbol"/>
              </a:rPr>
              <a:t>Protrusion </a:t>
            </a:r>
            <a:r>
              <a:rPr dirty="0" lang="en-US">
                <a:uFillTx/>
                <a:cs charset="0" typeface="Arial"/>
                <a:sym charset="2" pitchFamily="18" typeface="Symbol"/>
              </a:rPr>
              <a:t>of lower jaw.  </a:t>
            </a:r>
          </a:p>
          <a:p>
            <a:pPr fontAlgn="auto" lvl="1">
              <a:spcAft>
                <a:spcPts val="0"/>
              </a:spcAft>
              <a:buClr>
                <a:srgbClr val="FF9933"/>
              </a:buClr>
              <a:buSzPct val="70000"/>
              <a:buFont charset="0" panose="02070309020205020404" pitchFamily="49" typeface="Courier New"/>
              <a:buChar char="o"/>
              <a:defRPr>
                <a:uFillTx/>
              </a:defRPr>
            </a:pPr>
            <a:r>
              <a:rPr dirty="0" lang="en-US" smtClean="0">
                <a:uFillTx/>
                <a:cs charset="0" typeface="Arial"/>
                <a:sym charset="2" pitchFamily="18" typeface="Symbol"/>
              </a:rPr>
              <a:t>Hunched </a:t>
            </a:r>
            <a:r>
              <a:rPr dirty="0" lang="en-US">
                <a:uFillTx/>
                <a:cs charset="0" typeface="Arial"/>
                <a:sym charset="2" pitchFamily="18" typeface="Symbol"/>
              </a:rPr>
              <a:t>back (kyphosis) (enlargement of vertebrae</a:t>
            </a:r>
            <a:r>
              <a:rPr dirty="0" lang="en-US" smtClean="0">
                <a:uFillTx/>
                <a:cs charset="0" typeface="Arial"/>
                <a:sym charset="2" pitchFamily="18" typeface="Symbol"/>
              </a:rPr>
              <a:t>).</a:t>
            </a:r>
          </a:p>
          <a:p>
            <a:pPr fontAlgn="auto">
              <a:spcAft>
                <a:spcPts val="0"/>
              </a:spcAft>
              <a:buClr>
                <a:srgbClr val="FF9933"/>
              </a:buClr>
              <a:buSzPct val="70000"/>
              <a:buFont charset="0" panose="02070309020205020404" pitchFamily="49" typeface="Courier New"/>
              <a:buChar char="o"/>
              <a:defRPr>
                <a:uFillTx/>
              </a:defRPr>
            </a:pPr>
            <a:r>
              <a:rPr b="1" dirty="0" lang="en-US">
                <a:solidFill>
                  <a:schemeClr val="tx1">
                    <a:tint val="85000"/>
                  </a:schemeClr>
                </a:solidFill>
                <a:uFillTx/>
                <a:cs charset="0" typeface="Arial"/>
                <a:sym charset="2" pitchFamily="18" typeface="Symbol"/>
              </a:rPr>
              <a:t>Hyperglycemia (diabetes)</a:t>
            </a:r>
            <a:r>
              <a:rPr dirty="0" lang="en-US">
                <a:solidFill>
                  <a:schemeClr val="tx1">
                    <a:tint val="85000"/>
                  </a:schemeClr>
                </a:solidFill>
                <a:uFillTx/>
                <a:cs charset="0" typeface="Arial"/>
                <a:sym charset="2" pitchFamily="18" typeface="Symbol"/>
              </a:rPr>
              <a:t>.</a:t>
            </a:r>
            <a:r>
              <a:rPr b="1" dirty="0" lang="en-US">
                <a:solidFill>
                  <a:schemeClr val="tx1">
                    <a:tint val="85000"/>
                  </a:schemeClr>
                </a:solidFill>
                <a:uFillTx/>
                <a:cs charset="0" typeface="Arial"/>
                <a:sym charset="2" pitchFamily="18" typeface="Symbol"/>
              </a:rPr>
              <a:t> </a:t>
            </a:r>
            <a:endParaRPr dirty="0" lang="en-US">
              <a:solidFill>
                <a:schemeClr val="tx1">
                  <a:tint val="85000"/>
                </a:schemeClr>
              </a:solidFill>
              <a:uFillTx/>
            </a:endParaRPr>
          </a:p>
          <a:p>
            <a:pPr fontAlgn="auto">
              <a:spcAft>
                <a:spcPts val="0"/>
              </a:spcAft>
              <a:buClr>
                <a:srgbClr val="FF9933"/>
              </a:buClr>
              <a:buSzPct val="70000"/>
              <a:buFont charset="0" panose="02070309020205020404" pitchFamily="49" typeface="Courier New"/>
              <a:buChar char="o"/>
              <a:defRPr>
                <a:uFillTx/>
              </a:defRPr>
            </a:pPr>
            <a:endParaRPr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5778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52400"/>
            <a:ext cx="7772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>
                <a:uFillTx/>
                <a:sym charset="2" pitchFamily="18" typeface="Symbol"/>
              </a:rPr>
              <a:t>GH </a:t>
            </a:r>
            <a:r>
              <a:rPr dirty="0" lang="en-US" smtClean="0">
                <a:uFillTx/>
                <a:sym charset="2" pitchFamily="18" typeface="Symbol"/>
              </a:rPr>
              <a:t>in children </a:t>
            </a: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770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590800" y="1219200"/>
            <a:ext cx="3810000" cy="5410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4450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  <a:sym charset="2" pitchFamily="18" typeface="Symbol"/>
              </a:rPr>
              <a:t>GH in an Adult</a:t>
            </a: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794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33400" y="2362200"/>
            <a:ext cx="7575550" cy="30511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874" name="Rectang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lang="en-US">
                <a:uFillTx/>
                <a:sym charset="2" pitchFamily="18" typeface="Symbol"/>
              </a:rPr>
              <a:t>GH = pituitary dwarfism</a:t>
            </a:r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818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895600" y="1600200"/>
            <a:ext cx="3048000" cy="43259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Users\User\Desktop\Pictures Hana\1188157805_1392_1024_768copy[1].jpg" id="102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err="1" lang="en-US" smtClean="0">
                <a:uFillTx/>
              </a:rPr>
              <a:t>Prolactin</a:t>
            </a:r>
            <a:r>
              <a:rPr dirty="0" lang="en-US" smtClean="0">
                <a:uFillTx/>
              </a:rPr>
              <a:t> 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842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54388" y="3540125"/>
            <a:ext cx="5114925" cy="11017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04800"/>
            <a:ext cx="7239000" cy="1219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r>
              <a:rPr dirty="0" lang="en-US" smtClean="0" sz="3100">
                <a:uFillTx/>
              </a:rPr>
              <a:t>Endocrine gland stimuli may be </a:t>
            </a:r>
            <a:r>
              <a:rPr dirty="0" err="1" lang="en-US" smtClean="0" sz="3100">
                <a:uFillTx/>
              </a:rPr>
              <a:t>humoral</a:t>
            </a:r>
            <a:r>
              <a:rPr dirty="0" lang="en-US" smtClean="0" sz="3100">
                <a:uFillTx/>
              </a:rPr>
              <a:t>,       neural, or     hormonal. </a:t>
            </a:r>
            <a:endParaRPr dirty="0" lang="en-GB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classes.midlandstech.edu/carterp/Courses/bio211/chap16/ch_16_label-edit/Slide4.JPG" id="4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6200" y="1524000"/>
            <a:ext cx="8077200" cy="5181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390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</a:rPr>
              <a:t>Functions and control </a:t>
            </a:r>
            <a:r>
              <a:rPr dirty="0" lang="en-US" smtClean="0">
                <a:uFillTx/>
              </a:rPr>
              <a:t>of prolactin </a:t>
            </a:r>
            <a:r>
              <a:rPr dirty="0" lang="en-US" smtClean="0">
                <a:uFillTx/>
              </a:rPr>
              <a:t>secretion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866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9725"/>
            <a:ext cx="7620000" cy="48466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1">
              <a:lnSpc>
                <a:spcPct val="90000"/>
              </a:lnSpc>
            </a:pPr>
            <a:r>
              <a:rPr dirty="0" lang="en-US" smtClean="0" sz="4000">
                <a:uFillTx/>
                <a:latin charset="0" typeface="Arial"/>
              </a:rPr>
              <a:t> </a:t>
            </a:r>
            <a:r>
              <a:rPr dirty="0" lang="en-US" smtClean="0" sz="3200">
                <a:uFillTx/>
                <a:latin charset="0" typeface="Arial"/>
              </a:rPr>
              <a:t>Function:</a:t>
            </a:r>
          </a:p>
          <a:p>
            <a:pPr lvl="2">
              <a:lnSpc>
                <a:spcPct val="90000"/>
              </a:lnSpc>
            </a:pPr>
            <a:r>
              <a:rPr dirty="0" lang="en-US" smtClean="0" sz="3200">
                <a:uFillTx/>
                <a:latin charset="0" typeface="Arial"/>
              </a:rPr>
              <a:t>The </a:t>
            </a:r>
            <a:r>
              <a:rPr dirty="0" lang="en-US" smtClean="0" sz="3200">
                <a:uFillTx/>
                <a:latin charset="0" typeface="Arial"/>
              </a:rPr>
              <a:t>major function of prolactin is milk </a:t>
            </a:r>
            <a:r>
              <a:rPr dirty="0" lang="en-US" smtClean="0" sz="3200">
                <a:uFillTx/>
                <a:latin charset="0" typeface="Arial"/>
              </a:rPr>
              <a:t>production</a:t>
            </a:r>
          </a:p>
          <a:p>
            <a:pPr indent="0" lvl="2" marL="530225">
              <a:lnSpc>
                <a:spcPct val="90000"/>
              </a:lnSpc>
              <a:buNone/>
            </a:pPr>
            <a:endParaRPr dirty="0" lang="en-US" smtClean="0" sz="3200">
              <a:uFillTx/>
              <a:latin charset="0" typeface="Arial"/>
            </a:endParaRPr>
          </a:p>
          <a:p>
            <a:pPr lvl="1">
              <a:lnSpc>
                <a:spcPct val="90000"/>
              </a:lnSpc>
            </a:pPr>
            <a:r>
              <a:rPr dirty="0" lang="en-US" smtClean="0" sz="3200">
                <a:uFillTx/>
                <a:latin charset="0" typeface="Arial"/>
              </a:rPr>
              <a:t>Control of secretion: </a:t>
            </a:r>
            <a:endParaRPr dirty="0" lang="en-US" sz="3200">
              <a:uFillTx/>
            </a:endParaRPr>
          </a:p>
          <a:p>
            <a:pPr lvl="2">
              <a:lnSpc>
                <a:spcPct val="90000"/>
              </a:lnSpc>
            </a:pPr>
            <a:r>
              <a:rPr dirty="0" lang="en-US" smtClean="0" sz="3200">
                <a:uFillTx/>
                <a:latin charset="0" typeface="Arial"/>
              </a:rPr>
              <a:t>Release is inhibited by PIH (dopamine)</a:t>
            </a:r>
          </a:p>
          <a:p>
            <a:pPr lvl="2">
              <a:lnSpc>
                <a:spcPct val="90000"/>
              </a:lnSpc>
            </a:pPr>
            <a:r>
              <a:rPr dirty="0" lang="en-US" smtClean="0" sz="3200">
                <a:uFillTx/>
                <a:latin charset="0" typeface="Arial"/>
              </a:rPr>
              <a:t> Suckling response inhibits PIH release leading to increase prolactin release.</a:t>
            </a:r>
            <a:endParaRPr dirty="0" lang="en-US" smtClean="0" sz="3200">
              <a:uFillTx/>
            </a:endParaRPr>
          </a:p>
          <a:p>
            <a:pPr lvl="1">
              <a:lnSpc>
                <a:spcPct val="90000"/>
              </a:lnSpc>
            </a:pPr>
            <a:endParaRPr dirty="0" lang="en-US" smtClean="0" sz="4000">
              <a:uFillTx/>
            </a:endParaRPr>
          </a:p>
          <a:p>
            <a:pPr>
              <a:buFont charset="2" pitchFamily="18" typeface="Wingdings 2"/>
              <a:buNone/>
            </a:pPr>
            <a:endParaRPr dirty="0" lang="en-US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WINDOWS\Desktop\untitled3.jpg" id="3789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38578" y="1461808"/>
            <a:ext cx="7296150" cy="524033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891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100296" y="4254700"/>
            <a:ext cx="10699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 algn="l" rtl="0"/>
            <a:r>
              <a:rPr lang="en-US">
                <a:uFillTx/>
                <a:latin charset="0" pitchFamily="34" typeface="Trebuchet MS"/>
              </a:rPr>
              <a:t>Prolactin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892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216314" y="3151394"/>
            <a:ext cx="1114425" cy="352926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</a:bodyPr>
          <a:lstStyle/>
          <a:p>
            <a:pPr algn="l" rtl="0"/>
            <a:r>
              <a:rPr lang="en-US">
                <a:uFillTx/>
                <a:latin charset="0" pitchFamily="34" typeface="Trebuchet MS"/>
              </a:rPr>
              <a:t>Oxytocin  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traight Arrow Connector 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tCxn id="37892" idx="2"/>
          </p:cNvCxnSpPr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6446302" y="3609404"/>
            <a:ext cx="392112" cy="252413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Straight Arrow Connector 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6935278" y="4560169"/>
            <a:ext cx="392112" cy="381000"/>
          </a:xfrm>
          <a:prstGeom prst="straightConnector1">
            <a:avLst/>
          </a:prstGeom>
          <a:ln>
            <a:tailEnd type="arrow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وان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uFillTx/>
              </a:rPr>
              <a:t>Functions of </a:t>
            </a:r>
            <a:r>
              <a:rPr dirty="0" err="1" lang="en-US" smtClean="0">
                <a:uFillTx/>
              </a:rPr>
              <a:t>prolactin</a:t>
            </a:r>
            <a:r>
              <a:rPr dirty="0" lang="en-US" smtClean="0">
                <a:uFillTx/>
              </a:rPr>
              <a:t> 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عنصر نائب للمحتوى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 sz="2800">
                <a:uFillTx/>
              </a:rPr>
              <a:t>Effect on the breast </a:t>
            </a:r>
          </a:p>
          <a:p>
            <a:pPr lvl="1"/>
            <a:r>
              <a:rPr dirty="0" lang="en-US" smtClean="0" sz="2800">
                <a:uFillTx/>
              </a:rPr>
              <a:t>Increases mRNA</a:t>
            </a:r>
          </a:p>
          <a:p>
            <a:pPr lvl="1"/>
            <a:r>
              <a:rPr dirty="0" lang="en-US" smtClean="0" sz="2800">
                <a:uFillTx/>
              </a:rPr>
              <a:t>Increases production of casein and </a:t>
            </a:r>
            <a:r>
              <a:rPr dirty="0" err="1" lang="en-US" smtClean="0" sz="2800">
                <a:uFillTx/>
              </a:rPr>
              <a:t>lactalbumin</a:t>
            </a:r>
            <a:endParaRPr dirty="0" lang="en-US" smtClean="0" sz="2800">
              <a:uFillTx/>
            </a:endParaRPr>
          </a:p>
          <a:p>
            <a:r>
              <a:rPr dirty="0" lang="en-US" smtClean="0" sz="2800">
                <a:uFillTx/>
              </a:rPr>
              <a:t>Other effects</a:t>
            </a:r>
          </a:p>
          <a:p>
            <a:pPr lvl="1"/>
            <a:r>
              <a:rPr dirty="0" lang="en-US" smtClean="0" sz="2800">
                <a:uFillTx/>
              </a:rPr>
              <a:t>Stimulates the secretion of dopamine in median eminence (inhibits its own secretion)</a:t>
            </a:r>
          </a:p>
          <a:p>
            <a:pPr lvl="1"/>
            <a:r>
              <a:rPr dirty="0" lang="en-US" smtClean="0" sz="2800">
                <a:uFillTx/>
              </a:rPr>
              <a:t>Inhibits </a:t>
            </a:r>
            <a:r>
              <a:rPr dirty="0" lang="en-US" sz="2800">
                <a:uFillTx/>
              </a:rPr>
              <a:t>the effects of gonadotropins</a:t>
            </a:r>
          </a:p>
          <a:p>
            <a:pPr lvl="1"/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uFillTx/>
              </a:rPr>
              <a:t>Control of secretion</a:t>
            </a:r>
            <a:endParaRPr dirty="0"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عنصر نائب للمحتوى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dirty="0" lang="en-US" smtClean="0">
                <a:uFillTx/>
              </a:rPr>
              <a:t>PIH (Dopamine) inhibit its secretion</a:t>
            </a:r>
          </a:p>
          <a:p>
            <a:r>
              <a:rPr dirty="0" lang="en-US" smtClean="0">
                <a:uFillTx/>
              </a:rPr>
              <a:t>Exercise increases PRL secretion</a:t>
            </a:r>
          </a:p>
          <a:p>
            <a:r>
              <a:rPr dirty="0" lang="en-US" smtClean="0">
                <a:uFillTx/>
              </a:rPr>
              <a:t>Surgical &amp; psychological stress increases PRL secretion</a:t>
            </a:r>
          </a:p>
          <a:p>
            <a:r>
              <a:rPr dirty="0" lang="en-US" smtClean="0">
                <a:uFillTx/>
              </a:rPr>
              <a:t>Stimulation of the nipple increases PRL secretion</a:t>
            </a:r>
          </a:p>
          <a:p>
            <a:r>
              <a:rPr dirty="0" lang="en-US" smtClean="0">
                <a:uFillTx/>
              </a:rPr>
              <a:t>During Sleep Prolactin level rises </a:t>
            </a:r>
          </a:p>
          <a:p>
            <a:r>
              <a:rPr dirty="0" lang="en-US" smtClean="0">
                <a:uFillTx/>
              </a:rPr>
              <a:t>During pregnancy prolactin level </a:t>
            </a:r>
            <a:r>
              <a:rPr dirty="0" lang="en-US">
                <a:uFillTx/>
              </a:rPr>
              <a:t>rises </a:t>
            </a:r>
          </a:p>
          <a:p>
            <a:r>
              <a:rPr dirty="0" lang="en-US" smtClean="0">
                <a:uFillTx/>
              </a:rPr>
              <a:t>TRH increases PRL secretion</a:t>
            </a:r>
          </a:p>
          <a:p>
            <a:endParaRPr dirty="0" lang="en-US" smtClean="0">
              <a:uFillTx/>
            </a:endParaRPr>
          </a:p>
          <a:p>
            <a:endParaRPr dirty="0"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 id="51201" name="AutoShape 2">
            <a:hlinkClick r:id="rId2"/>
          </p:cNvPr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rtl="0"/>
            <a:endParaRPr lang="en-US">
              <a:uFillTx/>
              <a:latin charset="0" pitchFamily="34" typeface="Trebuchet M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 id="51202" name="AutoShape 4">
            <a:hlinkClick r:id="rId2"/>
          </p:cNvPr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rtl="0"/>
            <a:endParaRPr lang="en-US">
              <a:uFillTx/>
              <a:latin charset="0" pitchFamily="34" typeface="Trebuchet M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 id="51203" name="AutoShape 6">
            <a:hlinkClick r:id="rId3"/>
          </p:cNvPr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 noChangeAspect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rtl="0"/>
            <a:endParaRPr lang="en-US">
              <a:uFillTx/>
              <a:latin charset="0" pitchFamily="34" typeface="Trebuchet MS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www.indiafloristonline.com/images/flowers/12mix.jpg" id="51204" name="Picture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2514600" y="1143000"/>
            <a:ext cx="3962400" cy="3962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5486400"/>
            <a:ext cx="2683748" cy="646331"/>
          </a:xfrm>
          <a:prstGeom prst="rect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wrap="non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contourW="8890" extrusionH="25400">
              <a:bevelT h="31750" w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fontAlgn="auto" rtl="0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r>
              <a:rPr b="1" dirty="0" lang="en-US" sz="360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uFillTx/>
                <a:latin typeface="+mn-lt"/>
                <a:cs typeface="+mn-cs"/>
              </a:rPr>
              <a:t>Thank you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2400"/>
            <a:ext cx="5105400" cy="685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 sz="4000">
                <a:solidFill>
                  <a:srgbClr val="FF3300"/>
                </a:solidFill>
                <a:uFillTx/>
              </a:rPr>
              <a:t> </a:t>
            </a:r>
            <a:r>
              <a:rPr dirty="0" lang="en-US" smtClean="0" sz="3600">
                <a:solidFill>
                  <a:srgbClr val="FF3300"/>
                </a:solidFill>
                <a:uFillTx/>
              </a:rPr>
              <a:t>(</a:t>
            </a:r>
            <a:r>
              <a:rPr dirty="0" err="1" lang="en-US" smtClean="0" sz="3600">
                <a:solidFill>
                  <a:srgbClr val="FF3300"/>
                </a:solidFill>
                <a:uFillTx/>
              </a:rPr>
              <a:t>adenohypophysis</a:t>
            </a:r>
            <a:r>
              <a:rPr dirty="0" lang="en-US" smtClean="0" sz="3600">
                <a:solidFill>
                  <a:srgbClr val="FF3300"/>
                </a:solidFill>
                <a:uFillTx/>
              </a:rPr>
              <a:t>)</a:t>
            </a:r>
            <a:endParaRPr dirty="0" lang="en-US" sz="36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410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9725"/>
            <a:ext cx="3962400" cy="48466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buClr>
                <a:srgbClr val="FF6600"/>
              </a:buClr>
              <a:buNone/>
            </a:pPr>
            <a:endParaRPr dirty="0" lang="en-US" smtClean="0" sz="2800">
              <a:uFillTx/>
              <a:cs charset="0" typeface="Arial"/>
              <a:sym charset="2" pitchFamily="18" typeface="Symbol"/>
            </a:endParaRPr>
          </a:p>
          <a:p>
            <a:pPr>
              <a:buClr>
                <a:srgbClr val="FF6600"/>
              </a:buClr>
            </a:pPr>
            <a:r>
              <a:rPr dirty="0" lang="en-US" smtClean="0" sz="2800">
                <a:uFillTx/>
                <a:cs charset="0" typeface="Arial"/>
                <a:sym charset="2" pitchFamily="18" typeface="Symbol"/>
              </a:rPr>
              <a:t> </a:t>
            </a:r>
            <a:r>
              <a:rPr dirty="0" lang="en-US" smtClean="0">
                <a:uFillTx/>
                <a:cs charset="0" typeface="Arial"/>
                <a:sym charset="2" pitchFamily="18" typeface="Symbol"/>
              </a:rPr>
              <a:t>Anterior pituitary gland </a:t>
            </a:r>
            <a:r>
              <a:rPr dirty="0" lang="en-US" smtClean="0" sz="2800">
                <a:solidFill>
                  <a:srgbClr val="FF3300"/>
                </a:solidFill>
                <a:uFillTx/>
              </a:rPr>
              <a:t>(</a:t>
            </a:r>
            <a:r>
              <a:rPr dirty="0" err="1" lang="en-US" smtClean="0" sz="2800">
                <a:solidFill>
                  <a:srgbClr val="FF3300"/>
                </a:solidFill>
                <a:uFillTx/>
              </a:rPr>
              <a:t>adenohypophysis</a:t>
            </a:r>
            <a:r>
              <a:rPr dirty="0" lang="en-US" smtClean="0" sz="2800">
                <a:solidFill>
                  <a:srgbClr val="FF3300"/>
                </a:solidFill>
                <a:uFillTx/>
              </a:rPr>
              <a:t>)</a:t>
            </a:r>
          </a:p>
          <a:p>
            <a:pPr>
              <a:buClr>
                <a:srgbClr val="FF6600"/>
              </a:buClr>
              <a:buNone/>
            </a:pPr>
            <a:r>
              <a:rPr dirty="0" lang="en-US" smtClean="0" sz="2800">
                <a:solidFill>
                  <a:srgbClr val="FF3300"/>
                </a:solidFill>
                <a:uFillTx/>
                <a:cs charset="0" typeface="Arial"/>
                <a:sym charset="2" pitchFamily="18" typeface="Symbol"/>
              </a:rPr>
              <a:t>   </a:t>
            </a:r>
            <a:r>
              <a:rPr dirty="0" lang="en-US" smtClean="0">
                <a:uFillTx/>
                <a:cs charset="0" typeface="Arial"/>
                <a:sym charset="2" pitchFamily="18" typeface="Symbol"/>
              </a:rPr>
              <a:t>is connected to hypothalamus by portal system: </a:t>
            </a:r>
            <a:r>
              <a:rPr dirty="0" lang="en-US" smtClean="0">
                <a:solidFill>
                  <a:srgbClr val="00B050"/>
                </a:solidFill>
                <a:uFillTx/>
                <a:latin charset="0" typeface="Arial"/>
                <a:cs charset="0" typeface="Arial"/>
              </a:rPr>
              <a:t>“</a:t>
            </a:r>
            <a:r>
              <a:rPr dirty="0" lang="en-US" smtClean="0">
                <a:solidFill>
                  <a:srgbClr val="00B050"/>
                </a:solidFill>
                <a:uFillTx/>
                <a:cs charset="0" typeface="Arial"/>
              </a:rPr>
              <a:t>hypothalamic-</a:t>
            </a:r>
            <a:r>
              <a:rPr dirty="0" err="1" lang="en-US" smtClean="0">
                <a:solidFill>
                  <a:srgbClr val="00B050"/>
                </a:solidFill>
                <a:uFillTx/>
                <a:cs charset="0" typeface="Arial"/>
              </a:rPr>
              <a:t>hypophysial</a:t>
            </a:r>
            <a:r>
              <a:rPr dirty="0" lang="en-US" smtClean="0">
                <a:solidFill>
                  <a:srgbClr val="00B050"/>
                </a:solidFill>
                <a:uFillTx/>
                <a:cs charset="0" typeface="Arial"/>
              </a:rPr>
              <a:t> portal vessels</a:t>
            </a:r>
            <a:r>
              <a:rPr dirty="0" lang="en-US" smtClean="0">
                <a:solidFill>
                  <a:srgbClr val="00B050"/>
                </a:solidFill>
                <a:uFillTx/>
                <a:latin charset="0" typeface="Arial"/>
                <a:cs charset="0" typeface="Arial"/>
              </a:rPr>
              <a:t>”</a:t>
            </a:r>
            <a:r>
              <a:rPr dirty="0" lang="en-US" smtClean="0">
                <a:solidFill>
                  <a:srgbClr val="00B050"/>
                </a:solidFill>
                <a:uFillTx/>
                <a:cs charset="0" typeface="Arial"/>
              </a:rPr>
              <a:t>.</a:t>
            </a:r>
            <a:endParaRPr dirty="0" lang="en-US" smtClean="0">
              <a:solidFill>
                <a:srgbClr val="00B050"/>
              </a:solidFill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648200" y="0"/>
            <a:ext cx="5872556" cy="68210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</a:rPr>
              <a:t>Anterior pituitary hormones</a:t>
            </a:r>
            <a:endParaRPr dirty="0"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11_14" id="3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 l="7576" r="7576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6200" y="1905000"/>
            <a:ext cx="7999506" cy="4724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</a:rPr>
              <a:t>Growth hormone</a:t>
            </a:r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602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54388" y="3540125"/>
            <a:ext cx="5114925" cy="11017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solidFill>
                  <a:schemeClr val="tx1"/>
                </a:solidFill>
                <a:uFillTx/>
              </a:rPr>
              <a:t>(Somatotropin) 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pPr algn="ctr"/>
            <a:r>
              <a:rPr dirty="0" lang="en-US" smtClean="0">
                <a:uFillTx/>
              </a:rPr>
              <a:t>Mechanism of action</a:t>
            </a:r>
            <a:br>
              <a:rPr dirty="0" lang="en-US" smtClean="0">
                <a:uFillTx/>
              </a:rPr>
            </a:br>
            <a:r>
              <a:rPr dirty="0" lang="en-US" smtClean="0">
                <a:uFillTx/>
              </a:rPr>
              <a:t>direct effect</a:t>
            </a:r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Fig1a                                                          00000010Macintosh HD                   B191BFFC:" id="5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524000" y="1981200"/>
            <a:ext cx="5867400" cy="4411663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عنوان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42048" cy="9753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pPr algn="ctr"/>
            <a:r>
              <a:rPr dirty="0" lang="en-US" smtClean="0">
                <a:uFillTx/>
              </a:rPr>
              <a:t>Indirect effect</a:t>
            </a:r>
            <a:br>
              <a:rPr dirty="0" lang="en-US" smtClean="0">
                <a:uFillTx/>
              </a:rPr>
            </a:br>
            <a:r>
              <a:rPr dirty="0" err="1" lang="en-US" smtClean="0">
                <a:uFillTx/>
              </a:rPr>
              <a:t>somatomedins</a:t>
            </a:r>
            <a:endParaRPr dirty="0" lang="ar-SA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://img.medscape.com/fullsize/migrated/483/288/nrc483288.fig1.jpg" id="46082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33400" y="1365122"/>
            <a:ext cx="6880430" cy="5492878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"/>
            <a:ext cx="72390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pPr fontAlgn="auto">
              <a:spcAft>
                <a:spcPts val="0"/>
              </a:spcAft>
              <a:defRPr>
                <a:uFillTx/>
              </a:defRPr>
            </a:pPr>
            <a:r>
              <a:rPr dirty="0" lang="en-US" smtClean="0">
                <a:uFillTx/>
                <a:cs charset="-78" pitchFamily="2" typeface="Traditional Arabic"/>
              </a:rPr>
              <a:t>Functions of growth hormone: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fontAlgn="auto" indent="-514350" lvl="1" marL="971550">
              <a:spcAft>
                <a:spcPts val="0"/>
              </a:spcAft>
              <a:buClr>
                <a:schemeClr val="accent4"/>
              </a:buClr>
              <a:buFont typeface="Wingdings 2"/>
              <a:buAutoNum type="alphaUcParenR"/>
              <a:defRPr>
                <a:uFillTx/>
              </a:defRPr>
            </a:pPr>
            <a:r>
              <a:rPr b="1" dirty="0" lang="en-US" smtClean="0" sz="3200">
                <a:solidFill>
                  <a:schemeClr val="tx1">
                    <a:tint val="85000"/>
                  </a:schemeClr>
                </a:solidFill>
                <a:uFillTx/>
              </a:rPr>
              <a:t>Long term effect </a:t>
            </a:r>
          </a:p>
          <a:p>
            <a:pPr fontAlgn="auto" indent="-514350" lvl="1" marL="971550">
              <a:spcAft>
                <a:spcPts val="0"/>
              </a:spcAft>
              <a:buClr>
                <a:schemeClr val="accent4"/>
              </a:buClr>
              <a:buNone/>
              <a:defRPr>
                <a:uFillTx/>
              </a:defRPr>
            </a:pPr>
            <a:r>
              <a:rPr b="1" dirty="0" lang="en-US" smtClean="0" sz="3200">
                <a:solidFill>
                  <a:schemeClr val="tx1">
                    <a:tint val="85000"/>
                  </a:schemeClr>
                </a:solidFill>
                <a:uFillTx/>
              </a:rPr>
              <a:t> 	Promotion of growth:</a:t>
            </a:r>
          </a:p>
          <a:p>
            <a:pPr fontAlgn="auto" indent="-514350" lvl="2" marL="1209675">
              <a:spcAft>
                <a:spcPts val="0"/>
              </a:spcAft>
              <a:buClr>
                <a:schemeClr val="accent4"/>
              </a:buClr>
              <a:buFont charset="2" pitchFamily="2" typeface="Wingdings"/>
              <a:buChar char="§"/>
              <a:defRPr>
                <a:uFillTx/>
              </a:defRPr>
            </a:pPr>
            <a:r>
              <a:rPr dirty="0" lang="en-US" smtClean="0" sz="3200">
                <a:uFillTx/>
                <a:latin charset="0" pitchFamily="34" typeface="Tahoma"/>
                <a:cs charset="0" pitchFamily="34" typeface="Tahoma"/>
                <a:sym charset="2" pitchFamily="18" typeface="Symbol"/>
              </a:rPr>
              <a:t> cellular sizes &amp;  mitosis</a:t>
            </a:r>
          </a:p>
          <a:p>
            <a:pPr fontAlgn="auto" indent="-514350" lvl="2" marL="1209675">
              <a:spcAft>
                <a:spcPts val="0"/>
              </a:spcAft>
              <a:buClr>
                <a:schemeClr val="accent4"/>
              </a:buClr>
              <a:buFont charset="2" pitchFamily="2" typeface="Wingdings"/>
              <a:buChar char="§"/>
              <a:defRPr>
                <a:uFillTx/>
              </a:defRPr>
            </a:pPr>
            <a:r>
              <a:rPr dirty="0" lang="en-US" smtClean="0" sz="3200">
                <a:uFillTx/>
                <a:latin charset="0" pitchFamily="34" typeface="Tahoma"/>
                <a:cs charset="0" pitchFamily="34" typeface="Tahoma"/>
                <a:sym charset="2" pitchFamily="18" typeface="Symbol"/>
              </a:rPr>
              <a:t></a:t>
            </a:r>
            <a:r>
              <a:rPr dirty="0" lang="en-US" smtClean="0" sz="3200">
                <a:uFillTx/>
                <a:latin charset="0" pitchFamily="34" typeface="Tahoma"/>
                <a:cs charset="0" pitchFamily="34" typeface="Tahoma"/>
              </a:rPr>
              <a:t> tissue growth &amp; organ size</a:t>
            </a:r>
            <a:endParaRPr dirty="0" lang="en-US" smtClean="0">
              <a:uFillTx/>
              <a:latin charset="0" pitchFamily="34" typeface="Tahoma"/>
              <a:cs charset="0" pitchFamily="34" typeface="Tahoma"/>
            </a:endParaRPr>
          </a:p>
          <a:p>
            <a:pPr fontAlgn="auto" indent="-268288" marL="268288">
              <a:spcAft>
                <a:spcPts val="0"/>
              </a:spcAft>
              <a:buClr>
                <a:srgbClr val="FFFF99"/>
              </a:buClr>
              <a:buFont typeface="Wingdings 2"/>
              <a:buNone/>
              <a:defRPr>
                <a:uFillTx/>
              </a:defRPr>
            </a:pPr>
            <a:r>
              <a:rPr dirty="0" lang="en-US" smtClean="0" sz="2800">
                <a:uFillTx/>
                <a:latin charset="0" pitchFamily="34" typeface="Tahoma"/>
                <a:cs charset="0" pitchFamily="34" typeface="Tahoma"/>
              </a:rPr>
              <a:t>Indirect effect</a:t>
            </a:r>
            <a:endParaRPr b="1" dirty="0" lang="en-US" smtClean="0" sz="2800">
              <a:uFillTx/>
            </a:endParaRPr>
          </a:p>
          <a:p>
            <a:pPr fontAlgn="auto" indent="-268288" marL="268288">
              <a:spcAft>
                <a:spcPts val="0"/>
              </a:spcAft>
              <a:buClr>
                <a:srgbClr val="FFFF99"/>
              </a:buClr>
              <a:buFont typeface="Wingdings 2"/>
              <a:buNone/>
              <a:defRPr>
                <a:uFillTx/>
              </a:defRPr>
            </a:pPr>
            <a:r>
              <a:rPr dirty="0" lang="en-US" smtClean="0" sz="2300">
                <a:uFillTx/>
                <a:cs charset="0" pitchFamily="34" typeface="Tahoma"/>
              </a:rPr>
              <a:t>Depends on </a:t>
            </a:r>
            <a:r>
              <a:rPr dirty="0" err="1" lang="en-US" smtClean="0" sz="2300">
                <a:uFillTx/>
                <a:cs charset="0" pitchFamily="34" typeface="Tahoma"/>
              </a:rPr>
              <a:t>somatomedin</a:t>
            </a:r>
            <a:r>
              <a:rPr dirty="0" lang="en-US" smtClean="0" sz="2300">
                <a:uFillTx/>
                <a:cs charset="0" pitchFamily="34" typeface="Tahoma"/>
              </a:rPr>
              <a:t> ‘insulin– like growth factor</a:t>
            </a:r>
          </a:p>
          <a:p>
            <a:pPr fontAlgn="auto" indent="-268288" marL="268288">
              <a:spcAft>
                <a:spcPts val="0"/>
              </a:spcAft>
              <a:buClr>
                <a:srgbClr val="FFFF99"/>
              </a:buClr>
              <a:buFont typeface="Wingdings 2"/>
              <a:buNone/>
              <a:defRPr>
                <a:uFillTx/>
              </a:defRPr>
            </a:pPr>
            <a:r>
              <a:rPr dirty="0" lang="en-US" smtClean="0" sz="2300">
                <a:uFillTx/>
                <a:cs charset="0" pitchFamily="34" typeface="Tahoma"/>
              </a:rPr>
              <a:t>[IGF-I&amp; II] secreted by the liver, which is responsible for effect of GH on bone &amp; cartilage growth and increase the synthesis of protein in skeletal muscles.</a:t>
            </a:r>
            <a:endParaRPr dirty="0" lang="en-US" smtClean="0" sz="2300">
              <a:uFillTx/>
            </a:endParaRPr>
          </a:p>
          <a:p>
            <a:pPr fontAlgn="auto" indent="-514350" lvl="1" marL="971550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>
                <a:uFillTx/>
              </a:defRPr>
            </a:pPr>
            <a:endParaRPr b="1" dirty="0" lang="en-US" smtClean="0">
              <a:solidFill>
                <a:srgbClr val="FFCC66"/>
              </a:solidFill>
              <a:uFillTx/>
            </a:endParaRPr>
          </a:p>
          <a:p>
            <a:pPr fontAlgn="auto" lvl="1" marL="521208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>
                <a:uFillTx/>
              </a:defRPr>
            </a:pPr>
            <a:endParaRPr dirty="0" lang="en-US">
              <a:solidFill>
                <a:schemeClr val="tx1">
                  <a:tint val="85000"/>
                </a:schemeClr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theme/_rels/theme1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/Relationships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pulent">
  <a:themeElements>
    <a:clrScheme name="Opulent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algn="ctr" cap="flat" cmpd="sng" w="11430">
          <a:solidFill>
            <a:schemeClr val="phClr"/>
          </a:solidFill>
          <a:prstDash val="solid"/>
        </a:ln>
        <a:ln algn="ctr" cap="flat" cmpd="sng" w="40000">
          <a:solidFill>
            <a:schemeClr val="phClr"/>
          </a:solidFill>
          <a:prstDash val="solid"/>
        </a:ln>
        <a:ln algn="ctr" cap="flat" cmpd="sng" w="318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5400000" dist="25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r="5400000" dist="254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r="5400000" dist="25400" rotWithShape="0">
              <a:schemeClr val="phClr">
                <a:shade val="33000"/>
                <a:alpha val="83000"/>
              </a:schemeClr>
            </a:outerShdw>
          </a:effectLst>
          <a:scene3d>
            <a:camera fov="0" prst="orthographicFront">
              <a:rot lat="0" lon="0" rev="0"/>
            </a:camera>
            <a:lightRig dir="t" rig="contrasting">
              <a:rot lat="0" lon="0" rev="1500000"/>
            </a:lightRig>
          </a:scene3d>
          <a:sp3d extrusionH="127000" prstMaterial="powder">
            <a:bevelT h="63500" w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b="50000" l="50000" r="50000" t="50000"/>
          </a:path>
        </a:gradFill>
        <a:blipFill>
          <a:blip r:embed="rId1">
            <a:duotone>
              <a:schemeClr val="phClr">
                <a:shade val="60000"/>
                <a:satMod val="180000"/>
                <a:tint val="500"/>
                <a:satMod val="150000"/>
              </a:schemeClr>
              <a:schemeClr val="phClr">
                <a:shade val="60000"/>
                <a:satMod val="180000"/>
                <a:tint val="500"/>
                <a:satMod val="150000"/>
              </a:schemeClr>
            </a:duotone>
          </a:blip>
          <a:tile algn="tl" flip="none" sx="50000" sy="50000" tx="0" ty="0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2900</TotalTime>
  <Words>702</Words>
  <Application>Microsoft Office PowerPoint</Application>
  <PresentationFormat>On-screen Show (4:3)</PresentationFormat>
  <Paragraphs>145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Courier New</vt:lpstr>
      <vt:lpstr>Symbol</vt:lpstr>
      <vt:lpstr>Tahoma</vt:lpstr>
      <vt:lpstr>Traditional Arabic</vt:lpstr>
      <vt:lpstr>Trebuchet MS</vt:lpstr>
      <vt:lpstr>Wingdings</vt:lpstr>
      <vt:lpstr>Wingdings 2</vt:lpstr>
      <vt:lpstr>Opulent</vt:lpstr>
      <vt:lpstr>Endocrinology</vt:lpstr>
      <vt:lpstr>Pituitary glands</vt:lpstr>
      <vt:lpstr>Endocrine gland stimuli may be humoral,       neural, or     hormonal. </vt:lpstr>
      <vt:lpstr> (adenohypophysis)</vt:lpstr>
      <vt:lpstr>Anterior pituitary hormones</vt:lpstr>
      <vt:lpstr>Growth hormone</vt:lpstr>
      <vt:lpstr>Mechanism of action direct effect</vt:lpstr>
      <vt:lpstr>Indirect effect somatomedins</vt:lpstr>
      <vt:lpstr>Functions of growth hormone:</vt:lpstr>
      <vt:lpstr>Mechanisms of bone growth</vt:lpstr>
      <vt:lpstr>bone growth</vt:lpstr>
      <vt:lpstr>Promotion of growth</vt:lpstr>
      <vt:lpstr>Functions of growth hormone:</vt:lpstr>
      <vt:lpstr>Functions of growth hormone:</vt:lpstr>
      <vt:lpstr>Functions of growth hormone:</vt:lpstr>
      <vt:lpstr>PowerPoint Presentation</vt:lpstr>
      <vt:lpstr>Other effects of growth hormone:</vt:lpstr>
      <vt:lpstr>Control of GH secretion:</vt:lpstr>
      <vt:lpstr>Control of GH secretion:</vt:lpstr>
      <vt:lpstr>PowerPoint Presentation</vt:lpstr>
      <vt:lpstr>PowerPoint Presentation</vt:lpstr>
      <vt:lpstr>PowerPoint Presentation</vt:lpstr>
      <vt:lpstr>PowerPoint Presentation</vt:lpstr>
      <vt:lpstr>Abnormalities of GH secretion   GH secretion:</vt:lpstr>
      <vt:lpstr>GH in children </vt:lpstr>
      <vt:lpstr>GH in an Adult</vt:lpstr>
      <vt:lpstr>GH = pituitary dwarfism</vt:lpstr>
      <vt:lpstr>PowerPoint Presentation</vt:lpstr>
      <vt:lpstr>Prolactin </vt:lpstr>
      <vt:lpstr>Functions and control of prolactin secretion</vt:lpstr>
      <vt:lpstr>PowerPoint Presentation</vt:lpstr>
      <vt:lpstr>Functions of prolactin </vt:lpstr>
      <vt:lpstr>Control of secretion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Hana Alzamil</cp:lastModifiedBy>
  <cp:revision>203</cp:revision>
  <dcterms:created xsi:type="dcterms:W3CDTF">2010-10-14T09:31:28Z</dcterms:created>
  <dcterms:modified xsi:type="dcterms:W3CDTF">2020-02-09T19:39:26Z</dcterms:modified>
</cp:coreProperties>
</file>