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r" fontAlgn="base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1pPr>
    <a:lvl2pPr algn="r" fontAlgn="base" marL="4572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2pPr>
    <a:lvl3pPr algn="r" fontAlgn="base" marL="9144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3pPr>
    <a:lvl4pPr algn="r" fontAlgn="base" marL="13716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4pPr>
    <a:lvl5pPr algn="r" fontAlgn="base" marL="18288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5pPr>
    <a:lvl6pPr algn="r" defTabSz="914400" eaLnBrk="1" hangingPunct="1" latinLnBrk="0" marL="22860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6pPr>
    <a:lvl7pPr algn="r" defTabSz="914400" eaLnBrk="1" hangingPunct="1" latinLnBrk="0" marL="27432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7pPr>
    <a:lvl8pPr algn="r" defTabSz="914400" eaLnBrk="1" hangingPunct="1" latinLnBrk="0" marL="32004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8pPr>
    <a:lvl9pPr algn="r" defTabSz="914400" eaLnBrk="1" hangingPunct="1" latinLnBrk="0" marL="36576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7657"/>
    <p:restoredTop sz="94660"/>
  </p:normalViewPr>
  <p:slideViewPr>
    <p:cSldViewPr>
      <p:cViewPr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0"/>
          <a:sy d="100" n="7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302" y="7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 fontAlgn="auto" rtl="0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 fontAlgn="auto" rtl="0">
              <a:spcBef>
                <a:spcPts val="0"/>
              </a:spcBef>
              <a:spcAft>
                <a:spcPts val="0"/>
              </a:spcAft>
              <a:defRPr smtClean="0"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34CBAB2D-B633-4F8D-B6CA-BC5B7C3CD950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 fontAlgn="auto" rtl="0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rtl="0">
              <a:defRPr sz="1200">
                <a:uFillTx/>
                <a:latin charset="0" pitchFamily="34" typeface="Calibri"/>
              </a:defRPr>
            </a:lvl1pPr>
          </a:lstStyle>
          <a:p>
            <a:fld id="{B68EF37E-14C0-4558-AF5A-EC51189985C9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fontAlgn="base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8EF37E-14C0-4558-AF5A-EC51189985C9}" type="slidenum">
              <a:rPr lang="ar-SA" smtClean="0">
                <a:uFillTx/>
              </a:rPr>
              <a:pPr/>
              <a:t>9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2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667000" y="0"/>
            <a:ext cx="6477000" cy="6858000"/>
          </a:xfrm>
          <a:prstGeom prst="rect">
            <a:avLst/>
          </a:prstGeom>
          <a:blipFill>
            <a:blip r:embed="rId1" cstate="print">
              <a:alphaModFix amt="43000"/>
            </a:blip>
            <a:tile algn="tl" flip="none" sx="50000" sy="50000" tx="0" ty="0"/>
          </a:blipFill>
          <a:ln algn="ctr" cap="flat" cmpd="sng" w="0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r="50000" t="100000"/>
                </a:path>
                <a:tileRect/>
              </a:gradFill>
            </a:fillOverlay>
            <a:innerShdw blurRad="63500" dir="10800000" dist="44450">
              <a:srgbClr val="000000">
                <a:alpha val="50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traight Connecto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16200000">
            <a:off x="-762000" y="3429000"/>
            <a:ext cx="6858000" cy="0"/>
          </a:xfrm>
          <a:prstGeom prst="line">
            <a:avLst/>
          </a:prstGeom>
          <a:noFill/>
          <a:ln algn="ctr" cap="flat" cmpd="sng" w="11430">
            <a:solidFill>
              <a:schemeClr val="bg1">
                <a:shade val="95000"/>
              </a:schemeClr>
            </a:solidFill>
            <a:prstDash val="solid"/>
            <a:miter lim="800000"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pPr algn="l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  <a:latin typeface="+mn-lt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it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66868" y="533400"/>
            <a:ext cx="5105400" cy="28681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r">
              <a:defRPr b="1" sz="4200"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Subtitle 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442" y="3539864"/>
            <a:ext cx="5114778" cy="110124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45720" rIns="45720" tIns="0"/>
          <a:lstStyle>
            <a:lvl1pPr algn="r" indent="0" marL="0">
              <a:buNone/>
              <a:defRPr sz="2200">
                <a:solidFill>
                  <a:srgbClr val="FFFFFF"/>
                </a:solidFill>
                <a:effectLst/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  <a:extLst/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Date Placeholder 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70575" y="6557963"/>
            <a:ext cx="2003425" cy="2270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lang="en-US" smtClean="0">
                <a:solidFill>
                  <a:srgbClr val="FFFFFF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65244EA2-A5FA-498D-9ABD-D70BD0F051D2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Footer Placeholder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19400" y="6557963"/>
            <a:ext cx="2927350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lang="en-US">
                <a:solidFill>
                  <a:srgbClr val="FFFFFF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80350" y="6556375"/>
            <a:ext cx="588963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fld id="{529C73B9-D85D-4A79-B139-4FF8FF46053B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299CD67-FCF5-4F24-BA0A-06CA1724EBDE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A1D5670F-2888-4D93-BBA7-B7C9F873D149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274955"/>
            <a:ext cx="15240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vert="eaVert"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42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43388" y="6557963"/>
            <a:ext cx="2001837" cy="2270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2D346832-8C38-434B-BE53-0C55903C74C2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556375"/>
            <a:ext cx="3657600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54750" y="6553200"/>
            <a:ext cx="587375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0CD49420-BFB2-4A59-903E-5D55DFF9122F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30944A4-2888-4008-A5BE-E1BC6D18EE56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5028A390-76C4-4486-820D-3E608393519B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821837"/>
            <a:ext cx="6255488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r">
              <a:buNone/>
              <a:defRPr b="1" cap="all" sz="4200"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1905000"/>
            <a:ext cx="6255488" cy="74350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4400" y="6556375"/>
            <a:ext cx="2001838" cy="2270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mtClean="0">
                <a:solidFill>
                  <a:schemeClr val="tx2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3BBABE29-666C-4E16-AF52-502216C9D1CB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35138" y="6556375"/>
            <a:ext cx="2895600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34175" y="6554788"/>
            <a:ext cx="587375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532E5A98-E073-49F0-902C-A92A986B90FD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352044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8808" y="1600200"/>
            <a:ext cx="352044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B0EBABD-1B14-4717-AFFC-AF8CE1B1959C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1C8D97AC-70F7-4995-9733-53B99C5E0664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867400"/>
            <a:ext cx="3520440" cy="457200"/>
          </a:xfrm>
          <a:noFill/>
          <a:ln algn="ctr" cap="flat" cmpd="sng" w="12700">
            <a:solidFill>
              <a:schemeClr val="tx2"/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  <a:uFillTx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8808" y="5867400"/>
            <a:ext cx="3520440" cy="457200"/>
          </a:xfrm>
          <a:noFill/>
          <a:ln algn="ctr" cap="flat" cmpd="sng" w="12700">
            <a:solidFill>
              <a:schemeClr val="tx2"/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  <a:uFillTx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711840"/>
            <a:ext cx="352044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8808" y="1711840"/>
            <a:ext cx="352044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9FEBA09-D141-433D-A63C-9FD5B1F7EEFE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8014F793-BDF8-408A-B60D-C0C91C113ED8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A4E3C85-5647-487C-A1EA-A9061E80BDE6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851F070E-F37F-425D-967E-4482E7751A3C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CEEB620-1D8D-4894-BEA8-3674B972E3D1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E4939FA5-AF63-4A82-87C2-A6A83536D113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8600"/>
            <a:ext cx="5897880" cy="117348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/>
          <a:lstStyle>
            <a:lvl1pPr algn="l">
              <a:buNone/>
              <a:defRPr baseline="0" lang="en-US" smtClean="0" sz="2400"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97416"/>
            <a:ext cx="5897880" cy="6025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forceAA="0" fromWordArt="0" horzOverflow="overflow" lIns="45720" rIns="0" rot="0" rtlCol="0" spcFirstLastPara="0" tIns="0" vertOverflow="overflow">
            <a:normAutofit/>
          </a:bodyPr>
          <a:lstStyle>
            <a:lvl1pPr indent="0" marL="0">
              <a:spcBef>
                <a:spcPts val="0"/>
              </a:spcBef>
              <a:spcAft>
                <a:spcPts val="0"/>
              </a:spcAft>
              <a:buNone/>
              <a:defRPr sz="14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33600"/>
            <a:ext cx="7239000" cy="437175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12D8335-AC04-4D37-95DE-8C13D98372AB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93B176A4-5412-47F5-B1B2-5FA2770E95D0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2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algn="ctr" cap="rnd" cmpd="sng" w="1270">
            <a:solidFill>
              <a:srgbClr val="EAEAEA"/>
            </a:solidFill>
            <a:prstDash val="solid"/>
          </a:ln>
          <a:effectLst>
            <a:outerShdw algn="t" blurRad="25000" dir="5400000" dist="127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algn="ctr" cap="rnd" cmpd="sng" w="1270">
            <a:solidFill>
              <a:srgbClr val="EAEAEA"/>
            </a:solidFill>
            <a:prstDash val="solid"/>
          </a:ln>
          <a:effectLst>
            <a:outerShdw algn="tl" blurRad="28000" dir="5400000" dist="127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89098" y="1143000"/>
            <a:ext cx="3429000" cy="2057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1" baseline="0" sz="300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89098" y="3283634"/>
            <a:ext cx="3429000" cy="1920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forceAA="0" fromWordArt="0" horzOverflow="overflow" lIns="82296" rIns="0" rot="0" rtlCol="0" spcFirstLastPara="0" tIns="0" vertOverflow="overflow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FontTx/>
              <a:buNone/>
              <a:defRPr baseline="0" sz="1400">
                <a:solidFill>
                  <a:schemeClr val="tx1"/>
                </a:solidFill>
                <a:uFillTx/>
              </a:defRPr>
            </a:lvl1pPr>
            <a:lvl2pPr>
              <a:defRPr sz="1200">
                <a:uFillTx/>
              </a:defRPr>
            </a:lvl2pPr>
            <a:lvl3pPr>
              <a:defRPr sz="1000">
                <a:uFillTx/>
              </a:defRPr>
            </a:lvl3pPr>
            <a:lvl4pPr>
              <a:defRPr sz="900">
                <a:uFillTx/>
              </a:defRPr>
            </a:lvl4pPr>
            <a:lvl5pPr>
              <a:defRPr sz="9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algn="tl" blurRad="44450" dir="5400000" dist="3810" rotWithShape="0">
              <a:srgbClr val="000000">
                <a:alpha val="60000"/>
              </a:srgbClr>
            </a:outerShdw>
          </a:effectLst>
          <a:scene3d>
            <a:camera prst="orthographicFront"/>
            <a:lightRig dir="t" rig="threePt"/>
          </a:scene3d>
          <a:sp3d contourW="3810">
            <a:contourClr>
              <a:srgbClr val="969696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>
            <a:lvl1pPr indent="0" marL="0">
              <a:buNone/>
              <a:defRPr sz="3200">
                <a:uFillTx/>
              </a:defRPr>
            </a:lvl1pPr>
            <a:extLst/>
          </a:lstStyle>
          <a:p>
            <a:pPr lvl="0"/>
            <a:r>
              <a:rPr lang="en-US" noProof="0" smtClean="0">
                <a:uFillTx/>
              </a:rPr>
              <a:t>Click icon to add picture</a:t>
            </a:r>
            <a:endParaRPr dirty="0"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6E8C62E3-3084-4C36-86B8-3A90F3477CA0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0234B614-E23C-4A68-B1A7-1CF90A47B392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Masters/_rels/slideMaster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slideLayouts/slideLayout1.xml" Type="http://schemas.openxmlformats.org/officeDocument/2006/relationships/slideLayout"></Relationship><Relationship Id="rId3" Target="../slideLayouts/slideLayout2.xml" Type="http://schemas.openxmlformats.org/officeDocument/2006/relationships/slideLayout"></Relationship><Relationship Id="rId4" Target="../slideLayouts/slideLayout3.xml" Type="http://schemas.openxmlformats.org/officeDocument/2006/relationships/slideLayout"></Relationship><Relationship Id="rId5" Target="../slideLayouts/slideLayout4.xml" Type="http://schemas.openxmlformats.org/officeDocument/2006/relationships/slideLayout"></Relationship><Relationship Id="rId6" Target="../slideLayouts/slideLayout5.xml" Type="http://schemas.openxmlformats.org/officeDocument/2006/relationships/slideLayout"></Relationship><Relationship Id="rId7" Target="../slideLayouts/slideLayout6.xml" Type="http://schemas.openxmlformats.org/officeDocument/2006/relationships/slideLayout"></Relationship><Relationship Id="rId8" Target="../slideLayouts/slideLayout7.xml" Type="http://schemas.openxmlformats.org/officeDocument/2006/relationships/slideLayout"></Relationship><Relationship Id="rId9" Target="../slideLayouts/slideLayout8.xml" Type="http://schemas.openxmlformats.org/officeDocument/2006/relationships/slideLayout"></Relationship><Relationship Id="rId10" Target="../slideLayouts/slideLayout9.xml" Type="http://schemas.openxmlformats.org/officeDocument/2006/relationships/slideLayout"></Relationship><Relationship Id="rId11" Target="../slideLayouts/slideLayout10.xml" Type="http://schemas.openxmlformats.org/officeDocument/2006/relationships/slideLayout"></Relationship><Relationship Id="rId12" Target="../slideLayouts/slideLayout11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8153400" y="0"/>
            <a:ext cx="990600" cy="6858000"/>
          </a:xfrm>
          <a:prstGeom prst="rect">
            <a:avLst/>
          </a:prstGeom>
          <a:blipFill>
            <a:blip r:embed="rId1" cstate="print">
              <a:alphaModFix amt="43000"/>
            </a:blip>
            <a:tile algn="tl" flip="none" sx="50000" sy="50000" tx="0" ty="0"/>
          </a:blipFill>
          <a:ln algn="ctr" cap="flat" cmpd="sng" w="0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b="-10000" l="50000" r="50000" t="110000"/>
                </a:path>
                <a:tileRect/>
              </a:gradFill>
            </a:fillOverlay>
            <a:innerShdw blurRad="63500" dir="10800000" dist="44450">
              <a:srgbClr val="000000">
                <a:alpha val="45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itl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675"/>
            <a:ext cx="72390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0" lIns="45720" rIns="45720" tIns="0" vert="horz">
            <a:normAutofit/>
          </a:bodyPr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350" name="Text Placeholder 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46563" y="6557963"/>
            <a:ext cx="2001837" cy="22701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0" tIns="0" vert="horz"/>
          <a:lstStyle>
            <a:lvl1pPr algn="l" eaLnBrk="1" fontAlgn="auto" hangingPunct="1" latinLnBrk="0" rtl="0">
              <a:spcBef>
                <a:spcPts val="0"/>
              </a:spcBef>
              <a:spcAft>
                <a:spcPts val="0"/>
              </a:spcAft>
              <a:defRPr kumimoji="0" smtClean="0" sz="1000">
                <a:solidFill>
                  <a:schemeClr val="tx2"/>
                </a:solidFill>
                <a:uFillTx/>
                <a:latin typeface="+mn-lt"/>
                <a:cs typeface="+mn-cs"/>
              </a:defRPr>
            </a:lvl1pPr>
            <a:extLst/>
          </a:lstStyle>
          <a:p>
            <a:pPr>
              <a:defRPr>
                <a:uFillTx/>
              </a:defRPr>
            </a:pPr>
            <a:fld id="{4B4B72F1-7CD2-4683-81F0-F05DC6FEB056}" type="datetimeFigureOut">
              <a:rPr lang="en-US">
                <a:uFillTx/>
              </a:rPr>
              <a:pPr>
                <a:defRPr>
                  <a:uFillTx/>
                </a:defRPr>
              </a:pPr>
              <a:t>2/11/2020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557963"/>
            <a:ext cx="3657600" cy="228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0" tIns="0" vert="horz"/>
          <a:lstStyle>
            <a:lvl1pPr algn="r" eaLnBrk="1" fontAlgn="auto" hangingPunct="1" latinLnBrk="0" rtl="0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uFillTx/>
                <a:latin typeface="+mn-lt"/>
                <a:cs typeface="+mn-cs"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51575" y="6556375"/>
            <a:ext cx="588963" cy="228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0" compatLnSpc="1" lIns="0" numCol="1" rIns="0" tIns="0" vert="horz" wrap="square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uFillTx/>
                <a:latin charset="0" pitchFamily="34" typeface="Trebuchet MS"/>
              </a:defRPr>
            </a:lvl1pPr>
          </a:lstStyle>
          <a:p>
            <a:fld id="{D3CC4D70-C131-4205-A227-C65BB342A0B4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2" id="2147483661"/>
    <p:sldLayoutId r:id="rId3" id="2147483662"/>
    <p:sldLayoutId r:id="rId4" id="2147483663"/>
    <p:sldLayoutId r:id="rId5" id="2147483664"/>
    <p:sldLayoutId r:id="rId6" id="2147483665"/>
    <p:sldLayoutId r:id="rId7" id="2147483666"/>
    <p:sldLayoutId r:id="rId8" id="2147483667"/>
    <p:sldLayoutId r:id="rId9" id="2147483668"/>
    <p:sldLayoutId r:id="rId10" id="2147483669"/>
    <p:sldLayoutId r:id="rId11" id="2147483670"/>
    <p:sldLayoutId r:id="rId12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fontAlgn="base" rtl="0">
        <a:spcBef>
          <a:spcPct val="0"/>
        </a:spcBef>
        <a:spcAft>
          <a:spcPct val="0"/>
        </a:spcAft>
        <a:defRPr b="1" cap="all" kern="1200" sz="38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uFillTx/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2pPr>
      <a:lvl3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3pPr>
      <a:lvl4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4pPr>
      <a:lvl5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5pPr>
      <a:lvl6pPr algn="l" fontAlgn="base" marL="4572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6pPr>
      <a:lvl7pPr algn="l" fontAlgn="base" marL="9144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7pPr>
      <a:lvl8pPr algn="l" fontAlgn="base" marL="13716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8pPr>
      <a:lvl9pPr algn="l" fontAlgn="base" marL="18288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9pPr>
      <a:extLst/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fontAlgn="base" indent="-273050" marL="273050" rtl="0">
        <a:spcBef>
          <a:spcPts val="600"/>
        </a:spcBef>
        <a:spcAft>
          <a:spcPct val="0"/>
        </a:spcAft>
        <a:buClr>
          <a:schemeClr val="tx2"/>
        </a:buClr>
        <a:buSzPct val="73000"/>
        <a:buFont charset="2" pitchFamily="18" typeface="Wingdings 2"/>
        <a:buChar char=""/>
        <a:defRPr kern="1200" sz="26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28600" marL="520700" rtl="0">
        <a:spcBef>
          <a:spcPts val="500"/>
        </a:spcBef>
        <a:spcAft>
          <a:spcPct val="0"/>
        </a:spcAft>
        <a:buClr>
          <a:srgbClr val="F9B639"/>
        </a:buClr>
        <a:buSzPct val="80000"/>
        <a:buFont charset="2" pitchFamily="18" typeface="Wingdings 2"/>
        <a:buChar char=""/>
        <a:defRPr kern="1200" sz="2300">
          <a:solidFill>
            <a:srgbClr val="6C6C6C"/>
          </a:solidFill>
          <a:uFillTx/>
          <a:latin typeface="+mn-lt"/>
          <a:ea typeface="+mn-ea"/>
          <a:cs typeface="+mn-cs"/>
        </a:defRPr>
      </a:lvl2pPr>
      <a:lvl3pPr algn="l" fontAlgn="base" indent="-228600" marL="758825" rtl="0">
        <a:spcBef>
          <a:spcPts val="400"/>
        </a:spcBef>
        <a:spcAft>
          <a:spcPct val="0"/>
        </a:spcAft>
        <a:buClr>
          <a:srgbClr val="F9B639"/>
        </a:buClr>
        <a:buSzPct val="60000"/>
        <a:buFont charset="2" pitchFamily="2" typeface="Wingdings"/>
        <a:buChar char="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004888" rtl="0">
        <a:spcBef>
          <a:spcPct val="20000"/>
        </a:spcBef>
        <a:spcAft>
          <a:spcPct val="0"/>
        </a:spcAft>
        <a:buClr>
          <a:srgbClr val="F9B639"/>
        </a:buClr>
        <a:buSzPct val="80000"/>
        <a:buFont charset="2" pitchFamily="18" typeface="Wingdings 2"/>
        <a:buChar char=""/>
        <a:defRPr kern="1200" sz="2000">
          <a:solidFill>
            <a:srgbClr val="6C6C6C"/>
          </a:solidFill>
          <a:uFillTx/>
          <a:latin typeface="+mn-lt"/>
          <a:ea typeface="+mn-ea"/>
          <a:cs typeface="+mn-cs"/>
        </a:defRPr>
      </a:lvl4pPr>
      <a:lvl5pPr algn="l" fontAlgn="base" indent="-228600" marL="1279525" rtl="0">
        <a:spcBef>
          <a:spcPts val="400"/>
        </a:spcBef>
        <a:spcAft>
          <a:spcPct val="0"/>
        </a:spcAft>
        <a:buClr>
          <a:srgbClr val="F9B639"/>
        </a:buClr>
        <a:buSzPct val="70000"/>
        <a:buFont charset="2" pitchFamily="2" typeface="Wingdings"/>
        <a:buChar char=""/>
        <a:defRPr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182880" latinLnBrk="0" marL="1472184" rtl="0">
        <a:spcBef>
          <a:spcPts val="400"/>
        </a:spcBef>
        <a:buClr>
          <a:schemeClr val="accent4"/>
        </a:buClr>
        <a:buSzPct val="80000"/>
        <a:buFont typeface="Wingdings 2"/>
        <a:buChar char=""/>
        <a:defRPr kern="1200" kumimoji="0" sz="1800">
          <a:solidFill>
            <a:schemeClr val="tx1">
              <a:tint val="85000"/>
            </a:schemeClr>
          </a:solidFill>
          <a:uFillTx/>
          <a:latin typeface="+mn-lt"/>
          <a:ea typeface="+mn-ea"/>
          <a:cs typeface="+mn-cs"/>
        </a:defRPr>
      </a:lvl6pPr>
      <a:lvl7pPr algn="l" eaLnBrk="1" hangingPunct="1" indent="-182880" latinLnBrk="0" marL="1673352" rtl="0">
        <a:spcBef>
          <a:spcPct val="20000"/>
        </a:spcBef>
        <a:buClr>
          <a:schemeClr val="accent4"/>
        </a:buClr>
        <a:buSzPct val="80000"/>
        <a:buFont typeface="Wingdings 2"/>
        <a:buChar char=""/>
        <a:defRPr baseline="0" kern="1200" kumimoji="0" sz="16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182880" latinLnBrk="0" marL="1847088" rtl="0">
        <a:spcBef>
          <a:spcPts val="300"/>
        </a:spcBef>
        <a:buClr>
          <a:schemeClr val="accent4"/>
        </a:buClr>
        <a:buSzPct val="100000"/>
        <a:buChar char="•"/>
        <a:defRPr baseline="0" kern="1200" kumimoji="0" sz="1600">
          <a:solidFill>
            <a:schemeClr val="tx1">
              <a:tint val="85000"/>
            </a:schemeClr>
          </a:solidFill>
          <a:uFillTx/>
          <a:latin typeface="+mn-lt"/>
          <a:ea typeface="+mn-ea"/>
          <a:cs typeface="+mn-cs"/>
        </a:defRPr>
      </a:lvl8pPr>
      <a:lvl9pPr algn="l" eaLnBrk="1" hangingPunct="1" indent="-182880" latinLnBrk="0" marL="2057400" rtl="0">
        <a:spcBef>
          <a:spcPct val="20000"/>
        </a:spcBef>
        <a:buClr>
          <a:schemeClr val="accent4"/>
        </a:buClr>
        <a:buSzPct val="100000"/>
        <a:buFont typeface="Wingdings"/>
        <a:buChar char="§"/>
        <a:defRPr baseline="0" kern="1200" kumimoji="0" sz="1400">
          <a:solidFill>
            <a:schemeClr val="tx1"/>
          </a:solidFill>
          <a:uFillTx/>
          <a:latin typeface="+mn-lt"/>
          <a:ea typeface="+mn-ea"/>
          <a:cs typeface="+mn-cs"/>
        </a:defRPr>
      </a:lvl9pPr>
      <a:extLst/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7.gif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9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1.pn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2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3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4.wmf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5.pn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6.pn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7.jpeg" Type="http://schemas.openxmlformats.org/officeDocument/2006/relationships/image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8.jpeg" Type="http://schemas.openxmlformats.org/officeDocument/2006/relationships/image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9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4.jpeg" Type="http://schemas.openxmlformats.org/officeDocument/2006/relationships/image"></Relationship><Relationship Id="rId3" Target="../media/image5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jpe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Endocrinology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38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88" y="3540125"/>
            <a:ext cx="5114925" cy="1101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3600">
                <a:uFillTx/>
              </a:rPr>
              <a:t>Posterior pituitary</a:t>
            </a:r>
          </a:p>
          <a:p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Dr. </a:t>
            </a:r>
            <a:r>
              <a:rPr dirty="0" err="1" lang="en-US" smtClean="0">
                <a:uFillTx/>
              </a:rPr>
              <a:t>Hana</a:t>
            </a:r>
            <a:r>
              <a:rPr dirty="0" lang="en-US" smtClean="0">
                <a:uFillTx/>
              </a:rPr>
              <a:t> </a:t>
            </a:r>
            <a:r>
              <a:rPr dirty="0" err="1" lang="en-US" smtClean="0">
                <a:uFillTx/>
              </a:rPr>
              <a:t>Alzamil</a:t>
            </a:r>
            <a:endParaRPr dirty="0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30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28600"/>
            <a:ext cx="8839200" cy="60960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dirty="0" lang="en-US" smtClean="0" sz="3200">
                <a:solidFill>
                  <a:srgbClr val="FF0000"/>
                </a:solidFill>
                <a:uFillTx/>
                <a:latin charset="0" pitchFamily="34" typeface="Arial"/>
              </a:rPr>
              <a:t>Mechanism of action </a:t>
            </a:r>
            <a:r>
              <a:rPr dirty="0" lang="en-US" sz="3200">
                <a:solidFill>
                  <a:srgbClr val="FF0000"/>
                </a:solidFill>
                <a:uFillTx/>
                <a:latin charset="0" pitchFamily="34" typeface="Arial"/>
              </a:rPr>
              <a:t>of ADH</a:t>
            </a:r>
            <a:r>
              <a:rPr dirty="0" lang="en-US" smtClean="0" sz="3200">
                <a:solidFill>
                  <a:srgbClr val="FF0000"/>
                </a:solidFill>
                <a:uFillTx/>
                <a:latin charset="0" pitchFamily="34" typeface="Arial"/>
              </a:rPr>
              <a:t>:</a:t>
            </a:r>
            <a:endParaRPr dirty="0" lang="en-US" sz="3200">
              <a:solidFill>
                <a:srgbClr val="FF0000"/>
              </a:solidFill>
              <a:uFillTx/>
              <a:latin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30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990601"/>
            <a:ext cx="7239000" cy="5486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lnSpc>
                <a:spcPct val="90000"/>
              </a:lnSpc>
            </a:pPr>
            <a:r>
              <a:rPr dirty="0" lang="en-US" sz="2800">
                <a:uFillTx/>
              </a:rPr>
              <a:t>ADH binds to V2 receptors on the </a:t>
            </a:r>
            <a:r>
              <a:rPr dirty="0" err="1" lang="en-US" smtClean="0" sz="2800">
                <a:uFillTx/>
              </a:rPr>
              <a:t>peritubular</a:t>
            </a:r>
            <a:r>
              <a:rPr dirty="0" lang="en-US" smtClean="0" sz="2800">
                <a:uFillTx/>
              </a:rPr>
              <a:t>(</a:t>
            </a:r>
            <a:r>
              <a:rPr dirty="0" err="1" lang="en-US" smtClean="0" sz="2800">
                <a:uFillTx/>
              </a:rPr>
              <a:t>serosal</a:t>
            </a:r>
            <a:r>
              <a:rPr dirty="0" lang="en-US" smtClean="0" sz="2800">
                <a:uFillTx/>
              </a:rPr>
              <a:t>) surface </a:t>
            </a:r>
            <a:r>
              <a:rPr dirty="0" lang="en-US" sz="2800">
                <a:uFillTx/>
              </a:rPr>
              <a:t>of </a:t>
            </a:r>
            <a:r>
              <a:rPr dirty="0" lang="en-US" smtClean="0" sz="2800">
                <a:uFillTx/>
              </a:rPr>
              <a:t>cells (principle cells) </a:t>
            </a:r>
            <a:r>
              <a:rPr dirty="0" lang="en-US" sz="2800">
                <a:uFillTx/>
              </a:rPr>
              <a:t>of the distal convoluted tubules and </a:t>
            </a:r>
            <a:r>
              <a:rPr dirty="0" err="1" lang="en-US" sz="2800">
                <a:uFillTx/>
              </a:rPr>
              <a:t>medullary</a:t>
            </a:r>
            <a:r>
              <a:rPr dirty="0" lang="en-US" sz="2800">
                <a:uFillTx/>
              </a:rPr>
              <a:t> collecting ducts.</a:t>
            </a:r>
          </a:p>
          <a:p>
            <a:pPr>
              <a:lnSpc>
                <a:spcPct val="90000"/>
              </a:lnSpc>
            </a:pPr>
            <a:r>
              <a:rPr dirty="0" lang="en-US" sz="2800">
                <a:uFillTx/>
              </a:rPr>
              <a:t>Via </a:t>
            </a:r>
            <a:r>
              <a:rPr dirty="0" err="1" lang="en-US" sz="2800">
                <a:uFillTx/>
              </a:rPr>
              <a:t>adenylate</a:t>
            </a:r>
            <a:r>
              <a:rPr dirty="0" lang="en-US" sz="2800">
                <a:uFillTx/>
              </a:rPr>
              <a:t> </a:t>
            </a:r>
            <a:r>
              <a:rPr dirty="0" err="1" lang="en-US" sz="2800">
                <a:uFillTx/>
              </a:rPr>
              <a:t>cyclase</a:t>
            </a:r>
            <a:r>
              <a:rPr dirty="0" lang="en-US" sz="2800">
                <a:uFillTx/>
              </a:rPr>
              <a:t>/</a:t>
            </a:r>
            <a:r>
              <a:rPr dirty="0" err="1" lang="en-US" sz="2800">
                <a:uFillTx/>
              </a:rPr>
              <a:t>cAMP</a:t>
            </a:r>
            <a:r>
              <a:rPr dirty="0" lang="en-US" sz="2800">
                <a:uFillTx/>
              </a:rPr>
              <a:t> induces production and insertion of </a:t>
            </a:r>
            <a:r>
              <a:rPr b="1" dirty="0" lang="en-US" smtClean="0" sz="2800">
                <a:solidFill>
                  <a:srgbClr val="FF0000"/>
                </a:solidFill>
                <a:uFillTx/>
              </a:rPr>
              <a:t>aquaporin2</a:t>
            </a:r>
            <a:r>
              <a:rPr dirty="0" lang="en-US" smtClean="0" sz="2800">
                <a:uFillTx/>
              </a:rPr>
              <a:t> </a:t>
            </a:r>
            <a:r>
              <a:rPr dirty="0" lang="en-US" sz="2800">
                <a:uFillTx/>
              </a:rPr>
              <a:t>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dirty="0" lang="en-US" sz="2800">
                <a:uFillTx/>
              </a:rPr>
              <a:t>Increased membrane permeability to water permits back diffusion of solute-free water, resulting in increased urine osmolality (</a:t>
            </a:r>
            <a:r>
              <a:rPr dirty="0" lang="en-US" smtClean="0" sz="2800">
                <a:uFillTx/>
              </a:rPr>
              <a:t>concentrates </a:t>
            </a:r>
            <a:r>
              <a:rPr dirty="0" lang="en-US" sz="2800">
                <a:uFillTx/>
              </a:rPr>
              <a:t>urine).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missinglink.ucsf.edu/lm/Renal_physio_modules/images/ADH_action.gif" id="3686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Crop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وان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 sz="3200">
                <a:solidFill>
                  <a:srgbClr val="FF0000"/>
                </a:solidFill>
                <a:uFillTx/>
                <a:latin charset="0" pitchFamily="34" typeface="Arial"/>
              </a:rPr>
              <a:t>Mechanism of action of ADH</a:t>
            </a:r>
            <a:endParaRPr dirty="0" lang="en-GB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88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8915400" cy="20034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z="3600">
                <a:solidFill>
                  <a:schemeClr val="bg1"/>
                </a:solidFill>
                <a:uFillTx/>
              </a:rPr>
              <a:t>The single most important function of ADH is to </a:t>
            </a:r>
            <a:r>
              <a:rPr b="1" dirty="0" lang="en-US" sz="3600">
                <a:solidFill>
                  <a:schemeClr val="accent1">
                    <a:lumMod val="60000"/>
                    <a:lumOff val="40000"/>
                  </a:schemeClr>
                </a:solidFill>
                <a:uFillTx/>
              </a:rPr>
              <a:t>conserve body water by reducing urine output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99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3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219200"/>
            <a:ext cx="7239000" cy="541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lnSpc>
                <a:spcPct val="90000"/>
              </a:lnSpc>
            </a:pPr>
            <a:r>
              <a:rPr dirty="0" lang="en-US" sz="2800">
                <a:uFillTx/>
                <a:cs charset="0" pitchFamily="18" typeface="Times New Roman"/>
              </a:rPr>
              <a:t>If plasma osmolality is directly </a:t>
            </a:r>
            <a:r>
              <a:rPr dirty="0" lang="en-US" smtClean="0" sz="2800">
                <a:uFillTx/>
                <a:cs charset="0" pitchFamily="18" typeface="Times New Roman"/>
              </a:rPr>
              <a:t>increased </a:t>
            </a:r>
            <a:r>
              <a:rPr dirty="0" lang="en-US" sz="2800">
                <a:uFillTx/>
                <a:cs charset="0" pitchFamily="18" typeface="Times New Roman"/>
              </a:rPr>
              <a:t>by administration of solutes</a:t>
            </a:r>
            <a:r>
              <a:rPr dirty="0" lang="en-US" smtClean="0" sz="2800">
                <a:uFillTx/>
                <a:cs charset="0" pitchFamily="18" typeface="Times New Roman"/>
              </a:rPr>
              <a:t>, such </a:t>
            </a:r>
            <a:r>
              <a:rPr dirty="0" lang="en-US" sz="2800">
                <a:uFillTx/>
                <a:cs charset="0" pitchFamily="18" typeface="Times New Roman"/>
              </a:rPr>
              <a:t>as sodium, cause ADH release. </a:t>
            </a:r>
          </a:p>
          <a:p>
            <a:pPr>
              <a:lnSpc>
                <a:spcPct val="90000"/>
              </a:lnSpc>
            </a:pPr>
            <a:r>
              <a:rPr dirty="0" lang="en-US" sz="2800">
                <a:uFillTx/>
                <a:cs charset="0" pitchFamily="18" typeface="Times New Roman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dirty="0" lang="en-US" sz="2800">
                <a:uFillTx/>
                <a:cs charset="0" pitchFamily="18" typeface="Times New Roman"/>
              </a:rPr>
              <a:t>ADH secretion is </a:t>
            </a:r>
            <a:r>
              <a:rPr dirty="0" lang="en-US" smtClean="0" sz="2800">
                <a:uFillTx/>
                <a:cs charset="0" pitchFamily="18" typeface="Times New Roman"/>
              </a:rPr>
              <a:t>very </a:t>
            </a:r>
            <a:r>
              <a:rPr dirty="0" lang="en-US" sz="2800">
                <a:uFillTx/>
                <a:cs charset="0" pitchFamily="18" typeface="Times New Roman"/>
              </a:rPr>
              <a:t>sensitive to changes in </a:t>
            </a:r>
            <a:r>
              <a:rPr dirty="0" err="1" lang="en-US" sz="2800">
                <a:uFillTx/>
                <a:cs charset="0" pitchFamily="18" typeface="Times New Roman"/>
              </a:rPr>
              <a:t>osmolality</a:t>
            </a:r>
            <a:r>
              <a:rPr dirty="0" lang="en-US" sz="2800">
                <a:uFillTx/>
                <a:cs charset="0" pitchFamily="18" typeface="Times New Roman"/>
              </a:rPr>
              <a:t>. </a:t>
            </a:r>
          </a:p>
          <a:p>
            <a:pPr>
              <a:lnSpc>
                <a:spcPct val="90000"/>
              </a:lnSpc>
            </a:pPr>
            <a:r>
              <a:rPr dirty="0" lang="en-US" sz="2800">
                <a:uFillTx/>
                <a:cs charset="0" pitchFamily="18" typeface="Times New Roman"/>
              </a:rPr>
              <a:t>Changes of 1-2% result in increased ADH secretion.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52400"/>
            <a:ext cx="6248400" cy="91440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lnSpc>
                <a:spcPct val="80000"/>
              </a:lnSpc>
            </a:pPr>
            <a:r>
              <a:rPr dirty="0" lang="en-US" sz="3600">
                <a:solidFill>
                  <a:srgbClr val="FF0000"/>
                </a:solidFill>
                <a:uFillTx/>
                <a:latin charset="0" pitchFamily="34" typeface="Arial"/>
              </a:rPr>
              <a:t>Secretion of </a:t>
            </a:r>
            <a:r>
              <a:rPr dirty="0" lang="en-US" smtClean="0" sz="3600">
                <a:solidFill>
                  <a:srgbClr val="FF0000"/>
                </a:solidFill>
                <a:uFillTx/>
                <a:latin charset="0" pitchFamily="34" typeface="Arial"/>
              </a:rPr>
              <a:t>ADH </a:t>
            </a:r>
            <a:r>
              <a:rPr dirty="0" lang="en-US" sz="4000">
                <a:solidFill>
                  <a:srgbClr val="FF0000"/>
                </a:solidFill>
                <a:uFillTx/>
                <a:latin charset="0" pitchFamily="34" typeface="Arial"/>
              </a:rPr>
              <a:t/>
            </a:r>
            <a:br>
              <a:rPr dirty="0" lang="en-US" sz="4000">
                <a:solidFill>
                  <a:srgbClr val="FF0000"/>
                </a:solidFill>
                <a:uFillTx/>
                <a:latin charset="0" pitchFamily="34" typeface="Arial"/>
              </a:rPr>
            </a:br>
            <a:r>
              <a:rPr dirty="0" lang="en-US" smtClean="0" sz="2800">
                <a:solidFill>
                  <a:srgbClr val="FF0000"/>
                </a:solidFill>
                <a:uFillTx/>
                <a:latin charset="0" pitchFamily="34" typeface="Arial"/>
              </a:rPr>
              <a:t>osmotic stimuli </a:t>
            </a:r>
            <a:endParaRPr dirty="0" lang="en-US" sz="2800">
              <a:solidFill>
                <a:srgbClr val="FF0000"/>
              </a:solidFill>
              <a:uFillTx/>
              <a:latin charset="0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143000"/>
            <a:ext cx="7772400" cy="541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lnSpc>
                <a:spcPct val="80000"/>
              </a:lnSpc>
            </a:pPr>
            <a:r>
              <a:rPr dirty="0" err="1" lang="en-US" sz="2800">
                <a:uFillTx/>
                <a:cs charset="0" pitchFamily="18" typeface="Times New Roman"/>
              </a:rPr>
              <a:t>Hypovolemia</a:t>
            </a:r>
            <a:r>
              <a:rPr dirty="0" lang="en-US" sz="2800">
                <a:uFillTx/>
                <a:cs charset="0" pitchFamily="18" typeface="Times New Roman"/>
              </a:rPr>
              <a:t> is perceived by “pressure receptors” -- carotid and aortic </a:t>
            </a:r>
            <a:r>
              <a:rPr dirty="0" err="1" lang="en-US" sz="2800">
                <a:uFillTx/>
                <a:cs charset="0" pitchFamily="18" typeface="Times New Roman"/>
              </a:rPr>
              <a:t>baroreceptors</a:t>
            </a:r>
            <a:r>
              <a:rPr dirty="0" lang="en-US" sz="2800">
                <a:uFillTx/>
                <a:cs charset="0" pitchFamily="18" typeface="Times New Roman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dirty="0" lang="en-US" sz="2800">
                <a:solidFill>
                  <a:srgbClr val="FF0000"/>
                </a:solidFill>
                <a:uFillTx/>
                <a:cs charset="0" pitchFamily="18" typeface="Times New Roman"/>
              </a:rPr>
              <a:t>Normally, pressure receptors </a:t>
            </a:r>
            <a:r>
              <a:rPr dirty="0" err="1" lang="en-US" sz="2800">
                <a:solidFill>
                  <a:srgbClr val="FF0000"/>
                </a:solidFill>
                <a:uFillTx/>
                <a:cs charset="0" pitchFamily="18" typeface="Times New Roman"/>
              </a:rPr>
              <a:t>tonically</a:t>
            </a:r>
            <a:r>
              <a:rPr dirty="0" lang="en-US" sz="2800">
                <a:solidFill>
                  <a:srgbClr val="FF0000"/>
                </a:solidFill>
                <a:uFillTx/>
                <a:cs charset="0" pitchFamily="18" typeface="Times New Roman"/>
              </a:rPr>
              <a:t> inhibit ADH release</a:t>
            </a:r>
            <a:r>
              <a:rPr dirty="0" lang="en-US" sz="2800">
                <a:uFillTx/>
                <a:cs charset="0" pitchFamily="18" typeface="Times New Roman"/>
              </a:rPr>
              <a:t>.  </a:t>
            </a:r>
          </a:p>
          <a:p>
            <a:pPr>
              <a:lnSpc>
                <a:spcPct val="80000"/>
              </a:lnSpc>
            </a:pPr>
            <a:r>
              <a:rPr dirty="0" lang="en-US" sz="2800">
                <a:uFillTx/>
                <a:cs charset="0" pitchFamily="18" typeface="Times New Roman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dirty="0" lang="en-US" sz="2800">
                <a:uFillTx/>
                <a:cs charset="0" pitchFamily="18" typeface="Times New Roman"/>
              </a:rPr>
              <a:t>The reduced neural input to </a:t>
            </a:r>
            <a:r>
              <a:rPr dirty="0" err="1" lang="en-US" sz="2800">
                <a:uFillTx/>
                <a:cs charset="0" pitchFamily="18" typeface="Times New Roman"/>
              </a:rPr>
              <a:t>baroreceptors</a:t>
            </a:r>
            <a:r>
              <a:rPr dirty="0" lang="en-US" sz="2800">
                <a:uFillTx/>
                <a:cs charset="0" pitchFamily="18" typeface="Times New Roman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dirty="0" lang="en-US" sz="2800">
                <a:uFillTx/>
                <a:cs charset="0" pitchFamily="18" typeface="Times New Roman"/>
              </a:rPr>
              <a:t>Sensitivity to baroreceptors is less than </a:t>
            </a:r>
            <a:r>
              <a:rPr dirty="0" err="1" lang="en-US" sz="2800">
                <a:uFillTx/>
                <a:cs charset="0" pitchFamily="18" typeface="Times New Roman"/>
              </a:rPr>
              <a:t>osmoreceptors</a:t>
            </a:r>
            <a:r>
              <a:rPr dirty="0" lang="en-US" sz="2800">
                <a:uFillTx/>
                <a:cs charset="0" pitchFamily="18" typeface="Times New Roman"/>
              </a:rPr>
              <a:t>– senses </a:t>
            </a:r>
            <a:r>
              <a:rPr dirty="0" lang="en-US" smtClean="0" sz="2800">
                <a:uFillTx/>
                <a:cs charset="0" pitchFamily="18" typeface="Times New Roman"/>
              </a:rPr>
              <a:t>15 </a:t>
            </a:r>
            <a:r>
              <a:rPr dirty="0" lang="en-US" sz="2800">
                <a:uFillTx/>
                <a:cs charset="0" pitchFamily="18" typeface="Times New Roman"/>
              </a:rPr>
              <a:t>to </a:t>
            </a:r>
            <a:r>
              <a:rPr dirty="0" lang="en-US" smtClean="0" sz="2800">
                <a:uFillTx/>
                <a:cs charset="0" pitchFamily="18" typeface="Times New Roman"/>
              </a:rPr>
              <a:t>25% </a:t>
            </a:r>
            <a:r>
              <a:rPr dirty="0" lang="en-US" sz="2800">
                <a:uFillTx/>
                <a:cs charset="0" pitchFamily="18" typeface="Times New Roman"/>
              </a:rPr>
              <a:t>change in volume </a:t>
            </a:r>
          </a:p>
          <a:p>
            <a:pPr>
              <a:lnSpc>
                <a:spcPct val="80000"/>
              </a:lnSpc>
            </a:pP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2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0"/>
            <a:ext cx="7086600" cy="99060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dirty="0" lang="en-US" sz="3600">
                <a:solidFill>
                  <a:srgbClr val="FF0000"/>
                </a:solidFill>
                <a:uFillTx/>
                <a:latin charset="0" pitchFamily="34" typeface="Arial"/>
              </a:rPr>
              <a:t>Secretion of </a:t>
            </a:r>
            <a:r>
              <a:rPr dirty="0" lang="en-US" smtClean="0" sz="3600">
                <a:solidFill>
                  <a:srgbClr val="FF0000"/>
                </a:solidFill>
                <a:uFillTx/>
                <a:latin charset="0" pitchFamily="34" typeface="Arial"/>
              </a:rPr>
              <a:t>ADH</a:t>
            </a:r>
            <a:r>
              <a:rPr dirty="0" lang="en-US" smtClean="0" sz="4000">
                <a:solidFill>
                  <a:srgbClr val="FF0000"/>
                </a:solidFill>
                <a:uFillTx/>
                <a:latin charset="0" pitchFamily="34" typeface="Arial"/>
              </a:rPr>
              <a:t/>
            </a:r>
            <a:br>
              <a:rPr dirty="0" lang="en-US" smtClean="0" sz="4000">
                <a:solidFill>
                  <a:srgbClr val="FF0000"/>
                </a:solidFill>
                <a:uFillTx/>
                <a:latin charset="0" pitchFamily="34" typeface="Arial"/>
              </a:rPr>
            </a:br>
            <a:r>
              <a:rPr dirty="0" lang="en-US" smtClean="0" sz="2800">
                <a:solidFill>
                  <a:srgbClr val="FF0000"/>
                </a:solidFill>
                <a:uFillTx/>
                <a:latin charset="0" pitchFamily="34" typeface="Arial"/>
              </a:rPr>
              <a:t>non-osmotic stimuli</a:t>
            </a:r>
            <a:endParaRPr dirty="0" lang="en-US" sz="2800">
              <a:solidFill>
                <a:srgbClr val="FF0000"/>
              </a:solidFill>
              <a:uFillTx/>
              <a:latin charset="0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Function of ADH </a:t>
            </a:r>
            <a:br>
              <a:rPr dirty="0" lang="en-US" smtClean="0">
                <a:uFillTx/>
              </a:rPr>
            </a:br>
            <a:r>
              <a:rPr dirty="0" lang="en-US" smtClean="0" sz="3600">
                <a:uFillTx/>
              </a:rPr>
              <a:t>(vasopressin)</a:t>
            </a:r>
            <a:endParaRPr dirty="0" lang="en-US" sz="36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03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1600" y="381000"/>
            <a:ext cx="2819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solidFill>
                  <a:schemeClr val="bg1"/>
                </a:solidFill>
                <a:uFillTx/>
              </a:rPr>
              <a:t>Regulation </a:t>
            </a:r>
            <a:r>
              <a:rPr dirty="0" lang="en-US">
                <a:solidFill>
                  <a:schemeClr val="bg1"/>
                </a:solidFill>
                <a:uFillTx/>
              </a:rPr>
              <a:t>of </a:t>
            </a:r>
            <a:r>
              <a:rPr dirty="0" lang="en-US" smtClean="0">
                <a:solidFill>
                  <a:schemeClr val="bg1"/>
                </a:solidFill>
                <a:uFillTx/>
              </a:rPr>
              <a:t>ADH</a:t>
            </a:r>
            <a:endParaRPr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1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1981200"/>
            <a:ext cx="31242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3200">
                <a:solidFill>
                  <a:schemeClr val="tx2">
                    <a:lumMod val="75000"/>
                  </a:schemeClr>
                </a:solidFill>
                <a:uFillTx/>
              </a:rPr>
              <a:t>Dehydration</a:t>
            </a:r>
          </a:p>
          <a:p>
            <a:pPr lvl="1"/>
            <a:r>
              <a:rPr dirty="0" lang="en-US" smtClean="0" sz="3200">
                <a:solidFill>
                  <a:schemeClr val="tx2">
                    <a:lumMod val="75000"/>
                  </a:schemeClr>
                </a:solidFill>
                <a:uFillTx/>
              </a:rPr>
              <a:t>ADH released</a:t>
            </a:r>
          </a:p>
          <a:p>
            <a:r>
              <a:rPr dirty="0" err="1" lang="en-US" smtClean="0" sz="3200">
                <a:solidFill>
                  <a:schemeClr val="tx2">
                    <a:lumMod val="75000"/>
                  </a:schemeClr>
                </a:solidFill>
                <a:uFillTx/>
              </a:rPr>
              <a:t>Overhydration</a:t>
            </a:r>
            <a:endParaRPr dirty="0" lang="en-US" sz="3200">
              <a:solidFill>
                <a:schemeClr val="tx2">
                  <a:lumMod val="75000"/>
                </a:schemeClr>
              </a:solidFill>
              <a:uFillTx/>
            </a:endParaRPr>
          </a:p>
          <a:p>
            <a:pPr lvl="1"/>
            <a:r>
              <a:rPr dirty="0" lang="en-US" sz="3200">
                <a:solidFill>
                  <a:schemeClr val="tx2">
                    <a:lumMod val="75000"/>
                  </a:schemeClr>
                </a:solidFill>
                <a:uFillTx/>
              </a:rPr>
              <a:t>ADH inhibited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177504" id="38916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3999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180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181" name="Text 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z="3200">
                <a:solidFill>
                  <a:srgbClr val="0000FF"/>
                </a:solidFill>
                <a:uFillTx/>
              </a:rPr>
              <a:t>Plasma </a:t>
            </a:r>
            <a:r>
              <a:rPr b="1" dirty="0" err="1" lang="en-US" sz="3200">
                <a:solidFill>
                  <a:srgbClr val="0000FF"/>
                </a:solidFill>
                <a:uFillTx/>
              </a:rPr>
              <a:t>Osmolarity</a:t>
            </a:r>
            <a:r>
              <a:rPr b="1" dirty="0" lang="en-US" sz="3200">
                <a:solidFill>
                  <a:srgbClr val="0000FF"/>
                </a:solidFill>
                <a:uFillTx/>
              </a:rPr>
              <a:t> stimulates both ADH release and thirst via </a:t>
            </a:r>
          </a:p>
          <a:p>
            <a:pPr algn="ctr"/>
            <a:r>
              <a:rPr b="1" dirty="0" lang="en-US" sz="3200">
                <a:solidFill>
                  <a:srgbClr val="FF0000"/>
                </a:solidFill>
                <a:uFillTx/>
              </a:rPr>
              <a:t>OSMORECEOPTORS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36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37" name="Text 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ctr"/>
            <a:r>
              <a:rPr b="1" lang="en-US" sz="3200">
                <a:uFillTx/>
              </a:rPr>
              <a:t>Angiotensin II </a:t>
            </a:r>
          </a:p>
          <a:p>
            <a:pPr algn="ctr"/>
            <a:r>
              <a:rPr b="1" lang="en-US" sz="3200">
                <a:uFillTx/>
              </a:rPr>
              <a:t>ADH</a:t>
            </a:r>
          </a:p>
          <a:p>
            <a:pPr algn="ctr"/>
            <a:endParaRPr b="1" lang="en-US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38" name="Lin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39" name="Lin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5486400" y="3352800"/>
            <a:ext cx="838200" cy="76200"/>
          </a:xfrm>
          <a:prstGeom prst="line">
            <a:avLst/>
          </a:prstGeom>
          <a:ln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240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algn="ctr"/>
            <a:r>
              <a:rPr b="1" dirty="0" lang="en-US">
                <a:uFillTx/>
              </a:rPr>
              <a:t>Increased</a:t>
            </a:r>
          </a:p>
          <a:p>
            <a:pPr algn="ctr"/>
            <a:r>
              <a:rPr b="1" dirty="0" lang="en-US">
                <a:uFillTx/>
              </a:rPr>
              <a:t>Blood</a:t>
            </a:r>
          </a:p>
          <a:p>
            <a:pPr algn="ctr"/>
            <a:r>
              <a:rPr b="1" dirty="0" lang="en-US">
                <a:uFillTx/>
              </a:rPr>
              <a:t>Pressure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675"/>
            <a:ext cx="7391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 sz="3600">
                <a:uFillTx/>
              </a:rPr>
              <a:t>Other stimuli that affect ADH secretion</a:t>
            </a:r>
            <a:endParaRPr dirty="0" lang="en-GB"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3200">
                <a:uFillTx/>
              </a:rPr>
              <a:t>Stimuli that increase ADH secretion:</a:t>
            </a:r>
          </a:p>
          <a:p>
            <a:pPr lvl="1"/>
            <a:r>
              <a:rPr dirty="0" lang="en-US" smtClean="0" sz="3200">
                <a:uFillTx/>
              </a:rPr>
              <a:t>Pain</a:t>
            </a:r>
          </a:p>
          <a:p>
            <a:pPr lvl="1"/>
            <a:r>
              <a:rPr dirty="0" lang="en-US" smtClean="0" sz="3200">
                <a:uFillTx/>
              </a:rPr>
              <a:t>Nausea</a:t>
            </a:r>
          </a:p>
          <a:p>
            <a:pPr lvl="1"/>
            <a:r>
              <a:rPr dirty="0" lang="en-US" smtClean="0" sz="3200">
                <a:uFillTx/>
              </a:rPr>
              <a:t>Surgical stress</a:t>
            </a:r>
          </a:p>
          <a:p>
            <a:pPr lvl="1"/>
            <a:r>
              <a:rPr dirty="0" lang="en-US" smtClean="0" sz="3200">
                <a:uFillTx/>
              </a:rPr>
              <a:t>Emotional stress</a:t>
            </a:r>
          </a:p>
          <a:p>
            <a:r>
              <a:rPr dirty="0" lang="en-US" smtClean="0" sz="3200">
                <a:uFillTx/>
              </a:rPr>
              <a:t>Stimuli that decrease ADH secretion:</a:t>
            </a:r>
          </a:p>
          <a:p>
            <a:pPr lvl="1"/>
            <a:r>
              <a:rPr dirty="0" lang="en-US" smtClean="0" sz="3200">
                <a:uFillTx/>
              </a:rPr>
              <a:t>Alcohol intake </a:t>
            </a:r>
            <a:endParaRPr dirty="0" lang="en-GB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Physiology of posterior Pituitary gland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62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Hypothalamic control</a:t>
            </a:r>
          </a:p>
          <a:p>
            <a:r>
              <a:rPr dirty="0" lang="en-US" smtClean="0">
                <a:uFillTx/>
              </a:rPr>
              <a:t>Posterior pituitary hormones</a:t>
            </a:r>
          </a:p>
          <a:p>
            <a:pPr lvl="1"/>
            <a:r>
              <a:rPr dirty="0" lang="en-US" smtClean="0">
                <a:uFillTx/>
              </a:rPr>
              <a:t>ADH</a:t>
            </a:r>
          </a:p>
          <a:p>
            <a:pPr lvl="2"/>
            <a:r>
              <a:rPr dirty="0" lang="en-US" smtClean="0">
                <a:uFillTx/>
              </a:rPr>
              <a:t>Physiological functions </a:t>
            </a:r>
          </a:p>
          <a:p>
            <a:pPr lvl="2"/>
            <a:r>
              <a:rPr dirty="0" lang="en-US" smtClean="0">
                <a:uFillTx/>
              </a:rPr>
              <a:t>Control of secretion</a:t>
            </a:r>
          </a:p>
          <a:p>
            <a:pPr lvl="3"/>
            <a:r>
              <a:rPr dirty="0" lang="en-US" smtClean="0">
                <a:uFillTx/>
              </a:rPr>
              <a:t>Osmotic stimuli</a:t>
            </a:r>
          </a:p>
          <a:p>
            <a:pPr lvl="3"/>
            <a:r>
              <a:rPr dirty="0" lang="en-US" smtClean="0">
                <a:uFillTx/>
              </a:rPr>
              <a:t>Non-osmotic stimuli</a:t>
            </a:r>
          </a:p>
          <a:p>
            <a:pPr lvl="1"/>
            <a:r>
              <a:rPr dirty="0" err="1" lang="en-US" smtClean="0">
                <a:uFillTx/>
              </a:rPr>
              <a:t>Oxytocin</a:t>
            </a:r>
            <a:endParaRPr dirty="0" lang="en-US" smtClean="0">
              <a:uFillTx/>
            </a:endParaRPr>
          </a:p>
          <a:p>
            <a:pPr lvl="2"/>
            <a:r>
              <a:rPr dirty="0" lang="en-US" smtClean="0">
                <a:uFillTx/>
              </a:rPr>
              <a:t>Physiological functions</a:t>
            </a:r>
          </a:p>
          <a:p>
            <a:pPr lvl="2"/>
            <a:r>
              <a:rPr dirty="0" lang="en-US" smtClean="0">
                <a:uFillTx/>
              </a:rPr>
              <a:t>Control of secretion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جدول 1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76200" y="1295400"/>
          <a:ext cx="8382000" cy="5515553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2667000"/>
                <a:gridCol w="2667000"/>
                <a:gridCol w="3048000"/>
              </a:tblGrid>
              <a:tr h="528748">
                <a:tc>
                  <a:txBody>
                    <a:bodyPr/>
                    <a:lstStyle/>
                    <a:p>
                      <a:r>
                        <a:rPr dirty="0" lang="en-GB">
                          <a:uFillTx/>
                        </a:rPr>
                        <a:t>Receptors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 lang="en-GB">
                          <a:uFillTx/>
                        </a:rPr>
                        <a:t>Osmoreceptors</a:t>
                      </a:r>
                      <a:endParaRPr dirty="0" lang="en-GB">
                        <a:uFillTx/>
                      </a:endParaRP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Baroreceptors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Location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 lang="en-GB" smtClean="0">
                          <a:uFillTx/>
                        </a:rPr>
                        <a:t>Anterolateral</a:t>
                      </a:r>
                      <a:r>
                        <a:rPr dirty="0" lang="en-GB" smtClean="0">
                          <a:uFillTx/>
                        </a:rPr>
                        <a:t> </a:t>
                      </a:r>
                      <a:r>
                        <a:rPr dirty="0" lang="en-GB">
                          <a:uFillTx/>
                        </a:rPr>
                        <a:t>hypothalamus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Carotid </a:t>
                      </a:r>
                      <a:r>
                        <a:rPr dirty="0" lang="en-GB" smtClean="0">
                          <a:uFillTx/>
                        </a:rPr>
                        <a:t>sinus, </a:t>
                      </a:r>
                      <a:r>
                        <a:rPr dirty="0" lang="en-GB">
                          <a:uFillTx/>
                        </a:rPr>
                        <a:t>aortic </a:t>
                      </a:r>
                      <a:r>
                        <a:rPr dirty="0" lang="en-GB" smtClean="0">
                          <a:uFillTx/>
                        </a:rPr>
                        <a:t>arch, pulmonary veins, atria </a:t>
                      </a:r>
                      <a:endParaRPr dirty="0" lang="en-GB">
                        <a:uFillTx/>
                      </a:endParaRP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165"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Value Measured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Plasma </a:t>
                      </a:r>
                      <a:r>
                        <a:rPr dirty="0" err="1" lang="en-GB" smtClean="0">
                          <a:uFillTx/>
                        </a:rPr>
                        <a:t>osmolality</a:t>
                      </a:r>
                      <a:endParaRPr dirty="0" lang="en-GB">
                        <a:uFillTx/>
                      </a:endParaRP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Circulating </a:t>
                      </a:r>
                      <a:r>
                        <a:rPr dirty="0" lang="en-GB">
                          <a:uFillTx/>
                        </a:rPr>
                        <a:t>volume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ADH Release Stimulated By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Activation </a:t>
                      </a:r>
                      <a:r>
                        <a:rPr dirty="0" lang="en-GB">
                          <a:uFillTx/>
                        </a:rPr>
                        <a:t>of receptor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Suppression </a:t>
                      </a:r>
                      <a:r>
                        <a:rPr dirty="0" lang="en-GB">
                          <a:uFillTx/>
                        </a:rPr>
                        <a:t>of receptor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dirty="0" lang="en-GB">
                          <a:uFillTx/>
                        </a:rPr>
                        <a:t>Change Required for Action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1% above 280 mosm/kg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15-25</a:t>
                      </a:r>
                      <a:r>
                        <a:rPr dirty="0" lang="en-GB">
                          <a:uFillTx/>
                        </a:rPr>
                        <a:t>% decrease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Resulting Amount of ADH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Small </a:t>
                      </a:r>
                      <a:r>
                        <a:rPr dirty="0" lang="en-GB" smtClean="0">
                          <a:uFillTx/>
                        </a:rPr>
                        <a:t>(antidiuretic)</a:t>
                      </a:r>
                      <a:endParaRPr dirty="0" lang="en-GB">
                        <a:uFillTx/>
                      </a:endParaRP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dirty="0" lang="en-GB" smtClean="0">
                          <a:uFillTx/>
                        </a:rPr>
                        <a:t>Large (vasoconstriction)</a:t>
                      </a:r>
                      <a:endParaRPr dirty="0" lang="en-GB">
                        <a:uFillTx/>
                      </a:endParaRP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748">
                <a:tc>
                  <a:txBody>
                    <a:bodyPr/>
                    <a:lstStyle/>
                    <a:p>
                      <a:r>
                        <a:rPr lang="en-GB">
                          <a:uFillTx/>
                        </a:rPr>
                        <a:t>Override Other?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lang="en-GB">
                          <a:uFillTx/>
                        </a:rPr>
                        <a:t>no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dirty="0" lang="en-GB">
                          <a:uFillTx/>
                        </a:rPr>
                        <a:t>yes</a:t>
                      </a:r>
                    </a:p>
                  </a:txBody>
                  <a:tcPr anchor="ctr" marB="47625" marL="47625" marR="47625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وان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04800"/>
            <a:ext cx="7242048" cy="7467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/>
            <a:r>
              <a:rPr dirty="0" lang="en-GB" smtClean="0" sz="1800">
                <a:uFillTx/>
              </a:rPr>
              <a:t>Table summarizes the major characteristics of </a:t>
            </a:r>
            <a:r>
              <a:rPr dirty="0" err="1" lang="en-GB" smtClean="0" sz="1800">
                <a:uFillTx/>
              </a:rPr>
              <a:t>osmoreceptors</a:t>
            </a:r>
            <a:r>
              <a:rPr dirty="0" lang="en-GB" smtClean="0" sz="1800">
                <a:uFillTx/>
              </a:rPr>
              <a:t> and </a:t>
            </a:r>
            <a:r>
              <a:rPr dirty="0" err="1" lang="en-GB" smtClean="0" sz="1800">
                <a:uFillTx/>
              </a:rPr>
              <a:t>baroreceptors</a:t>
            </a:r>
            <a:endParaRPr dirty="0" lang="en-GB" sz="1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latin charset="0" typeface="Arial"/>
              </a:rPr>
              <a:t/>
            </a:r>
            <a:br>
              <a:rPr dirty="0" lang="en-US" smtClean="0">
                <a:uFillTx/>
                <a:latin charset="0" typeface="Arial"/>
              </a:rPr>
            </a:br>
            <a:r>
              <a:rPr dirty="0" lang="en-US" smtClean="0">
                <a:uFillTx/>
                <a:latin charset="0" typeface="Arial"/>
              </a:rPr>
              <a:t>Control of ADH Release</a:t>
            </a:r>
            <a:r>
              <a:rPr dirty="0" lang="en-CA" smtClean="0">
                <a:solidFill>
                  <a:schemeClr val="tx2"/>
                </a:solidFill>
                <a:uFillTx/>
                <a:latin charset="0" typeface="Arial"/>
              </a:rPr>
              <a:t/>
            </a:r>
            <a:br>
              <a:rPr dirty="0" lang="en-CA" smtClean="0">
                <a:solidFill>
                  <a:schemeClr val="tx2"/>
                </a:solidFill>
                <a:uFillTx/>
                <a:latin charset="0" typeface="Arial"/>
              </a:rPr>
            </a:b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058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2800">
                <a:uFillTx/>
                <a:latin charset="0" typeface="Arial"/>
              </a:rPr>
              <a:t>Osmotic pressure</a:t>
            </a:r>
            <a:r>
              <a:rPr dirty="0" lang="en-US" smtClean="0" sz="2800">
                <a:uFillTx/>
                <a:latin charset="0" typeface="Arial"/>
              </a:rPr>
              <a:t>:</a:t>
            </a:r>
          </a:p>
          <a:p>
            <a:pPr lvl="1"/>
            <a:r>
              <a:rPr dirty="0" err="1" lang="en-US" smtClean="0" sz="2800">
                <a:uFillTx/>
                <a:latin charset="0" typeface="Arial"/>
              </a:rPr>
              <a:t>Osmoreceptor</a:t>
            </a:r>
            <a:r>
              <a:rPr dirty="0" lang="en-US" smtClean="0" sz="2800">
                <a:uFillTx/>
                <a:latin charset="0" typeface="Arial"/>
              </a:rPr>
              <a:t> mediated</a:t>
            </a:r>
          </a:p>
          <a:p>
            <a:pPr lvl="1"/>
            <a:r>
              <a:rPr dirty="0" lang="en-US" smtClean="0" sz="2800">
                <a:uFillTx/>
                <a:latin charset="0" typeface="Arial"/>
                <a:sym charset="2" pitchFamily="18" typeface="Wingdings 3"/>
              </a:rPr>
              <a:t>osmolality  ADH secretion</a:t>
            </a:r>
          </a:p>
          <a:p>
            <a:pPr lvl="1"/>
            <a:r>
              <a:rPr dirty="0" lang="en-US" smtClean="0" sz="2800">
                <a:uFillTx/>
                <a:latin charset="0" typeface="Arial"/>
                <a:sym charset="2" pitchFamily="18" typeface="Wingdings 3"/>
              </a:rPr>
              <a:t>osmolality   ADH secretion</a:t>
            </a:r>
          </a:p>
          <a:p>
            <a:r>
              <a:rPr b="1" dirty="0" lang="en-US" smtClean="0" sz="2800">
                <a:uFillTx/>
                <a:latin charset="0" typeface="Arial"/>
              </a:rPr>
              <a:t>Volume effects</a:t>
            </a:r>
          </a:p>
          <a:p>
            <a:pPr lvl="1"/>
            <a:r>
              <a:rPr dirty="0" lang="en-US" smtClean="0" sz="2800">
                <a:uFillTx/>
                <a:latin charset="0" typeface="Arial"/>
              </a:rPr>
              <a:t>Baroreceptor mediated (</a:t>
            </a:r>
            <a:r>
              <a:rPr dirty="0" err="1" lang="en-US" smtClean="0" sz="2800">
                <a:uFillTx/>
                <a:latin charset="0" typeface="Arial"/>
              </a:rPr>
              <a:t>vagus</a:t>
            </a:r>
            <a:r>
              <a:rPr dirty="0" lang="en-US" smtClean="0" sz="2800">
                <a:uFillTx/>
                <a:latin charset="0" typeface="Arial"/>
              </a:rPr>
              <a:t> nerve)</a:t>
            </a:r>
          </a:p>
          <a:p>
            <a:pPr lvl="1"/>
            <a:r>
              <a:rPr dirty="0" lang="en-US" smtClean="0" sz="2800">
                <a:uFillTx/>
                <a:latin charset="0" typeface="Arial"/>
                <a:sym charset="2" pitchFamily="18" typeface="Wingdings 3"/>
              </a:rPr>
              <a:t>blood pressure   ADH secretion</a:t>
            </a:r>
          </a:p>
          <a:p>
            <a:pPr lvl="1"/>
            <a:r>
              <a:rPr dirty="0" lang="en-US" smtClean="0" sz="2800">
                <a:uFillTx/>
                <a:latin charset="0" typeface="Arial"/>
                <a:sym charset="2" pitchFamily="18" typeface="Wingdings 3"/>
              </a:rPr>
              <a:t>blood pressure   ADH secretion</a:t>
            </a:r>
            <a:endParaRPr dirty="0" lang="en-US" smtClean="0" sz="2800">
              <a:uFillTx/>
              <a:latin charset="0" typeface="Arial"/>
            </a:endParaRPr>
          </a:p>
          <a:p>
            <a:pPr lvl="1"/>
            <a:endParaRPr dirty="0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450.photobucket.com/albums/qq225/effat57/islamic%20photos/16.jpg" id="49155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err="1" lang="en-US" smtClean="0">
                <a:uFillTx/>
              </a:rPr>
              <a:t>Oxytocin</a:t>
            </a:r>
            <a:r>
              <a:rPr dirty="0" lang="en-US" smtClean="0">
                <a:uFillTx/>
              </a:rPr>
              <a:t>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2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88" y="3540125"/>
            <a:ext cx="5114925" cy="1101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Function of </a:t>
            </a:r>
            <a:r>
              <a:rPr dirty="0" err="1" lang="en-US" smtClean="0">
                <a:uFillTx/>
              </a:rPr>
              <a:t>oxytocin</a:t>
            </a:r>
            <a:r>
              <a:rPr dirty="0" lang="en-US" smtClean="0">
                <a:uFillTx/>
              </a:rPr>
              <a:t>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106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2800">
                <a:uFillTx/>
                <a:latin charset="0" typeface="Arial"/>
              </a:rPr>
              <a:t>Breast-feeding</a:t>
            </a:r>
          </a:p>
          <a:p>
            <a:pPr lvl="1"/>
            <a:r>
              <a:rPr dirty="0" lang="en-US" smtClean="0" sz="2800">
                <a:uFillTx/>
                <a:latin charset="0" typeface="Arial"/>
              </a:rPr>
              <a:t>Contracts the myoepithelial cells of the alveoli</a:t>
            </a:r>
          </a:p>
          <a:p>
            <a:pPr lvl="1">
              <a:buFont charset="2" pitchFamily="18" typeface="Wingdings 2"/>
              <a:buNone/>
            </a:pPr>
            <a:r>
              <a:rPr dirty="0" lang="en-US" smtClean="0" sz="2800">
                <a:uFillTx/>
                <a:latin charset="0" typeface="Arial"/>
              </a:rPr>
              <a:t>(classic neuroendocrine reflex)</a:t>
            </a:r>
          </a:p>
          <a:p>
            <a:pPr lvl="1">
              <a:buFont charset="2" pitchFamily="18" typeface="Wingdings 2"/>
              <a:buNone/>
            </a:pPr>
            <a:endParaRPr dirty="0" lang="en-CA" smtClean="0" sz="2800">
              <a:uFillTx/>
              <a:latin charset="0" typeface="Arial"/>
            </a:endParaRPr>
          </a:p>
          <a:p>
            <a:r>
              <a:rPr b="1" dirty="0" lang="en-US" smtClean="0" sz="2800">
                <a:uFillTx/>
                <a:latin charset="0" typeface="Arial"/>
              </a:rPr>
              <a:t>Childbirth</a:t>
            </a:r>
            <a:r>
              <a:rPr dirty="0" lang="en-US" smtClean="0" sz="2800">
                <a:uFillTx/>
                <a:latin charset="0" typeface="Arial"/>
              </a:rPr>
              <a:t> (parturition)</a:t>
            </a:r>
          </a:p>
          <a:p>
            <a:pPr lvl="1"/>
            <a:r>
              <a:rPr dirty="0" lang="en-US" smtClean="0" sz="2800">
                <a:uFillTx/>
                <a:latin charset="0" typeface="Arial"/>
              </a:rPr>
              <a:t> In late pregnancy, uterine smooth muscle (myometrium) becomes sensitive to oxytocin</a:t>
            </a:r>
          </a:p>
          <a:p>
            <a:pPr algn="ctr" lvl="1">
              <a:buFont charset="2" pitchFamily="18" typeface="Wingdings 2"/>
              <a:buNone/>
            </a:pPr>
            <a:r>
              <a:rPr dirty="0" lang="en-US" smtClean="0" sz="2800">
                <a:uFillTx/>
                <a:latin charset="0" typeface="Arial"/>
              </a:rPr>
              <a:t>(positive feedback)</a:t>
            </a:r>
            <a:endParaRPr dirty="0" lang="en-CA" smtClean="0" sz="2800">
              <a:uFillTx/>
              <a:latin charset="0" typeface="Arial"/>
            </a:endParaRPr>
          </a:p>
          <a:p>
            <a:endParaRPr dirty="0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1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" y="838200"/>
            <a:ext cx="7924800" cy="5943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وان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5943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Breast feeding</a:t>
            </a:r>
            <a:endParaRPr dirty="0"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Childbirth</a:t>
            </a:r>
            <a:endParaRPr dirty="0" lang="en-GB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613" y="2233611"/>
            <a:ext cx="7997587" cy="4014789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97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971" name="Text 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uFillTx/>
              </a:rPr>
              <a:t>Pitocin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 sz="2800">
                <a:uFillTx/>
              </a:rPr>
              <a:t>Other stimuli that control release of </a:t>
            </a:r>
            <a:r>
              <a:rPr dirty="0" err="1" lang="en-US" smtClean="0" sz="2800">
                <a:uFillTx/>
              </a:rPr>
              <a:t>oxytocin</a:t>
            </a:r>
            <a:endParaRPr dirty="0" lang="en-GB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GB" smtClean="0">
                <a:uFillTx/>
              </a:rPr>
              <a:t>In humans, </a:t>
            </a:r>
            <a:r>
              <a:rPr dirty="0" err="1" lang="en-GB" smtClean="0">
                <a:uFillTx/>
              </a:rPr>
              <a:t>oxytocin</a:t>
            </a:r>
            <a:r>
              <a:rPr dirty="0" lang="en-GB" smtClean="0">
                <a:uFillTx/>
              </a:rPr>
              <a:t> is thought to be released during hugging, touching, and orgasm in both sexes.</a:t>
            </a:r>
          </a:p>
          <a:p>
            <a:r>
              <a:rPr dirty="0" lang="en-US" smtClean="0">
                <a:uFillTx/>
              </a:rPr>
              <a:t>Release increased during stress</a:t>
            </a:r>
          </a:p>
          <a:p>
            <a:r>
              <a:rPr dirty="0" lang="en-US" smtClean="0">
                <a:uFillTx/>
              </a:rPr>
              <a:t>Release inhibited by alcohol</a:t>
            </a:r>
          </a:p>
          <a:p>
            <a:r>
              <a:rPr dirty="0" lang="en-US" smtClean="0">
                <a:uFillTx/>
              </a:rPr>
              <a:t>In males secretion increases at  </a:t>
            </a:r>
          </a:p>
          <a:p>
            <a:pPr>
              <a:buNone/>
            </a:pPr>
            <a:r>
              <a:rPr dirty="0" lang="en-US" smtClean="0">
                <a:uFillTx/>
              </a:rPr>
              <a:t> time of ejaculation (contraction of smooth muscle of vas deferens)</a:t>
            </a:r>
            <a:r>
              <a:rPr dirty="0" lang="en-GB" smtClean="0">
                <a:uFillTx/>
              </a:rPr>
              <a:t> </a:t>
            </a:r>
            <a:endParaRPr dirty="0" lang="en-US" smtClean="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Oxytocin &amp; Endorphins for Happiness &amp; Weight Loss – Dr. John Gray  - Photographer: graur razvan ionut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 smtClean="0">
                <a:uFillTx/>
              </a:rPr>
              <a:t>Oxytocin</a:t>
            </a:r>
            <a:r>
              <a:rPr dirty="0" lang="en-US" smtClean="0">
                <a:uFillTx/>
              </a:rPr>
              <a:t> and autism</a:t>
            </a:r>
            <a:endParaRPr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GB" smtClean="0">
                <a:uFillTx/>
              </a:rPr>
              <a:t>Autistic group had significantly lower plasma </a:t>
            </a:r>
            <a:r>
              <a:rPr dirty="0" err="1" lang="en-GB" smtClean="0">
                <a:uFillTx/>
              </a:rPr>
              <a:t>oxytocin</a:t>
            </a:r>
            <a:r>
              <a:rPr dirty="0" lang="en-GB" smtClean="0">
                <a:uFillTx/>
              </a:rPr>
              <a:t> levels than in the non-autism group</a:t>
            </a:r>
          </a:p>
          <a:p>
            <a:r>
              <a:rPr dirty="0" lang="en-GB" smtClean="0">
                <a:uFillTx/>
              </a:rPr>
              <a:t>Elevated </a:t>
            </a:r>
            <a:r>
              <a:rPr dirty="0" err="1" lang="en-GB" smtClean="0">
                <a:uFillTx/>
              </a:rPr>
              <a:t>oxytocin</a:t>
            </a:r>
            <a:r>
              <a:rPr dirty="0" lang="en-GB" smtClean="0">
                <a:uFillTx/>
              </a:rPr>
              <a:t> was associated with higher scores on social and developmental measures for the non-autistic children</a:t>
            </a:r>
          </a:p>
          <a:p>
            <a:pPr indent="0" marL="0">
              <a:buNone/>
            </a:pPr>
            <a:r>
              <a:rPr dirty="0" lang="en-GB" smtClean="0">
                <a:uFillTx/>
              </a:rPr>
              <a:t/>
            </a:r>
            <a:br>
              <a:rPr dirty="0" lang="en-GB" smtClean="0">
                <a:uFillTx/>
              </a:rPr>
            </a:br>
            <a:r>
              <a:rPr dirty="0" lang="en-GB" smtClean="0">
                <a:uFillTx/>
              </a:rPr>
              <a:t/>
            </a:r>
            <a:br>
              <a:rPr dirty="0" lang="en-GB" smtClean="0">
                <a:uFillTx/>
              </a:rPr>
            </a:br>
            <a:endParaRPr dirty="0" lang="en-GB" smtClean="0">
              <a:uFillTx/>
            </a:endParaRPr>
          </a:p>
          <a:p>
            <a:endParaRPr dirty="0"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>
                <a:solidFill>
                  <a:schemeClr val="bg1"/>
                </a:solidFill>
                <a:uFillTx/>
              </a:rPr>
              <a:t>Posterior Pituitary Gland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177503" id="2560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8000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4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3400" y="2743200"/>
            <a:ext cx="3810000" cy="266700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solidFill>
                  <a:schemeClr val="accent2">
                    <a:lumMod val="50000"/>
                  </a:schemeClr>
                </a:solidFill>
                <a:uFillTx/>
              </a:rPr>
              <a:t>Does not synthesize hormones</a:t>
            </a:r>
          </a:p>
          <a:p>
            <a:r>
              <a:rPr dirty="0" lang="en-US">
                <a:solidFill>
                  <a:schemeClr val="accent2">
                    <a:lumMod val="50000"/>
                  </a:schemeClr>
                </a:solidFill>
                <a:uFillTx/>
              </a:rPr>
              <a:t>Consists of axon terminals of hypothalamic neurons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 sz="3600">
                <a:uFillTx/>
              </a:rPr>
              <a:t>Summary of posterior pituitary hormones actions</a:t>
            </a:r>
            <a:endParaRPr dirty="0" lang="en-US" sz="36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gure-09-17" id="4915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11413" y="1609725"/>
            <a:ext cx="3330575" cy="4846638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Clinical application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3200">
                <a:uFillTx/>
              </a:rPr>
              <a:t>What will happen if the pituitary stalk cut above the pituitary gland ?</a:t>
            </a:r>
          </a:p>
          <a:p>
            <a:pPr indent="-514350" lvl="1" marL="806450">
              <a:buFont typeface="+mj-lt"/>
              <a:buAutoNum type="arabicPeriod"/>
            </a:pPr>
            <a:r>
              <a:rPr dirty="0" lang="en-US" smtClean="0" sz="3200">
                <a:uFillTx/>
              </a:rPr>
              <a:t>Secretion of hormones stop totally.</a:t>
            </a:r>
          </a:p>
          <a:p>
            <a:pPr indent="-514350" lvl="1" marL="806450">
              <a:buFont typeface="+mj-lt"/>
              <a:buAutoNum type="arabicPeriod"/>
            </a:pPr>
            <a:r>
              <a:rPr dirty="0" lang="en-US" smtClean="0" sz="3200">
                <a:uFillTx/>
              </a:rPr>
              <a:t>Secretion of hormones will not be affected.</a:t>
            </a:r>
          </a:p>
          <a:p>
            <a:pPr indent="-514350" lvl="1" marL="806450">
              <a:buFont typeface="+mj-lt"/>
              <a:buAutoNum type="arabicPeriod"/>
            </a:pPr>
            <a:r>
              <a:rPr dirty="0" lang="en-US" smtClean="0" sz="3200">
                <a:uFillTx/>
              </a:rPr>
              <a:t>Secretion of hormones decreases then </a:t>
            </a:r>
            <a:r>
              <a:rPr dirty="0" lang="en-US" smtClean="0" sz="3200">
                <a:uFillTx/>
              </a:rPr>
              <a:t>return </a:t>
            </a:r>
            <a:r>
              <a:rPr dirty="0" lang="en-US" smtClean="0" sz="3200">
                <a:uFillTx/>
              </a:rPr>
              <a:t>to normal level after few days.</a:t>
            </a:r>
            <a:endParaRPr dirty="0" lang="en-US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450.photobucket.com/albums/qq225/effat57/islamic%20photos/43.jpg?t=1302444174" id="5120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Hypothalamic control of pituitary secretions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86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  <a:cs charset="0" pitchFamily="34" typeface="Tahoma"/>
              </a:rPr>
              <a:t>Secretions of the posterior pituitary are controlled by</a:t>
            </a:r>
          </a:p>
          <a:p>
            <a:pPr lvl="1"/>
            <a:r>
              <a:rPr dirty="0" lang="en-US" smtClean="0">
                <a:uFillTx/>
                <a:cs charset="0" pitchFamily="34" typeface="Tahoma"/>
              </a:rPr>
              <a:t> </a:t>
            </a:r>
            <a:r>
              <a:rPr dirty="0" lang="en-US" smtClean="0" u="sng">
                <a:solidFill>
                  <a:srgbClr val="00B050"/>
                </a:solidFill>
                <a:uFillTx/>
                <a:cs charset="0" pitchFamily="34" typeface="Tahoma"/>
              </a:rPr>
              <a:t>Nervous</a:t>
            </a:r>
            <a:r>
              <a:rPr dirty="0" lang="en-US" smtClean="0">
                <a:uFillTx/>
                <a:cs charset="0" pitchFamily="34" typeface="Tahoma"/>
              </a:rPr>
              <a:t> signals from hypothalamus</a:t>
            </a:r>
          </a:p>
          <a:p>
            <a:endParaRPr dirty="0" lang="en-US" smtClean="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11_13" id="4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3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93328" y="-236480"/>
            <a:ext cx="2895600" cy="3695015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35" name="Text 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257214" y="152400"/>
            <a:ext cx="213391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z="2400">
                <a:solidFill>
                  <a:schemeClr val="accent2">
                    <a:lumMod val="50000"/>
                  </a:schemeClr>
                </a:solidFill>
                <a:uFillTx/>
              </a:rPr>
              <a:t>Herring Body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36" name="Lin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00" y="769177"/>
            <a:ext cx="415267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03797" y="3507011"/>
            <a:ext cx="4275333" cy="32065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 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1838980"/>
            <a:ext cx="3886200" cy="27392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l"/>
            <a:r>
              <a:rPr b="1" dirty="0" err="1" lang="en-US" smtClean="0" sz="2800" u="sng">
                <a:solidFill>
                  <a:schemeClr val="accent2">
                    <a:lumMod val="50000"/>
                  </a:schemeClr>
                </a:solidFill>
                <a:uFillTx/>
              </a:rPr>
              <a:t>Pituicytes</a:t>
            </a:r>
            <a:r>
              <a:rPr b="1" dirty="0" lang="en-US" smtClean="0" sz="2800" u="sng">
                <a:solidFill>
                  <a:schemeClr val="accent2">
                    <a:lumMod val="50000"/>
                  </a:schemeClr>
                </a:solidFill>
                <a:uFillTx/>
              </a:rPr>
              <a:t> function</a:t>
            </a:r>
          </a:p>
          <a:p>
            <a:pPr algn="l"/>
            <a:r>
              <a:rPr b="1" dirty="0" lang="en-US" smtClean="0" sz="2400">
                <a:solidFill>
                  <a:schemeClr val="accent2">
                    <a:lumMod val="50000"/>
                  </a:schemeClr>
                </a:solidFill>
                <a:uFillTx/>
              </a:rPr>
              <a:t>It forms physical and </a:t>
            </a:r>
          </a:p>
          <a:p>
            <a:pPr algn="l"/>
            <a:r>
              <a:rPr b="1" dirty="0" lang="en-US" smtClean="0" sz="2400">
                <a:solidFill>
                  <a:schemeClr val="accent2">
                    <a:lumMod val="50000"/>
                  </a:schemeClr>
                </a:solidFill>
                <a:uFillTx/>
              </a:rPr>
              <a:t>chemical barrier between nerve terminal and blood vessels</a:t>
            </a:r>
            <a:endParaRPr b="1" dirty="0" lang="en-US" sz="2400">
              <a:solidFill>
                <a:schemeClr val="accent2">
                  <a:lumMod val="50000"/>
                </a:schemeClr>
              </a:solidFill>
              <a:uFillTx/>
            </a:endParaRPr>
          </a:p>
          <a:p>
            <a:pPr algn="l"/>
            <a:r>
              <a:rPr b="1" dirty="0" lang="en-US" smtClean="0" sz="2400">
                <a:solidFill>
                  <a:schemeClr val="accent2">
                    <a:lumMod val="50000"/>
                  </a:schemeClr>
                </a:solidFill>
                <a:uFillTx/>
              </a:rPr>
              <a:t>Amplify auto receptor negative feedback</a:t>
            </a:r>
            <a:endParaRPr b="1" dirty="0" lang="en-US" sz="2400">
              <a:solidFill>
                <a:schemeClr val="accent2">
                  <a:lumMod val="50000"/>
                </a:schemeClr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747844" y="925380"/>
            <a:ext cx="7244292" cy="5433219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Antidiuretic hormone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010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88" y="3540125"/>
            <a:ext cx="5114925" cy="1101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solidFill>
                  <a:schemeClr val="tx1"/>
                </a:solidFill>
                <a:uFillTx/>
              </a:rPr>
              <a:t>(vasopressin)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4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lnSpc>
                <a:spcPct val="80000"/>
              </a:lnSpc>
            </a:pPr>
            <a:r>
              <a:rPr dirty="0" lang="en-US" sz="4000">
                <a:solidFill>
                  <a:srgbClr val="FF0000"/>
                </a:solidFill>
                <a:uFillTx/>
                <a:latin charset="0" pitchFamily="34" typeface="Arial"/>
              </a:rPr>
              <a:t>Synthesis of ADH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4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just">
              <a:lnSpc>
                <a:spcPct val="90000"/>
              </a:lnSpc>
            </a:pPr>
            <a:r>
              <a:rPr dirty="0" lang="en-US" sz="3200">
                <a:uFillTx/>
                <a:cs charset="0" pitchFamily="18" typeface="Times New Roman"/>
              </a:rPr>
              <a:t>It is synthesized as pre-</a:t>
            </a:r>
            <a:r>
              <a:rPr dirty="0" err="1" lang="en-US" sz="3200">
                <a:uFillTx/>
                <a:cs charset="0" pitchFamily="18" typeface="Times New Roman"/>
              </a:rPr>
              <a:t>prohormone</a:t>
            </a:r>
            <a:r>
              <a:rPr dirty="0" lang="en-US" sz="3200">
                <a:uFillTx/>
                <a:cs charset="0" pitchFamily="18" typeface="Times New Roman"/>
              </a:rPr>
              <a:t> and processed into a </a:t>
            </a:r>
            <a:r>
              <a:rPr dirty="0" err="1" lang="en-US" sz="3200">
                <a:uFillTx/>
                <a:cs charset="0" pitchFamily="18" typeface="Times New Roman"/>
              </a:rPr>
              <a:t>nonapeptide</a:t>
            </a:r>
            <a:r>
              <a:rPr dirty="0" lang="en-US" sz="3200">
                <a:uFillTx/>
                <a:cs charset="0" pitchFamily="18" typeface="Times New Roman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dirty="0" lang="en-US" smtClean="0" sz="3200">
                <a:uFillTx/>
              </a:rPr>
              <a:t>ADH </a:t>
            </a:r>
            <a:r>
              <a:rPr dirty="0" lang="en-US" sz="3200">
                <a:uFillTx/>
              </a:rPr>
              <a:t>synthesized in the cell bodies of hypothalamic </a:t>
            </a:r>
            <a:r>
              <a:rPr dirty="0" lang="en-US" smtClean="0" sz="3200">
                <a:uFillTx/>
              </a:rPr>
              <a:t>neurons(</a:t>
            </a:r>
            <a:r>
              <a:rPr dirty="0" err="1" lang="en-US" smtClean="0" sz="3200">
                <a:uFillTx/>
              </a:rPr>
              <a:t>supraoptic</a:t>
            </a:r>
            <a:r>
              <a:rPr dirty="0" lang="en-US" smtClean="0" sz="3200">
                <a:uFillTx/>
              </a:rPr>
              <a:t> nucleus)</a:t>
            </a:r>
            <a:endParaRPr dirty="0" lang="en-US" sz="3200">
              <a:uFillTx/>
            </a:endParaRPr>
          </a:p>
          <a:p>
            <a:pPr>
              <a:lnSpc>
                <a:spcPct val="90000"/>
              </a:lnSpc>
            </a:pPr>
            <a:r>
              <a:rPr dirty="0" lang="en-US" sz="3200">
                <a:uFillTx/>
                <a:cs charset="0" pitchFamily="18" typeface="Times New Roman"/>
              </a:rPr>
              <a:t>ADH is stored in the neurohypophysis (posterior pituitary</a:t>
            </a:r>
            <a:r>
              <a:rPr dirty="0" lang="en-US" smtClean="0" sz="3200">
                <a:uFillTx/>
                <a:cs charset="0" pitchFamily="18" typeface="Times New Roman"/>
              </a:rPr>
              <a:t>)</a:t>
            </a:r>
            <a:endParaRPr dirty="0" lang="en-US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675"/>
            <a:ext cx="7239000" cy="6699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uFillTx/>
              </a:rPr>
              <a:t>Receptors of ADH (vasopressin)</a:t>
            </a:r>
            <a:endParaRPr dirty="0"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143000"/>
            <a:ext cx="7620000" cy="53133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400">
                <a:uFillTx/>
              </a:rPr>
              <a:t>There are 3 types of receptors for ADH:</a:t>
            </a:r>
          </a:p>
          <a:p>
            <a:pPr lvl="1"/>
            <a:r>
              <a:rPr dirty="0" lang="en-US" smtClean="0" sz="2400">
                <a:uFillTx/>
              </a:rPr>
              <a:t>V1A</a:t>
            </a:r>
          </a:p>
          <a:p>
            <a:pPr lvl="1"/>
            <a:r>
              <a:rPr dirty="0" lang="en-US" smtClean="0" sz="2400">
                <a:uFillTx/>
              </a:rPr>
              <a:t>V1B</a:t>
            </a:r>
          </a:p>
          <a:p>
            <a:pPr lvl="1"/>
            <a:r>
              <a:rPr dirty="0" lang="en-US" smtClean="0" sz="2400">
                <a:uFillTx/>
              </a:rPr>
              <a:t>V2</a:t>
            </a:r>
          </a:p>
          <a:p>
            <a:pPr indent="-273050" lvl="1" marL="273050">
              <a:spcBef>
                <a:spcPts val="600"/>
              </a:spcBef>
              <a:buClr>
                <a:schemeClr val="tx2"/>
              </a:buClr>
              <a:buSzPct val="73000"/>
              <a:buFont charset="2" pitchFamily="18" typeface="Wingdings 2"/>
              <a:buChar char=""/>
            </a:pPr>
            <a:r>
              <a:rPr dirty="0" lang="en-US" smtClean="0" sz="2400">
                <a:uFillTx/>
              </a:rPr>
              <a:t>V1A  receptors mediate vasoconstriction</a:t>
            </a:r>
          </a:p>
          <a:p>
            <a:pPr indent="-273050" lvl="1" marL="273050">
              <a:spcBef>
                <a:spcPts val="600"/>
              </a:spcBef>
              <a:buClr>
                <a:schemeClr val="tx2"/>
              </a:buClr>
              <a:buSzPct val="73000"/>
              <a:buFont charset="2" pitchFamily="18" typeface="Wingdings 2"/>
              <a:buChar char=""/>
            </a:pPr>
            <a:r>
              <a:rPr dirty="0" lang="en-US" smtClean="0" sz="2400">
                <a:uFillTx/>
              </a:rPr>
              <a:t>V1A receptors also found in the liver </a:t>
            </a:r>
            <a:r>
              <a:rPr dirty="0" lang="en-US" smtClean="0" sz="2400">
                <a:uFillTx/>
              </a:rPr>
              <a:t>(glycogenolysis)</a:t>
            </a:r>
            <a:endParaRPr dirty="0" lang="en-US" smtClean="0" sz="2400">
              <a:uFillTx/>
            </a:endParaRPr>
          </a:p>
          <a:p>
            <a:pPr indent="-273050" lvl="1" marL="273050">
              <a:spcBef>
                <a:spcPts val="600"/>
              </a:spcBef>
              <a:buClr>
                <a:schemeClr val="tx2"/>
              </a:buClr>
              <a:buSzPct val="73000"/>
              <a:buFont charset="2" pitchFamily="18" typeface="Wingdings 2"/>
              <a:buChar char=""/>
            </a:pPr>
            <a:r>
              <a:rPr dirty="0" lang="en-US" smtClean="0" sz="2400">
                <a:uFillTx/>
              </a:rPr>
              <a:t>V1B receptors are unique to anterior pituitary and mediate increased ACTH secretion </a:t>
            </a:r>
          </a:p>
          <a:p>
            <a:pPr indent="-273050" lvl="1" marL="273050">
              <a:spcBef>
                <a:spcPts val="600"/>
              </a:spcBef>
              <a:buClr>
                <a:schemeClr val="tx2"/>
              </a:buClr>
              <a:buSzPct val="73000"/>
              <a:buFont charset="2" pitchFamily="18" typeface="Wingdings 2"/>
              <a:buChar char=""/>
            </a:pPr>
            <a:r>
              <a:rPr dirty="0" lang="en-US" smtClean="0" sz="2400">
                <a:uFillTx/>
              </a:rPr>
              <a:t>V2 receptors are located in the principle cells in distal convoluted tubule and collecting ducts in the </a:t>
            </a:r>
            <a:r>
              <a:rPr dirty="0" lang="en-US" smtClean="0" sz="2400">
                <a:uFillTx/>
              </a:rPr>
              <a:t>kidneys</a:t>
            </a:r>
            <a:endParaRPr dirty="0" lang="en-US" smtClean="0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algn="ctr" cap="flat" cmpd="sng" w="11430">
          <a:solidFill>
            <a:schemeClr val="phClr"/>
          </a:solidFill>
          <a:prstDash val="solid"/>
        </a:ln>
        <a:ln algn="ctr" cap="flat" cmpd="sng" w="40000">
          <a:solidFill>
            <a:schemeClr val="phClr"/>
          </a:solidFill>
          <a:prstDash val="solid"/>
        </a:ln>
        <a:ln algn="ctr" cap="flat" cmpd="sng" w="318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  <a:scene3d>
            <a:camera fov="0" prst="orthographicFront">
              <a:rot lat="0" lon="0" rev="0"/>
            </a:camera>
            <a:lightRig dir="t" rig="contrasting">
              <a:rot lat="0" lon="0" rev="1500000"/>
            </a:lightRig>
          </a:scene3d>
          <a:sp3d extrusionH="127000" prstMaterial="powder">
            <a:bevelT h="63500" w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b="50000" l="50000" r="50000" t="50000"/>
          </a:path>
        </a:gradFill>
        <a:blipFill>
          <a:blip r:embed="rId1">
            <a:duotone>
              <a:schemeClr val="phClr">
                <a:shade val="60000"/>
                <a:satMod val="180000"/>
                <a:tint val="500"/>
                <a:satMod val="150000"/>
              </a:schemeClr>
              <a:schemeClr val="phClr">
                <a:shade val="60000"/>
                <a:satMod val="180000"/>
                <a:tint val="500"/>
                <a:satMod val="150000"/>
              </a:schemeClr>
            </a:duotone>
          </a:blip>
          <a:tile algn="tl" flip="none" sx="50000" sy="5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2459</TotalTime>
  <Words>780</Words>
  <Application>Microsoft Office PowerPoint</Application>
  <PresentationFormat>On-screen Show (4:3)</PresentationFormat>
  <Paragraphs>139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Trebuchet MS</vt:lpstr>
      <vt:lpstr>Wingdings</vt:lpstr>
      <vt:lpstr>Wingdings 2</vt:lpstr>
      <vt:lpstr>Wingdings 3</vt:lpstr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PowerPoint Presentation</vt:lpstr>
      <vt:lpstr>PowerPoint Presentation</vt:lpstr>
      <vt:lpstr>Antidiuretic hormone </vt:lpstr>
      <vt:lpstr>Synthesis of ADH </vt:lpstr>
      <vt:lpstr>Receptors of ADH (vasopressin)</vt:lpstr>
      <vt:lpstr>Mechanism of action of ADH: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Clinical application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164</cp:revision>
  <dcterms:created xsi:type="dcterms:W3CDTF">2010-10-14T09:31:28Z</dcterms:created>
  <dcterms:modified xsi:type="dcterms:W3CDTF">2020-02-11T17:56:12Z</dcterms:modified>
</cp:coreProperties>
</file>