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
 <Relationship Id="rId3" Type="http://schemas.openxmlformats.org/package/2006/relationships/metadata/core-properties" Target="docProps/core.xml" />
 <Relationship Id="rId1" Type="http://schemas.openxmlformats.org/officeDocument/2006/relationships/officeDocument" Target="ppt/presentation.xml" />
 <Relationship Id="rId4" Type="http://schemas.openxmlformats.org/officeDocument/2006/relationships/extended-properties" Target="docProps/app.xml" 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</p:sldIdLst>
  <p:sldSz cx="7772400" cy="5829300"/>
  <p:notesSz cx="6858000" cy="9144000"/>
  <p:defaultTextStyle>
    <a:defPPr>
      <a:defRPr lang="en-C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14" y="-72"/>
      </p:cViewPr>
      <p:guideLst>
        <p:guide orient="horz" pos="3016"/>
        <p:guide pos="23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
<Relationships xmlns="http://schemas.openxmlformats.org/package/2006/relationships">
 <Relationship Id="rId1" Type="http://schemas.openxmlformats.org/officeDocument/2006/relationships/slideMaster" Target="slideMasters/slideMaster1.xml" />
 <Relationship Id="rId2" Type="http://schemas.openxmlformats.org/officeDocument/2006/relationships/slide" Target="slides/slide1.xml" />
 <Relationship Id="rId3" Type="http://schemas.openxmlformats.org/officeDocument/2006/relationships/slide" Target="slides/slide2.xml" />
 <Relationship Id="rId4" Type="http://schemas.openxmlformats.org/officeDocument/2006/relationships/slide" Target="slides/slide3.xml" />
 <Relationship Id="rId5" Type="http://schemas.openxmlformats.org/officeDocument/2006/relationships/slide" Target="slides/slide4.xml" />
 <Relationship Id="rId6" Type="http://schemas.openxmlformats.org/officeDocument/2006/relationships/slide" Target="slides/slide5.xml" />
 <Relationship Id="rId7" Type="http://schemas.openxmlformats.org/officeDocument/2006/relationships/slide" Target="slides/slide6.xml" />
 <Relationship Id="rId8" Type="http://schemas.openxmlformats.org/officeDocument/2006/relationships/slide" Target="slides/slide7.xml" />
 <Relationship Id="rId9" Type="http://schemas.openxmlformats.org/officeDocument/2006/relationships/slide" Target="slides/slide8.xml" />
 <Relationship Id="rId10" Type="http://schemas.openxmlformats.org/officeDocument/2006/relationships/slide" Target="slides/slide9.xml" />
 <Relationship Id="rId11" Type="http://schemas.openxmlformats.org/officeDocument/2006/relationships/slide" Target="slides/slide10.xml" />
 <Relationship Id="rId12" Type="http://schemas.openxmlformats.org/officeDocument/2006/relationships/slide" Target="slides/slide11.xml" />
 <Relationship Id="rId13" Type="http://schemas.openxmlformats.org/officeDocument/2006/relationships/slide" Target="slides/slide12.xml" />
 <Relationship Id="rId14" Type="http://schemas.openxmlformats.org/officeDocument/2006/relationships/slide" Target="slides/slide13.xml" />
 <Relationship Id="rId15" Type="http://schemas.openxmlformats.org/officeDocument/2006/relationships/slide" Target="slides/slide14.xml" />
 <Relationship Id="rId16" Type="http://schemas.openxmlformats.org/officeDocument/2006/relationships/slide" Target="slides/slide15.xml" />
 <Relationship Id="rId17" Type="http://schemas.openxmlformats.org/officeDocument/2006/relationships/slide" Target="slides/slide16.xml" />
 <Relationship Id="rId18" Type="http://schemas.openxmlformats.org/officeDocument/2006/relationships/slide" Target="slides/slide17.xml" />
 <Relationship Id="rId19" Type="http://schemas.openxmlformats.org/officeDocument/2006/relationships/slide" Target="slides/slide18.xml" />
 <Relationship Id="rId20" Type="http://schemas.openxmlformats.org/officeDocument/2006/relationships/slide" Target="slides/slide19.xml" />
 <Relationship Id="rId21" Type="http://schemas.openxmlformats.org/officeDocument/2006/relationships/slide" Target="slides/slide20.xml" />
 <Relationship Id="rId22" Type="http://schemas.openxmlformats.org/officeDocument/2006/relationships/slide" Target="slides/slide21.xml" />
 <Relationship Id="rId23" Type="http://schemas.openxmlformats.org/officeDocument/2006/relationships/slide" Target="slides/slide22.xml" />
 <Relationship Id="rId24" Type="http://schemas.openxmlformats.org/officeDocument/2006/relationships/slide" Target="slides/slide23.xml" />
 <Relationship Id="rId25" Type="http://schemas.openxmlformats.org/officeDocument/2006/relationships/slide" Target="slides/slide24.xml" />
 <Relationship Id="rId26" Type="http://schemas.openxmlformats.org/officeDocument/2006/relationships/slide" Target="slides/slide25.xml" />
 <Relationship Id="rId27" Type="http://schemas.openxmlformats.org/officeDocument/2006/relationships/slide" Target="slides/slide26.xml" />
 <Relationship Id="rId28" Type="http://schemas.openxmlformats.org/officeDocument/2006/relationships/slide" Target="slides/slide27.xml" />
 <Relationship Id="rId29" Type="http://schemas.openxmlformats.org/officeDocument/2006/relationships/slide" Target="slides/slide28.xml" />
 <Relationship Id="rId30" Type="http://schemas.openxmlformats.org/officeDocument/2006/relationships/slide" Target="slides/slide29.xml" />
 <Relationship Id="rId31" Type="http://schemas.openxmlformats.org/officeDocument/2006/relationships/slide" Target="slides/slide30.xml" />
 <Relationship Id="rId32" Type="http://schemas.openxmlformats.org/officeDocument/2006/relationships/slide" Target="slides/slide31.xml" />
 <Relationship Id="rId33" Type="http://schemas.openxmlformats.org/officeDocument/2006/relationships/slide" Target="slides/slide32.xml" />
 <Relationship Id="rId34" Type="http://schemas.openxmlformats.org/officeDocument/2006/relationships/slide" Target="slides/slide33.xml" />
 <Relationship Id="rId35" Type="http://schemas.openxmlformats.org/officeDocument/2006/relationships/slide" Target="slides/slide34.xml" />
 <Relationship Id="rId36" Type="http://schemas.openxmlformats.org/officeDocument/2006/relationships/slide" Target="slides/slide35.xml" />
 <Relationship Id="rId37" Type="http://schemas.openxmlformats.org/officeDocument/2006/relationships/slide" Target="slides/slide36.xml" />
 <Relationship Id="rId38" Type="http://schemas.openxmlformats.org/officeDocument/2006/relationships/slide" Target="slides/slide37.xml" />
 <Relationship Id="rId39" Type="http://schemas.openxmlformats.org/officeDocument/2006/relationships/slide" Target="slides/slide38.xml" />
 <Relationship Id="rId40" Type="http://schemas.openxmlformats.org/officeDocument/2006/relationships/slide" Target="slides/slide39.xml" />
 <Relationship Id="rId41" Type="http://schemas.openxmlformats.org/officeDocument/2006/relationships/slide" Target="slides/slide40.xml" />
 <Relationship Id="rId42" Type="http://schemas.openxmlformats.org/officeDocument/2006/relationships/slide" Target="slides/slide41.xml" />
 <Relationship Id="rId43" Type="http://schemas.openxmlformats.org/officeDocument/2006/relationships/slide" Target="slides/slide42.xml" />
 <Relationship Id="rId44" Type="http://schemas.openxmlformats.org/officeDocument/2006/relationships/slide" Target="slides/slide43.xml" />
 <Relationship Id="rId45" Type="http://schemas.openxmlformats.org/officeDocument/2006/relationships/slide" Target="slides/slide44.xml" />
 <Relationship Id="rId46" Type="http://schemas.openxmlformats.org/officeDocument/2006/relationships/slide" Target="slides/slide45.xml" />
 <Relationship Id="rId47" Type="http://schemas.openxmlformats.org/officeDocument/2006/relationships/slide" Target="slides/slide46.xml" />
 <Relationship Id="rId48" Type="http://schemas.openxmlformats.org/officeDocument/2006/relationships/slide" Target="slides/slide47.xml" />
 <Relationship Id="rId49" Type="http://schemas.openxmlformats.org/officeDocument/2006/relationships/slide" Target="slides/slide48.xml" />
 <Relationship Id="rId50" Type="http://schemas.openxmlformats.org/officeDocument/2006/relationships/slide" Target="slides/slide49.xml" />
 <Relationship Id="rId51" Type="http://schemas.openxmlformats.org/officeDocument/2006/relationships/slide" Target="slides/slide50.xml" />
 <Relationship Id="rId52" Type="http://schemas.openxmlformats.org/officeDocument/2006/relationships/slide" Target="slides/slide51.xml" />
 <Relationship Id="rId53" Type="http://schemas.openxmlformats.org/officeDocument/2006/relationships/slide" Target="slides/slide52.xml" />
 <Relationship Id="rId54" Type="http://schemas.openxmlformats.org/officeDocument/2006/relationships/slide" Target="slides/slide53.xml" />
 <Relationship Id="rId55" Type="http://schemas.openxmlformats.org/officeDocument/2006/relationships/slide" Target="slides/slide54.xml" />
 <Relationship Id="rId56" Type="http://schemas.openxmlformats.org/officeDocument/2006/relationships/slide" Target="slides/slide55.xml" />
 <Relationship Id="rId57" Type="http://schemas.openxmlformats.org/officeDocument/2006/relationships/slide" Target="slides/slide56.xml" />
 <Relationship Id="rId58" Type="http://schemas.openxmlformats.org/officeDocument/2006/relationships/slide" Target="slides/slide57.xml" />
 <Relationship Id="rId59" Type="http://schemas.openxmlformats.org/officeDocument/2006/relationships/slide" Target="slides/slide58.xml" />
 <Relationship Id="rId60" Type="http://schemas.openxmlformats.org/officeDocument/2006/relationships/slide" Target="slides/slide59.xml" />
 <Relationship Id="rId61" Type="http://schemas.openxmlformats.org/officeDocument/2006/relationships/slide" Target="slides/slide60.xml" />
 <Relationship Id="rId62" Type="http://schemas.openxmlformats.org/officeDocument/2006/relationships/slide" Target="slides/slide61.xml" />
 <Relationship Id="rId63" Type="http://schemas.openxmlformats.org/officeDocument/2006/relationships/slide" Target="slides/slide62.xml" />
 <Relationship Id="rId64" Type="http://schemas.openxmlformats.org/officeDocument/2006/relationships/slide" Target="slides/slide63.xml" />
 <Relationship Id="rId65" Type="http://schemas.openxmlformats.org/officeDocument/2006/relationships/slide" Target="slides/slide64.xml" />
 <Relationship Id="rId66" Type="http://schemas.openxmlformats.org/officeDocument/2006/relationships/slide" Target="slides/slide65.xml" />
 <Relationship Id="rId67" Type="http://schemas.openxmlformats.org/officeDocument/2006/relationships/slide" Target="slides/slide66.xml" />
 <Relationship Id="rId68" Type="http://schemas.openxmlformats.org/officeDocument/2006/relationships/slide" Target="slides/slide67.xml" />
 <Relationship Id="rId69" Type="http://schemas.openxmlformats.org/officeDocument/2006/relationships/slide" Target="slides/slide68.xml" />
 <Relationship Id="rId70" Type="http://schemas.openxmlformats.org/officeDocument/2006/relationships/slide" Target="slides/slide69.xml" />
 <Relationship Id="rId71" Type="http://schemas.openxmlformats.org/officeDocument/2006/relationships/slide" Target="slides/slide70.xml" />
 <Relationship Id="rId72" Type="http://schemas.openxmlformats.org/officeDocument/2006/relationships/slide" Target="slides/slide71.xml" />
 <Relationship Id="rId73" Type="http://schemas.openxmlformats.org/officeDocument/2006/relationships/slide" Target="slides/slide72.xml" />
 <Relationship Id="rId74" Type="http://schemas.openxmlformats.org/officeDocument/2006/relationships/slide" Target="slides/slide73.xml" />
 <Relationship Id="rId75" Type="http://schemas.openxmlformats.org/officeDocument/2006/relationships/slide" Target="slides/slide74.xml" />
 <Relationship Id="rId76" Type="http://schemas.openxmlformats.org/officeDocument/2006/relationships/slide" Target="slides/slide75.xml" />
 <Relationship Id="rId77" Type="http://schemas.openxmlformats.org/officeDocument/2006/relationships/slide" Target="slides/slide76.xml" />
 <Relationship Id="rId78" Type="http://schemas.openxmlformats.org/officeDocument/2006/relationships/slide" Target="slides/slide77.xml" />
 <Relationship Id="rId79" Type="http://schemas.openxmlformats.org/officeDocument/2006/relationships/slide" Target="slides/slide78.xml" />
 <Relationship Id="rId80" Type="http://schemas.openxmlformats.org/officeDocument/2006/relationships/slide" Target="slides/slide79.xml" />
 <Relationship Id="rId81" Type="http://schemas.openxmlformats.org/officeDocument/2006/relationships/slide" Target="slides/slide80.xml" />
 <Relationship Id="rId82" Type="http://schemas.openxmlformats.org/officeDocument/2006/relationships/slide" Target="slides/slide81.xml" />
 <Relationship Id="rId83" Type="http://schemas.openxmlformats.org/officeDocument/2006/relationships/slide" Target="slides/slide82.xml" />
 <Relationship Id="rId84" Type="http://schemas.openxmlformats.org/officeDocument/2006/relationships/slide" Target="slides/slide83.xml" />
 <Relationship Id="rId85" Type="http://schemas.openxmlformats.org/officeDocument/2006/relationships/slide" Target="slides/slide84.xml" />
 <Relationship Id="rId86" Type="http://schemas.openxmlformats.org/officeDocument/2006/relationships/slide" Target="slides/slide85.xml" />
 <Relationship Id="rId87" Type="http://schemas.openxmlformats.org/officeDocument/2006/relationships/slide" Target="slides/slide86.xml" />
 <Relationship Id="rId88" Type="http://schemas.openxmlformats.org/officeDocument/2006/relationships/slide" Target="slides/slide87.xml" />
 <Relationship Id="rId89" Type="http://schemas.openxmlformats.org/officeDocument/2006/relationships/presProps" Target="presProps.xml" />
 <Relationship Id="rId90" Type="http://schemas.openxmlformats.org/officeDocument/2006/relationships/viewProps" Target="viewProps.xml" />
 <Relationship Id="rId91" Type="http://schemas.openxmlformats.org/officeDocument/2006/relationships/theme" Target="theme/theme1.xml" />
 <Relationship Id="rId92" Type="http://schemas.openxmlformats.org/officeDocument/2006/relationships/tableStyles" Target="tableStyles.xml" />
</Relationships>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2450" y="2974705"/>
            <a:ext cx="6261100" cy="20525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900" y="5426288"/>
            <a:ext cx="5156200" cy="24471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3/1/2011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3/1/2011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340350" y="536423"/>
            <a:ext cx="1657350" cy="114067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8300" y="536423"/>
            <a:ext cx="4849283" cy="1140672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3/1/2011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3/1/2011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863" y="6153339"/>
            <a:ext cx="6261100" cy="190186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863" y="4058633"/>
            <a:ext cx="6261100" cy="209470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3/1/2011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8300" y="2234355"/>
            <a:ext cx="3253317" cy="631958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44383" y="2234355"/>
            <a:ext cx="3253317" cy="631958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3/1/2011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8300" y="2143474"/>
            <a:ext cx="3254596" cy="89329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300" y="3036771"/>
            <a:ext cx="3254596" cy="55171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41827" y="2143474"/>
            <a:ext cx="3255874" cy="89329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41827" y="3036771"/>
            <a:ext cx="3255874" cy="55171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3/1/2011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3/1/2011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3/1/2011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301" y="381259"/>
            <a:ext cx="2423363" cy="162256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9901" y="381259"/>
            <a:ext cx="4117799" cy="817268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8301" y="2003825"/>
            <a:ext cx="2423363" cy="655011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3/1/2011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788" y="6703060"/>
            <a:ext cx="4419600" cy="79133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43788" y="855615"/>
            <a:ext cx="4419600" cy="574548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788" y="7494394"/>
            <a:ext cx="4419600" cy="11238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3/1/2011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8300" y="383477"/>
            <a:ext cx="6629400" cy="1595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8300" y="2234355"/>
            <a:ext cx="6629400" cy="63195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8300" y="8875350"/>
            <a:ext cx="1718733" cy="509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88523B-E035-4CAE-A96A-58211FC229D1}" type="datetimeFigureOut">
              <a:rPr lang="en-US" smtClean="0"/>
              <a:t>3/1/2011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16717" y="8875350"/>
            <a:ext cx="2332567" cy="509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278967" y="8875350"/>
            <a:ext cx="1718733" cy="509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 />
 <Relationship Id="rId2" Type="http://schemas.openxmlformats.org/officeDocument/2006/relationships/image" Target="../media/image1.jpeg" />
</Relationships>

</file>

<file path=ppt/slides/_rels/slide10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 />
 <Relationship Id="rId2" Type="http://schemas.openxmlformats.org/officeDocument/2006/relationships/image" Target="../media/image10.jpeg" />
</Relationships>

</file>

<file path=ppt/slides/_rels/slide11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 />
 <Relationship Id="rId2" Type="http://schemas.openxmlformats.org/officeDocument/2006/relationships/image" Target="../media/image11.jpeg" />
</Relationships>

</file>

<file path=ppt/slides/_rels/slide12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 />
 <Relationship Id="rId2" Type="http://schemas.openxmlformats.org/officeDocument/2006/relationships/image" Target="../media/image12.jpeg" />
</Relationships>

</file>

<file path=ppt/slides/_rels/slide13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 />
 <Relationship Id="rId2" Type="http://schemas.openxmlformats.org/officeDocument/2006/relationships/image" Target="../media/image13.jpeg" />
</Relationships>

</file>

<file path=ppt/slides/_rels/slide14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 />
 <Relationship Id="rId2" Type="http://schemas.openxmlformats.org/officeDocument/2006/relationships/image" Target="../media/image14.jpeg" />
</Relationships>

</file>

<file path=ppt/slides/_rels/slide15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 />
 <Relationship Id="rId2" Type="http://schemas.openxmlformats.org/officeDocument/2006/relationships/image" Target="../media/image15.jpeg" />
</Relationships>

</file>

<file path=ppt/slides/_rels/slide16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 />
 <Relationship Id="rId2" Type="http://schemas.openxmlformats.org/officeDocument/2006/relationships/image" Target="../media/image16.jpeg" />
</Relationships>

</file>

<file path=ppt/slides/_rels/slide17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 />
 <Relationship Id="rId2" Type="http://schemas.openxmlformats.org/officeDocument/2006/relationships/image" Target="../media/image17.jpeg" />
</Relationships>

</file>

<file path=ppt/slides/_rels/slide18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 />
 <Relationship Id="rId2" Type="http://schemas.openxmlformats.org/officeDocument/2006/relationships/image" Target="../media/image18.jpeg" />
</Relationships>

</file>

<file path=ppt/slides/_rels/slide19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 />
 <Relationship Id="rId2" Type="http://schemas.openxmlformats.org/officeDocument/2006/relationships/image" Target="../media/image19.jpeg" />
</Relationships>

</file>

<file path=ppt/slides/_rels/slide2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 />
 <Relationship Id="rId2" Type="http://schemas.openxmlformats.org/officeDocument/2006/relationships/image" Target="../media/image2.jpeg" />
</Relationships>

</file>

<file path=ppt/slides/_rels/slide20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 />
 <Relationship Id="rId2" Type="http://schemas.openxmlformats.org/officeDocument/2006/relationships/image" Target="../media/image20.jpeg" />
</Relationships>

</file>

<file path=ppt/slides/_rels/slide21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 />
 <Relationship Id="rId2" Type="http://schemas.openxmlformats.org/officeDocument/2006/relationships/image" Target="../media/image21.jpeg" />
</Relationships>

</file>

<file path=ppt/slides/_rels/slide22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 />
 <Relationship Id="rId2" Type="http://schemas.openxmlformats.org/officeDocument/2006/relationships/image" Target="../media/image22.jpeg" />
</Relationships>

</file>

<file path=ppt/slides/_rels/slide23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 />
 <Relationship Id="rId2" Type="http://schemas.openxmlformats.org/officeDocument/2006/relationships/image" Target="../media/image23.jpeg" />
</Relationships>

</file>

<file path=ppt/slides/_rels/slide24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 />
 <Relationship Id="rId2" Type="http://schemas.openxmlformats.org/officeDocument/2006/relationships/image" Target="../media/image24.jpeg" />
</Relationships>

</file>

<file path=ppt/slides/_rels/slide25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 />
 <Relationship Id="rId2" Type="http://schemas.openxmlformats.org/officeDocument/2006/relationships/image" Target="../media/image25.jpeg" />
</Relationships>

</file>

<file path=ppt/slides/_rels/slide26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 />
 <Relationship Id="rId2" Type="http://schemas.openxmlformats.org/officeDocument/2006/relationships/image" Target="../media/image26.jpeg" />
</Relationships>

</file>

<file path=ppt/slides/_rels/slide27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 />
 <Relationship Id="rId2" Type="http://schemas.openxmlformats.org/officeDocument/2006/relationships/image" Target="../media/image27.jpeg" />
</Relationships>

</file>

<file path=ppt/slides/_rels/slide28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 />
 <Relationship Id="rId2" Type="http://schemas.openxmlformats.org/officeDocument/2006/relationships/image" Target="../media/image28.jpeg" />
</Relationships>

</file>

<file path=ppt/slides/_rels/slide29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 />
 <Relationship Id="rId2" Type="http://schemas.openxmlformats.org/officeDocument/2006/relationships/image" Target="../media/image29.jpeg" />
</Relationships>

</file>

<file path=ppt/slides/_rels/slide3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 />
 <Relationship Id="rId2" Type="http://schemas.openxmlformats.org/officeDocument/2006/relationships/image" Target="../media/image3.jpeg" />
</Relationships>

</file>

<file path=ppt/slides/_rels/slide30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 />
 <Relationship Id="rId2" Type="http://schemas.openxmlformats.org/officeDocument/2006/relationships/image" Target="../media/image30.jpeg" />
</Relationships>

</file>

<file path=ppt/slides/_rels/slide31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 />
 <Relationship Id="rId2" Type="http://schemas.openxmlformats.org/officeDocument/2006/relationships/image" Target="../media/image31.jpeg" />
</Relationships>

</file>

<file path=ppt/slides/_rels/slide32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 />
 <Relationship Id="rId2" Type="http://schemas.openxmlformats.org/officeDocument/2006/relationships/image" Target="../media/image32.jpeg" />
</Relationships>

</file>

<file path=ppt/slides/_rels/slide33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 />
 <Relationship Id="rId2" Type="http://schemas.openxmlformats.org/officeDocument/2006/relationships/image" Target="../media/image33.jpeg" />
</Relationships>

</file>

<file path=ppt/slides/_rels/slide34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 />
 <Relationship Id="rId2" Type="http://schemas.openxmlformats.org/officeDocument/2006/relationships/image" Target="../media/image34.jpeg" />
</Relationships>

</file>

<file path=ppt/slides/_rels/slide35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 />
 <Relationship Id="rId2" Type="http://schemas.openxmlformats.org/officeDocument/2006/relationships/image" Target="../media/image35.jpeg" />
</Relationships>

</file>

<file path=ppt/slides/_rels/slide36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 />
 <Relationship Id="rId2" Type="http://schemas.openxmlformats.org/officeDocument/2006/relationships/image" Target="../media/image36.jpeg" />
</Relationships>

</file>

<file path=ppt/slides/_rels/slide37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 />
 <Relationship Id="rId2" Type="http://schemas.openxmlformats.org/officeDocument/2006/relationships/image" Target="../media/image37.jpeg" />
</Relationships>

</file>

<file path=ppt/slides/_rels/slide38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 />
 <Relationship Id="rId2" Type="http://schemas.openxmlformats.org/officeDocument/2006/relationships/image" Target="../media/image38.jpeg" />
</Relationships>

</file>

<file path=ppt/slides/_rels/slide39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 />
 <Relationship Id="rId2" Type="http://schemas.openxmlformats.org/officeDocument/2006/relationships/image" Target="../media/image39.jpeg" />
</Relationships>

</file>

<file path=ppt/slides/_rels/slide4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 />
 <Relationship Id="rId2" Type="http://schemas.openxmlformats.org/officeDocument/2006/relationships/image" Target="../media/image4.jpeg" />
</Relationships>

</file>

<file path=ppt/slides/_rels/slide40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 />
 <Relationship Id="rId2" Type="http://schemas.openxmlformats.org/officeDocument/2006/relationships/image" Target="../media/image40.jpeg" />
</Relationships>

</file>

<file path=ppt/slides/_rels/slide41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 />
 <Relationship Id="rId2" Type="http://schemas.openxmlformats.org/officeDocument/2006/relationships/image" Target="../media/image41.jpeg" />
</Relationships>

</file>

<file path=ppt/slides/_rels/slide42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 />
 <Relationship Id="rId2" Type="http://schemas.openxmlformats.org/officeDocument/2006/relationships/image" Target="../media/image42.jpeg" />
</Relationships>

</file>

<file path=ppt/slides/_rels/slide43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 />
 <Relationship Id="rId2" Type="http://schemas.openxmlformats.org/officeDocument/2006/relationships/image" Target="../media/image43.jpeg" />
</Relationships>

</file>

<file path=ppt/slides/_rels/slide44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 />
 <Relationship Id="rId2" Type="http://schemas.openxmlformats.org/officeDocument/2006/relationships/image" Target="../media/image44.jpeg" />
</Relationships>

</file>

<file path=ppt/slides/_rels/slide45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 />
 <Relationship Id="rId2" Type="http://schemas.openxmlformats.org/officeDocument/2006/relationships/image" Target="../media/image45.jpeg" />
</Relationships>

</file>

<file path=ppt/slides/_rels/slide46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 />
 <Relationship Id="rId2" Type="http://schemas.openxmlformats.org/officeDocument/2006/relationships/image" Target="../media/image46.jpeg" />
</Relationships>

</file>

<file path=ppt/slides/_rels/slide47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 />
 <Relationship Id="rId2" Type="http://schemas.openxmlformats.org/officeDocument/2006/relationships/image" Target="../media/image47.jpeg" />
</Relationships>

</file>

<file path=ppt/slides/_rels/slide48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 />
 <Relationship Id="rId2" Type="http://schemas.openxmlformats.org/officeDocument/2006/relationships/image" Target="../media/image48.jpeg" />
</Relationships>

</file>

<file path=ppt/slides/_rels/slide49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 />
 <Relationship Id="rId2" Type="http://schemas.openxmlformats.org/officeDocument/2006/relationships/image" Target="../media/image49.jpeg" />
</Relationships>

</file>

<file path=ppt/slides/_rels/slide5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 />
 <Relationship Id="rId2" Type="http://schemas.openxmlformats.org/officeDocument/2006/relationships/image" Target="../media/image5.jpeg" />
</Relationships>

</file>

<file path=ppt/slides/_rels/slide50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 />
 <Relationship Id="rId2" Type="http://schemas.openxmlformats.org/officeDocument/2006/relationships/image" Target="../media/image50.jpeg" />
</Relationships>

</file>

<file path=ppt/slides/_rels/slide51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 />
 <Relationship Id="rId2" Type="http://schemas.openxmlformats.org/officeDocument/2006/relationships/image" Target="../media/image51.jpeg" />
</Relationships>

</file>

<file path=ppt/slides/_rels/slide52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 />
 <Relationship Id="rId2" Type="http://schemas.openxmlformats.org/officeDocument/2006/relationships/image" Target="../media/image52.jpeg" />
</Relationships>

</file>

<file path=ppt/slides/_rels/slide53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 />
 <Relationship Id="rId2" Type="http://schemas.openxmlformats.org/officeDocument/2006/relationships/image" Target="../media/image53.jpeg" />
</Relationships>

</file>

<file path=ppt/slides/_rels/slide54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 />
 <Relationship Id="rId2" Type="http://schemas.openxmlformats.org/officeDocument/2006/relationships/image" Target="../media/image54.jpeg" />
</Relationships>

</file>

<file path=ppt/slides/_rels/slide55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 />
 <Relationship Id="rId2" Type="http://schemas.openxmlformats.org/officeDocument/2006/relationships/image" Target="../media/image55.jpeg" />
</Relationships>

</file>

<file path=ppt/slides/_rels/slide56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 />
 <Relationship Id="rId2" Type="http://schemas.openxmlformats.org/officeDocument/2006/relationships/image" Target="../media/image56.jpeg" />
</Relationships>

</file>

<file path=ppt/slides/_rels/slide57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 />
 <Relationship Id="rId2" Type="http://schemas.openxmlformats.org/officeDocument/2006/relationships/image" Target="../media/image57.jpeg" />
</Relationships>

</file>

<file path=ppt/slides/_rels/slide58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 />
 <Relationship Id="rId2" Type="http://schemas.openxmlformats.org/officeDocument/2006/relationships/image" Target="../media/image58.jpeg" />
</Relationships>

</file>

<file path=ppt/slides/_rels/slide59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 />
 <Relationship Id="rId2" Type="http://schemas.openxmlformats.org/officeDocument/2006/relationships/image" Target="../media/image59.jpeg" />
</Relationships>

</file>

<file path=ppt/slides/_rels/slide6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 />
 <Relationship Id="rId2" Type="http://schemas.openxmlformats.org/officeDocument/2006/relationships/image" Target="../media/image6.jpeg" />
</Relationships>

</file>

<file path=ppt/slides/_rels/slide60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 />
 <Relationship Id="rId2" Type="http://schemas.openxmlformats.org/officeDocument/2006/relationships/image" Target="../media/image60.jpeg" />
</Relationships>

</file>

<file path=ppt/slides/_rels/slide61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 />
 <Relationship Id="rId2" Type="http://schemas.openxmlformats.org/officeDocument/2006/relationships/image" Target="../media/image61.jpeg" />
</Relationships>

</file>

<file path=ppt/slides/_rels/slide62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 />
 <Relationship Id="rId2" Type="http://schemas.openxmlformats.org/officeDocument/2006/relationships/image" Target="../media/image62.jpeg" />
</Relationships>

</file>

<file path=ppt/slides/_rels/slide63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 />
 <Relationship Id="rId2" Type="http://schemas.openxmlformats.org/officeDocument/2006/relationships/image" Target="../media/image63.jpeg" />
</Relationships>

</file>

<file path=ppt/slides/_rels/slide64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 />
 <Relationship Id="rId2" Type="http://schemas.openxmlformats.org/officeDocument/2006/relationships/image" Target="../media/image64.jpeg" />
</Relationships>

</file>

<file path=ppt/slides/_rels/slide65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 />
 <Relationship Id="rId2" Type="http://schemas.openxmlformats.org/officeDocument/2006/relationships/image" Target="../media/image65.jpeg" />
</Relationships>

</file>

<file path=ppt/slides/_rels/slide66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 />
 <Relationship Id="rId2" Type="http://schemas.openxmlformats.org/officeDocument/2006/relationships/image" Target="../media/image66.jpeg" />
</Relationships>

</file>

<file path=ppt/slides/_rels/slide67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 />
 <Relationship Id="rId2" Type="http://schemas.openxmlformats.org/officeDocument/2006/relationships/image" Target="../media/image67.jpeg" />
</Relationships>

</file>

<file path=ppt/slides/_rels/slide68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 />
 <Relationship Id="rId2" Type="http://schemas.openxmlformats.org/officeDocument/2006/relationships/image" Target="../media/image68.jpeg" />
</Relationships>

</file>

<file path=ppt/slides/_rels/slide69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 />
 <Relationship Id="rId2" Type="http://schemas.openxmlformats.org/officeDocument/2006/relationships/image" Target="../media/image69.jpeg" />
</Relationships>

</file>

<file path=ppt/slides/_rels/slide7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 />
 <Relationship Id="rId2" Type="http://schemas.openxmlformats.org/officeDocument/2006/relationships/image" Target="../media/image7.jpeg" />
</Relationships>

</file>

<file path=ppt/slides/_rels/slide70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 />
 <Relationship Id="rId2" Type="http://schemas.openxmlformats.org/officeDocument/2006/relationships/image" Target="../media/image70.jpeg" />
</Relationships>

</file>

<file path=ppt/slides/_rels/slide71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 />
 <Relationship Id="rId2" Type="http://schemas.openxmlformats.org/officeDocument/2006/relationships/image" Target="../media/image71.jpeg" />
</Relationships>

</file>

<file path=ppt/slides/_rels/slide72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 />
 <Relationship Id="rId2" Type="http://schemas.openxmlformats.org/officeDocument/2006/relationships/image" Target="../media/image72.jpeg" />
</Relationships>

</file>

<file path=ppt/slides/_rels/slide73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 />
 <Relationship Id="rId2" Type="http://schemas.openxmlformats.org/officeDocument/2006/relationships/image" Target="../media/image73.jpeg" />
</Relationships>

</file>

<file path=ppt/slides/_rels/slide74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 />
 <Relationship Id="rId2" Type="http://schemas.openxmlformats.org/officeDocument/2006/relationships/image" Target="../media/image74.jpeg" />
</Relationships>

</file>

<file path=ppt/slides/_rels/slide75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 />
 <Relationship Id="rId2" Type="http://schemas.openxmlformats.org/officeDocument/2006/relationships/image" Target="../media/image75.jpeg" />
</Relationships>

</file>

<file path=ppt/slides/_rels/slide76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 />
 <Relationship Id="rId2" Type="http://schemas.openxmlformats.org/officeDocument/2006/relationships/image" Target="../media/image76.jpeg" />
</Relationships>

</file>

<file path=ppt/slides/_rels/slide77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 />
 <Relationship Id="rId2" Type="http://schemas.openxmlformats.org/officeDocument/2006/relationships/image" Target="../media/image77.jpeg" />
</Relationships>

</file>

<file path=ppt/slides/_rels/slide78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 />
 <Relationship Id="rId2" Type="http://schemas.openxmlformats.org/officeDocument/2006/relationships/image" Target="../media/image78.jpeg" />
</Relationships>

</file>

<file path=ppt/slides/_rels/slide79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 />
 <Relationship Id="rId2" Type="http://schemas.openxmlformats.org/officeDocument/2006/relationships/image" Target="../media/image79.jpeg" />
</Relationships>

</file>

<file path=ppt/slides/_rels/slide8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 />
 <Relationship Id="rId2" Type="http://schemas.openxmlformats.org/officeDocument/2006/relationships/image" Target="../media/image8.jpeg" />
</Relationships>

</file>

<file path=ppt/slides/_rels/slide80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 />
 <Relationship Id="rId2" Type="http://schemas.openxmlformats.org/officeDocument/2006/relationships/image" Target="../media/image80.jpeg" />
</Relationships>

</file>

<file path=ppt/slides/_rels/slide81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 />
 <Relationship Id="rId2" Type="http://schemas.openxmlformats.org/officeDocument/2006/relationships/image" Target="../media/image81.jpeg" />
</Relationships>

</file>

<file path=ppt/slides/_rels/slide82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 />
 <Relationship Id="rId2" Type="http://schemas.openxmlformats.org/officeDocument/2006/relationships/image" Target="../media/image82.jpeg" />
</Relationships>

</file>

<file path=ppt/slides/_rels/slide83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 />
 <Relationship Id="rId2" Type="http://schemas.openxmlformats.org/officeDocument/2006/relationships/image" Target="../media/image83.jpeg" />
</Relationships>

</file>

<file path=ppt/slides/_rels/slide84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 />
 <Relationship Id="rId2" Type="http://schemas.openxmlformats.org/officeDocument/2006/relationships/image" Target="../media/image84.jpeg" />
</Relationships>

</file>

<file path=ppt/slides/_rels/slide85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 />
 <Relationship Id="rId2" Type="http://schemas.openxmlformats.org/officeDocument/2006/relationships/image" Target="../media/image85.jpeg" />
</Relationships>

</file>

<file path=ppt/slides/_rels/slide86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 />
 <Relationship Id="rId2" Type="http://schemas.openxmlformats.org/officeDocument/2006/relationships/image" Target="../media/image86.jpeg" />
</Relationships>

</file>

<file path=ppt/slides/_rels/slide87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 />
 <Relationship Id="rId2" Type="http://schemas.openxmlformats.org/officeDocument/2006/relationships/image" Target="../media/image87.jpeg" />
</Relationships>

</file>

<file path=ppt/slides/_rels/slide9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 />
 <Relationship Id="rId2" Type="http://schemas.openxmlformats.org/officeDocument/2006/relationships/image" Target="../media/image9.jpeg" 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772400" cy="5816600"/>
          </a:xfrm>
          <a:prstGeom prst="rect">
            <a:avLst/>
          </a:prstGeom>
        </p:spPr>
      </p:pic>
      <p:sp>
        <p:nvSpPr>
          <p:cNvPr id="2" name="TextBox 2"/>
          <p:cNvSpPr txBox="1"/>
          <p:nvPr/>
        </p:nvSpPr>
        <p:spPr>
          <a:xfrm>
            <a:off x="520700" y="1282700"/>
            <a:ext cx="7251700" cy="952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575"/>
              </a:lnSpc>
            </a:pPr>
            <a:r>
              <a:rPr lang="en-CA" sz="4599" b="1" smtClean="0">
                <a:solidFill>
                  <a:srgbClr val="FFFE65"/>
                </a:solidFill>
                <a:latin typeface="Tahoma Bold"/>
                <a:cs typeface="Tahoma Bold"/>
              </a:rPr>
              <a:t>TH</a:t>
            </a:r>
            <a:r>
              <a:rPr lang="en-CA" sz="5109" b="1" smtClean="0">
                <a:solidFill>
                  <a:srgbClr val="FFFE65"/>
                </a:solidFill>
                <a:latin typeface="Tahoma Bold"/>
                <a:cs typeface="Tahoma Bold"/>
              </a:rPr>
              <a:t>  THYROID</a:t>
            </a:r>
            <a:r>
              <a:rPr lang="en-CA" sz="4599" b="1" smtClean="0">
                <a:solidFill>
                  <a:srgbClr val="FFFE65"/>
                </a:solidFill>
                <a:latin typeface="Tahoma Bold"/>
                <a:cs typeface="Tahoma Bold"/>
              </a:rPr>
              <a:t> GLAND</a:t>
            </a:r>
          </a:p>
          <a:p>
            <a:pPr>
              <a:lnSpc>
                <a:spcPts val="5575"/>
              </a:lnSpc>
            </a:pPr>
            <a:endParaRPr lang="en-CA" sz="4859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2082800" y="3289300"/>
            <a:ext cx="5689600" cy="571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505"/>
              </a:lnSpc>
            </a:pPr>
            <a:r>
              <a:rPr lang="en-CA" sz="3059" smtClean="0">
                <a:solidFill>
                  <a:srgbClr val="00F1F2"/>
                </a:solidFill>
                <a:latin typeface="Tahoma"/>
                <a:cs typeface="Tahoma"/>
              </a:rPr>
              <a:t>DR. Nervan  Bayoumy</a:t>
            </a:r>
          </a:p>
          <a:p>
            <a:pPr>
              <a:lnSpc>
                <a:spcPts val="3505"/>
              </a:lnSpc>
            </a:pPr>
            <a:endParaRPr lang="en-CA" sz="3059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3022600" y="3822700"/>
            <a:ext cx="4749800" cy="431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CA" sz="2379" smtClean="0">
                <a:solidFill>
                  <a:srgbClr val="00F1F2"/>
                </a:solidFill>
                <a:latin typeface="Tahoma"/>
                <a:cs typeface="Tahoma"/>
              </a:rPr>
              <a:t>M.D. PhD (UK)</a:t>
            </a:r>
          </a:p>
          <a:p>
            <a:pPr>
              <a:lnSpc>
                <a:spcPts val="2700"/>
              </a:lnSpc>
            </a:pPr>
            <a:endParaRPr lang="en-CA" sz="2379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155700" y="4838700"/>
            <a:ext cx="6616700" cy="571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505"/>
              </a:lnSpc>
            </a:pPr>
            <a:r>
              <a:rPr lang="en-CA" sz="3059" smtClean="0">
                <a:solidFill>
                  <a:srgbClr val="00F1F2"/>
                </a:solidFill>
                <a:latin typeface="Tahoma"/>
                <a:cs typeface="Tahoma"/>
              </a:rPr>
              <a:t>Associate Professor of Physiology</a:t>
            </a:r>
          </a:p>
          <a:p>
            <a:pPr>
              <a:lnSpc>
                <a:spcPts val="3505"/>
              </a:lnSpc>
            </a:pPr>
            <a:endParaRPr lang="en-CA" sz="3059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772400" cy="5816600"/>
          </a:xfrm>
          <a:prstGeom prst="rect">
            <a:avLst/>
          </a:prstGeom>
        </p:spPr>
      </p:pic>
      <p:sp>
        <p:nvSpPr>
          <p:cNvPr id="2" name="TextBox 2"/>
          <p:cNvSpPr txBox="1"/>
          <p:nvPr/>
        </p:nvSpPr>
        <p:spPr>
          <a:xfrm>
            <a:off x="1092200" y="787400"/>
            <a:ext cx="6680200" cy="622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910"/>
              </a:lnSpc>
            </a:pPr>
            <a:r>
              <a:rPr lang="en-CA" sz="3409" b="1" smtClean="0">
                <a:solidFill>
                  <a:srgbClr val="FFFE65"/>
                </a:solidFill>
                <a:latin typeface="Tahoma Bold"/>
                <a:cs typeface="Tahoma Bold"/>
              </a:rPr>
              <a:t>THREE UNIQUE FEATURES</a:t>
            </a:r>
          </a:p>
          <a:p>
            <a:pPr>
              <a:lnSpc>
                <a:spcPts val="3910"/>
              </a:lnSpc>
            </a:pPr>
            <a:endParaRPr lang="en-CA" sz="3399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927100" y="2235200"/>
            <a:ext cx="68453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105"/>
              </a:lnSpc>
            </a:pPr>
            <a:r>
              <a:rPr lang="en-CA" sz="2729" b="1" smtClean="0">
                <a:solidFill>
                  <a:srgbClr val="FFBF00"/>
                </a:solidFill>
                <a:latin typeface="Tahoma Bold"/>
                <a:cs typeface="Tahoma Bold"/>
              </a:rPr>
              <a:t>Contains a large amount of iodine.</a:t>
            </a:r>
          </a:p>
          <a:p>
            <a:pPr>
              <a:lnSpc>
                <a:spcPts val="3105"/>
              </a:lnSpc>
            </a:pPr>
            <a:endParaRPr lang="en-CA" sz="2719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685800" y="3225800"/>
            <a:ext cx="70866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105"/>
              </a:lnSpc>
            </a:pPr>
            <a:r>
              <a:rPr lang="en-CA" sz="2719" smtClean="0">
                <a:solidFill>
                  <a:srgbClr val="FFFEFF"/>
                </a:solidFill>
                <a:latin typeface="Tahoma"/>
                <a:cs typeface="Tahoma"/>
              </a:rPr>
              <a:t>supplied in diet.</a:t>
            </a:r>
          </a:p>
          <a:p>
            <a:pPr>
              <a:lnSpc>
                <a:spcPts val="3105"/>
              </a:lnSpc>
            </a:pPr>
            <a:endParaRPr lang="en-CA" sz="2719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685800" y="4216400"/>
            <a:ext cx="70866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105"/>
              </a:lnSpc>
            </a:pPr>
            <a:r>
              <a:rPr lang="en-CA" sz="2719" smtClean="0">
                <a:solidFill>
                  <a:srgbClr val="FFFEFF"/>
                </a:solidFill>
                <a:latin typeface="Tahoma"/>
                <a:cs typeface="Tahoma"/>
              </a:rPr>
              <a:t>1mg/week.</a:t>
            </a:r>
          </a:p>
          <a:p>
            <a:pPr>
              <a:lnSpc>
                <a:spcPts val="3105"/>
              </a:lnSpc>
            </a:pPr>
            <a:endParaRPr lang="en-CA" sz="2719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772400" cy="58166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772400" cy="58166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772400" cy="5816600"/>
          </a:xfrm>
          <a:prstGeom prst="rect">
            <a:avLst/>
          </a:prstGeom>
        </p:spPr>
      </p:pic>
      <p:sp>
        <p:nvSpPr>
          <p:cNvPr id="2" name="TextBox 2"/>
          <p:cNvSpPr txBox="1"/>
          <p:nvPr/>
        </p:nvSpPr>
        <p:spPr>
          <a:xfrm>
            <a:off x="749300" y="1181100"/>
            <a:ext cx="7023100" cy="952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178117">
              <a:lnSpc>
                <a:spcPts val="3200"/>
              </a:lnSpc>
            </a:pPr>
            <a:r>
              <a:rPr lang="en-CA" sz="2729" b="1" smtClean="0">
                <a:solidFill>
                  <a:srgbClr val="FFBF00"/>
                </a:solidFill>
                <a:latin typeface="Tahoma Bold"/>
                <a:cs typeface="Tahoma Bold"/>
              </a:rPr>
              <a:t>Synthesis is partially intracellular</a:t>
            </a:r>
            <a:br>
              <a:rPr lang="en-CA" sz="2719" smtClean="0">
                <a:solidFill>
                  <a:srgbClr val="000000"/>
                </a:solidFill>
                <a:latin typeface="Times New Roman"/>
              </a:rPr>
            </a:br>
            <a:r>
              <a:rPr lang="en-CA" sz="2729" b="1" smtClean="0">
                <a:solidFill>
                  <a:srgbClr val="FFBF00"/>
                </a:solidFill>
                <a:latin typeface="Tahoma Bold"/>
                <a:cs typeface="Tahoma Bold"/>
              </a:rPr>
              <a:t>and partially extracellular.</a:t>
            </a:r>
          </a:p>
          <a:p>
            <a:pPr>
              <a:lnSpc>
                <a:spcPts val="3200"/>
              </a:lnSpc>
            </a:pPr>
            <a:endParaRPr lang="en-CA" sz="2719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927100" y="3098800"/>
            <a:ext cx="68453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105"/>
              </a:lnSpc>
            </a:pPr>
            <a:r>
              <a:rPr lang="en-CA" sz="2729" b="1" smtClean="0">
                <a:solidFill>
                  <a:srgbClr val="FFBF00"/>
                </a:solidFill>
                <a:latin typeface="Tahoma Bold"/>
                <a:cs typeface="Tahoma Bold"/>
              </a:rPr>
              <a:t>T4 is the major product.</a:t>
            </a:r>
          </a:p>
          <a:p>
            <a:pPr>
              <a:lnSpc>
                <a:spcPts val="3105"/>
              </a:lnSpc>
            </a:pPr>
            <a:endParaRPr lang="en-CA" sz="2719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772400" cy="5816600"/>
          </a:xfrm>
          <a:prstGeom prst="rect">
            <a:avLst/>
          </a:prstGeom>
        </p:spPr>
      </p:pic>
      <p:sp>
        <p:nvSpPr>
          <p:cNvPr id="2" name="TextBox 2"/>
          <p:cNvSpPr txBox="1"/>
          <p:nvPr/>
        </p:nvSpPr>
        <p:spPr>
          <a:xfrm>
            <a:off x="2527300" y="177800"/>
            <a:ext cx="5245100" cy="279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25"/>
              </a:lnSpc>
            </a:pPr>
            <a:r>
              <a:rPr lang="en-CA" sz="1539" b="1" smtClean="0">
                <a:solidFill>
                  <a:srgbClr val="FF0000"/>
                </a:solidFill>
                <a:latin typeface="Tahoma Bold"/>
                <a:cs typeface="Tahoma Bold"/>
              </a:rPr>
              <a:t>STEPS of BIOSYNTHESIS</a:t>
            </a:r>
          </a:p>
          <a:p>
            <a:pPr>
              <a:lnSpc>
                <a:spcPts val="1725"/>
              </a:lnSpc>
            </a:pPr>
            <a:endParaRPr lang="en-CA" sz="1529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772400" cy="5816600"/>
          </a:xfrm>
          <a:prstGeom prst="rect">
            <a:avLst/>
          </a:prstGeom>
        </p:spPr>
      </p:pic>
      <p:sp>
        <p:nvSpPr>
          <p:cNvPr id="2" name="TextBox 2"/>
          <p:cNvSpPr txBox="1"/>
          <p:nvPr/>
        </p:nvSpPr>
        <p:spPr>
          <a:xfrm>
            <a:off x="2070100" y="190500"/>
            <a:ext cx="57023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55"/>
              </a:lnSpc>
            </a:pPr>
            <a:r>
              <a:rPr lang="en-CA" sz="2049" b="1" smtClean="0">
                <a:solidFill>
                  <a:srgbClr val="FFFEFF"/>
                </a:solidFill>
                <a:latin typeface="Tahoma Bold"/>
                <a:cs typeface="Tahoma Bold"/>
              </a:rPr>
              <a:t>Thyroid Hormones [T3 - T4]</a:t>
            </a:r>
          </a:p>
          <a:p>
            <a:pPr>
              <a:lnSpc>
                <a:spcPts val="2355"/>
              </a:lnSpc>
            </a:pPr>
            <a:endParaRPr lang="en-CA" sz="2039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850900" y="647700"/>
            <a:ext cx="18288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55"/>
              </a:lnSpc>
            </a:pPr>
            <a:r>
              <a:rPr lang="en-CA" sz="1709" b="1" smtClean="0">
                <a:solidFill>
                  <a:srgbClr val="FFFEFF"/>
                </a:solidFill>
                <a:latin typeface="Tahoma Bold"/>
                <a:cs typeface="Tahoma Bold"/>
              </a:rPr>
              <a:t>Biosynthesis</a:t>
            </a:r>
            <a:r>
              <a:rPr lang="en-CA" sz="2049" b="1" smtClean="0">
                <a:solidFill>
                  <a:srgbClr val="FFFEFF"/>
                </a:solidFill>
                <a:latin typeface="Tahoma Bold"/>
                <a:cs typeface="Tahoma Bold"/>
              </a:rPr>
              <a:t>:</a:t>
            </a:r>
          </a:p>
          <a:p>
            <a:pPr>
              <a:lnSpc>
                <a:spcPts val="2355"/>
              </a:lnSpc>
            </a:pPr>
          </a:p>
        </p:txBody>
      </p:sp>
      <p:sp>
        <p:nvSpPr>
          <p:cNvPr id="4" name="TextBox 4"/>
          <p:cNvSpPr txBox="1"/>
          <p:nvPr/>
        </p:nvSpPr>
        <p:spPr>
          <a:xfrm>
            <a:off x="3962400" y="711200"/>
            <a:ext cx="2019300" cy="279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80"/>
              </a:lnSpc>
            </a:pPr>
            <a:r>
              <a:rPr lang="en-CA" sz="1529" smtClean="0">
                <a:solidFill>
                  <a:srgbClr val="FFFEFF"/>
                </a:solidFill>
                <a:latin typeface="Tahoma"/>
                <a:cs typeface="Tahoma"/>
              </a:rPr>
              <a:t>by the follicular cells</a:t>
            </a:r>
          </a:p>
          <a:p>
            <a:pPr>
              <a:lnSpc>
                <a:spcPts val="1780"/>
              </a:lnSpc>
            </a:pPr>
          </a:p>
        </p:txBody>
      </p:sp>
      <p:sp>
        <p:nvSpPr>
          <p:cNvPr id="5" name="TextBox 5"/>
          <p:cNvSpPr txBox="1"/>
          <p:nvPr/>
        </p:nvSpPr>
        <p:spPr>
          <a:xfrm>
            <a:off x="76200" y="1193800"/>
            <a:ext cx="7696200" cy="279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25"/>
              </a:lnSpc>
            </a:pPr>
            <a:r>
              <a:rPr lang="en-CA" sz="1529" smtClean="0">
                <a:solidFill>
                  <a:srgbClr val="FFFEFF"/>
                </a:solidFill>
                <a:latin typeface="Tahoma"/>
                <a:cs typeface="Tahoma"/>
              </a:rPr>
              <a:t>1-</a:t>
            </a:r>
            <a:r>
              <a:rPr lang="en-CA" sz="1539" b="1" smtClean="0">
                <a:solidFill>
                  <a:srgbClr val="FFFEFF"/>
                </a:solidFill>
                <a:latin typeface="Tahoma Bold"/>
                <a:cs typeface="Tahoma Bold"/>
              </a:rPr>
              <a:t> Iodide pump</a:t>
            </a:r>
            <a:r>
              <a:rPr lang="en-CA" sz="1529" smtClean="0">
                <a:solidFill>
                  <a:srgbClr val="FFFEFF"/>
                </a:solidFill>
                <a:latin typeface="Tahoma"/>
                <a:cs typeface="Tahoma"/>
              </a:rPr>
              <a:t>.</a:t>
            </a:r>
          </a:p>
          <a:p>
            <a:pPr>
              <a:lnSpc>
                <a:spcPts val="1725"/>
              </a:lnSpc>
            </a:pPr>
            <a:endParaRPr lang="en-CA" sz="1529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76200" y="2019300"/>
            <a:ext cx="7696200" cy="279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25"/>
              </a:lnSpc>
            </a:pPr>
            <a:r>
              <a:rPr lang="en-CA" sz="1529" smtClean="0">
                <a:solidFill>
                  <a:srgbClr val="FFFEFF"/>
                </a:solidFill>
                <a:latin typeface="Tahoma"/>
                <a:cs typeface="Tahoma"/>
              </a:rPr>
              <a:t>2-</a:t>
            </a:r>
            <a:r>
              <a:rPr lang="en-CA" sz="1539" b="1" smtClean="0">
                <a:solidFill>
                  <a:srgbClr val="FFFEFF"/>
                </a:solidFill>
                <a:latin typeface="Tahoma Bold"/>
                <a:cs typeface="Tahoma Bold"/>
              </a:rPr>
              <a:t> Thyroglobulin synthesis</a:t>
            </a:r>
            <a:r>
              <a:rPr lang="en-CA" sz="1529" smtClean="0">
                <a:solidFill>
                  <a:srgbClr val="FFFEFF"/>
                </a:solidFill>
                <a:latin typeface="Tahoma"/>
                <a:cs typeface="Tahoma"/>
              </a:rPr>
              <a:t>.</a:t>
            </a:r>
          </a:p>
          <a:p>
            <a:pPr>
              <a:lnSpc>
                <a:spcPts val="1725"/>
              </a:lnSpc>
            </a:pPr>
            <a:endParaRPr lang="en-CA" sz="1529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76200" y="2717800"/>
            <a:ext cx="7696200" cy="279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25"/>
              </a:lnSpc>
            </a:pPr>
            <a:r>
              <a:rPr lang="en-CA" sz="1529" smtClean="0">
                <a:solidFill>
                  <a:srgbClr val="FFFEFF"/>
                </a:solidFill>
                <a:latin typeface="Tahoma"/>
                <a:cs typeface="Tahoma"/>
              </a:rPr>
              <a:t>3-</a:t>
            </a:r>
            <a:r>
              <a:rPr lang="en-CA" sz="1539" b="1" smtClean="0">
                <a:solidFill>
                  <a:srgbClr val="FFFEFF"/>
                </a:solidFill>
                <a:latin typeface="Tahoma Bold"/>
                <a:cs typeface="Tahoma Bold"/>
              </a:rPr>
              <a:t> Oxidation</a:t>
            </a:r>
            <a:r>
              <a:rPr lang="en-CA" sz="1529" smtClean="0">
                <a:solidFill>
                  <a:srgbClr val="FFFEFF"/>
                </a:solidFill>
                <a:latin typeface="Tahoma"/>
                <a:cs typeface="Tahoma"/>
              </a:rPr>
              <a:t> of iodide to iodine.</a:t>
            </a:r>
          </a:p>
          <a:p>
            <a:pPr>
              <a:lnSpc>
                <a:spcPts val="1725"/>
              </a:lnSpc>
            </a:pPr>
            <a:endParaRPr lang="en-CA" sz="1529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76200" y="3302000"/>
            <a:ext cx="7696200" cy="711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800"/>
              </a:lnSpc>
              <a:tabLst>
                <a:tab pos="3098800" algn="l"/>
              </a:tabLst>
            </a:pPr>
            <a:r>
              <a:rPr lang="en-CA" sz="1529" smtClean="0">
                <a:solidFill>
                  <a:srgbClr val="FFFEFF"/>
                </a:solidFill>
                <a:latin typeface="Tahoma"/>
                <a:cs typeface="Tahoma"/>
              </a:rPr>
              <a:t>4-</a:t>
            </a:r>
            <a:r>
              <a:rPr lang="en-CA" sz="1539" b="1" smtClean="0">
                <a:solidFill>
                  <a:srgbClr val="FFFEFF"/>
                </a:solidFill>
                <a:latin typeface="Tahoma Bold"/>
                <a:cs typeface="Tahoma Bold"/>
              </a:rPr>
              <a:t> Iodination</a:t>
            </a:r>
            <a:r>
              <a:rPr lang="en-CA" sz="1529" smtClean="0">
                <a:solidFill>
                  <a:srgbClr val="FFFEFF"/>
                </a:solidFill>
                <a:latin typeface="Tahoma"/>
                <a:cs typeface="Tahoma"/>
              </a:rPr>
              <a:t> of tyrosine, to form </a:t>
            </a:r>
            <a:r>
              <a:rPr lang="en-CA" sz="1539" b="1" smtClean="0">
                <a:solidFill>
                  <a:srgbClr val="FFFEFF"/>
                </a:solidFill>
                <a:latin typeface="Tahoma Bold"/>
                <a:cs typeface="Tahoma Bold"/>
              </a:rPr>
              <a:t>mono-iodotyrosine (MIT)</a:t>
            </a:r>
            <a:br>
              <a:rPr lang="en-CA" sz="1529" smtClean="0">
                <a:solidFill>
                  <a:srgbClr val="000000"/>
                </a:solidFill>
                <a:latin typeface="Times New Roman"/>
              </a:rPr>
            </a:br>
            <a:r>
              <a:rPr lang="en-CA" sz="1539" b="1" smtClean="0">
                <a:solidFill>
                  <a:srgbClr val="FFFEFF"/>
                </a:solidFill>
                <a:latin typeface="Tahoma Bold"/>
                <a:cs typeface="Tahoma Bold"/>
              </a:rPr>
              <a:t>	&amp; di-iodotyrosine (DIT).</a:t>
            </a:r>
          </a:p>
          <a:p>
            <a:pPr>
              <a:lnSpc>
                <a:spcPts val="2800"/>
              </a:lnSpc>
            </a:pPr>
            <a:endParaRPr lang="en-CA" sz="1529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76200" y="4114800"/>
            <a:ext cx="7696200" cy="279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25"/>
              </a:lnSpc>
              <a:tabLst>
                <a:tab pos="1549400" algn="l"/>
              </a:tabLst>
            </a:pPr>
            <a:r>
              <a:rPr lang="en-CA" sz="1529" smtClean="0">
                <a:solidFill>
                  <a:srgbClr val="FFFEFF"/>
                </a:solidFill>
                <a:latin typeface="Tahoma"/>
                <a:cs typeface="Tahoma"/>
              </a:rPr>
              <a:t>5-</a:t>
            </a:r>
            <a:r>
              <a:rPr lang="en-CA" sz="1539" b="1" smtClean="0">
                <a:solidFill>
                  <a:srgbClr val="FFFEFF"/>
                </a:solidFill>
                <a:latin typeface="Tahoma Bold"/>
                <a:cs typeface="Tahoma Bold"/>
              </a:rPr>
              <a:t> Coupling</a:t>
            </a:r>
            <a:r>
              <a:rPr lang="en-CA" sz="1529" smtClean="0">
                <a:solidFill>
                  <a:srgbClr val="FFFEFF"/>
                </a:solidFill>
                <a:latin typeface="Tahoma"/>
                <a:cs typeface="Tahoma"/>
              </a:rPr>
              <a:t>;</a:t>
            </a:r>
            <a:r>
              <a:rPr lang="en-CA" sz="1529" smtClean="0">
                <a:solidFill>
                  <a:srgbClr val="FFFEFF"/>
                </a:solidFill>
                <a:latin typeface="Tahoma"/>
                <a:cs typeface="Tahoma"/>
              </a:rPr>
              <a:t>	MIT + DIT = </a:t>
            </a:r>
            <a:r>
              <a:rPr lang="en-CA" sz="1539" b="1" smtClean="0">
                <a:solidFill>
                  <a:srgbClr val="FFFEFF"/>
                </a:solidFill>
                <a:latin typeface="Tahoma Bold"/>
                <a:cs typeface="Tahoma Bold"/>
              </a:rPr>
              <a:t>Tri-iodothyronine, ( T3).</a:t>
            </a:r>
          </a:p>
          <a:p>
            <a:pPr>
              <a:lnSpc>
                <a:spcPts val="1725"/>
              </a:lnSpc>
            </a:pPr>
            <a:endParaRPr lang="en-CA" sz="1529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625600" y="4470400"/>
            <a:ext cx="6146800" cy="279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25"/>
              </a:lnSpc>
            </a:pPr>
            <a:r>
              <a:rPr lang="en-CA" sz="1529" smtClean="0">
                <a:solidFill>
                  <a:srgbClr val="FFFEFF"/>
                </a:solidFill>
                <a:latin typeface="Tahoma"/>
                <a:cs typeface="Tahoma"/>
              </a:rPr>
              <a:t>DIT + DIT = </a:t>
            </a:r>
            <a:r>
              <a:rPr lang="en-CA" sz="1539" b="1" smtClean="0">
                <a:solidFill>
                  <a:srgbClr val="FFFEFF"/>
                </a:solidFill>
                <a:latin typeface="Tahoma Bold"/>
                <a:cs typeface="Tahoma Bold"/>
              </a:rPr>
              <a:t>Tetra-iodothyronine, (T4)/ Thyroxine.</a:t>
            </a:r>
          </a:p>
          <a:p>
            <a:pPr>
              <a:lnSpc>
                <a:spcPts val="1725"/>
              </a:lnSpc>
            </a:pPr>
            <a:endParaRPr lang="en-CA" sz="1529">
              <a:solidFill>
                <a:srgbClr val="000000"/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76200" y="4813300"/>
            <a:ext cx="7696200" cy="279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25"/>
              </a:lnSpc>
            </a:pPr>
            <a:r>
              <a:rPr lang="en-CA" sz="1529" smtClean="0">
                <a:solidFill>
                  <a:srgbClr val="FFFEFF"/>
                </a:solidFill>
                <a:latin typeface="Tahoma"/>
                <a:cs typeface="Tahoma"/>
              </a:rPr>
              <a:t>6-</a:t>
            </a:r>
            <a:r>
              <a:rPr lang="en-CA" sz="1539" b="1" smtClean="0">
                <a:solidFill>
                  <a:srgbClr val="FFFEFF"/>
                </a:solidFill>
                <a:latin typeface="Tahoma Bold"/>
                <a:cs typeface="Tahoma Bold"/>
              </a:rPr>
              <a:t> Release</a:t>
            </a:r>
            <a:r>
              <a:rPr lang="en-CA" sz="1529" smtClean="0">
                <a:solidFill>
                  <a:srgbClr val="FFFEFF"/>
                </a:solidFill>
                <a:latin typeface="Tahoma"/>
                <a:cs typeface="Tahoma"/>
              </a:rPr>
              <a:t>.</a:t>
            </a:r>
          </a:p>
          <a:p>
            <a:pPr>
              <a:lnSpc>
                <a:spcPts val="1725"/>
              </a:lnSpc>
            </a:pPr>
            <a:endParaRPr lang="en-CA" sz="1529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772400" cy="5816600"/>
          </a:xfrm>
          <a:prstGeom prst="rect">
            <a:avLst/>
          </a:prstGeom>
        </p:spPr>
      </p:pic>
      <p:sp>
        <p:nvSpPr>
          <p:cNvPr id="2" name="TextBox 2"/>
          <p:cNvSpPr txBox="1"/>
          <p:nvPr/>
        </p:nvSpPr>
        <p:spPr>
          <a:xfrm>
            <a:off x="914400" y="469900"/>
            <a:ext cx="6858000" cy="698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310"/>
              </a:lnSpc>
            </a:pPr>
            <a:r>
              <a:rPr lang="en-CA" sz="3749" b="1" smtClean="0">
                <a:solidFill>
                  <a:srgbClr val="FFFE65"/>
                </a:solidFill>
                <a:latin typeface="Tahoma Bold"/>
                <a:cs typeface="Tahoma Bold"/>
              </a:rPr>
              <a:t>STEPS IN BIOSYNTHESIS</a:t>
            </a:r>
          </a:p>
          <a:p>
            <a:pPr>
              <a:lnSpc>
                <a:spcPts val="4310"/>
              </a:lnSpc>
            </a:pPr>
            <a:endParaRPr lang="en-CA" sz="3739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003300" y="1714500"/>
            <a:ext cx="6769100" cy="1079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CA" sz="3059" smtClean="0">
                <a:solidFill>
                  <a:srgbClr val="FFFE65"/>
                </a:solidFill>
                <a:latin typeface="Tahoma"/>
                <a:cs typeface="Tahoma"/>
              </a:rPr>
              <a:t>THYROGLOBULIN FORMATION AND</a:t>
            </a:r>
            <a:br>
              <a:rPr lang="en-CA" sz="3059" smtClean="0">
                <a:solidFill>
                  <a:srgbClr val="000000"/>
                </a:solidFill>
                <a:latin typeface="Times New Roman"/>
              </a:rPr>
            </a:br>
            <a:r>
              <a:rPr lang="en-CA" sz="3059" smtClean="0">
                <a:solidFill>
                  <a:srgbClr val="FFFE65"/>
                </a:solidFill>
                <a:latin typeface="Tahoma"/>
                <a:cs typeface="Tahoma"/>
              </a:rPr>
              <a:t>TRANSPORT:</a:t>
            </a:r>
          </a:p>
          <a:p>
            <a:pPr>
              <a:lnSpc>
                <a:spcPts val="3600"/>
              </a:lnSpc>
            </a:pPr>
            <a:endParaRPr lang="en-CA" sz="3059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762000" y="3149600"/>
            <a:ext cx="7010400" cy="1079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900"/>
              </a:lnSpc>
            </a:pPr>
            <a:r>
              <a:rPr lang="en-CA" sz="2719" smtClean="0">
                <a:solidFill>
                  <a:srgbClr val="FFFEFF"/>
                </a:solidFill>
                <a:latin typeface="Tahoma"/>
                <a:cs typeface="Tahoma"/>
              </a:rPr>
              <a:t>Glycoprotein.</a:t>
            </a:r>
            <a:br>
              <a:rPr lang="en-CA" sz="2719" smtClean="0">
                <a:solidFill>
                  <a:srgbClr val="000000"/>
                </a:solidFill>
                <a:latin typeface="Times New Roman"/>
              </a:rPr>
            </a:br>
            <a:r>
              <a:rPr lang="en-CA" sz="2719" smtClean="0">
                <a:solidFill>
                  <a:srgbClr val="FFFEFF"/>
                </a:solidFill>
                <a:latin typeface="Tahoma"/>
                <a:cs typeface="Tahoma"/>
              </a:rPr>
              <a:t>Tyrosine.</a:t>
            </a:r>
          </a:p>
          <a:p>
            <a:pPr>
              <a:lnSpc>
                <a:spcPts val="3900"/>
              </a:lnSpc>
            </a:pPr>
            <a:endParaRPr lang="en-CA" sz="2719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20700" y="4216400"/>
            <a:ext cx="7251700" cy="952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300"/>
              </a:lnSpc>
              <a:tabLst>
                <a:tab pos="520700" algn="l"/>
              </a:tabLst>
            </a:pPr>
            <a:r>
              <a:rPr lang="en-CA" sz="2719" smtClean="0">
                <a:solidFill>
                  <a:srgbClr val="FFFEFF"/>
                </a:solidFill>
                <a:latin typeface="Tahoma"/>
                <a:cs typeface="Tahoma"/>
              </a:rPr>
              <a:t>- Rough endoplasmic reticulum and Golgi</a:t>
            </a:r>
            <a:br>
              <a:rPr lang="en-CA" sz="2719" smtClean="0">
                <a:solidFill>
                  <a:srgbClr val="000000"/>
                </a:solidFill>
                <a:latin typeface="Times New Roman"/>
              </a:rPr>
            </a:br>
            <a:r>
              <a:rPr lang="en-CA" sz="2719" smtClean="0">
                <a:solidFill>
                  <a:srgbClr val="FFFEFF"/>
                </a:solidFill>
                <a:latin typeface="Tahoma"/>
                <a:cs typeface="Tahoma"/>
              </a:rPr>
              <a:t>	apparatus.</a:t>
            </a:r>
          </a:p>
          <a:p>
            <a:pPr>
              <a:lnSpc>
                <a:spcPts val="3300"/>
              </a:lnSpc>
            </a:pPr>
            <a:endParaRPr lang="en-CA" sz="2719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772400" cy="5816600"/>
          </a:xfrm>
          <a:prstGeom prst="rect">
            <a:avLst/>
          </a:prstGeom>
        </p:spPr>
      </p:pic>
      <p:sp>
        <p:nvSpPr>
          <p:cNvPr id="2" name="TextBox 2"/>
          <p:cNvSpPr txBox="1"/>
          <p:nvPr/>
        </p:nvSpPr>
        <p:spPr>
          <a:xfrm>
            <a:off x="939800" y="571500"/>
            <a:ext cx="6832600" cy="571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505"/>
              </a:lnSpc>
            </a:pPr>
            <a:r>
              <a:rPr lang="en-CA" sz="3059" smtClean="0">
                <a:solidFill>
                  <a:srgbClr val="FFFE65"/>
                </a:solidFill>
                <a:latin typeface="Tahoma"/>
                <a:cs typeface="Tahoma"/>
              </a:rPr>
              <a:t>IODIDE PUMP OR IODIDE TRAP:</a:t>
            </a:r>
          </a:p>
          <a:p>
            <a:pPr>
              <a:lnSpc>
                <a:spcPts val="3505"/>
              </a:lnSpc>
            </a:pPr>
            <a:endParaRPr lang="en-CA" sz="3059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33400" y="1485900"/>
            <a:ext cx="72390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105"/>
              </a:lnSpc>
            </a:pPr>
            <a:r>
              <a:rPr lang="en-CA" sz="2719" smtClean="0">
                <a:solidFill>
                  <a:srgbClr val="FFFEFF"/>
                </a:solidFill>
                <a:latin typeface="Tahoma"/>
                <a:cs typeface="Tahoma"/>
              </a:rPr>
              <a:t>- Active transport.</a:t>
            </a:r>
          </a:p>
          <a:p>
            <a:pPr>
              <a:lnSpc>
                <a:spcPts val="3105"/>
              </a:lnSpc>
            </a:pPr>
            <a:endParaRPr lang="en-CA" sz="2719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457200" y="2489200"/>
            <a:ext cx="73152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105"/>
              </a:lnSpc>
            </a:pPr>
            <a:r>
              <a:rPr lang="en-CA" sz="1756" smtClean="0">
                <a:solidFill>
                  <a:srgbClr val="00CBFF"/>
                </a:solidFill>
                <a:latin typeface="Tahoma"/>
                <a:cs typeface="Tahoma"/>
              </a:rPr>
              <a:t>-</a:t>
            </a:r>
            <a:r>
              <a:rPr lang="en-CA" sz="2719" smtClean="0">
                <a:solidFill>
                  <a:srgbClr val="FFFEFF"/>
                </a:solidFill>
                <a:latin typeface="Tahoma"/>
                <a:cs typeface="Tahoma"/>
              </a:rPr>
              <a:t>  It is stimulated by TSH.</a:t>
            </a:r>
          </a:p>
          <a:p>
            <a:pPr>
              <a:lnSpc>
                <a:spcPts val="3105"/>
              </a:lnSpc>
            </a:pPr>
            <a:endParaRPr lang="en-CA" sz="2684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71500" y="3352800"/>
            <a:ext cx="72009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105"/>
              </a:lnSpc>
            </a:pPr>
            <a:r>
              <a:rPr lang="en-CA" sz="2719" smtClean="0">
                <a:solidFill>
                  <a:srgbClr val="FFFEFF"/>
                </a:solidFill>
                <a:latin typeface="Tahoma"/>
                <a:cs typeface="Tahoma"/>
              </a:rPr>
              <a:t>- Wol  chaikof  effect</a:t>
            </a:r>
          </a:p>
          <a:p>
            <a:pPr>
              <a:lnSpc>
                <a:spcPts val="3105"/>
              </a:lnSpc>
            </a:pPr>
            <a:endParaRPr lang="en-CA" sz="2719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977900" y="3987800"/>
            <a:ext cx="6794500" cy="533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CA" sz="1529" smtClean="0">
                <a:solidFill>
                  <a:srgbClr val="FFFEFF"/>
                </a:solidFill>
                <a:latin typeface="Tahoma"/>
                <a:cs typeface="Tahoma"/>
              </a:rPr>
              <a:t>(</a:t>
            </a:r>
            <a:r>
              <a:rPr lang="en-CA" sz="1529" smtClean="0">
                <a:solidFill>
                  <a:srgbClr val="D9D8D9"/>
                </a:solidFill>
                <a:latin typeface="Tahoma"/>
                <a:cs typeface="Tahoma"/>
              </a:rPr>
              <a:t>A reduction in thyroid hormone levels caused by administration of a</a:t>
            </a:r>
            <a:br>
              <a:rPr lang="en-CA" sz="1529" smtClean="0">
                <a:solidFill>
                  <a:srgbClr val="000000"/>
                </a:solidFill>
                <a:latin typeface="Times New Roman"/>
              </a:rPr>
            </a:br>
            <a:r>
              <a:rPr lang="en-CA" sz="1529" smtClean="0">
                <a:solidFill>
                  <a:srgbClr val="D9D8D9"/>
                </a:solidFill>
                <a:latin typeface="Tahoma"/>
                <a:cs typeface="Tahoma"/>
              </a:rPr>
              <a:t>large amount of iodine).</a:t>
            </a:r>
          </a:p>
          <a:p>
            <a:pPr>
              <a:lnSpc>
                <a:spcPts val="1800"/>
              </a:lnSpc>
            </a:pPr>
            <a:endParaRPr lang="en-CA" sz="1529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800100" y="4851400"/>
            <a:ext cx="69723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105"/>
              </a:lnSpc>
              <a:tabLst>
                <a:tab pos="4800600" algn="l"/>
              </a:tabLst>
            </a:pPr>
            <a:r>
              <a:rPr lang="en-CA" sz="2719" smtClean="0">
                <a:solidFill>
                  <a:srgbClr val="FFFEFF"/>
                </a:solidFill>
                <a:latin typeface="Tahoma"/>
                <a:cs typeface="Tahoma"/>
              </a:rPr>
              <a:t>Ratio of concentration from 3</a:t>
            </a:r>
            <a:r>
              <a:rPr lang="en-CA" sz="2719" smtClean="0">
                <a:solidFill>
                  <a:srgbClr val="FFFEFF"/>
                </a:solidFill>
                <a:latin typeface="Tahoma"/>
                <a:cs typeface="Tahoma"/>
              </a:rPr>
              <a:t>	250 times.</a:t>
            </a:r>
          </a:p>
          <a:p>
            <a:pPr>
              <a:lnSpc>
                <a:spcPts val="3105"/>
              </a:lnSpc>
            </a:pPr>
            <a:endParaRPr lang="en-CA" sz="2719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772400" cy="5816600"/>
          </a:xfrm>
          <a:prstGeom prst="rect">
            <a:avLst/>
          </a:prstGeom>
        </p:spPr>
      </p:pic>
      <p:sp>
        <p:nvSpPr>
          <p:cNvPr id="2" name="TextBox 2"/>
          <p:cNvSpPr txBox="1"/>
          <p:nvPr/>
        </p:nvSpPr>
        <p:spPr>
          <a:xfrm>
            <a:off x="939800" y="850900"/>
            <a:ext cx="6832600" cy="571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505"/>
              </a:lnSpc>
            </a:pPr>
            <a:r>
              <a:rPr lang="en-CA" sz="3059" smtClean="0">
                <a:solidFill>
                  <a:srgbClr val="FFFE65"/>
                </a:solidFill>
                <a:latin typeface="Tahoma"/>
                <a:cs typeface="Tahoma"/>
              </a:rPr>
              <a:t>OXIDATION OF IODIDE TO IODINE:</a:t>
            </a:r>
          </a:p>
          <a:p>
            <a:pPr>
              <a:lnSpc>
                <a:spcPts val="3505"/>
              </a:lnSpc>
            </a:pPr>
            <a:endParaRPr lang="en-CA" sz="3059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457200" y="1955800"/>
            <a:ext cx="73152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105"/>
              </a:lnSpc>
            </a:pPr>
            <a:r>
              <a:rPr lang="en-CA" sz="1756" smtClean="0">
                <a:solidFill>
                  <a:srgbClr val="00CBFF"/>
                </a:solidFill>
                <a:latin typeface="Tahoma"/>
                <a:cs typeface="Tahoma"/>
              </a:rPr>
              <a:t>-</a:t>
            </a:r>
            <a:r>
              <a:rPr lang="en-CA" sz="2719" smtClean="0">
                <a:solidFill>
                  <a:srgbClr val="FFFEFF"/>
                </a:solidFill>
                <a:latin typeface="Tahoma"/>
                <a:cs typeface="Tahoma"/>
              </a:rPr>
              <a:t>  Thyroid peroxidase.</a:t>
            </a:r>
          </a:p>
          <a:p>
            <a:pPr>
              <a:lnSpc>
                <a:spcPts val="3105"/>
              </a:lnSpc>
            </a:pPr>
            <a:endParaRPr lang="en-CA" sz="2676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71500" y="2933700"/>
            <a:ext cx="7200900" cy="965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CA" sz="2719" smtClean="0">
                <a:solidFill>
                  <a:srgbClr val="FFFEFF"/>
                </a:solidFill>
                <a:latin typeface="Tahoma"/>
                <a:cs typeface="Tahoma"/>
              </a:rPr>
              <a:t>- It is located in or attached to the apical</a:t>
            </a:r>
            <a:br>
              <a:rPr lang="en-CA" sz="2719" smtClean="0">
                <a:solidFill>
                  <a:srgbClr val="000000"/>
                </a:solidFill>
                <a:latin typeface="Times New Roman"/>
              </a:rPr>
            </a:br>
            <a:r>
              <a:rPr lang="en-CA" sz="2719" smtClean="0">
                <a:solidFill>
                  <a:srgbClr val="FFFEFF"/>
                </a:solidFill>
                <a:latin typeface="Tahoma"/>
                <a:cs typeface="Tahoma"/>
              </a:rPr>
              <a:t>membrane.</a:t>
            </a:r>
          </a:p>
          <a:p>
            <a:pPr>
              <a:lnSpc>
                <a:spcPts val="3200"/>
              </a:lnSpc>
            </a:pPr>
            <a:endParaRPr lang="en-CA" sz="2719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772400" cy="5816600"/>
          </a:xfrm>
          <a:prstGeom prst="rect">
            <a:avLst/>
          </a:prstGeom>
        </p:spPr>
      </p:pic>
      <p:sp>
        <p:nvSpPr>
          <p:cNvPr id="2" name="TextBox 2"/>
          <p:cNvSpPr txBox="1"/>
          <p:nvPr/>
        </p:nvSpPr>
        <p:spPr>
          <a:xfrm>
            <a:off x="546100" y="368300"/>
            <a:ext cx="7226300" cy="571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505"/>
              </a:lnSpc>
            </a:pPr>
            <a:r>
              <a:rPr lang="en-CA" sz="3059" smtClean="0">
                <a:solidFill>
                  <a:srgbClr val="FFFE65"/>
                </a:solidFill>
                <a:latin typeface="Tahoma"/>
                <a:cs typeface="Tahoma"/>
              </a:rPr>
              <a:t>ORGANIFICATION OF THYROGLOBULIN</a:t>
            </a:r>
          </a:p>
          <a:p>
            <a:pPr>
              <a:lnSpc>
                <a:spcPts val="3505"/>
              </a:lnSpc>
            </a:pPr>
            <a:endParaRPr lang="en-CA" sz="3059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76200" y="1498600"/>
            <a:ext cx="76962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105"/>
              </a:lnSpc>
            </a:pPr>
            <a:r>
              <a:rPr lang="en-CA" sz="1756" smtClean="0">
                <a:solidFill>
                  <a:srgbClr val="00CBFF"/>
                </a:solidFill>
                <a:latin typeface="Tahoma"/>
                <a:cs typeface="Tahoma"/>
              </a:rPr>
              <a:t>-</a:t>
            </a:r>
            <a:r>
              <a:rPr lang="en-CA" sz="2719" smtClean="0">
                <a:solidFill>
                  <a:srgbClr val="FFFEFF"/>
                </a:solidFill>
                <a:latin typeface="Tahoma"/>
                <a:cs typeface="Tahoma"/>
              </a:rPr>
              <a:t>  Binding of iodine wit  thyroglobuli</a:t>
            </a:r>
          </a:p>
          <a:p>
            <a:pPr>
              <a:lnSpc>
                <a:spcPts val="3105"/>
              </a:lnSpc>
            </a:pPr>
            <a:endParaRPr lang="en-CA" sz="2694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304800" y="2476500"/>
            <a:ext cx="7467600" cy="965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300"/>
              </a:lnSpc>
            </a:pPr>
            <a:r>
              <a:rPr lang="en-CA" sz="2719" smtClean="0">
                <a:solidFill>
                  <a:srgbClr val="FFFEFF"/>
                </a:solidFill>
                <a:latin typeface="Tahoma"/>
                <a:cs typeface="Tahoma"/>
              </a:rPr>
              <a:t>Catalyzed by thyroi  peroxidas ,  to form</a:t>
            </a:r>
            <a:br>
              <a:rPr lang="en-CA" sz="2719" smtClean="0">
                <a:solidFill>
                  <a:srgbClr val="000000"/>
                </a:solidFill>
                <a:latin typeface="Times New Roman"/>
              </a:rPr>
            </a:br>
            <a:r>
              <a:rPr lang="en-CA" sz="2719" smtClean="0">
                <a:solidFill>
                  <a:srgbClr val="FFFEFF"/>
                </a:solidFill>
                <a:latin typeface="Tahoma"/>
                <a:cs typeface="Tahoma"/>
              </a:rPr>
              <a:t>MIT/DIT</a:t>
            </a:r>
          </a:p>
          <a:p>
            <a:pPr>
              <a:lnSpc>
                <a:spcPts val="3300"/>
              </a:lnSpc>
            </a:pPr>
            <a:endParaRPr lang="en-CA" sz="2719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304800" y="3886200"/>
            <a:ext cx="7467600" cy="952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300"/>
              </a:lnSpc>
            </a:pPr>
            <a:r>
              <a:rPr lang="en-CA" sz="2719" smtClean="0">
                <a:solidFill>
                  <a:srgbClr val="FFFEFF"/>
                </a:solidFill>
                <a:latin typeface="Tahoma"/>
                <a:cs typeface="Tahoma"/>
              </a:rPr>
              <a:t>Remain attached t  thyroglobuli  until the</a:t>
            </a:r>
            <a:br>
              <a:rPr lang="en-CA" sz="2719" smtClean="0">
                <a:solidFill>
                  <a:srgbClr val="000000"/>
                </a:solidFill>
                <a:latin typeface="Times New Roman"/>
              </a:rPr>
            </a:br>
            <a:r>
              <a:rPr lang="en-CA" sz="2719" smtClean="0">
                <a:solidFill>
                  <a:srgbClr val="FFFEFF"/>
                </a:solidFill>
                <a:latin typeface="Tahoma"/>
                <a:cs typeface="Tahoma"/>
              </a:rPr>
              <a:t>gland stimulated to secret.</a:t>
            </a:r>
          </a:p>
          <a:p>
            <a:pPr>
              <a:lnSpc>
                <a:spcPts val="3300"/>
              </a:lnSpc>
            </a:pPr>
            <a:endParaRPr lang="en-CA" sz="2719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772400" cy="5816600"/>
          </a:xfrm>
          <a:prstGeom prst="rect">
            <a:avLst/>
          </a:prstGeom>
        </p:spPr>
      </p:pic>
      <p:sp>
        <p:nvSpPr>
          <p:cNvPr id="2" name="TextBox 2"/>
          <p:cNvSpPr txBox="1"/>
          <p:nvPr/>
        </p:nvSpPr>
        <p:spPr>
          <a:xfrm>
            <a:off x="330200" y="381000"/>
            <a:ext cx="7442200" cy="431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CA" sz="2379" smtClean="0">
                <a:solidFill>
                  <a:srgbClr val="FFFEFF"/>
                </a:solidFill>
                <a:latin typeface="Tahoma"/>
                <a:cs typeface="Tahoma"/>
              </a:rPr>
              <a:t>Thyroid Gland</a:t>
            </a:r>
          </a:p>
          <a:p>
            <a:pPr>
              <a:lnSpc>
                <a:spcPts val="2700"/>
              </a:lnSpc>
            </a:pPr>
            <a:endParaRPr lang="en-CA" sz="2379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879600" y="736600"/>
            <a:ext cx="5892800" cy="431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CA" sz="2379" smtClean="0">
                <a:solidFill>
                  <a:srgbClr val="FFFEFF"/>
                </a:solidFill>
                <a:latin typeface="Tahoma"/>
                <a:cs typeface="Tahoma"/>
              </a:rPr>
              <a:t>Lecture 1;</a:t>
            </a:r>
          </a:p>
          <a:p>
            <a:pPr>
              <a:lnSpc>
                <a:spcPts val="2700"/>
              </a:lnSpc>
            </a:pPr>
            <a:endParaRPr lang="en-CA" sz="2379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330200" y="1104900"/>
            <a:ext cx="7442200" cy="431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CA" sz="2379" smtClean="0">
                <a:solidFill>
                  <a:srgbClr val="FFFEFF"/>
                </a:solidFill>
                <a:latin typeface="Tahoma"/>
                <a:cs typeface="Tahoma"/>
              </a:rPr>
              <a:t>Objectives:</a:t>
            </a:r>
          </a:p>
          <a:p>
            <a:pPr>
              <a:lnSpc>
                <a:spcPts val="2700"/>
              </a:lnSpc>
            </a:pPr>
            <a:endParaRPr lang="en-CA" sz="2379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330200" y="1511300"/>
            <a:ext cx="7442200" cy="1371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700"/>
              </a:lnSpc>
            </a:pPr>
            <a:r>
              <a:rPr lang="en-CA" sz="2379" smtClean="0">
                <a:solidFill>
                  <a:srgbClr val="FFFEFF"/>
                </a:solidFill>
                <a:latin typeface="Tahoma"/>
                <a:cs typeface="Tahoma"/>
              </a:rPr>
              <a:t>1- Describe the synthesis of thyroid hormones.</a:t>
            </a:r>
            <a:br>
              <a:rPr lang="en-CA" sz="2379" smtClean="0">
                <a:solidFill>
                  <a:srgbClr val="000000"/>
                </a:solidFill>
                <a:latin typeface="Times New Roman"/>
              </a:rPr>
            </a:br>
            <a:r>
              <a:rPr lang="en-CA" sz="2379" smtClean="0">
                <a:solidFill>
                  <a:srgbClr val="FFFEFF"/>
                </a:solidFill>
                <a:latin typeface="Tahoma"/>
                <a:cs typeface="Tahoma"/>
              </a:rPr>
              <a:t>2- Diagram the control over the thyroid gland.</a:t>
            </a:r>
          </a:p>
          <a:p>
            <a:pPr>
              <a:lnSpc>
                <a:spcPts val="5700"/>
              </a:lnSpc>
            </a:pPr>
            <a:endParaRPr lang="en-CA" sz="2379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330200" y="3251200"/>
            <a:ext cx="7442200" cy="838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900"/>
              </a:lnSpc>
            </a:pPr>
            <a:r>
              <a:rPr lang="en-CA" sz="2379" smtClean="0">
                <a:solidFill>
                  <a:srgbClr val="FFFEFF"/>
                </a:solidFill>
                <a:latin typeface="Tahoma"/>
                <a:cs typeface="Tahoma"/>
              </a:rPr>
              <a:t>3- Compare between the hormones released by</a:t>
            </a:r>
            <a:br>
              <a:rPr lang="en-CA" sz="2379" smtClean="0">
                <a:solidFill>
                  <a:srgbClr val="000000"/>
                </a:solidFill>
                <a:latin typeface="Times New Roman"/>
              </a:rPr>
            </a:br>
            <a:r>
              <a:rPr lang="en-CA" sz="2379" smtClean="0">
                <a:solidFill>
                  <a:srgbClr val="FFFEFF"/>
                </a:solidFill>
                <a:latin typeface="Tahoma"/>
                <a:cs typeface="Tahoma"/>
              </a:rPr>
              <a:t>the thyroid gland.</a:t>
            </a:r>
          </a:p>
          <a:p>
            <a:pPr>
              <a:lnSpc>
                <a:spcPts val="2900"/>
              </a:lnSpc>
            </a:pPr>
            <a:endParaRPr lang="en-CA" sz="2379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330200" y="4356100"/>
            <a:ext cx="7442200" cy="431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CA" sz="2379" smtClean="0">
                <a:solidFill>
                  <a:srgbClr val="FFFEFF"/>
                </a:solidFill>
                <a:latin typeface="Tahoma"/>
                <a:cs typeface="Tahoma"/>
              </a:rPr>
              <a:t>4- Discus the actions of the thyroid hormones.</a:t>
            </a:r>
          </a:p>
          <a:p>
            <a:pPr>
              <a:lnSpc>
                <a:spcPts val="2700"/>
              </a:lnSpc>
            </a:pPr>
            <a:endParaRPr lang="en-CA" sz="2379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772400" cy="5816600"/>
          </a:xfrm>
          <a:prstGeom prst="rect">
            <a:avLst/>
          </a:prstGeom>
        </p:spPr>
      </p:pic>
      <p:sp>
        <p:nvSpPr>
          <p:cNvPr id="2" name="TextBox 2"/>
          <p:cNvSpPr txBox="1"/>
          <p:nvPr/>
        </p:nvSpPr>
        <p:spPr>
          <a:xfrm>
            <a:off x="990600" y="368300"/>
            <a:ext cx="6781800" cy="622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910"/>
              </a:lnSpc>
            </a:pPr>
            <a:r>
              <a:rPr lang="en-CA" sz="3399" smtClean="0">
                <a:solidFill>
                  <a:srgbClr val="FFFE65"/>
                </a:solidFill>
                <a:latin typeface="Tahoma"/>
                <a:cs typeface="Tahoma"/>
              </a:rPr>
              <a:t>COUPLING REACTION:</a:t>
            </a:r>
          </a:p>
          <a:p>
            <a:pPr>
              <a:lnSpc>
                <a:spcPts val="3910"/>
              </a:lnSpc>
            </a:pPr>
            <a:endParaRPr lang="en-CA" sz="3399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435100" y="1447800"/>
            <a:ext cx="800100" cy="495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105"/>
              </a:lnSpc>
            </a:pPr>
            <a:r>
              <a:rPr lang="en-CA" sz="2719" smtClean="0">
                <a:solidFill>
                  <a:srgbClr val="FFFEFF"/>
                </a:solidFill>
                <a:latin typeface="Tahoma"/>
                <a:cs typeface="Tahoma"/>
              </a:rPr>
              <a:t>DIT</a:t>
            </a:r>
          </a:p>
          <a:p>
            <a:pPr>
              <a:lnSpc>
                <a:spcPts val="3105"/>
              </a:lnSpc>
            </a:pPr>
          </a:p>
        </p:txBody>
      </p:sp>
      <p:sp>
        <p:nvSpPr>
          <p:cNvPr id="4" name="TextBox 4"/>
          <p:cNvSpPr txBox="1"/>
          <p:nvPr/>
        </p:nvSpPr>
        <p:spPr>
          <a:xfrm>
            <a:off x="2540000" y="1447800"/>
            <a:ext cx="1371600" cy="495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105"/>
              </a:lnSpc>
            </a:pPr>
            <a:r>
              <a:rPr lang="en-CA" sz="2719" smtClean="0">
                <a:solidFill>
                  <a:srgbClr val="FFFEFF"/>
                </a:solidFill>
                <a:latin typeface="Tahoma"/>
                <a:cs typeface="Tahoma"/>
              </a:rPr>
              <a:t>+   DIT</a:t>
            </a:r>
          </a:p>
          <a:p>
            <a:pPr>
              <a:lnSpc>
                <a:spcPts val="3105"/>
              </a:lnSpc>
            </a:pPr>
          </a:p>
        </p:txBody>
      </p:sp>
      <p:sp>
        <p:nvSpPr>
          <p:cNvPr id="5" name="TextBox 5"/>
          <p:cNvSpPr txBox="1"/>
          <p:nvPr/>
        </p:nvSpPr>
        <p:spPr>
          <a:xfrm>
            <a:off x="6362700" y="1612900"/>
            <a:ext cx="1016000" cy="266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65"/>
              </a:lnSpc>
            </a:pPr>
            <a:r>
              <a:rPr lang="en-CA" sz="1444" smtClean="0">
                <a:solidFill>
                  <a:srgbClr val="FFFEFF"/>
                </a:solidFill>
                <a:latin typeface="Tahoma"/>
                <a:cs typeface="Tahoma"/>
              </a:rPr>
              <a:t>4 (faster)</a:t>
            </a:r>
          </a:p>
          <a:p>
            <a:pPr>
              <a:lnSpc>
                <a:spcPts val="1665"/>
              </a:lnSpc>
            </a:pPr>
          </a:p>
        </p:txBody>
      </p:sp>
      <p:sp>
        <p:nvSpPr>
          <p:cNvPr id="6" name="TextBox 6"/>
          <p:cNvSpPr txBox="1"/>
          <p:nvPr/>
        </p:nvSpPr>
        <p:spPr>
          <a:xfrm>
            <a:off x="1435100" y="1955800"/>
            <a:ext cx="8128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105"/>
              </a:lnSpc>
            </a:pPr>
            <a:r>
              <a:rPr lang="en-CA" sz="2719" smtClean="0">
                <a:solidFill>
                  <a:srgbClr val="FFFEFF"/>
                </a:solidFill>
                <a:latin typeface="Tahoma"/>
                <a:cs typeface="Tahoma"/>
              </a:rPr>
              <a:t>DIT</a:t>
            </a:r>
          </a:p>
          <a:p>
            <a:pPr>
              <a:lnSpc>
                <a:spcPts val="3105"/>
              </a:lnSpc>
            </a:pPr>
          </a:p>
        </p:txBody>
      </p:sp>
      <p:sp>
        <p:nvSpPr>
          <p:cNvPr id="7" name="TextBox 7"/>
          <p:cNvSpPr txBox="1"/>
          <p:nvPr/>
        </p:nvSpPr>
        <p:spPr>
          <a:xfrm>
            <a:off x="2540000" y="1955800"/>
            <a:ext cx="14224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105"/>
              </a:lnSpc>
            </a:pPr>
            <a:r>
              <a:rPr lang="en-CA" sz="2719" smtClean="0">
                <a:solidFill>
                  <a:srgbClr val="FFFEFF"/>
                </a:solidFill>
                <a:latin typeface="Tahoma"/>
                <a:cs typeface="Tahoma"/>
              </a:rPr>
              <a:t>+   MIT</a:t>
            </a:r>
          </a:p>
          <a:p>
            <a:pPr>
              <a:lnSpc>
                <a:spcPts val="3105"/>
              </a:lnSpc>
            </a:pPr>
          </a:p>
        </p:txBody>
      </p:sp>
      <p:sp>
        <p:nvSpPr>
          <p:cNvPr id="8" name="TextBox 8"/>
          <p:cNvSpPr txBox="1"/>
          <p:nvPr/>
        </p:nvSpPr>
        <p:spPr>
          <a:xfrm>
            <a:off x="6400800" y="2108200"/>
            <a:ext cx="355600" cy="266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65"/>
              </a:lnSpc>
            </a:pPr>
            <a:r>
              <a:rPr lang="en-CA" sz="1444" smtClean="0">
                <a:solidFill>
                  <a:srgbClr val="FFFEFF"/>
                </a:solidFill>
                <a:latin typeface="Tahoma"/>
                <a:cs typeface="Tahoma"/>
              </a:rPr>
              <a:t>3</a:t>
            </a:r>
          </a:p>
          <a:p>
            <a:pPr>
              <a:lnSpc>
                <a:spcPts val="1665"/>
              </a:lnSpc>
            </a:pPr>
          </a:p>
        </p:txBody>
      </p:sp>
      <p:sp>
        <p:nvSpPr>
          <p:cNvPr id="9" name="TextBox 9"/>
          <p:cNvSpPr txBox="1"/>
          <p:nvPr/>
        </p:nvSpPr>
        <p:spPr>
          <a:xfrm>
            <a:off x="800100" y="2946400"/>
            <a:ext cx="52197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105"/>
              </a:lnSpc>
            </a:pPr>
            <a:r>
              <a:rPr lang="en-CA" sz="2719" smtClean="0">
                <a:solidFill>
                  <a:srgbClr val="FFFEFF"/>
                </a:solidFill>
                <a:latin typeface="Tahoma"/>
                <a:cs typeface="Tahoma"/>
              </a:rPr>
              <a:t>Catalyzed by thyroi  peroxidas .</a:t>
            </a:r>
          </a:p>
          <a:p>
            <a:pPr>
              <a:lnSpc>
                <a:spcPts val="3105"/>
              </a:lnSpc>
            </a:pPr>
          </a:p>
        </p:txBody>
      </p:sp>
      <p:sp>
        <p:nvSpPr>
          <p:cNvPr id="10" name="TextBox 10"/>
          <p:cNvSpPr txBox="1"/>
          <p:nvPr/>
        </p:nvSpPr>
        <p:spPr>
          <a:xfrm>
            <a:off x="685800" y="3937000"/>
            <a:ext cx="35179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105"/>
              </a:lnSpc>
            </a:pPr>
            <a:r>
              <a:rPr lang="en-CA" sz="2719" smtClean="0">
                <a:solidFill>
                  <a:srgbClr val="FFFEFF"/>
                </a:solidFill>
                <a:latin typeface="Tahoma"/>
                <a:cs typeface="Tahoma"/>
              </a:rPr>
              <a:t>It is stored as colloid.</a:t>
            </a:r>
          </a:p>
          <a:p>
            <a:pPr>
              <a:lnSpc>
                <a:spcPts val="3105"/>
              </a:lnSpc>
            </a:pPr>
          </a:p>
        </p:txBody>
      </p:sp>
      <p:sp>
        <p:nvSpPr>
          <p:cNvPr id="11" name="TextBox 11"/>
          <p:cNvSpPr txBox="1"/>
          <p:nvPr/>
        </p:nvSpPr>
        <p:spPr>
          <a:xfrm>
            <a:off x="685800" y="4927600"/>
            <a:ext cx="25527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105"/>
              </a:lnSpc>
            </a:pPr>
            <a:r>
              <a:rPr lang="en-CA" sz="2719" smtClean="0">
                <a:solidFill>
                  <a:srgbClr val="FFFEFF"/>
                </a:solidFill>
                <a:latin typeface="Tahoma"/>
                <a:cs typeface="Tahoma"/>
              </a:rPr>
              <a:t>Is sufficient for</a:t>
            </a:r>
          </a:p>
          <a:p>
            <a:pPr>
              <a:lnSpc>
                <a:spcPts val="3105"/>
              </a:lnSpc>
            </a:pPr>
          </a:p>
        </p:txBody>
      </p:sp>
      <p:sp>
        <p:nvSpPr>
          <p:cNvPr id="12" name="TextBox 12"/>
          <p:cNvSpPr txBox="1"/>
          <p:nvPr/>
        </p:nvSpPr>
        <p:spPr>
          <a:xfrm>
            <a:off x="3416300" y="4927600"/>
            <a:ext cx="17780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105"/>
              </a:lnSpc>
            </a:pPr>
            <a:r>
              <a:rPr lang="en-CA" sz="2719" smtClean="0">
                <a:solidFill>
                  <a:srgbClr val="FFFEFF"/>
                </a:solidFill>
                <a:latin typeface="Tahoma"/>
                <a:cs typeface="Tahoma"/>
              </a:rPr>
              <a:t>3 months.</a:t>
            </a:r>
          </a:p>
          <a:p>
            <a:pPr>
              <a:lnSpc>
                <a:spcPts val="3105"/>
              </a:lnSpc>
            </a:p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772400" cy="58166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772400" cy="5816600"/>
          </a:xfrm>
          <a:prstGeom prst="rect">
            <a:avLst/>
          </a:prstGeom>
        </p:spPr>
      </p:pic>
      <p:sp>
        <p:nvSpPr>
          <p:cNvPr id="2" name="TextBox 2"/>
          <p:cNvSpPr txBox="1"/>
          <p:nvPr/>
        </p:nvSpPr>
        <p:spPr>
          <a:xfrm>
            <a:off x="876300" y="876300"/>
            <a:ext cx="68961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105"/>
              </a:lnSpc>
            </a:pPr>
            <a:r>
              <a:rPr lang="en-CA" sz="2719" smtClean="0">
                <a:solidFill>
                  <a:srgbClr val="FFFE65"/>
                </a:solidFill>
                <a:latin typeface="Tahoma"/>
                <a:cs typeface="Tahoma"/>
              </a:rPr>
              <a:t>Endocytosis of thyroglobulin.</a:t>
            </a:r>
          </a:p>
          <a:p>
            <a:pPr>
              <a:lnSpc>
                <a:spcPts val="3105"/>
              </a:lnSpc>
            </a:pPr>
            <a:endParaRPr lang="en-CA" sz="2719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749300" y="2336800"/>
            <a:ext cx="7023100" cy="965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130889">
              <a:lnSpc>
                <a:spcPts val="3300"/>
              </a:lnSpc>
            </a:pPr>
            <a:r>
              <a:rPr lang="en-CA" sz="2719" smtClean="0">
                <a:solidFill>
                  <a:srgbClr val="FFFE65"/>
                </a:solidFill>
                <a:latin typeface="Tahoma"/>
                <a:cs typeface="Tahoma"/>
              </a:rPr>
              <a:t>Fusion of lysosomes immediately with the</a:t>
            </a:r>
            <a:br>
              <a:rPr lang="en-CA" sz="2719" smtClean="0">
                <a:solidFill>
                  <a:srgbClr val="000000"/>
                </a:solidFill>
                <a:latin typeface="Times New Roman"/>
              </a:rPr>
            </a:br>
            <a:r>
              <a:rPr lang="en-CA" sz="2719" smtClean="0">
                <a:solidFill>
                  <a:srgbClr val="FFFE65"/>
                </a:solidFill>
                <a:latin typeface="Tahoma"/>
                <a:cs typeface="Tahoma"/>
              </a:rPr>
              <a:t>vesicles.</a:t>
            </a:r>
          </a:p>
          <a:p>
            <a:pPr>
              <a:lnSpc>
                <a:spcPts val="3300"/>
              </a:lnSpc>
            </a:pPr>
            <a:endParaRPr lang="en-CA" sz="2719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749300" y="4254500"/>
            <a:ext cx="7023100" cy="965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130889">
              <a:lnSpc>
                <a:spcPts val="3300"/>
              </a:lnSpc>
            </a:pPr>
            <a:r>
              <a:rPr lang="en-CA" sz="2719" smtClean="0">
                <a:solidFill>
                  <a:srgbClr val="FFFE65"/>
                </a:solidFill>
                <a:latin typeface="Tahoma"/>
                <a:cs typeface="Tahoma"/>
              </a:rPr>
              <a:t>Hydrolysis of the peptide bond to release</a:t>
            </a:r>
            <a:br>
              <a:rPr lang="en-CA" sz="2719" smtClean="0">
                <a:solidFill>
                  <a:srgbClr val="000000"/>
                </a:solidFill>
                <a:latin typeface="Times New Roman"/>
              </a:rPr>
            </a:br>
            <a:r>
              <a:rPr lang="en-CA" sz="2719" smtClean="0">
                <a:solidFill>
                  <a:srgbClr val="FFFE65"/>
                </a:solidFill>
                <a:latin typeface="Tahoma"/>
                <a:cs typeface="Tahoma"/>
              </a:rPr>
              <a:t>DIT+MIT+T4+ 3 from the thyroglobulin.</a:t>
            </a:r>
          </a:p>
          <a:p>
            <a:pPr>
              <a:lnSpc>
                <a:spcPts val="3300"/>
              </a:lnSpc>
            </a:pPr>
            <a:endParaRPr lang="en-CA" sz="2719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772400" cy="5816600"/>
          </a:xfrm>
          <a:prstGeom prst="rect">
            <a:avLst/>
          </a:prstGeom>
        </p:spPr>
      </p:pic>
      <p:sp>
        <p:nvSpPr>
          <p:cNvPr id="2" name="TextBox 2"/>
          <p:cNvSpPr txBox="1"/>
          <p:nvPr/>
        </p:nvSpPr>
        <p:spPr>
          <a:xfrm>
            <a:off x="685800" y="914400"/>
            <a:ext cx="7086600" cy="952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130889">
              <a:lnSpc>
                <a:spcPts val="3300"/>
              </a:lnSpc>
            </a:pPr>
            <a:r>
              <a:rPr lang="en-CA" sz="2719" smtClean="0">
                <a:solidFill>
                  <a:srgbClr val="FFFE65"/>
                </a:solidFill>
                <a:latin typeface="Tahoma"/>
                <a:cs typeface="Tahoma"/>
              </a:rPr>
              <a:t>Delivery of T4   and  T3  to the systemic</a:t>
            </a:r>
            <a:br>
              <a:rPr lang="en-CA" sz="2719" smtClean="0">
                <a:solidFill>
                  <a:srgbClr val="000000"/>
                </a:solidFill>
                <a:latin typeface="Times New Roman"/>
              </a:rPr>
            </a:br>
            <a:r>
              <a:rPr lang="en-CA" sz="2719" smtClean="0">
                <a:solidFill>
                  <a:srgbClr val="FFFE65"/>
                </a:solidFill>
                <a:latin typeface="Tahoma"/>
                <a:cs typeface="Tahoma"/>
              </a:rPr>
              <a:t>circulation.</a:t>
            </a:r>
          </a:p>
          <a:p>
            <a:pPr>
              <a:lnSpc>
                <a:spcPts val="3300"/>
              </a:lnSpc>
            </a:pPr>
            <a:endParaRPr lang="en-CA" sz="2719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393700" y="3327400"/>
            <a:ext cx="4318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105"/>
              </a:lnSpc>
            </a:pPr>
            <a:r>
              <a:rPr lang="en-CA" sz="2719" smtClean="0">
                <a:solidFill>
                  <a:srgbClr val="FFFE65"/>
                </a:solidFill>
                <a:latin typeface="Tahoma"/>
                <a:cs typeface="Tahoma"/>
              </a:rPr>
              <a:t>1</a:t>
            </a:r>
          </a:p>
          <a:p>
            <a:pPr>
              <a:lnSpc>
                <a:spcPts val="3105"/>
              </a:lnSpc>
            </a:pPr>
          </a:p>
        </p:txBody>
      </p:sp>
      <p:sp>
        <p:nvSpPr>
          <p:cNvPr id="4" name="TextBox 4"/>
          <p:cNvSpPr txBox="1"/>
          <p:nvPr/>
        </p:nvSpPr>
        <p:spPr>
          <a:xfrm>
            <a:off x="1003300" y="3327400"/>
            <a:ext cx="6197600" cy="393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105"/>
              </a:lnSpc>
            </a:pPr>
            <a:r>
              <a:rPr lang="en-CA" sz="2719" smtClean="0">
                <a:solidFill>
                  <a:srgbClr val="FFFE65"/>
                </a:solidFill>
                <a:latin typeface="Tahoma"/>
                <a:cs typeface="Tahoma"/>
              </a:rPr>
              <a:t>Deiodinatio  of DIT and MIT by thyroid</a:t>
            </a:r>
          </a:p>
          <a:p>
            <a:pPr>
              <a:lnSpc>
                <a:spcPts val="3105"/>
              </a:lnSpc>
            </a:pPr>
          </a:p>
        </p:txBody>
      </p:sp>
      <p:sp>
        <p:nvSpPr>
          <p:cNvPr id="5" name="TextBox 5"/>
          <p:cNvSpPr txBox="1"/>
          <p:nvPr/>
        </p:nvSpPr>
        <p:spPr>
          <a:xfrm>
            <a:off x="685800" y="3733800"/>
            <a:ext cx="16891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105"/>
              </a:lnSpc>
            </a:pPr>
            <a:r>
              <a:rPr lang="en-CA" sz="2719" smtClean="0">
                <a:solidFill>
                  <a:srgbClr val="FFFE65"/>
                </a:solidFill>
                <a:latin typeface="Tahoma"/>
                <a:cs typeface="Tahoma"/>
              </a:rPr>
              <a:t>deiodinas</a:t>
            </a:r>
          </a:p>
          <a:p>
            <a:pPr>
              <a:lnSpc>
                <a:spcPts val="3105"/>
              </a:lnSpc>
            </a:pPr>
          </a:p>
        </p:txBody>
      </p:sp>
      <p:sp>
        <p:nvSpPr>
          <p:cNvPr id="6" name="TextBox 6"/>
          <p:cNvSpPr txBox="1"/>
          <p:nvPr/>
        </p:nvSpPr>
        <p:spPr>
          <a:xfrm>
            <a:off x="2413000" y="3733800"/>
            <a:ext cx="19558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105"/>
              </a:lnSpc>
            </a:pPr>
            <a:r>
              <a:rPr lang="en-CA" sz="2719" smtClean="0">
                <a:solidFill>
                  <a:srgbClr val="FFFE65"/>
                </a:solidFill>
                <a:latin typeface="Tahoma"/>
                <a:cs typeface="Tahoma"/>
              </a:rPr>
              <a:t>(recycling).</a:t>
            </a:r>
          </a:p>
          <a:p>
            <a:pPr>
              <a:lnSpc>
                <a:spcPts val="3105"/>
              </a:lnSpc>
            </a:p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772400" cy="58166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772400" cy="58166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772400" cy="5816600"/>
          </a:xfrm>
          <a:prstGeom prst="rect">
            <a:avLst/>
          </a:prstGeom>
        </p:spPr>
      </p:pic>
      <p:sp>
        <p:nvSpPr>
          <p:cNvPr id="2" name="TextBox 2"/>
          <p:cNvSpPr txBox="1"/>
          <p:nvPr/>
        </p:nvSpPr>
        <p:spPr>
          <a:xfrm>
            <a:off x="990600" y="431800"/>
            <a:ext cx="6781800" cy="1079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700"/>
              </a:lnSpc>
              <a:tabLst>
                <a:tab pos="1498600" algn="l"/>
              </a:tabLst>
            </a:pPr>
            <a:r>
              <a:rPr lang="en-CA" sz="3069" b="1" smtClean="0">
                <a:solidFill>
                  <a:srgbClr val="FFFE65"/>
                </a:solidFill>
                <a:latin typeface="Tahoma Bold"/>
                <a:cs typeface="Tahoma Bold"/>
              </a:rPr>
              <a:t>THYROID HORMONES IN THE</a:t>
            </a:r>
            <a:br>
              <a:rPr lang="en-CA" sz="3059" smtClean="0">
                <a:solidFill>
                  <a:srgbClr val="000000"/>
                </a:solidFill>
                <a:latin typeface="Times New Roman"/>
              </a:rPr>
            </a:br>
            <a:r>
              <a:rPr lang="en-CA" sz="3069" b="1" smtClean="0">
                <a:solidFill>
                  <a:srgbClr val="FFFE65"/>
                </a:solidFill>
                <a:latin typeface="Tahoma Bold"/>
                <a:cs typeface="Tahoma Bold"/>
              </a:rPr>
              <a:t>	CIRCULATION</a:t>
            </a:r>
          </a:p>
          <a:p>
            <a:pPr>
              <a:lnSpc>
                <a:spcPts val="3700"/>
              </a:lnSpc>
            </a:pPr>
            <a:endParaRPr lang="en-CA" sz="3059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876300" y="1714500"/>
            <a:ext cx="6896100" cy="431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CA" sz="2389" b="1" smtClean="0">
                <a:solidFill>
                  <a:srgbClr val="FFBF00"/>
                </a:solidFill>
                <a:latin typeface="Tahoma Bold"/>
                <a:cs typeface="Tahoma Bold"/>
              </a:rPr>
              <a:t>Bound:</a:t>
            </a:r>
          </a:p>
          <a:p>
            <a:pPr>
              <a:lnSpc>
                <a:spcPts val="2700"/>
              </a:lnSpc>
            </a:pPr>
            <a:endParaRPr lang="en-CA" sz="2379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457200" y="2197100"/>
            <a:ext cx="939800" cy="393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200"/>
              </a:lnSpc>
              <a:tabLst>
                <a:tab pos="520700" algn="l"/>
              </a:tabLst>
            </a:pPr>
            <a:r>
              <a:rPr lang="en-CA" sz="1558" smtClean="0">
                <a:solidFill>
                  <a:srgbClr val="00CBFF"/>
                </a:solidFill>
                <a:latin typeface="Tahoma"/>
                <a:cs typeface="Tahoma"/>
              </a:rPr>
              <a:t>-</a:t>
            </a:r>
            <a:r>
              <a:rPr lang="en-CA" sz="2379" smtClean="0">
                <a:solidFill>
                  <a:srgbClr val="FFFEFF"/>
                </a:solidFill>
                <a:latin typeface="Tahoma"/>
                <a:cs typeface="Tahoma"/>
              </a:rPr>
              <a:t>	7</a:t>
            </a:r>
          </a:p>
          <a:p>
            <a:pPr>
              <a:lnSpc>
                <a:spcPts val="2185"/>
              </a:lnSpc>
            </a:pPr>
            <a:endParaRPr lang="en-CA" sz="2379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511300" y="2146300"/>
            <a:ext cx="6146800" cy="495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CA" sz="2379" smtClean="0">
                <a:solidFill>
                  <a:srgbClr val="FFFEFF"/>
                </a:solidFill>
                <a:latin typeface="Tahoma"/>
                <a:cs typeface="Tahoma"/>
              </a:rPr>
              <a:t>80% bound t  thyroxin  binding globulin</a:t>
            </a:r>
          </a:p>
          <a:p>
            <a:pPr>
              <a:lnSpc>
                <a:spcPts val="2760"/>
              </a:lnSpc>
            </a:pPr>
            <a:endParaRPr lang="en-CA" sz="2379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977900" y="2489200"/>
            <a:ext cx="4241800" cy="444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379" smtClean="0">
                <a:solidFill>
                  <a:srgbClr val="FFFEFF"/>
                </a:solidFill>
                <a:latin typeface="Tahoma"/>
                <a:cs typeface="Tahoma"/>
              </a:rPr>
              <a:t>(TBG) synthesized in the liver.</a:t>
            </a:r>
          </a:p>
          <a:p>
            <a:pPr>
              <a:lnSpc>
                <a:spcPts val="2760"/>
              </a:lnSpc>
            </a:pPr>
          </a:p>
        </p:txBody>
      </p:sp>
      <p:sp>
        <p:nvSpPr>
          <p:cNvPr id="7" name="TextBox 7"/>
          <p:cNvSpPr txBox="1"/>
          <p:nvPr/>
        </p:nvSpPr>
        <p:spPr>
          <a:xfrm>
            <a:off x="457200" y="3479800"/>
            <a:ext cx="304800" cy="317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CA" sz="1558" smtClean="0">
                <a:solidFill>
                  <a:srgbClr val="00CBFF"/>
                </a:solidFill>
                <a:latin typeface="Tahoma"/>
                <a:cs typeface="Tahoma"/>
              </a:rPr>
              <a:t>-</a:t>
            </a:r>
          </a:p>
          <a:p>
            <a:pPr>
              <a:lnSpc>
                <a:spcPts val="1780"/>
              </a:lnSpc>
            </a:pPr>
            <a:endParaRPr lang="en-CA" sz="1558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977900" y="3378200"/>
            <a:ext cx="6680200" cy="495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CA" sz="2379" smtClean="0">
                <a:solidFill>
                  <a:srgbClr val="FFFEFF"/>
                </a:solidFill>
                <a:latin typeface="Tahoma"/>
                <a:cs typeface="Tahoma"/>
              </a:rPr>
              <a:t>The reminder is bound to albumin.</a:t>
            </a:r>
          </a:p>
          <a:p>
            <a:pPr>
              <a:lnSpc>
                <a:spcPts val="2760"/>
              </a:lnSpc>
            </a:pPr>
            <a:endParaRPr lang="en-CA" sz="2379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876300" y="3810000"/>
            <a:ext cx="6781800" cy="495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00"/>
              </a:lnSpc>
              <a:tabLst>
                <a:tab pos="1447800" algn="l"/>
              </a:tabLst>
            </a:pPr>
            <a:r>
              <a:rPr lang="en-CA" sz="2389" b="1" smtClean="0">
                <a:solidFill>
                  <a:srgbClr val="FFBF00"/>
                </a:solidFill>
                <a:latin typeface="Tahoma Bold"/>
                <a:cs typeface="Tahoma Bold"/>
              </a:rPr>
              <a:t>Unboun</a:t>
            </a:r>
            <a:r>
              <a:rPr lang="en-CA" sz="2389" b="1" smtClean="0">
                <a:solidFill>
                  <a:srgbClr val="FFBF00"/>
                </a:solidFill>
                <a:latin typeface="Tahoma Bold"/>
                <a:cs typeface="Tahoma Bold"/>
              </a:rPr>
              <a:t>	(Free):</a:t>
            </a:r>
          </a:p>
          <a:p>
            <a:pPr>
              <a:lnSpc>
                <a:spcPts val="2760"/>
              </a:lnSpc>
            </a:pPr>
            <a:endParaRPr lang="en-CA" sz="2379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977900" y="4686300"/>
            <a:ext cx="66802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00"/>
              </a:lnSpc>
              <a:tabLst>
                <a:tab pos="1498600" algn="l"/>
              </a:tabLst>
            </a:pPr>
            <a:r>
              <a:rPr lang="en-CA" sz="2379" smtClean="0">
                <a:solidFill>
                  <a:srgbClr val="FFFEFF"/>
                </a:solidFill>
                <a:latin typeface="Tahoma"/>
                <a:cs typeface="Tahoma"/>
              </a:rPr>
              <a:t>0.03% of</a:t>
            </a:r>
            <a:r>
              <a:rPr lang="en-CA" sz="1189" smtClean="0">
                <a:solidFill>
                  <a:srgbClr val="FFFEFF"/>
                </a:solidFill>
                <a:latin typeface="Tahoma"/>
                <a:cs typeface="Tahoma"/>
              </a:rPr>
              <a:t>	4</a:t>
            </a:r>
          </a:p>
          <a:p>
            <a:pPr>
              <a:lnSpc>
                <a:spcPts val="2760"/>
              </a:lnSpc>
            </a:pPr>
            <a:endParaRPr lang="en-CA" sz="1189">
              <a:solidFill>
                <a:srgbClr val="000000"/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977900" y="5118100"/>
            <a:ext cx="66802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00"/>
              </a:lnSpc>
              <a:tabLst>
                <a:tab pos="1333500" algn="l"/>
              </a:tabLst>
            </a:pPr>
            <a:r>
              <a:rPr lang="en-CA" sz="2379" smtClean="0">
                <a:solidFill>
                  <a:srgbClr val="FFFEFF"/>
                </a:solidFill>
                <a:latin typeface="Tahoma"/>
                <a:cs typeface="Tahoma"/>
              </a:rPr>
              <a:t>0.3% of</a:t>
            </a:r>
            <a:r>
              <a:rPr lang="en-CA" sz="1189" smtClean="0">
                <a:solidFill>
                  <a:srgbClr val="FFFEFF"/>
                </a:solidFill>
                <a:latin typeface="Tahoma"/>
                <a:cs typeface="Tahoma"/>
              </a:rPr>
              <a:t>	3.</a:t>
            </a:r>
          </a:p>
          <a:p>
            <a:pPr>
              <a:lnSpc>
                <a:spcPts val="2760"/>
              </a:lnSpc>
            </a:pPr>
            <a:endParaRPr lang="en-CA" sz="1189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772400" cy="5816600"/>
          </a:xfrm>
          <a:prstGeom prst="rect">
            <a:avLst/>
          </a:prstGeom>
        </p:spPr>
      </p:pic>
      <p:sp>
        <p:nvSpPr>
          <p:cNvPr id="2" name="TextBox 2"/>
          <p:cNvSpPr txBox="1"/>
          <p:nvPr/>
        </p:nvSpPr>
        <p:spPr>
          <a:xfrm>
            <a:off x="520700" y="1028700"/>
            <a:ext cx="7251700" cy="571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505"/>
              </a:lnSpc>
            </a:pPr>
            <a:r>
              <a:rPr lang="en-CA" sz="3059" smtClean="0">
                <a:solidFill>
                  <a:srgbClr val="FFFE65"/>
                </a:solidFill>
                <a:latin typeface="Tahoma"/>
                <a:cs typeface="Tahoma"/>
              </a:rPr>
              <a:t>In hepatic failure:</a:t>
            </a:r>
          </a:p>
          <a:p>
            <a:pPr>
              <a:lnSpc>
                <a:spcPts val="3505"/>
              </a:lnSpc>
            </a:pPr>
            <a:endParaRPr lang="en-CA" sz="3059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889000" y="1524000"/>
            <a:ext cx="914400" cy="406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505"/>
              </a:lnSpc>
            </a:pPr>
            <a:r>
              <a:rPr lang="en-CA" sz="3059" smtClean="0">
                <a:solidFill>
                  <a:srgbClr val="FFFEFF"/>
                </a:solidFill>
                <a:latin typeface="Tahoma"/>
                <a:cs typeface="Tahoma"/>
              </a:rPr>
              <a:t>TBG</a:t>
            </a:r>
          </a:p>
          <a:p>
            <a:pPr>
              <a:lnSpc>
                <a:spcPts val="3505"/>
              </a:lnSpc>
            </a:pPr>
          </a:p>
        </p:txBody>
      </p:sp>
      <p:sp>
        <p:nvSpPr>
          <p:cNvPr id="4" name="TextBox 4"/>
          <p:cNvSpPr txBox="1"/>
          <p:nvPr/>
        </p:nvSpPr>
        <p:spPr>
          <a:xfrm>
            <a:off x="2692400" y="1524000"/>
            <a:ext cx="2019300" cy="406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505"/>
              </a:lnSpc>
            </a:pPr>
            <a:r>
              <a:rPr lang="en-CA" sz="3059" smtClean="0">
                <a:solidFill>
                  <a:srgbClr val="FFFEFF"/>
                </a:solidFill>
                <a:latin typeface="Tahoma"/>
                <a:cs typeface="Tahoma"/>
              </a:rPr>
              <a:t>free T3/T4</a:t>
            </a:r>
          </a:p>
          <a:p>
            <a:pPr>
              <a:lnSpc>
                <a:spcPts val="3505"/>
              </a:lnSpc>
            </a:pPr>
          </a:p>
        </p:txBody>
      </p:sp>
      <p:sp>
        <p:nvSpPr>
          <p:cNvPr id="5" name="TextBox 5"/>
          <p:cNvSpPr txBox="1"/>
          <p:nvPr/>
        </p:nvSpPr>
        <p:spPr>
          <a:xfrm>
            <a:off x="5372100" y="1524000"/>
            <a:ext cx="1841500" cy="571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505"/>
              </a:lnSpc>
            </a:pPr>
            <a:r>
              <a:rPr lang="en-CA" sz="3059" smtClean="0">
                <a:solidFill>
                  <a:srgbClr val="6FFEFF"/>
                </a:solidFill>
                <a:latin typeface="Tahoma"/>
                <a:cs typeface="Tahoma"/>
              </a:rPr>
              <a:t>inhibition</a:t>
            </a:r>
          </a:p>
          <a:p>
            <a:pPr>
              <a:lnSpc>
                <a:spcPts val="3505"/>
              </a:lnSpc>
            </a:pPr>
          </a:p>
        </p:txBody>
      </p:sp>
      <p:sp>
        <p:nvSpPr>
          <p:cNvPr id="6" name="TextBox 6"/>
          <p:cNvSpPr txBox="1"/>
          <p:nvPr/>
        </p:nvSpPr>
        <p:spPr>
          <a:xfrm>
            <a:off x="812800" y="1993900"/>
            <a:ext cx="6959600" cy="571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60"/>
              </a:lnSpc>
            </a:pPr>
            <a:r>
              <a:rPr lang="en-CA" sz="3059" smtClean="0">
                <a:solidFill>
                  <a:srgbClr val="FFFEFF"/>
                </a:solidFill>
                <a:latin typeface="Tahoma"/>
                <a:cs typeface="Tahoma"/>
              </a:rPr>
              <a:t>of thyroid secretion.</a:t>
            </a:r>
          </a:p>
          <a:p>
            <a:pPr>
              <a:lnSpc>
                <a:spcPts val="3260"/>
              </a:lnSpc>
            </a:pPr>
            <a:endParaRPr lang="en-CA" sz="3059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520700" y="2984500"/>
            <a:ext cx="7251700" cy="571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505"/>
              </a:lnSpc>
            </a:pPr>
            <a:r>
              <a:rPr lang="en-CA" sz="3059" smtClean="0">
                <a:solidFill>
                  <a:srgbClr val="FFFE65"/>
                </a:solidFill>
                <a:latin typeface="Tahoma"/>
                <a:cs typeface="Tahoma"/>
              </a:rPr>
              <a:t>In pregnancy:</a:t>
            </a:r>
          </a:p>
          <a:p>
            <a:pPr>
              <a:lnSpc>
                <a:spcPts val="3505"/>
              </a:lnSpc>
            </a:pPr>
            <a:endParaRPr lang="en-CA" sz="3059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889000" y="3479800"/>
            <a:ext cx="1689100" cy="406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505"/>
              </a:lnSpc>
            </a:pPr>
            <a:r>
              <a:rPr lang="en-CA" sz="3059" smtClean="0">
                <a:solidFill>
                  <a:srgbClr val="FFFEFF"/>
                </a:solidFill>
                <a:latin typeface="Tahoma"/>
                <a:cs typeface="Tahoma"/>
              </a:rPr>
              <a:t>estrogen</a:t>
            </a:r>
          </a:p>
          <a:p>
            <a:pPr>
              <a:lnSpc>
                <a:spcPts val="3505"/>
              </a:lnSpc>
            </a:pPr>
          </a:p>
        </p:txBody>
      </p:sp>
      <p:sp>
        <p:nvSpPr>
          <p:cNvPr id="9" name="TextBox 9"/>
          <p:cNvSpPr txBox="1"/>
          <p:nvPr/>
        </p:nvSpPr>
        <p:spPr>
          <a:xfrm>
            <a:off x="3594100" y="3479800"/>
            <a:ext cx="914400" cy="406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505"/>
              </a:lnSpc>
            </a:pPr>
            <a:r>
              <a:rPr lang="en-CA" sz="3059" smtClean="0">
                <a:solidFill>
                  <a:srgbClr val="FFFEFF"/>
                </a:solidFill>
                <a:latin typeface="Tahoma"/>
                <a:cs typeface="Tahoma"/>
              </a:rPr>
              <a:t>TBG</a:t>
            </a:r>
          </a:p>
          <a:p>
            <a:pPr>
              <a:lnSpc>
                <a:spcPts val="3505"/>
              </a:lnSpc>
            </a:pPr>
          </a:p>
        </p:txBody>
      </p:sp>
      <p:sp>
        <p:nvSpPr>
          <p:cNvPr id="10" name="TextBox 10"/>
          <p:cNvSpPr txBox="1"/>
          <p:nvPr/>
        </p:nvSpPr>
        <p:spPr>
          <a:xfrm>
            <a:off x="5524500" y="3479800"/>
            <a:ext cx="1892300" cy="406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505"/>
              </a:lnSpc>
            </a:pPr>
            <a:r>
              <a:rPr lang="en-CA" sz="3059" smtClean="0">
                <a:solidFill>
                  <a:srgbClr val="FFFEFF"/>
                </a:solidFill>
                <a:latin typeface="Tahoma"/>
                <a:cs typeface="Tahoma"/>
              </a:rPr>
              <a:t>freeT3/T4</a:t>
            </a:r>
          </a:p>
          <a:p>
            <a:pPr>
              <a:lnSpc>
                <a:spcPts val="3505"/>
              </a:lnSpc>
            </a:pPr>
          </a:p>
        </p:txBody>
      </p:sp>
      <p:sp>
        <p:nvSpPr>
          <p:cNvPr id="11" name="TextBox 11"/>
          <p:cNvSpPr txBox="1"/>
          <p:nvPr/>
        </p:nvSpPr>
        <p:spPr>
          <a:xfrm>
            <a:off x="812800" y="3949700"/>
            <a:ext cx="6959600" cy="571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50"/>
              </a:lnSpc>
            </a:pPr>
            <a:r>
              <a:rPr lang="en-CA" sz="3059" smtClean="0">
                <a:solidFill>
                  <a:srgbClr val="FF0000"/>
                </a:solidFill>
                <a:latin typeface="Tahoma"/>
                <a:cs typeface="Tahoma"/>
              </a:rPr>
              <a:t>stimulatio</a:t>
            </a:r>
            <a:r>
              <a:rPr lang="en-CA" sz="3059" smtClean="0">
                <a:solidFill>
                  <a:srgbClr val="FFFEFF"/>
                </a:solidFill>
                <a:latin typeface="Tahoma"/>
                <a:cs typeface="Tahoma"/>
              </a:rPr>
              <a:t>  of thyroid secretion.</a:t>
            </a:r>
          </a:p>
          <a:p>
            <a:pPr>
              <a:lnSpc>
                <a:spcPts val="3250"/>
              </a:lnSpc>
            </a:pPr>
            <a:endParaRPr lang="en-CA" sz="3059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772400" cy="5816600"/>
          </a:xfrm>
          <a:prstGeom prst="rect">
            <a:avLst/>
          </a:prstGeom>
        </p:spPr>
      </p:pic>
      <p:sp>
        <p:nvSpPr>
          <p:cNvPr id="2" name="TextBox 2"/>
          <p:cNvSpPr txBox="1"/>
          <p:nvPr/>
        </p:nvSpPr>
        <p:spPr>
          <a:xfrm>
            <a:off x="1117600" y="368300"/>
            <a:ext cx="66548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55"/>
              </a:lnSpc>
            </a:pPr>
            <a:r>
              <a:rPr lang="en-CA" sz="2049" b="1" smtClean="0">
                <a:solidFill>
                  <a:srgbClr val="FFFE65"/>
                </a:solidFill>
                <a:latin typeface="Tahoma Bold"/>
                <a:cs typeface="Tahoma Bold"/>
              </a:rPr>
              <a:t>RELEASE OF T4 AND T3 TO THE TISSUES</a:t>
            </a:r>
          </a:p>
          <a:p>
            <a:pPr>
              <a:lnSpc>
                <a:spcPts val="2355"/>
              </a:lnSpc>
            </a:pPr>
            <a:endParaRPr lang="en-CA" sz="2039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772400" cy="5816600"/>
          </a:xfrm>
          <a:prstGeom prst="rect">
            <a:avLst/>
          </a:prstGeom>
        </p:spPr>
      </p:pic>
      <p:sp>
        <p:nvSpPr>
          <p:cNvPr id="2" name="TextBox 2"/>
          <p:cNvSpPr txBox="1"/>
          <p:nvPr/>
        </p:nvSpPr>
        <p:spPr>
          <a:xfrm>
            <a:off x="838200" y="431800"/>
            <a:ext cx="6934200" cy="1079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700"/>
              </a:lnSpc>
              <a:tabLst>
                <a:tab pos="2197100" algn="l"/>
              </a:tabLst>
            </a:pPr>
            <a:r>
              <a:rPr lang="en-CA" sz="3069" b="1" smtClean="0">
                <a:solidFill>
                  <a:srgbClr val="FFFE65"/>
                </a:solidFill>
                <a:latin typeface="Tahoma Bold"/>
                <a:cs typeface="Tahoma Bold"/>
              </a:rPr>
              <a:t>RELEASE OF T4 AND T3 TO THE</a:t>
            </a:r>
            <a:br>
              <a:rPr lang="en-CA" sz="3059" smtClean="0">
                <a:solidFill>
                  <a:srgbClr val="000000"/>
                </a:solidFill>
                <a:latin typeface="Times New Roman"/>
              </a:rPr>
            </a:br>
            <a:r>
              <a:rPr lang="en-CA" sz="3069" b="1" smtClean="0">
                <a:solidFill>
                  <a:srgbClr val="FFFE65"/>
                </a:solidFill>
                <a:latin typeface="Tahoma Bold"/>
                <a:cs typeface="Tahoma Bold"/>
              </a:rPr>
              <a:t>	TISSUES</a:t>
            </a:r>
          </a:p>
          <a:p>
            <a:pPr>
              <a:lnSpc>
                <a:spcPts val="3700"/>
              </a:lnSpc>
            </a:pPr>
            <a:endParaRPr lang="en-CA" sz="3059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457200" y="2298700"/>
            <a:ext cx="406400" cy="355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CA" sz="1756" smtClean="0">
                <a:solidFill>
                  <a:srgbClr val="00CBFF"/>
                </a:solidFill>
                <a:latin typeface="Tahoma"/>
                <a:cs typeface="Tahoma"/>
              </a:rPr>
              <a:t>1.</a:t>
            </a:r>
          </a:p>
          <a:p>
            <a:pPr>
              <a:lnSpc>
                <a:spcPts val="2010"/>
              </a:lnSpc>
            </a:pPr>
            <a:endParaRPr lang="en-CA" sz="1756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977900" y="2159000"/>
            <a:ext cx="6680200" cy="990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300"/>
              </a:lnSpc>
            </a:pPr>
            <a:r>
              <a:rPr lang="en-CA" sz="2719" smtClean="0">
                <a:solidFill>
                  <a:srgbClr val="FFFEFF"/>
                </a:solidFill>
                <a:latin typeface="Tahoma"/>
                <a:cs typeface="Tahoma"/>
              </a:rPr>
              <a:t>The release is slow because of the high</a:t>
            </a:r>
            <a:br>
              <a:rPr lang="en-CA" sz="2719" smtClean="0">
                <a:solidFill>
                  <a:srgbClr val="000000"/>
                </a:solidFill>
                <a:latin typeface="Times New Roman"/>
              </a:rPr>
            </a:br>
            <a:r>
              <a:rPr lang="en-CA" sz="2719" smtClean="0">
                <a:solidFill>
                  <a:srgbClr val="FFFEFF"/>
                </a:solidFill>
                <a:latin typeface="Tahoma"/>
                <a:cs typeface="Tahoma"/>
              </a:rPr>
              <a:t>affinity of the plasma binding proteins.</a:t>
            </a:r>
          </a:p>
          <a:p>
            <a:pPr>
              <a:lnSpc>
                <a:spcPts val="3285"/>
              </a:lnSpc>
            </a:pPr>
            <a:endParaRPr lang="en-CA" sz="2719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257300" y="3530600"/>
            <a:ext cx="6400800" cy="571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100"/>
              </a:lnSpc>
            </a:pPr>
            <a:r>
              <a:rPr lang="en-CA" sz="2719" smtClean="0">
                <a:solidFill>
                  <a:srgbClr val="FFFEFF"/>
                </a:solidFill>
                <a:latin typeface="Tahoma"/>
                <a:cs typeface="Tahoma"/>
              </a:rPr>
              <a:t>½ of T4 in the blood is released every</a:t>
            </a:r>
          </a:p>
          <a:p>
            <a:pPr>
              <a:lnSpc>
                <a:spcPts val="3105"/>
              </a:lnSpc>
            </a:pPr>
            <a:endParaRPr lang="en-CA" sz="2719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977900" y="3937000"/>
            <a:ext cx="6680200" cy="571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100"/>
              </a:lnSpc>
            </a:pPr>
            <a:r>
              <a:rPr lang="en-CA" sz="2719" smtClean="0">
                <a:solidFill>
                  <a:srgbClr val="FFFEFF"/>
                </a:solidFill>
                <a:latin typeface="Tahoma"/>
                <a:cs typeface="Tahoma"/>
              </a:rPr>
              <a:t>6 days.</a:t>
            </a:r>
          </a:p>
          <a:p>
            <a:pPr>
              <a:lnSpc>
                <a:spcPts val="3105"/>
              </a:lnSpc>
            </a:pPr>
            <a:endParaRPr lang="en-CA" sz="2719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977900" y="4419600"/>
            <a:ext cx="6680200" cy="977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48577">
              <a:lnSpc>
                <a:spcPts val="3200"/>
              </a:lnSpc>
              <a:tabLst>
                <a:tab pos="381000" algn="l"/>
              </a:tabLst>
            </a:pPr>
            <a:r>
              <a:rPr lang="en-CA" sz="2719" smtClean="0">
                <a:solidFill>
                  <a:srgbClr val="FFFEFF"/>
                </a:solidFill>
                <a:latin typeface="Tahoma"/>
                <a:cs typeface="Tahoma"/>
              </a:rPr>
              <a:t>-</a:t>
            </a:r>
            <a:r>
              <a:rPr lang="en-CA" sz="2719" smtClean="0">
                <a:solidFill>
                  <a:srgbClr val="FFFEFF"/>
                </a:solidFill>
                <a:latin typeface="Tahoma"/>
                <a:cs typeface="Tahoma"/>
              </a:rPr>
              <a:t>	½  of T3 in the blood is released</a:t>
            </a:r>
            <a:br>
              <a:rPr lang="en-CA" sz="2719" smtClean="0">
                <a:solidFill>
                  <a:srgbClr val="000000"/>
                </a:solidFill>
                <a:latin typeface="Times New Roman"/>
              </a:rPr>
            </a:br>
            <a:r>
              <a:rPr lang="en-CA" sz="2719" smtClean="0">
                <a:solidFill>
                  <a:srgbClr val="FFFEFF"/>
                </a:solidFill>
                <a:latin typeface="Tahoma"/>
                <a:cs typeface="Tahoma"/>
              </a:rPr>
              <a:t>every one day.</a:t>
            </a:r>
          </a:p>
          <a:p>
            <a:pPr>
              <a:lnSpc>
                <a:spcPts val="3255"/>
              </a:lnSpc>
            </a:pPr>
            <a:endParaRPr lang="en-CA" sz="2719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772400" cy="5816600"/>
          </a:xfrm>
          <a:prstGeom prst="rect">
            <a:avLst/>
          </a:prstGeom>
        </p:spPr>
      </p:pic>
      <p:sp>
        <p:nvSpPr>
          <p:cNvPr id="2" name="TextBox 2"/>
          <p:cNvSpPr txBox="1"/>
          <p:nvPr/>
        </p:nvSpPr>
        <p:spPr>
          <a:xfrm>
            <a:off x="266700" y="127000"/>
            <a:ext cx="7505700" cy="431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15"/>
              </a:lnSpc>
            </a:pPr>
            <a:r>
              <a:rPr lang="en-CA" sz="2379" smtClean="0">
                <a:solidFill>
                  <a:srgbClr val="FFFEFF"/>
                </a:solidFill>
                <a:latin typeface="Tahoma"/>
                <a:cs typeface="Tahoma"/>
              </a:rPr>
              <a:t>Thyroid Gland (Hypo and hyperthyroidism)</a:t>
            </a:r>
          </a:p>
          <a:p>
            <a:pPr>
              <a:lnSpc>
                <a:spcPts val="2115"/>
              </a:lnSpc>
            </a:pPr>
            <a:endParaRPr lang="en-CA" sz="2379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816100" y="787400"/>
            <a:ext cx="5956300" cy="431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CA" sz="2379" smtClean="0">
                <a:solidFill>
                  <a:srgbClr val="FFFEFF"/>
                </a:solidFill>
                <a:latin typeface="Tahoma"/>
                <a:cs typeface="Tahoma"/>
              </a:rPr>
              <a:t>Lecture 2;</a:t>
            </a:r>
          </a:p>
          <a:p>
            <a:pPr>
              <a:lnSpc>
                <a:spcPts val="2700"/>
              </a:lnSpc>
            </a:pPr>
            <a:endParaRPr lang="en-CA" sz="2379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266700" y="1143000"/>
            <a:ext cx="7505700" cy="431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CA" sz="2379" smtClean="0">
                <a:solidFill>
                  <a:srgbClr val="FFFEFF"/>
                </a:solidFill>
                <a:latin typeface="Tahoma"/>
                <a:cs typeface="Tahoma"/>
              </a:rPr>
              <a:t>Objectives:</a:t>
            </a:r>
          </a:p>
          <a:p>
            <a:pPr>
              <a:lnSpc>
                <a:spcPts val="2700"/>
              </a:lnSpc>
            </a:pPr>
            <a:endParaRPr lang="en-CA" sz="2379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266700" y="1866900"/>
            <a:ext cx="7505700" cy="838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CA" sz="2379" smtClean="0">
                <a:solidFill>
                  <a:srgbClr val="FFFEFF"/>
                </a:solidFill>
                <a:latin typeface="Tahoma"/>
                <a:cs typeface="Tahoma"/>
              </a:rPr>
              <a:t>1- Identify the terms goiter, hypo and</a:t>
            </a:r>
            <a:br>
              <a:rPr lang="en-CA" sz="2379" smtClean="0">
                <a:solidFill>
                  <a:srgbClr val="000000"/>
                </a:solidFill>
                <a:latin typeface="Times New Roman"/>
              </a:rPr>
            </a:br>
            <a:r>
              <a:rPr lang="en-CA" sz="2379" smtClean="0">
                <a:solidFill>
                  <a:srgbClr val="FFFEFF"/>
                </a:solidFill>
                <a:latin typeface="Tahoma"/>
                <a:cs typeface="Tahoma"/>
              </a:rPr>
              <a:t>hyperthyroidism.</a:t>
            </a:r>
          </a:p>
          <a:p>
            <a:pPr>
              <a:lnSpc>
                <a:spcPts val="2800"/>
              </a:lnSpc>
            </a:pPr>
            <a:endParaRPr lang="en-CA" sz="2379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266700" y="2590800"/>
            <a:ext cx="7505700" cy="838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CA" sz="2379" smtClean="0">
                <a:solidFill>
                  <a:srgbClr val="FFFEFF"/>
                </a:solidFill>
                <a:latin typeface="Tahoma"/>
                <a:cs typeface="Tahoma"/>
              </a:rPr>
              <a:t>2- List the causes and types of goiter, hypo and</a:t>
            </a:r>
            <a:br>
              <a:rPr lang="en-CA" sz="2379" smtClean="0">
                <a:solidFill>
                  <a:srgbClr val="000000"/>
                </a:solidFill>
                <a:latin typeface="Times New Roman"/>
              </a:rPr>
            </a:br>
            <a:r>
              <a:rPr lang="en-CA" sz="2379" smtClean="0">
                <a:solidFill>
                  <a:srgbClr val="FFFEFF"/>
                </a:solidFill>
                <a:latin typeface="Tahoma"/>
                <a:cs typeface="Tahoma"/>
              </a:rPr>
              <a:t>hyperthyroidism.</a:t>
            </a:r>
          </a:p>
          <a:p>
            <a:pPr>
              <a:lnSpc>
                <a:spcPts val="2800"/>
              </a:lnSpc>
            </a:pPr>
            <a:endParaRPr lang="en-CA" sz="2379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266700" y="3302000"/>
            <a:ext cx="7505700" cy="838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900"/>
              </a:lnSpc>
            </a:pPr>
            <a:r>
              <a:rPr lang="en-CA" sz="2379" smtClean="0">
                <a:solidFill>
                  <a:srgbClr val="FFFEFF"/>
                </a:solidFill>
                <a:latin typeface="Tahoma"/>
                <a:cs typeface="Tahoma"/>
              </a:rPr>
              <a:t>3- Discusses the clinical picture of hypo and</a:t>
            </a:r>
            <a:br>
              <a:rPr lang="en-CA" sz="2379" smtClean="0">
                <a:solidFill>
                  <a:srgbClr val="000000"/>
                </a:solidFill>
                <a:latin typeface="Times New Roman"/>
              </a:rPr>
            </a:br>
            <a:r>
              <a:rPr lang="en-CA" sz="2379" smtClean="0">
                <a:solidFill>
                  <a:srgbClr val="FFFEFF"/>
                </a:solidFill>
                <a:latin typeface="Tahoma"/>
                <a:cs typeface="Tahoma"/>
              </a:rPr>
              <a:t>hyperthyroidism.</a:t>
            </a:r>
          </a:p>
          <a:p>
            <a:pPr>
              <a:lnSpc>
                <a:spcPts val="2900"/>
              </a:lnSpc>
            </a:pPr>
            <a:endParaRPr lang="en-CA" sz="2379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266700" y="4025900"/>
            <a:ext cx="7505700" cy="838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900"/>
              </a:lnSpc>
            </a:pPr>
            <a:r>
              <a:rPr lang="en-CA" sz="2379" smtClean="0">
                <a:solidFill>
                  <a:srgbClr val="FFFEFF"/>
                </a:solidFill>
                <a:latin typeface="Tahoma"/>
                <a:cs typeface="Tahoma"/>
              </a:rPr>
              <a:t>4- Explain the laboratory tests to diagnose hypo and</a:t>
            </a:r>
            <a:br>
              <a:rPr lang="en-CA" sz="2379" smtClean="0">
                <a:solidFill>
                  <a:srgbClr val="000000"/>
                </a:solidFill>
                <a:latin typeface="Times New Roman"/>
              </a:rPr>
            </a:br>
            <a:r>
              <a:rPr lang="en-CA" sz="2379" smtClean="0">
                <a:solidFill>
                  <a:srgbClr val="FFFEFF"/>
                </a:solidFill>
                <a:latin typeface="Tahoma"/>
                <a:cs typeface="Tahoma"/>
              </a:rPr>
              <a:t>hyperthyroidism.</a:t>
            </a:r>
          </a:p>
          <a:p>
            <a:pPr>
              <a:lnSpc>
                <a:spcPts val="2900"/>
              </a:lnSpc>
            </a:pPr>
            <a:endParaRPr lang="en-CA" sz="2379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266700" y="4749800"/>
            <a:ext cx="7505700" cy="838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900"/>
              </a:lnSpc>
            </a:pPr>
            <a:r>
              <a:rPr lang="en-CA" sz="2379" smtClean="0">
                <a:solidFill>
                  <a:srgbClr val="FFFEFF"/>
                </a:solidFill>
                <a:latin typeface="Tahoma"/>
                <a:cs typeface="Tahoma"/>
              </a:rPr>
              <a:t>5- Outline management regimen for hypo and</a:t>
            </a:r>
            <a:br>
              <a:rPr lang="en-CA" sz="2379" smtClean="0">
                <a:solidFill>
                  <a:srgbClr val="000000"/>
                </a:solidFill>
                <a:latin typeface="Times New Roman"/>
              </a:rPr>
            </a:br>
            <a:r>
              <a:rPr lang="en-CA" sz="2379" smtClean="0">
                <a:solidFill>
                  <a:srgbClr val="FFFEFF"/>
                </a:solidFill>
                <a:latin typeface="Tahoma"/>
                <a:cs typeface="Tahoma"/>
              </a:rPr>
              <a:t>hyperthyroidism.</a:t>
            </a:r>
          </a:p>
          <a:p>
            <a:pPr>
              <a:lnSpc>
                <a:spcPts val="2900"/>
              </a:lnSpc>
            </a:pPr>
            <a:endParaRPr lang="en-CA" sz="2379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772400" cy="5816600"/>
          </a:xfrm>
          <a:prstGeom prst="rect">
            <a:avLst/>
          </a:prstGeom>
        </p:spPr>
      </p:pic>
      <p:sp>
        <p:nvSpPr>
          <p:cNvPr id="2" name="TextBox 2"/>
          <p:cNvSpPr txBox="1"/>
          <p:nvPr/>
        </p:nvSpPr>
        <p:spPr>
          <a:xfrm>
            <a:off x="584200" y="292100"/>
            <a:ext cx="7188200" cy="965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300"/>
              </a:lnSpc>
            </a:pPr>
            <a:r>
              <a:rPr lang="en-CA" sz="2719" smtClean="0">
                <a:solidFill>
                  <a:srgbClr val="FFFEFF"/>
                </a:solidFill>
                <a:latin typeface="Tahoma"/>
                <a:cs typeface="Tahoma"/>
              </a:rPr>
              <a:t>- T4 &amp; T3 readily diffuse through the cell</a:t>
            </a:r>
            <a:br>
              <a:rPr lang="en-CA" sz="2719" smtClean="0">
                <a:solidFill>
                  <a:srgbClr val="000000"/>
                </a:solidFill>
                <a:latin typeface="Times New Roman"/>
              </a:rPr>
            </a:br>
            <a:r>
              <a:rPr lang="en-CA" sz="2719" smtClean="0">
                <a:solidFill>
                  <a:srgbClr val="FFFEFF"/>
                </a:solidFill>
                <a:latin typeface="Tahoma"/>
                <a:cs typeface="Tahoma"/>
              </a:rPr>
              <a:t>membrane.</a:t>
            </a:r>
          </a:p>
          <a:p>
            <a:pPr>
              <a:lnSpc>
                <a:spcPts val="3300"/>
              </a:lnSpc>
            </a:pPr>
            <a:endParaRPr lang="en-CA" sz="2719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685800" y="1701800"/>
            <a:ext cx="7086600" cy="952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130889">
              <a:lnSpc>
                <a:spcPts val="3300"/>
              </a:lnSpc>
            </a:pPr>
            <a:r>
              <a:rPr lang="en-CA" sz="2719" smtClean="0">
                <a:solidFill>
                  <a:srgbClr val="FFFEFF"/>
                </a:solidFill>
                <a:latin typeface="Tahoma"/>
                <a:cs typeface="Tahoma"/>
              </a:rPr>
              <a:t>Stored in the targeted tissues (days to</a:t>
            </a:r>
            <a:br>
              <a:rPr lang="en-CA" sz="2719" smtClean="0">
                <a:solidFill>
                  <a:srgbClr val="000000"/>
                </a:solidFill>
                <a:latin typeface="Times New Roman"/>
              </a:rPr>
            </a:br>
            <a:r>
              <a:rPr lang="en-CA" sz="2719" smtClean="0">
                <a:solidFill>
                  <a:srgbClr val="FFFEFF"/>
                </a:solidFill>
                <a:latin typeface="Tahoma"/>
                <a:cs typeface="Tahoma"/>
              </a:rPr>
              <a:t>weeks).</a:t>
            </a:r>
          </a:p>
          <a:p>
            <a:pPr>
              <a:lnSpc>
                <a:spcPts val="3300"/>
              </a:lnSpc>
            </a:pPr>
            <a:endParaRPr lang="en-CA" sz="2719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685800" y="3111500"/>
            <a:ext cx="7086600" cy="952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130889">
              <a:lnSpc>
                <a:spcPts val="3300"/>
              </a:lnSpc>
            </a:pPr>
            <a:r>
              <a:rPr lang="en-CA" sz="2719" smtClean="0">
                <a:solidFill>
                  <a:srgbClr val="FFFEFF"/>
                </a:solidFill>
                <a:latin typeface="Tahoma"/>
                <a:cs typeface="Tahoma"/>
              </a:rPr>
              <a:t>Most of T4  i  deionize  to T3 b  iodinase</a:t>
            </a:r>
            <a:br>
              <a:rPr lang="en-CA" sz="2719" smtClean="0">
                <a:solidFill>
                  <a:srgbClr val="000000"/>
                </a:solidFill>
                <a:latin typeface="Times New Roman"/>
              </a:rPr>
            </a:br>
            <a:r>
              <a:rPr lang="en-CA" sz="2719" smtClean="0">
                <a:solidFill>
                  <a:srgbClr val="FFFEFF"/>
                </a:solidFill>
                <a:latin typeface="Tahoma"/>
                <a:cs typeface="Tahoma"/>
              </a:rPr>
              <a:t>enzyme.</a:t>
            </a:r>
          </a:p>
          <a:p>
            <a:pPr>
              <a:lnSpc>
                <a:spcPts val="3300"/>
              </a:lnSpc>
            </a:pPr>
            <a:endParaRPr lang="en-CA" sz="2719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812800" y="4533900"/>
            <a:ext cx="69596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105"/>
              </a:lnSpc>
            </a:pPr>
            <a:r>
              <a:rPr lang="en-CA" sz="2719" smtClean="0">
                <a:solidFill>
                  <a:srgbClr val="FFFEFF"/>
                </a:solidFill>
                <a:latin typeface="Tahoma"/>
                <a:cs typeface="Tahoma"/>
              </a:rPr>
              <a:t>In the nucleus, T3 mainly binds to</a:t>
            </a:r>
          </a:p>
          <a:p>
            <a:pPr>
              <a:lnSpc>
                <a:spcPts val="3105"/>
              </a:lnSpc>
            </a:pPr>
            <a:endParaRPr lang="en-CA" sz="2719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685800" y="4940300"/>
            <a:ext cx="7086600" cy="952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CA" sz="2719" smtClean="0">
                <a:solidFill>
                  <a:srgbClr val="FFFEFF"/>
                </a:solidFill>
                <a:latin typeface="Tahoma"/>
                <a:cs typeface="Tahoma"/>
              </a:rPr>
              <a:t>“thyroid hormone receptor”  and influence</a:t>
            </a:r>
            <a:br>
              <a:rPr lang="en-CA" sz="2719" smtClean="0">
                <a:solidFill>
                  <a:srgbClr val="000000"/>
                </a:solidFill>
                <a:latin typeface="Times New Roman"/>
              </a:rPr>
            </a:br>
            <a:r>
              <a:rPr lang="en-CA" sz="2719" smtClean="0">
                <a:solidFill>
                  <a:srgbClr val="FFFEFF"/>
                </a:solidFill>
                <a:latin typeface="Tahoma"/>
                <a:cs typeface="Tahoma"/>
              </a:rPr>
              <a:t>transcription of genes.</a:t>
            </a:r>
          </a:p>
          <a:p>
            <a:pPr>
              <a:lnSpc>
                <a:spcPts val="3200"/>
              </a:lnSpc>
            </a:pPr>
            <a:endParaRPr lang="en-CA" sz="2719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772400" cy="5816600"/>
          </a:xfrm>
          <a:prstGeom prst="rect">
            <a:avLst/>
          </a:prstGeom>
        </p:spPr>
      </p:pic>
      <p:sp>
        <p:nvSpPr>
          <p:cNvPr id="2" name="TextBox 2"/>
          <p:cNvSpPr txBox="1"/>
          <p:nvPr/>
        </p:nvSpPr>
        <p:spPr>
          <a:xfrm>
            <a:off x="584200" y="558800"/>
            <a:ext cx="7188200" cy="571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505"/>
              </a:lnSpc>
            </a:pPr>
            <a:r>
              <a:rPr lang="en-CA" sz="3069" b="1" smtClean="0">
                <a:solidFill>
                  <a:srgbClr val="FFFE65"/>
                </a:solidFill>
                <a:latin typeface="Tahoma Bold"/>
                <a:cs typeface="Tahoma Bold"/>
              </a:rPr>
              <a:t>ACTION OF THYROID HORMONES</a:t>
            </a:r>
          </a:p>
          <a:p>
            <a:pPr>
              <a:lnSpc>
                <a:spcPts val="3505"/>
              </a:lnSpc>
            </a:pPr>
            <a:endParaRPr lang="en-CA" sz="3059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46100" y="1397000"/>
            <a:ext cx="7226300" cy="901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100"/>
              </a:lnSpc>
            </a:pPr>
            <a:r>
              <a:rPr lang="en-CA" sz="2549" smtClean="0">
                <a:solidFill>
                  <a:srgbClr val="FFFEFF"/>
                </a:solidFill>
                <a:latin typeface="Tahoma"/>
                <a:cs typeface="Tahoma"/>
              </a:rPr>
              <a:t>Before binding to the  nuclear receptors 90%</a:t>
            </a:r>
            <a:br>
              <a:rPr lang="en-CA" sz="2549" smtClean="0">
                <a:solidFill>
                  <a:srgbClr val="000000"/>
                </a:solidFill>
                <a:latin typeface="Times New Roman"/>
              </a:rPr>
            </a:br>
            <a:r>
              <a:rPr lang="en-CA" sz="2549" smtClean="0">
                <a:solidFill>
                  <a:srgbClr val="FFFEFF"/>
                </a:solidFill>
                <a:latin typeface="Tahoma"/>
                <a:cs typeface="Tahoma"/>
              </a:rPr>
              <a:t>of T4 is converted to T3.</a:t>
            </a:r>
          </a:p>
          <a:p>
            <a:pPr>
              <a:lnSpc>
                <a:spcPts val="3100"/>
              </a:lnSpc>
            </a:pPr>
            <a:endParaRPr lang="en-CA" sz="2549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71500" y="2705100"/>
            <a:ext cx="2743200" cy="292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55"/>
              </a:lnSpc>
            </a:pPr>
            <a:r>
              <a:rPr lang="en-CA" sz="2039" smtClean="0">
                <a:solidFill>
                  <a:srgbClr val="FFFEFF"/>
                </a:solidFill>
                <a:latin typeface="Tahoma"/>
                <a:cs typeface="Tahoma"/>
              </a:rPr>
              <a:t>[T3 + nuclear receptor</a:t>
            </a:r>
          </a:p>
          <a:p>
            <a:pPr>
              <a:lnSpc>
                <a:spcPts val="2355"/>
              </a:lnSpc>
            </a:pPr>
          </a:p>
        </p:txBody>
      </p:sp>
      <p:sp>
        <p:nvSpPr>
          <p:cNvPr id="5" name="TextBox 5"/>
          <p:cNvSpPr txBox="1"/>
          <p:nvPr/>
        </p:nvSpPr>
        <p:spPr>
          <a:xfrm>
            <a:off x="3911600" y="2705100"/>
            <a:ext cx="2413000" cy="292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55"/>
              </a:lnSpc>
            </a:pPr>
            <a:r>
              <a:rPr lang="en-CA" sz="2039" smtClean="0">
                <a:solidFill>
                  <a:srgbClr val="FFFEFF"/>
                </a:solidFill>
                <a:latin typeface="Tahoma"/>
                <a:cs typeface="Tahoma"/>
              </a:rPr>
              <a:t>activation of thyroid</a:t>
            </a:r>
          </a:p>
          <a:p>
            <a:pPr>
              <a:lnSpc>
                <a:spcPts val="2355"/>
              </a:lnSpc>
            </a:pPr>
          </a:p>
        </p:txBody>
      </p:sp>
      <p:sp>
        <p:nvSpPr>
          <p:cNvPr id="6" name="TextBox 6"/>
          <p:cNvSpPr txBox="1"/>
          <p:nvPr/>
        </p:nvSpPr>
        <p:spPr>
          <a:xfrm>
            <a:off x="622300" y="3009900"/>
            <a:ext cx="3225800" cy="292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55"/>
              </a:lnSpc>
            </a:pPr>
            <a:r>
              <a:rPr lang="en-CA" sz="2039" smtClean="0">
                <a:solidFill>
                  <a:srgbClr val="FFFEFF"/>
                </a:solidFill>
                <a:latin typeface="Tahoma"/>
                <a:cs typeface="Tahoma"/>
              </a:rPr>
              <a:t>regulating element on DNA</a:t>
            </a:r>
          </a:p>
          <a:p>
            <a:pPr>
              <a:lnSpc>
                <a:spcPts val="2355"/>
              </a:lnSpc>
            </a:pPr>
          </a:p>
        </p:txBody>
      </p:sp>
      <p:sp>
        <p:nvSpPr>
          <p:cNvPr id="7" name="TextBox 7"/>
          <p:cNvSpPr txBox="1"/>
          <p:nvPr/>
        </p:nvSpPr>
        <p:spPr>
          <a:xfrm>
            <a:off x="4356100" y="3009900"/>
            <a:ext cx="2146300" cy="292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55"/>
              </a:lnSpc>
            </a:pPr>
            <a:r>
              <a:rPr lang="en-CA" sz="2039" smtClean="0">
                <a:solidFill>
                  <a:srgbClr val="FFFEFF"/>
                </a:solidFill>
                <a:latin typeface="Tahoma"/>
                <a:cs typeface="Tahoma"/>
              </a:rPr>
              <a:t>DN  transcription</a:t>
            </a:r>
          </a:p>
          <a:p>
            <a:pPr>
              <a:lnSpc>
                <a:spcPts val="2355"/>
              </a:lnSpc>
            </a:pPr>
          </a:p>
        </p:txBody>
      </p:sp>
      <p:sp>
        <p:nvSpPr>
          <p:cNvPr id="8" name="TextBox 8"/>
          <p:cNvSpPr txBox="1"/>
          <p:nvPr/>
        </p:nvSpPr>
        <p:spPr>
          <a:xfrm>
            <a:off x="622300" y="3314700"/>
            <a:ext cx="2336800" cy="304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55"/>
              </a:lnSpc>
            </a:pPr>
            <a:r>
              <a:rPr lang="en-CA" sz="2039" smtClean="0">
                <a:solidFill>
                  <a:srgbClr val="FFFEFF"/>
                </a:solidFill>
                <a:latin typeface="Tahoma"/>
                <a:cs typeface="Tahoma"/>
              </a:rPr>
              <a:t>formation of mRNA</a:t>
            </a:r>
          </a:p>
          <a:p>
            <a:pPr>
              <a:lnSpc>
                <a:spcPts val="2355"/>
              </a:lnSpc>
            </a:pPr>
          </a:p>
        </p:txBody>
      </p:sp>
      <p:sp>
        <p:nvSpPr>
          <p:cNvPr id="9" name="TextBox 9"/>
          <p:cNvSpPr txBox="1"/>
          <p:nvPr/>
        </p:nvSpPr>
        <p:spPr>
          <a:xfrm>
            <a:off x="3860800" y="3314700"/>
            <a:ext cx="2438400" cy="304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55"/>
              </a:lnSpc>
            </a:pPr>
            <a:r>
              <a:rPr lang="en-CA" sz="2039" smtClean="0">
                <a:solidFill>
                  <a:srgbClr val="FFFEFF"/>
                </a:solidFill>
                <a:latin typeface="Tahoma"/>
                <a:cs typeface="Tahoma"/>
              </a:rPr>
              <a:t>translation of mRNA</a:t>
            </a:r>
          </a:p>
          <a:p>
            <a:pPr>
              <a:lnSpc>
                <a:spcPts val="2355"/>
              </a:lnSpc>
            </a:pPr>
          </a:p>
        </p:txBody>
      </p:sp>
      <p:sp>
        <p:nvSpPr>
          <p:cNvPr id="10" name="TextBox 10"/>
          <p:cNvSpPr txBox="1"/>
          <p:nvPr/>
        </p:nvSpPr>
        <p:spPr>
          <a:xfrm>
            <a:off x="622300" y="3632200"/>
            <a:ext cx="30353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55"/>
              </a:lnSpc>
            </a:pPr>
            <a:r>
              <a:rPr lang="en-CA" sz="2039" smtClean="0">
                <a:solidFill>
                  <a:srgbClr val="FFFEFF"/>
                </a:solidFill>
                <a:latin typeface="Tahoma"/>
                <a:cs typeface="Tahoma"/>
              </a:rPr>
              <a:t>specifi</a:t>
            </a:r>
            <a:r>
              <a:rPr lang="en-CA" sz="2039" smtClean="0">
                <a:solidFill>
                  <a:srgbClr val="FF0000"/>
                </a:solidFill>
                <a:latin typeface="Tahoma"/>
                <a:cs typeface="Tahoma"/>
              </a:rPr>
              <a:t>  protein synthesis</a:t>
            </a:r>
          </a:p>
          <a:p>
            <a:pPr>
              <a:lnSpc>
                <a:spcPts val="2355"/>
              </a:lnSpc>
            </a:pPr>
          </a:p>
        </p:txBody>
      </p:sp>
      <p:sp>
        <p:nvSpPr>
          <p:cNvPr id="11" name="TextBox 11"/>
          <p:cNvSpPr txBox="1"/>
          <p:nvPr/>
        </p:nvSpPr>
        <p:spPr>
          <a:xfrm>
            <a:off x="4114800" y="3632200"/>
            <a:ext cx="28194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55"/>
              </a:lnSpc>
            </a:pPr>
            <a:r>
              <a:rPr lang="en-CA" sz="2039" smtClean="0">
                <a:solidFill>
                  <a:srgbClr val="FFFEFF"/>
                </a:solidFill>
                <a:latin typeface="Tahoma"/>
                <a:cs typeface="Tahoma"/>
              </a:rPr>
              <a:t>(target tissue specific)]</a:t>
            </a:r>
          </a:p>
          <a:p>
            <a:pPr>
              <a:lnSpc>
                <a:spcPts val="2355"/>
              </a:lnSpc>
            </a:p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772400" cy="5816600"/>
          </a:xfrm>
          <a:prstGeom prst="rect">
            <a:avLst/>
          </a:prstGeom>
        </p:spPr>
      </p:pic>
      <p:sp>
        <p:nvSpPr>
          <p:cNvPr id="2" name="TextBox 2"/>
          <p:cNvSpPr txBox="1"/>
          <p:nvPr/>
        </p:nvSpPr>
        <p:spPr>
          <a:xfrm>
            <a:off x="2082800" y="304800"/>
            <a:ext cx="5689600" cy="279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25"/>
              </a:lnSpc>
            </a:pPr>
            <a:r>
              <a:rPr lang="en-CA" sz="1539" b="1" smtClean="0">
                <a:solidFill>
                  <a:srgbClr val="FFFE65"/>
                </a:solidFill>
                <a:latin typeface="Tahoma Bold"/>
                <a:cs typeface="Tahoma Bold"/>
              </a:rPr>
              <a:t>ACTION OF THYROID HORMONES </a:t>
            </a:r>
            <a:r>
              <a:rPr lang="en-CA" sz="1539" b="1" smtClean="0">
                <a:solidFill>
                  <a:srgbClr val="BFBEBF"/>
                </a:solidFill>
                <a:latin typeface="Tahoma Bold"/>
                <a:cs typeface="Tahoma Bold"/>
              </a:rPr>
              <a:t>cont.</a:t>
            </a:r>
          </a:p>
          <a:p>
            <a:pPr>
              <a:lnSpc>
                <a:spcPts val="1725"/>
              </a:lnSpc>
            </a:pPr>
            <a:endParaRPr lang="en-CA" sz="1529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927100" y="1117600"/>
            <a:ext cx="68453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105"/>
              </a:lnSpc>
            </a:pPr>
            <a:r>
              <a:rPr lang="en-CA" sz="2729" b="1" smtClean="0">
                <a:solidFill>
                  <a:srgbClr val="FFFE65"/>
                </a:solidFill>
                <a:latin typeface="Tahoma Bold"/>
                <a:cs typeface="Tahoma Bold"/>
              </a:rPr>
              <a:t>Basal Metabolic Rate (BMR):</a:t>
            </a:r>
          </a:p>
          <a:p>
            <a:pPr>
              <a:lnSpc>
                <a:spcPts val="3105"/>
              </a:lnSpc>
            </a:pPr>
            <a:endParaRPr lang="en-CA" sz="2719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660400" y="2032000"/>
            <a:ext cx="7112000" cy="1117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CA" sz="2379" smtClean="0">
                <a:solidFill>
                  <a:srgbClr val="FFFEFF"/>
                </a:solidFill>
                <a:latin typeface="Tahoma"/>
                <a:cs typeface="Tahoma"/>
              </a:rPr>
              <a:t>Is the energy requirement under basal condition</a:t>
            </a:r>
            <a:br>
              <a:rPr lang="en-CA" sz="2379" smtClean="0">
                <a:solidFill>
                  <a:srgbClr val="000000"/>
                </a:solidFill>
                <a:latin typeface="Times New Roman"/>
              </a:rPr>
            </a:br>
            <a:r>
              <a:rPr lang="en-CA" sz="2379" smtClean="0">
                <a:solidFill>
                  <a:srgbClr val="FFFEFF"/>
                </a:solidFill>
                <a:latin typeface="Tahoma"/>
                <a:cs typeface="Tahoma"/>
              </a:rPr>
              <a:t>(mental and physical rest 1</a:t>
            </a:r>
            <a:r>
              <a:rPr lang="en-CA" sz="2379" smtClean="0">
                <a:solidFill>
                  <a:srgbClr val="FFFEFF"/>
                </a:solidFill>
                <a:latin typeface="Tahoma"/>
                <a:cs typeface="Tahoma"/>
              </a:rPr>
              <a:t>18 hours after a</a:t>
            </a:r>
            <a:br>
              <a:rPr lang="en-CA" sz="2379" smtClean="0">
                <a:solidFill>
                  <a:srgbClr val="000000"/>
                </a:solidFill>
                <a:latin typeface="Times New Roman"/>
              </a:rPr>
            </a:br>
            <a:r>
              <a:rPr lang="en-CA" sz="2379" smtClean="0">
                <a:solidFill>
                  <a:srgbClr val="FFFEFF"/>
                </a:solidFill>
                <a:latin typeface="Tahoma"/>
                <a:cs typeface="Tahoma"/>
              </a:rPr>
              <a:t>meal).</a:t>
            </a:r>
          </a:p>
          <a:p>
            <a:pPr>
              <a:lnSpc>
                <a:spcPts val="2600"/>
              </a:lnSpc>
            </a:pPr>
            <a:endParaRPr lang="en-CA" sz="2379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723900" y="3390900"/>
            <a:ext cx="4483100" cy="292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530"/>
              </a:lnSpc>
            </a:pPr>
            <a:r>
              <a:rPr lang="en-CA" sz="2209" smtClean="0">
                <a:solidFill>
                  <a:srgbClr val="FFFEFF"/>
                </a:solidFill>
                <a:latin typeface="Tahoma"/>
                <a:cs typeface="Tahoma"/>
              </a:rPr>
              <a:t>Complete lake of thyroid hormones</a:t>
            </a:r>
          </a:p>
          <a:p>
            <a:pPr>
              <a:lnSpc>
                <a:spcPts val="2530"/>
              </a:lnSpc>
            </a:pPr>
          </a:p>
        </p:txBody>
      </p:sp>
      <p:sp>
        <p:nvSpPr>
          <p:cNvPr id="6" name="TextBox 6"/>
          <p:cNvSpPr txBox="1"/>
          <p:nvPr/>
        </p:nvSpPr>
        <p:spPr>
          <a:xfrm>
            <a:off x="5689600" y="3390900"/>
            <a:ext cx="355600" cy="419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530"/>
              </a:lnSpc>
            </a:pPr>
            <a:r>
              <a:rPr lang="en-CA" sz="2209" smtClean="0">
                <a:solidFill>
                  <a:srgbClr val="FFFEFF"/>
                </a:solidFill>
                <a:latin typeface="Tahoma"/>
                <a:cs typeface="Tahoma"/>
              </a:rPr>
              <a:t>4</a:t>
            </a:r>
          </a:p>
          <a:p>
            <a:pPr>
              <a:lnSpc>
                <a:spcPts val="2530"/>
              </a:lnSpc>
            </a:pPr>
          </a:p>
        </p:txBody>
      </p:sp>
      <p:sp>
        <p:nvSpPr>
          <p:cNvPr id="7" name="TextBox 7"/>
          <p:cNvSpPr txBox="1"/>
          <p:nvPr/>
        </p:nvSpPr>
        <p:spPr>
          <a:xfrm>
            <a:off x="6108700" y="3390900"/>
            <a:ext cx="1181100" cy="419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530"/>
              </a:lnSpc>
            </a:pPr>
            <a:r>
              <a:rPr lang="en-CA" sz="2209" smtClean="0">
                <a:solidFill>
                  <a:srgbClr val="FFFEFF"/>
                </a:solidFill>
                <a:latin typeface="Tahoma"/>
                <a:cs typeface="Tahoma"/>
              </a:rPr>
              <a:t>50%  in</a:t>
            </a:r>
          </a:p>
          <a:p>
            <a:pPr>
              <a:lnSpc>
                <a:spcPts val="2530"/>
              </a:lnSpc>
            </a:pPr>
          </a:p>
        </p:txBody>
      </p:sp>
      <p:sp>
        <p:nvSpPr>
          <p:cNvPr id="8" name="TextBox 8"/>
          <p:cNvSpPr txBox="1"/>
          <p:nvPr/>
        </p:nvSpPr>
        <p:spPr>
          <a:xfrm>
            <a:off x="749300" y="3733800"/>
            <a:ext cx="7023100" cy="419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10"/>
              </a:lnSpc>
            </a:pPr>
            <a:r>
              <a:rPr lang="en-CA" sz="2209" smtClean="0">
                <a:solidFill>
                  <a:srgbClr val="FFFEFF"/>
                </a:solidFill>
                <a:latin typeface="Tahoma"/>
                <a:cs typeface="Tahoma"/>
              </a:rPr>
              <a:t>BMR.</a:t>
            </a:r>
          </a:p>
          <a:p>
            <a:pPr>
              <a:lnSpc>
                <a:spcPts val="2310"/>
              </a:lnSpc>
            </a:pPr>
            <a:endParaRPr lang="en-CA" sz="2209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57200" y="4432300"/>
            <a:ext cx="5143500" cy="292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530"/>
              </a:lnSpc>
            </a:pPr>
            <a:r>
              <a:rPr lang="en-CA" sz="2209" smtClean="0">
                <a:solidFill>
                  <a:srgbClr val="FFFEFF"/>
                </a:solidFill>
                <a:latin typeface="Tahoma"/>
                <a:cs typeface="Tahoma"/>
              </a:rPr>
              <a:t>- Extreme increase of thyroid hormones</a:t>
            </a:r>
          </a:p>
          <a:p>
            <a:pPr>
              <a:lnSpc>
                <a:spcPts val="2530"/>
              </a:lnSpc>
            </a:pPr>
          </a:p>
        </p:txBody>
      </p:sp>
      <p:sp>
        <p:nvSpPr>
          <p:cNvPr id="10" name="TextBox 10"/>
          <p:cNvSpPr txBox="1"/>
          <p:nvPr/>
        </p:nvSpPr>
        <p:spPr>
          <a:xfrm>
            <a:off x="6070600" y="4432300"/>
            <a:ext cx="355600" cy="419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530"/>
              </a:lnSpc>
            </a:pPr>
            <a:r>
              <a:rPr lang="en-CA" sz="2209" smtClean="0">
                <a:solidFill>
                  <a:srgbClr val="FFFEFF"/>
                </a:solidFill>
                <a:latin typeface="Tahoma"/>
                <a:cs typeface="Tahoma"/>
              </a:rPr>
              <a:t>6</a:t>
            </a:r>
          </a:p>
          <a:p>
            <a:pPr>
              <a:lnSpc>
                <a:spcPts val="2530"/>
              </a:lnSpc>
            </a:pPr>
          </a:p>
        </p:txBody>
      </p:sp>
      <p:sp>
        <p:nvSpPr>
          <p:cNvPr id="11" name="TextBox 11"/>
          <p:cNvSpPr txBox="1"/>
          <p:nvPr/>
        </p:nvSpPr>
        <p:spPr>
          <a:xfrm>
            <a:off x="6489700" y="4432300"/>
            <a:ext cx="927100" cy="419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530"/>
              </a:lnSpc>
            </a:pPr>
            <a:r>
              <a:rPr lang="en-CA" sz="2209" smtClean="0">
                <a:solidFill>
                  <a:srgbClr val="FFFEFF"/>
                </a:solidFill>
                <a:latin typeface="Tahoma"/>
                <a:cs typeface="Tahoma"/>
              </a:rPr>
              <a:t>100%</a:t>
            </a:r>
          </a:p>
          <a:p>
            <a:pPr>
              <a:lnSpc>
                <a:spcPts val="2530"/>
              </a:lnSpc>
            </a:pPr>
          </a:p>
        </p:txBody>
      </p:sp>
      <p:sp>
        <p:nvSpPr>
          <p:cNvPr id="12" name="TextBox 12"/>
          <p:cNvSpPr txBox="1"/>
          <p:nvPr/>
        </p:nvSpPr>
        <p:spPr>
          <a:xfrm>
            <a:off x="749300" y="4787900"/>
            <a:ext cx="7023100" cy="419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255"/>
              </a:lnSpc>
            </a:pPr>
            <a:r>
              <a:rPr lang="en-CA" sz="2209" smtClean="0">
                <a:solidFill>
                  <a:srgbClr val="FFFEFF"/>
                </a:solidFill>
                <a:latin typeface="Tahoma"/>
                <a:cs typeface="Tahoma"/>
              </a:rPr>
              <a:t>in BMR.</a:t>
            </a:r>
          </a:p>
          <a:p>
            <a:pPr>
              <a:lnSpc>
                <a:spcPts val="2255"/>
              </a:lnSpc>
            </a:pPr>
            <a:endParaRPr lang="en-CA" sz="2209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772400" cy="5816600"/>
          </a:xfrm>
          <a:prstGeom prst="rect">
            <a:avLst/>
          </a:prstGeom>
        </p:spPr>
      </p:pic>
      <p:sp>
        <p:nvSpPr>
          <p:cNvPr id="2" name="TextBox 2"/>
          <p:cNvSpPr txBox="1"/>
          <p:nvPr/>
        </p:nvSpPr>
        <p:spPr>
          <a:xfrm>
            <a:off x="3009900" y="685800"/>
            <a:ext cx="4762500" cy="571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505"/>
              </a:lnSpc>
            </a:pPr>
            <a:r>
              <a:rPr lang="en-CA" sz="3069" b="1" smtClean="0">
                <a:solidFill>
                  <a:srgbClr val="FFFE65"/>
                </a:solidFill>
                <a:latin typeface="Tahoma Bold"/>
                <a:cs typeface="Tahoma Bold"/>
              </a:rPr>
              <a:t>Metabolism</a:t>
            </a:r>
          </a:p>
          <a:p>
            <a:pPr>
              <a:lnSpc>
                <a:spcPts val="3505"/>
              </a:lnSpc>
            </a:pPr>
            <a:endParaRPr lang="en-CA" sz="3059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457200" y="2146300"/>
            <a:ext cx="7315200" cy="469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930"/>
              </a:lnSpc>
            </a:pPr>
            <a:r>
              <a:rPr lang="en-CA" sz="2559" b="1" smtClean="0">
                <a:solidFill>
                  <a:srgbClr val="FFFE65"/>
                </a:solidFill>
                <a:latin typeface="Tahoma Bold"/>
                <a:cs typeface="Tahoma Bold"/>
              </a:rPr>
              <a:t>A)  Effect on carbohydrate metabolism:</a:t>
            </a:r>
          </a:p>
          <a:p>
            <a:pPr>
              <a:lnSpc>
                <a:spcPts val="2930"/>
              </a:lnSpc>
            </a:pPr>
            <a:endParaRPr lang="en-CA" sz="2549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181100" y="2933700"/>
            <a:ext cx="6591300" cy="952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CA" sz="2379" smtClean="0">
                <a:solidFill>
                  <a:srgbClr val="FFFEFF"/>
                </a:solidFill>
                <a:latin typeface="Tahoma"/>
                <a:cs typeface="Tahoma"/>
              </a:rPr>
              <a:t>increase glucose uptake by the cells.</a:t>
            </a:r>
            <a:br>
              <a:rPr lang="en-CA" sz="2379" smtClean="0">
                <a:solidFill>
                  <a:srgbClr val="000000"/>
                </a:solidFill>
                <a:latin typeface="Times New Roman"/>
              </a:rPr>
            </a:br>
            <a:r>
              <a:rPr lang="en-CA" sz="2379" smtClean="0">
                <a:solidFill>
                  <a:srgbClr val="FFFEFF"/>
                </a:solidFill>
                <a:latin typeface="Tahoma"/>
                <a:cs typeface="Tahoma"/>
              </a:rPr>
              <a:t>increas  glycogenolys</a:t>
            </a:r>
          </a:p>
          <a:p>
            <a:pPr>
              <a:lnSpc>
                <a:spcPts val="3400"/>
              </a:lnSpc>
            </a:pPr>
            <a:endParaRPr lang="en-CA" sz="2379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206500" y="3886200"/>
            <a:ext cx="6565900" cy="431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CA" sz="2379" smtClean="0">
                <a:solidFill>
                  <a:srgbClr val="FFFEFF"/>
                </a:solidFill>
                <a:latin typeface="Tahoma"/>
                <a:cs typeface="Tahoma"/>
              </a:rPr>
              <a:t>increas  gluconeogenes</a:t>
            </a:r>
          </a:p>
          <a:p>
            <a:pPr>
              <a:lnSpc>
                <a:spcPts val="2700"/>
              </a:lnSpc>
            </a:pPr>
            <a:endParaRPr lang="en-CA" sz="2379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206500" y="4318000"/>
            <a:ext cx="6565900" cy="431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CA" sz="2379" smtClean="0">
                <a:solidFill>
                  <a:srgbClr val="FFFEFF"/>
                </a:solidFill>
                <a:latin typeface="Tahoma"/>
                <a:cs typeface="Tahoma"/>
              </a:rPr>
              <a:t>increase absorption from the GIT.</a:t>
            </a:r>
          </a:p>
          <a:p>
            <a:pPr>
              <a:lnSpc>
                <a:spcPts val="2700"/>
              </a:lnSpc>
            </a:pPr>
            <a:endParaRPr lang="en-CA" sz="2379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772400" cy="5816600"/>
          </a:xfrm>
          <a:prstGeom prst="rect">
            <a:avLst/>
          </a:prstGeom>
        </p:spPr>
      </p:pic>
      <p:sp>
        <p:nvSpPr>
          <p:cNvPr id="2" name="TextBox 2"/>
          <p:cNvSpPr txBox="1"/>
          <p:nvPr/>
        </p:nvSpPr>
        <p:spPr>
          <a:xfrm>
            <a:off x="457200" y="635000"/>
            <a:ext cx="7315200" cy="495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045"/>
              </a:lnSpc>
            </a:pPr>
            <a:r>
              <a:rPr lang="en-CA" sz="2644" b="1" smtClean="0">
                <a:solidFill>
                  <a:srgbClr val="FFFE65"/>
                </a:solidFill>
                <a:latin typeface="Tahoma Bold"/>
                <a:cs typeface="Tahoma Bold"/>
              </a:rPr>
              <a:t>B) Effects on fat  metabolism:</a:t>
            </a:r>
          </a:p>
          <a:p>
            <a:pPr>
              <a:lnSpc>
                <a:spcPts val="3045"/>
              </a:lnSpc>
            </a:pPr>
            <a:endParaRPr lang="en-CA" sz="2634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079500" y="1104900"/>
            <a:ext cx="6692900" cy="495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045"/>
              </a:lnSpc>
            </a:pPr>
            <a:r>
              <a:rPr lang="en-CA" sz="2634" smtClean="0">
                <a:solidFill>
                  <a:srgbClr val="FFFEFF"/>
                </a:solidFill>
                <a:latin typeface="Tahoma"/>
                <a:cs typeface="Tahoma"/>
              </a:rPr>
              <a:t>increas  lipolys</a:t>
            </a:r>
          </a:p>
          <a:p>
            <a:pPr>
              <a:lnSpc>
                <a:spcPts val="3045"/>
              </a:lnSpc>
            </a:pPr>
            <a:endParaRPr lang="en-CA" sz="2634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749300" y="1574800"/>
            <a:ext cx="7023100" cy="939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327898">
              <a:lnSpc>
                <a:spcPts val="3200"/>
              </a:lnSpc>
            </a:pPr>
            <a:r>
              <a:rPr lang="en-CA" sz="2634" smtClean="0">
                <a:solidFill>
                  <a:srgbClr val="FFFEFF"/>
                </a:solidFill>
                <a:latin typeface="Tahoma"/>
                <a:cs typeface="Tahoma"/>
              </a:rPr>
              <a:t>decrease plasma cholesterol by increase</a:t>
            </a:r>
            <a:br>
              <a:rPr lang="en-CA" sz="2634" smtClean="0">
                <a:solidFill>
                  <a:srgbClr val="000000"/>
                </a:solidFill>
                <a:latin typeface="Times New Roman"/>
              </a:rPr>
            </a:br>
            <a:r>
              <a:rPr lang="en-CA" sz="2634" smtClean="0">
                <a:solidFill>
                  <a:srgbClr val="FFFEFF"/>
                </a:solidFill>
                <a:latin typeface="Tahoma"/>
                <a:cs typeface="Tahoma"/>
              </a:rPr>
              <a:t>loss in feces.</a:t>
            </a:r>
          </a:p>
          <a:p>
            <a:pPr>
              <a:lnSpc>
                <a:spcPts val="3200"/>
              </a:lnSpc>
            </a:pPr>
            <a:endParaRPr lang="en-CA" sz="2634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79500" y="2476500"/>
            <a:ext cx="6692900" cy="495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045"/>
              </a:lnSpc>
            </a:pPr>
            <a:r>
              <a:rPr lang="en-CA" sz="2634" smtClean="0">
                <a:solidFill>
                  <a:srgbClr val="FFFEFF"/>
                </a:solidFill>
                <a:latin typeface="Tahoma"/>
                <a:cs typeface="Tahoma"/>
              </a:rPr>
              <a:t>increase oxidation of free fatty acids.</a:t>
            </a:r>
          </a:p>
          <a:p>
            <a:pPr>
              <a:lnSpc>
                <a:spcPts val="3045"/>
              </a:lnSpc>
            </a:pPr>
            <a:endParaRPr lang="en-CA" sz="2634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457200" y="3441700"/>
            <a:ext cx="7315200" cy="495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045"/>
              </a:lnSpc>
            </a:pPr>
            <a:r>
              <a:rPr lang="en-CA" sz="2644" b="1" smtClean="0">
                <a:solidFill>
                  <a:srgbClr val="FFFE65"/>
                </a:solidFill>
                <a:latin typeface="Tahoma Bold"/>
                <a:cs typeface="Tahoma Bold"/>
              </a:rPr>
              <a:t>C) Effect on protein metabolism:</a:t>
            </a:r>
          </a:p>
          <a:p>
            <a:pPr>
              <a:lnSpc>
                <a:spcPts val="3045"/>
              </a:lnSpc>
            </a:pPr>
            <a:endParaRPr lang="en-CA" sz="2634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673100" y="3911600"/>
            <a:ext cx="7099300" cy="927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CA" sz="2634" smtClean="0">
                <a:solidFill>
                  <a:srgbClr val="FFFEFF"/>
                </a:solidFill>
                <a:latin typeface="Tahoma"/>
                <a:cs typeface="Tahoma"/>
              </a:rPr>
              <a:t>overall effect i  cataboli  leading to decrease</a:t>
            </a:r>
            <a:br>
              <a:rPr lang="en-CA" sz="2634" smtClean="0">
                <a:solidFill>
                  <a:srgbClr val="000000"/>
                </a:solidFill>
                <a:latin typeface="Times New Roman"/>
              </a:rPr>
            </a:br>
            <a:r>
              <a:rPr lang="en-CA" sz="2634" smtClean="0">
                <a:solidFill>
                  <a:srgbClr val="FFFEFF"/>
                </a:solidFill>
                <a:latin typeface="Tahoma"/>
                <a:cs typeface="Tahoma"/>
              </a:rPr>
              <a:t>in muscle mass.</a:t>
            </a:r>
          </a:p>
          <a:p>
            <a:pPr>
              <a:lnSpc>
                <a:spcPts val="3200"/>
              </a:lnSpc>
            </a:pPr>
            <a:endParaRPr lang="en-CA" sz="2634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772400" cy="5816600"/>
          </a:xfrm>
          <a:prstGeom prst="rect">
            <a:avLst/>
          </a:prstGeom>
        </p:spPr>
      </p:pic>
      <p:sp>
        <p:nvSpPr>
          <p:cNvPr id="2" name="TextBox 2"/>
          <p:cNvSpPr txBox="1"/>
          <p:nvPr/>
        </p:nvSpPr>
        <p:spPr>
          <a:xfrm>
            <a:off x="749300" y="228600"/>
            <a:ext cx="7023100" cy="965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300"/>
              </a:lnSpc>
            </a:pPr>
            <a:r>
              <a:rPr lang="en-CA" sz="2729" b="1" smtClean="0">
                <a:solidFill>
                  <a:srgbClr val="FFFE65"/>
                </a:solidFill>
                <a:latin typeface="Tahoma Bold"/>
                <a:cs typeface="Tahoma Bold"/>
              </a:rPr>
              <a:t>The metabolic effects are due to the</a:t>
            </a:r>
            <a:br>
              <a:rPr lang="en-CA" sz="2719" smtClean="0">
                <a:solidFill>
                  <a:srgbClr val="000000"/>
                </a:solidFill>
                <a:latin typeface="Times New Roman"/>
              </a:rPr>
            </a:br>
            <a:r>
              <a:rPr lang="en-CA" sz="2729" b="1" smtClean="0">
                <a:solidFill>
                  <a:srgbClr val="FFFE65"/>
                </a:solidFill>
                <a:latin typeface="Tahoma Bold"/>
                <a:cs typeface="Tahoma Bold"/>
              </a:rPr>
              <a:t>induction of  metabolic enzyme :</a:t>
            </a:r>
          </a:p>
          <a:p>
            <a:pPr>
              <a:lnSpc>
                <a:spcPts val="3300"/>
              </a:lnSpc>
            </a:pPr>
            <a:endParaRPr lang="en-CA" sz="2719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206500" y="1574800"/>
            <a:ext cx="6565900" cy="431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CA" sz="2379" smtClean="0">
                <a:solidFill>
                  <a:srgbClr val="FFFEFF"/>
                </a:solidFill>
                <a:latin typeface="Tahoma"/>
                <a:cs typeface="Tahoma"/>
              </a:rPr>
              <a:t>cytochrom  oxidas .</a:t>
            </a:r>
          </a:p>
          <a:p>
            <a:pPr>
              <a:lnSpc>
                <a:spcPts val="2700"/>
              </a:lnSpc>
            </a:pPr>
            <a:endParaRPr lang="en-CA" sz="2379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206500" y="2019300"/>
            <a:ext cx="6565900" cy="431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CA" sz="2379" smtClean="0">
                <a:solidFill>
                  <a:srgbClr val="FFFEFF"/>
                </a:solidFill>
                <a:latin typeface="Tahoma"/>
                <a:cs typeface="Tahoma"/>
              </a:rPr>
              <a:t>NAPDH cytochrom    reductas .</a:t>
            </a:r>
          </a:p>
          <a:p>
            <a:pPr>
              <a:lnSpc>
                <a:spcPts val="2700"/>
              </a:lnSpc>
            </a:pPr>
            <a:endParaRPr lang="en-CA" sz="2379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206500" y="2362200"/>
            <a:ext cx="6565900" cy="952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500"/>
              </a:lnSpc>
            </a:pPr>
            <a:r>
              <a:rPr lang="en-CA" sz="2379" smtClean="0">
                <a:solidFill>
                  <a:srgbClr val="FFFEFF"/>
                </a:solidFill>
                <a:latin typeface="Tahoma"/>
                <a:cs typeface="Tahoma"/>
              </a:rPr>
              <a:t>alph   glycerophosphat  dehydrogenas .</a:t>
            </a:r>
            <a:br>
              <a:rPr lang="en-CA" sz="2379" smtClean="0">
                <a:solidFill>
                  <a:srgbClr val="000000"/>
                </a:solidFill>
                <a:latin typeface="Times New Roman"/>
              </a:rPr>
            </a:br>
            <a:r>
              <a:rPr lang="en-CA" sz="2379" smtClean="0">
                <a:solidFill>
                  <a:srgbClr val="FFFEFF"/>
                </a:solidFill>
                <a:latin typeface="Tahoma"/>
                <a:cs typeface="Tahoma"/>
              </a:rPr>
              <a:t>mali  enzymes.</a:t>
            </a:r>
          </a:p>
          <a:p>
            <a:pPr>
              <a:lnSpc>
                <a:spcPts val="3500"/>
              </a:lnSpc>
            </a:pPr>
            <a:endParaRPr lang="en-CA" sz="2379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206500" y="3327400"/>
            <a:ext cx="6565900" cy="431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CA" sz="2379" smtClean="0">
                <a:solidFill>
                  <a:srgbClr val="FFFEFF"/>
                </a:solidFill>
                <a:latin typeface="Tahoma"/>
                <a:cs typeface="Tahoma"/>
              </a:rPr>
              <a:t>severa proteolyti  enzymes</a:t>
            </a:r>
          </a:p>
          <a:p>
            <a:pPr>
              <a:lnSpc>
                <a:spcPts val="2700"/>
              </a:lnSpc>
            </a:pPr>
            <a:endParaRPr lang="en-CA" sz="2379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772400" cy="5816600"/>
          </a:xfrm>
          <a:prstGeom prst="rect">
            <a:avLst/>
          </a:prstGeom>
        </p:spPr>
      </p:pic>
      <p:sp>
        <p:nvSpPr>
          <p:cNvPr id="2" name="TextBox 2"/>
          <p:cNvSpPr txBox="1"/>
          <p:nvPr/>
        </p:nvSpPr>
        <p:spPr>
          <a:xfrm>
            <a:off x="1295400" y="431800"/>
            <a:ext cx="6477000" cy="1079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700"/>
              </a:lnSpc>
              <a:tabLst>
                <a:tab pos="1816100" algn="l"/>
              </a:tabLst>
            </a:pPr>
            <a:r>
              <a:rPr lang="en-CA" sz="3069" b="1" smtClean="0">
                <a:solidFill>
                  <a:srgbClr val="FFFE65"/>
                </a:solidFill>
                <a:latin typeface="Tahoma Bold"/>
                <a:cs typeface="Tahoma Bold"/>
              </a:rPr>
              <a:t>Effects on the Cardiovascular</a:t>
            </a:r>
            <a:br>
              <a:rPr lang="en-CA" sz="3059" smtClean="0">
                <a:solidFill>
                  <a:srgbClr val="000000"/>
                </a:solidFill>
                <a:latin typeface="Times New Roman"/>
              </a:rPr>
            </a:br>
            <a:r>
              <a:rPr lang="en-CA" sz="3069" b="1" smtClean="0">
                <a:solidFill>
                  <a:srgbClr val="FFFE65"/>
                </a:solidFill>
                <a:latin typeface="Tahoma Bold"/>
                <a:cs typeface="Tahoma Bold"/>
              </a:rPr>
              <a:t>	system:</a:t>
            </a:r>
          </a:p>
          <a:p>
            <a:pPr>
              <a:lnSpc>
                <a:spcPts val="3700"/>
              </a:lnSpc>
            </a:pPr>
            <a:endParaRPr lang="en-CA" sz="3059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041400" y="1689100"/>
            <a:ext cx="4152900" cy="1384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53975">
              <a:lnSpc>
                <a:spcPts val="3500"/>
              </a:lnSpc>
            </a:pPr>
            <a:r>
              <a:rPr lang="en-CA" sz="2379" smtClean="0">
                <a:solidFill>
                  <a:srgbClr val="FFFEFF"/>
                </a:solidFill>
                <a:latin typeface="Tahoma"/>
                <a:cs typeface="Tahoma"/>
              </a:rPr>
              <a:t>increase heart rate.</a:t>
            </a:r>
            <a:br>
              <a:rPr lang="en-CA" sz="2379" smtClean="0">
                <a:solidFill>
                  <a:srgbClr val="000000"/>
                </a:solidFill>
                <a:latin typeface="Times New Roman"/>
              </a:rPr>
            </a:br>
            <a:r>
              <a:rPr lang="en-CA" sz="2379" smtClean="0">
                <a:solidFill>
                  <a:srgbClr val="FFFEFF"/>
                </a:solidFill>
                <a:latin typeface="Tahoma"/>
                <a:cs typeface="Tahoma"/>
              </a:rPr>
              <a:t>increase stroke volume.</a:t>
            </a:r>
            <a:br>
              <a:rPr lang="en-CA" sz="2379" smtClean="0">
                <a:solidFill>
                  <a:srgbClr val="000000"/>
                </a:solidFill>
                <a:latin typeface="Times New Roman"/>
              </a:rPr>
            </a:br>
            <a:r>
              <a:rPr lang="en-CA" sz="2379" smtClean="0">
                <a:solidFill>
                  <a:srgbClr val="FFFEFF"/>
                </a:solidFill>
                <a:latin typeface="Tahoma"/>
                <a:cs typeface="Tahoma"/>
              </a:rPr>
              <a:t>decrease peripheral resistance.</a:t>
            </a:r>
          </a:p>
          <a:p>
            <a:pPr>
              <a:lnSpc>
                <a:spcPts val="3470"/>
              </a:lnSpc>
            </a:pPr>
            <a:endParaRPr lang="en-CA" sz="2379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232400" y="1841500"/>
            <a:ext cx="2425700" cy="736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400"/>
              </a:lnSpc>
              <a:tabLst>
                <a:tab pos="330200" algn="l"/>
              </a:tabLst>
            </a:pPr>
            <a:r>
              <a:rPr lang="en-CA" sz="2049" b="1" smtClean="0">
                <a:solidFill>
                  <a:srgbClr val="FF0000"/>
                </a:solidFill>
                <a:latin typeface="Arial Bold"/>
                <a:cs typeface="Arial Bold"/>
              </a:rPr>
              <a:t>Cardiac output</a:t>
            </a:r>
            <a:br>
              <a:rPr lang="en-CA" sz="2039" smtClean="0">
                <a:solidFill>
                  <a:srgbClr val="000000"/>
                </a:solidFill>
                <a:latin typeface="Times New Roman"/>
              </a:rPr>
            </a:br>
            <a:r>
              <a:rPr lang="en-CA" sz="2049" b="1" smtClean="0">
                <a:solidFill>
                  <a:srgbClr val="FF0000"/>
                </a:solidFill>
                <a:latin typeface="Arial Bold"/>
                <a:cs typeface="Arial Bold"/>
              </a:rPr>
              <a:t>	up to 60%</a:t>
            </a:r>
          </a:p>
          <a:p>
            <a:pPr>
              <a:lnSpc>
                <a:spcPts val="2435"/>
              </a:lnSpc>
            </a:pPr>
            <a:endParaRPr lang="en-CA" sz="2039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736600" y="3505200"/>
            <a:ext cx="7035800" cy="838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900"/>
              </a:lnSpc>
            </a:pPr>
            <a:r>
              <a:rPr lang="en-CA" sz="2379" smtClean="0">
                <a:solidFill>
                  <a:srgbClr val="FFFEFF"/>
                </a:solidFill>
                <a:latin typeface="Tahoma"/>
                <a:cs typeface="Tahoma"/>
              </a:rPr>
              <a:t>*end result is increase delivery of oxygenated</a:t>
            </a:r>
            <a:br>
              <a:rPr lang="en-CA" sz="2379" smtClean="0">
                <a:solidFill>
                  <a:srgbClr val="000000"/>
                </a:solidFill>
                <a:latin typeface="Times New Roman"/>
              </a:rPr>
            </a:br>
            <a:r>
              <a:rPr lang="en-CA" sz="2379" smtClean="0">
                <a:solidFill>
                  <a:srgbClr val="FFFEFF"/>
                </a:solidFill>
                <a:latin typeface="Tahoma"/>
                <a:cs typeface="Tahoma"/>
              </a:rPr>
              <a:t>blood to the tissues.</a:t>
            </a:r>
          </a:p>
          <a:p>
            <a:pPr>
              <a:lnSpc>
                <a:spcPts val="2900"/>
              </a:lnSpc>
            </a:pPr>
            <a:endParaRPr lang="en-CA" sz="2379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772400" cy="5816600"/>
          </a:xfrm>
          <a:prstGeom prst="rect">
            <a:avLst/>
          </a:prstGeom>
        </p:spPr>
      </p:pic>
      <p:sp>
        <p:nvSpPr>
          <p:cNvPr id="2" name="TextBox 2"/>
          <p:cNvSpPr txBox="1"/>
          <p:nvPr/>
        </p:nvSpPr>
        <p:spPr>
          <a:xfrm>
            <a:off x="723900" y="368300"/>
            <a:ext cx="7048500" cy="279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25"/>
              </a:lnSpc>
            </a:pPr>
            <a:r>
              <a:rPr lang="en-CA" sz="1539" b="1" smtClean="0">
                <a:solidFill>
                  <a:srgbClr val="FFFE65"/>
                </a:solidFill>
                <a:latin typeface="Tahoma Bold"/>
                <a:cs typeface="Tahoma Bold"/>
              </a:rPr>
              <a:t>The cardiovascular effects are due to:</a:t>
            </a:r>
          </a:p>
          <a:p>
            <a:pPr>
              <a:lnSpc>
                <a:spcPts val="1725"/>
              </a:lnSpc>
            </a:pPr>
            <a:endParaRPr lang="en-CA" sz="1529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685800" y="812800"/>
            <a:ext cx="7086600" cy="1371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346789">
              <a:lnSpc>
                <a:spcPts val="3250"/>
              </a:lnSpc>
            </a:pPr>
            <a:r>
              <a:rPr lang="en-CA" sz="2719" smtClean="0">
                <a:solidFill>
                  <a:srgbClr val="FFFEFF"/>
                </a:solidFill>
                <a:latin typeface="Tahoma"/>
                <a:cs typeface="Tahoma"/>
              </a:rPr>
              <a:t>Thyroid hormones potentiate the effect</a:t>
            </a:r>
            <a:br>
              <a:rPr lang="en-CA" sz="2719" smtClean="0">
                <a:solidFill>
                  <a:srgbClr val="000000"/>
                </a:solidFill>
                <a:latin typeface="Times New Roman"/>
              </a:rPr>
            </a:br>
            <a:r>
              <a:rPr lang="en-CA" sz="2719" smtClean="0">
                <a:solidFill>
                  <a:srgbClr val="FFFEFF"/>
                </a:solidFill>
                <a:latin typeface="Tahoma"/>
                <a:cs typeface="Tahoma"/>
              </a:rPr>
              <a:t>of </a:t>
            </a:r>
            <a:r>
              <a:rPr lang="en-CA" sz="2719" smtClean="0">
                <a:solidFill>
                  <a:srgbClr val="FF0000"/>
                </a:solidFill>
                <a:latin typeface="Tahoma"/>
                <a:cs typeface="Tahoma"/>
              </a:rPr>
              <a:t>catecholamin</a:t>
            </a:r>
            <a:r>
              <a:rPr lang="en-CA" sz="2719" smtClean="0">
                <a:solidFill>
                  <a:srgbClr val="FFFEFF"/>
                </a:solidFill>
                <a:latin typeface="Tahoma"/>
                <a:cs typeface="Tahoma"/>
              </a:rPr>
              <a:t>  in the circulation</a:t>
            </a:r>
            <a:br>
              <a:rPr lang="en-CA" sz="2719" smtClean="0">
                <a:solidFill>
                  <a:srgbClr val="000000"/>
                </a:solidFill>
                <a:latin typeface="Times New Roman"/>
              </a:rPr>
            </a:br>
            <a:r>
              <a:rPr lang="en-CA" sz="2719" smtClean="0">
                <a:solidFill>
                  <a:srgbClr val="FFFEFF"/>
                </a:solidFill>
                <a:latin typeface="Tahoma"/>
                <a:cs typeface="Tahoma"/>
              </a:rPr>
              <a:t>activation o</a:t>
            </a:r>
            <a:r>
              <a:rPr lang="en-CA" sz="2719" smtClean="0">
                <a:solidFill>
                  <a:srgbClr val="FFFEFF"/>
                </a:solidFill>
                <a:latin typeface="Tahoma"/>
                <a:cs typeface="Tahoma"/>
              </a:rPr>
              <a:t>adrenergic receptors.</a:t>
            </a:r>
          </a:p>
          <a:p>
            <a:pPr>
              <a:lnSpc>
                <a:spcPts val="3250"/>
              </a:lnSpc>
            </a:pPr>
            <a:endParaRPr lang="en-CA" sz="2719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143000" y="2654300"/>
            <a:ext cx="66294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105"/>
              </a:lnSpc>
            </a:pPr>
            <a:r>
              <a:rPr lang="en-CA" sz="2719" smtClean="0">
                <a:solidFill>
                  <a:srgbClr val="FFFEFF"/>
                </a:solidFill>
                <a:latin typeface="Tahoma"/>
                <a:cs typeface="Tahoma"/>
              </a:rPr>
              <a:t>Direct induction of:</a:t>
            </a:r>
          </a:p>
          <a:p>
            <a:pPr>
              <a:lnSpc>
                <a:spcPts val="3105"/>
              </a:lnSpc>
            </a:pPr>
            <a:endParaRPr lang="en-CA" sz="2719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939800" y="3060700"/>
            <a:ext cx="6832600" cy="1079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900"/>
              </a:lnSpc>
            </a:pPr>
            <a:r>
              <a:rPr lang="en-CA" sz="2719" smtClean="0">
                <a:solidFill>
                  <a:srgbClr val="FFFEFF"/>
                </a:solidFill>
                <a:latin typeface="Tahoma"/>
                <a:cs typeface="Tahoma"/>
              </a:rPr>
              <a:t>a) myocardia   adrenergic receptors.</a:t>
            </a:r>
            <a:br>
              <a:rPr lang="en-CA" sz="2719" smtClean="0">
                <a:solidFill>
                  <a:srgbClr val="000000"/>
                </a:solidFill>
                <a:latin typeface="Times New Roman"/>
              </a:rPr>
            </a:br>
            <a:r>
              <a:rPr lang="en-CA" sz="2719" smtClean="0">
                <a:solidFill>
                  <a:srgbClr val="FFFEFF"/>
                </a:solidFill>
                <a:latin typeface="Tahoma"/>
                <a:cs typeface="Tahoma"/>
              </a:rPr>
              <a:t>b sarcoplasmi  reticulum.</a:t>
            </a:r>
          </a:p>
          <a:p>
            <a:pPr>
              <a:lnSpc>
                <a:spcPts val="3900"/>
              </a:lnSpc>
            </a:pPr>
            <a:endParaRPr lang="en-CA" sz="2719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939800" y="4140200"/>
            <a:ext cx="68326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105"/>
              </a:lnSpc>
            </a:pPr>
            <a:r>
              <a:rPr lang="en-CA" sz="2719" smtClean="0">
                <a:solidFill>
                  <a:srgbClr val="FFFEFF"/>
                </a:solidFill>
                <a:latin typeface="Tahoma"/>
                <a:cs typeface="Tahoma"/>
              </a:rPr>
              <a:t>c) C</a:t>
            </a:r>
            <a:r>
              <a:rPr lang="en-CA" sz="1813" smtClean="0">
                <a:solidFill>
                  <a:srgbClr val="FFFEFF"/>
                </a:solidFill>
                <a:latin typeface="Tahoma"/>
                <a:cs typeface="Tahoma"/>
              </a:rPr>
              <a:t>+</a:t>
            </a:r>
            <a:r>
              <a:rPr lang="en-CA" sz="2719" smtClean="0">
                <a:solidFill>
                  <a:srgbClr val="FFFEFF"/>
                </a:solidFill>
                <a:latin typeface="Tahoma"/>
                <a:cs typeface="Tahoma"/>
              </a:rPr>
              <a:t>  ATPas .</a:t>
            </a:r>
          </a:p>
          <a:p>
            <a:pPr>
              <a:lnSpc>
                <a:spcPts val="3105"/>
              </a:lnSpc>
            </a:pPr>
            <a:endParaRPr lang="en-CA" sz="2719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939800" y="4635500"/>
            <a:ext cx="68326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105"/>
              </a:lnSpc>
            </a:pPr>
            <a:r>
              <a:rPr lang="en-CA" sz="2719" smtClean="0">
                <a:solidFill>
                  <a:srgbClr val="FFFEFF"/>
                </a:solidFill>
                <a:latin typeface="Tahoma"/>
                <a:cs typeface="Tahoma"/>
              </a:rPr>
              <a:t>d myosin .</a:t>
            </a:r>
          </a:p>
          <a:p>
            <a:pPr>
              <a:lnSpc>
                <a:spcPts val="3105"/>
              </a:lnSpc>
            </a:pPr>
            <a:endParaRPr lang="en-CA" sz="2719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772400" cy="5816600"/>
          </a:xfrm>
          <a:prstGeom prst="rect">
            <a:avLst/>
          </a:prstGeom>
        </p:spPr>
      </p:pic>
      <p:sp>
        <p:nvSpPr>
          <p:cNvPr id="2" name="TextBox 2"/>
          <p:cNvSpPr txBox="1"/>
          <p:nvPr/>
        </p:nvSpPr>
        <p:spPr>
          <a:xfrm>
            <a:off x="787400" y="558800"/>
            <a:ext cx="6985000" cy="571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505"/>
              </a:lnSpc>
            </a:pPr>
            <a:r>
              <a:rPr lang="en-CA" sz="3069" b="1" smtClean="0">
                <a:solidFill>
                  <a:srgbClr val="FFFE65"/>
                </a:solidFill>
                <a:latin typeface="Tahoma Bold"/>
                <a:cs typeface="Tahoma Bold"/>
              </a:rPr>
              <a:t>Effects on the CNS:</a:t>
            </a:r>
          </a:p>
          <a:p>
            <a:pPr>
              <a:lnSpc>
                <a:spcPts val="3505"/>
              </a:lnSpc>
            </a:pPr>
            <a:endParaRPr lang="en-CA" sz="3059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457200" y="1435100"/>
            <a:ext cx="7315200" cy="469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930"/>
              </a:lnSpc>
            </a:pPr>
            <a:r>
              <a:rPr lang="en-CA" sz="2559" b="1" smtClean="0">
                <a:solidFill>
                  <a:srgbClr val="FFFE65"/>
                </a:solidFill>
                <a:latin typeface="Tahoma Bold"/>
                <a:cs typeface="Tahoma Bold"/>
              </a:rPr>
              <a:t>A Pe   natal period:</a:t>
            </a:r>
          </a:p>
          <a:p>
            <a:pPr>
              <a:lnSpc>
                <a:spcPts val="2930"/>
              </a:lnSpc>
            </a:pPr>
            <a:endParaRPr lang="en-CA" sz="2549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457200" y="2311400"/>
            <a:ext cx="7315200" cy="774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CA" sz="2379" smtClean="0">
                <a:solidFill>
                  <a:srgbClr val="FFFEFF"/>
                </a:solidFill>
                <a:latin typeface="Tahoma"/>
                <a:cs typeface="Tahoma"/>
              </a:rPr>
              <a:t>Thyroid hormones are essential for </a:t>
            </a:r>
            <a:r>
              <a:rPr lang="en-CA" sz="2389" b="1" smtClean="0">
                <a:solidFill>
                  <a:srgbClr val="FF0000"/>
                </a:solidFill>
                <a:latin typeface="Tahoma Bold"/>
                <a:cs typeface="Tahoma Bold"/>
              </a:rPr>
              <a:t>maturation</a:t>
            </a:r>
            <a:r>
              <a:rPr lang="en-CA" sz="2379" smtClean="0">
                <a:solidFill>
                  <a:srgbClr val="FFFEFF"/>
                </a:solidFill>
                <a:latin typeface="Tahoma"/>
                <a:cs typeface="Tahoma"/>
              </a:rPr>
              <a:t> of</a:t>
            </a:r>
            <a:br>
              <a:rPr lang="en-CA" sz="2379" smtClean="0">
                <a:solidFill>
                  <a:srgbClr val="000000"/>
                </a:solidFill>
                <a:latin typeface="Times New Roman"/>
              </a:rPr>
            </a:br>
            <a:r>
              <a:rPr lang="en-CA" sz="2379" smtClean="0">
                <a:solidFill>
                  <a:srgbClr val="FFFEFF"/>
                </a:solidFill>
                <a:latin typeface="Tahoma"/>
                <a:cs typeface="Tahoma"/>
              </a:rPr>
              <a:t>the CNS.</a:t>
            </a:r>
          </a:p>
          <a:p>
            <a:pPr>
              <a:lnSpc>
                <a:spcPts val="2500"/>
              </a:lnSpc>
            </a:pPr>
            <a:endParaRPr lang="en-CA" sz="2379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2019300" y="3009900"/>
            <a:ext cx="5753100" cy="431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CA" sz="2379" smtClean="0">
                <a:solidFill>
                  <a:srgbClr val="FFFEFF"/>
                </a:solidFill>
                <a:latin typeface="Tahoma"/>
                <a:cs typeface="Tahoma"/>
              </a:rPr>
              <a:t>decrease of hormones secretion</a:t>
            </a:r>
          </a:p>
          <a:p>
            <a:pPr>
              <a:lnSpc>
                <a:spcPts val="2700"/>
              </a:lnSpc>
            </a:pPr>
            <a:endParaRPr lang="en-CA" sz="2379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587500" y="3810000"/>
            <a:ext cx="6184900" cy="431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CA" sz="2379" smtClean="0">
                <a:solidFill>
                  <a:srgbClr val="FF0000"/>
                </a:solidFill>
                <a:latin typeface="Tahoma"/>
                <a:cs typeface="Tahoma"/>
              </a:rPr>
              <a:t>irreversibl</a:t>
            </a:r>
            <a:r>
              <a:rPr lang="en-CA" sz="2379" smtClean="0">
                <a:solidFill>
                  <a:srgbClr val="FFFEFF"/>
                </a:solidFill>
                <a:latin typeface="Tahoma"/>
                <a:cs typeface="Tahoma"/>
              </a:rPr>
              <a:t>  mental retardation</a:t>
            </a:r>
          </a:p>
          <a:p>
            <a:pPr>
              <a:lnSpc>
                <a:spcPts val="2700"/>
              </a:lnSpc>
            </a:pPr>
            <a:endParaRPr lang="en-CA" sz="2379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660400" y="4622800"/>
            <a:ext cx="7112000" cy="787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CA" sz="2379" smtClean="0">
                <a:solidFill>
                  <a:srgbClr val="FFFEFF"/>
                </a:solidFill>
                <a:latin typeface="Tahoma"/>
                <a:cs typeface="Tahoma"/>
              </a:rPr>
              <a:t>Screening is necessary  to introduce hormone</a:t>
            </a:r>
            <a:br>
              <a:rPr lang="en-CA" sz="2379" smtClean="0">
                <a:solidFill>
                  <a:srgbClr val="000000"/>
                </a:solidFill>
                <a:latin typeface="Times New Roman"/>
              </a:rPr>
            </a:br>
            <a:r>
              <a:rPr lang="en-CA" sz="2379" smtClean="0">
                <a:solidFill>
                  <a:srgbClr val="FFFEFF"/>
                </a:solidFill>
                <a:latin typeface="Tahoma"/>
                <a:cs typeface="Tahoma"/>
              </a:rPr>
              <a:t>replacement .</a:t>
            </a:r>
          </a:p>
          <a:p>
            <a:pPr>
              <a:lnSpc>
                <a:spcPts val="2600"/>
              </a:lnSpc>
            </a:pPr>
            <a:endParaRPr lang="en-CA" sz="2379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772400" cy="5816600"/>
          </a:xfrm>
          <a:prstGeom prst="rect">
            <a:avLst/>
          </a:prstGeom>
        </p:spPr>
      </p:pic>
      <p:sp>
        <p:nvSpPr>
          <p:cNvPr id="2" name="TextBox 2"/>
          <p:cNvSpPr txBox="1"/>
          <p:nvPr/>
        </p:nvSpPr>
        <p:spPr>
          <a:xfrm>
            <a:off x="876300" y="228600"/>
            <a:ext cx="3124200" cy="444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389" b="1" smtClean="0">
                <a:solidFill>
                  <a:srgbClr val="BFBEBF"/>
                </a:solidFill>
                <a:latin typeface="Tahoma Bold"/>
                <a:cs typeface="Tahoma Bold"/>
              </a:rPr>
              <a:t>Effects on the CN :</a:t>
            </a:r>
          </a:p>
          <a:p>
            <a:pPr>
              <a:lnSpc>
                <a:spcPts val="2760"/>
              </a:lnSpc>
            </a:pPr>
          </a:p>
        </p:txBody>
      </p:sp>
      <p:sp>
        <p:nvSpPr>
          <p:cNvPr id="3" name="TextBox 3"/>
          <p:cNvSpPr txBox="1"/>
          <p:nvPr/>
        </p:nvSpPr>
        <p:spPr>
          <a:xfrm>
            <a:off x="4775200" y="228600"/>
            <a:ext cx="965200" cy="444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389" b="1" smtClean="0">
                <a:solidFill>
                  <a:srgbClr val="BFBEBF"/>
                </a:solidFill>
                <a:latin typeface="Tahoma Bold"/>
                <a:cs typeface="Tahoma Bold"/>
              </a:rPr>
              <a:t>cont.</a:t>
            </a:r>
          </a:p>
          <a:p>
            <a:pPr>
              <a:lnSpc>
                <a:spcPts val="2760"/>
              </a:lnSpc>
            </a:pPr>
          </a:p>
        </p:txBody>
      </p:sp>
      <p:sp>
        <p:nvSpPr>
          <p:cNvPr id="4" name="TextBox 4"/>
          <p:cNvSpPr txBox="1"/>
          <p:nvPr/>
        </p:nvSpPr>
        <p:spPr>
          <a:xfrm>
            <a:off x="457200" y="1155700"/>
            <a:ext cx="7315200" cy="469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930"/>
              </a:lnSpc>
            </a:pPr>
            <a:r>
              <a:rPr lang="en-CA" sz="2559" b="1" smtClean="0">
                <a:solidFill>
                  <a:srgbClr val="FFFE65"/>
                </a:solidFill>
                <a:latin typeface="Tahoma Bold"/>
                <a:cs typeface="Tahoma Bold"/>
              </a:rPr>
              <a:t>B) In adult:</a:t>
            </a:r>
          </a:p>
          <a:p>
            <a:pPr>
              <a:lnSpc>
                <a:spcPts val="2930"/>
              </a:lnSpc>
            </a:pPr>
            <a:endParaRPr lang="en-CA" sz="2549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863600" y="1549400"/>
            <a:ext cx="6908800" cy="977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500"/>
              </a:lnSpc>
            </a:pPr>
            <a:r>
              <a:rPr lang="en-CA" sz="2549" smtClean="0">
                <a:solidFill>
                  <a:srgbClr val="FF0000"/>
                </a:solidFill>
                <a:latin typeface="Tahoma"/>
                <a:cs typeface="Tahoma"/>
              </a:rPr>
              <a:t>Increas</a:t>
            </a:r>
            <a:r>
              <a:rPr lang="en-CA" sz="2549" smtClean="0">
                <a:solidFill>
                  <a:srgbClr val="FFFEFF"/>
                </a:solidFill>
                <a:latin typeface="Tahoma"/>
                <a:cs typeface="Tahoma"/>
              </a:rPr>
              <a:t>  i</a:t>
            </a:r>
            <a:r>
              <a:rPr lang="en-CA" sz="2379" smtClean="0">
                <a:solidFill>
                  <a:srgbClr val="FFFEFF"/>
                </a:solidFill>
                <a:latin typeface="Tahoma"/>
                <a:cs typeface="Tahoma"/>
              </a:rPr>
              <a:t>  thyroid hormone secretion:</a:t>
            </a:r>
            <a:br>
              <a:rPr lang="en-CA" sz="2379" smtClean="0">
                <a:solidFill>
                  <a:srgbClr val="000000"/>
                </a:solidFill>
                <a:latin typeface="Times New Roman"/>
              </a:rPr>
            </a:br>
            <a:r>
              <a:rPr lang="en-CA" sz="2379" smtClean="0">
                <a:solidFill>
                  <a:srgbClr val="FFFEFF"/>
                </a:solidFill>
                <a:latin typeface="Tahoma"/>
                <a:cs typeface="Tahoma"/>
              </a:rPr>
              <a:t>hyperexcitability.</a:t>
            </a:r>
          </a:p>
          <a:p>
            <a:pPr>
              <a:lnSpc>
                <a:spcPts val="3500"/>
              </a:lnSpc>
            </a:pPr>
            <a:endParaRPr lang="en-CA" sz="2379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206500" y="2514600"/>
            <a:ext cx="6565900" cy="431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CA" sz="2379" smtClean="0">
                <a:solidFill>
                  <a:srgbClr val="FFFEFF"/>
                </a:solidFill>
                <a:latin typeface="Tahoma"/>
                <a:cs typeface="Tahoma"/>
              </a:rPr>
              <a:t>irritability.</a:t>
            </a:r>
          </a:p>
          <a:p>
            <a:pPr>
              <a:lnSpc>
                <a:spcPts val="2700"/>
              </a:lnSpc>
            </a:pPr>
            <a:endParaRPr lang="en-CA" sz="2379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927100" y="3314700"/>
            <a:ext cx="6845300" cy="952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400"/>
              </a:lnSpc>
              <a:tabLst>
                <a:tab pos="368300" algn="l"/>
              </a:tabLst>
            </a:pPr>
            <a:r>
              <a:rPr lang="en-CA" sz="2379" smtClean="0">
                <a:solidFill>
                  <a:srgbClr val="00AFF0"/>
                </a:solidFill>
                <a:latin typeface="Tahoma"/>
                <a:cs typeface="Tahoma"/>
              </a:rPr>
              <a:t>Decreas</a:t>
            </a:r>
            <a:r>
              <a:rPr lang="en-CA" sz="2379" smtClean="0">
                <a:solidFill>
                  <a:srgbClr val="FFFEFF"/>
                </a:solidFill>
                <a:latin typeface="Tahoma"/>
                <a:cs typeface="Tahoma"/>
              </a:rPr>
              <a:t>  in thyroid hormones secretion:</a:t>
            </a:r>
            <a:br>
              <a:rPr lang="en-CA" sz="2379" smtClean="0">
                <a:solidFill>
                  <a:srgbClr val="000000"/>
                </a:solidFill>
                <a:latin typeface="Times New Roman"/>
              </a:rPr>
            </a:br>
            <a:r>
              <a:rPr lang="en-CA" sz="2379" smtClean="0">
                <a:solidFill>
                  <a:srgbClr val="FFFEFF"/>
                </a:solidFill>
                <a:latin typeface="Tahoma"/>
                <a:cs typeface="Tahoma"/>
              </a:rPr>
              <a:t>	slow movement.</a:t>
            </a:r>
          </a:p>
          <a:p>
            <a:pPr>
              <a:lnSpc>
                <a:spcPts val="3400"/>
              </a:lnSpc>
            </a:pPr>
            <a:endParaRPr lang="en-CA" sz="2379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295400" y="4165600"/>
            <a:ext cx="6477000" cy="952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500"/>
              </a:lnSpc>
            </a:pPr>
            <a:r>
              <a:rPr lang="en-CA" sz="2379" smtClean="0">
                <a:solidFill>
                  <a:srgbClr val="FFFEFF"/>
                </a:solidFill>
                <a:latin typeface="Tahoma"/>
                <a:cs typeface="Tahoma"/>
              </a:rPr>
              <a:t>impaired memory.</a:t>
            </a:r>
            <a:br>
              <a:rPr lang="en-CA" sz="2379" smtClean="0">
                <a:solidFill>
                  <a:srgbClr val="000000"/>
                </a:solidFill>
                <a:latin typeface="Times New Roman"/>
              </a:rPr>
            </a:br>
            <a:r>
              <a:rPr lang="en-CA" sz="2379" smtClean="0">
                <a:solidFill>
                  <a:srgbClr val="FFFEFF"/>
                </a:solidFill>
                <a:latin typeface="Tahoma"/>
                <a:cs typeface="Tahoma"/>
              </a:rPr>
              <a:t>mental capacity.</a:t>
            </a:r>
          </a:p>
          <a:p>
            <a:pPr>
              <a:lnSpc>
                <a:spcPts val="3500"/>
              </a:lnSpc>
            </a:pPr>
            <a:endParaRPr lang="en-CA" sz="2379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772400" cy="58166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772400" cy="5816600"/>
          </a:xfrm>
          <a:prstGeom prst="rect">
            <a:avLst/>
          </a:prstGeom>
        </p:spPr>
      </p:pic>
      <p:sp>
        <p:nvSpPr>
          <p:cNvPr id="2" name="TextBox 2"/>
          <p:cNvSpPr txBox="1"/>
          <p:nvPr/>
        </p:nvSpPr>
        <p:spPr>
          <a:xfrm>
            <a:off x="990600" y="876300"/>
            <a:ext cx="6781800" cy="571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505"/>
              </a:lnSpc>
            </a:pPr>
            <a:r>
              <a:rPr lang="en-CA" sz="3069" b="1" smtClean="0">
                <a:solidFill>
                  <a:srgbClr val="FFFE65"/>
                </a:solidFill>
                <a:latin typeface="Tahoma Bold"/>
                <a:cs typeface="Tahoma Bold"/>
              </a:rPr>
              <a:t>Effects on bone:</a:t>
            </a:r>
          </a:p>
          <a:p>
            <a:pPr>
              <a:lnSpc>
                <a:spcPts val="3505"/>
              </a:lnSpc>
            </a:pPr>
            <a:endParaRPr lang="en-CA" sz="3059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838200" y="1955800"/>
            <a:ext cx="6934200" cy="431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CA" sz="2379" smtClean="0">
                <a:solidFill>
                  <a:srgbClr val="FFFEFF"/>
                </a:solidFill>
                <a:latin typeface="Tahoma"/>
                <a:cs typeface="Tahoma"/>
              </a:rPr>
              <a:t>a) promote bone formation.</a:t>
            </a:r>
          </a:p>
          <a:p>
            <a:pPr>
              <a:lnSpc>
                <a:spcPts val="2700"/>
              </a:lnSpc>
            </a:pPr>
            <a:endParaRPr lang="en-CA" sz="2379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838200" y="2387600"/>
            <a:ext cx="6934200" cy="431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CA" sz="2379" smtClean="0">
                <a:solidFill>
                  <a:srgbClr val="FFFEFF"/>
                </a:solidFill>
                <a:latin typeface="Tahoma"/>
                <a:cs typeface="Tahoma"/>
              </a:rPr>
              <a:t>b) promote ossification.</a:t>
            </a:r>
          </a:p>
          <a:p>
            <a:pPr>
              <a:lnSpc>
                <a:spcPts val="2700"/>
              </a:lnSpc>
            </a:pPr>
            <a:endParaRPr lang="en-CA" sz="2379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838200" y="2832100"/>
            <a:ext cx="6934200" cy="431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CA" sz="2379" smtClean="0">
                <a:solidFill>
                  <a:srgbClr val="FFFEFF"/>
                </a:solidFill>
                <a:latin typeface="Tahoma"/>
                <a:cs typeface="Tahoma"/>
              </a:rPr>
              <a:t>c) promote fusion of bone plate.</a:t>
            </a:r>
          </a:p>
          <a:p>
            <a:pPr>
              <a:lnSpc>
                <a:spcPts val="2700"/>
              </a:lnSpc>
            </a:pPr>
            <a:endParaRPr lang="en-CA" sz="2379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838200" y="3263900"/>
            <a:ext cx="6934200" cy="431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CA" sz="2379" smtClean="0">
                <a:solidFill>
                  <a:srgbClr val="FFFEFF"/>
                </a:solidFill>
                <a:latin typeface="Tahoma"/>
                <a:cs typeface="Tahoma"/>
              </a:rPr>
              <a:t>d) promote bone maturation.</a:t>
            </a:r>
          </a:p>
          <a:p>
            <a:pPr>
              <a:lnSpc>
                <a:spcPts val="2700"/>
              </a:lnSpc>
            </a:pPr>
            <a:endParaRPr lang="en-CA" sz="2379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772400" cy="5816600"/>
          </a:xfrm>
          <a:prstGeom prst="rect">
            <a:avLst/>
          </a:prstGeom>
        </p:spPr>
      </p:pic>
      <p:sp>
        <p:nvSpPr>
          <p:cNvPr id="2" name="TextBox 2"/>
          <p:cNvSpPr txBox="1"/>
          <p:nvPr/>
        </p:nvSpPr>
        <p:spPr>
          <a:xfrm>
            <a:off x="1600200" y="647700"/>
            <a:ext cx="6172200" cy="660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080"/>
              </a:lnSpc>
            </a:pPr>
            <a:r>
              <a:rPr lang="en-CA" sz="3579" b="1" smtClean="0">
                <a:solidFill>
                  <a:srgbClr val="FFFE65"/>
                </a:solidFill>
                <a:latin typeface="Tahoma Bold"/>
                <a:cs typeface="Tahoma Bold"/>
              </a:rPr>
              <a:t>Effects on Respiration:</a:t>
            </a:r>
          </a:p>
          <a:p>
            <a:pPr>
              <a:lnSpc>
                <a:spcPts val="4080"/>
              </a:lnSpc>
            </a:pPr>
            <a:endParaRPr lang="en-CA" sz="3569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876300" y="1739900"/>
            <a:ext cx="6896100" cy="431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CA" sz="2379" smtClean="0">
                <a:solidFill>
                  <a:srgbClr val="FFFEFF"/>
                </a:solidFill>
                <a:latin typeface="Tahoma"/>
                <a:cs typeface="Tahoma"/>
              </a:rPr>
              <a:t>increase ventilation rate.</a:t>
            </a:r>
          </a:p>
          <a:p>
            <a:pPr>
              <a:lnSpc>
                <a:spcPts val="2700"/>
              </a:lnSpc>
            </a:pPr>
            <a:endParaRPr lang="en-CA" sz="2379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749300" y="2578100"/>
            <a:ext cx="7023100" cy="838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76914">
              <a:lnSpc>
                <a:spcPts val="2900"/>
              </a:lnSpc>
            </a:pPr>
            <a:r>
              <a:rPr lang="en-CA" sz="2379" smtClean="0">
                <a:solidFill>
                  <a:srgbClr val="FFFEFF"/>
                </a:solidFill>
                <a:latin typeface="Tahoma"/>
                <a:cs typeface="Tahoma"/>
              </a:rPr>
              <a:t>increase dissociation of oxygen from H  by</a:t>
            </a:r>
            <a:br>
              <a:rPr lang="en-CA" sz="2379" smtClean="0">
                <a:solidFill>
                  <a:srgbClr val="000000"/>
                </a:solidFill>
                <a:latin typeface="Times New Roman"/>
              </a:rPr>
            </a:br>
            <a:r>
              <a:rPr lang="en-CA" sz="2379" smtClean="0">
                <a:solidFill>
                  <a:srgbClr val="FFFEFF"/>
                </a:solidFill>
                <a:latin typeface="Tahoma"/>
                <a:cs typeface="Tahoma"/>
              </a:rPr>
              <a:t>increasing RBC 2,  DPG (2,3</a:t>
            </a:r>
          </a:p>
          <a:p>
            <a:pPr>
              <a:lnSpc>
                <a:spcPts val="2900"/>
              </a:lnSpc>
            </a:pPr>
            <a:endParaRPr lang="en-CA" sz="2379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749300" y="3327400"/>
            <a:ext cx="7023100" cy="431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CA" sz="2379" smtClean="0">
                <a:solidFill>
                  <a:srgbClr val="FFFEFF"/>
                </a:solidFill>
                <a:latin typeface="Tahoma"/>
                <a:cs typeface="Tahoma"/>
              </a:rPr>
              <a:t>diphosphoglycerat ).</a:t>
            </a:r>
          </a:p>
          <a:p>
            <a:pPr>
              <a:lnSpc>
                <a:spcPts val="2700"/>
              </a:lnSpc>
            </a:pPr>
            <a:endParaRPr lang="en-CA" sz="2379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772400" cy="5816600"/>
          </a:xfrm>
          <a:prstGeom prst="rect">
            <a:avLst/>
          </a:prstGeom>
        </p:spPr>
      </p:pic>
      <p:sp>
        <p:nvSpPr>
          <p:cNvPr id="2" name="TextBox 2"/>
          <p:cNvSpPr txBox="1"/>
          <p:nvPr/>
        </p:nvSpPr>
        <p:spPr>
          <a:xfrm>
            <a:off x="2171700" y="355600"/>
            <a:ext cx="5600700" cy="698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310"/>
              </a:lnSpc>
            </a:pPr>
            <a:r>
              <a:rPr lang="en-CA" sz="3739" smtClean="0">
                <a:solidFill>
                  <a:srgbClr val="FFFE65"/>
                </a:solidFill>
                <a:latin typeface="Tahoma"/>
                <a:cs typeface="Tahoma"/>
              </a:rPr>
              <a:t>Effects on the GIT:</a:t>
            </a:r>
          </a:p>
          <a:p>
            <a:pPr>
              <a:lnSpc>
                <a:spcPts val="4310"/>
              </a:lnSpc>
            </a:pPr>
            <a:endParaRPr lang="en-CA" sz="3739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206500" y="1270000"/>
            <a:ext cx="6565900" cy="1828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7800"/>
              </a:lnSpc>
            </a:pPr>
            <a:r>
              <a:rPr lang="en-CA" sz="2719" smtClean="0">
                <a:solidFill>
                  <a:srgbClr val="FFFEFF"/>
                </a:solidFill>
                <a:latin typeface="Tahoma"/>
                <a:cs typeface="Tahoma"/>
              </a:rPr>
              <a:t>increas</a:t>
            </a:r>
            <a:r>
              <a:rPr lang="en-CA" sz="2719" smtClean="0">
                <a:solidFill>
                  <a:srgbClr val="FFFE00"/>
                </a:solidFill>
                <a:latin typeface="Tahoma"/>
                <a:cs typeface="Tahoma"/>
              </a:rPr>
              <a:t>  appetit</a:t>
            </a:r>
            <a:r>
              <a:rPr lang="en-CA" sz="2719" smtClean="0">
                <a:solidFill>
                  <a:srgbClr val="FFFEFF"/>
                </a:solidFill>
                <a:latin typeface="Tahoma"/>
                <a:cs typeface="Tahoma"/>
              </a:rPr>
              <a:t>  and food intake.</a:t>
            </a:r>
            <a:br>
              <a:rPr lang="en-CA" sz="2719" smtClean="0">
                <a:solidFill>
                  <a:srgbClr val="000000"/>
                </a:solidFill>
                <a:latin typeface="Times New Roman"/>
              </a:rPr>
            </a:br>
            <a:r>
              <a:rPr lang="en-CA" sz="2719" smtClean="0">
                <a:solidFill>
                  <a:srgbClr val="FFFEFF"/>
                </a:solidFill>
                <a:latin typeface="Tahoma"/>
                <a:cs typeface="Tahoma"/>
              </a:rPr>
              <a:t>increase of digestive juice</a:t>
            </a:r>
            <a:r>
              <a:rPr lang="en-CA" sz="2719" smtClean="0">
                <a:solidFill>
                  <a:srgbClr val="FFFE00"/>
                </a:solidFill>
                <a:latin typeface="Tahoma"/>
                <a:cs typeface="Tahoma"/>
              </a:rPr>
              <a:t>  secretio</a:t>
            </a:r>
          </a:p>
          <a:p>
            <a:pPr>
              <a:lnSpc>
                <a:spcPts val="7800"/>
              </a:lnSpc>
            </a:pPr>
            <a:endParaRPr lang="en-CA" sz="2719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206500" y="3759200"/>
            <a:ext cx="65659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105"/>
              </a:lnSpc>
            </a:pPr>
            <a:r>
              <a:rPr lang="en-CA" sz="2719" smtClean="0">
                <a:solidFill>
                  <a:srgbClr val="FFFEFF"/>
                </a:solidFill>
                <a:latin typeface="Tahoma"/>
                <a:cs typeface="Tahoma"/>
              </a:rPr>
              <a:t>increase of G.I trac</a:t>
            </a:r>
            <a:r>
              <a:rPr lang="en-CA" sz="2719" smtClean="0">
                <a:solidFill>
                  <a:srgbClr val="FFFE00"/>
                </a:solidFill>
                <a:latin typeface="Tahoma"/>
                <a:cs typeface="Tahoma"/>
              </a:rPr>
              <a:t>  motilit</a:t>
            </a:r>
            <a:r>
              <a:rPr lang="en-CA" sz="2719" smtClean="0">
                <a:solidFill>
                  <a:srgbClr val="FFFEFF"/>
                </a:solidFill>
                <a:latin typeface="Tahoma"/>
                <a:cs typeface="Tahoma"/>
              </a:rPr>
              <a:t> .</a:t>
            </a:r>
          </a:p>
          <a:p>
            <a:pPr>
              <a:lnSpc>
                <a:spcPts val="3105"/>
              </a:lnSpc>
            </a:pPr>
            <a:endParaRPr lang="en-CA" sz="2719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673100" y="4229100"/>
            <a:ext cx="2717800" cy="495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105"/>
              </a:lnSpc>
            </a:pPr>
            <a:r>
              <a:rPr lang="en-CA" sz="2719" smtClean="0">
                <a:solidFill>
                  <a:srgbClr val="FFFEFF"/>
                </a:solidFill>
                <a:latin typeface="Tahoma"/>
                <a:cs typeface="Tahoma"/>
              </a:rPr>
              <a:t>excess secretion</a:t>
            </a:r>
          </a:p>
          <a:p>
            <a:pPr>
              <a:lnSpc>
                <a:spcPts val="3105"/>
              </a:lnSpc>
            </a:pPr>
          </a:p>
        </p:txBody>
      </p:sp>
      <p:sp>
        <p:nvSpPr>
          <p:cNvPr id="6" name="TextBox 6"/>
          <p:cNvSpPr txBox="1"/>
          <p:nvPr/>
        </p:nvSpPr>
        <p:spPr>
          <a:xfrm>
            <a:off x="4457700" y="4229100"/>
            <a:ext cx="1600200" cy="495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105"/>
              </a:lnSpc>
            </a:pPr>
            <a:r>
              <a:rPr lang="en-CA" sz="2719" smtClean="0">
                <a:solidFill>
                  <a:srgbClr val="FFFEFF"/>
                </a:solidFill>
                <a:latin typeface="Tahoma"/>
                <a:cs typeface="Tahoma"/>
              </a:rPr>
              <a:t>diarrhea.</a:t>
            </a:r>
          </a:p>
          <a:p>
            <a:pPr>
              <a:lnSpc>
                <a:spcPts val="3105"/>
              </a:lnSpc>
            </a:pPr>
          </a:p>
        </p:txBody>
      </p:sp>
      <p:sp>
        <p:nvSpPr>
          <p:cNvPr id="7" name="TextBox 7"/>
          <p:cNvSpPr txBox="1"/>
          <p:nvPr/>
        </p:nvSpPr>
        <p:spPr>
          <a:xfrm>
            <a:off x="673100" y="4737100"/>
            <a:ext cx="27559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105"/>
              </a:lnSpc>
            </a:pPr>
            <a:r>
              <a:rPr lang="en-CA" sz="2719" smtClean="0">
                <a:solidFill>
                  <a:srgbClr val="FFFEFF"/>
                </a:solidFill>
                <a:latin typeface="Tahoma"/>
                <a:cs typeface="Tahoma"/>
              </a:rPr>
              <a:t>lake of secretion</a:t>
            </a:r>
          </a:p>
          <a:p>
            <a:pPr>
              <a:lnSpc>
                <a:spcPts val="3105"/>
              </a:lnSpc>
            </a:pPr>
          </a:p>
        </p:txBody>
      </p:sp>
      <p:sp>
        <p:nvSpPr>
          <p:cNvPr id="8" name="TextBox 8"/>
          <p:cNvSpPr txBox="1"/>
          <p:nvPr/>
        </p:nvSpPr>
        <p:spPr>
          <a:xfrm>
            <a:off x="4483100" y="4737100"/>
            <a:ext cx="21844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105"/>
              </a:lnSpc>
            </a:pPr>
            <a:r>
              <a:rPr lang="en-CA" sz="2719" smtClean="0">
                <a:solidFill>
                  <a:srgbClr val="FFFEFF"/>
                </a:solidFill>
                <a:latin typeface="Tahoma"/>
                <a:cs typeface="Tahoma"/>
              </a:rPr>
              <a:t>constipation.</a:t>
            </a:r>
          </a:p>
          <a:p>
            <a:pPr>
              <a:lnSpc>
                <a:spcPts val="3105"/>
              </a:lnSpc>
            </a:p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772400" cy="5816600"/>
          </a:xfrm>
          <a:prstGeom prst="rect">
            <a:avLst/>
          </a:prstGeom>
        </p:spPr>
      </p:pic>
      <p:sp>
        <p:nvSpPr>
          <p:cNvPr id="2" name="TextBox 2"/>
          <p:cNvSpPr txBox="1"/>
          <p:nvPr/>
        </p:nvSpPr>
        <p:spPr>
          <a:xfrm>
            <a:off x="584200" y="457200"/>
            <a:ext cx="7188200" cy="571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505"/>
              </a:lnSpc>
              <a:tabLst>
                <a:tab pos="774700" algn="l"/>
              </a:tabLst>
            </a:pPr>
            <a:r>
              <a:rPr lang="en-CA" sz="3069" b="1" smtClean="0">
                <a:solidFill>
                  <a:srgbClr val="FFFE65"/>
                </a:solidFill>
                <a:latin typeface="Tahoma Bold"/>
                <a:cs typeface="Tahoma Bold"/>
              </a:rPr>
              <a:t>1</a:t>
            </a:r>
            <a:r>
              <a:rPr lang="en-CA" sz="3069" b="1" smtClean="0">
                <a:solidFill>
                  <a:srgbClr val="FFFE65"/>
                </a:solidFill>
                <a:latin typeface="Tahoma Bold"/>
                <a:cs typeface="Tahoma Bold"/>
              </a:rPr>
              <a:t>	Effects on Autonomic nervous</a:t>
            </a:r>
          </a:p>
          <a:p>
            <a:pPr>
              <a:lnSpc>
                <a:spcPts val="3505"/>
              </a:lnSpc>
            </a:pPr>
            <a:endParaRPr lang="en-CA" sz="3059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3111500" y="914400"/>
            <a:ext cx="4660900" cy="571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505"/>
              </a:lnSpc>
            </a:pPr>
            <a:r>
              <a:rPr lang="en-CA" sz="3069" b="1" smtClean="0">
                <a:solidFill>
                  <a:srgbClr val="FFFE65"/>
                </a:solidFill>
                <a:latin typeface="Tahoma Bold"/>
                <a:cs typeface="Tahoma Bold"/>
              </a:rPr>
              <a:t>system:</a:t>
            </a:r>
          </a:p>
          <a:p>
            <a:pPr>
              <a:lnSpc>
                <a:spcPts val="3505"/>
              </a:lnSpc>
            </a:pPr>
            <a:endParaRPr lang="en-CA" sz="3059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457200" y="1638300"/>
            <a:ext cx="7315200" cy="838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900"/>
              </a:lnSpc>
            </a:pPr>
            <a:r>
              <a:rPr lang="en-CA" sz="2379" smtClean="0">
                <a:solidFill>
                  <a:srgbClr val="FFFEFF"/>
                </a:solidFill>
                <a:latin typeface="Tahoma"/>
                <a:cs typeface="Tahoma"/>
              </a:rPr>
              <a:t>Produced the same action a</a:t>
            </a:r>
            <a:r>
              <a:rPr lang="en-CA" sz="2379" smtClean="0">
                <a:solidFill>
                  <a:srgbClr val="FF0000"/>
                </a:solidFill>
                <a:latin typeface="Tahoma"/>
                <a:cs typeface="Tahoma"/>
              </a:rPr>
              <a:t>  catecholamine</a:t>
            </a:r>
            <a:r>
              <a:rPr lang="en-CA" sz="2379" smtClean="0">
                <a:solidFill>
                  <a:srgbClr val="FFFEFF"/>
                </a:solidFill>
                <a:latin typeface="Tahoma"/>
                <a:cs typeface="Tahoma"/>
              </a:rPr>
              <a:t>  via</a:t>
            </a:r>
            <a:br>
              <a:rPr lang="en-CA" sz="2379" smtClean="0">
                <a:solidFill>
                  <a:srgbClr val="000000"/>
                </a:solidFill>
                <a:latin typeface="Times New Roman"/>
              </a:rPr>
            </a:br>
            <a:r>
              <a:rPr lang="en-CA" sz="2379" smtClean="0">
                <a:solidFill>
                  <a:srgbClr val="FFFEFF"/>
                </a:solidFill>
                <a:latin typeface="Tahoma"/>
                <a:cs typeface="Tahoma"/>
              </a:rPr>
              <a:t>adrenergic receptors including:</a:t>
            </a:r>
          </a:p>
          <a:p>
            <a:pPr>
              <a:lnSpc>
                <a:spcPts val="2900"/>
              </a:lnSpc>
            </a:pPr>
            <a:endParaRPr lang="en-CA" sz="2379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838200" y="2387600"/>
            <a:ext cx="6934200" cy="431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CA" sz="2379" smtClean="0">
                <a:solidFill>
                  <a:srgbClr val="FFFEFF"/>
                </a:solidFill>
                <a:latin typeface="Tahoma"/>
                <a:cs typeface="Tahoma"/>
              </a:rPr>
              <a:t>a) increase BMR.</a:t>
            </a:r>
          </a:p>
          <a:p>
            <a:pPr>
              <a:lnSpc>
                <a:spcPts val="2700"/>
              </a:lnSpc>
            </a:pPr>
            <a:endParaRPr lang="en-CA" sz="2379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838200" y="2755900"/>
            <a:ext cx="6934200" cy="431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CA" sz="2379" smtClean="0">
                <a:solidFill>
                  <a:srgbClr val="FFFEFF"/>
                </a:solidFill>
                <a:latin typeface="Tahoma"/>
                <a:cs typeface="Tahoma"/>
              </a:rPr>
              <a:t>b) increase heat production.</a:t>
            </a:r>
          </a:p>
          <a:p>
            <a:pPr>
              <a:lnSpc>
                <a:spcPts val="2700"/>
              </a:lnSpc>
            </a:pPr>
            <a:endParaRPr lang="en-CA" sz="2379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838200" y="3111500"/>
            <a:ext cx="6934200" cy="431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CA" sz="2379" smtClean="0">
                <a:solidFill>
                  <a:srgbClr val="FFFEFF"/>
                </a:solidFill>
                <a:latin typeface="Tahoma"/>
                <a:cs typeface="Tahoma"/>
              </a:rPr>
              <a:t>c) increase heart rate.</a:t>
            </a:r>
          </a:p>
          <a:p>
            <a:pPr>
              <a:lnSpc>
                <a:spcPts val="2700"/>
              </a:lnSpc>
            </a:pPr>
            <a:endParaRPr lang="en-CA" sz="2379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838200" y="3479800"/>
            <a:ext cx="6934200" cy="431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CA" sz="2379" smtClean="0">
                <a:solidFill>
                  <a:srgbClr val="FFFEFF"/>
                </a:solidFill>
                <a:latin typeface="Tahoma"/>
                <a:cs typeface="Tahoma"/>
              </a:rPr>
              <a:t>d) increase stroke volume.</a:t>
            </a:r>
          </a:p>
          <a:p>
            <a:pPr>
              <a:lnSpc>
                <a:spcPts val="2700"/>
              </a:lnSpc>
            </a:pPr>
            <a:endParaRPr lang="en-CA" sz="2379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647700" y="4178300"/>
            <a:ext cx="457200" cy="292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379" smtClean="0">
                <a:solidFill>
                  <a:srgbClr val="FFFE00"/>
                </a:solidFill>
                <a:latin typeface="Tahoma"/>
                <a:cs typeface="Tahoma"/>
              </a:rPr>
              <a:t>i.e</a:t>
            </a:r>
          </a:p>
          <a:p>
            <a:pPr>
              <a:lnSpc>
                <a:spcPts val="2760"/>
              </a:lnSpc>
            </a:pPr>
          </a:p>
        </p:txBody>
      </p:sp>
      <p:sp>
        <p:nvSpPr>
          <p:cNvPr id="10" name="TextBox 10"/>
          <p:cNvSpPr txBox="1"/>
          <p:nvPr/>
        </p:nvSpPr>
        <p:spPr>
          <a:xfrm>
            <a:off x="1435100" y="4178300"/>
            <a:ext cx="2578100" cy="292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379" smtClean="0">
                <a:solidFill>
                  <a:srgbClr val="FFFE00"/>
                </a:solidFill>
                <a:latin typeface="Tahoma"/>
                <a:cs typeface="Tahoma"/>
              </a:rPr>
              <a:t>blocker  propranol</a:t>
            </a:r>
          </a:p>
          <a:p>
            <a:pPr>
              <a:lnSpc>
                <a:spcPts val="2760"/>
              </a:lnSpc>
            </a:pPr>
          </a:p>
        </p:txBody>
      </p:sp>
      <p:sp>
        <p:nvSpPr>
          <p:cNvPr id="11" name="TextBox 11"/>
          <p:cNvSpPr txBox="1"/>
          <p:nvPr/>
        </p:nvSpPr>
        <p:spPr>
          <a:xfrm>
            <a:off x="4114800" y="4178300"/>
            <a:ext cx="3086100" cy="444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379" smtClean="0">
                <a:solidFill>
                  <a:srgbClr val="FFFE00"/>
                </a:solidFill>
                <a:latin typeface="Tahoma"/>
                <a:cs typeface="Tahoma"/>
              </a:rPr>
              <a:t>) is used in treatment</a:t>
            </a:r>
          </a:p>
          <a:p>
            <a:pPr>
              <a:lnSpc>
                <a:spcPts val="2760"/>
              </a:lnSpc>
            </a:pPr>
          </a:p>
        </p:txBody>
      </p:sp>
      <p:sp>
        <p:nvSpPr>
          <p:cNvPr id="12" name="TextBox 12"/>
          <p:cNvSpPr txBox="1"/>
          <p:nvPr/>
        </p:nvSpPr>
        <p:spPr>
          <a:xfrm>
            <a:off x="749300" y="4546600"/>
            <a:ext cx="7023100" cy="431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40"/>
              </a:lnSpc>
            </a:pPr>
            <a:r>
              <a:rPr lang="en-CA" sz="2379" smtClean="0">
                <a:solidFill>
                  <a:srgbClr val="FFFE00"/>
                </a:solidFill>
                <a:latin typeface="Tahoma"/>
                <a:cs typeface="Tahoma"/>
              </a:rPr>
              <a:t>of hyperthyroidism.</a:t>
            </a:r>
          </a:p>
          <a:p>
            <a:pPr>
              <a:lnSpc>
                <a:spcPts val="2140"/>
              </a:lnSpc>
            </a:pPr>
            <a:endParaRPr lang="en-CA" sz="2379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772400" cy="5816600"/>
          </a:xfrm>
          <a:prstGeom prst="rect">
            <a:avLst/>
          </a:prstGeom>
        </p:spPr>
      </p:pic>
      <p:sp>
        <p:nvSpPr>
          <p:cNvPr id="2" name="TextBox 2"/>
          <p:cNvSpPr txBox="1"/>
          <p:nvPr/>
        </p:nvSpPr>
        <p:spPr>
          <a:xfrm>
            <a:off x="266700" y="368300"/>
            <a:ext cx="7505700" cy="279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25"/>
              </a:lnSpc>
            </a:pPr>
            <a:r>
              <a:rPr lang="en-CA" sz="1539" b="1" smtClean="0">
                <a:solidFill>
                  <a:srgbClr val="FF0000"/>
                </a:solidFill>
                <a:latin typeface="Tahoma Bold"/>
                <a:cs typeface="Tahoma Bold"/>
              </a:rPr>
              <a:t>Summary</a:t>
            </a:r>
          </a:p>
          <a:p>
            <a:pPr>
              <a:lnSpc>
                <a:spcPts val="1725"/>
              </a:lnSpc>
            </a:pPr>
            <a:endParaRPr lang="en-CA" sz="1529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772400" cy="5816600"/>
          </a:xfrm>
          <a:prstGeom prst="rect">
            <a:avLst/>
          </a:prstGeom>
        </p:spPr>
      </p:pic>
      <p:sp>
        <p:nvSpPr>
          <p:cNvPr id="2" name="TextBox 2"/>
          <p:cNvSpPr txBox="1"/>
          <p:nvPr/>
        </p:nvSpPr>
        <p:spPr>
          <a:xfrm>
            <a:off x="1041400" y="431800"/>
            <a:ext cx="6731000" cy="1079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700"/>
              </a:lnSpc>
              <a:tabLst>
                <a:tab pos="1689100" algn="l"/>
              </a:tabLst>
            </a:pPr>
            <a:r>
              <a:rPr lang="en-CA" sz="3069" b="1" smtClean="0">
                <a:solidFill>
                  <a:srgbClr val="FFFE65"/>
                </a:solidFill>
                <a:latin typeface="Tahoma Bold"/>
                <a:cs typeface="Tahoma Bold"/>
              </a:rPr>
              <a:t>REGULATION OF HORMONES</a:t>
            </a:r>
            <a:br>
              <a:rPr lang="en-CA" sz="3059" smtClean="0">
                <a:solidFill>
                  <a:srgbClr val="000000"/>
                </a:solidFill>
                <a:latin typeface="Times New Roman"/>
              </a:rPr>
            </a:br>
            <a:r>
              <a:rPr lang="en-CA" sz="3069" b="1" smtClean="0">
                <a:solidFill>
                  <a:srgbClr val="FFFE65"/>
                </a:solidFill>
                <a:latin typeface="Tahoma Bold"/>
                <a:cs typeface="Tahoma Bold"/>
              </a:rPr>
              <a:t>	SECRETION</a:t>
            </a:r>
          </a:p>
          <a:p>
            <a:pPr>
              <a:lnSpc>
                <a:spcPts val="3700"/>
              </a:lnSpc>
            </a:pPr>
            <a:endParaRPr lang="en-CA" sz="3059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457200" y="1727200"/>
            <a:ext cx="7315200" cy="1028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400"/>
              </a:lnSpc>
              <a:tabLst>
                <a:tab pos="292100" algn="l"/>
                <a:tab pos="292100" algn="l"/>
              </a:tabLst>
            </a:pPr>
            <a:r>
              <a:rPr lang="en-CA" sz="1331" smtClean="0">
                <a:solidFill>
                  <a:srgbClr val="00CBFF"/>
                </a:solidFill>
                <a:latin typeface="Arial Unicode MS"/>
                <a:cs typeface="Arial Unicode MS"/>
              </a:rPr>
              <a:t>n</a:t>
            </a:r>
            <a:r>
              <a:rPr lang="en-CA" sz="2039" smtClean="0">
                <a:solidFill>
                  <a:srgbClr val="FFFEFF"/>
                </a:solidFill>
                <a:latin typeface="Tahoma"/>
                <a:cs typeface="Tahoma"/>
              </a:rPr>
              <a:t>  It is regulated by the</a:t>
            </a:r>
            <a:br>
              <a:rPr lang="en-CA" sz="2039" smtClean="0">
                <a:solidFill>
                  <a:srgbClr val="000000"/>
                </a:solidFill>
                <a:latin typeface="Times New Roman"/>
              </a:rPr>
            </a:br>
            <a:r>
              <a:rPr lang="en-CA" sz="2039" smtClean="0">
                <a:solidFill>
                  <a:srgbClr val="FFFEFF"/>
                </a:solidFill>
                <a:latin typeface="Tahoma"/>
                <a:cs typeface="Tahoma"/>
              </a:rPr>
              <a:t>	hypothalam   pituitary</a:t>
            </a:r>
            <a:br>
              <a:rPr lang="en-CA" sz="2039" smtClean="0">
                <a:solidFill>
                  <a:srgbClr val="000000"/>
                </a:solidFill>
                <a:latin typeface="Times New Roman"/>
              </a:rPr>
            </a:br>
            <a:r>
              <a:rPr lang="en-CA" sz="2039" smtClean="0">
                <a:solidFill>
                  <a:srgbClr val="FFFEFF"/>
                </a:solidFill>
                <a:latin typeface="Tahoma"/>
                <a:cs typeface="Tahoma"/>
              </a:rPr>
              <a:t>	axis.</a:t>
            </a:r>
          </a:p>
          <a:p>
            <a:pPr>
              <a:lnSpc>
                <a:spcPts val="2400"/>
              </a:lnSpc>
            </a:pPr>
            <a:endParaRPr lang="en-CA" sz="2039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772400" cy="58166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772400" cy="5816600"/>
          </a:xfrm>
          <a:prstGeom prst="rect">
            <a:avLst/>
          </a:prstGeom>
        </p:spPr>
      </p:pic>
      <p:sp>
        <p:nvSpPr>
          <p:cNvPr id="2" name="TextBox 2"/>
          <p:cNvSpPr txBox="1"/>
          <p:nvPr/>
        </p:nvSpPr>
        <p:spPr>
          <a:xfrm>
            <a:off x="927100" y="571500"/>
            <a:ext cx="6845300" cy="889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900"/>
              </a:lnSpc>
            </a:pPr>
            <a:r>
              <a:rPr lang="en-CA" sz="2729" b="1" smtClean="0">
                <a:solidFill>
                  <a:srgbClr val="FFFE65"/>
                </a:solidFill>
                <a:latin typeface="Tahoma Bold"/>
                <a:cs typeface="Tahoma Bold"/>
              </a:rPr>
              <a:t>Thyrotropi   releasing hormone</a:t>
            </a:r>
            <a:br>
              <a:rPr lang="en-CA" sz="2719" smtClean="0">
                <a:solidFill>
                  <a:srgbClr val="000000"/>
                </a:solidFill>
                <a:latin typeface="Times New Roman"/>
              </a:rPr>
            </a:br>
            <a:r>
              <a:rPr lang="en-CA" sz="2729" b="1" smtClean="0">
                <a:solidFill>
                  <a:srgbClr val="FFFE65"/>
                </a:solidFill>
                <a:latin typeface="Tahoma Bold"/>
                <a:cs typeface="Tahoma Bold"/>
              </a:rPr>
              <a:t>(TRH):</a:t>
            </a:r>
          </a:p>
          <a:p>
            <a:pPr>
              <a:lnSpc>
                <a:spcPts val="2900"/>
              </a:lnSpc>
            </a:pPr>
            <a:endParaRPr lang="en-CA" sz="2719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647700" y="1714500"/>
            <a:ext cx="7124700" cy="431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CA" sz="2379" smtClean="0">
                <a:solidFill>
                  <a:srgbClr val="FFFEFF"/>
                </a:solidFill>
                <a:latin typeface="Tahoma"/>
                <a:cs typeface="Tahoma"/>
              </a:rPr>
              <a:t>Tripeptide.</a:t>
            </a:r>
          </a:p>
          <a:p>
            <a:pPr>
              <a:lnSpc>
                <a:spcPts val="2700"/>
              </a:lnSpc>
            </a:pPr>
            <a:endParaRPr lang="en-CA" sz="2379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457200" y="2514600"/>
            <a:ext cx="7315200" cy="431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CA" sz="2379" smtClean="0">
                <a:solidFill>
                  <a:srgbClr val="FFFEFF"/>
                </a:solidFill>
                <a:latin typeface="Tahoma"/>
                <a:cs typeface="Tahoma"/>
              </a:rPr>
              <a:t>- Paraventricular nuclei of the hypothalamus.</a:t>
            </a:r>
          </a:p>
          <a:p>
            <a:pPr>
              <a:lnSpc>
                <a:spcPts val="2700"/>
              </a:lnSpc>
            </a:pPr>
            <a:endParaRPr lang="en-CA" sz="2379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660400" y="2933700"/>
            <a:ext cx="7112000" cy="2286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300"/>
              </a:lnSpc>
            </a:pPr>
            <a:r>
              <a:rPr lang="en-CA" sz="2379" smtClean="0">
                <a:solidFill>
                  <a:srgbClr val="FFFEFF"/>
                </a:solidFill>
                <a:latin typeface="Tahoma"/>
                <a:cs typeface="Tahoma"/>
              </a:rPr>
              <a:t>Act on the thyrotrophs of the anterior pituitary</a:t>
            </a:r>
            <a:br>
              <a:rPr lang="en-CA" sz="2379" smtClean="0">
                <a:solidFill>
                  <a:srgbClr val="000000"/>
                </a:solidFill>
                <a:latin typeface="Times New Roman"/>
              </a:rPr>
            </a:br>
            <a:r>
              <a:rPr lang="en-CA" sz="2379" smtClean="0">
                <a:solidFill>
                  <a:srgbClr val="FFFEFF"/>
                </a:solidFill>
                <a:latin typeface="Tahoma"/>
                <a:cs typeface="Tahoma"/>
              </a:rPr>
              <a:t>Transcription and secretion of TSH.</a:t>
            </a:r>
            <a:br>
              <a:rPr lang="en-CA" sz="2379" smtClean="0">
                <a:solidFill>
                  <a:srgbClr val="000000"/>
                </a:solidFill>
                <a:latin typeface="Times New Roman"/>
              </a:rPr>
            </a:br>
            <a:r>
              <a:rPr lang="en-CA" sz="2379" smtClean="0">
                <a:solidFill>
                  <a:srgbClr val="FFFEFF"/>
                </a:solidFill>
                <a:latin typeface="Tahoma"/>
                <a:cs typeface="Tahoma"/>
              </a:rPr>
              <a:t>Phospholipid second messenger system.</a:t>
            </a:r>
          </a:p>
          <a:p>
            <a:pPr>
              <a:lnSpc>
                <a:spcPts val="6300"/>
              </a:lnSpc>
            </a:pPr>
            <a:endParaRPr lang="en-CA" sz="2379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772400" cy="5816600"/>
          </a:xfrm>
          <a:prstGeom prst="rect">
            <a:avLst/>
          </a:prstGeom>
        </p:spPr>
      </p:pic>
      <p:sp>
        <p:nvSpPr>
          <p:cNvPr id="2" name="TextBox 2"/>
          <p:cNvSpPr txBox="1"/>
          <p:nvPr/>
        </p:nvSpPr>
        <p:spPr>
          <a:xfrm>
            <a:off x="749300" y="495300"/>
            <a:ext cx="7023100" cy="1079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236140">
              <a:lnSpc>
                <a:spcPts val="3600"/>
              </a:lnSpc>
            </a:pPr>
            <a:r>
              <a:rPr lang="en-CA" sz="3069" b="1" smtClean="0">
                <a:solidFill>
                  <a:srgbClr val="FFFE65"/>
                </a:solidFill>
                <a:latin typeface="Tahoma Bold"/>
                <a:cs typeface="Tahoma Bold"/>
              </a:rPr>
              <a:t>Thyroi   stimulating hormone</a:t>
            </a:r>
            <a:br>
              <a:rPr lang="en-CA" sz="3059" smtClean="0">
                <a:solidFill>
                  <a:srgbClr val="000000"/>
                </a:solidFill>
                <a:latin typeface="Times New Roman"/>
              </a:rPr>
            </a:br>
            <a:r>
              <a:rPr lang="en-CA" sz="3069" b="1" smtClean="0">
                <a:solidFill>
                  <a:srgbClr val="FFFE65"/>
                </a:solidFill>
                <a:latin typeface="Tahoma Bold"/>
                <a:cs typeface="Tahoma Bold"/>
              </a:rPr>
              <a:t>(TSH):</a:t>
            </a:r>
          </a:p>
          <a:p>
            <a:pPr>
              <a:lnSpc>
                <a:spcPts val="3600"/>
              </a:lnSpc>
            </a:pPr>
            <a:endParaRPr lang="en-CA" sz="3059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812800" y="2133600"/>
            <a:ext cx="69596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105"/>
              </a:lnSpc>
            </a:pPr>
            <a:r>
              <a:rPr lang="en-CA" sz="2719" smtClean="0">
                <a:solidFill>
                  <a:srgbClr val="FFFEFF"/>
                </a:solidFill>
                <a:latin typeface="Tahoma"/>
                <a:cs typeface="Tahoma"/>
              </a:rPr>
              <a:t>Glycoprotein.</a:t>
            </a:r>
          </a:p>
          <a:p>
            <a:pPr>
              <a:lnSpc>
                <a:spcPts val="3105"/>
              </a:lnSpc>
            </a:pPr>
            <a:endParaRPr lang="en-CA" sz="2719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685800" y="3136900"/>
            <a:ext cx="70866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105"/>
              </a:lnSpc>
            </a:pPr>
            <a:r>
              <a:rPr lang="en-CA" sz="2719" smtClean="0">
                <a:solidFill>
                  <a:srgbClr val="FFFEFF"/>
                </a:solidFill>
                <a:latin typeface="Tahoma"/>
                <a:cs typeface="Tahoma"/>
              </a:rPr>
              <a:t>Anterior pituitary.</a:t>
            </a:r>
          </a:p>
          <a:p>
            <a:pPr>
              <a:lnSpc>
                <a:spcPts val="3105"/>
              </a:lnSpc>
            </a:pPr>
            <a:endParaRPr lang="en-CA" sz="2719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457200" y="4127500"/>
            <a:ext cx="73152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105"/>
              </a:lnSpc>
            </a:pPr>
            <a:r>
              <a:rPr lang="en-CA" sz="1756" smtClean="0">
                <a:solidFill>
                  <a:srgbClr val="00CBFF"/>
                </a:solidFill>
                <a:latin typeface="Tahoma"/>
                <a:cs typeface="Tahoma"/>
              </a:rPr>
              <a:t>-</a:t>
            </a:r>
            <a:r>
              <a:rPr lang="en-CA" sz="2719" smtClean="0">
                <a:solidFill>
                  <a:srgbClr val="FFFEFF"/>
                </a:solidFill>
                <a:latin typeface="Tahoma"/>
                <a:cs typeface="Tahoma"/>
              </a:rPr>
              <a:t>  Regulate metabolism , secretion and</a:t>
            </a:r>
          </a:p>
          <a:p>
            <a:pPr>
              <a:lnSpc>
                <a:spcPts val="3105"/>
              </a:lnSpc>
            </a:pPr>
            <a:endParaRPr lang="en-CA" sz="2694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749300" y="4546600"/>
            <a:ext cx="70231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105"/>
              </a:lnSpc>
            </a:pPr>
            <a:r>
              <a:rPr lang="en-CA" sz="2719" smtClean="0">
                <a:solidFill>
                  <a:srgbClr val="FFFEFF"/>
                </a:solidFill>
                <a:latin typeface="Tahoma"/>
                <a:cs typeface="Tahoma"/>
              </a:rPr>
              <a:t>growth of thyroid gland (trophic effect).</a:t>
            </a:r>
          </a:p>
          <a:p>
            <a:pPr>
              <a:lnSpc>
                <a:spcPts val="3105"/>
              </a:lnSpc>
            </a:pPr>
            <a:endParaRPr lang="en-CA" sz="2719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772400" cy="5816600"/>
          </a:xfrm>
          <a:prstGeom prst="rect">
            <a:avLst/>
          </a:prstGeom>
        </p:spPr>
      </p:pic>
      <p:sp>
        <p:nvSpPr>
          <p:cNvPr id="2" name="TextBox 2"/>
          <p:cNvSpPr txBox="1"/>
          <p:nvPr/>
        </p:nvSpPr>
        <p:spPr>
          <a:xfrm>
            <a:off x="2667000" y="393700"/>
            <a:ext cx="5105400" cy="571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505"/>
              </a:lnSpc>
            </a:pPr>
            <a:r>
              <a:rPr lang="en-CA" sz="3069" b="1" smtClean="0">
                <a:solidFill>
                  <a:srgbClr val="FFFE65"/>
                </a:solidFill>
                <a:latin typeface="Tahoma Bold"/>
                <a:cs typeface="Tahoma Bold"/>
              </a:rPr>
              <a:t>Action of TSH</a:t>
            </a:r>
          </a:p>
          <a:p>
            <a:pPr>
              <a:lnSpc>
                <a:spcPts val="3505"/>
              </a:lnSpc>
            </a:pPr>
            <a:endParaRPr lang="en-CA" sz="3059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876300" y="927100"/>
            <a:ext cx="6896100" cy="1714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7200"/>
              </a:lnSpc>
            </a:pPr>
            <a:r>
              <a:rPr lang="en-CA" sz="2719" smtClean="0">
                <a:solidFill>
                  <a:srgbClr val="FFFEFF"/>
                </a:solidFill>
                <a:latin typeface="Tahoma"/>
                <a:cs typeface="Tahoma"/>
              </a:rPr>
              <a:t>Increase proteolysis of the thyroglobulin.</a:t>
            </a:r>
            <a:br>
              <a:rPr lang="en-CA" sz="2719" smtClean="0">
                <a:solidFill>
                  <a:srgbClr val="000000"/>
                </a:solidFill>
                <a:latin typeface="Times New Roman"/>
              </a:rPr>
            </a:br>
            <a:r>
              <a:rPr lang="en-CA" sz="2719" smtClean="0">
                <a:solidFill>
                  <a:srgbClr val="FFFEFF"/>
                </a:solidFill>
                <a:latin typeface="Tahoma"/>
                <a:cs typeface="Tahoma"/>
              </a:rPr>
              <a:t>Increase pump activity.</a:t>
            </a:r>
          </a:p>
          <a:p>
            <a:pPr>
              <a:lnSpc>
                <a:spcPts val="7200"/>
              </a:lnSpc>
            </a:pPr>
            <a:endParaRPr lang="en-CA" sz="2719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876300" y="2743200"/>
            <a:ext cx="6896100" cy="2616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7200"/>
              </a:lnSpc>
            </a:pPr>
            <a:r>
              <a:rPr lang="en-CA" sz="2719" smtClean="0">
                <a:solidFill>
                  <a:srgbClr val="FFFEFF"/>
                </a:solidFill>
                <a:latin typeface="Tahoma"/>
                <a:cs typeface="Tahoma"/>
              </a:rPr>
              <a:t>Increase iodination of tyrosine.</a:t>
            </a:r>
            <a:br>
              <a:rPr lang="en-CA" sz="2719" smtClean="0">
                <a:solidFill>
                  <a:srgbClr val="000000"/>
                </a:solidFill>
                <a:latin typeface="Times New Roman"/>
              </a:rPr>
            </a:br>
            <a:r>
              <a:rPr lang="en-CA" sz="2719" smtClean="0">
                <a:solidFill>
                  <a:srgbClr val="FFFEFF"/>
                </a:solidFill>
                <a:latin typeface="Tahoma"/>
                <a:cs typeface="Tahoma"/>
              </a:rPr>
              <a:t>Increase coupling reaction.</a:t>
            </a:r>
            <a:br>
              <a:rPr lang="en-CA" sz="2719" smtClean="0">
                <a:solidFill>
                  <a:srgbClr val="000000"/>
                </a:solidFill>
                <a:latin typeface="Times New Roman"/>
              </a:rPr>
            </a:br>
            <a:r>
              <a:rPr lang="en-CA" sz="2719" smtClean="0">
                <a:solidFill>
                  <a:srgbClr val="FFFEFF"/>
                </a:solidFill>
                <a:latin typeface="Tahoma"/>
                <a:cs typeface="Tahoma"/>
              </a:rPr>
              <a:t>Trophic effect.</a:t>
            </a:r>
          </a:p>
          <a:p>
            <a:pPr>
              <a:lnSpc>
                <a:spcPts val="7200"/>
              </a:lnSpc>
            </a:pPr>
            <a:endParaRPr lang="en-CA" sz="2719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772400" cy="5816600"/>
          </a:xfrm>
          <a:prstGeom prst="rect">
            <a:avLst/>
          </a:prstGeom>
        </p:spPr>
      </p:pic>
      <p:sp>
        <p:nvSpPr>
          <p:cNvPr id="2" name="TextBox 2"/>
          <p:cNvSpPr txBox="1"/>
          <p:nvPr/>
        </p:nvSpPr>
        <p:spPr>
          <a:xfrm>
            <a:off x="749300" y="1320800"/>
            <a:ext cx="7023100" cy="1371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300"/>
              </a:lnSpc>
            </a:pPr>
            <a:r>
              <a:rPr lang="en-CA" sz="2729" b="1" smtClean="0">
                <a:solidFill>
                  <a:srgbClr val="FFFEFF"/>
                </a:solidFill>
                <a:latin typeface="Tahoma Bold"/>
                <a:cs typeface="Tahoma Bold"/>
              </a:rPr>
              <a:t>It is located below the larynx on</a:t>
            </a:r>
            <a:br>
              <a:rPr lang="en-CA" sz="2719" smtClean="0">
                <a:solidFill>
                  <a:srgbClr val="000000"/>
                </a:solidFill>
                <a:latin typeface="Times New Roman"/>
              </a:rPr>
            </a:br>
            <a:r>
              <a:rPr lang="en-CA" sz="2729" b="1" smtClean="0">
                <a:solidFill>
                  <a:srgbClr val="FFFEFF"/>
                </a:solidFill>
                <a:latin typeface="Tahoma Bold"/>
                <a:cs typeface="Tahoma Bold"/>
              </a:rPr>
              <a:t>either sides and anterior to the</a:t>
            </a:r>
            <a:br>
              <a:rPr lang="en-CA" sz="2719" smtClean="0">
                <a:solidFill>
                  <a:srgbClr val="000000"/>
                </a:solidFill>
                <a:latin typeface="Times New Roman"/>
              </a:rPr>
            </a:br>
            <a:r>
              <a:rPr lang="en-CA" sz="2729" b="1" smtClean="0">
                <a:solidFill>
                  <a:srgbClr val="FFFEFF"/>
                </a:solidFill>
                <a:latin typeface="Tahoma Bold"/>
                <a:cs typeface="Tahoma Bold"/>
              </a:rPr>
              <a:t>trachea.</a:t>
            </a:r>
          </a:p>
          <a:p>
            <a:pPr>
              <a:lnSpc>
                <a:spcPts val="3300"/>
              </a:lnSpc>
            </a:pPr>
            <a:endParaRPr lang="en-CA" sz="2719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749300" y="3162300"/>
            <a:ext cx="70231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105"/>
              </a:lnSpc>
            </a:pPr>
            <a:r>
              <a:rPr lang="en-CA" sz="2729" b="1" smtClean="0">
                <a:solidFill>
                  <a:srgbClr val="FFFEFF"/>
                </a:solidFill>
                <a:latin typeface="Tahoma Bold"/>
                <a:cs typeface="Tahoma Bold"/>
              </a:rPr>
              <a:t>The first recognized endocrine gland.</a:t>
            </a:r>
          </a:p>
          <a:p>
            <a:pPr>
              <a:lnSpc>
                <a:spcPts val="3105"/>
              </a:lnSpc>
            </a:pPr>
            <a:endParaRPr lang="en-CA" sz="2719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457200" y="4279900"/>
            <a:ext cx="292100" cy="355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CA" sz="1756" smtClean="0">
                <a:solidFill>
                  <a:srgbClr val="00CBFF"/>
                </a:solidFill>
                <a:latin typeface="Arial Unicode MS"/>
                <a:cs typeface="Arial Unicode MS"/>
              </a:rPr>
              <a:t>n</a:t>
            </a:r>
          </a:p>
          <a:p>
            <a:pPr>
              <a:lnSpc>
                <a:spcPts val="2010"/>
              </a:lnSpc>
            </a:pPr>
            <a:endParaRPr lang="en-CA" sz="1756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850900" y="4165600"/>
            <a:ext cx="6819900" cy="571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100"/>
              </a:lnSpc>
            </a:pPr>
            <a:r>
              <a:rPr lang="en-CA" sz="2729" b="1" smtClean="0">
                <a:solidFill>
                  <a:srgbClr val="FFFEFF"/>
                </a:solidFill>
                <a:latin typeface="Tahoma Bold"/>
                <a:cs typeface="Tahoma Bold"/>
              </a:rPr>
              <a:t>20g in adult.</a:t>
            </a:r>
          </a:p>
          <a:p>
            <a:pPr>
              <a:lnSpc>
                <a:spcPts val="3105"/>
              </a:lnSpc>
            </a:pPr>
            <a:endParaRPr lang="en-CA" sz="2719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772400" cy="5816600"/>
          </a:xfrm>
          <a:prstGeom prst="rect">
            <a:avLst/>
          </a:prstGeom>
        </p:spPr>
      </p:pic>
      <p:sp>
        <p:nvSpPr>
          <p:cNvPr id="2" name="TextBox 2"/>
          <p:cNvSpPr txBox="1"/>
          <p:nvPr/>
        </p:nvSpPr>
        <p:spPr>
          <a:xfrm>
            <a:off x="457200" y="355600"/>
            <a:ext cx="7315200" cy="965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300"/>
              </a:lnSpc>
              <a:tabLst>
                <a:tab pos="4597400" algn="l"/>
              </a:tabLst>
            </a:pPr>
            <a:r>
              <a:rPr lang="en-CA" sz="1756" smtClean="0">
                <a:solidFill>
                  <a:srgbClr val="00CBFF"/>
                </a:solidFill>
                <a:latin typeface="Tahoma"/>
                <a:cs typeface="Tahoma"/>
              </a:rPr>
              <a:t>-</a:t>
            </a:r>
            <a:r>
              <a:rPr lang="en-CA" sz="2719" smtClean="0">
                <a:solidFill>
                  <a:srgbClr val="FFFEFF"/>
                </a:solidFill>
                <a:latin typeface="Tahoma"/>
                <a:cs typeface="Tahoma"/>
              </a:rPr>
              <a:t>  TSH secretion started at 1</a:t>
            </a:r>
            <a:r>
              <a:rPr lang="en-CA" sz="2719" smtClean="0">
                <a:solidFill>
                  <a:srgbClr val="FFFEFF"/>
                </a:solidFill>
                <a:latin typeface="Tahoma"/>
                <a:cs typeface="Tahoma"/>
              </a:rPr>
              <a:t>	12 of</a:t>
            </a:r>
            <a:br>
              <a:rPr lang="en-CA" sz="2719" smtClean="0">
                <a:solidFill>
                  <a:srgbClr val="000000"/>
                </a:solidFill>
                <a:latin typeface="Times New Roman"/>
              </a:rPr>
            </a:br>
            <a:r>
              <a:rPr lang="en-CA" sz="2719" smtClean="0">
                <a:solidFill>
                  <a:srgbClr val="FFFEFF"/>
                </a:solidFill>
                <a:latin typeface="Tahoma"/>
                <a:cs typeface="Tahoma"/>
              </a:rPr>
              <a:t>gestational weeks.</a:t>
            </a:r>
          </a:p>
          <a:p>
            <a:pPr>
              <a:lnSpc>
                <a:spcPts val="3300"/>
              </a:lnSpc>
            </a:pPr>
            <a:endParaRPr lang="en-CA" sz="2719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457200" y="2260600"/>
            <a:ext cx="7315200" cy="965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300"/>
              </a:lnSpc>
              <a:tabLst>
                <a:tab pos="3632200" algn="l"/>
              </a:tabLst>
            </a:pPr>
            <a:r>
              <a:rPr lang="en-CA" sz="1756" smtClean="0">
                <a:solidFill>
                  <a:srgbClr val="00CBFF"/>
                </a:solidFill>
                <a:latin typeface="Tahoma"/>
                <a:cs typeface="Tahoma"/>
              </a:rPr>
              <a:t>-</a:t>
            </a:r>
            <a:r>
              <a:rPr lang="en-CA" sz="2719" smtClean="0">
                <a:solidFill>
                  <a:srgbClr val="FFFEFF"/>
                </a:solidFill>
                <a:latin typeface="Tahoma"/>
                <a:cs typeface="Tahoma"/>
              </a:rPr>
              <a:t>  TSH + receptor</a:t>
            </a:r>
            <a:r>
              <a:rPr lang="en-CA" sz="2719" smtClean="0">
                <a:solidFill>
                  <a:srgbClr val="FFFEFF"/>
                </a:solidFill>
                <a:latin typeface="Tahoma"/>
                <a:cs typeface="Tahoma"/>
              </a:rPr>
              <a:t>	activation of</a:t>
            </a:r>
            <a:br>
              <a:rPr lang="en-CA" sz="2719" smtClean="0">
                <a:solidFill>
                  <a:srgbClr val="000000"/>
                </a:solidFill>
                <a:latin typeface="Times New Roman"/>
              </a:rPr>
            </a:br>
            <a:r>
              <a:rPr lang="en-CA" sz="2719" smtClean="0">
                <a:solidFill>
                  <a:srgbClr val="FFFEFF"/>
                </a:solidFill>
                <a:latin typeface="Tahoma"/>
                <a:cs typeface="Tahoma"/>
              </a:rPr>
              <a:t>adenyly cyclas  via Gs protein</a:t>
            </a:r>
          </a:p>
          <a:p>
            <a:pPr>
              <a:lnSpc>
                <a:spcPts val="3300"/>
              </a:lnSpc>
            </a:pPr>
            <a:endParaRPr lang="en-CA" sz="2719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749300" y="3086100"/>
            <a:ext cx="1016000" cy="406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105"/>
              </a:lnSpc>
            </a:pPr>
            <a:r>
              <a:rPr lang="en-CA" sz="2719" smtClean="0">
                <a:solidFill>
                  <a:srgbClr val="FFFEFF"/>
                </a:solidFill>
                <a:latin typeface="Tahoma"/>
                <a:cs typeface="Tahoma"/>
              </a:rPr>
              <a:t>cAMP</a:t>
            </a:r>
          </a:p>
          <a:p>
            <a:pPr>
              <a:lnSpc>
                <a:spcPts val="3105"/>
              </a:lnSpc>
            </a:pPr>
          </a:p>
        </p:txBody>
      </p:sp>
      <p:sp>
        <p:nvSpPr>
          <p:cNvPr id="5" name="TextBox 5"/>
          <p:cNvSpPr txBox="1"/>
          <p:nvPr/>
        </p:nvSpPr>
        <p:spPr>
          <a:xfrm>
            <a:off x="2438400" y="3086100"/>
            <a:ext cx="4318000" cy="406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105"/>
              </a:lnSpc>
            </a:pPr>
            <a:r>
              <a:rPr lang="en-CA" sz="2719" smtClean="0">
                <a:solidFill>
                  <a:srgbClr val="FFFEFF"/>
                </a:solidFill>
                <a:latin typeface="Tahoma"/>
                <a:cs typeface="Tahoma"/>
              </a:rPr>
              <a:t>activation of protei  kinase</a:t>
            </a:r>
          </a:p>
          <a:p>
            <a:pPr>
              <a:lnSpc>
                <a:spcPts val="3105"/>
              </a:lnSpc>
            </a:pPr>
          </a:p>
        </p:txBody>
      </p:sp>
      <p:sp>
        <p:nvSpPr>
          <p:cNvPr id="6" name="TextBox 6"/>
          <p:cNvSpPr txBox="1"/>
          <p:nvPr/>
        </p:nvSpPr>
        <p:spPr>
          <a:xfrm>
            <a:off x="749300" y="3505200"/>
            <a:ext cx="3949700" cy="406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105"/>
              </a:lnSpc>
            </a:pPr>
            <a:r>
              <a:rPr lang="en-CA" sz="2719" smtClean="0">
                <a:solidFill>
                  <a:srgbClr val="FFFEFF"/>
                </a:solidFill>
                <a:latin typeface="Tahoma"/>
                <a:cs typeface="Tahoma"/>
              </a:rPr>
              <a:t>multipl  phosphorylation</a:t>
            </a:r>
          </a:p>
          <a:p>
            <a:pPr>
              <a:lnSpc>
                <a:spcPts val="3105"/>
              </a:lnSpc>
            </a:pPr>
          </a:p>
        </p:txBody>
      </p:sp>
      <p:sp>
        <p:nvSpPr>
          <p:cNvPr id="7" name="TextBox 7"/>
          <p:cNvSpPr txBox="1"/>
          <p:nvPr/>
        </p:nvSpPr>
        <p:spPr>
          <a:xfrm>
            <a:off x="5689600" y="3505200"/>
            <a:ext cx="16256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105"/>
              </a:lnSpc>
            </a:pPr>
            <a:r>
              <a:rPr lang="en-CA" sz="2719" smtClean="0">
                <a:solidFill>
                  <a:srgbClr val="FFFEFF"/>
                </a:solidFill>
                <a:latin typeface="Tahoma"/>
                <a:cs typeface="Tahoma"/>
              </a:rPr>
              <a:t>secretion</a:t>
            </a:r>
          </a:p>
          <a:p>
            <a:pPr>
              <a:lnSpc>
                <a:spcPts val="3105"/>
              </a:lnSpc>
            </a:pPr>
          </a:p>
        </p:txBody>
      </p:sp>
      <p:sp>
        <p:nvSpPr>
          <p:cNvPr id="8" name="TextBox 8"/>
          <p:cNvSpPr txBox="1"/>
          <p:nvPr/>
        </p:nvSpPr>
        <p:spPr>
          <a:xfrm>
            <a:off x="749300" y="3937000"/>
            <a:ext cx="70231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105"/>
              </a:lnSpc>
            </a:pPr>
            <a:r>
              <a:rPr lang="en-CA" sz="2719" smtClean="0">
                <a:solidFill>
                  <a:srgbClr val="FFFEFF"/>
                </a:solidFill>
                <a:latin typeface="Tahoma"/>
                <a:cs typeface="Tahoma"/>
              </a:rPr>
              <a:t>and  thyroid growth.</a:t>
            </a:r>
          </a:p>
          <a:p>
            <a:pPr>
              <a:lnSpc>
                <a:spcPts val="3105"/>
              </a:lnSpc>
            </a:pPr>
            <a:endParaRPr lang="en-CA" sz="2719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772400" cy="581660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772400" cy="5816600"/>
          </a:xfrm>
          <a:prstGeom prst="rect">
            <a:avLst/>
          </a:prstGeom>
        </p:spPr>
      </p:pic>
      <p:sp>
        <p:nvSpPr>
          <p:cNvPr id="2" name="TextBox 2"/>
          <p:cNvSpPr txBox="1"/>
          <p:nvPr/>
        </p:nvSpPr>
        <p:spPr>
          <a:xfrm>
            <a:off x="444500" y="1574800"/>
            <a:ext cx="7327900" cy="1435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900"/>
              </a:lnSpc>
              <a:tabLst>
                <a:tab pos="2463800" algn="l"/>
              </a:tabLst>
            </a:pPr>
            <a:r>
              <a:rPr lang="en-CA" sz="4079" smtClean="0">
                <a:solidFill>
                  <a:srgbClr val="E5FEFF"/>
                </a:solidFill>
                <a:latin typeface="Tahoma"/>
                <a:cs typeface="Tahoma"/>
              </a:rPr>
              <a:t>DISEASES OF THE THYROID</a:t>
            </a:r>
            <a:br>
              <a:rPr lang="en-CA" sz="4079" smtClean="0">
                <a:solidFill>
                  <a:srgbClr val="000000"/>
                </a:solidFill>
                <a:latin typeface="Times New Roman"/>
              </a:rPr>
            </a:br>
            <a:r>
              <a:rPr lang="en-CA" sz="4079" smtClean="0">
                <a:solidFill>
                  <a:srgbClr val="E5FEFF"/>
                </a:solidFill>
                <a:latin typeface="Tahoma"/>
                <a:cs typeface="Tahoma"/>
              </a:rPr>
              <a:t>	GLAND</a:t>
            </a:r>
          </a:p>
          <a:p>
            <a:pPr>
              <a:lnSpc>
                <a:spcPts val="4900"/>
              </a:lnSpc>
            </a:pPr>
            <a:endParaRPr lang="en-CA" sz="4079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638300" y="3352800"/>
            <a:ext cx="61341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105"/>
              </a:lnSpc>
            </a:pPr>
            <a:r>
              <a:rPr lang="en-CA" sz="2719" smtClean="0">
                <a:solidFill>
                  <a:srgbClr val="FFFE65"/>
                </a:solidFill>
                <a:latin typeface="Tahoma"/>
                <a:cs typeface="Tahoma"/>
              </a:rPr>
              <a:t>DR ABDULMAJEED A  DREES</a:t>
            </a:r>
          </a:p>
          <a:p>
            <a:pPr>
              <a:lnSpc>
                <a:spcPts val="3105"/>
              </a:lnSpc>
            </a:pPr>
            <a:endParaRPr lang="en-CA" sz="2719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772400" cy="5816600"/>
          </a:xfrm>
          <a:prstGeom prst="rect">
            <a:avLst/>
          </a:prstGeom>
        </p:spPr>
      </p:pic>
      <p:sp>
        <p:nvSpPr>
          <p:cNvPr id="2" name="TextBox 2"/>
          <p:cNvSpPr txBox="1"/>
          <p:nvPr/>
        </p:nvSpPr>
        <p:spPr>
          <a:xfrm>
            <a:off x="1447800" y="635000"/>
            <a:ext cx="6324600" cy="698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310"/>
              </a:lnSpc>
            </a:pPr>
            <a:r>
              <a:rPr lang="en-CA" sz="3749" b="1" smtClean="0">
                <a:solidFill>
                  <a:srgbClr val="FFFE65"/>
                </a:solidFill>
                <a:latin typeface="Tahoma Bold"/>
                <a:cs typeface="Tahoma Bold"/>
              </a:rPr>
              <a:t>HYPERTHYROIDISM</a:t>
            </a:r>
          </a:p>
          <a:p>
            <a:pPr>
              <a:lnSpc>
                <a:spcPts val="4310"/>
              </a:lnSpc>
            </a:pPr>
            <a:endParaRPr lang="en-CA" sz="3739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685800" y="1689100"/>
            <a:ext cx="70866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105"/>
              </a:lnSpc>
            </a:pPr>
            <a:r>
              <a:rPr lang="en-CA" sz="2719" smtClean="0">
                <a:solidFill>
                  <a:srgbClr val="FFFEFF"/>
                </a:solidFill>
                <a:latin typeface="Tahoma"/>
                <a:cs typeface="Tahoma"/>
              </a:rPr>
              <a:t>Over activity of the thyroid gland.</a:t>
            </a:r>
          </a:p>
          <a:p>
            <a:pPr>
              <a:lnSpc>
                <a:spcPts val="3105"/>
              </a:lnSpc>
            </a:pPr>
            <a:endParaRPr lang="en-CA" sz="2719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685800" y="3060700"/>
            <a:ext cx="70866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105"/>
              </a:lnSpc>
            </a:pPr>
            <a:r>
              <a:rPr lang="en-CA" sz="2719" smtClean="0">
                <a:solidFill>
                  <a:srgbClr val="FFFEFF"/>
                </a:solidFill>
                <a:latin typeface="Tahoma"/>
                <a:cs typeface="Tahoma"/>
              </a:rPr>
              <a:t>Women : men ratio (8:1).</a:t>
            </a:r>
          </a:p>
          <a:p>
            <a:pPr>
              <a:lnSpc>
                <a:spcPts val="3105"/>
              </a:lnSpc>
            </a:pPr>
            <a:endParaRPr lang="en-CA" sz="2719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685800" y="3975100"/>
            <a:ext cx="70866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105"/>
              </a:lnSpc>
            </a:pPr>
            <a:r>
              <a:rPr lang="en-CA" sz="2719" smtClean="0">
                <a:solidFill>
                  <a:srgbClr val="FFFEFF"/>
                </a:solidFill>
                <a:latin typeface="Tahoma"/>
                <a:cs typeface="Tahoma"/>
              </a:rPr>
              <a:t>activity of gland :</a:t>
            </a:r>
          </a:p>
          <a:p>
            <a:pPr>
              <a:lnSpc>
                <a:spcPts val="3105"/>
              </a:lnSpc>
            </a:pPr>
            <a:endParaRPr lang="en-CA" sz="2719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889000" y="4406900"/>
            <a:ext cx="393700" cy="444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105"/>
              </a:lnSpc>
            </a:pPr>
            <a:r>
              <a:rPr lang="en-CA" sz="2719" smtClean="0">
                <a:solidFill>
                  <a:srgbClr val="FFFEFF"/>
                </a:solidFill>
                <a:latin typeface="Tahoma"/>
                <a:cs typeface="Tahoma"/>
              </a:rPr>
              <a:t>a</a:t>
            </a:r>
          </a:p>
          <a:p>
            <a:pPr>
              <a:lnSpc>
                <a:spcPts val="3105"/>
              </a:lnSpc>
            </a:pPr>
          </a:p>
        </p:txBody>
      </p:sp>
      <p:sp>
        <p:nvSpPr>
          <p:cNvPr id="7" name="TextBox 7"/>
          <p:cNvSpPr txBox="1"/>
          <p:nvPr/>
        </p:nvSpPr>
        <p:spPr>
          <a:xfrm>
            <a:off x="1854200" y="4406900"/>
            <a:ext cx="4851400" cy="444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105"/>
              </a:lnSpc>
            </a:pPr>
            <a:r>
              <a:rPr lang="en-CA" sz="2719" smtClean="0">
                <a:solidFill>
                  <a:srgbClr val="FFFEFF"/>
                </a:solidFill>
                <a:latin typeface="Tahoma"/>
                <a:cs typeface="Tahoma"/>
              </a:rPr>
              <a:t>10 times increase in secretion.</a:t>
            </a:r>
          </a:p>
          <a:p>
            <a:pPr>
              <a:lnSpc>
                <a:spcPts val="3105"/>
              </a:lnSpc>
            </a:pPr>
          </a:p>
        </p:txBody>
      </p:sp>
      <p:sp>
        <p:nvSpPr>
          <p:cNvPr id="8" name="TextBox 8"/>
          <p:cNvSpPr txBox="1"/>
          <p:nvPr/>
        </p:nvSpPr>
        <p:spPr>
          <a:xfrm>
            <a:off x="889000" y="4864100"/>
            <a:ext cx="4445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105"/>
              </a:lnSpc>
            </a:pPr>
            <a:r>
              <a:rPr lang="en-CA" sz="2719" smtClean="0">
                <a:solidFill>
                  <a:srgbClr val="FFFEFF"/>
                </a:solidFill>
                <a:latin typeface="Tahoma"/>
                <a:cs typeface="Tahoma"/>
              </a:rPr>
              <a:t>b</a:t>
            </a:r>
          </a:p>
          <a:p>
            <a:pPr>
              <a:lnSpc>
                <a:spcPts val="3105"/>
              </a:lnSpc>
            </a:pPr>
          </a:p>
        </p:txBody>
      </p:sp>
      <p:sp>
        <p:nvSpPr>
          <p:cNvPr id="9" name="TextBox 9"/>
          <p:cNvSpPr txBox="1"/>
          <p:nvPr/>
        </p:nvSpPr>
        <p:spPr>
          <a:xfrm>
            <a:off x="1765300" y="4864100"/>
            <a:ext cx="38862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105"/>
              </a:lnSpc>
            </a:pPr>
            <a:r>
              <a:rPr lang="en-CA" sz="2719" smtClean="0">
                <a:solidFill>
                  <a:srgbClr val="FFFEFF"/>
                </a:solidFill>
                <a:latin typeface="Tahoma"/>
                <a:cs typeface="Tahoma"/>
              </a:rPr>
              <a:t>3 times increase in size.</a:t>
            </a:r>
          </a:p>
          <a:p>
            <a:pPr>
              <a:lnSpc>
                <a:spcPts val="3105"/>
              </a:lnSpc>
            </a:p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772400" cy="5816600"/>
          </a:xfrm>
          <a:prstGeom prst="rect">
            <a:avLst/>
          </a:prstGeom>
        </p:spPr>
      </p:pic>
      <p:sp>
        <p:nvSpPr>
          <p:cNvPr id="2" name="TextBox 2"/>
          <p:cNvSpPr txBox="1"/>
          <p:nvPr/>
        </p:nvSpPr>
        <p:spPr>
          <a:xfrm>
            <a:off x="2933700" y="444500"/>
            <a:ext cx="4838700" cy="698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310"/>
              </a:lnSpc>
            </a:pPr>
            <a:r>
              <a:rPr lang="en-CA" sz="3749" b="1" smtClean="0">
                <a:solidFill>
                  <a:srgbClr val="FFFE65"/>
                </a:solidFill>
                <a:latin typeface="Tahoma Bold"/>
                <a:cs typeface="Tahoma Bold"/>
              </a:rPr>
              <a:t>CAUSES</a:t>
            </a:r>
          </a:p>
          <a:p>
            <a:pPr>
              <a:lnSpc>
                <a:spcPts val="4310"/>
              </a:lnSpc>
            </a:pPr>
            <a:endParaRPr lang="en-CA" sz="3739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876300" y="1282700"/>
            <a:ext cx="6896100" cy="431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CA" sz="2389" b="1" smtClean="0">
                <a:solidFill>
                  <a:srgbClr val="FFBF00"/>
                </a:solidFill>
                <a:latin typeface="Tahoma Bold"/>
                <a:cs typeface="Tahoma Bold"/>
              </a:rPr>
              <a:t>Graves’ disease :</a:t>
            </a:r>
          </a:p>
          <a:p>
            <a:pPr>
              <a:lnSpc>
                <a:spcPts val="2700"/>
              </a:lnSpc>
            </a:pPr>
            <a:endParaRPr lang="en-CA" sz="2379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231900" y="1714500"/>
            <a:ext cx="6540500" cy="431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CA" sz="2379" smtClean="0">
                <a:solidFill>
                  <a:srgbClr val="FFFEFF"/>
                </a:solidFill>
                <a:latin typeface="Tahoma"/>
                <a:cs typeface="Tahoma"/>
              </a:rPr>
              <a:t>an autoimmune disorder.</a:t>
            </a:r>
          </a:p>
          <a:p>
            <a:pPr>
              <a:lnSpc>
                <a:spcPts val="2700"/>
              </a:lnSpc>
            </a:pPr>
            <a:endParaRPr lang="en-CA" sz="2379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231900" y="2133600"/>
            <a:ext cx="47879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379" smtClean="0">
                <a:solidFill>
                  <a:srgbClr val="FFFEFF"/>
                </a:solidFill>
                <a:latin typeface="Tahoma"/>
                <a:cs typeface="Tahoma"/>
              </a:rPr>
              <a:t>increased circulating level of thyroi</a:t>
            </a:r>
          </a:p>
          <a:p>
            <a:pPr>
              <a:lnSpc>
                <a:spcPts val="2760"/>
              </a:lnSpc>
            </a:pPr>
          </a:p>
        </p:txBody>
      </p:sp>
      <p:sp>
        <p:nvSpPr>
          <p:cNvPr id="6" name="TextBox 6"/>
          <p:cNvSpPr txBox="1"/>
          <p:nvPr/>
        </p:nvSpPr>
        <p:spPr>
          <a:xfrm>
            <a:off x="6032500" y="2133600"/>
            <a:ext cx="317500" cy="444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379" smtClean="0">
                <a:solidFill>
                  <a:srgbClr val="FFFEFF"/>
                </a:solidFill>
                <a:latin typeface="Tahoma"/>
                <a:cs typeface="Tahoma"/>
              </a:rPr>
              <a:t>-</a:t>
            </a:r>
          </a:p>
          <a:p>
            <a:pPr>
              <a:lnSpc>
                <a:spcPts val="2760"/>
              </a:lnSpc>
            </a:pPr>
          </a:p>
        </p:txBody>
      </p:sp>
      <p:sp>
        <p:nvSpPr>
          <p:cNvPr id="7" name="TextBox 7"/>
          <p:cNvSpPr txBox="1"/>
          <p:nvPr/>
        </p:nvSpPr>
        <p:spPr>
          <a:xfrm>
            <a:off x="977900" y="2489200"/>
            <a:ext cx="3886200" cy="444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379" smtClean="0">
                <a:solidFill>
                  <a:srgbClr val="FFFEFF"/>
                </a:solidFill>
                <a:latin typeface="Tahoma"/>
                <a:cs typeface="Tahoma"/>
              </a:rPr>
              <a:t>stimulatin  immunoglobulin</a:t>
            </a:r>
          </a:p>
          <a:p>
            <a:pPr>
              <a:lnSpc>
                <a:spcPts val="2760"/>
              </a:lnSpc>
            </a:pPr>
          </a:p>
        </p:txBody>
      </p:sp>
      <p:sp>
        <p:nvSpPr>
          <p:cNvPr id="8" name="TextBox 8"/>
          <p:cNvSpPr txBox="1"/>
          <p:nvPr/>
        </p:nvSpPr>
        <p:spPr>
          <a:xfrm>
            <a:off x="4889500" y="2489200"/>
            <a:ext cx="1092200" cy="444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379" smtClean="0">
                <a:solidFill>
                  <a:srgbClr val="FFFEFF"/>
                </a:solidFill>
                <a:latin typeface="Tahoma"/>
                <a:cs typeface="Tahoma"/>
              </a:rPr>
              <a:t>( TSI).</a:t>
            </a:r>
          </a:p>
          <a:p>
            <a:pPr>
              <a:lnSpc>
                <a:spcPts val="2760"/>
              </a:lnSpc>
            </a:pPr>
          </a:p>
        </p:txBody>
      </p:sp>
      <p:sp>
        <p:nvSpPr>
          <p:cNvPr id="9" name="TextBox 9"/>
          <p:cNvSpPr txBox="1"/>
          <p:nvPr/>
        </p:nvSpPr>
        <p:spPr>
          <a:xfrm>
            <a:off x="1231900" y="3378200"/>
            <a:ext cx="6540500" cy="431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CA" sz="2379" smtClean="0">
                <a:solidFill>
                  <a:srgbClr val="FFFEFF"/>
                </a:solidFill>
                <a:latin typeface="Tahoma"/>
                <a:cs typeface="Tahoma"/>
              </a:rPr>
              <a:t>95%.</a:t>
            </a:r>
          </a:p>
          <a:p>
            <a:pPr>
              <a:lnSpc>
                <a:spcPts val="2700"/>
              </a:lnSpc>
            </a:pPr>
            <a:endParaRPr lang="en-CA" sz="2379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977900" y="4229100"/>
            <a:ext cx="6794500" cy="838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770492">
              <a:lnSpc>
                <a:spcPts val="2900"/>
              </a:lnSpc>
            </a:pPr>
            <a:r>
              <a:rPr lang="en-CA" sz="2379" smtClean="0">
                <a:solidFill>
                  <a:srgbClr val="FFFEFF"/>
                </a:solidFill>
                <a:latin typeface="Tahoma"/>
                <a:cs typeface="Tahoma"/>
              </a:rPr>
              <a:t>8 times more common in women than</a:t>
            </a:r>
            <a:br>
              <a:rPr lang="en-CA" sz="2379" smtClean="0">
                <a:solidFill>
                  <a:srgbClr val="000000"/>
                </a:solidFill>
                <a:latin typeface="Times New Roman"/>
              </a:rPr>
            </a:br>
            <a:r>
              <a:rPr lang="en-CA" sz="2379" smtClean="0">
                <a:solidFill>
                  <a:srgbClr val="FFFEFF"/>
                </a:solidFill>
                <a:latin typeface="Tahoma"/>
                <a:cs typeface="Tahoma"/>
              </a:rPr>
              <a:t>men.</a:t>
            </a:r>
          </a:p>
          <a:p>
            <a:pPr>
              <a:lnSpc>
                <a:spcPts val="2900"/>
              </a:lnSpc>
            </a:pPr>
            <a:endParaRPr lang="en-CA" sz="2379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772400" cy="5816600"/>
          </a:xfrm>
          <a:prstGeom prst="rect">
            <a:avLst/>
          </a:prstGeom>
        </p:spPr>
      </p:pic>
      <p:sp>
        <p:nvSpPr>
          <p:cNvPr id="2" name="TextBox 2"/>
          <p:cNvSpPr txBox="1"/>
          <p:nvPr/>
        </p:nvSpPr>
        <p:spPr>
          <a:xfrm>
            <a:off x="901700" y="1155700"/>
            <a:ext cx="6870700" cy="469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930"/>
              </a:lnSpc>
            </a:pPr>
            <a:r>
              <a:rPr lang="en-CA" sz="2559" b="1" smtClean="0">
                <a:solidFill>
                  <a:srgbClr val="FFBF00"/>
                </a:solidFill>
                <a:latin typeface="Tahoma Bold"/>
                <a:cs typeface="Tahoma Bold"/>
              </a:rPr>
              <a:t>Thyroid gland tumor:</a:t>
            </a:r>
          </a:p>
          <a:p>
            <a:pPr>
              <a:lnSpc>
                <a:spcPts val="2930"/>
              </a:lnSpc>
            </a:pPr>
            <a:endParaRPr lang="en-CA" sz="2549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079500" y="1625600"/>
            <a:ext cx="6692900" cy="469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930"/>
              </a:lnSpc>
            </a:pPr>
            <a:r>
              <a:rPr lang="en-CA" sz="2549" smtClean="0">
                <a:solidFill>
                  <a:srgbClr val="FFFEFF"/>
                </a:solidFill>
                <a:latin typeface="Tahoma"/>
                <a:cs typeface="Tahoma"/>
              </a:rPr>
              <a:t>95% is benign.</a:t>
            </a:r>
          </a:p>
          <a:p>
            <a:pPr>
              <a:lnSpc>
                <a:spcPts val="2930"/>
              </a:lnSpc>
            </a:pPr>
            <a:endParaRPr lang="en-CA" sz="2549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079500" y="2095500"/>
            <a:ext cx="6692900" cy="469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930"/>
              </a:lnSpc>
            </a:pPr>
            <a:r>
              <a:rPr lang="en-CA" sz="2549" smtClean="0">
                <a:solidFill>
                  <a:srgbClr val="FFFEFF"/>
                </a:solidFill>
                <a:latin typeface="Tahoma"/>
                <a:cs typeface="Tahoma"/>
              </a:rPr>
              <a:t>5% is malignant.</a:t>
            </a:r>
          </a:p>
          <a:p>
            <a:pPr>
              <a:lnSpc>
                <a:spcPts val="2930"/>
              </a:lnSpc>
            </a:pPr>
            <a:endParaRPr lang="en-CA" sz="2549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749300" y="2552700"/>
            <a:ext cx="7023100" cy="901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331946">
              <a:lnSpc>
                <a:spcPts val="3000"/>
              </a:lnSpc>
            </a:pPr>
            <a:r>
              <a:rPr lang="en-CA" sz="2549" smtClean="0">
                <a:solidFill>
                  <a:srgbClr val="FFFEFF"/>
                </a:solidFill>
                <a:latin typeface="Tahoma"/>
                <a:cs typeface="Tahoma"/>
              </a:rPr>
              <a:t>history of head and neck irradiation and</a:t>
            </a:r>
            <a:br>
              <a:rPr lang="en-CA" sz="2549" smtClean="0">
                <a:solidFill>
                  <a:srgbClr val="000000"/>
                </a:solidFill>
                <a:latin typeface="Times New Roman"/>
              </a:rPr>
            </a:br>
            <a:r>
              <a:rPr lang="en-CA" sz="2549" smtClean="0">
                <a:solidFill>
                  <a:srgbClr val="FFFEFF"/>
                </a:solidFill>
                <a:latin typeface="Tahoma"/>
                <a:cs typeface="Tahoma"/>
              </a:rPr>
              <a:t>family history.</a:t>
            </a:r>
          </a:p>
          <a:p>
            <a:pPr>
              <a:lnSpc>
                <a:spcPts val="3000"/>
              </a:lnSpc>
            </a:pPr>
            <a:endParaRPr lang="en-CA" sz="2549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901700" y="3886200"/>
            <a:ext cx="6870700" cy="469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930"/>
              </a:lnSpc>
            </a:pPr>
            <a:r>
              <a:rPr lang="en-CA" sz="2559" b="1" smtClean="0">
                <a:solidFill>
                  <a:srgbClr val="FFBF00"/>
                </a:solidFill>
                <a:latin typeface="Tahoma Bold"/>
                <a:cs typeface="Tahoma Bold"/>
              </a:rPr>
              <a:t>Exogenous T3 and T4:</a:t>
            </a:r>
          </a:p>
          <a:p>
            <a:pPr>
              <a:lnSpc>
                <a:spcPts val="2930"/>
              </a:lnSpc>
            </a:pPr>
            <a:endParaRPr lang="en-CA" sz="2549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762000" y="4343400"/>
            <a:ext cx="7010400" cy="469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930"/>
              </a:lnSpc>
            </a:pPr>
            <a:r>
              <a:rPr lang="en-CA" sz="2549" smtClean="0">
                <a:solidFill>
                  <a:srgbClr val="FFFEFF"/>
                </a:solidFill>
                <a:latin typeface="Tahoma"/>
                <a:cs typeface="Tahoma"/>
              </a:rPr>
              <a:t>( rarely cause)</a:t>
            </a:r>
          </a:p>
          <a:p>
            <a:pPr>
              <a:lnSpc>
                <a:spcPts val="2930"/>
              </a:lnSpc>
            </a:pPr>
            <a:endParaRPr lang="en-CA" sz="2549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772400" cy="5816600"/>
          </a:xfrm>
          <a:prstGeom prst="rect">
            <a:avLst/>
          </a:prstGeom>
        </p:spPr>
      </p:pic>
      <p:sp>
        <p:nvSpPr>
          <p:cNvPr id="2" name="TextBox 2"/>
          <p:cNvSpPr txBox="1"/>
          <p:nvPr/>
        </p:nvSpPr>
        <p:spPr>
          <a:xfrm>
            <a:off x="901700" y="1828800"/>
            <a:ext cx="6870700" cy="469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930"/>
              </a:lnSpc>
            </a:pPr>
            <a:r>
              <a:rPr lang="en-CA" sz="2559" b="1" smtClean="0">
                <a:solidFill>
                  <a:srgbClr val="FFBF00"/>
                </a:solidFill>
                <a:latin typeface="Tahoma Bold"/>
                <a:cs typeface="Tahoma Bold"/>
              </a:rPr>
              <a:t>Excess TSH secretion:</a:t>
            </a:r>
          </a:p>
          <a:p>
            <a:pPr>
              <a:lnSpc>
                <a:spcPts val="2930"/>
              </a:lnSpc>
            </a:pPr>
            <a:endParaRPr lang="en-CA" sz="2549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079500" y="2298700"/>
            <a:ext cx="6692900" cy="1714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7400"/>
              </a:lnSpc>
            </a:pPr>
            <a:r>
              <a:rPr lang="en-CA" sz="2549" smtClean="0">
                <a:solidFill>
                  <a:srgbClr val="FFFEFF"/>
                </a:solidFill>
                <a:latin typeface="Tahoma"/>
                <a:cs typeface="Tahoma"/>
              </a:rPr>
              <a:t>diseases of the hypothalamus (  TRH).</a:t>
            </a:r>
            <a:br>
              <a:rPr lang="en-CA" sz="2549" smtClean="0">
                <a:solidFill>
                  <a:srgbClr val="000000"/>
                </a:solidFill>
                <a:latin typeface="Times New Roman"/>
              </a:rPr>
            </a:br>
            <a:r>
              <a:rPr lang="en-CA" sz="2549" smtClean="0">
                <a:solidFill>
                  <a:srgbClr val="FFFEFF"/>
                </a:solidFill>
                <a:latin typeface="Tahoma"/>
                <a:cs typeface="Tahoma"/>
              </a:rPr>
              <a:t>diseases of the pituitary ( TSH).</a:t>
            </a:r>
          </a:p>
          <a:p>
            <a:pPr>
              <a:lnSpc>
                <a:spcPts val="7400"/>
              </a:lnSpc>
            </a:pPr>
            <a:endParaRPr lang="en-CA" sz="2549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772400" cy="5816600"/>
          </a:xfrm>
          <a:prstGeom prst="rect">
            <a:avLst/>
          </a:prstGeom>
        </p:spPr>
      </p:pic>
      <p:sp>
        <p:nvSpPr>
          <p:cNvPr id="2" name="TextBox 2"/>
          <p:cNvSpPr txBox="1"/>
          <p:nvPr/>
        </p:nvSpPr>
        <p:spPr>
          <a:xfrm>
            <a:off x="2463800" y="635000"/>
            <a:ext cx="5308600" cy="698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310"/>
              </a:lnSpc>
            </a:pPr>
            <a:r>
              <a:rPr lang="en-CA" sz="3749" b="1" smtClean="0">
                <a:solidFill>
                  <a:srgbClr val="FFFE65"/>
                </a:solidFill>
                <a:latin typeface="Tahoma Bold"/>
                <a:cs typeface="Tahoma Bold"/>
              </a:rPr>
              <a:t>DIAGNOSIS</a:t>
            </a:r>
          </a:p>
          <a:p>
            <a:pPr>
              <a:lnSpc>
                <a:spcPts val="4310"/>
              </a:lnSpc>
            </a:pPr>
            <a:endParaRPr lang="en-CA" sz="3739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092200" y="1409700"/>
            <a:ext cx="66802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105"/>
              </a:lnSpc>
            </a:pPr>
            <a:r>
              <a:rPr lang="en-CA" sz="2729" b="1" smtClean="0">
                <a:solidFill>
                  <a:srgbClr val="FFBF00"/>
                </a:solidFill>
                <a:latin typeface="Tahoma Bold"/>
                <a:cs typeface="Tahoma Bold"/>
              </a:rPr>
              <a:t>Symptoms:</a:t>
            </a:r>
          </a:p>
          <a:p>
            <a:pPr>
              <a:lnSpc>
                <a:spcPts val="3105"/>
              </a:lnSpc>
            </a:pPr>
            <a:endParaRPr lang="en-CA" sz="2719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850900" y="2362200"/>
            <a:ext cx="6921500" cy="469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930"/>
              </a:lnSpc>
            </a:pPr>
            <a:r>
              <a:rPr lang="en-CA" sz="2549" smtClean="0">
                <a:solidFill>
                  <a:srgbClr val="FFBF00"/>
                </a:solidFill>
                <a:latin typeface="Tahoma"/>
                <a:cs typeface="Tahoma"/>
              </a:rPr>
              <a:t>Goiter in 95%.</a:t>
            </a:r>
          </a:p>
          <a:p>
            <a:pPr>
              <a:lnSpc>
                <a:spcPts val="2930"/>
              </a:lnSpc>
            </a:pPr>
            <a:endParaRPr lang="en-CA" sz="2549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850900" y="3302000"/>
            <a:ext cx="6921500" cy="469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930"/>
              </a:lnSpc>
            </a:pPr>
            <a:r>
              <a:rPr lang="en-CA" sz="2549" smtClean="0">
                <a:solidFill>
                  <a:srgbClr val="FFBF00"/>
                </a:solidFill>
                <a:latin typeface="Tahoma"/>
                <a:cs typeface="Tahoma"/>
              </a:rPr>
              <a:t>skin:</a:t>
            </a:r>
          </a:p>
          <a:p>
            <a:pPr>
              <a:lnSpc>
                <a:spcPts val="2930"/>
              </a:lnSpc>
            </a:pPr>
            <a:endParaRPr lang="en-CA" sz="2549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876300" y="3771900"/>
            <a:ext cx="6896100" cy="469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930"/>
              </a:lnSpc>
            </a:pPr>
            <a:r>
              <a:rPr lang="en-CA" sz="2549" smtClean="0">
                <a:solidFill>
                  <a:srgbClr val="FFFEFF"/>
                </a:solidFill>
                <a:latin typeface="Tahoma"/>
                <a:cs typeface="Tahoma"/>
              </a:rPr>
              <a:t>smooth, warm and moist.</a:t>
            </a:r>
          </a:p>
          <a:p>
            <a:pPr>
              <a:lnSpc>
                <a:spcPts val="2930"/>
              </a:lnSpc>
            </a:pPr>
            <a:endParaRPr lang="en-CA" sz="2549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876300" y="4229100"/>
            <a:ext cx="6896100" cy="469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930"/>
              </a:lnSpc>
            </a:pPr>
            <a:r>
              <a:rPr lang="en-CA" sz="2549" smtClean="0">
                <a:solidFill>
                  <a:srgbClr val="FFFEFF"/>
                </a:solidFill>
                <a:latin typeface="Tahoma"/>
                <a:cs typeface="Tahoma"/>
              </a:rPr>
              <a:t>heat intolerance, night sweating.</a:t>
            </a:r>
          </a:p>
          <a:p>
            <a:pPr>
              <a:lnSpc>
                <a:spcPts val="2930"/>
              </a:lnSpc>
            </a:pPr>
            <a:endParaRPr lang="en-CA" sz="2549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772400" cy="5816600"/>
          </a:xfrm>
          <a:prstGeom prst="rect">
            <a:avLst/>
          </a:prstGeom>
        </p:spPr>
      </p:pic>
      <p:sp>
        <p:nvSpPr>
          <p:cNvPr id="2" name="TextBox 2"/>
          <p:cNvSpPr txBox="1"/>
          <p:nvPr/>
        </p:nvSpPr>
        <p:spPr>
          <a:xfrm>
            <a:off x="927100" y="711200"/>
            <a:ext cx="68453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105"/>
              </a:lnSpc>
            </a:pPr>
            <a:r>
              <a:rPr lang="en-CA" sz="2729" b="1" smtClean="0">
                <a:solidFill>
                  <a:srgbClr val="FFBF00"/>
                </a:solidFill>
                <a:latin typeface="Tahoma Bold"/>
                <a:cs typeface="Tahoma Bold"/>
              </a:rPr>
              <a:t>muscul  skeletal:</a:t>
            </a:r>
          </a:p>
          <a:p>
            <a:pPr>
              <a:lnSpc>
                <a:spcPts val="3105"/>
              </a:lnSpc>
            </a:pPr>
            <a:endParaRPr lang="en-CA" sz="2719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850900" y="1473200"/>
            <a:ext cx="6921500" cy="431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CA" sz="2379" smtClean="0">
                <a:solidFill>
                  <a:srgbClr val="FFFEFF"/>
                </a:solidFill>
                <a:latin typeface="Tahoma"/>
                <a:cs typeface="Tahoma"/>
              </a:rPr>
              <a:t>Muscle atrophy.</a:t>
            </a:r>
          </a:p>
          <a:p>
            <a:pPr>
              <a:lnSpc>
                <a:spcPts val="2700"/>
              </a:lnSpc>
            </a:pPr>
            <a:endParaRPr lang="en-CA" sz="2379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901700" y="2349500"/>
            <a:ext cx="6870700" cy="469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930"/>
              </a:lnSpc>
            </a:pPr>
            <a:r>
              <a:rPr lang="en-CA" sz="2559" b="1" smtClean="0">
                <a:solidFill>
                  <a:srgbClr val="FFBF00"/>
                </a:solidFill>
                <a:latin typeface="Tahoma Bold"/>
                <a:cs typeface="Tahoma Bold"/>
              </a:rPr>
              <a:t>Neurological:</a:t>
            </a:r>
          </a:p>
          <a:p>
            <a:pPr>
              <a:lnSpc>
                <a:spcPts val="2930"/>
              </a:lnSpc>
            </a:pPr>
            <a:endParaRPr lang="en-CA" sz="2549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876300" y="2806700"/>
            <a:ext cx="6896100" cy="469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930"/>
              </a:lnSpc>
            </a:pPr>
            <a:r>
              <a:rPr lang="en-CA" sz="2549" smtClean="0">
                <a:solidFill>
                  <a:srgbClr val="FFFEFF"/>
                </a:solidFill>
                <a:latin typeface="Tahoma"/>
                <a:cs typeface="Tahoma"/>
              </a:rPr>
              <a:t>tremor.</a:t>
            </a:r>
          </a:p>
          <a:p>
            <a:pPr>
              <a:lnSpc>
                <a:spcPts val="2930"/>
              </a:lnSpc>
            </a:pPr>
            <a:endParaRPr lang="en-CA" sz="2549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876300" y="3200400"/>
            <a:ext cx="6896100" cy="1016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700"/>
              </a:lnSpc>
            </a:pPr>
            <a:r>
              <a:rPr lang="en-CA" sz="2549" smtClean="0">
                <a:solidFill>
                  <a:srgbClr val="FFFEFF"/>
                </a:solidFill>
                <a:latin typeface="Tahoma"/>
                <a:cs typeface="Tahoma"/>
              </a:rPr>
              <a:t>enhanced reflexes.</a:t>
            </a:r>
            <a:br>
              <a:rPr lang="en-CA" sz="2549" smtClean="0">
                <a:solidFill>
                  <a:srgbClr val="000000"/>
                </a:solidFill>
                <a:latin typeface="Times New Roman"/>
              </a:rPr>
            </a:br>
            <a:r>
              <a:rPr lang="en-CA" sz="2549" smtClean="0">
                <a:solidFill>
                  <a:srgbClr val="FFFEFF"/>
                </a:solidFill>
                <a:latin typeface="Tahoma"/>
                <a:cs typeface="Tahoma"/>
              </a:rPr>
              <a:t>irritability.</a:t>
            </a:r>
          </a:p>
          <a:p>
            <a:pPr>
              <a:lnSpc>
                <a:spcPts val="3700"/>
              </a:lnSpc>
            </a:pPr>
            <a:endParaRPr lang="en-CA" sz="2549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772400" cy="5816600"/>
          </a:xfrm>
          <a:prstGeom prst="rect">
            <a:avLst/>
          </a:prstGeom>
        </p:spPr>
      </p:pic>
      <p:sp>
        <p:nvSpPr>
          <p:cNvPr id="2" name="TextBox 2"/>
          <p:cNvSpPr txBox="1"/>
          <p:nvPr/>
        </p:nvSpPr>
        <p:spPr>
          <a:xfrm>
            <a:off x="927100" y="368300"/>
            <a:ext cx="68453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105"/>
              </a:lnSpc>
            </a:pPr>
            <a:r>
              <a:rPr lang="en-CA" sz="2729" b="1" smtClean="0">
                <a:solidFill>
                  <a:srgbClr val="FFBF00"/>
                </a:solidFill>
                <a:latin typeface="Tahoma Bold"/>
                <a:cs typeface="Tahoma Bold"/>
              </a:rPr>
              <a:t>Cardiovascular:</a:t>
            </a:r>
          </a:p>
          <a:p>
            <a:pPr>
              <a:lnSpc>
                <a:spcPts val="3105"/>
              </a:lnSpc>
            </a:pPr>
            <a:endParaRPr lang="en-CA" sz="2719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901700" y="876300"/>
            <a:ext cx="68707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105"/>
              </a:lnSpc>
            </a:pPr>
            <a:r>
              <a:rPr lang="en-CA" sz="2719" smtClean="0">
                <a:solidFill>
                  <a:srgbClr val="FFFEFF"/>
                </a:solidFill>
                <a:latin typeface="Tahoma"/>
                <a:cs typeface="Tahoma"/>
              </a:rPr>
              <a:t>increase heart rate.</a:t>
            </a:r>
          </a:p>
          <a:p>
            <a:pPr>
              <a:lnSpc>
                <a:spcPts val="3105"/>
              </a:lnSpc>
            </a:pPr>
            <a:endParaRPr lang="en-CA" sz="2719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901700" y="1270000"/>
            <a:ext cx="6870700" cy="1092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CA" sz="2719" smtClean="0">
                <a:solidFill>
                  <a:srgbClr val="FFFEFF"/>
                </a:solidFill>
                <a:latin typeface="Tahoma"/>
                <a:cs typeface="Tahoma"/>
              </a:rPr>
              <a:t>increase stroke volume.</a:t>
            </a:r>
            <a:br>
              <a:rPr lang="en-CA" sz="2719" smtClean="0">
                <a:solidFill>
                  <a:srgbClr val="000000"/>
                </a:solidFill>
                <a:latin typeface="Times New Roman"/>
              </a:rPr>
            </a:br>
            <a:r>
              <a:rPr lang="en-CA" sz="2719" smtClean="0">
                <a:solidFill>
                  <a:srgbClr val="FFFEFF"/>
                </a:solidFill>
                <a:latin typeface="Tahoma"/>
                <a:cs typeface="Tahoma"/>
              </a:rPr>
              <a:t>arrhythmias.</a:t>
            </a:r>
          </a:p>
          <a:p>
            <a:pPr>
              <a:lnSpc>
                <a:spcPts val="4000"/>
              </a:lnSpc>
            </a:pPr>
            <a:endParaRPr lang="en-CA" sz="2719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901700" y="2362200"/>
            <a:ext cx="68707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105"/>
              </a:lnSpc>
            </a:pPr>
            <a:r>
              <a:rPr lang="en-CA" sz="2719" smtClean="0">
                <a:solidFill>
                  <a:srgbClr val="FFFEFF"/>
                </a:solidFill>
                <a:latin typeface="Tahoma"/>
                <a:cs typeface="Tahoma"/>
              </a:rPr>
              <a:t>hypertension.</a:t>
            </a:r>
          </a:p>
          <a:p>
            <a:pPr>
              <a:lnSpc>
                <a:spcPts val="3105"/>
              </a:lnSpc>
            </a:pPr>
            <a:endParaRPr lang="en-CA" sz="2719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927100" y="3352800"/>
            <a:ext cx="68453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105"/>
              </a:lnSpc>
            </a:pPr>
            <a:r>
              <a:rPr lang="en-CA" sz="2729" b="1" smtClean="0">
                <a:solidFill>
                  <a:srgbClr val="FFBF00"/>
                </a:solidFill>
                <a:latin typeface="Tahoma Bold"/>
                <a:cs typeface="Tahoma Bold"/>
              </a:rPr>
              <a:t>G.I tract:</a:t>
            </a:r>
          </a:p>
          <a:p>
            <a:pPr>
              <a:lnSpc>
                <a:spcPts val="3105"/>
              </a:lnSpc>
            </a:pPr>
            <a:endParaRPr lang="en-CA" sz="2719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901700" y="3771900"/>
            <a:ext cx="6870700" cy="1079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900"/>
              </a:lnSpc>
            </a:pPr>
            <a:r>
              <a:rPr lang="en-CA" sz="2719" smtClean="0">
                <a:solidFill>
                  <a:srgbClr val="FFFEFF"/>
                </a:solidFill>
                <a:latin typeface="Tahoma"/>
                <a:cs typeface="Tahoma"/>
              </a:rPr>
              <a:t>weight loss.</a:t>
            </a:r>
            <a:br>
              <a:rPr lang="en-CA" sz="2719" smtClean="0">
                <a:solidFill>
                  <a:srgbClr val="000000"/>
                </a:solidFill>
                <a:latin typeface="Times New Roman"/>
              </a:rPr>
            </a:br>
            <a:r>
              <a:rPr lang="en-CA" sz="2719" smtClean="0">
                <a:solidFill>
                  <a:srgbClr val="FFFEFF"/>
                </a:solidFill>
                <a:latin typeface="Tahoma"/>
                <a:cs typeface="Tahoma"/>
              </a:rPr>
              <a:t>diarrhea.</a:t>
            </a:r>
          </a:p>
          <a:p>
            <a:pPr>
              <a:lnSpc>
                <a:spcPts val="3900"/>
              </a:lnSpc>
            </a:pPr>
            <a:endParaRPr lang="en-CA" sz="2719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772400" cy="5816600"/>
          </a:xfrm>
          <a:prstGeom prst="rect">
            <a:avLst/>
          </a:prstGeom>
        </p:spPr>
      </p:pic>
      <p:sp>
        <p:nvSpPr>
          <p:cNvPr id="2" name="TextBox 2"/>
          <p:cNvSpPr txBox="1"/>
          <p:nvPr/>
        </p:nvSpPr>
        <p:spPr>
          <a:xfrm>
            <a:off x="2463800" y="635000"/>
            <a:ext cx="5308600" cy="698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310"/>
              </a:lnSpc>
            </a:pPr>
            <a:r>
              <a:rPr lang="en-CA" sz="3749" b="1" smtClean="0">
                <a:solidFill>
                  <a:srgbClr val="FFFE65"/>
                </a:solidFill>
                <a:latin typeface="Tahoma Bold"/>
                <a:cs typeface="Tahoma Bold"/>
              </a:rPr>
              <a:t>HORMONES</a:t>
            </a:r>
          </a:p>
          <a:p>
            <a:pPr>
              <a:lnSpc>
                <a:spcPts val="4310"/>
              </a:lnSpc>
            </a:pPr>
            <a:endParaRPr lang="en-CA" sz="3739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749300" y="1828800"/>
            <a:ext cx="7023100" cy="965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300"/>
              </a:lnSpc>
            </a:pPr>
            <a:r>
              <a:rPr lang="en-CA" sz="2729" b="1" smtClean="0">
                <a:solidFill>
                  <a:srgbClr val="FFFEFF"/>
                </a:solidFill>
                <a:latin typeface="Tahoma Bold"/>
                <a:cs typeface="Tahoma Bold"/>
              </a:rPr>
              <a:t>T4  tetraiodothyronin )  thyroxin )</a:t>
            </a:r>
            <a:br>
              <a:rPr lang="en-CA" sz="2719" smtClean="0">
                <a:solidFill>
                  <a:srgbClr val="000000"/>
                </a:solidFill>
                <a:latin typeface="Times New Roman"/>
              </a:rPr>
            </a:br>
            <a:r>
              <a:rPr lang="en-CA" sz="2729" b="1" smtClean="0">
                <a:solidFill>
                  <a:srgbClr val="FFFEFF"/>
                </a:solidFill>
                <a:latin typeface="Tahoma Bold"/>
                <a:cs typeface="Tahoma Bold"/>
              </a:rPr>
              <a:t>90%.</a:t>
            </a:r>
          </a:p>
          <a:p>
            <a:pPr>
              <a:lnSpc>
                <a:spcPts val="3300"/>
              </a:lnSpc>
            </a:pPr>
            <a:endParaRPr lang="en-CA" sz="2719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749300" y="3263900"/>
            <a:ext cx="70231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105"/>
              </a:lnSpc>
            </a:pPr>
            <a:r>
              <a:rPr lang="en-CA" sz="2729" b="1" smtClean="0">
                <a:solidFill>
                  <a:srgbClr val="FFFEFF"/>
                </a:solidFill>
                <a:latin typeface="Tahoma Bold"/>
                <a:cs typeface="Tahoma Bold"/>
              </a:rPr>
              <a:t>T3   Triiodothyronin  )10%.</a:t>
            </a:r>
          </a:p>
          <a:p>
            <a:pPr>
              <a:lnSpc>
                <a:spcPts val="3105"/>
              </a:lnSpc>
            </a:pPr>
            <a:endParaRPr lang="en-CA" sz="2719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749300" y="4254500"/>
            <a:ext cx="70231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105"/>
              </a:lnSpc>
            </a:pPr>
            <a:r>
              <a:rPr lang="en-CA" sz="2729" b="1" smtClean="0">
                <a:solidFill>
                  <a:srgbClr val="A6A5A6"/>
                </a:solidFill>
                <a:latin typeface="Tahoma Bold"/>
                <a:cs typeface="Tahoma Bold"/>
              </a:rPr>
              <a:t>Reverse T3</a:t>
            </a:r>
          </a:p>
          <a:p>
            <a:pPr>
              <a:lnSpc>
                <a:spcPts val="3105"/>
              </a:lnSpc>
            </a:pPr>
            <a:endParaRPr lang="en-CA" sz="2719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749300" y="5257800"/>
            <a:ext cx="70231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105"/>
              </a:lnSpc>
            </a:pPr>
            <a:r>
              <a:rPr lang="en-CA" sz="2729" b="1" smtClean="0">
                <a:solidFill>
                  <a:srgbClr val="FFFEFF"/>
                </a:solidFill>
                <a:latin typeface="Tahoma Bold"/>
                <a:cs typeface="Tahoma Bold"/>
              </a:rPr>
              <a:t>Calcitoni</a:t>
            </a:r>
          </a:p>
          <a:p>
            <a:pPr>
              <a:lnSpc>
                <a:spcPts val="3105"/>
              </a:lnSpc>
            </a:pPr>
            <a:endParaRPr lang="en-CA" sz="2719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772400" cy="5816600"/>
          </a:xfrm>
          <a:prstGeom prst="rect">
            <a:avLst/>
          </a:prstGeom>
        </p:spPr>
      </p:pic>
      <p:sp>
        <p:nvSpPr>
          <p:cNvPr id="2" name="TextBox 2"/>
          <p:cNvSpPr txBox="1"/>
          <p:nvPr/>
        </p:nvSpPr>
        <p:spPr>
          <a:xfrm>
            <a:off x="927100" y="266700"/>
            <a:ext cx="68453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105"/>
              </a:lnSpc>
            </a:pPr>
            <a:r>
              <a:rPr lang="en-CA" sz="2729" b="1" smtClean="0">
                <a:solidFill>
                  <a:srgbClr val="FFBF00"/>
                </a:solidFill>
                <a:latin typeface="Tahoma Bold"/>
                <a:cs typeface="Tahoma Bold"/>
              </a:rPr>
              <a:t>Renal function:</a:t>
            </a:r>
          </a:p>
          <a:p>
            <a:pPr>
              <a:lnSpc>
                <a:spcPts val="3105"/>
              </a:lnSpc>
            </a:pPr>
            <a:endParaRPr lang="en-CA" sz="2719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787400" y="723900"/>
            <a:ext cx="69850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105"/>
              </a:lnSpc>
            </a:pPr>
            <a:r>
              <a:rPr lang="en-CA" sz="2719" smtClean="0">
                <a:solidFill>
                  <a:srgbClr val="FFFEFF"/>
                </a:solidFill>
                <a:latin typeface="Tahoma"/>
                <a:cs typeface="Tahoma"/>
              </a:rPr>
              <a:t>- glomerula  filtration rate.</a:t>
            </a:r>
          </a:p>
          <a:p>
            <a:pPr>
              <a:lnSpc>
                <a:spcPts val="3105"/>
              </a:lnSpc>
            </a:pPr>
            <a:endParaRPr lang="en-CA" sz="2719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927100" y="1638300"/>
            <a:ext cx="68453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105"/>
              </a:lnSpc>
            </a:pPr>
            <a:r>
              <a:rPr lang="en-CA" sz="2729" b="1" smtClean="0">
                <a:solidFill>
                  <a:srgbClr val="FFBF00"/>
                </a:solidFill>
                <a:latin typeface="Tahoma Bold"/>
                <a:cs typeface="Tahoma Bold"/>
              </a:rPr>
              <a:t>Exophthalmo :</a:t>
            </a:r>
          </a:p>
          <a:p>
            <a:pPr>
              <a:lnSpc>
                <a:spcPts val="3105"/>
              </a:lnSpc>
            </a:pPr>
            <a:endParaRPr lang="en-CA" sz="2719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901700" y="2044700"/>
            <a:ext cx="6870700" cy="1028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CA" sz="2719" smtClean="0">
                <a:solidFill>
                  <a:srgbClr val="FFFEFF"/>
                </a:solidFill>
                <a:latin typeface="Tahoma"/>
                <a:cs typeface="Tahoma"/>
              </a:rPr>
              <a:t>anxious staring expression.</a:t>
            </a:r>
            <a:br>
              <a:rPr lang="en-CA" sz="2719" smtClean="0">
                <a:solidFill>
                  <a:srgbClr val="000000"/>
                </a:solidFill>
                <a:latin typeface="Times New Roman"/>
              </a:rPr>
            </a:br>
            <a:r>
              <a:rPr lang="en-CA" sz="2719" smtClean="0">
                <a:solidFill>
                  <a:srgbClr val="FFFEFF"/>
                </a:solidFill>
                <a:latin typeface="Tahoma"/>
                <a:cs typeface="Tahoma"/>
              </a:rPr>
              <a:t>protrusion of eye balls.</a:t>
            </a:r>
          </a:p>
          <a:p>
            <a:pPr>
              <a:lnSpc>
                <a:spcPts val="3600"/>
              </a:lnSpc>
            </a:pPr>
            <a:endParaRPr lang="en-CA" sz="2719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927100" y="3454400"/>
            <a:ext cx="68453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105"/>
              </a:lnSpc>
            </a:pPr>
            <a:r>
              <a:rPr lang="en-CA" sz="2729" b="1" smtClean="0">
                <a:solidFill>
                  <a:srgbClr val="FFBF00"/>
                </a:solidFill>
                <a:latin typeface="Tahoma Bold"/>
                <a:cs typeface="Tahoma Bold"/>
              </a:rPr>
              <a:t>Others:</a:t>
            </a:r>
          </a:p>
          <a:p>
            <a:pPr>
              <a:lnSpc>
                <a:spcPts val="3105"/>
              </a:lnSpc>
            </a:pPr>
            <a:endParaRPr lang="en-CA" sz="2719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901700" y="3911600"/>
            <a:ext cx="68707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105"/>
              </a:lnSpc>
            </a:pPr>
            <a:r>
              <a:rPr lang="en-CA" sz="2719" smtClean="0">
                <a:solidFill>
                  <a:srgbClr val="FFFEFF"/>
                </a:solidFill>
                <a:latin typeface="Tahoma"/>
                <a:cs typeface="Tahoma"/>
              </a:rPr>
              <a:t>menstrual cycle disturbance.</a:t>
            </a:r>
          </a:p>
          <a:p>
            <a:pPr>
              <a:lnSpc>
                <a:spcPts val="3105"/>
              </a:lnSpc>
            </a:pPr>
            <a:endParaRPr lang="en-CA" sz="2719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772400" cy="5816600"/>
          </a:xfrm>
          <a:prstGeom prst="rect">
            <a:avLst/>
          </a:prstGeo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772400" cy="5816600"/>
          </a:xfrm>
          <a:prstGeom prst="rect">
            <a:avLst/>
          </a:prstGeom>
        </p:spPr>
      </p:pic>
      <p:sp>
        <p:nvSpPr>
          <p:cNvPr id="2" name="TextBox 2"/>
          <p:cNvSpPr txBox="1"/>
          <p:nvPr/>
        </p:nvSpPr>
        <p:spPr>
          <a:xfrm>
            <a:off x="1943100" y="660400"/>
            <a:ext cx="5829300" cy="622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910"/>
              </a:lnSpc>
            </a:pPr>
            <a:r>
              <a:rPr lang="en-CA" sz="3409" b="1" smtClean="0">
                <a:solidFill>
                  <a:srgbClr val="FFFE65"/>
                </a:solidFill>
                <a:latin typeface="Tahoma Bold"/>
                <a:cs typeface="Tahoma Bold"/>
              </a:rPr>
              <a:t>INVESTIGATIONS</a:t>
            </a:r>
          </a:p>
          <a:p>
            <a:pPr>
              <a:lnSpc>
                <a:spcPts val="3910"/>
              </a:lnSpc>
            </a:pPr>
            <a:endParaRPr lang="en-CA" sz="3399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927100" y="1727200"/>
            <a:ext cx="68453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105"/>
              </a:lnSpc>
            </a:pPr>
            <a:r>
              <a:rPr lang="en-CA" sz="2729" b="1" smtClean="0">
                <a:solidFill>
                  <a:srgbClr val="FFBF00"/>
                </a:solidFill>
                <a:latin typeface="Tahoma Bold"/>
                <a:cs typeface="Tahoma Bold"/>
              </a:rPr>
              <a:t>Serum T3, T4 measurement.</a:t>
            </a:r>
          </a:p>
          <a:p>
            <a:pPr>
              <a:lnSpc>
                <a:spcPts val="3105"/>
              </a:lnSpc>
            </a:pPr>
            <a:endParaRPr lang="en-CA" sz="2719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457200" y="2654300"/>
            <a:ext cx="7315200" cy="431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CA" sz="2379" smtClean="0">
                <a:solidFill>
                  <a:srgbClr val="FFBF00"/>
                </a:solidFill>
                <a:latin typeface="Tahoma"/>
                <a:cs typeface="Tahoma"/>
              </a:rPr>
              <a:t>In primary hyperthyroidism:</a:t>
            </a:r>
          </a:p>
          <a:p>
            <a:pPr>
              <a:lnSpc>
                <a:spcPts val="2700"/>
              </a:lnSpc>
            </a:pPr>
            <a:endParaRPr lang="en-CA" sz="2379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58800" y="3086100"/>
            <a:ext cx="7213600" cy="431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CA" sz="2379" smtClean="0">
                <a:solidFill>
                  <a:srgbClr val="FFFEFF"/>
                </a:solidFill>
                <a:latin typeface="Tahoma"/>
                <a:cs typeface="Tahoma"/>
              </a:rPr>
              <a:t>high T3, T4  and low  TSH .</a:t>
            </a:r>
          </a:p>
          <a:p>
            <a:pPr>
              <a:lnSpc>
                <a:spcPts val="2700"/>
              </a:lnSpc>
            </a:pPr>
            <a:endParaRPr lang="en-CA" sz="2379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457200" y="3962400"/>
            <a:ext cx="7315200" cy="431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CA" sz="2379" smtClean="0">
                <a:solidFill>
                  <a:srgbClr val="FFBF00"/>
                </a:solidFill>
                <a:latin typeface="Tahoma"/>
                <a:cs typeface="Tahoma"/>
              </a:rPr>
              <a:t>In secondary hyperthyroidism:</a:t>
            </a:r>
          </a:p>
          <a:p>
            <a:pPr>
              <a:lnSpc>
                <a:spcPts val="2700"/>
              </a:lnSpc>
            </a:pPr>
            <a:endParaRPr lang="en-CA" sz="2379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558800" y="4394200"/>
            <a:ext cx="7213600" cy="431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CA" sz="2379" smtClean="0">
                <a:solidFill>
                  <a:srgbClr val="FFFEFF"/>
                </a:solidFill>
                <a:latin typeface="Tahoma"/>
                <a:cs typeface="Tahoma"/>
              </a:rPr>
              <a:t>high T3, T4  and  high TSH.</a:t>
            </a:r>
          </a:p>
          <a:p>
            <a:pPr>
              <a:lnSpc>
                <a:spcPts val="2700"/>
              </a:lnSpc>
            </a:pPr>
            <a:endParaRPr lang="en-CA" sz="2379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772400" cy="5816600"/>
          </a:xfrm>
          <a:prstGeom prst="rect">
            <a:avLst/>
          </a:prstGeom>
        </p:spPr>
      </p:pic>
      <p:sp>
        <p:nvSpPr>
          <p:cNvPr id="2" name="TextBox 2"/>
          <p:cNvSpPr txBox="1"/>
          <p:nvPr/>
        </p:nvSpPr>
        <p:spPr>
          <a:xfrm>
            <a:off x="2552700" y="660400"/>
            <a:ext cx="5219700" cy="622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910"/>
              </a:lnSpc>
            </a:pPr>
            <a:r>
              <a:rPr lang="en-CA" sz="3409" b="1" smtClean="0">
                <a:solidFill>
                  <a:srgbClr val="FFFE65"/>
                </a:solidFill>
                <a:latin typeface="Tahoma Bold"/>
                <a:cs typeface="Tahoma Bold"/>
              </a:rPr>
              <a:t>TREATMENT</a:t>
            </a:r>
          </a:p>
          <a:p>
            <a:pPr>
              <a:lnSpc>
                <a:spcPts val="3910"/>
              </a:lnSpc>
            </a:pPr>
            <a:endParaRPr lang="en-CA" sz="3399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927100" y="1727200"/>
            <a:ext cx="68453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105"/>
              </a:lnSpc>
            </a:pPr>
            <a:r>
              <a:rPr lang="en-CA" sz="2729" b="1" smtClean="0">
                <a:solidFill>
                  <a:srgbClr val="FFBF00"/>
                </a:solidFill>
                <a:latin typeface="Tahoma Bold"/>
                <a:cs typeface="Tahoma Bold"/>
              </a:rPr>
              <a:t>Medical therapy:</a:t>
            </a:r>
          </a:p>
          <a:p>
            <a:pPr>
              <a:lnSpc>
                <a:spcPts val="3105"/>
              </a:lnSpc>
            </a:pPr>
            <a:endParaRPr lang="en-CA" sz="2719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889000" y="2768600"/>
            <a:ext cx="6883400" cy="431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CA" sz="2379" smtClean="0">
                <a:solidFill>
                  <a:srgbClr val="FFFEFF"/>
                </a:solidFill>
                <a:latin typeface="Tahoma"/>
                <a:cs typeface="Tahoma"/>
              </a:rPr>
              <a:t>e.g propylthiourcal</a:t>
            </a:r>
          </a:p>
          <a:p>
            <a:pPr>
              <a:lnSpc>
                <a:spcPts val="2700"/>
              </a:lnSpc>
            </a:pPr>
            <a:endParaRPr lang="en-CA" sz="2379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939800" y="3632200"/>
            <a:ext cx="1841500" cy="419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379" smtClean="0">
                <a:solidFill>
                  <a:srgbClr val="FFFEFF"/>
                </a:solidFill>
                <a:latin typeface="Tahoma"/>
                <a:cs typeface="Tahoma"/>
              </a:rPr>
              <a:t>usually for 1</a:t>
            </a:r>
          </a:p>
          <a:p>
            <a:pPr>
              <a:lnSpc>
                <a:spcPts val="2760"/>
              </a:lnSpc>
            </a:pPr>
          </a:p>
        </p:txBody>
      </p:sp>
      <p:sp>
        <p:nvSpPr>
          <p:cNvPr id="6" name="TextBox 6"/>
          <p:cNvSpPr txBox="1"/>
          <p:nvPr/>
        </p:nvSpPr>
        <p:spPr>
          <a:xfrm>
            <a:off x="2857500" y="3632200"/>
            <a:ext cx="2679700" cy="419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379" smtClean="0">
                <a:solidFill>
                  <a:srgbClr val="FFFEFF"/>
                </a:solidFill>
                <a:latin typeface="Tahoma"/>
                <a:cs typeface="Tahoma"/>
              </a:rPr>
              <a:t>18 months course.</a:t>
            </a:r>
          </a:p>
          <a:p>
            <a:pPr>
              <a:lnSpc>
                <a:spcPts val="2760"/>
              </a:lnSpc>
            </a:pPr>
          </a:p>
        </p:txBody>
      </p:sp>
      <p:sp>
        <p:nvSpPr>
          <p:cNvPr id="7" name="TextBox 7"/>
          <p:cNvSpPr txBox="1"/>
          <p:nvPr/>
        </p:nvSpPr>
        <p:spPr>
          <a:xfrm>
            <a:off x="939800" y="4064000"/>
            <a:ext cx="774700" cy="444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379" smtClean="0">
                <a:solidFill>
                  <a:srgbClr val="FFFEFF"/>
                </a:solidFill>
                <a:latin typeface="Tahoma"/>
                <a:cs typeface="Tahoma"/>
              </a:rPr>
              <a:t>with</a:t>
            </a:r>
          </a:p>
          <a:p>
            <a:pPr>
              <a:lnSpc>
                <a:spcPts val="2760"/>
              </a:lnSpc>
            </a:pPr>
          </a:p>
        </p:txBody>
      </p:sp>
      <p:sp>
        <p:nvSpPr>
          <p:cNvPr id="8" name="TextBox 8"/>
          <p:cNvSpPr txBox="1"/>
          <p:nvPr/>
        </p:nvSpPr>
        <p:spPr>
          <a:xfrm>
            <a:off x="1879600" y="4064000"/>
            <a:ext cx="3162300" cy="444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379" smtClean="0">
                <a:solidFill>
                  <a:srgbClr val="FFFEFF"/>
                </a:solidFill>
                <a:latin typeface="Tahoma"/>
                <a:cs typeface="Tahoma"/>
              </a:rPr>
              <a:t>4 monthly monitoring.</a:t>
            </a:r>
          </a:p>
          <a:p>
            <a:pPr>
              <a:lnSpc>
                <a:spcPts val="2760"/>
              </a:lnSpc>
            </a:p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772400" cy="5816600"/>
          </a:xfrm>
          <a:prstGeom prst="rect">
            <a:avLst/>
          </a:prstGeom>
        </p:spPr>
      </p:pic>
      <p:sp>
        <p:nvSpPr>
          <p:cNvPr id="2" name="TextBox 2"/>
          <p:cNvSpPr txBox="1"/>
          <p:nvPr/>
        </p:nvSpPr>
        <p:spPr>
          <a:xfrm>
            <a:off x="927100" y="952500"/>
            <a:ext cx="68453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105"/>
              </a:lnSpc>
            </a:pPr>
            <a:r>
              <a:rPr lang="en-CA" sz="2729" b="1" smtClean="0">
                <a:solidFill>
                  <a:srgbClr val="FFBF00"/>
                </a:solidFill>
                <a:latin typeface="Tahoma Bold"/>
                <a:cs typeface="Tahoma Bold"/>
              </a:rPr>
              <a:t>Surgery:</a:t>
            </a:r>
          </a:p>
          <a:p>
            <a:pPr>
              <a:lnSpc>
                <a:spcPts val="3105"/>
              </a:lnSpc>
            </a:pPr>
            <a:endParaRPr lang="en-CA" sz="2719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901700" y="1460500"/>
            <a:ext cx="68707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105"/>
              </a:lnSpc>
            </a:pPr>
            <a:r>
              <a:rPr lang="en-CA" sz="2719" smtClean="0">
                <a:solidFill>
                  <a:srgbClr val="FFFEFF"/>
                </a:solidFill>
                <a:latin typeface="Tahoma"/>
                <a:cs typeface="Tahoma"/>
              </a:rPr>
              <a:t>Subtota thyroidectom .</a:t>
            </a:r>
          </a:p>
          <a:p>
            <a:pPr>
              <a:lnSpc>
                <a:spcPts val="3105"/>
              </a:lnSpc>
            </a:pPr>
            <a:endParaRPr lang="en-CA" sz="2719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028700" y="2451100"/>
            <a:ext cx="67437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105"/>
              </a:lnSpc>
            </a:pPr>
            <a:r>
              <a:rPr lang="en-CA" sz="2729" b="1" smtClean="0">
                <a:solidFill>
                  <a:srgbClr val="FFFEFF"/>
                </a:solidFill>
                <a:latin typeface="Tahoma Bold"/>
                <a:cs typeface="Tahoma Bold"/>
              </a:rPr>
              <a:t>Indication for surgery:</a:t>
            </a:r>
          </a:p>
          <a:p>
            <a:pPr>
              <a:lnSpc>
                <a:spcPts val="3105"/>
              </a:lnSpc>
            </a:pPr>
            <a:endParaRPr lang="en-CA" sz="2719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787400" y="2857500"/>
            <a:ext cx="6985000" cy="1079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900"/>
              </a:lnSpc>
            </a:pPr>
            <a:r>
              <a:rPr lang="en-CA" sz="2719" smtClean="0">
                <a:solidFill>
                  <a:srgbClr val="FFFEFF"/>
                </a:solidFill>
                <a:latin typeface="Tahoma"/>
                <a:cs typeface="Tahoma"/>
              </a:rPr>
              <a:t>a  Relapse after medical treatment.</a:t>
            </a:r>
            <a:br>
              <a:rPr lang="en-CA" sz="2719" smtClean="0">
                <a:solidFill>
                  <a:srgbClr val="000000"/>
                </a:solidFill>
                <a:latin typeface="Times New Roman"/>
              </a:rPr>
            </a:br>
            <a:r>
              <a:rPr lang="en-CA" sz="2719" smtClean="0">
                <a:solidFill>
                  <a:srgbClr val="FFFEFF"/>
                </a:solidFill>
                <a:latin typeface="Tahoma"/>
                <a:cs typeface="Tahoma"/>
              </a:rPr>
              <a:t>b  Drug intolerance.</a:t>
            </a:r>
          </a:p>
          <a:p>
            <a:pPr>
              <a:lnSpc>
                <a:spcPts val="3900"/>
              </a:lnSpc>
            </a:pPr>
            <a:endParaRPr lang="en-CA" sz="2719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308100" y="3937000"/>
            <a:ext cx="64643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105"/>
              </a:lnSpc>
            </a:pPr>
            <a:r>
              <a:rPr lang="en-CA" sz="2719" smtClean="0">
                <a:solidFill>
                  <a:srgbClr val="FFFEFF"/>
                </a:solidFill>
                <a:latin typeface="Tahoma"/>
                <a:cs typeface="Tahoma"/>
              </a:rPr>
              <a:t>Cosmetic.</a:t>
            </a:r>
          </a:p>
          <a:p>
            <a:pPr>
              <a:lnSpc>
                <a:spcPts val="3105"/>
              </a:lnSpc>
            </a:pPr>
            <a:endParaRPr lang="en-CA" sz="2719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787400" y="4432300"/>
            <a:ext cx="69850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105"/>
              </a:lnSpc>
            </a:pPr>
            <a:r>
              <a:rPr lang="en-CA" sz="2719" smtClean="0">
                <a:solidFill>
                  <a:srgbClr val="FFFEFF"/>
                </a:solidFill>
                <a:latin typeface="Tahoma"/>
                <a:cs typeface="Tahoma"/>
              </a:rPr>
              <a:t>d  Suspected malignancy.</a:t>
            </a:r>
          </a:p>
          <a:p>
            <a:pPr>
              <a:lnSpc>
                <a:spcPts val="3105"/>
              </a:lnSpc>
            </a:pPr>
            <a:endParaRPr lang="en-CA" sz="2719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772400" cy="5816600"/>
          </a:xfrm>
          <a:prstGeom prst="rect">
            <a:avLst/>
          </a:prstGeom>
        </p:spPr>
      </p:pic>
      <p:sp>
        <p:nvSpPr>
          <p:cNvPr id="2" name="TextBox 2"/>
          <p:cNvSpPr txBox="1"/>
          <p:nvPr/>
        </p:nvSpPr>
        <p:spPr>
          <a:xfrm>
            <a:off x="1587500" y="635000"/>
            <a:ext cx="6184900" cy="698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310"/>
              </a:lnSpc>
            </a:pPr>
            <a:r>
              <a:rPr lang="en-CA" sz="3749" b="1" smtClean="0">
                <a:solidFill>
                  <a:srgbClr val="FFFE65"/>
                </a:solidFill>
                <a:latin typeface="Tahoma Bold"/>
                <a:cs typeface="Tahoma Bold"/>
              </a:rPr>
              <a:t>HYPOTHYROIDISM</a:t>
            </a:r>
          </a:p>
          <a:p>
            <a:pPr>
              <a:lnSpc>
                <a:spcPts val="4310"/>
              </a:lnSpc>
            </a:pPr>
            <a:endParaRPr lang="en-CA" sz="3739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457200" y="1231900"/>
            <a:ext cx="7315200" cy="1828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7900"/>
              </a:lnSpc>
            </a:pPr>
            <a:r>
              <a:rPr lang="en-CA" sz="2719" smtClean="0">
                <a:solidFill>
                  <a:srgbClr val="FFFEFF"/>
                </a:solidFill>
                <a:latin typeface="Tahoma"/>
                <a:cs typeface="Tahoma"/>
              </a:rPr>
              <a:t>Under activity of the thyroid gland</a:t>
            </a:r>
            <a:br>
              <a:rPr lang="en-CA" sz="2719" smtClean="0">
                <a:solidFill>
                  <a:srgbClr val="000000"/>
                </a:solidFill>
                <a:latin typeface="Times New Roman"/>
              </a:rPr>
            </a:br>
            <a:r>
              <a:rPr lang="en-CA" sz="2719" smtClean="0">
                <a:solidFill>
                  <a:srgbClr val="FFFEFF"/>
                </a:solidFill>
                <a:latin typeface="Tahoma"/>
                <a:cs typeface="Tahoma"/>
              </a:rPr>
              <a:t>more in woman ( 3</a:t>
            </a:r>
            <a:r>
              <a:rPr lang="en-CA" sz="2719" smtClean="0">
                <a:solidFill>
                  <a:srgbClr val="FFFEFF"/>
                </a:solidFill>
                <a:latin typeface="Tahoma"/>
                <a:cs typeface="Tahoma"/>
              </a:rPr>
              <a:t>60 years).</a:t>
            </a:r>
          </a:p>
          <a:p>
            <a:pPr>
              <a:lnSpc>
                <a:spcPts val="7900"/>
              </a:lnSpc>
            </a:pPr>
            <a:endParaRPr lang="en-CA" sz="2719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772400" cy="5816600"/>
          </a:xfrm>
          <a:prstGeom prst="rect">
            <a:avLst/>
          </a:prstGeom>
        </p:spPr>
      </p:pic>
      <p:sp>
        <p:nvSpPr>
          <p:cNvPr id="2" name="TextBox 2"/>
          <p:cNvSpPr txBox="1"/>
          <p:nvPr/>
        </p:nvSpPr>
        <p:spPr>
          <a:xfrm>
            <a:off x="2933700" y="635000"/>
            <a:ext cx="4838700" cy="698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310"/>
              </a:lnSpc>
            </a:pPr>
            <a:r>
              <a:rPr lang="en-CA" sz="3749" b="1" smtClean="0">
                <a:solidFill>
                  <a:srgbClr val="FFFE65"/>
                </a:solidFill>
                <a:latin typeface="Tahoma Bold"/>
                <a:cs typeface="Tahoma Bold"/>
              </a:rPr>
              <a:t>CAUSES</a:t>
            </a:r>
          </a:p>
          <a:p>
            <a:pPr>
              <a:lnSpc>
                <a:spcPts val="4310"/>
              </a:lnSpc>
            </a:pPr>
            <a:endParaRPr lang="en-CA" sz="3739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749300" y="1714500"/>
            <a:ext cx="7023100" cy="965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178117">
              <a:lnSpc>
                <a:spcPts val="3300"/>
              </a:lnSpc>
            </a:pPr>
            <a:r>
              <a:rPr lang="en-CA" sz="2729" b="1" smtClean="0">
                <a:solidFill>
                  <a:srgbClr val="FFBF00"/>
                </a:solidFill>
                <a:latin typeface="Tahoma Bold"/>
                <a:cs typeface="Tahoma Bold"/>
              </a:rPr>
              <a:t>inherited abnormalities of thyroid</a:t>
            </a:r>
            <a:br>
              <a:rPr lang="en-CA" sz="2719" smtClean="0">
                <a:solidFill>
                  <a:srgbClr val="000000"/>
                </a:solidFill>
                <a:latin typeface="Times New Roman"/>
              </a:rPr>
            </a:br>
            <a:r>
              <a:rPr lang="en-CA" sz="2729" b="1" smtClean="0">
                <a:solidFill>
                  <a:srgbClr val="FFBF00"/>
                </a:solidFill>
                <a:latin typeface="Tahoma Bold"/>
                <a:cs typeface="Tahoma Bold"/>
              </a:rPr>
              <a:t>hormone synthesis :</a:t>
            </a:r>
          </a:p>
          <a:p>
            <a:pPr>
              <a:lnSpc>
                <a:spcPts val="3300"/>
              </a:lnSpc>
            </a:pPr>
            <a:endParaRPr lang="en-CA" sz="2719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016000" y="3136900"/>
            <a:ext cx="67564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105"/>
              </a:lnSpc>
            </a:pPr>
            <a:r>
              <a:rPr lang="en-CA" sz="2719" smtClean="0">
                <a:solidFill>
                  <a:srgbClr val="FFFEFF"/>
                </a:solidFill>
                <a:latin typeface="Tahoma"/>
                <a:cs typeface="Tahoma"/>
              </a:rPr>
              <a:t>peroxidas  defect.</a:t>
            </a:r>
          </a:p>
          <a:p>
            <a:pPr>
              <a:lnSpc>
                <a:spcPts val="3105"/>
              </a:lnSpc>
            </a:pPr>
            <a:endParaRPr lang="en-CA" sz="2719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16000" y="3543300"/>
            <a:ext cx="6756400" cy="1092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CA" sz="2719" smtClean="0">
                <a:solidFill>
                  <a:srgbClr val="FFFEFF"/>
                </a:solidFill>
                <a:latin typeface="Tahoma"/>
                <a:cs typeface="Tahoma"/>
              </a:rPr>
              <a:t>Iodide trapping defect.</a:t>
            </a:r>
            <a:br>
              <a:rPr lang="en-CA" sz="2719" smtClean="0">
                <a:solidFill>
                  <a:srgbClr val="000000"/>
                </a:solidFill>
                <a:latin typeface="Times New Roman"/>
              </a:rPr>
            </a:br>
            <a:r>
              <a:rPr lang="en-CA" sz="2719" smtClean="0">
                <a:solidFill>
                  <a:srgbClr val="FFFEFF"/>
                </a:solidFill>
                <a:latin typeface="Tahoma"/>
                <a:cs typeface="Tahoma"/>
              </a:rPr>
              <a:t>thyroglobuli  defect.</a:t>
            </a:r>
          </a:p>
          <a:p>
            <a:pPr>
              <a:lnSpc>
                <a:spcPts val="4000"/>
              </a:lnSpc>
            </a:pPr>
            <a:endParaRPr lang="en-CA" sz="2719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772400" cy="5816600"/>
          </a:xfrm>
          <a:prstGeom prst="rect">
            <a:avLst/>
          </a:prstGeom>
        </p:spPr>
      </p:pic>
      <p:sp>
        <p:nvSpPr>
          <p:cNvPr id="2" name="TextBox 2"/>
          <p:cNvSpPr txBox="1"/>
          <p:nvPr/>
        </p:nvSpPr>
        <p:spPr>
          <a:xfrm>
            <a:off x="927100" y="571500"/>
            <a:ext cx="68453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105"/>
              </a:lnSpc>
            </a:pPr>
            <a:r>
              <a:rPr lang="en-CA" sz="2729" b="1" smtClean="0">
                <a:solidFill>
                  <a:srgbClr val="FFBF00"/>
                </a:solidFill>
                <a:latin typeface="Tahoma Bold"/>
                <a:cs typeface="Tahoma Bold"/>
              </a:rPr>
              <a:t>Endemic Colloid Goiter:</a:t>
            </a:r>
          </a:p>
          <a:p>
            <a:pPr>
              <a:lnSpc>
                <a:spcPts val="3105"/>
              </a:lnSpc>
            </a:pPr>
            <a:endParaRPr lang="en-CA" sz="2719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990600" y="1104900"/>
            <a:ext cx="6781800" cy="431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CA" sz="2379" smtClean="0">
                <a:solidFill>
                  <a:srgbClr val="FFFEFF"/>
                </a:solidFill>
                <a:latin typeface="Tahoma"/>
                <a:cs typeface="Tahoma"/>
              </a:rPr>
              <a:t>before table salt.</a:t>
            </a:r>
          </a:p>
          <a:p>
            <a:pPr>
              <a:lnSpc>
                <a:spcPts val="2700"/>
              </a:lnSpc>
            </a:pPr>
            <a:endParaRPr lang="en-CA" sz="2379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71500" y="2070100"/>
            <a:ext cx="8636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55"/>
              </a:lnSpc>
            </a:pPr>
            <a:r>
              <a:rPr lang="en-CA" sz="2039" smtClean="0">
                <a:solidFill>
                  <a:srgbClr val="FFFEFF"/>
                </a:solidFill>
                <a:latin typeface="Tahoma"/>
                <a:cs typeface="Tahoma"/>
              </a:rPr>
              <a:t>iodide</a:t>
            </a:r>
          </a:p>
          <a:p>
            <a:pPr>
              <a:lnSpc>
                <a:spcPts val="2355"/>
              </a:lnSpc>
            </a:pPr>
          </a:p>
        </p:txBody>
      </p:sp>
      <p:sp>
        <p:nvSpPr>
          <p:cNvPr id="5" name="TextBox 5"/>
          <p:cNvSpPr txBox="1"/>
          <p:nvPr/>
        </p:nvSpPr>
        <p:spPr>
          <a:xfrm>
            <a:off x="2057400" y="2070100"/>
            <a:ext cx="23749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55"/>
              </a:lnSpc>
            </a:pPr>
            <a:r>
              <a:rPr lang="en-CA" sz="2039" smtClean="0">
                <a:solidFill>
                  <a:srgbClr val="FFFEFF"/>
                </a:solidFill>
                <a:latin typeface="Tahoma"/>
                <a:cs typeface="Tahoma"/>
              </a:rPr>
              <a:t>hormone formation</a:t>
            </a:r>
          </a:p>
          <a:p>
            <a:pPr>
              <a:lnSpc>
                <a:spcPts val="2355"/>
              </a:lnSpc>
            </a:pPr>
          </a:p>
        </p:txBody>
      </p:sp>
      <p:sp>
        <p:nvSpPr>
          <p:cNvPr id="6" name="TextBox 6"/>
          <p:cNvSpPr txBox="1"/>
          <p:nvPr/>
        </p:nvSpPr>
        <p:spPr>
          <a:xfrm>
            <a:off x="4902200" y="2070100"/>
            <a:ext cx="6604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55"/>
              </a:lnSpc>
            </a:pPr>
            <a:r>
              <a:rPr lang="en-CA" sz="2039" smtClean="0">
                <a:solidFill>
                  <a:srgbClr val="FFFEFF"/>
                </a:solidFill>
                <a:latin typeface="Tahoma"/>
                <a:cs typeface="Tahoma"/>
              </a:rPr>
              <a:t>TSH</a:t>
            </a:r>
          </a:p>
          <a:p>
            <a:pPr>
              <a:lnSpc>
                <a:spcPts val="2355"/>
              </a:lnSpc>
            </a:pPr>
          </a:p>
        </p:txBody>
      </p:sp>
      <p:sp>
        <p:nvSpPr>
          <p:cNvPr id="7" name="TextBox 7"/>
          <p:cNvSpPr txBox="1"/>
          <p:nvPr/>
        </p:nvSpPr>
        <p:spPr>
          <a:xfrm>
            <a:off x="698500" y="2832100"/>
            <a:ext cx="17399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55"/>
              </a:lnSpc>
            </a:pPr>
            <a:r>
              <a:rPr lang="en-CA" sz="2039" smtClean="0">
                <a:solidFill>
                  <a:srgbClr val="FFFEFF"/>
                </a:solidFill>
                <a:latin typeface="Tahoma"/>
                <a:cs typeface="Tahoma"/>
              </a:rPr>
              <a:t>Thyroglobulin</a:t>
            </a:r>
          </a:p>
          <a:p>
            <a:pPr>
              <a:lnSpc>
                <a:spcPts val="2355"/>
              </a:lnSpc>
            </a:pPr>
          </a:p>
        </p:txBody>
      </p:sp>
      <p:sp>
        <p:nvSpPr>
          <p:cNvPr id="8" name="TextBox 8"/>
          <p:cNvSpPr txBox="1"/>
          <p:nvPr/>
        </p:nvSpPr>
        <p:spPr>
          <a:xfrm>
            <a:off x="3543300" y="2832100"/>
            <a:ext cx="22225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55"/>
              </a:lnSpc>
            </a:pPr>
            <a:r>
              <a:rPr lang="en-CA" sz="2039" smtClean="0">
                <a:solidFill>
                  <a:srgbClr val="FFFEFF"/>
                </a:solidFill>
                <a:latin typeface="Tahoma"/>
                <a:cs typeface="Tahoma"/>
              </a:rPr>
              <a:t>size ( &gt; 10 times)</a:t>
            </a:r>
          </a:p>
          <a:p>
            <a:pPr>
              <a:lnSpc>
                <a:spcPts val="2355"/>
              </a:lnSpc>
            </a:p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772400" cy="5816600"/>
          </a:xfrm>
          <a:prstGeom prst="rect">
            <a:avLst/>
          </a:prstGeom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772400" cy="5816600"/>
          </a:xfrm>
          <a:prstGeom prst="rect">
            <a:avLst/>
          </a:prstGeom>
        </p:spPr>
      </p:pic>
      <p:sp>
        <p:nvSpPr>
          <p:cNvPr id="2" name="TextBox 2"/>
          <p:cNvSpPr txBox="1"/>
          <p:nvPr/>
        </p:nvSpPr>
        <p:spPr>
          <a:xfrm>
            <a:off x="927100" y="812800"/>
            <a:ext cx="68453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105"/>
              </a:lnSpc>
            </a:pPr>
            <a:r>
              <a:rPr lang="en-CA" sz="2729" b="1" smtClean="0">
                <a:solidFill>
                  <a:srgbClr val="FFBF00"/>
                </a:solidFill>
                <a:latin typeface="Tahoma Bold"/>
                <a:cs typeface="Tahoma Bold"/>
              </a:rPr>
              <a:t>Idiopathic Nontoxic Colloid Goiter:</a:t>
            </a:r>
          </a:p>
          <a:p>
            <a:pPr>
              <a:lnSpc>
                <a:spcPts val="3105"/>
              </a:lnSpc>
            </a:pPr>
            <a:endParaRPr lang="en-CA" sz="2719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231900" y="1803400"/>
            <a:ext cx="65405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105"/>
              </a:lnSpc>
            </a:pPr>
            <a:r>
              <a:rPr lang="en-CA" sz="2719" smtClean="0">
                <a:solidFill>
                  <a:srgbClr val="FFFEFF"/>
                </a:solidFill>
                <a:latin typeface="Tahoma"/>
                <a:cs typeface="Tahoma"/>
              </a:rPr>
              <a:t>I  in take is normal.</a:t>
            </a:r>
          </a:p>
          <a:p>
            <a:pPr>
              <a:lnSpc>
                <a:spcPts val="3105"/>
              </a:lnSpc>
            </a:pPr>
            <a:endParaRPr lang="en-CA" sz="2719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003300" y="2273300"/>
            <a:ext cx="18542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105"/>
              </a:lnSpc>
            </a:pPr>
            <a:r>
              <a:rPr lang="en-CA" sz="2719" smtClean="0">
                <a:solidFill>
                  <a:srgbClr val="FFFEFF"/>
                </a:solidFill>
                <a:latin typeface="Tahoma"/>
                <a:cs typeface="Tahoma"/>
              </a:rPr>
              <a:t>- thyroidit</a:t>
            </a:r>
          </a:p>
          <a:p>
            <a:pPr>
              <a:lnSpc>
                <a:spcPts val="3105"/>
              </a:lnSpc>
            </a:pPr>
          </a:p>
        </p:txBody>
      </p:sp>
      <p:sp>
        <p:nvSpPr>
          <p:cNvPr id="5" name="TextBox 5"/>
          <p:cNvSpPr txBox="1"/>
          <p:nvPr/>
        </p:nvSpPr>
        <p:spPr>
          <a:xfrm>
            <a:off x="2832100" y="2273300"/>
            <a:ext cx="4064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105"/>
              </a:lnSpc>
            </a:pPr>
            <a:r>
              <a:rPr lang="en-CA" sz="2719" smtClean="0">
                <a:solidFill>
                  <a:srgbClr val="FFFEFF"/>
                </a:solidFill>
                <a:latin typeface="Tahoma"/>
                <a:cs typeface="Tahoma"/>
              </a:rPr>
              <a:t>?</a:t>
            </a:r>
          </a:p>
          <a:p>
            <a:pPr>
              <a:lnSpc>
                <a:spcPts val="3105"/>
              </a:lnSpc>
            </a:pPr>
          </a:p>
        </p:txBody>
      </p:sp>
      <p:sp>
        <p:nvSpPr>
          <p:cNvPr id="6" name="TextBox 6"/>
          <p:cNvSpPr txBox="1"/>
          <p:nvPr/>
        </p:nvSpPr>
        <p:spPr>
          <a:xfrm>
            <a:off x="457200" y="3136900"/>
            <a:ext cx="16637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55"/>
              </a:lnSpc>
            </a:pPr>
            <a:r>
              <a:rPr lang="en-CA" sz="2039" smtClean="0">
                <a:solidFill>
                  <a:srgbClr val="FFFEFF"/>
                </a:solidFill>
                <a:latin typeface="Tahoma"/>
                <a:cs typeface="Tahoma"/>
              </a:rPr>
              <a:t>inflammation</a:t>
            </a:r>
          </a:p>
          <a:p>
            <a:pPr>
              <a:lnSpc>
                <a:spcPts val="2355"/>
              </a:lnSpc>
            </a:pPr>
          </a:p>
        </p:txBody>
      </p:sp>
      <p:sp>
        <p:nvSpPr>
          <p:cNvPr id="7" name="TextBox 7"/>
          <p:cNvSpPr txBox="1"/>
          <p:nvPr/>
        </p:nvSpPr>
        <p:spPr>
          <a:xfrm>
            <a:off x="2832100" y="3136900"/>
            <a:ext cx="15494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55"/>
              </a:lnSpc>
            </a:pPr>
            <a:r>
              <a:rPr lang="en-CA" sz="2039" smtClean="0">
                <a:solidFill>
                  <a:srgbClr val="FFFEFF"/>
                </a:solidFill>
                <a:latin typeface="Tahoma"/>
                <a:cs typeface="Tahoma"/>
              </a:rPr>
              <a:t>cell damage</a:t>
            </a:r>
          </a:p>
          <a:p>
            <a:pPr>
              <a:lnSpc>
                <a:spcPts val="2355"/>
              </a:lnSpc>
            </a:pPr>
          </a:p>
        </p:txBody>
      </p:sp>
      <p:sp>
        <p:nvSpPr>
          <p:cNvPr id="8" name="TextBox 8"/>
          <p:cNvSpPr txBox="1"/>
          <p:nvPr/>
        </p:nvSpPr>
        <p:spPr>
          <a:xfrm>
            <a:off x="5092700" y="3136900"/>
            <a:ext cx="23114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55"/>
              </a:lnSpc>
            </a:pPr>
            <a:r>
              <a:rPr lang="en-CA" sz="2039" smtClean="0">
                <a:solidFill>
                  <a:srgbClr val="FFFEFF"/>
                </a:solidFill>
                <a:latin typeface="Tahoma"/>
                <a:cs typeface="Tahoma"/>
              </a:rPr>
              <a:t>hormone secretion</a:t>
            </a:r>
          </a:p>
          <a:p>
            <a:pPr>
              <a:lnSpc>
                <a:spcPts val="2355"/>
              </a:lnSpc>
            </a:pPr>
          </a:p>
        </p:txBody>
      </p:sp>
      <p:sp>
        <p:nvSpPr>
          <p:cNvPr id="9" name="TextBox 9"/>
          <p:cNvSpPr txBox="1"/>
          <p:nvPr/>
        </p:nvSpPr>
        <p:spPr>
          <a:xfrm>
            <a:off x="533400" y="3873500"/>
            <a:ext cx="6604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55"/>
              </a:lnSpc>
            </a:pPr>
            <a:r>
              <a:rPr lang="en-CA" sz="2039" smtClean="0">
                <a:solidFill>
                  <a:srgbClr val="FFFEFF"/>
                </a:solidFill>
                <a:latin typeface="Tahoma"/>
                <a:cs typeface="Tahoma"/>
              </a:rPr>
              <a:t>TSH</a:t>
            </a:r>
          </a:p>
          <a:p>
            <a:pPr>
              <a:lnSpc>
                <a:spcPts val="2355"/>
              </a:lnSpc>
            </a:pPr>
          </a:p>
        </p:txBody>
      </p:sp>
      <p:sp>
        <p:nvSpPr>
          <p:cNvPr id="10" name="TextBox 10"/>
          <p:cNvSpPr txBox="1"/>
          <p:nvPr/>
        </p:nvSpPr>
        <p:spPr>
          <a:xfrm>
            <a:off x="2552700" y="3873500"/>
            <a:ext cx="30480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55"/>
              </a:lnSpc>
            </a:pPr>
            <a:r>
              <a:rPr lang="en-CA" sz="2039" smtClean="0">
                <a:solidFill>
                  <a:srgbClr val="FFFEFF"/>
                </a:solidFill>
                <a:latin typeface="Tahoma"/>
                <a:cs typeface="Tahoma"/>
              </a:rPr>
              <a:t>of activity of normal cells</a:t>
            </a:r>
          </a:p>
          <a:p>
            <a:pPr>
              <a:lnSpc>
                <a:spcPts val="2355"/>
              </a:lnSpc>
            </a:pPr>
          </a:p>
        </p:txBody>
      </p:sp>
      <p:sp>
        <p:nvSpPr>
          <p:cNvPr id="11" name="TextBox 11"/>
          <p:cNvSpPr txBox="1"/>
          <p:nvPr/>
        </p:nvSpPr>
        <p:spPr>
          <a:xfrm>
            <a:off x="6375400" y="3873500"/>
            <a:ext cx="6096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55"/>
              </a:lnSpc>
            </a:pPr>
            <a:r>
              <a:rPr lang="en-CA" sz="2039" smtClean="0">
                <a:solidFill>
                  <a:srgbClr val="FFFEFF"/>
                </a:solidFill>
                <a:latin typeface="Tahoma"/>
                <a:cs typeface="Tahoma"/>
              </a:rPr>
              <a:t>size</a:t>
            </a:r>
          </a:p>
          <a:p>
            <a:pPr>
              <a:lnSpc>
                <a:spcPts val="2355"/>
              </a:lnSpc>
            </a:p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772400" cy="5816600"/>
          </a:xfrm>
          <a:prstGeom prst="rect">
            <a:avLst/>
          </a:prstGeom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772400" cy="5816600"/>
          </a:xfrm>
          <a:prstGeom prst="rect">
            <a:avLst/>
          </a:prstGeom>
        </p:spPr>
      </p:pic>
      <p:sp>
        <p:nvSpPr>
          <p:cNvPr id="2" name="TextBox 2"/>
          <p:cNvSpPr txBox="1"/>
          <p:nvPr/>
        </p:nvSpPr>
        <p:spPr>
          <a:xfrm>
            <a:off x="876300" y="1155700"/>
            <a:ext cx="68961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105"/>
              </a:lnSpc>
            </a:pPr>
            <a:r>
              <a:rPr lang="en-CA" sz="2719" smtClean="0">
                <a:solidFill>
                  <a:srgbClr val="FFBF00"/>
                </a:solidFill>
                <a:latin typeface="Tahoma"/>
                <a:cs typeface="Tahoma"/>
              </a:rPr>
              <a:t>Gland destruction (surgery).</a:t>
            </a:r>
          </a:p>
          <a:p>
            <a:pPr>
              <a:lnSpc>
                <a:spcPts val="3105"/>
              </a:lnSpc>
            </a:pPr>
            <a:endParaRPr lang="en-CA" sz="2719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876300" y="2146300"/>
            <a:ext cx="68961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105"/>
              </a:lnSpc>
            </a:pPr>
            <a:r>
              <a:rPr lang="en-CA" sz="2719" smtClean="0">
                <a:solidFill>
                  <a:srgbClr val="FFBF00"/>
                </a:solidFill>
                <a:latin typeface="Tahoma"/>
                <a:cs typeface="Tahoma"/>
              </a:rPr>
              <a:t>Pituitary diseases or tumor.</a:t>
            </a:r>
          </a:p>
          <a:p>
            <a:pPr>
              <a:lnSpc>
                <a:spcPts val="3105"/>
              </a:lnSpc>
            </a:pPr>
            <a:endParaRPr lang="en-CA" sz="2719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876300" y="3136900"/>
            <a:ext cx="68961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105"/>
              </a:lnSpc>
            </a:pPr>
            <a:r>
              <a:rPr lang="en-CA" sz="2719" smtClean="0">
                <a:solidFill>
                  <a:srgbClr val="FFBF00"/>
                </a:solidFill>
                <a:latin typeface="Tahoma"/>
                <a:cs typeface="Tahoma"/>
              </a:rPr>
              <a:t>Hypothalamus diseases or tumor.</a:t>
            </a:r>
          </a:p>
          <a:p>
            <a:pPr>
              <a:lnSpc>
                <a:spcPts val="3105"/>
              </a:lnSpc>
            </a:pPr>
            <a:endParaRPr lang="en-CA" sz="2719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772400" cy="5816600"/>
          </a:xfrm>
          <a:prstGeom prst="rect">
            <a:avLst/>
          </a:prstGeom>
        </p:spPr>
      </p:pic>
      <p:sp>
        <p:nvSpPr>
          <p:cNvPr id="2" name="TextBox 2"/>
          <p:cNvSpPr txBox="1"/>
          <p:nvPr/>
        </p:nvSpPr>
        <p:spPr>
          <a:xfrm>
            <a:off x="2590800" y="330200"/>
            <a:ext cx="5181600" cy="622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910"/>
              </a:lnSpc>
            </a:pPr>
            <a:r>
              <a:rPr lang="en-CA" sz="3409" b="1" smtClean="0">
                <a:solidFill>
                  <a:srgbClr val="FFFE65"/>
                </a:solidFill>
                <a:latin typeface="Tahoma Bold"/>
                <a:cs typeface="Tahoma Bold"/>
              </a:rPr>
              <a:t>DIAGNOSIS</a:t>
            </a:r>
          </a:p>
          <a:p>
            <a:pPr>
              <a:lnSpc>
                <a:spcPts val="3910"/>
              </a:lnSpc>
            </a:pPr>
            <a:endParaRPr lang="en-CA" sz="3399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927100" y="977900"/>
            <a:ext cx="68453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105"/>
              </a:lnSpc>
            </a:pPr>
            <a:r>
              <a:rPr lang="en-CA" sz="2729" b="1" smtClean="0">
                <a:solidFill>
                  <a:srgbClr val="FFBF00"/>
                </a:solidFill>
                <a:latin typeface="Tahoma Bold"/>
                <a:cs typeface="Tahoma Bold"/>
              </a:rPr>
              <a:t>skin :</a:t>
            </a:r>
          </a:p>
          <a:p>
            <a:pPr>
              <a:lnSpc>
                <a:spcPts val="3105"/>
              </a:lnSpc>
            </a:pPr>
            <a:endParaRPr lang="en-CA" sz="2719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990600" y="1485900"/>
            <a:ext cx="6781800" cy="431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CA" sz="2379" smtClean="0">
                <a:solidFill>
                  <a:srgbClr val="FFFEFF"/>
                </a:solidFill>
                <a:latin typeface="Tahoma"/>
                <a:cs typeface="Tahoma"/>
              </a:rPr>
              <a:t>dry skin.</a:t>
            </a:r>
          </a:p>
          <a:p>
            <a:pPr>
              <a:lnSpc>
                <a:spcPts val="2700"/>
              </a:lnSpc>
            </a:pPr>
            <a:endParaRPr lang="en-CA" sz="2379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939800" y="2286000"/>
            <a:ext cx="6832600" cy="431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CA" sz="2379" smtClean="0">
                <a:solidFill>
                  <a:srgbClr val="FFFEFF"/>
                </a:solidFill>
                <a:latin typeface="Tahoma"/>
                <a:cs typeface="Tahoma"/>
              </a:rPr>
              <a:t>cold intolerance.</a:t>
            </a:r>
          </a:p>
          <a:p>
            <a:pPr>
              <a:lnSpc>
                <a:spcPts val="2700"/>
              </a:lnSpc>
            </a:pPr>
            <a:endParaRPr lang="en-CA" sz="2379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927100" y="3086100"/>
            <a:ext cx="68453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105"/>
              </a:lnSpc>
            </a:pPr>
            <a:r>
              <a:rPr lang="en-CA" sz="2729" b="1" smtClean="0">
                <a:solidFill>
                  <a:srgbClr val="FFBF00"/>
                </a:solidFill>
                <a:latin typeface="Tahoma Bold"/>
                <a:cs typeface="Tahoma Bold"/>
              </a:rPr>
              <a:t>Muscul  skeletal:</a:t>
            </a:r>
          </a:p>
          <a:p>
            <a:pPr>
              <a:lnSpc>
                <a:spcPts val="3105"/>
              </a:lnSpc>
            </a:pPr>
            <a:endParaRPr lang="en-CA" sz="2719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736600" y="3543300"/>
            <a:ext cx="7035800" cy="431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CA" sz="2379" smtClean="0">
                <a:solidFill>
                  <a:srgbClr val="FFFEFF"/>
                </a:solidFill>
                <a:latin typeface="Tahoma"/>
                <a:cs typeface="Tahoma"/>
              </a:rPr>
              <a:t>-  muscle bulk.</a:t>
            </a:r>
          </a:p>
          <a:p>
            <a:pPr>
              <a:lnSpc>
                <a:spcPts val="2700"/>
              </a:lnSpc>
            </a:pPr>
            <a:endParaRPr lang="en-CA" sz="2379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736600" y="3937000"/>
            <a:ext cx="7035800" cy="431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CA" sz="2379" smtClean="0">
                <a:solidFill>
                  <a:srgbClr val="FFFEFF"/>
                </a:solidFill>
                <a:latin typeface="Tahoma"/>
                <a:cs typeface="Tahoma"/>
              </a:rPr>
              <a:t>-  in skeletal growth.</a:t>
            </a:r>
          </a:p>
          <a:p>
            <a:pPr>
              <a:lnSpc>
                <a:spcPts val="2700"/>
              </a:lnSpc>
            </a:pPr>
            <a:endParaRPr lang="en-CA" sz="2379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736600" y="4343400"/>
            <a:ext cx="7035800" cy="431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CA" sz="2379" smtClean="0">
                <a:solidFill>
                  <a:srgbClr val="FFFEFF"/>
                </a:solidFill>
                <a:latin typeface="Tahoma"/>
                <a:cs typeface="Tahoma"/>
              </a:rPr>
              <a:t>- muscle sluggishness</a:t>
            </a:r>
          </a:p>
          <a:p>
            <a:pPr>
              <a:lnSpc>
                <a:spcPts val="2700"/>
              </a:lnSpc>
            </a:pPr>
            <a:endParaRPr lang="en-CA" sz="2379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736600" y="4737100"/>
            <a:ext cx="7035800" cy="431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CA" sz="2379" smtClean="0">
                <a:solidFill>
                  <a:srgbClr val="FFFEFF"/>
                </a:solidFill>
                <a:latin typeface="Tahoma"/>
                <a:cs typeface="Tahoma"/>
              </a:rPr>
              <a:t>- slow relaxation after contraction.</a:t>
            </a:r>
          </a:p>
          <a:p>
            <a:pPr>
              <a:lnSpc>
                <a:spcPts val="2700"/>
              </a:lnSpc>
            </a:pPr>
            <a:endParaRPr lang="en-CA" sz="2379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772400" cy="5816600"/>
          </a:xfrm>
          <a:prstGeom prst="rect">
            <a:avLst/>
          </a:prstGeom>
        </p:spPr>
      </p:pic>
      <p:sp>
        <p:nvSpPr>
          <p:cNvPr id="2" name="TextBox 2"/>
          <p:cNvSpPr txBox="1"/>
          <p:nvPr/>
        </p:nvSpPr>
        <p:spPr>
          <a:xfrm>
            <a:off x="927100" y="698500"/>
            <a:ext cx="2108200" cy="495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105"/>
              </a:lnSpc>
            </a:pPr>
            <a:r>
              <a:rPr lang="en-CA" sz="2729" b="1" smtClean="0">
                <a:solidFill>
                  <a:srgbClr val="FFBF00"/>
                </a:solidFill>
                <a:latin typeface="Tahoma Bold"/>
                <a:cs typeface="Tahoma Bold"/>
              </a:rPr>
              <a:t>Neurologic</a:t>
            </a:r>
          </a:p>
          <a:p>
            <a:pPr>
              <a:lnSpc>
                <a:spcPts val="3105"/>
              </a:lnSpc>
            </a:pPr>
          </a:p>
        </p:txBody>
      </p:sp>
      <p:sp>
        <p:nvSpPr>
          <p:cNvPr id="3" name="TextBox 3"/>
          <p:cNvSpPr txBox="1"/>
          <p:nvPr/>
        </p:nvSpPr>
        <p:spPr>
          <a:xfrm>
            <a:off x="3111500" y="698500"/>
            <a:ext cx="355600" cy="495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105"/>
              </a:lnSpc>
            </a:pPr>
            <a:r>
              <a:rPr lang="en-CA" sz="2729" b="1" smtClean="0">
                <a:solidFill>
                  <a:srgbClr val="FFFEFF"/>
                </a:solidFill>
                <a:latin typeface="Tahoma Bold"/>
                <a:cs typeface="Tahoma Bold"/>
              </a:rPr>
              <a:t>:</a:t>
            </a:r>
          </a:p>
          <a:p>
            <a:pPr>
              <a:lnSpc>
                <a:spcPts val="3105"/>
              </a:lnSpc>
            </a:pPr>
          </a:p>
        </p:txBody>
      </p:sp>
      <p:sp>
        <p:nvSpPr>
          <p:cNvPr id="4" name="TextBox 4"/>
          <p:cNvSpPr txBox="1"/>
          <p:nvPr/>
        </p:nvSpPr>
        <p:spPr>
          <a:xfrm>
            <a:off x="990600" y="1219200"/>
            <a:ext cx="6781800" cy="431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CA" sz="2379" smtClean="0">
                <a:solidFill>
                  <a:srgbClr val="FFFEFF"/>
                </a:solidFill>
                <a:latin typeface="Tahoma"/>
                <a:cs typeface="Tahoma"/>
              </a:rPr>
              <a:t>slow movement.</a:t>
            </a:r>
          </a:p>
          <a:p>
            <a:pPr>
              <a:lnSpc>
                <a:spcPts val="2700"/>
              </a:lnSpc>
            </a:pPr>
            <a:endParaRPr lang="en-CA" sz="2379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736600" y="1625600"/>
            <a:ext cx="7035800" cy="431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CA" sz="2379" smtClean="0">
                <a:solidFill>
                  <a:srgbClr val="FFFEFF"/>
                </a:solidFill>
                <a:latin typeface="Tahoma"/>
                <a:cs typeface="Tahoma"/>
              </a:rPr>
              <a:t>- impaired memory.</a:t>
            </a:r>
          </a:p>
          <a:p>
            <a:pPr>
              <a:lnSpc>
                <a:spcPts val="2700"/>
              </a:lnSpc>
            </a:pPr>
            <a:endParaRPr lang="en-CA" sz="2379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939800" y="2032000"/>
            <a:ext cx="6832600" cy="431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CA" sz="2379" smtClean="0">
                <a:solidFill>
                  <a:srgbClr val="FFFEFF"/>
                </a:solidFill>
                <a:latin typeface="Tahoma"/>
                <a:cs typeface="Tahoma"/>
              </a:rPr>
              <a:t>decrease mental capacity.</a:t>
            </a:r>
          </a:p>
          <a:p>
            <a:pPr>
              <a:lnSpc>
                <a:spcPts val="2700"/>
              </a:lnSpc>
            </a:pPr>
            <a:endParaRPr lang="en-CA" sz="2379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927100" y="2832100"/>
            <a:ext cx="68453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105"/>
              </a:lnSpc>
            </a:pPr>
            <a:r>
              <a:rPr lang="en-CA" sz="2729" b="1" smtClean="0">
                <a:solidFill>
                  <a:srgbClr val="FFBF00"/>
                </a:solidFill>
                <a:latin typeface="Tahoma Bold"/>
                <a:cs typeface="Tahoma Bold"/>
              </a:rPr>
              <a:t>Cardiovascular:</a:t>
            </a:r>
          </a:p>
          <a:p>
            <a:pPr>
              <a:lnSpc>
                <a:spcPts val="3105"/>
              </a:lnSpc>
            </a:pPr>
            <a:endParaRPr lang="en-CA" sz="2719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647700" y="3276600"/>
            <a:ext cx="7124700" cy="431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CA" sz="2379" smtClean="0">
                <a:solidFill>
                  <a:srgbClr val="FFFEFF"/>
                </a:solidFill>
                <a:latin typeface="Tahoma"/>
                <a:cs typeface="Tahoma"/>
              </a:rPr>
              <a:t>- blood volume.</a:t>
            </a:r>
          </a:p>
          <a:p>
            <a:pPr>
              <a:lnSpc>
                <a:spcPts val="2700"/>
              </a:lnSpc>
            </a:pPr>
            <a:endParaRPr lang="en-CA" sz="2379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647700" y="3683000"/>
            <a:ext cx="7124700" cy="431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CA" sz="2379" smtClean="0">
                <a:solidFill>
                  <a:srgbClr val="FFFEFF"/>
                </a:solidFill>
                <a:latin typeface="Tahoma"/>
                <a:cs typeface="Tahoma"/>
              </a:rPr>
              <a:t>-  heart rate</a:t>
            </a:r>
          </a:p>
          <a:p>
            <a:pPr>
              <a:lnSpc>
                <a:spcPts val="2700"/>
              </a:lnSpc>
            </a:pPr>
            <a:endParaRPr lang="en-CA" sz="2379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647700" y="4076700"/>
            <a:ext cx="7124700" cy="431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CA" sz="2379" smtClean="0">
                <a:solidFill>
                  <a:srgbClr val="FFFEFF"/>
                </a:solidFill>
                <a:latin typeface="Tahoma"/>
                <a:cs typeface="Tahoma"/>
              </a:rPr>
              <a:t>-  stroke volume.</a:t>
            </a:r>
          </a:p>
          <a:p>
            <a:pPr>
              <a:lnSpc>
                <a:spcPts val="2700"/>
              </a:lnSpc>
            </a:pPr>
            <a:endParaRPr lang="en-CA" sz="2379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772400" cy="5816600"/>
          </a:xfrm>
          <a:prstGeom prst="rect">
            <a:avLst/>
          </a:prstGeom>
        </p:spPr>
      </p:pic>
      <p:sp>
        <p:nvSpPr>
          <p:cNvPr id="2" name="TextBox 2"/>
          <p:cNvSpPr txBox="1"/>
          <p:nvPr/>
        </p:nvSpPr>
        <p:spPr>
          <a:xfrm>
            <a:off x="1041400" y="330200"/>
            <a:ext cx="67310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105"/>
              </a:lnSpc>
            </a:pPr>
            <a:r>
              <a:rPr lang="en-CA" sz="2729" b="1" smtClean="0">
                <a:solidFill>
                  <a:srgbClr val="FFBF00"/>
                </a:solidFill>
                <a:latin typeface="Tahoma Bold"/>
                <a:cs typeface="Tahoma Bold"/>
              </a:rPr>
              <a:t>G.I tract:</a:t>
            </a:r>
          </a:p>
          <a:p>
            <a:pPr>
              <a:lnSpc>
                <a:spcPts val="3105"/>
              </a:lnSpc>
            </a:pPr>
            <a:endParaRPr lang="en-CA" sz="2719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990600" y="838200"/>
            <a:ext cx="6781800" cy="431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CA" sz="2379" smtClean="0">
                <a:solidFill>
                  <a:srgbClr val="FFFEFF"/>
                </a:solidFill>
                <a:latin typeface="Tahoma"/>
                <a:cs typeface="Tahoma"/>
              </a:rPr>
              <a:t>constipation</a:t>
            </a:r>
          </a:p>
          <a:p>
            <a:pPr>
              <a:lnSpc>
                <a:spcPts val="2700"/>
              </a:lnSpc>
            </a:pPr>
            <a:endParaRPr lang="en-CA" sz="2379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939800" y="1244600"/>
            <a:ext cx="6832600" cy="431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CA" sz="2379" smtClean="0">
                <a:solidFill>
                  <a:srgbClr val="FFFEFF"/>
                </a:solidFill>
                <a:latin typeface="Tahoma"/>
                <a:cs typeface="Tahoma"/>
              </a:rPr>
              <a:t>increase weight.</a:t>
            </a:r>
          </a:p>
          <a:p>
            <a:pPr>
              <a:lnSpc>
                <a:spcPts val="2700"/>
              </a:lnSpc>
            </a:pPr>
            <a:endParaRPr lang="en-CA" sz="2379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927100" y="2095500"/>
            <a:ext cx="68453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105"/>
              </a:lnSpc>
            </a:pPr>
            <a:r>
              <a:rPr lang="en-CA" sz="2729" b="1" smtClean="0">
                <a:solidFill>
                  <a:srgbClr val="FFBF00"/>
                </a:solidFill>
                <a:latin typeface="Tahoma Bold"/>
                <a:cs typeface="Tahoma Bold"/>
              </a:rPr>
              <a:t>Renal function:</a:t>
            </a:r>
          </a:p>
          <a:p>
            <a:pPr>
              <a:lnSpc>
                <a:spcPts val="3105"/>
              </a:lnSpc>
            </a:pPr>
            <a:endParaRPr lang="en-CA" sz="2719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990600" y="2603500"/>
            <a:ext cx="6781800" cy="431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CA" sz="2379" smtClean="0">
                <a:solidFill>
                  <a:srgbClr val="FFFEFF"/>
                </a:solidFill>
                <a:latin typeface="Tahoma"/>
                <a:cs typeface="Tahoma"/>
              </a:rPr>
              <a:t>decreas  glomerula  filtration rate.</a:t>
            </a:r>
          </a:p>
          <a:p>
            <a:pPr>
              <a:lnSpc>
                <a:spcPts val="2700"/>
              </a:lnSpc>
            </a:pPr>
            <a:endParaRPr lang="en-CA" sz="2379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772400" cy="5816600"/>
          </a:xfrm>
          <a:prstGeom prst="rect">
            <a:avLst/>
          </a:prstGeom>
        </p:spPr>
      </p:pic>
      <p:sp>
        <p:nvSpPr>
          <p:cNvPr id="2" name="TextBox 2"/>
          <p:cNvSpPr txBox="1"/>
          <p:nvPr/>
        </p:nvSpPr>
        <p:spPr>
          <a:xfrm>
            <a:off x="736600" y="431800"/>
            <a:ext cx="70358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105"/>
              </a:lnSpc>
            </a:pPr>
            <a:r>
              <a:rPr lang="en-CA" sz="2729" b="1" smtClean="0">
                <a:solidFill>
                  <a:srgbClr val="FFBF00"/>
                </a:solidFill>
                <a:latin typeface="Tahoma Bold"/>
                <a:cs typeface="Tahoma Bold"/>
              </a:rPr>
              <a:t>Myxoedem  :</a:t>
            </a:r>
          </a:p>
          <a:p>
            <a:pPr>
              <a:lnSpc>
                <a:spcPts val="3105"/>
              </a:lnSpc>
            </a:pPr>
            <a:endParaRPr lang="en-CA" sz="2719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266700" y="889000"/>
            <a:ext cx="7505700" cy="723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500"/>
              </a:lnSpc>
              <a:tabLst>
                <a:tab pos="292100" algn="l"/>
              </a:tabLst>
            </a:pPr>
            <a:r>
              <a:rPr lang="en-CA" sz="2039" smtClean="0">
                <a:solidFill>
                  <a:srgbClr val="FFFEFF"/>
                </a:solidFill>
                <a:latin typeface="Tahoma"/>
                <a:cs typeface="Tahoma"/>
              </a:rPr>
              <a:t>An edematous appearance</a:t>
            </a:r>
            <a:br>
              <a:rPr lang="en-CA" sz="2039" smtClean="0">
                <a:solidFill>
                  <a:srgbClr val="000000"/>
                </a:solidFill>
                <a:latin typeface="Times New Roman"/>
              </a:rPr>
            </a:br>
            <a:r>
              <a:rPr lang="en-CA" sz="2039" smtClean="0">
                <a:solidFill>
                  <a:srgbClr val="FFFEFF"/>
                </a:solidFill>
                <a:latin typeface="Tahoma"/>
                <a:cs typeface="Tahoma"/>
              </a:rPr>
              <a:t>	through out body.</a:t>
            </a:r>
          </a:p>
          <a:p>
            <a:pPr>
              <a:lnSpc>
                <a:spcPts val="2500"/>
              </a:lnSpc>
            </a:pPr>
            <a:endParaRPr lang="en-CA" sz="2039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673100" y="2044700"/>
            <a:ext cx="7099300" cy="431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CA" sz="2389" b="1" smtClean="0">
                <a:solidFill>
                  <a:srgbClr val="FFBF00"/>
                </a:solidFill>
                <a:latin typeface="Tahoma Bold"/>
                <a:cs typeface="Tahoma Bold"/>
              </a:rPr>
              <a:t>others:</a:t>
            </a:r>
          </a:p>
          <a:p>
            <a:pPr>
              <a:lnSpc>
                <a:spcPts val="2700"/>
              </a:lnSpc>
            </a:pPr>
            <a:endParaRPr lang="en-CA" sz="2379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96900" y="2463800"/>
            <a:ext cx="71755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55"/>
              </a:lnSpc>
            </a:pPr>
            <a:r>
              <a:rPr lang="en-CA" sz="2039" smtClean="0">
                <a:solidFill>
                  <a:srgbClr val="FFFEFF"/>
                </a:solidFill>
                <a:latin typeface="Tahoma"/>
                <a:cs typeface="Tahoma"/>
              </a:rPr>
              <a:t>loss of libido.</a:t>
            </a:r>
          </a:p>
          <a:p>
            <a:pPr>
              <a:lnSpc>
                <a:spcPts val="2355"/>
              </a:lnSpc>
            </a:pPr>
            <a:endParaRPr lang="en-CA" sz="2039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558800" y="2832100"/>
            <a:ext cx="7213600" cy="711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45878">
              <a:lnSpc>
                <a:spcPts val="2400"/>
              </a:lnSpc>
            </a:pPr>
            <a:r>
              <a:rPr lang="en-CA" sz="2039" smtClean="0">
                <a:solidFill>
                  <a:srgbClr val="FFFEFF"/>
                </a:solidFill>
                <a:latin typeface="Tahoma"/>
                <a:cs typeface="Tahoma"/>
              </a:rPr>
              <a:t>menstrual cycle</a:t>
            </a:r>
            <a:br>
              <a:rPr lang="en-CA" sz="2039" smtClean="0">
                <a:solidFill>
                  <a:srgbClr val="000000"/>
                </a:solidFill>
                <a:latin typeface="Times New Roman"/>
              </a:rPr>
            </a:br>
            <a:r>
              <a:rPr lang="en-CA" sz="2039" smtClean="0">
                <a:solidFill>
                  <a:srgbClr val="FFFEFF"/>
                </a:solidFill>
                <a:latin typeface="Tahoma"/>
                <a:cs typeface="Tahoma"/>
              </a:rPr>
              <a:t>disturbance.</a:t>
            </a:r>
          </a:p>
          <a:p>
            <a:pPr>
              <a:lnSpc>
                <a:spcPts val="2400"/>
              </a:lnSpc>
            </a:pPr>
            <a:endParaRPr lang="en-CA" sz="2039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772400" cy="5816600"/>
          </a:xfrm>
          <a:prstGeom prst="rect">
            <a:avLst/>
          </a:prstGeom>
        </p:spPr>
      </p:pic>
      <p:sp>
        <p:nvSpPr>
          <p:cNvPr id="2" name="TextBox 2"/>
          <p:cNvSpPr txBox="1"/>
          <p:nvPr/>
        </p:nvSpPr>
        <p:spPr>
          <a:xfrm>
            <a:off x="2133600" y="495300"/>
            <a:ext cx="5638800" cy="571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505"/>
              </a:lnSpc>
            </a:pPr>
            <a:r>
              <a:rPr lang="en-CA" sz="3069" b="1" smtClean="0">
                <a:solidFill>
                  <a:srgbClr val="FFFE65"/>
                </a:solidFill>
                <a:latin typeface="Tahoma Bold"/>
                <a:cs typeface="Tahoma Bold"/>
              </a:rPr>
              <a:t>INVESTIGATIONS</a:t>
            </a:r>
          </a:p>
          <a:p>
            <a:pPr>
              <a:lnSpc>
                <a:spcPts val="3505"/>
              </a:lnSpc>
            </a:pPr>
            <a:endParaRPr lang="en-CA" sz="3059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927100" y="1714500"/>
            <a:ext cx="68453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105"/>
              </a:lnSpc>
            </a:pPr>
            <a:r>
              <a:rPr lang="en-CA" sz="2729" b="1" smtClean="0">
                <a:solidFill>
                  <a:srgbClr val="FFBF00"/>
                </a:solidFill>
                <a:latin typeface="Tahoma Bold"/>
                <a:cs typeface="Tahoma Bold"/>
              </a:rPr>
              <a:t>Serum T3,T4 are low.</a:t>
            </a:r>
          </a:p>
          <a:p>
            <a:pPr>
              <a:lnSpc>
                <a:spcPts val="3105"/>
              </a:lnSpc>
            </a:pPr>
            <a:endParaRPr lang="en-CA" sz="2719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685800" y="2705100"/>
            <a:ext cx="70866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105"/>
              </a:lnSpc>
            </a:pPr>
            <a:r>
              <a:rPr lang="en-CA" sz="2719" smtClean="0">
                <a:solidFill>
                  <a:srgbClr val="FFFEFF"/>
                </a:solidFill>
                <a:latin typeface="Tahoma"/>
                <a:cs typeface="Tahoma"/>
              </a:rPr>
              <a:t>TSH is elevated in primary.</a:t>
            </a:r>
          </a:p>
          <a:p>
            <a:pPr>
              <a:lnSpc>
                <a:spcPts val="3105"/>
              </a:lnSpc>
            </a:pPr>
            <a:endParaRPr lang="en-CA" sz="2719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685800" y="3708400"/>
            <a:ext cx="70866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105"/>
              </a:lnSpc>
            </a:pPr>
            <a:r>
              <a:rPr lang="en-CA" sz="2719" smtClean="0">
                <a:solidFill>
                  <a:srgbClr val="FFFEFF"/>
                </a:solidFill>
                <a:latin typeface="Tahoma"/>
                <a:cs typeface="Tahoma"/>
              </a:rPr>
              <a:t>TSH is low in secondary hypothyroidism.</a:t>
            </a:r>
          </a:p>
          <a:p>
            <a:pPr>
              <a:lnSpc>
                <a:spcPts val="3105"/>
              </a:lnSpc>
            </a:pPr>
            <a:endParaRPr lang="en-CA" sz="2719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772400" cy="5816600"/>
          </a:xfrm>
          <a:prstGeom prst="rect">
            <a:avLst/>
          </a:prstGeom>
        </p:spPr>
      </p:pic>
      <p:sp>
        <p:nvSpPr>
          <p:cNvPr id="2" name="TextBox 2"/>
          <p:cNvSpPr txBox="1"/>
          <p:nvPr/>
        </p:nvSpPr>
        <p:spPr>
          <a:xfrm>
            <a:off x="2552700" y="660400"/>
            <a:ext cx="5219700" cy="622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910"/>
              </a:lnSpc>
            </a:pPr>
            <a:r>
              <a:rPr lang="en-CA" sz="3409" b="1" smtClean="0">
                <a:solidFill>
                  <a:srgbClr val="FFFE65"/>
                </a:solidFill>
                <a:latin typeface="Tahoma Bold"/>
                <a:cs typeface="Tahoma Bold"/>
              </a:rPr>
              <a:t>TREATMENT</a:t>
            </a:r>
          </a:p>
          <a:p>
            <a:pPr>
              <a:lnSpc>
                <a:spcPts val="3910"/>
              </a:lnSpc>
            </a:pPr>
            <a:endParaRPr lang="en-CA" sz="3399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270000" y="1727200"/>
            <a:ext cx="65024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105"/>
              </a:lnSpc>
            </a:pPr>
            <a:r>
              <a:rPr lang="en-CA" sz="2729" b="1" smtClean="0">
                <a:solidFill>
                  <a:srgbClr val="FFBF00"/>
                </a:solidFill>
                <a:latin typeface="Tahoma Bold"/>
                <a:cs typeface="Tahoma Bold"/>
              </a:rPr>
              <a:t>thyroxine</a:t>
            </a:r>
          </a:p>
          <a:p>
            <a:pPr>
              <a:lnSpc>
                <a:spcPts val="3105"/>
              </a:lnSpc>
            </a:pPr>
            <a:endParaRPr lang="en-CA" sz="2719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800100" y="2133600"/>
            <a:ext cx="6972300" cy="1092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000"/>
              </a:lnSpc>
              <a:tabLst>
                <a:tab pos="2971800" algn="l"/>
              </a:tabLst>
            </a:pPr>
            <a:r>
              <a:rPr lang="en-CA" sz="2719" smtClean="0">
                <a:solidFill>
                  <a:srgbClr val="FFFEFF"/>
                </a:solidFill>
                <a:latin typeface="Tahoma"/>
                <a:cs typeface="Tahoma"/>
              </a:rPr>
              <a:t>Starting dose is 2</a:t>
            </a:r>
            <a:r>
              <a:rPr lang="en-CA" sz="2719" smtClean="0">
                <a:solidFill>
                  <a:srgbClr val="FFFEFF"/>
                </a:solidFill>
                <a:latin typeface="Tahoma"/>
                <a:cs typeface="Tahoma"/>
              </a:rPr>
              <a:t>	50 µg.</a:t>
            </a:r>
            <a:br>
              <a:rPr lang="en-CA" sz="2719" smtClean="0">
                <a:solidFill>
                  <a:srgbClr val="000000"/>
                </a:solidFill>
                <a:latin typeface="Times New Roman"/>
              </a:rPr>
            </a:br>
            <a:r>
              <a:rPr lang="en-CA" sz="2719" smtClean="0">
                <a:solidFill>
                  <a:srgbClr val="FFFEFF"/>
                </a:solidFill>
                <a:latin typeface="Tahoma"/>
                <a:cs typeface="Tahoma"/>
              </a:rPr>
              <a:t>Increase to 200 µg.</a:t>
            </a:r>
          </a:p>
          <a:p>
            <a:pPr>
              <a:lnSpc>
                <a:spcPts val="4000"/>
              </a:lnSpc>
            </a:pPr>
            <a:endParaRPr lang="en-CA" sz="2719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800100" y="3200400"/>
            <a:ext cx="5715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105"/>
              </a:lnSpc>
            </a:pPr>
            <a:r>
              <a:rPr lang="en-CA" sz="2719" smtClean="0">
                <a:solidFill>
                  <a:srgbClr val="FFFEFF"/>
                </a:solidFill>
                <a:latin typeface="Tahoma"/>
                <a:cs typeface="Tahoma"/>
              </a:rPr>
              <a:t>At</a:t>
            </a:r>
          </a:p>
          <a:p>
            <a:pPr>
              <a:lnSpc>
                <a:spcPts val="3105"/>
              </a:lnSpc>
            </a:pPr>
          </a:p>
        </p:txBody>
      </p:sp>
      <p:sp>
        <p:nvSpPr>
          <p:cNvPr id="6" name="TextBox 6"/>
          <p:cNvSpPr txBox="1"/>
          <p:nvPr/>
        </p:nvSpPr>
        <p:spPr>
          <a:xfrm>
            <a:off x="1549400" y="3200400"/>
            <a:ext cx="26670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105"/>
              </a:lnSpc>
            </a:pPr>
            <a:r>
              <a:rPr lang="en-CA" sz="2719" smtClean="0">
                <a:solidFill>
                  <a:srgbClr val="FFFEFF"/>
                </a:solidFill>
                <a:latin typeface="Tahoma"/>
                <a:cs typeface="Tahoma"/>
              </a:rPr>
              <a:t>4 weeks period.</a:t>
            </a:r>
          </a:p>
          <a:p>
            <a:pPr>
              <a:lnSpc>
                <a:spcPts val="3105"/>
              </a:lnSpc>
            </a:pPr>
          </a:p>
        </p:txBody>
      </p:sp>
      <p:sp>
        <p:nvSpPr>
          <p:cNvPr id="7" name="TextBox 7"/>
          <p:cNvSpPr txBox="1"/>
          <p:nvPr/>
        </p:nvSpPr>
        <p:spPr>
          <a:xfrm>
            <a:off x="457200" y="4216400"/>
            <a:ext cx="73152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105"/>
              </a:lnSpc>
            </a:pPr>
            <a:r>
              <a:rPr lang="en-CA" sz="2719" smtClean="0">
                <a:solidFill>
                  <a:srgbClr val="FFFEFF"/>
                </a:solidFill>
                <a:latin typeface="Tahoma"/>
                <a:cs typeface="Tahoma"/>
              </a:rPr>
              <a:t>The first response seen is the weight loss.</a:t>
            </a:r>
          </a:p>
          <a:p>
            <a:pPr>
              <a:lnSpc>
                <a:spcPts val="3105"/>
              </a:lnSpc>
            </a:pPr>
            <a:endParaRPr lang="en-CA" sz="2719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772400" cy="5816600"/>
          </a:xfrm>
          <a:prstGeom prst="rect">
            <a:avLst/>
          </a:prstGeom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772400" cy="5816600"/>
          </a:xfrm>
          <a:prstGeom prst="rect">
            <a:avLst/>
          </a:prstGeom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772400" cy="5816600"/>
          </a:xfrm>
          <a:prstGeom prst="rect">
            <a:avLst/>
          </a:prstGeom>
        </p:spPr>
      </p:pic>
      <p:sp>
        <p:nvSpPr>
          <p:cNvPr id="2" name="TextBox 2"/>
          <p:cNvSpPr txBox="1"/>
          <p:nvPr/>
        </p:nvSpPr>
        <p:spPr>
          <a:xfrm>
            <a:off x="2476500" y="635000"/>
            <a:ext cx="5295900" cy="698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310"/>
              </a:lnSpc>
            </a:pPr>
            <a:r>
              <a:rPr lang="en-CA" sz="3749" b="1" smtClean="0">
                <a:solidFill>
                  <a:srgbClr val="FFFE65"/>
                </a:solidFill>
                <a:latin typeface="Tahoma Bold"/>
                <a:cs typeface="Tahoma Bold"/>
              </a:rPr>
              <a:t>CRETINISM</a:t>
            </a:r>
          </a:p>
          <a:p>
            <a:pPr>
              <a:lnSpc>
                <a:spcPts val="4310"/>
              </a:lnSpc>
            </a:pPr>
            <a:endParaRPr lang="en-CA" sz="3739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457200" y="2717800"/>
            <a:ext cx="7315200" cy="952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CA" sz="2719" smtClean="0">
                <a:solidFill>
                  <a:srgbClr val="FFFEFF"/>
                </a:solidFill>
                <a:latin typeface="Tahoma"/>
                <a:cs typeface="Tahoma"/>
              </a:rPr>
              <a:t>Extreme hypothyroidism during infancy and</a:t>
            </a:r>
            <a:br>
              <a:rPr lang="en-CA" sz="2719" smtClean="0">
                <a:solidFill>
                  <a:srgbClr val="000000"/>
                </a:solidFill>
                <a:latin typeface="Times New Roman"/>
              </a:rPr>
            </a:br>
            <a:r>
              <a:rPr lang="en-CA" sz="2719" smtClean="0">
                <a:solidFill>
                  <a:srgbClr val="FFFEFF"/>
                </a:solidFill>
                <a:latin typeface="Tahoma"/>
                <a:cs typeface="Tahoma"/>
              </a:rPr>
              <a:t>child hood (failure of growth).</a:t>
            </a:r>
          </a:p>
          <a:p>
            <a:pPr>
              <a:lnSpc>
                <a:spcPts val="3200"/>
              </a:lnSpc>
            </a:pPr>
            <a:endParaRPr lang="en-CA" sz="2719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772400" cy="5816600"/>
          </a:xfrm>
          <a:prstGeom prst="rect">
            <a:avLst/>
          </a:prstGeom>
        </p:spPr>
      </p:pic>
      <p:sp>
        <p:nvSpPr>
          <p:cNvPr id="2" name="TextBox 2"/>
          <p:cNvSpPr txBox="1"/>
          <p:nvPr/>
        </p:nvSpPr>
        <p:spPr>
          <a:xfrm>
            <a:off x="2565400" y="304800"/>
            <a:ext cx="5207000" cy="698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310"/>
              </a:lnSpc>
            </a:pPr>
            <a:r>
              <a:rPr lang="en-CA" sz="3749" b="1" smtClean="0">
                <a:solidFill>
                  <a:srgbClr val="FFFE65"/>
                </a:solidFill>
                <a:latin typeface="Tahoma Bold"/>
                <a:cs typeface="Tahoma Bold"/>
              </a:rPr>
              <a:t>SYNTHESIS</a:t>
            </a:r>
          </a:p>
          <a:p>
            <a:pPr>
              <a:lnSpc>
                <a:spcPts val="4310"/>
              </a:lnSpc>
            </a:pPr>
            <a:endParaRPr lang="en-CA" sz="3739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772400" cy="5816600"/>
          </a:xfrm>
          <a:prstGeom prst="rect">
            <a:avLst/>
          </a:prstGeom>
        </p:spPr>
      </p:pic>
      <p:sp>
        <p:nvSpPr>
          <p:cNvPr id="2" name="TextBox 2"/>
          <p:cNvSpPr txBox="1"/>
          <p:nvPr/>
        </p:nvSpPr>
        <p:spPr>
          <a:xfrm>
            <a:off x="3022600" y="660400"/>
            <a:ext cx="4749800" cy="622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910"/>
              </a:lnSpc>
            </a:pPr>
            <a:r>
              <a:rPr lang="en-CA" sz="3409" b="1" smtClean="0">
                <a:solidFill>
                  <a:srgbClr val="FFFE65"/>
                </a:solidFill>
                <a:latin typeface="Tahoma Bold"/>
                <a:cs typeface="Tahoma Bold"/>
              </a:rPr>
              <a:t>CAUSES</a:t>
            </a:r>
          </a:p>
          <a:p>
            <a:pPr>
              <a:lnSpc>
                <a:spcPts val="3910"/>
              </a:lnSpc>
            </a:pPr>
            <a:endParaRPr lang="en-CA" sz="3399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749300" y="1727200"/>
            <a:ext cx="7023100" cy="901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103901">
              <a:lnSpc>
                <a:spcPts val="3000"/>
              </a:lnSpc>
            </a:pPr>
            <a:r>
              <a:rPr lang="en-CA" sz="2549" smtClean="0">
                <a:solidFill>
                  <a:srgbClr val="FFFEFF"/>
                </a:solidFill>
                <a:latin typeface="Tahoma"/>
                <a:cs typeface="Tahoma"/>
              </a:rPr>
              <a:t>Congenital lake of thyroid gland (congenital</a:t>
            </a:r>
            <a:br>
              <a:rPr lang="en-CA" sz="2549" smtClean="0">
                <a:solidFill>
                  <a:srgbClr val="000000"/>
                </a:solidFill>
                <a:latin typeface="Times New Roman"/>
              </a:rPr>
            </a:br>
            <a:r>
              <a:rPr lang="en-CA" sz="2549" smtClean="0">
                <a:solidFill>
                  <a:srgbClr val="FFFEFF"/>
                </a:solidFill>
                <a:latin typeface="Tahoma"/>
                <a:cs typeface="Tahoma"/>
              </a:rPr>
              <a:t>cretinism).</a:t>
            </a:r>
          </a:p>
          <a:p>
            <a:pPr>
              <a:lnSpc>
                <a:spcPts val="3000"/>
              </a:lnSpc>
            </a:pPr>
            <a:endParaRPr lang="en-CA" sz="2549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749300" y="3048000"/>
            <a:ext cx="7023100" cy="901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103901">
              <a:lnSpc>
                <a:spcPts val="3000"/>
              </a:lnSpc>
            </a:pPr>
            <a:r>
              <a:rPr lang="en-CA" sz="2549" smtClean="0">
                <a:solidFill>
                  <a:srgbClr val="FFFEFF"/>
                </a:solidFill>
                <a:latin typeface="Tahoma"/>
                <a:cs typeface="Tahoma"/>
              </a:rPr>
              <a:t>Genetic deficiency leading to failure to</a:t>
            </a:r>
            <a:br>
              <a:rPr lang="en-CA" sz="2549" smtClean="0">
                <a:solidFill>
                  <a:srgbClr val="000000"/>
                </a:solidFill>
                <a:latin typeface="Times New Roman"/>
              </a:rPr>
            </a:br>
            <a:r>
              <a:rPr lang="en-CA" sz="2549" smtClean="0">
                <a:solidFill>
                  <a:srgbClr val="FFFEFF"/>
                </a:solidFill>
                <a:latin typeface="Tahoma"/>
                <a:cs typeface="Tahoma"/>
              </a:rPr>
              <a:t>produce hormone.</a:t>
            </a:r>
          </a:p>
          <a:p>
            <a:pPr>
              <a:lnSpc>
                <a:spcPts val="3000"/>
              </a:lnSpc>
            </a:pPr>
            <a:endParaRPr lang="en-CA" sz="2549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850900" y="4368800"/>
            <a:ext cx="6921500" cy="469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930"/>
              </a:lnSpc>
            </a:pPr>
            <a:r>
              <a:rPr lang="en-CA" sz="2549" smtClean="0">
                <a:solidFill>
                  <a:srgbClr val="FFFEFF"/>
                </a:solidFill>
                <a:latin typeface="Tahoma"/>
                <a:cs typeface="Tahoma"/>
              </a:rPr>
              <a:t>Iodine lake in the diet (endemic cretinism).</a:t>
            </a:r>
          </a:p>
          <a:p>
            <a:pPr>
              <a:lnSpc>
                <a:spcPts val="2930"/>
              </a:lnSpc>
            </a:pPr>
            <a:endParaRPr lang="en-CA" sz="2549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772400" cy="5816600"/>
          </a:xfrm>
          <a:prstGeom prst="rect">
            <a:avLst/>
          </a:prstGeom>
        </p:spPr>
      </p:pic>
      <p:sp>
        <p:nvSpPr>
          <p:cNvPr id="2" name="TextBox 2"/>
          <p:cNvSpPr txBox="1"/>
          <p:nvPr/>
        </p:nvSpPr>
        <p:spPr>
          <a:xfrm>
            <a:off x="2628900" y="660400"/>
            <a:ext cx="5143500" cy="622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910"/>
              </a:lnSpc>
            </a:pPr>
            <a:r>
              <a:rPr lang="en-CA" sz="3409" b="1" smtClean="0">
                <a:solidFill>
                  <a:srgbClr val="FFFE65"/>
                </a:solidFill>
                <a:latin typeface="Tahoma Bold"/>
                <a:cs typeface="Tahoma Bold"/>
              </a:rPr>
              <a:t>SYMPTOMS</a:t>
            </a:r>
          </a:p>
          <a:p>
            <a:pPr>
              <a:lnSpc>
                <a:spcPts val="3910"/>
              </a:lnSpc>
            </a:pPr>
            <a:endParaRPr lang="en-CA" sz="3399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749300" y="1714500"/>
            <a:ext cx="7023100" cy="965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130889">
              <a:lnSpc>
                <a:spcPts val="3300"/>
              </a:lnSpc>
            </a:pPr>
            <a:r>
              <a:rPr lang="en-CA" sz="2719" smtClean="0">
                <a:solidFill>
                  <a:srgbClr val="FFFEFF"/>
                </a:solidFill>
                <a:latin typeface="Tahoma"/>
                <a:cs typeface="Tahoma"/>
              </a:rPr>
              <a:t>Infant is normal at birth but abnormality</a:t>
            </a:r>
            <a:br>
              <a:rPr lang="en-CA" sz="2719" smtClean="0">
                <a:solidFill>
                  <a:srgbClr val="000000"/>
                </a:solidFill>
                <a:latin typeface="Times New Roman"/>
              </a:rPr>
            </a:br>
            <a:r>
              <a:rPr lang="en-CA" sz="2719" smtClean="0">
                <a:solidFill>
                  <a:srgbClr val="FFFEFF"/>
                </a:solidFill>
                <a:latin typeface="Tahoma"/>
                <a:cs typeface="Tahoma"/>
              </a:rPr>
              <a:t>appears within weeks.</a:t>
            </a:r>
          </a:p>
          <a:p>
            <a:pPr>
              <a:lnSpc>
                <a:spcPts val="3300"/>
              </a:lnSpc>
            </a:pPr>
            <a:endParaRPr lang="en-CA" sz="2719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876300" y="2641600"/>
            <a:ext cx="68961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105"/>
              </a:lnSpc>
            </a:pPr>
            <a:r>
              <a:rPr lang="en-CA" sz="2719" smtClean="0">
                <a:solidFill>
                  <a:srgbClr val="FFFEFF"/>
                </a:solidFill>
                <a:latin typeface="Tahoma"/>
                <a:cs typeface="Tahoma"/>
              </a:rPr>
              <a:t>Protruding tongue.</a:t>
            </a:r>
          </a:p>
          <a:p>
            <a:pPr>
              <a:lnSpc>
                <a:spcPts val="3105"/>
              </a:lnSpc>
            </a:pPr>
            <a:endParaRPr lang="en-CA" sz="2719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876300" y="3060700"/>
            <a:ext cx="6896100" cy="2070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930"/>
              </a:lnSpc>
            </a:pPr>
            <a:r>
              <a:rPr lang="en-CA" sz="2719" smtClean="0">
                <a:solidFill>
                  <a:srgbClr val="FFFEFF"/>
                </a:solidFill>
                <a:latin typeface="Tahoma"/>
                <a:cs typeface="Tahoma"/>
              </a:rPr>
              <a:t>Dwarf with short limbs.</a:t>
            </a:r>
            <a:br>
              <a:rPr lang="en-CA" sz="2719" smtClean="0">
                <a:solidFill>
                  <a:srgbClr val="000000"/>
                </a:solidFill>
                <a:latin typeface="Times New Roman"/>
              </a:rPr>
            </a:br>
            <a:r>
              <a:rPr lang="en-CA" sz="2719" smtClean="0">
                <a:solidFill>
                  <a:srgbClr val="FFFEFF"/>
                </a:solidFill>
                <a:latin typeface="Tahoma"/>
                <a:cs typeface="Tahoma"/>
              </a:rPr>
              <a:t>Mental retardation.</a:t>
            </a:r>
            <a:br>
              <a:rPr lang="en-CA" sz="2719" smtClean="0">
                <a:solidFill>
                  <a:srgbClr val="000000"/>
                </a:solidFill>
                <a:latin typeface="Times New Roman"/>
              </a:rPr>
            </a:br>
            <a:r>
              <a:rPr lang="en-CA" sz="2719" smtClean="0">
                <a:solidFill>
                  <a:srgbClr val="FFFEFF"/>
                </a:solidFill>
                <a:latin typeface="Tahoma"/>
                <a:cs typeface="Tahoma"/>
              </a:rPr>
              <a:t>Often umbilical hernia.</a:t>
            </a:r>
            <a:br>
              <a:rPr lang="en-CA" sz="2719" smtClean="0">
                <a:solidFill>
                  <a:srgbClr val="000000"/>
                </a:solidFill>
                <a:latin typeface="Times New Roman"/>
              </a:rPr>
            </a:br>
            <a:r>
              <a:rPr lang="en-CA" sz="2719" smtClean="0">
                <a:solidFill>
                  <a:srgbClr val="FFFEFF"/>
                </a:solidFill>
                <a:latin typeface="Tahoma"/>
                <a:cs typeface="Tahoma"/>
              </a:rPr>
              <a:t>teeth.</a:t>
            </a:r>
          </a:p>
          <a:p>
            <a:pPr>
              <a:lnSpc>
                <a:spcPts val="3930"/>
              </a:lnSpc>
            </a:pPr>
            <a:endParaRPr lang="en-CA" sz="2719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772400" cy="5816600"/>
          </a:xfrm>
          <a:prstGeom prst="rect">
            <a:avLst/>
          </a:prstGeom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772400" cy="5816600"/>
          </a:xfrm>
          <a:prstGeom prst="rect">
            <a:avLst/>
          </a:prstGeom>
        </p:spPr>
      </p:pic>
      <p:sp>
        <p:nvSpPr>
          <p:cNvPr id="2" name="TextBox 2"/>
          <p:cNvSpPr txBox="1"/>
          <p:nvPr/>
        </p:nvSpPr>
        <p:spPr>
          <a:xfrm>
            <a:off x="1955800" y="647700"/>
            <a:ext cx="5816600" cy="279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25"/>
              </a:lnSpc>
            </a:pPr>
            <a:r>
              <a:rPr lang="en-CA" sz="1539" b="1" smtClean="0">
                <a:solidFill>
                  <a:srgbClr val="FFFEFF"/>
                </a:solidFill>
                <a:latin typeface="Tahoma Bold"/>
                <a:cs typeface="Tahoma Bold"/>
              </a:rPr>
              <a:t>Cretinism</a:t>
            </a:r>
            <a:r>
              <a:rPr lang="en-CA" sz="1529" smtClean="0">
                <a:solidFill>
                  <a:srgbClr val="FFFEFF"/>
                </a:solidFill>
                <a:latin typeface="Tahoma"/>
                <a:cs typeface="Tahoma"/>
              </a:rPr>
              <a:t> (dwarf + mental retardation)</a:t>
            </a:r>
          </a:p>
          <a:p>
            <a:pPr>
              <a:lnSpc>
                <a:spcPts val="1725"/>
              </a:lnSpc>
            </a:pPr>
            <a:endParaRPr lang="en-CA" sz="1529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772400" cy="5816600"/>
          </a:xfrm>
          <a:prstGeom prst="rect">
            <a:avLst/>
          </a:prstGeom>
        </p:spPr>
      </p:pic>
      <p:sp>
        <p:nvSpPr>
          <p:cNvPr id="2" name="TextBox 2"/>
          <p:cNvSpPr txBox="1"/>
          <p:nvPr/>
        </p:nvSpPr>
        <p:spPr>
          <a:xfrm>
            <a:off x="2413000" y="635000"/>
            <a:ext cx="5359400" cy="698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310"/>
              </a:lnSpc>
            </a:pPr>
            <a:r>
              <a:rPr lang="en-CA" sz="3749" b="1" smtClean="0">
                <a:solidFill>
                  <a:srgbClr val="FFFE65"/>
                </a:solidFill>
                <a:latin typeface="Tahoma Bold"/>
                <a:cs typeface="Tahoma Bold"/>
              </a:rPr>
              <a:t>TREATMENT</a:t>
            </a:r>
          </a:p>
          <a:p>
            <a:pPr>
              <a:lnSpc>
                <a:spcPts val="4310"/>
              </a:lnSpc>
            </a:pPr>
            <a:endParaRPr lang="en-CA" sz="3739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457200" y="1714500"/>
            <a:ext cx="7315200" cy="965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300"/>
              </a:lnSpc>
            </a:pPr>
            <a:r>
              <a:rPr lang="en-CA" sz="2719" smtClean="0">
                <a:solidFill>
                  <a:srgbClr val="FFFEFF"/>
                </a:solidFill>
                <a:latin typeface="Tahoma"/>
                <a:cs typeface="Tahoma"/>
              </a:rPr>
              <a:t>Changes are irreversible unless treatment is</a:t>
            </a:r>
            <a:br>
              <a:rPr lang="en-CA" sz="2719" smtClean="0">
                <a:solidFill>
                  <a:srgbClr val="000000"/>
                </a:solidFill>
                <a:latin typeface="Times New Roman"/>
              </a:rPr>
            </a:br>
            <a:r>
              <a:rPr lang="en-CA" sz="2719" smtClean="0">
                <a:solidFill>
                  <a:srgbClr val="FFFEFF"/>
                </a:solidFill>
                <a:latin typeface="Tahoma"/>
                <a:cs typeface="Tahoma"/>
              </a:rPr>
              <a:t>given early.</a:t>
            </a:r>
          </a:p>
          <a:p>
            <a:pPr>
              <a:lnSpc>
                <a:spcPts val="3300"/>
              </a:lnSpc>
            </a:pPr>
            <a:endParaRPr lang="en-CA" sz="2719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772400" cy="5816600"/>
          </a:xfrm>
          <a:prstGeom prst="rect">
            <a:avLst/>
          </a:prstGeom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772400" cy="5816600"/>
          </a:xfrm>
          <a:prstGeom prst="rect">
            <a:avLst/>
          </a:prstGeom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772400" cy="5816600"/>
          </a:xfrm>
          <a:prstGeom prst="rect">
            <a:avLst/>
          </a:prstGeom>
        </p:spPr>
      </p:pic>
      <p:sp>
        <p:nvSpPr>
          <p:cNvPr id="2" name="TextBox 2"/>
          <p:cNvSpPr txBox="1"/>
          <p:nvPr/>
        </p:nvSpPr>
        <p:spPr>
          <a:xfrm>
            <a:off x="1765300" y="635000"/>
            <a:ext cx="6007100" cy="698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310"/>
              </a:lnSpc>
            </a:pPr>
            <a:r>
              <a:rPr lang="en-CA" sz="3739" smtClean="0">
                <a:solidFill>
                  <a:srgbClr val="E5FEFF"/>
                </a:solidFill>
                <a:latin typeface="Tahoma"/>
                <a:cs typeface="Tahoma"/>
              </a:rPr>
              <a:t>Calculate your BMR:</a:t>
            </a:r>
          </a:p>
          <a:p>
            <a:pPr>
              <a:lnSpc>
                <a:spcPts val="4310"/>
              </a:lnSpc>
            </a:pPr>
            <a:endParaRPr lang="en-CA" sz="3739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393700" y="1460500"/>
            <a:ext cx="7378700" cy="711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CA" sz="2049" b="1" smtClean="0">
                <a:solidFill>
                  <a:srgbClr val="FFFEFF"/>
                </a:solidFill>
                <a:latin typeface="Tahoma Bold"/>
                <a:cs typeface="Tahoma Bold"/>
              </a:rPr>
              <a:t>Men</a:t>
            </a:r>
            <a:r>
              <a:rPr lang="en-CA" sz="2039" smtClean="0">
                <a:solidFill>
                  <a:srgbClr val="FFFEFF"/>
                </a:solidFill>
                <a:latin typeface="Tahoma"/>
                <a:cs typeface="Tahoma"/>
              </a:rPr>
              <a:t>: BMR = 66 + (13.7 X wt in kg) + (5 X ht in cm) - (6.8</a:t>
            </a:r>
            <a:br>
              <a:rPr lang="en-CA" sz="2039" smtClean="0">
                <a:solidFill>
                  <a:srgbClr val="000000"/>
                </a:solidFill>
                <a:latin typeface="Times New Roman"/>
              </a:rPr>
            </a:br>
            <a:r>
              <a:rPr lang="en-CA" sz="2039" smtClean="0">
                <a:solidFill>
                  <a:srgbClr val="FFFEFF"/>
                </a:solidFill>
                <a:latin typeface="Tahoma"/>
                <a:cs typeface="Tahoma"/>
              </a:rPr>
              <a:t>X age in years)</a:t>
            </a:r>
          </a:p>
          <a:p>
            <a:pPr>
              <a:lnSpc>
                <a:spcPts val="2500"/>
              </a:lnSpc>
            </a:pPr>
            <a:endParaRPr lang="en-CA" sz="2039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393700" y="2400300"/>
            <a:ext cx="73787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55"/>
              </a:lnSpc>
            </a:pPr>
            <a:r>
              <a:rPr lang="en-CA" sz="2049" b="1" smtClean="0">
                <a:solidFill>
                  <a:srgbClr val="FFFEFF"/>
                </a:solidFill>
                <a:latin typeface="Tahoma Bold"/>
                <a:cs typeface="Tahoma Bold"/>
              </a:rPr>
              <a:t>Women</a:t>
            </a:r>
            <a:r>
              <a:rPr lang="en-CA" sz="2039" smtClean="0">
                <a:solidFill>
                  <a:srgbClr val="FFFEFF"/>
                </a:solidFill>
                <a:latin typeface="Tahoma"/>
                <a:cs typeface="Tahoma"/>
              </a:rPr>
              <a:t>: BMR = 655 + (9.6 X wt in kg) + (1.8 X ht in cm)</a:t>
            </a:r>
          </a:p>
          <a:p>
            <a:pPr>
              <a:lnSpc>
                <a:spcPts val="2355"/>
              </a:lnSpc>
            </a:pPr>
            <a:endParaRPr lang="en-CA" sz="2039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393700" y="2705100"/>
            <a:ext cx="73787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55"/>
              </a:lnSpc>
            </a:pPr>
            <a:r>
              <a:rPr lang="en-CA" sz="2039" smtClean="0">
                <a:solidFill>
                  <a:srgbClr val="FFFEFF"/>
                </a:solidFill>
                <a:latin typeface="Tahoma"/>
                <a:cs typeface="Tahoma"/>
              </a:rPr>
              <a:t>- (4.7 X age in years)</a:t>
            </a:r>
          </a:p>
          <a:p>
            <a:pPr>
              <a:lnSpc>
                <a:spcPts val="2355"/>
              </a:lnSpc>
            </a:pPr>
            <a:endParaRPr lang="en-CA" sz="2039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393700" y="3327400"/>
            <a:ext cx="73787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55"/>
              </a:lnSpc>
            </a:pPr>
            <a:r>
              <a:rPr lang="en-CA" sz="2049" b="1" smtClean="0">
                <a:solidFill>
                  <a:srgbClr val="FFFEFF"/>
                </a:solidFill>
                <a:latin typeface="Tahoma Bold"/>
                <a:cs typeface="Tahoma Bold"/>
              </a:rPr>
              <a:t>Example:</a:t>
            </a:r>
          </a:p>
          <a:p>
            <a:pPr>
              <a:lnSpc>
                <a:spcPts val="2355"/>
              </a:lnSpc>
            </a:pPr>
            <a:endParaRPr lang="en-CA" sz="2039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393700" y="3644900"/>
            <a:ext cx="73787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55"/>
              </a:lnSpc>
            </a:pPr>
            <a:r>
              <a:rPr lang="en-CA" sz="2039" smtClean="0">
                <a:solidFill>
                  <a:srgbClr val="FFFEFF"/>
                </a:solidFill>
                <a:latin typeface="Tahoma"/>
                <a:cs typeface="Tahoma"/>
              </a:rPr>
              <a:t>You are female</a:t>
            </a:r>
          </a:p>
          <a:p>
            <a:pPr>
              <a:lnSpc>
                <a:spcPts val="2355"/>
              </a:lnSpc>
            </a:pPr>
            <a:endParaRPr lang="en-CA" sz="2039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393700" y="3949700"/>
            <a:ext cx="73787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55"/>
              </a:lnSpc>
            </a:pPr>
            <a:r>
              <a:rPr lang="en-CA" sz="2039" smtClean="0">
                <a:solidFill>
                  <a:srgbClr val="FFFEFF"/>
                </a:solidFill>
                <a:latin typeface="Tahoma"/>
                <a:cs typeface="Tahoma"/>
              </a:rPr>
              <a:t>You are 30 years old</a:t>
            </a:r>
          </a:p>
          <a:p>
            <a:pPr>
              <a:lnSpc>
                <a:spcPts val="2355"/>
              </a:lnSpc>
            </a:pPr>
            <a:endParaRPr lang="en-CA" sz="2039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393700" y="4254500"/>
            <a:ext cx="7378700" cy="723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CA" sz="2039" smtClean="0">
                <a:solidFill>
                  <a:srgbClr val="FFFEFF"/>
                </a:solidFill>
                <a:latin typeface="Tahoma"/>
                <a:cs typeface="Tahoma"/>
              </a:rPr>
              <a:t>You are 5' 6 " tall (167.6 cm)</a:t>
            </a:r>
            <a:br>
              <a:rPr lang="en-CA" sz="2039" smtClean="0">
                <a:solidFill>
                  <a:srgbClr val="000000"/>
                </a:solidFill>
                <a:latin typeface="Times New Roman"/>
              </a:rPr>
            </a:br>
            <a:r>
              <a:rPr lang="en-CA" sz="2039" smtClean="0">
                <a:solidFill>
                  <a:srgbClr val="FFFEFF"/>
                </a:solidFill>
                <a:latin typeface="Tahoma"/>
                <a:cs typeface="Tahoma"/>
              </a:rPr>
              <a:t>You weigh 120 lbs. (54.5 kilos)</a:t>
            </a:r>
          </a:p>
          <a:p>
            <a:pPr>
              <a:lnSpc>
                <a:spcPts val="2500"/>
              </a:lnSpc>
            </a:pPr>
            <a:endParaRPr lang="en-CA" sz="2039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393700" y="4889500"/>
            <a:ext cx="73787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290"/>
              </a:lnSpc>
            </a:pPr>
            <a:r>
              <a:rPr lang="en-CA" sz="2039" smtClean="0">
                <a:solidFill>
                  <a:srgbClr val="FFFEFF"/>
                </a:solidFill>
                <a:latin typeface="Tahoma"/>
                <a:cs typeface="Tahoma"/>
              </a:rPr>
              <a:t>Your BMR = 655 + 523 + 302 - 141 = </a:t>
            </a:r>
            <a:r>
              <a:rPr lang="en-CA" sz="2049" b="1" smtClean="0">
                <a:solidFill>
                  <a:srgbClr val="FFFEFF"/>
                </a:solidFill>
                <a:latin typeface="Tahoma Bold"/>
                <a:cs typeface="Tahoma Bold"/>
              </a:rPr>
              <a:t>1339 calories/day</a:t>
            </a:r>
          </a:p>
          <a:p>
            <a:pPr>
              <a:lnSpc>
                <a:spcPts val="2290"/>
              </a:lnSpc>
            </a:pPr>
            <a:endParaRPr lang="en-CA" sz="2039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772400" cy="5816600"/>
          </a:xfrm>
          <a:prstGeom prst="rect">
            <a:avLst/>
          </a:prstGeom>
        </p:spPr>
      </p:pic>
      <p:sp>
        <p:nvSpPr>
          <p:cNvPr id="2" name="TextBox 2"/>
          <p:cNvSpPr txBox="1"/>
          <p:nvPr/>
        </p:nvSpPr>
        <p:spPr>
          <a:xfrm>
            <a:off x="3657600" y="1143000"/>
            <a:ext cx="4114800" cy="431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CA" sz="2389" b="1" smtClean="0">
                <a:solidFill>
                  <a:srgbClr val="FFFEFF"/>
                </a:solidFill>
                <a:latin typeface="Tahoma Bold"/>
                <a:cs typeface="Tahoma Bold"/>
              </a:rPr>
              <a:t>T3, T4</a:t>
            </a:r>
          </a:p>
          <a:p>
            <a:pPr>
              <a:lnSpc>
                <a:spcPts val="2700"/>
              </a:lnSpc>
            </a:pPr>
            <a:endParaRPr lang="en-CA" sz="2379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2565400" y="4292600"/>
            <a:ext cx="52070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55"/>
              </a:lnSpc>
            </a:pPr>
            <a:r>
              <a:rPr lang="en-CA" sz="2049" b="1" smtClean="0">
                <a:solidFill>
                  <a:srgbClr val="FFFEFF"/>
                </a:solidFill>
                <a:latin typeface="Tahoma Bold"/>
                <a:cs typeface="Tahoma Bold"/>
              </a:rPr>
              <a:t>Calcitonin</a:t>
            </a:r>
          </a:p>
          <a:p>
            <a:pPr>
              <a:lnSpc>
                <a:spcPts val="2355"/>
              </a:lnSpc>
            </a:pPr>
            <a:endParaRPr lang="en-CA" sz="2039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(4:3)</PresentationFormat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Privet1</vt:lpstr>
    </vt:vector>
  </TitlesOfParts>
  <Company>Investintech.com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A2E_Engine</dc:creator>
  <cp:lastModifiedBy>A2E_Engine</cp:lastModifiedBy>
  <dcterms:created xsi:type="dcterms:W3CDTF">2020-02-15T14:27:18Z</dcterms:created>
  <dcterms:modified xsi:type="dcterms:W3CDTF">2020-02-15T14:27:18Z</dcterms:modified>
</cp:coreProperties>
</file>