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2025" y="685800"/>
            <a:ext cx="2139950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13507" y="4166729"/>
            <a:ext cx="4316984" cy="145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161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161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161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7620" y="411225"/>
            <a:ext cx="6588759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61616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7175" y="1627509"/>
            <a:ext cx="6316345" cy="473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5" Type="http://schemas.openxmlformats.org/officeDocument/2006/relationships/image" Target="../media/image4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5" Type="http://schemas.openxmlformats.org/officeDocument/2006/relationships/image" Target="../media/image57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jpg"/><Relationship Id="rId5" Type="http://schemas.openxmlformats.org/officeDocument/2006/relationships/image" Target="../media/image79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image" Target="../media/image89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Relationship Id="rId3" Type="http://schemas.openxmlformats.org/officeDocument/2006/relationships/image" Target="../media/image92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94.jpg"/><Relationship Id="rId4" Type="http://schemas.openxmlformats.org/officeDocument/2006/relationships/image" Target="../media/image95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Relationship Id="rId3" Type="http://schemas.openxmlformats.org/officeDocument/2006/relationships/image" Target="../media/image97.jpg"/><Relationship Id="rId4" Type="http://schemas.openxmlformats.org/officeDocument/2006/relationships/image" Target="../media/image9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4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Relationship Id="rId3" Type="http://schemas.openxmlformats.org/officeDocument/2006/relationships/image" Target="../media/image106.jpg"/><Relationship Id="rId4" Type="http://schemas.openxmlformats.org/officeDocument/2006/relationships/image" Target="../media/image107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jpg"/><Relationship Id="rId4" Type="http://schemas.openxmlformats.org/officeDocument/2006/relationships/image" Target="../media/image110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g"/><Relationship Id="rId3" Type="http://schemas.openxmlformats.org/officeDocument/2006/relationships/image" Target="../media/image117.jpg"/><Relationship Id="rId4" Type="http://schemas.openxmlformats.org/officeDocument/2006/relationships/image" Target="../media/image118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Relationship Id="rId4" Type="http://schemas.openxmlformats.org/officeDocument/2006/relationships/image" Target="../media/image123.jpg"/><Relationship Id="rId5" Type="http://schemas.openxmlformats.org/officeDocument/2006/relationships/image" Target="../media/image124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3399">
              <a:alpha val="117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1981200"/>
            <a:ext cx="6791325" cy="452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800" y="508203"/>
            <a:ext cx="555053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650">
                <a:solidFill>
                  <a:srgbClr val="080808"/>
                </a:solidFill>
                <a:latin typeface="Times New Roman"/>
                <a:cs typeface="Times New Roman"/>
              </a:rPr>
              <a:t>ميحرلا </a:t>
            </a:r>
            <a:r>
              <a:rPr dirty="0" sz="6000" spc="-220">
                <a:solidFill>
                  <a:srgbClr val="080808"/>
                </a:solidFill>
                <a:latin typeface="Times New Roman"/>
                <a:cs typeface="Times New Roman"/>
              </a:rPr>
              <a:t>نمحرلا </a:t>
            </a:r>
            <a:r>
              <a:rPr dirty="0" sz="6000" spc="-915">
                <a:solidFill>
                  <a:srgbClr val="080808"/>
                </a:solidFill>
                <a:latin typeface="Times New Roman"/>
                <a:cs typeface="Times New Roman"/>
              </a:rPr>
              <a:t>الله</a:t>
            </a:r>
            <a:r>
              <a:rPr dirty="0" sz="6000" spc="-60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6000" spc="-1345">
                <a:solidFill>
                  <a:srgbClr val="080808"/>
                </a:solidFill>
                <a:latin typeface="Times New Roman"/>
                <a:cs typeface="Times New Roman"/>
              </a:rPr>
              <a:t>مسب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457263"/>
            <a:ext cx="5638800" cy="960755"/>
          </a:xfrm>
          <a:prstGeom prst="rect"/>
          <a:ln w="38100">
            <a:solidFill>
              <a:srgbClr val="000066"/>
            </a:solidFill>
          </a:ln>
        </p:spPr>
        <p:txBody>
          <a:bodyPr wrap="square" lIns="0" tIns="96520" rIns="0" bIns="0" rtlCol="0" vert="horz">
            <a:spAutoFit/>
          </a:bodyPr>
          <a:lstStyle/>
          <a:p>
            <a:pPr marL="480059">
              <a:lnSpc>
                <a:spcPct val="100000"/>
              </a:lnSpc>
              <a:spcBef>
                <a:spcPts val="760"/>
              </a:spcBef>
            </a:pPr>
            <a:r>
              <a:rPr dirty="0" sz="4800">
                <a:latin typeface="Arial"/>
                <a:cs typeface="Arial"/>
              </a:rPr>
              <a:t>Plasma</a:t>
            </a:r>
            <a:r>
              <a:rPr dirty="0" sz="4800" spc="-5">
                <a:latin typeface="Arial"/>
                <a:cs typeface="Arial"/>
              </a:rPr>
              <a:t> Calcium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3657600" cy="99060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213995">
              <a:lnSpc>
                <a:spcPct val="100000"/>
              </a:lnSpc>
              <a:spcBef>
                <a:spcPts val="240"/>
              </a:spcBef>
            </a:pPr>
            <a:r>
              <a:rPr dirty="0" sz="4400" spc="-5" b="1">
                <a:solidFill>
                  <a:srgbClr val="161616"/>
                </a:solidFill>
                <a:latin typeface="Arial"/>
                <a:cs typeface="Arial"/>
              </a:rPr>
              <a:t>9-10.5</a:t>
            </a:r>
            <a:r>
              <a:rPr dirty="0" sz="44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4400" spc="-5" b="1">
                <a:solidFill>
                  <a:srgbClr val="161616"/>
                </a:solidFill>
                <a:latin typeface="Arial"/>
                <a:cs typeface="Arial"/>
              </a:rPr>
              <a:t>mg/dl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3124200"/>
            <a:ext cx="4114800" cy="99060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wrap="square" lIns="0" tIns="272415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2145"/>
              </a:spcBef>
            </a:pPr>
            <a:r>
              <a:rPr dirty="0" sz="2800" spc="-5" b="1">
                <a:solidFill>
                  <a:srgbClr val="161616"/>
                </a:solidFill>
                <a:latin typeface="Arial"/>
                <a:cs typeface="Arial"/>
              </a:rPr>
              <a:t>Non </a:t>
            </a:r>
            <a:r>
              <a:rPr dirty="0" sz="2800" b="1">
                <a:solidFill>
                  <a:srgbClr val="161616"/>
                </a:solidFill>
                <a:latin typeface="Arial"/>
                <a:cs typeface="Arial"/>
              </a:rPr>
              <a:t>Diffusible </a:t>
            </a:r>
            <a:r>
              <a:rPr dirty="0" sz="2800" spc="5" b="1">
                <a:solidFill>
                  <a:srgbClr val="161616"/>
                </a:solidFill>
                <a:latin typeface="Arial"/>
                <a:cs typeface="Arial"/>
              </a:rPr>
              <a:t>=</a:t>
            </a:r>
            <a:r>
              <a:rPr dirty="0" sz="28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61616"/>
                </a:solidFill>
                <a:latin typeface="Arial"/>
                <a:cs typeface="Arial"/>
              </a:rPr>
              <a:t>41%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4191000"/>
            <a:ext cx="4114800" cy="198120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695325">
              <a:lnSpc>
                <a:spcPct val="100000"/>
              </a:lnSpc>
            </a:pPr>
            <a:r>
              <a:rPr dirty="0" sz="2800" b="1">
                <a:solidFill>
                  <a:srgbClr val="161616"/>
                </a:solidFill>
                <a:latin typeface="Arial"/>
                <a:cs typeface="Arial"/>
              </a:rPr>
              <a:t>Diffusible =</a:t>
            </a:r>
            <a:r>
              <a:rPr dirty="0" sz="2800" spc="-4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61616"/>
                </a:solidFill>
                <a:latin typeface="Arial"/>
                <a:cs typeface="Arial"/>
              </a:rPr>
              <a:t>59%</a:t>
            </a:r>
            <a:endParaRPr sz="2800">
              <a:latin typeface="Arial"/>
              <a:cs typeface="Arial"/>
            </a:endParaRPr>
          </a:p>
          <a:p>
            <a:pPr marL="1256665" indent="-19177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257300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Complexed 9</a:t>
            </a:r>
            <a:r>
              <a:rPr dirty="0" sz="24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lvl="1" marL="1512570" indent="-191770">
              <a:lnSpc>
                <a:spcPct val="100000"/>
              </a:lnSpc>
              <a:buFont typeface="Arial"/>
              <a:buChar char="•"/>
              <a:tabLst>
                <a:tab pos="151320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Ionized</a:t>
            </a:r>
            <a:r>
              <a:rPr dirty="0" sz="2400" spc="-5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3184" y="2057400"/>
            <a:ext cx="3047133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86375" y="2498725"/>
            <a:ext cx="708025" cy="1341755"/>
          </a:xfrm>
          <a:custGeom>
            <a:avLst/>
            <a:gdLst/>
            <a:ahLst/>
            <a:cxnLst/>
            <a:rect l="l" t="t" r="r" b="b"/>
            <a:pathLst>
              <a:path w="708025" h="1341754">
                <a:moveTo>
                  <a:pt x="708025" y="1341501"/>
                </a:moveTo>
                <a:lnTo>
                  <a:pt x="636694" y="1340302"/>
                </a:lnTo>
                <a:lnTo>
                  <a:pt x="570243" y="1336863"/>
                </a:lnTo>
                <a:lnTo>
                  <a:pt x="510100" y="1331421"/>
                </a:lnTo>
                <a:lnTo>
                  <a:pt x="457692" y="1324213"/>
                </a:lnTo>
                <a:lnTo>
                  <a:pt x="414445" y="1315474"/>
                </a:lnTo>
                <a:lnTo>
                  <a:pt x="361146" y="1294354"/>
                </a:lnTo>
                <a:lnTo>
                  <a:pt x="353949" y="1282445"/>
                </a:lnTo>
                <a:lnTo>
                  <a:pt x="354075" y="698246"/>
                </a:lnTo>
                <a:lnTo>
                  <a:pt x="346878" y="686379"/>
                </a:lnTo>
                <a:lnTo>
                  <a:pt x="293579" y="665313"/>
                </a:lnTo>
                <a:lnTo>
                  <a:pt x="250332" y="656590"/>
                </a:lnTo>
                <a:lnTo>
                  <a:pt x="197924" y="649390"/>
                </a:lnTo>
                <a:lnTo>
                  <a:pt x="137781" y="643953"/>
                </a:lnTo>
                <a:lnTo>
                  <a:pt x="71330" y="640516"/>
                </a:lnTo>
                <a:lnTo>
                  <a:pt x="0" y="639317"/>
                </a:lnTo>
                <a:lnTo>
                  <a:pt x="71330" y="638119"/>
                </a:lnTo>
                <a:lnTo>
                  <a:pt x="137781" y="634680"/>
                </a:lnTo>
                <a:lnTo>
                  <a:pt x="197924" y="629238"/>
                </a:lnTo>
                <a:lnTo>
                  <a:pt x="250332" y="622030"/>
                </a:lnTo>
                <a:lnTo>
                  <a:pt x="293579" y="613291"/>
                </a:lnTo>
                <a:lnTo>
                  <a:pt x="346878" y="592171"/>
                </a:lnTo>
                <a:lnTo>
                  <a:pt x="354075" y="580263"/>
                </a:lnTo>
                <a:lnTo>
                  <a:pt x="354075" y="59054"/>
                </a:lnTo>
                <a:lnTo>
                  <a:pt x="361268" y="47146"/>
                </a:lnTo>
                <a:lnTo>
                  <a:pt x="414532" y="26026"/>
                </a:lnTo>
                <a:lnTo>
                  <a:pt x="457755" y="17287"/>
                </a:lnTo>
                <a:lnTo>
                  <a:pt x="510140" y="10079"/>
                </a:lnTo>
                <a:lnTo>
                  <a:pt x="570263" y="4637"/>
                </a:lnTo>
                <a:lnTo>
                  <a:pt x="636699" y="1198"/>
                </a:lnTo>
                <a:lnTo>
                  <a:pt x="708025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39836" y="3589047"/>
            <a:ext cx="488950" cy="170180"/>
          </a:xfrm>
          <a:custGeom>
            <a:avLst/>
            <a:gdLst/>
            <a:ahLst/>
            <a:cxnLst/>
            <a:rect l="l" t="t" r="r" b="b"/>
            <a:pathLst>
              <a:path w="488950" h="170179">
                <a:moveTo>
                  <a:pt x="160730" y="0"/>
                </a:moveTo>
                <a:lnTo>
                  <a:pt x="153289" y="1369"/>
                </a:lnTo>
                <a:lnTo>
                  <a:pt x="0" y="62329"/>
                </a:lnTo>
                <a:lnTo>
                  <a:pt x="128524" y="165707"/>
                </a:lnTo>
                <a:lnTo>
                  <a:pt x="135264" y="169197"/>
                </a:lnTo>
                <a:lnTo>
                  <a:pt x="142541" y="169818"/>
                </a:lnTo>
                <a:lnTo>
                  <a:pt x="149508" y="167653"/>
                </a:lnTo>
                <a:lnTo>
                  <a:pt x="104303" y="97330"/>
                </a:lnTo>
                <a:lnTo>
                  <a:pt x="34544" y="86840"/>
                </a:lnTo>
                <a:lnTo>
                  <a:pt x="40259" y="49121"/>
                </a:lnTo>
                <a:lnTo>
                  <a:pt x="136174" y="49121"/>
                </a:lnTo>
                <a:lnTo>
                  <a:pt x="167386" y="36675"/>
                </a:lnTo>
                <a:lnTo>
                  <a:pt x="173732" y="32593"/>
                </a:lnTo>
                <a:lnTo>
                  <a:pt x="177863" y="26594"/>
                </a:lnTo>
                <a:lnTo>
                  <a:pt x="179423" y="19476"/>
                </a:lnTo>
                <a:lnTo>
                  <a:pt x="178054" y="12037"/>
                </a:lnTo>
                <a:lnTo>
                  <a:pt x="173898" y="5691"/>
                </a:lnTo>
                <a:lnTo>
                  <a:pt x="167862" y="1559"/>
                </a:lnTo>
                <a:lnTo>
                  <a:pt x="160730" y="0"/>
                </a:lnTo>
                <a:close/>
              </a:path>
              <a:path w="488950" h="170179">
                <a:moveTo>
                  <a:pt x="109907" y="59595"/>
                </a:moveTo>
                <a:lnTo>
                  <a:pt x="74846" y="73576"/>
                </a:lnTo>
                <a:lnTo>
                  <a:pt x="104303" y="97330"/>
                </a:lnTo>
                <a:lnTo>
                  <a:pt x="482981" y="154277"/>
                </a:lnTo>
                <a:lnTo>
                  <a:pt x="488696" y="116558"/>
                </a:lnTo>
                <a:lnTo>
                  <a:pt x="109907" y="59595"/>
                </a:lnTo>
                <a:close/>
              </a:path>
              <a:path w="488950" h="170179">
                <a:moveTo>
                  <a:pt x="40259" y="49121"/>
                </a:moveTo>
                <a:lnTo>
                  <a:pt x="34544" y="86840"/>
                </a:lnTo>
                <a:lnTo>
                  <a:pt x="104303" y="97330"/>
                </a:lnTo>
                <a:lnTo>
                  <a:pt x="89877" y="85697"/>
                </a:lnTo>
                <a:lnTo>
                  <a:pt x="44450" y="85697"/>
                </a:lnTo>
                <a:lnTo>
                  <a:pt x="49403" y="53058"/>
                </a:lnTo>
                <a:lnTo>
                  <a:pt x="66438" y="53058"/>
                </a:lnTo>
                <a:lnTo>
                  <a:pt x="40259" y="49121"/>
                </a:lnTo>
                <a:close/>
              </a:path>
              <a:path w="488950" h="170179">
                <a:moveTo>
                  <a:pt x="49403" y="53058"/>
                </a:moveTo>
                <a:lnTo>
                  <a:pt x="44450" y="85697"/>
                </a:lnTo>
                <a:lnTo>
                  <a:pt x="74846" y="73576"/>
                </a:lnTo>
                <a:lnTo>
                  <a:pt x="49403" y="53058"/>
                </a:lnTo>
                <a:close/>
              </a:path>
              <a:path w="488950" h="170179">
                <a:moveTo>
                  <a:pt x="74846" y="73576"/>
                </a:moveTo>
                <a:lnTo>
                  <a:pt x="44450" y="85697"/>
                </a:lnTo>
                <a:lnTo>
                  <a:pt x="89877" y="85697"/>
                </a:lnTo>
                <a:lnTo>
                  <a:pt x="74846" y="73576"/>
                </a:lnTo>
                <a:close/>
              </a:path>
              <a:path w="488950" h="170179">
                <a:moveTo>
                  <a:pt x="66438" y="53058"/>
                </a:moveTo>
                <a:lnTo>
                  <a:pt x="49403" y="53058"/>
                </a:lnTo>
                <a:lnTo>
                  <a:pt x="74846" y="73576"/>
                </a:lnTo>
                <a:lnTo>
                  <a:pt x="109907" y="59595"/>
                </a:lnTo>
                <a:lnTo>
                  <a:pt x="66438" y="53058"/>
                </a:lnTo>
                <a:close/>
              </a:path>
              <a:path w="488950" h="170179">
                <a:moveTo>
                  <a:pt x="136174" y="49121"/>
                </a:moveTo>
                <a:lnTo>
                  <a:pt x="40259" y="49121"/>
                </a:lnTo>
                <a:lnTo>
                  <a:pt x="109907" y="59595"/>
                </a:lnTo>
                <a:lnTo>
                  <a:pt x="136174" y="4912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28464" y="2085212"/>
            <a:ext cx="955675" cy="51498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solidFill>
                  <a:srgbClr val="161616"/>
                </a:solidFill>
                <a:latin typeface="Arial"/>
                <a:cs typeface="Arial"/>
              </a:rPr>
              <a:t>D</a:t>
            </a:r>
            <a:r>
              <a:rPr dirty="0" sz="1600" spc="5" b="1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161616"/>
                </a:solidFill>
                <a:latin typeface="Arial"/>
                <a:cs typeface="Arial"/>
              </a:rPr>
              <a:t>ff</a:t>
            </a: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usi</a:t>
            </a:r>
            <a:r>
              <a:rPr dirty="0" sz="1600" spc="5" b="1">
                <a:solidFill>
                  <a:srgbClr val="161616"/>
                </a:solidFill>
                <a:latin typeface="Arial"/>
                <a:cs typeface="Arial"/>
              </a:rPr>
              <a:t>bl</a:t>
            </a: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3933" y="3792728"/>
            <a:ext cx="934085" cy="75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Non-  </a:t>
            </a: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d</a:t>
            </a:r>
            <a:r>
              <a:rPr dirty="0" sz="1600" spc="5" b="1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161616"/>
                </a:solidFill>
                <a:latin typeface="Arial"/>
                <a:cs typeface="Arial"/>
              </a:rPr>
              <a:t>ff</a:t>
            </a: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usi</a:t>
            </a:r>
            <a:r>
              <a:rPr dirty="0" sz="1600" spc="5" b="1">
                <a:solidFill>
                  <a:srgbClr val="161616"/>
                </a:solidFill>
                <a:latin typeface="Arial"/>
                <a:cs typeface="Arial"/>
              </a:rPr>
              <a:t>bl</a:t>
            </a: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e  </a:t>
            </a: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466" y="608152"/>
            <a:ext cx="625538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pc="-10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Physiological </a:t>
            </a:r>
            <a:r>
              <a:rPr dirty="0" u="heavy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importance </a:t>
            </a:r>
            <a:r>
              <a:rPr dirty="0" u="heavy" spc="-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of</a:t>
            </a:r>
            <a:r>
              <a:rPr dirty="0" u="heavy" spc="5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Calcium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51508"/>
            <a:ext cx="7691120" cy="3528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indent="-344170">
              <a:lnSpc>
                <a:spcPts val="259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Calcium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salts in bone </a:t>
            </a: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provide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structural </a:t>
            </a: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integrity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of</a:t>
            </a:r>
            <a:r>
              <a:rPr dirty="0" sz="2400" spc="-4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590"/>
              </a:lnSpc>
            </a:pP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skeleton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356870" marR="782320" indent="-344170">
              <a:lnSpc>
                <a:spcPct val="8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Calcium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ions </a:t>
            </a: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in extracellular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cellular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fluids </a:t>
            </a: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is 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essential to normal function </a:t>
            </a:r>
            <a:r>
              <a:rPr dirty="0" sz="2400" spc="5">
                <a:solidFill>
                  <a:srgbClr val="161616"/>
                </a:solidFill>
                <a:latin typeface="Arial"/>
                <a:cs typeface="Arial"/>
              </a:rPr>
              <a:t>for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the biochemical  processes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solidFill>
                  <a:srgbClr val="161616"/>
                </a:solidFill>
                <a:latin typeface="Arial"/>
                <a:cs typeface="Arial"/>
              </a:rPr>
              <a:t>Neuoromuscular</a:t>
            </a:r>
            <a:r>
              <a:rPr dirty="0" sz="2000" spc="1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61616"/>
                </a:solidFill>
                <a:latin typeface="Arial"/>
                <a:cs typeface="Arial"/>
              </a:rPr>
              <a:t>excitability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solidFill>
                  <a:srgbClr val="161616"/>
                </a:solidFill>
                <a:latin typeface="Arial"/>
                <a:cs typeface="Arial"/>
              </a:rPr>
              <a:t>Hormonal</a:t>
            </a:r>
            <a:r>
              <a:rPr dirty="0" sz="20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61616"/>
                </a:solidFill>
                <a:latin typeface="Arial"/>
                <a:cs typeface="Arial"/>
              </a:rPr>
              <a:t>secretion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15">
                <a:solidFill>
                  <a:srgbClr val="161616"/>
                </a:solidFill>
                <a:latin typeface="Arial"/>
                <a:cs typeface="Arial"/>
              </a:rPr>
              <a:t>Enzymatic</a:t>
            </a:r>
            <a:r>
              <a:rPr dirty="0" sz="2000" spc="9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61616"/>
                </a:solidFill>
                <a:latin typeface="Arial"/>
                <a:cs typeface="Arial"/>
              </a:rPr>
              <a:t>regulation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15">
                <a:solidFill>
                  <a:srgbClr val="161616"/>
                </a:solidFill>
                <a:latin typeface="Arial"/>
                <a:cs typeface="Arial"/>
              </a:rPr>
              <a:t>Blood</a:t>
            </a:r>
            <a:r>
              <a:rPr dirty="0" sz="2000" spc="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61616"/>
                </a:solidFill>
                <a:latin typeface="Arial"/>
                <a:cs typeface="Arial"/>
              </a:rPr>
              <a:t>coagulation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solidFill>
                  <a:srgbClr val="161616"/>
                </a:solidFill>
                <a:latin typeface="Arial"/>
                <a:cs typeface="Arial"/>
              </a:rPr>
              <a:t>Second</a:t>
            </a:r>
            <a:r>
              <a:rPr dirty="0" sz="2000" spc="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61616"/>
                </a:solidFill>
                <a:latin typeface="Arial"/>
                <a:cs typeface="Arial"/>
              </a:rPr>
              <a:t>messenger.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0133" y="145795"/>
            <a:ext cx="247650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4000" spc="-5">
                <a:solidFill>
                  <a:srgbClr val="0D090F"/>
                </a:solidFill>
                <a:uFill>
                  <a:solidFill>
                    <a:srgbClr val="0D090F"/>
                  </a:solidFill>
                </a:uFill>
                <a:latin typeface="Comic Sans MS"/>
                <a:cs typeface="Comic Sans MS"/>
              </a:rPr>
              <a:t>Phosphate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444" y="1067535"/>
            <a:ext cx="7950200" cy="412432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spc="-110" b="1">
                <a:solidFill>
                  <a:srgbClr val="0D090F"/>
                </a:solidFill>
                <a:latin typeface="Trebuchet MS"/>
                <a:cs typeface="Trebuchet MS"/>
              </a:rPr>
              <a:t>Phosphorous </a:t>
            </a:r>
            <a:r>
              <a:rPr dirty="0" sz="2400" spc="-100" b="1">
                <a:solidFill>
                  <a:srgbClr val="0D090F"/>
                </a:solidFill>
                <a:latin typeface="Trebuchet MS"/>
                <a:cs typeface="Trebuchet MS"/>
              </a:rPr>
              <a:t>is </a:t>
            </a:r>
            <a:r>
              <a:rPr dirty="0" sz="2400" spc="-120" b="1">
                <a:solidFill>
                  <a:srgbClr val="0D090F"/>
                </a:solidFill>
                <a:latin typeface="Trebuchet MS"/>
                <a:cs typeface="Trebuchet MS"/>
              </a:rPr>
              <a:t>an </a:t>
            </a:r>
            <a:r>
              <a:rPr dirty="0" sz="2400" spc="-125" b="1">
                <a:solidFill>
                  <a:srgbClr val="0D090F"/>
                </a:solidFill>
                <a:latin typeface="Trebuchet MS"/>
                <a:cs typeface="Trebuchet MS"/>
              </a:rPr>
              <a:t>essential </a:t>
            </a:r>
            <a:r>
              <a:rPr dirty="0" sz="2400" spc="-140" b="1">
                <a:solidFill>
                  <a:srgbClr val="0D090F"/>
                </a:solidFill>
                <a:latin typeface="Trebuchet MS"/>
                <a:cs typeface="Trebuchet MS"/>
              </a:rPr>
              <a:t>mineral</a:t>
            </a:r>
            <a:r>
              <a:rPr dirty="0" sz="2400" spc="-53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50" b="1">
                <a:solidFill>
                  <a:srgbClr val="0D090F"/>
                </a:solidFill>
                <a:latin typeface="Trebuchet MS"/>
                <a:cs typeface="Trebuchet MS"/>
              </a:rPr>
              <a:t>necessary:</a:t>
            </a:r>
            <a:endParaRPr sz="2400">
              <a:latin typeface="Trebuchet MS"/>
              <a:cs typeface="Trebuchet MS"/>
            </a:endParaRPr>
          </a:p>
          <a:p>
            <a:pPr marL="353695">
              <a:lnSpc>
                <a:spcPct val="100000"/>
              </a:lnSpc>
              <a:spcBef>
                <a:spcPts val="285"/>
              </a:spcBef>
            </a:pPr>
            <a:r>
              <a:rPr dirty="0" sz="2400" spc="-140" b="1">
                <a:solidFill>
                  <a:srgbClr val="0D090F"/>
                </a:solidFill>
                <a:latin typeface="Trebuchet MS"/>
                <a:cs typeface="Trebuchet MS"/>
              </a:rPr>
              <a:t>for </a:t>
            </a:r>
            <a:r>
              <a:rPr dirty="0" sz="2400" spc="-220" b="1">
                <a:solidFill>
                  <a:srgbClr val="0D090F"/>
                </a:solidFill>
                <a:latin typeface="Trebuchet MS"/>
                <a:cs typeface="Trebuchet MS"/>
              </a:rPr>
              <a:t>ATP </a:t>
            </a:r>
            <a:r>
              <a:rPr dirty="0" sz="2400" spc="-114" b="1">
                <a:solidFill>
                  <a:srgbClr val="0D090F"/>
                </a:solidFill>
                <a:latin typeface="Trebuchet MS"/>
                <a:cs typeface="Trebuchet MS"/>
              </a:rPr>
              <a:t>and </a:t>
            </a:r>
            <a:r>
              <a:rPr dirty="0" sz="2400" spc="-30" b="1">
                <a:solidFill>
                  <a:srgbClr val="0D090F"/>
                </a:solidFill>
                <a:latin typeface="Trebuchet MS"/>
                <a:cs typeface="Trebuchet MS"/>
              </a:rPr>
              <a:t>cAMP </a:t>
            </a:r>
            <a:r>
              <a:rPr dirty="0" sz="2400" spc="-130" b="1">
                <a:solidFill>
                  <a:srgbClr val="0D090F"/>
                </a:solidFill>
                <a:latin typeface="Trebuchet MS"/>
                <a:cs typeface="Trebuchet MS"/>
              </a:rPr>
              <a:t>second </a:t>
            </a:r>
            <a:r>
              <a:rPr dirty="0" sz="2400" spc="-135" b="1">
                <a:solidFill>
                  <a:srgbClr val="0D090F"/>
                </a:solidFill>
                <a:latin typeface="Trebuchet MS"/>
                <a:cs typeface="Trebuchet MS"/>
              </a:rPr>
              <a:t>messenger</a:t>
            </a:r>
            <a:r>
              <a:rPr dirty="0" sz="2400" spc="-480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35" b="1">
                <a:solidFill>
                  <a:srgbClr val="0D090F"/>
                </a:solidFill>
                <a:latin typeface="Trebuchet MS"/>
                <a:cs typeface="Trebuchet MS"/>
              </a:rPr>
              <a:t>systems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spc="-125" b="1">
                <a:solidFill>
                  <a:srgbClr val="0D090F"/>
                </a:solidFill>
                <a:latin typeface="Trebuchet MS"/>
                <a:cs typeface="Trebuchet MS"/>
              </a:rPr>
              <a:t>Phosphate </a:t>
            </a:r>
            <a:r>
              <a:rPr dirty="0" sz="2400" spc="-105" b="1">
                <a:solidFill>
                  <a:srgbClr val="0D090F"/>
                </a:solidFill>
                <a:latin typeface="Trebuchet MS"/>
                <a:cs typeface="Trebuchet MS"/>
              </a:rPr>
              <a:t>plasma </a:t>
            </a:r>
            <a:r>
              <a:rPr dirty="0" sz="2400" spc="-145" b="1">
                <a:solidFill>
                  <a:srgbClr val="0D090F"/>
                </a:solidFill>
                <a:latin typeface="Trebuchet MS"/>
                <a:cs typeface="Trebuchet MS"/>
              </a:rPr>
              <a:t>concentration </a:t>
            </a:r>
            <a:r>
              <a:rPr dirty="0" sz="2400" spc="-100" b="1">
                <a:solidFill>
                  <a:srgbClr val="0D090F"/>
                </a:solidFill>
                <a:latin typeface="Trebuchet MS"/>
                <a:cs typeface="Trebuchet MS"/>
              </a:rPr>
              <a:t>is </a:t>
            </a:r>
            <a:r>
              <a:rPr dirty="0" sz="2400" spc="-120" b="1">
                <a:solidFill>
                  <a:srgbClr val="0D090F"/>
                </a:solidFill>
                <a:latin typeface="Trebuchet MS"/>
                <a:cs typeface="Trebuchet MS"/>
              </a:rPr>
              <a:t>around </a:t>
            </a:r>
            <a:r>
              <a:rPr dirty="0" sz="2400" spc="-190" b="1">
                <a:solidFill>
                  <a:srgbClr val="0D090F"/>
                </a:solidFill>
                <a:latin typeface="Trebuchet MS"/>
                <a:cs typeface="Trebuchet MS"/>
              </a:rPr>
              <a:t>4</a:t>
            </a:r>
            <a:r>
              <a:rPr dirty="0" sz="2400" spc="-8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20" b="1">
                <a:solidFill>
                  <a:srgbClr val="0D090F"/>
                </a:solidFill>
                <a:latin typeface="Trebuchet MS"/>
                <a:cs typeface="Trebuchet MS"/>
              </a:rPr>
              <a:t>mg/dL.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D090F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spc="-165" b="1">
                <a:solidFill>
                  <a:srgbClr val="0D090F"/>
                </a:solidFill>
                <a:latin typeface="Trebuchet MS"/>
                <a:cs typeface="Trebuchet MS"/>
              </a:rPr>
              <a:t>Forms:</a:t>
            </a:r>
            <a:endParaRPr sz="2400">
              <a:latin typeface="Trebuchet MS"/>
              <a:cs typeface="Trebuchet MS"/>
            </a:endParaRPr>
          </a:p>
          <a:p>
            <a:pPr lvl="1" marL="1158875" indent="-164465">
              <a:lnSpc>
                <a:spcPct val="100000"/>
              </a:lnSpc>
              <a:spcBef>
                <a:spcPts val="290"/>
              </a:spcBef>
              <a:buChar char="-"/>
              <a:tabLst>
                <a:tab pos="1159510" algn="l"/>
              </a:tabLst>
            </a:pPr>
            <a:r>
              <a:rPr dirty="0" sz="2400" spc="-140" b="1">
                <a:solidFill>
                  <a:srgbClr val="0D090F"/>
                </a:solidFill>
                <a:latin typeface="Trebuchet MS"/>
                <a:cs typeface="Trebuchet MS"/>
              </a:rPr>
              <a:t>Ionized</a:t>
            </a:r>
            <a:r>
              <a:rPr dirty="0" sz="2400" spc="-23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25" b="1">
                <a:solidFill>
                  <a:srgbClr val="0D090F"/>
                </a:solidFill>
                <a:latin typeface="Trebuchet MS"/>
                <a:cs typeface="Trebuchet MS"/>
              </a:rPr>
              <a:t>(diffusible)</a:t>
            </a:r>
            <a:r>
              <a:rPr dirty="0" sz="2400" spc="-204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0D090F"/>
                </a:solidFill>
                <a:latin typeface="Wingdings"/>
                <a:cs typeface="Wingdings"/>
              </a:rPr>
              <a:t></a:t>
            </a:r>
            <a:r>
              <a:rPr dirty="0" sz="2400" spc="-75" b="1">
                <a:solidFill>
                  <a:srgbClr val="0D090F"/>
                </a:solidFill>
                <a:latin typeface="Times New Roman"/>
                <a:cs typeface="Times New Roman"/>
              </a:rPr>
              <a:t> </a:t>
            </a:r>
            <a:r>
              <a:rPr dirty="0" sz="2400" spc="-120" b="1">
                <a:solidFill>
                  <a:srgbClr val="0D090F"/>
                </a:solidFill>
                <a:latin typeface="Trebuchet MS"/>
                <a:cs typeface="Trebuchet MS"/>
              </a:rPr>
              <a:t>around</a:t>
            </a:r>
            <a:r>
              <a:rPr dirty="0" sz="2400" spc="-204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90" b="1">
                <a:solidFill>
                  <a:srgbClr val="0D090F"/>
                </a:solidFill>
                <a:latin typeface="Trebuchet MS"/>
                <a:cs typeface="Trebuchet MS"/>
              </a:rPr>
              <a:t>50%</a:t>
            </a:r>
            <a:r>
              <a:rPr dirty="0" sz="2400" spc="-21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00" b="1">
                <a:solidFill>
                  <a:srgbClr val="0D090F"/>
                </a:solidFill>
                <a:latin typeface="Trebuchet MS"/>
                <a:cs typeface="Trebuchet MS"/>
              </a:rPr>
              <a:t>of</a:t>
            </a:r>
            <a:r>
              <a:rPr dirty="0" sz="2400" spc="-190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14" b="1">
                <a:solidFill>
                  <a:srgbClr val="0D090F"/>
                </a:solidFill>
                <a:latin typeface="Trebuchet MS"/>
                <a:cs typeface="Trebuchet MS"/>
              </a:rPr>
              <a:t>total</a:t>
            </a:r>
            <a:endParaRPr sz="2400">
              <a:latin typeface="Trebuchet MS"/>
              <a:cs typeface="Trebuchet MS"/>
            </a:endParaRPr>
          </a:p>
          <a:p>
            <a:pPr lvl="1" marL="1198245" indent="-161290">
              <a:lnSpc>
                <a:spcPct val="100000"/>
              </a:lnSpc>
              <a:spcBef>
                <a:spcPts val="290"/>
              </a:spcBef>
              <a:buChar char="-"/>
              <a:tabLst>
                <a:tab pos="1198880" algn="l"/>
              </a:tabLst>
            </a:pPr>
            <a:r>
              <a:rPr dirty="0" sz="2400" spc="-150" b="1">
                <a:solidFill>
                  <a:srgbClr val="0D090F"/>
                </a:solidFill>
                <a:latin typeface="Trebuchet MS"/>
                <a:cs typeface="Trebuchet MS"/>
              </a:rPr>
              <a:t>un-ionized</a:t>
            </a:r>
            <a:r>
              <a:rPr dirty="0" sz="2400" spc="-229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20" b="1">
                <a:solidFill>
                  <a:srgbClr val="0D090F"/>
                </a:solidFill>
                <a:latin typeface="Trebuchet MS"/>
                <a:cs typeface="Trebuchet MS"/>
              </a:rPr>
              <a:t>(non-diffusible</a:t>
            </a:r>
            <a:r>
              <a:rPr dirty="0" sz="2400" spc="-260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35" b="1">
                <a:solidFill>
                  <a:srgbClr val="0D090F"/>
                </a:solidFill>
                <a:latin typeface="Trebuchet MS"/>
                <a:cs typeface="Trebuchet MS"/>
              </a:rPr>
              <a:t>)</a:t>
            </a:r>
            <a:r>
              <a:rPr dirty="0" sz="2400" spc="-17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14" b="1">
                <a:solidFill>
                  <a:srgbClr val="0D090F"/>
                </a:solidFill>
                <a:latin typeface="Trebuchet MS"/>
                <a:cs typeface="Trebuchet MS"/>
              </a:rPr>
              <a:t>and</a:t>
            </a:r>
            <a:r>
              <a:rPr dirty="0" sz="2400" spc="-180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35" b="1">
                <a:solidFill>
                  <a:srgbClr val="0D090F"/>
                </a:solidFill>
                <a:latin typeface="Trebuchet MS"/>
                <a:cs typeface="Trebuchet MS"/>
              </a:rPr>
              <a:t>protein-</a:t>
            </a:r>
            <a:r>
              <a:rPr dirty="0" sz="2400" spc="-229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05" b="1">
                <a:solidFill>
                  <a:srgbClr val="0D090F"/>
                </a:solidFill>
                <a:latin typeface="Trebuchet MS"/>
                <a:cs typeface="Trebuchet MS"/>
              </a:rPr>
              <a:t>bound</a:t>
            </a:r>
            <a:r>
              <a:rPr dirty="0" sz="2400" spc="-204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10" b="1">
                <a:solidFill>
                  <a:srgbClr val="0D090F"/>
                </a:solidFill>
                <a:latin typeface="Trebuchet MS"/>
                <a:cs typeface="Trebuchet MS"/>
              </a:rPr>
              <a:t>(50%)</a:t>
            </a:r>
            <a:endParaRPr sz="24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D090F"/>
              </a:buClr>
              <a:buFont typeface="Trebuchet MS"/>
              <a:buChar char="-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spc="-145" b="1">
                <a:solidFill>
                  <a:srgbClr val="0D090F"/>
                </a:solidFill>
                <a:latin typeface="Trebuchet MS"/>
                <a:cs typeface="Trebuchet MS"/>
              </a:rPr>
              <a:t>Calcium</a:t>
            </a:r>
            <a:r>
              <a:rPr dirty="0" sz="2400" spc="-190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00" b="1">
                <a:solidFill>
                  <a:srgbClr val="0D090F"/>
                </a:solidFill>
                <a:latin typeface="Trebuchet MS"/>
                <a:cs typeface="Trebuchet MS"/>
              </a:rPr>
              <a:t>is</a:t>
            </a:r>
            <a:r>
              <a:rPr dirty="0" sz="2400" spc="-19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20" b="1">
                <a:solidFill>
                  <a:srgbClr val="0D090F"/>
                </a:solidFill>
                <a:latin typeface="Trebuchet MS"/>
                <a:cs typeface="Trebuchet MS"/>
              </a:rPr>
              <a:t>tightly</a:t>
            </a:r>
            <a:r>
              <a:rPr dirty="0" sz="2400" spc="-21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40" b="1">
                <a:solidFill>
                  <a:srgbClr val="0D090F"/>
                </a:solidFill>
                <a:latin typeface="Trebuchet MS"/>
                <a:cs typeface="Trebuchet MS"/>
              </a:rPr>
              <a:t>regulated</a:t>
            </a:r>
            <a:r>
              <a:rPr dirty="0" sz="2400" spc="-18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20" b="1">
                <a:solidFill>
                  <a:srgbClr val="0D090F"/>
                </a:solidFill>
                <a:latin typeface="Trebuchet MS"/>
                <a:cs typeface="Trebuchet MS"/>
              </a:rPr>
              <a:t>with</a:t>
            </a:r>
            <a:r>
              <a:rPr dirty="0" sz="2400" spc="-19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10" b="1">
                <a:solidFill>
                  <a:srgbClr val="0D090F"/>
                </a:solidFill>
                <a:latin typeface="Trebuchet MS"/>
                <a:cs typeface="Trebuchet MS"/>
              </a:rPr>
              <a:t>Phosphorous</a:t>
            </a:r>
            <a:r>
              <a:rPr dirty="0" sz="2400" spc="-22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25" b="1">
                <a:solidFill>
                  <a:srgbClr val="0D090F"/>
                </a:solidFill>
                <a:latin typeface="Trebuchet MS"/>
                <a:cs typeface="Trebuchet MS"/>
              </a:rPr>
              <a:t>in</a:t>
            </a:r>
            <a:r>
              <a:rPr dirty="0" sz="2400" spc="-21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40" b="1">
                <a:solidFill>
                  <a:srgbClr val="0D090F"/>
                </a:solidFill>
                <a:latin typeface="Trebuchet MS"/>
                <a:cs typeface="Trebuchet MS"/>
              </a:rPr>
              <a:t>the</a:t>
            </a:r>
            <a:r>
              <a:rPr dirty="0" sz="2400" spc="-175" b="1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dirty="0" sz="2400" spc="-160" b="1">
                <a:solidFill>
                  <a:srgbClr val="0D090F"/>
                </a:solidFill>
                <a:latin typeface="Trebuchet MS"/>
                <a:cs typeface="Trebuchet MS"/>
              </a:rPr>
              <a:t>body.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272"/>
            <a:ext cx="2501900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>
                <a:solidFill>
                  <a:srgbClr val="161616"/>
                </a:solidFill>
                <a:latin typeface="Arial"/>
                <a:cs typeface="Arial"/>
              </a:rPr>
              <a:t>Calcuim metabolism</a:t>
            </a:r>
            <a:r>
              <a:rPr dirty="0" sz="1600" spc="-14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161616"/>
                </a:solidFill>
                <a:latin typeface="Arial"/>
                <a:cs typeface="Arial"/>
              </a:rPr>
              <a:t>cont…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5600" y="1371600"/>
            <a:ext cx="0" cy="4267200"/>
          </a:xfrm>
          <a:custGeom>
            <a:avLst/>
            <a:gdLst/>
            <a:ahLst/>
            <a:cxnLst/>
            <a:rect l="l" t="t" r="r" b="b"/>
            <a:pathLst>
              <a:path w="0"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3810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43600" y="1371600"/>
            <a:ext cx="0" cy="4267200"/>
          </a:xfrm>
          <a:custGeom>
            <a:avLst/>
            <a:gdLst/>
            <a:ahLst/>
            <a:cxnLst/>
            <a:rect l="l" t="t" r="r" b="b"/>
            <a:pathLst>
              <a:path w="0"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3810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244" y="5073446"/>
            <a:ext cx="1005840" cy="153543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Milk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dairy  </a:t>
            </a: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pro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d</a:t>
            </a: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c</a:t>
            </a: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Fish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044" y="786206"/>
            <a:ext cx="106045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Sourc</a:t>
            </a:r>
            <a:r>
              <a:rPr dirty="0" sz="240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12192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 h="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57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40734" y="865454"/>
            <a:ext cx="20866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Daily</a:t>
            </a:r>
            <a:r>
              <a:rPr dirty="0" sz="1800" spc="-8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7629" y="3274821"/>
            <a:ext cx="20180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indent="-80645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spc="-25" b="1">
                <a:solidFill>
                  <a:srgbClr val="161616"/>
                </a:solidFill>
                <a:latin typeface="Arial"/>
                <a:cs typeface="Arial"/>
              </a:rPr>
              <a:t>Pregnancy,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lactation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after</a:t>
            </a:r>
            <a:r>
              <a:rPr dirty="0" sz="1800" spc="-6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menopause: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5002" y="4647057"/>
            <a:ext cx="1747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25-35</a:t>
            </a:r>
            <a:r>
              <a:rPr dirty="0" sz="1800" spc="-7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mmol/day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5400" y="3200400"/>
            <a:ext cx="228600" cy="1143000"/>
          </a:xfrm>
          <a:custGeom>
            <a:avLst/>
            <a:gdLst/>
            <a:ahLst/>
            <a:cxnLst/>
            <a:rect l="l" t="t" r="r" b="b"/>
            <a:pathLst>
              <a:path w="228600" h="1143000">
                <a:moveTo>
                  <a:pt x="0" y="0"/>
                </a:moveTo>
                <a:lnTo>
                  <a:pt x="44487" y="7489"/>
                </a:lnTo>
                <a:lnTo>
                  <a:pt x="80819" y="27908"/>
                </a:lnTo>
                <a:lnTo>
                  <a:pt x="105316" y="58185"/>
                </a:lnTo>
                <a:lnTo>
                  <a:pt x="114300" y="95250"/>
                </a:lnTo>
                <a:lnTo>
                  <a:pt x="114300" y="476250"/>
                </a:lnTo>
                <a:lnTo>
                  <a:pt x="123283" y="513314"/>
                </a:lnTo>
                <a:lnTo>
                  <a:pt x="147780" y="543591"/>
                </a:lnTo>
                <a:lnTo>
                  <a:pt x="184112" y="564010"/>
                </a:lnTo>
                <a:lnTo>
                  <a:pt x="228600" y="571500"/>
                </a:lnTo>
                <a:lnTo>
                  <a:pt x="184112" y="578989"/>
                </a:lnTo>
                <a:lnTo>
                  <a:pt x="147780" y="599408"/>
                </a:lnTo>
                <a:lnTo>
                  <a:pt x="123283" y="629685"/>
                </a:lnTo>
                <a:lnTo>
                  <a:pt x="114300" y="666750"/>
                </a:lnTo>
                <a:lnTo>
                  <a:pt x="114300" y="1047750"/>
                </a:lnTo>
                <a:lnTo>
                  <a:pt x="105316" y="1084814"/>
                </a:lnTo>
                <a:lnTo>
                  <a:pt x="80819" y="1115091"/>
                </a:lnTo>
                <a:lnTo>
                  <a:pt x="44487" y="1135510"/>
                </a:lnTo>
                <a:lnTo>
                  <a:pt x="0" y="1143000"/>
                </a:lnTo>
              </a:path>
            </a:pathLst>
          </a:custGeom>
          <a:ln w="28575">
            <a:solidFill>
              <a:srgbClr val="0000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572250" y="862406"/>
            <a:ext cx="16414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bsorp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971800"/>
            <a:ext cx="1438275" cy="2162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27629" y="1551508"/>
            <a:ext cx="4996180" cy="1184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indent="-80645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  <a:tab pos="1200785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Infants &amp;	adults:</a:t>
            </a:r>
            <a:endParaRPr sz="1800">
              <a:latin typeface="Arial"/>
              <a:cs typeface="Arial"/>
            </a:endParaRPr>
          </a:p>
          <a:p>
            <a:pPr lvl="1" marL="1028065" indent="-506095">
              <a:lnSpc>
                <a:spcPct val="100000"/>
              </a:lnSpc>
              <a:buAutoNum type="arabicPeriod" startAt="5"/>
              <a:tabLst>
                <a:tab pos="102870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-25 </a:t>
            </a:r>
            <a:r>
              <a:rPr dirty="0" sz="1600" spc="5" b="1">
                <a:solidFill>
                  <a:srgbClr val="161616"/>
                </a:solidFill>
                <a:latin typeface="Arial"/>
                <a:cs typeface="Arial"/>
              </a:rPr>
              <a:t>mmol/day</a:t>
            </a:r>
            <a:endParaRPr sz="1600">
              <a:latin typeface="Arial"/>
              <a:cs typeface="Arial"/>
            </a:endParaRPr>
          </a:p>
          <a:p>
            <a:pPr lvl="2" marL="3218815" indent="-80645">
              <a:lnSpc>
                <a:spcPct val="100000"/>
              </a:lnSpc>
              <a:spcBef>
                <a:spcPts val="484"/>
              </a:spcBef>
              <a:buSzPct val="94444"/>
              <a:buFont typeface="Arial"/>
              <a:buChar char="•"/>
              <a:tabLst>
                <a:tab pos="321945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Duodenum:</a:t>
            </a:r>
            <a:endParaRPr sz="1800">
              <a:latin typeface="Arial"/>
              <a:cs typeface="Arial"/>
            </a:endParaRPr>
          </a:p>
          <a:p>
            <a:pPr marL="3265804">
              <a:lnSpc>
                <a:spcPct val="100000"/>
              </a:lnSpc>
            </a:pP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active</a:t>
            </a:r>
            <a:r>
              <a:rPr dirty="0" sz="1800" spc="-6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transport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3098" y="2984703"/>
            <a:ext cx="25076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indent="-80645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small</a:t>
            </a:r>
            <a:r>
              <a:rPr dirty="0" sz="1800" spc="-2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intestine: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concentration</a:t>
            </a:r>
            <a:r>
              <a:rPr dirty="0" sz="1800" spc="-7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gradient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00400" y="1295400"/>
            <a:ext cx="2209800" cy="0"/>
          </a:xfrm>
          <a:custGeom>
            <a:avLst/>
            <a:gdLst/>
            <a:ahLst/>
            <a:cxnLst/>
            <a:rect l="l" t="t" r="r" b="b"/>
            <a:pathLst>
              <a:path w="2209800" h="0">
                <a:moveTo>
                  <a:pt x="0" y="0"/>
                </a:moveTo>
                <a:lnTo>
                  <a:pt x="2209800" y="0"/>
                </a:lnTo>
              </a:path>
            </a:pathLst>
          </a:custGeom>
          <a:ln w="2857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77000" y="12954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 h="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857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1000" y="1371600"/>
            <a:ext cx="19050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79437"/>
            <a:ext cx="7086600" cy="868680"/>
          </a:xfrm>
          <a:prstGeom prst="rect"/>
          <a:ln w="9525">
            <a:solidFill>
              <a:srgbClr val="00004D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1655"/>
              </a:spcBef>
            </a:pPr>
            <a:r>
              <a:rPr dirty="0">
                <a:latin typeface="Arial"/>
                <a:cs typeface="Arial"/>
              </a:rPr>
              <a:t>Calcium </a:t>
            </a:r>
            <a:r>
              <a:rPr dirty="0" spc="5">
                <a:latin typeface="Arial"/>
                <a:cs typeface="Arial"/>
              </a:rPr>
              <a:t>Metabolism in </a:t>
            </a:r>
            <a:r>
              <a:rPr dirty="0">
                <a:latin typeface="Arial"/>
                <a:cs typeface="Arial"/>
              </a:rPr>
              <a:t>an adult</a:t>
            </a:r>
            <a:r>
              <a:rPr dirty="0" spc="-1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human</a:t>
            </a:r>
          </a:p>
        </p:txBody>
      </p:sp>
      <p:sp>
        <p:nvSpPr>
          <p:cNvPr id="3" name="object 3"/>
          <p:cNvSpPr/>
          <p:nvPr/>
        </p:nvSpPr>
        <p:spPr>
          <a:xfrm>
            <a:off x="1738003" y="1943256"/>
            <a:ext cx="5692116" cy="4017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28394" y="2398014"/>
            <a:ext cx="1402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005A"/>
                </a:solidFill>
                <a:latin typeface="Arial"/>
                <a:cs typeface="Arial"/>
              </a:rPr>
              <a:t>1000</a:t>
            </a:r>
            <a:r>
              <a:rPr dirty="0" sz="1800" spc="-75" b="1">
                <a:solidFill>
                  <a:srgbClr val="0000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5A"/>
                </a:solidFill>
                <a:latin typeface="Arial"/>
                <a:cs typeface="Arial"/>
              </a:rPr>
              <a:t>mg/day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0" y="2552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2200" y="30480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5826" y="41910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7340" y="3424173"/>
            <a:ext cx="133985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solidFill>
                  <a:srgbClr val="080808"/>
                </a:solidFill>
                <a:latin typeface="Arial"/>
                <a:cs typeface="Arial"/>
              </a:rPr>
              <a:t>1000-350=650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5334000" cy="838200"/>
          </a:xfrm>
          <a:prstGeom prst="rect"/>
          <a:ln w="9525">
            <a:solidFill>
              <a:srgbClr val="001F5F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marL="671830">
              <a:lnSpc>
                <a:spcPct val="100000"/>
              </a:lnSpc>
              <a:spcBef>
                <a:spcPts val="1045"/>
              </a:spcBef>
            </a:pPr>
            <a:r>
              <a:rPr dirty="0" sz="3600">
                <a:latin typeface="Arial"/>
                <a:cs typeface="Arial"/>
              </a:rPr>
              <a:t>Bone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composition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1520268"/>
            <a:ext cx="4369435" cy="412686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u="heavy" sz="32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Organic</a:t>
            </a:r>
            <a:r>
              <a:rPr dirty="0" u="heavy" sz="3200" spc="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Matrix</a:t>
            </a:r>
            <a:endParaRPr sz="3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Collagen Fibers</a:t>
            </a:r>
            <a:r>
              <a:rPr dirty="0" sz="2000" spc="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(95%)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Ground Substance</a:t>
            </a:r>
            <a:r>
              <a:rPr dirty="0" sz="2000" spc="3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(5%)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ECF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Proteoglycans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u="heavy" sz="32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Bone</a:t>
            </a:r>
            <a:r>
              <a:rPr dirty="0" u="heavy" sz="3200" spc="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Salts</a:t>
            </a:r>
            <a:endParaRPr sz="3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Salts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of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Ca++ &amp;</a:t>
            </a:r>
            <a:r>
              <a:rPr dirty="0" sz="2000" spc="4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PO4</a:t>
            </a:r>
            <a:r>
              <a:rPr dirty="0" baseline="24691" sz="2025" spc="-15" b="1">
                <a:solidFill>
                  <a:srgbClr val="161616"/>
                </a:solidFill>
                <a:latin typeface="Arial"/>
                <a:cs typeface="Arial"/>
              </a:rPr>
              <a:t>-</a:t>
            </a:r>
            <a:endParaRPr baseline="24691" sz="2025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In the form </a:t>
            </a:r>
            <a:r>
              <a:rPr dirty="0" sz="2000" b="1">
                <a:solidFill>
                  <a:srgbClr val="161616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750570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Hydroxyapatite crystals</a:t>
            </a:r>
            <a:r>
              <a:rPr dirty="0" sz="2000" spc="8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(99%)</a:t>
            </a:r>
            <a:endParaRPr sz="2000">
              <a:latin typeface="Arial"/>
              <a:cs typeface="Arial"/>
            </a:endParaRPr>
          </a:p>
          <a:p>
            <a:pPr marL="750570">
              <a:lnSpc>
                <a:spcPct val="100000"/>
              </a:lnSpc>
              <a:spcBef>
                <a:spcPts val="240"/>
              </a:spcBef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Ca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10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(PO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4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)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6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(OH)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2</a:t>
            </a:r>
            <a:endParaRPr baseline="-20576" sz="2025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40"/>
              </a:spcBef>
            </a:pPr>
            <a:r>
              <a:rPr dirty="0" sz="2000" spc="5" b="1">
                <a:solidFill>
                  <a:srgbClr val="161616"/>
                </a:solidFill>
                <a:latin typeface="Arial"/>
                <a:cs typeface="Arial"/>
              </a:rPr>
              <a:t>Mg,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Na, K,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Carbonate</a:t>
            </a:r>
            <a:r>
              <a:rPr dirty="0" sz="2000" spc="-2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7000" y="2297112"/>
            <a:ext cx="1590675" cy="37020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320"/>
              </a:spcBef>
            </a:pPr>
            <a:r>
              <a:rPr dirty="0" sz="1800" spc="-20" b="1">
                <a:solidFill>
                  <a:srgbClr val="161616"/>
                </a:solidFill>
                <a:latin typeface="Arial"/>
                <a:cs typeface="Arial"/>
              </a:rPr>
              <a:t>Tensile</a:t>
            </a:r>
            <a:r>
              <a:rPr dirty="0" sz="1800" spc="-5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7000" y="4735512"/>
            <a:ext cx="1851025" cy="64643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679450" marR="89535" indent="-582930">
              <a:lnSpc>
                <a:spcPct val="100000"/>
              </a:lnSpc>
              <a:spcBef>
                <a:spcPts val="330"/>
              </a:spcBef>
            </a:pP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Co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m</a:t>
            </a: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pr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ss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161616"/>
                </a:solidFill>
                <a:latin typeface="Arial"/>
                <a:cs typeface="Arial"/>
              </a:rPr>
              <a:t>o</a:t>
            </a: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l  force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035" y="2075638"/>
            <a:ext cx="7747164" cy="396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6775" y="402082"/>
            <a:ext cx="48564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66"/>
                </a:solidFill>
                <a:latin typeface="Arial"/>
                <a:cs typeface="Arial"/>
              </a:rPr>
              <a:t>Composition of</a:t>
            </a:r>
            <a:r>
              <a:rPr dirty="0" sz="3600" spc="-8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000066"/>
                </a:solidFill>
                <a:latin typeface="Arial"/>
                <a:cs typeface="Arial"/>
              </a:rPr>
              <a:t>bones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272"/>
            <a:ext cx="249872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>
                <a:solidFill>
                  <a:srgbClr val="000066"/>
                </a:solidFill>
                <a:latin typeface="Arial"/>
                <a:cs typeface="Arial"/>
              </a:rPr>
              <a:t>Calcuim metabolism</a:t>
            </a:r>
            <a:r>
              <a:rPr dirty="0" sz="1600" spc="-145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0066"/>
                </a:solidFill>
                <a:latin typeface="Arial"/>
                <a:cs typeface="Arial"/>
              </a:rPr>
              <a:t>cont…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8357" y="554481"/>
            <a:ext cx="186753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00000"/>
                </a:solidFill>
                <a:latin typeface="Arial"/>
                <a:cs typeface="Arial"/>
              </a:rPr>
              <a:t>Bone</a:t>
            </a:r>
            <a:r>
              <a:rPr dirty="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4" name="object 4"/>
          <p:cNvSpPr/>
          <p:nvPr/>
        </p:nvSpPr>
        <p:spPr>
          <a:xfrm>
            <a:off x="1371600" y="2590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0"/>
                </a:moveTo>
                <a:lnTo>
                  <a:pt x="287285" y="2992"/>
                </a:lnTo>
                <a:lnTo>
                  <a:pt x="234525" y="11655"/>
                </a:lnTo>
                <a:lnTo>
                  <a:pt x="185327" y="25518"/>
                </a:lnTo>
                <a:lnTo>
                  <a:pt x="140396" y="44110"/>
                </a:lnTo>
                <a:lnTo>
                  <a:pt x="100441" y="66960"/>
                </a:lnTo>
                <a:lnTo>
                  <a:pt x="66165" y="93597"/>
                </a:lnTo>
                <a:lnTo>
                  <a:pt x="38277" y="123551"/>
                </a:lnTo>
                <a:lnTo>
                  <a:pt x="17483" y="156350"/>
                </a:lnTo>
                <a:lnTo>
                  <a:pt x="0" y="228600"/>
                </a:lnTo>
                <a:lnTo>
                  <a:pt x="4488" y="265676"/>
                </a:lnTo>
                <a:lnTo>
                  <a:pt x="38277" y="333648"/>
                </a:lnTo>
                <a:lnTo>
                  <a:pt x="66165" y="363602"/>
                </a:lnTo>
                <a:lnTo>
                  <a:pt x="100441" y="390239"/>
                </a:lnTo>
                <a:lnTo>
                  <a:pt x="140396" y="413089"/>
                </a:lnTo>
                <a:lnTo>
                  <a:pt x="185327" y="431681"/>
                </a:lnTo>
                <a:lnTo>
                  <a:pt x="234525" y="445544"/>
                </a:lnTo>
                <a:lnTo>
                  <a:pt x="287285" y="454207"/>
                </a:lnTo>
                <a:lnTo>
                  <a:pt x="342900" y="457200"/>
                </a:lnTo>
                <a:lnTo>
                  <a:pt x="398514" y="454207"/>
                </a:lnTo>
                <a:lnTo>
                  <a:pt x="451274" y="445544"/>
                </a:lnTo>
                <a:lnTo>
                  <a:pt x="500472" y="431681"/>
                </a:lnTo>
                <a:lnTo>
                  <a:pt x="545403" y="413089"/>
                </a:lnTo>
                <a:lnTo>
                  <a:pt x="585358" y="390239"/>
                </a:lnTo>
                <a:lnTo>
                  <a:pt x="619634" y="363602"/>
                </a:lnTo>
                <a:lnTo>
                  <a:pt x="647522" y="333648"/>
                </a:lnTo>
                <a:lnTo>
                  <a:pt x="668316" y="300849"/>
                </a:lnTo>
                <a:lnTo>
                  <a:pt x="685800" y="228600"/>
                </a:lnTo>
                <a:lnTo>
                  <a:pt x="681311" y="191523"/>
                </a:lnTo>
                <a:lnTo>
                  <a:pt x="647522" y="123551"/>
                </a:lnTo>
                <a:lnTo>
                  <a:pt x="619634" y="93597"/>
                </a:lnTo>
                <a:lnTo>
                  <a:pt x="585358" y="66960"/>
                </a:lnTo>
                <a:lnTo>
                  <a:pt x="545403" y="44110"/>
                </a:lnTo>
                <a:lnTo>
                  <a:pt x="500472" y="25518"/>
                </a:lnTo>
                <a:lnTo>
                  <a:pt x="451274" y="11655"/>
                </a:lnTo>
                <a:lnTo>
                  <a:pt x="398514" y="2992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1600" y="2590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17483" y="156350"/>
                </a:lnTo>
                <a:lnTo>
                  <a:pt x="38277" y="123551"/>
                </a:lnTo>
                <a:lnTo>
                  <a:pt x="66165" y="93597"/>
                </a:lnTo>
                <a:lnTo>
                  <a:pt x="100441" y="66960"/>
                </a:lnTo>
                <a:lnTo>
                  <a:pt x="140396" y="44110"/>
                </a:lnTo>
                <a:lnTo>
                  <a:pt x="185327" y="25518"/>
                </a:lnTo>
                <a:lnTo>
                  <a:pt x="234525" y="11655"/>
                </a:lnTo>
                <a:lnTo>
                  <a:pt x="287285" y="2992"/>
                </a:lnTo>
                <a:lnTo>
                  <a:pt x="342900" y="0"/>
                </a:lnTo>
                <a:lnTo>
                  <a:pt x="398514" y="2992"/>
                </a:lnTo>
                <a:lnTo>
                  <a:pt x="451274" y="11655"/>
                </a:lnTo>
                <a:lnTo>
                  <a:pt x="500472" y="25518"/>
                </a:lnTo>
                <a:lnTo>
                  <a:pt x="545403" y="44110"/>
                </a:lnTo>
                <a:lnTo>
                  <a:pt x="585358" y="66960"/>
                </a:lnTo>
                <a:lnTo>
                  <a:pt x="619634" y="93597"/>
                </a:lnTo>
                <a:lnTo>
                  <a:pt x="647522" y="123551"/>
                </a:lnTo>
                <a:lnTo>
                  <a:pt x="668316" y="156350"/>
                </a:lnTo>
                <a:lnTo>
                  <a:pt x="685800" y="228600"/>
                </a:lnTo>
                <a:lnTo>
                  <a:pt x="681311" y="265676"/>
                </a:lnTo>
                <a:lnTo>
                  <a:pt x="647522" y="333648"/>
                </a:lnTo>
                <a:lnTo>
                  <a:pt x="619634" y="363602"/>
                </a:lnTo>
                <a:lnTo>
                  <a:pt x="585358" y="390239"/>
                </a:lnTo>
                <a:lnTo>
                  <a:pt x="545403" y="413089"/>
                </a:lnTo>
                <a:lnTo>
                  <a:pt x="500472" y="431681"/>
                </a:lnTo>
                <a:lnTo>
                  <a:pt x="451274" y="445544"/>
                </a:lnTo>
                <a:lnTo>
                  <a:pt x="398514" y="454207"/>
                </a:lnTo>
                <a:lnTo>
                  <a:pt x="342900" y="457200"/>
                </a:lnTo>
                <a:lnTo>
                  <a:pt x="287285" y="454207"/>
                </a:lnTo>
                <a:lnTo>
                  <a:pt x="234525" y="445544"/>
                </a:lnTo>
                <a:lnTo>
                  <a:pt x="185327" y="431681"/>
                </a:lnTo>
                <a:lnTo>
                  <a:pt x="140396" y="413089"/>
                </a:lnTo>
                <a:lnTo>
                  <a:pt x="100441" y="390239"/>
                </a:lnTo>
                <a:lnTo>
                  <a:pt x="66165" y="363602"/>
                </a:lnTo>
                <a:lnTo>
                  <a:pt x="38277" y="333648"/>
                </a:lnTo>
                <a:lnTo>
                  <a:pt x="17483" y="300849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95437" y="2738437"/>
            <a:ext cx="161925" cy="16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58000" y="2667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0"/>
                </a:moveTo>
                <a:lnTo>
                  <a:pt x="287285" y="2992"/>
                </a:lnTo>
                <a:lnTo>
                  <a:pt x="234525" y="11655"/>
                </a:lnTo>
                <a:lnTo>
                  <a:pt x="185327" y="25518"/>
                </a:lnTo>
                <a:lnTo>
                  <a:pt x="140396" y="44110"/>
                </a:lnTo>
                <a:lnTo>
                  <a:pt x="100441" y="66960"/>
                </a:lnTo>
                <a:lnTo>
                  <a:pt x="66165" y="93597"/>
                </a:lnTo>
                <a:lnTo>
                  <a:pt x="38277" y="123551"/>
                </a:lnTo>
                <a:lnTo>
                  <a:pt x="17483" y="156350"/>
                </a:lnTo>
                <a:lnTo>
                  <a:pt x="0" y="228600"/>
                </a:lnTo>
                <a:lnTo>
                  <a:pt x="4488" y="265676"/>
                </a:lnTo>
                <a:lnTo>
                  <a:pt x="38277" y="333648"/>
                </a:lnTo>
                <a:lnTo>
                  <a:pt x="66165" y="363602"/>
                </a:lnTo>
                <a:lnTo>
                  <a:pt x="100441" y="390239"/>
                </a:lnTo>
                <a:lnTo>
                  <a:pt x="140396" y="413089"/>
                </a:lnTo>
                <a:lnTo>
                  <a:pt x="185327" y="431681"/>
                </a:lnTo>
                <a:lnTo>
                  <a:pt x="234525" y="445544"/>
                </a:lnTo>
                <a:lnTo>
                  <a:pt x="287285" y="454207"/>
                </a:lnTo>
                <a:lnTo>
                  <a:pt x="342900" y="457200"/>
                </a:lnTo>
                <a:lnTo>
                  <a:pt x="398514" y="454207"/>
                </a:lnTo>
                <a:lnTo>
                  <a:pt x="451274" y="445544"/>
                </a:lnTo>
                <a:lnTo>
                  <a:pt x="500472" y="431681"/>
                </a:lnTo>
                <a:lnTo>
                  <a:pt x="545403" y="413089"/>
                </a:lnTo>
                <a:lnTo>
                  <a:pt x="585358" y="390239"/>
                </a:lnTo>
                <a:lnTo>
                  <a:pt x="619634" y="363602"/>
                </a:lnTo>
                <a:lnTo>
                  <a:pt x="647522" y="333648"/>
                </a:lnTo>
                <a:lnTo>
                  <a:pt x="668316" y="300849"/>
                </a:lnTo>
                <a:lnTo>
                  <a:pt x="685800" y="228600"/>
                </a:lnTo>
                <a:lnTo>
                  <a:pt x="681311" y="191523"/>
                </a:lnTo>
                <a:lnTo>
                  <a:pt x="647522" y="123551"/>
                </a:lnTo>
                <a:lnTo>
                  <a:pt x="619634" y="93597"/>
                </a:lnTo>
                <a:lnTo>
                  <a:pt x="585358" y="66960"/>
                </a:lnTo>
                <a:lnTo>
                  <a:pt x="545403" y="44110"/>
                </a:lnTo>
                <a:lnTo>
                  <a:pt x="500472" y="25518"/>
                </a:lnTo>
                <a:lnTo>
                  <a:pt x="451274" y="11655"/>
                </a:lnTo>
                <a:lnTo>
                  <a:pt x="398514" y="2992"/>
                </a:lnTo>
                <a:lnTo>
                  <a:pt x="342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58000" y="2667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17483" y="156350"/>
                </a:lnTo>
                <a:lnTo>
                  <a:pt x="38277" y="123551"/>
                </a:lnTo>
                <a:lnTo>
                  <a:pt x="66165" y="93597"/>
                </a:lnTo>
                <a:lnTo>
                  <a:pt x="100441" y="66960"/>
                </a:lnTo>
                <a:lnTo>
                  <a:pt x="140396" y="44110"/>
                </a:lnTo>
                <a:lnTo>
                  <a:pt x="185327" y="25518"/>
                </a:lnTo>
                <a:lnTo>
                  <a:pt x="234525" y="11655"/>
                </a:lnTo>
                <a:lnTo>
                  <a:pt x="287285" y="2992"/>
                </a:lnTo>
                <a:lnTo>
                  <a:pt x="342900" y="0"/>
                </a:lnTo>
                <a:lnTo>
                  <a:pt x="398514" y="2992"/>
                </a:lnTo>
                <a:lnTo>
                  <a:pt x="451274" y="11655"/>
                </a:lnTo>
                <a:lnTo>
                  <a:pt x="500472" y="25518"/>
                </a:lnTo>
                <a:lnTo>
                  <a:pt x="545403" y="44110"/>
                </a:lnTo>
                <a:lnTo>
                  <a:pt x="585358" y="66960"/>
                </a:lnTo>
                <a:lnTo>
                  <a:pt x="619634" y="93597"/>
                </a:lnTo>
                <a:lnTo>
                  <a:pt x="647522" y="123551"/>
                </a:lnTo>
                <a:lnTo>
                  <a:pt x="668316" y="156350"/>
                </a:lnTo>
                <a:lnTo>
                  <a:pt x="685800" y="228600"/>
                </a:lnTo>
                <a:lnTo>
                  <a:pt x="681311" y="265676"/>
                </a:lnTo>
                <a:lnTo>
                  <a:pt x="647522" y="333648"/>
                </a:lnTo>
                <a:lnTo>
                  <a:pt x="619634" y="363602"/>
                </a:lnTo>
                <a:lnTo>
                  <a:pt x="585358" y="390239"/>
                </a:lnTo>
                <a:lnTo>
                  <a:pt x="545403" y="413089"/>
                </a:lnTo>
                <a:lnTo>
                  <a:pt x="500472" y="431681"/>
                </a:lnTo>
                <a:lnTo>
                  <a:pt x="451274" y="445544"/>
                </a:lnTo>
                <a:lnTo>
                  <a:pt x="398514" y="454207"/>
                </a:lnTo>
                <a:lnTo>
                  <a:pt x="342900" y="457200"/>
                </a:lnTo>
                <a:lnTo>
                  <a:pt x="287285" y="454207"/>
                </a:lnTo>
                <a:lnTo>
                  <a:pt x="234525" y="445544"/>
                </a:lnTo>
                <a:lnTo>
                  <a:pt x="185327" y="431681"/>
                </a:lnTo>
                <a:lnTo>
                  <a:pt x="140396" y="413089"/>
                </a:lnTo>
                <a:lnTo>
                  <a:pt x="100441" y="390239"/>
                </a:lnTo>
                <a:lnTo>
                  <a:pt x="66165" y="363602"/>
                </a:lnTo>
                <a:lnTo>
                  <a:pt x="38277" y="333648"/>
                </a:lnTo>
                <a:lnTo>
                  <a:pt x="17483" y="300849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05637" y="2738437"/>
            <a:ext cx="161925" cy="161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2590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0"/>
                </a:moveTo>
                <a:lnTo>
                  <a:pt x="287285" y="2992"/>
                </a:lnTo>
                <a:lnTo>
                  <a:pt x="234525" y="11655"/>
                </a:lnTo>
                <a:lnTo>
                  <a:pt x="185327" y="25518"/>
                </a:lnTo>
                <a:lnTo>
                  <a:pt x="140396" y="44110"/>
                </a:lnTo>
                <a:lnTo>
                  <a:pt x="100441" y="66960"/>
                </a:lnTo>
                <a:lnTo>
                  <a:pt x="66165" y="93597"/>
                </a:lnTo>
                <a:lnTo>
                  <a:pt x="38277" y="123551"/>
                </a:lnTo>
                <a:lnTo>
                  <a:pt x="17483" y="156350"/>
                </a:lnTo>
                <a:lnTo>
                  <a:pt x="0" y="228600"/>
                </a:lnTo>
                <a:lnTo>
                  <a:pt x="4488" y="265676"/>
                </a:lnTo>
                <a:lnTo>
                  <a:pt x="38277" y="333648"/>
                </a:lnTo>
                <a:lnTo>
                  <a:pt x="66165" y="363602"/>
                </a:lnTo>
                <a:lnTo>
                  <a:pt x="100441" y="390239"/>
                </a:lnTo>
                <a:lnTo>
                  <a:pt x="140396" y="413089"/>
                </a:lnTo>
                <a:lnTo>
                  <a:pt x="185327" y="431681"/>
                </a:lnTo>
                <a:lnTo>
                  <a:pt x="234525" y="445544"/>
                </a:lnTo>
                <a:lnTo>
                  <a:pt x="287285" y="454207"/>
                </a:lnTo>
                <a:lnTo>
                  <a:pt x="342900" y="457200"/>
                </a:lnTo>
                <a:lnTo>
                  <a:pt x="398514" y="454207"/>
                </a:lnTo>
                <a:lnTo>
                  <a:pt x="451274" y="445544"/>
                </a:lnTo>
                <a:lnTo>
                  <a:pt x="500472" y="431681"/>
                </a:lnTo>
                <a:lnTo>
                  <a:pt x="545403" y="413089"/>
                </a:lnTo>
                <a:lnTo>
                  <a:pt x="585358" y="390239"/>
                </a:lnTo>
                <a:lnTo>
                  <a:pt x="619634" y="363602"/>
                </a:lnTo>
                <a:lnTo>
                  <a:pt x="647522" y="333648"/>
                </a:lnTo>
                <a:lnTo>
                  <a:pt x="668316" y="300849"/>
                </a:lnTo>
                <a:lnTo>
                  <a:pt x="685800" y="228600"/>
                </a:lnTo>
                <a:lnTo>
                  <a:pt x="681311" y="191523"/>
                </a:lnTo>
                <a:lnTo>
                  <a:pt x="647522" y="123551"/>
                </a:lnTo>
                <a:lnTo>
                  <a:pt x="619634" y="93597"/>
                </a:lnTo>
                <a:lnTo>
                  <a:pt x="585358" y="66960"/>
                </a:lnTo>
                <a:lnTo>
                  <a:pt x="545403" y="44110"/>
                </a:lnTo>
                <a:lnTo>
                  <a:pt x="500472" y="25518"/>
                </a:lnTo>
                <a:lnTo>
                  <a:pt x="451274" y="11655"/>
                </a:lnTo>
                <a:lnTo>
                  <a:pt x="398514" y="2992"/>
                </a:lnTo>
                <a:lnTo>
                  <a:pt x="3429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7200" y="2590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17483" y="156350"/>
                </a:lnTo>
                <a:lnTo>
                  <a:pt x="38277" y="123551"/>
                </a:lnTo>
                <a:lnTo>
                  <a:pt x="66165" y="93597"/>
                </a:lnTo>
                <a:lnTo>
                  <a:pt x="100441" y="66960"/>
                </a:lnTo>
                <a:lnTo>
                  <a:pt x="140396" y="44110"/>
                </a:lnTo>
                <a:lnTo>
                  <a:pt x="185327" y="25518"/>
                </a:lnTo>
                <a:lnTo>
                  <a:pt x="234525" y="11655"/>
                </a:lnTo>
                <a:lnTo>
                  <a:pt x="287285" y="2992"/>
                </a:lnTo>
                <a:lnTo>
                  <a:pt x="342900" y="0"/>
                </a:lnTo>
                <a:lnTo>
                  <a:pt x="398514" y="2992"/>
                </a:lnTo>
                <a:lnTo>
                  <a:pt x="451274" y="11655"/>
                </a:lnTo>
                <a:lnTo>
                  <a:pt x="500472" y="25518"/>
                </a:lnTo>
                <a:lnTo>
                  <a:pt x="545403" y="44110"/>
                </a:lnTo>
                <a:lnTo>
                  <a:pt x="585358" y="66960"/>
                </a:lnTo>
                <a:lnTo>
                  <a:pt x="619634" y="93597"/>
                </a:lnTo>
                <a:lnTo>
                  <a:pt x="647522" y="123551"/>
                </a:lnTo>
                <a:lnTo>
                  <a:pt x="668316" y="156350"/>
                </a:lnTo>
                <a:lnTo>
                  <a:pt x="685800" y="228600"/>
                </a:lnTo>
                <a:lnTo>
                  <a:pt x="681311" y="265676"/>
                </a:lnTo>
                <a:lnTo>
                  <a:pt x="647522" y="333648"/>
                </a:lnTo>
                <a:lnTo>
                  <a:pt x="619634" y="363602"/>
                </a:lnTo>
                <a:lnTo>
                  <a:pt x="585358" y="390239"/>
                </a:lnTo>
                <a:lnTo>
                  <a:pt x="545403" y="413089"/>
                </a:lnTo>
                <a:lnTo>
                  <a:pt x="500472" y="431681"/>
                </a:lnTo>
                <a:lnTo>
                  <a:pt x="451274" y="445544"/>
                </a:lnTo>
                <a:lnTo>
                  <a:pt x="398514" y="454207"/>
                </a:lnTo>
                <a:lnTo>
                  <a:pt x="342900" y="457200"/>
                </a:lnTo>
                <a:lnTo>
                  <a:pt x="287285" y="454207"/>
                </a:lnTo>
                <a:lnTo>
                  <a:pt x="234525" y="445544"/>
                </a:lnTo>
                <a:lnTo>
                  <a:pt x="185327" y="431681"/>
                </a:lnTo>
                <a:lnTo>
                  <a:pt x="140396" y="413089"/>
                </a:lnTo>
                <a:lnTo>
                  <a:pt x="100441" y="390239"/>
                </a:lnTo>
                <a:lnTo>
                  <a:pt x="66165" y="363602"/>
                </a:lnTo>
                <a:lnTo>
                  <a:pt x="38277" y="333648"/>
                </a:lnTo>
                <a:lnTo>
                  <a:pt x="17483" y="300849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91037" y="2738437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0044" y="3091921"/>
            <a:ext cx="2211705" cy="848994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634365">
              <a:lnSpc>
                <a:spcPct val="100000"/>
              </a:lnSpc>
              <a:spcBef>
                <a:spcPts val="1175"/>
              </a:spcBef>
            </a:pPr>
            <a:r>
              <a:rPr dirty="0" sz="1800" b="1">
                <a:latin typeface="Arial"/>
                <a:cs typeface="Arial"/>
              </a:rPr>
              <a:t>Osteoblasts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latin typeface="Arial"/>
                <a:cs typeface="Arial"/>
              </a:rPr>
              <a:t>(bone forming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cells)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2126" y="3075431"/>
            <a:ext cx="1767205" cy="139827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07645" indent="64135">
              <a:lnSpc>
                <a:spcPct val="100000"/>
              </a:lnSpc>
              <a:spcBef>
                <a:spcPts val="1180"/>
              </a:spcBef>
            </a:pPr>
            <a:r>
              <a:rPr dirty="0" sz="1800" spc="-10" b="1">
                <a:latin typeface="Arial"/>
                <a:cs typeface="Arial"/>
              </a:rPr>
              <a:t>Osteocytes</a:t>
            </a:r>
            <a:endParaRPr sz="1800">
              <a:latin typeface="Arial"/>
              <a:cs typeface="Arial"/>
            </a:endParaRPr>
          </a:p>
          <a:p>
            <a:pPr algn="ctr" marL="12700" marR="5080" indent="-635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latin typeface="Arial"/>
                <a:cs typeface="Arial"/>
              </a:rPr>
              <a:t>(osteoblasts  surrounded </a:t>
            </a:r>
            <a:r>
              <a:rPr dirty="0" sz="1800" spc="-5" b="1">
                <a:latin typeface="Arial"/>
                <a:cs typeface="Arial"/>
              </a:rPr>
              <a:t>by  </a:t>
            </a:r>
            <a:r>
              <a:rPr dirty="0" sz="1800" b="1">
                <a:latin typeface="Arial"/>
                <a:cs typeface="Arial"/>
              </a:rPr>
              <a:t>calcified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matrix)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29073" y="1066800"/>
            <a:ext cx="85725" cy="1371600"/>
          </a:xfrm>
          <a:custGeom>
            <a:avLst/>
            <a:gdLst/>
            <a:ahLst/>
            <a:cxnLst/>
            <a:rect l="l" t="t" r="r" b="b"/>
            <a:pathLst>
              <a:path w="85725" h="1371600">
                <a:moveTo>
                  <a:pt x="28575" y="1285875"/>
                </a:moveTo>
                <a:lnTo>
                  <a:pt x="0" y="1285875"/>
                </a:lnTo>
                <a:lnTo>
                  <a:pt x="42925" y="1371600"/>
                </a:lnTo>
                <a:lnTo>
                  <a:pt x="78560" y="1300226"/>
                </a:lnTo>
                <a:lnTo>
                  <a:pt x="28575" y="1300226"/>
                </a:lnTo>
                <a:lnTo>
                  <a:pt x="28575" y="1285875"/>
                </a:lnTo>
                <a:close/>
              </a:path>
              <a:path w="85725" h="1371600">
                <a:moveTo>
                  <a:pt x="57150" y="0"/>
                </a:moveTo>
                <a:lnTo>
                  <a:pt x="28575" y="0"/>
                </a:lnTo>
                <a:lnTo>
                  <a:pt x="28575" y="1300226"/>
                </a:lnTo>
                <a:lnTo>
                  <a:pt x="57150" y="1300226"/>
                </a:lnTo>
                <a:lnTo>
                  <a:pt x="57150" y="0"/>
                </a:lnTo>
                <a:close/>
              </a:path>
              <a:path w="85725" h="1371600">
                <a:moveTo>
                  <a:pt x="85725" y="1285875"/>
                </a:moveTo>
                <a:lnTo>
                  <a:pt x="57150" y="1285875"/>
                </a:lnTo>
                <a:lnTo>
                  <a:pt x="57150" y="1300226"/>
                </a:lnTo>
                <a:lnTo>
                  <a:pt x="78560" y="1300226"/>
                </a:lnTo>
                <a:lnTo>
                  <a:pt x="85725" y="1285875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09800" y="1054480"/>
            <a:ext cx="2369820" cy="1384300"/>
          </a:xfrm>
          <a:custGeom>
            <a:avLst/>
            <a:gdLst/>
            <a:ahLst/>
            <a:cxnLst/>
            <a:rect l="l" t="t" r="r" b="b"/>
            <a:pathLst>
              <a:path w="2369820" h="1384300">
                <a:moveTo>
                  <a:pt x="52577" y="1303782"/>
                </a:moveTo>
                <a:lnTo>
                  <a:pt x="0" y="1383919"/>
                </a:lnTo>
                <a:lnTo>
                  <a:pt x="95631" y="1377950"/>
                </a:lnTo>
                <a:lnTo>
                  <a:pt x="85457" y="1360424"/>
                </a:lnTo>
                <a:lnTo>
                  <a:pt x="68961" y="1360424"/>
                </a:lnTo>
                <a:lnTo>
                  <a:pt x="54610" y="1335659"/>
                </a:lnTo>
                <a:lnTo>
                  <a:pt x="66929" y="1328506"/>
                </a:lnTo>
                <a:lnTo>
                  <a:pt x="52577" y="1303782"/>
                </a:lnTo>
                <a:close/>
              </a:path>
              <a:path w="2369820" h="1384300">
                <a:moveTo>
                  <a:pt x="66929" y="1328506"/>
                </a:moveTo>
                <a:lnTo>
                  <a:pt x="54610" y="1335659"/>
                </a:lnTo>
                <a:lnTo>
                  <a:pt x="68961" y="1360424"/>
                </a:lnTo>
                <a:lnTo>
                  <a:pt x="81298" y="1353259"/>
                </a:lnTo>
                <a:lnTo>
                  <a:pt x="66929" y="1328506"/>
                </a:lnTo>
                <a:close/>
              </a:path>
              <a:path w="2369820" h="1384300">
                <a:moveTo>
                  <a:pt x="81298" y="1353259"/>
                </a:moveTo>
                <a:lnTo>
                  <a:pt x="68961" y="1360424"/>
                </a:lnTo>
                <a:lnTo>
                  <a:pt x="85457" y="1360424"/>
                </a:lnTo>
                <a:lnTo>
                  <a:pt x="81298" y="1353259"/>
                </a:lnTo>
                <a:close/>
              </a:path>
              <a:path w="2369820" h="1384300">
                <a:moveTo>
                  <a:pt x="2355088" y="0"/>
                </a:moveTo>
                <a:lnTo>
                  <a:pt x="66929" y="1328506"/>
                </a:lnTo>
                <a:lnTo>
                  <a:pt x="81298" y="1353259"/>
                </a:lnTo>
                <a:lnTo>
                  <a:pt x="2369312" y="24638"/>
                </a:lnTo>
                <a:lnTo>
                  <a:pt x="2355088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62475" y="1050289"/>
            <a:ext cx="2371725" cy="1388110"/>
          </a:xfrm>
          <a:custGeom>
            <a:avLst/>
            <a:gdLst/>
            <a:ahLst/>
            <a:cxnLst/>
            <a:rect l="l" t="t" r="r" b="b"/>
            <a:pathLst>
              <a:path w="2371725" h="1388110">
                <a:moveTo>
                  <a:pt x="2263338" y="1347196"/>
                </a:moveTo>
                <a:lnTo>
                  <a:pt x="2244217" y="1380109"/>
                </a:lnTo>
                <a:lnTo>
                  <a:pt x="2371725" y="1388110"/>
                </a:lnTo>
                <a:lnTo>
                  <a:pt x="2351135" y="1356740"/>
                </a:lnTo>
                <a:lnTo>
                  <a:pt x="2279777" y="1356740"/>
                </a:lnTo>
                <a:lnTo>
                  <a:pt x="2263338" y="1347196"/>
                </a:lnTo>
                <a:close/>
              </a:path>
              <a:path w="2371725" h="1388110">
                <a:moveTo>
                  <a:pt x="2282465" y="1314273"/>
                </a:moveTo>
                <a:lnTo>
                  <a:pt x="2263338" y="1347196"/>
                </a:lnTo>
                <a:lnTo>
                  <a:pt x="2279777" y="1356740"/>
                </a:lnTo>
                <a:lnTo>
                  <a:pt x="2298954" y="1323848"/>
                </a:lnTo>
                <a:lnTo>
                  <a:pt x="2282465" y="1314273"/>
                </a:lnTo>
                <a:close/>
              </a:path>
              <a:path w="2371725" h="1388110">
                <a:moveTo>
                  <a:pt x="2301621" y="1281302"/>
                </a:moveTo>
                <a:lnTo>
                  <a:pt x="2282465" y="1314273"/>
                </a:lnTo>
                <a:lnTo>
                  <a:pt x="2298954" y="1323848"/>
                </a:lnTo>
                <a:lnTo>
                  <a:pt x="2279777" y="1356740"/>
                </a:lnTo>
                <a:lnTo>
                  <a:pt x="2351135" y="1356740"/>
                </a:lnTo>
                <a:lnTo>
                  <a:pt x="2301621" y="1281302"/>
                </a:lnTo>
                <a:close/>
              </a:path>
              <a:path w="2371725" h="1388110">
                <a:moveTo>
                  <a:pt x="19050" y="0"/>
                </a:moveTo>
                <a:lnTo>
                  <a:pt x="0" y="33020"/>
                </a:lnTo>
                <a:lnTo>
                  <a:pt x="2263338" y="1347196"/>
                </a:lnTo>
                <a:lnTo>
                  <a:pt x="2282465" y="1314273"/>
                </a:lnTo>
                <a:lnTo>
                  <a:pt x="19050" y="0"/>
                </a:lnTo>
                <a:close/>
              </a:path>
            </a:pathLst>
          </a:custGeom>
          <a:solidFill>
            <a:srgbClr val="000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02400" y="3305047"/>
            <a:ext cx="17164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Osteoclasts  bone eroding  Cell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(resorping)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76400" y="4572000"/>
            <a:ext cx="5840476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58037" y="2738437"/>
            <a:ext cx="238125" cy="314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685800"/>
            <a:ext cx="831684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1598675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5">
                <a:moveTo>
                  <a:pt x="0" y="0"/>
                </a:moveTo>
                <a:lnTo>
                  <a:pt x="762000" y="152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00" y="2665348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5">
                <a:moveTo>
                  <a:pt x="0" y="0"/>
                </a:moveTo>
                <a:lnTo>
                  <a:pt x="762000" y="165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5800" y="2131948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5">
                <a:moveTo>
                  <a:pt x="0" y="0"/>
                </a:moveTo>
                <a:lnTo>
                  <a:pt x="762000" y="165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0" y="19050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304800"/>
                </a:moveTo>
                <a:lnTo>
                  <a:pt x="3562" y="266578"/>
                </a:lnTo>
                <a:lnTo>
                  <a:pt x="13965" y="229770"/>
                </a:lnTo>
                <a:lnTo>
                  <a:pt x="30778" y="194662"/>
                </a:lnTo>
                <a:lnTo>
                  <a:pt x="53573" y="161539"/>
                </a:lnTo>
                <a:lnTo>
                  <a:pt x="81922" y="130688"/>
                </a:lnTo>
                <a:lnTo>
                  <a:pt x="115396" y="102394"/>
                </a:lnTo>
                <a:lnTo>
                  <a:pt x="153566" y="76945"/>
                </a:lnTo>
                <a:lnTo>
                  <a:pt x="196004" y="54626"/>
                </a:lnTo>
                <a:lnTo>
                  <a:pt x="242280" y="35724"/>
                </a:lnTo>
                <a:lnTo>
                  <a:pt x="291967" y="20524"/>
                </a:lnTo>
                <a:lnTo>
                  <a:pt x="344634" y="9312"/>
                </a:lnTo>
                <a:lnTo>
                  <a:pt x="399855" y="2375"/>
                </a:lnTo>
                <a:lnTo>
                  <a:pt x="457200" y="0"/>
                </a:lnTo>
                <a:lnTo>
                  <a:pt x="514544" y="2375"/>
                </a:lnTo>
                <a:lnTo>
                  <a:pt x="569765" y="9312"/>
                </a:lnTo>
                <a:lnTo>
                  <a:pt x="622432" y="20524"/>
                </a:lnTo>
                <a:lnTo>
                  <a:pt x="672119" y="35724"/>
                </a:lnTo>
                <a:lnTo>
                  <a:pt x="718395" y="54626"/>
                </a:lnTo>
                <a:lnTo>
                  <a:pt x="760833" y="76945"/>
                </a:lnTo>
                <a:lnTo>
                  <a:pt x="799003" y="102394"/>
                </a:lnTo>
                <a:lnTo>
                  <a:pt x="832477" y="130688"/>
                </a:lnTo>
                <a:lnTo>
                  <a:pt x="860826" y="161539"/>
                </a:lnTo>
                <a:lnTo>
                  <a:pt x="883621" y="194662"/>
                </a:lnTo>
                <a:lnTo>
                  <a:pt x="900434" y="229770"/>
                </a:lnTo>
                <a:lnTo>
                  <a:pt x="910837" y="266578"/>
                </a:lnTo>
                <a:lnTo>
                  <a:pt x="914400" y="304800"/>
                </a:lnTo>
                <a:lnTo>
                  <a:pt x="910837" y="343021"/>
                </a:lnTo>
                <a:lnTo>
                  <a:pt x="900434" y="379829"/>
                </a:lnTo>
                <a:lnTo>
                  <a:pt x="883621" y="414937"/>
                </a:lnTo>
                <a:lnTo>
                  <a:pt x="860826" y="448060"/>
                </a:lnTo>
                <a:lnTo>
                  <a:pt x="832477" y="478911"/>
                </a:lnTo>
                <a:lnTo>
                  <a:pt x="799003" y="507205"/>
                </a:lnTo>
                <a:lnTo>
                  <a:pt x="760833" y="532654"/>
                </a:lnTo>
                <a:lnTo>
                  <a:pt x="718395" y="554973"/>
                </a:lnTo>
                <a:lnTo>
                  <a:pt x="672119" y="573875"/>
                </a:lnTo>
                <a:lnTo>
                  <a:pt x="622432" y="589075"/>
                </a:lnTo>
                <a:lnTo>
                  <a:pt x="569765" y="600287"/>
                </a:lnTo>
                <a:lnTo>
                  <a:pt x="514544" y="607224"/>
                </a:lnTo>
                <a:lnTo>
                  <a:pt x="457200" y="609600"/>
                </a:lnTo>
                <a:lnTo>
                  <a:pt x="399855" y="607224"/>
                </a:lnTo>
                <a:lnTo>
                  <a:pt x="344634" y="600287"/>
                </a:lnTo>
                <a:lnTo>
                  <a:pt x="291967" y="589075"/>
                </a:lnTo>
                <a:lnTo>
                  <a:pt x="242280" y="573875"/>
                </a:lnTo>
                <a:lnTo>
                  <a:pt x="196004" y="554973"/>
                </a:lnTo>
                <a:lnTo>
                  <a:pt x="153566" y="532654"/>
                </a:lnTo>
                <a:lnTo>
                  <a:pt x="115396" y="507205"/>
                </a:lnTo>
                <a:lnTo>
                  <a:pt x="81922" y="478911"/>
                </a:lnTo>
                <a:lnTo>
                  <a:pt x="53573" y="448060"/>
                </a:lnTo>
                <a:lnTo>
                  <a:pt x="30778" y="414937"/>
                </a:lnTo>
                <a:lnTo>
                  <a:pt x="13965" y="379829"/>
                </a:lnTo>
                <a:lnTo>
                  <a:pt x="3562" y="343021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0" y="3886200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990600" h="609600">
                <a:moveTo>
                  <a:pt x="0" y="304800"/>
                </a:moveTo>
                <a:lnTo>
                  <a:pt x="13080" y="234931"/>
                </a:lnTo>
                <a:lnTo>
                  <a:pt x="50340" y="170783"/>
                </a:lnTo>
                <a:lnTo>
                  <a:pt x="77109" y="141427"/>
                </a:lnTo>
                <a:lnTo>
                  <a:pt x="108808" y="114188"/>
                </a:lnTo>
                <a:lnTo>
                  <a:pt x="145065" y="89296"/>
                </a:lnTo>
                <a:lnTo>
                  <a:pt x="185510" y="66980"/>
                </a:lnTo>
                <a:lnTo>
                  <a:pt x="229770" y="47468"/>
                </a:lnTo>
                <a:lnTo>
                  <a:pt x="277474" y="30990"/>
                </a:lnTo>
                <a:lnTo>
                  <a:pt x="328251" y="17776"/>
                </a:lnTo>
                <a:lnTo>
                  <a:pt x="381728" y="8053"/>
                </a:lnTo>
                <a:lnTo>
                  <a:pt x="437535" y="2051"/>
                </a:lnTo>
                <a:lnTo>
                  <a:pt x="495300" y="0"/>
                </a:lnTo>
                <a:lnTo>
                  <a:pt x="553064" y="2051"/>
                </a:lnTo>
                <a:lnTo>
                  <a:pt x="608871" y="8053"/>
                </a:lnTo>
                <a:lnTo>
                  <a:pt x="662348" y="17776"/>
                </a:lnTo>
                <a:lnTo>
                  <a:pt x="713125" y="30990"/>
                </a:lnTo>
                <a:lnTo>
                  <a:pt x="760829" y="47468"/>
                </a:lnTo>
                <a:lnTo>
                  <a:pt x="805089" y="66980"/>
                </a:lnTo>
                <a:lnTo>
                  <a:pt x="845534" y="89296"/>
                </a:lnTo>
                <a:lnTo>
                  <a:pt x="881791" y="114188"/>
                </a:lnTo>
                <a:lnTo>
                  <a:pt x="913490" y="141427"/>
                </a:lnTo>
                <a:lnTo>
                  <a:pt x="940259" y="170783"/>
                </a:lnTo>
                <a:lnTo>
                  <a:pt x="977519" y="234931"/>
                </a:lnTo>
                <a:lnTo>
                  <a:pt x="990600" y="304800"/>
                </a:lnTo>
                <a:lnTo>
                  <a:pt x="987267" y="340334"/>
                </a:lnTo>
                <a:lnTo>
                  <a:pt x="961725" y="407572"/>
                </a:lnTo>
                <a:lnTo>
                  <a:pt x="913490" y="468172"/>
                </a:lnTo>
                <a:lnTo>
                  <a:pt x="881791" y="495411"/>
                </a:lnTo>
                <a:lnTo>
                  <a:pt x="845534" y="520303"/>
                </a:lnTo>
                <a:lnTo>
                  <a:pt x="805089" y="542619"/>
                </a:lnTo>
                <a:lnTo>
                  <a:pt x="760829" y="562131"/>
                </a:lnTo>
                <a:lnTo>
                  <a:pt x="713125" y="578609"/>
                </a:lnTo>
                <a:lnTo>
                  <a:pt x="662348" y="591823"/>
                </a:lnTo>
                <a:lnTo>
                  <a:pt x="608871" y="601546"/>
                </a:lnTo>
                <a:lnTo>
                  <a:pt x="553064" y="607548"/>
                </a:lnTo>
                <a:lnTo>
                  <a:pt x="495300" y="609600"/>
                </a:lnTo>
                <a:lnTo>
                  <a:pt x="437535" y="607548"/>
                </a:lnTo>
                <a:lnTo>
                  <a:pt x="381728" y="601546"/>
                </a:lnTo>
                <a:lnTo>
                  <a:pt x="328251" y="591823"/>
                </a:lnTo>
                <a:lnTo>
                  <a:pt x="277474" y="578609"/>
                </a:lnTo>
                <a:lnTo>
                  <a:pt x="229770" y="562131"/>
                </a:lnTo>
                <a:lnTo>
                  <a:pt x="185510" y="542619"/>
                </a:lnTo>
                <a:lnTo>
                  <a:pt x="145065" y="520303"/>
                </a:lnTo>
                <a:lnTo>
                  <a:pt x="108808" y="495411"/>
                </a:lnTo>
                <a:lnTo>
                  <a:pt x="77109" y="468172"/>
                </a:lnTo>
                <a:lnTo>
                  <a:pt x="50340" y="438816"/>
                </a:lnTo>
                <a:lnTo>
                  <a:pt x="13080" y="374668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000" y="4191000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4">
                <a:moveTo>
                  <a:pt x="0" y="0"/>
                </a:moveTo>
                <a:lnTo>
                  <a:pt x="762000" y="1524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5800" y="3657600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4">
                <a:moveTo>
                  <a:pt x="0" y="0"/>
                </a:moveTo>
                <a:lnTo>
                  <a:pt x="762000" y="1524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510" y="2533599"/>
            <a:ext cx="7322184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51810" algn="l"/>
              </a:tabLst>
            </a:pPr>
            <a:r>
              <a:rPr dirty="0" sz="4400" spc="-5">
                <a:latin typeface="Arial"/>
                <a:cs typeface="Arial"/>
              </a:rPr>
              <a:t>Regulation	of Calcium</a:t>
            </a:r>
            <a:r>
              <a:rPr dirty="0" sz="4400" spc="-25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level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161" y="394843"/>
            <a:ext cx="6549390" cy="88074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5"/>
              </a:spcBef>
            </a:pPr>
            <a:r>
              <a:rPr dirty="0" u="heavy" spc="-10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REGULATION </a:t>
            </a:r>
            <a:r>
              <a:rPr dirty="0" u="heavy" spc="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pc="-10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PLASMA </a:t>
            </a:r>
            <a:r>
              <a:rPr dirty="0" u="heavy" spc="-1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CALCIUM 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u="heavy" spc="-30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AND </a:t>
            </a:r>
            <a:r>
              <a:rPr dirty="0" u="heavy" spc="-10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PHOSPHATE</a:t>
            </a:r>
            <a:r>
              <a:rPr dirty="0" u="heavy" spc="9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10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CONCENTRATIONS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152345"/>
            <a:ext cx="7108190" cy="273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93980" indent="-34417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7505" algn="l"/>
              </a:tabLst>
            </a:pPr>
            <a:r>
              <a:rPr dirty="0" sz="2400" spc="-5" b="1">
                <a:solidFill>
                  <a:srgbClr val="161616"/>
                </a:solidFill>
                <a:latin typeface="Comic Sans MS"/>
                <a:cs typeface="Comic Sans MS"/>
              </a:rPr>
              <a:t>Nonhormonal Mechanisms </a:t>
            </a:r>
            <a:r>
              <a:rPr dirty="0" sz="2400" b="1">
                <a:solidFill>
                  <a:srgbClr val="161616"/>
                </a:solidFill>
                <a:latin typeface="Comic Sans MS"/>
                <a:cs typeface="Comic Sans MS"/>
              </a:rPr>
              <a:t>Can </a:t>
            </a:r>
            <a:r>
              <a:rPr dirty="0" sz="2400" spc="-5" b="1">
                <a:solidFill>
                  <a:srgbClr val="161616"/>
                </a:solidFill>
                <a:latin typeface="Comic Sans MS"/>
                <a:cs typeface="Comic Sans MS"/>
              </a:rPr>
              <a:t>Rapidly Buffer  Small </a:t>
            </a:r>
            <a:r>
              <a:rPr dirty="0" sz="2400" b="1">
                <a:solidFill>
                  <a:srgbClr val="161616"/>
                </a:solidFill>
                <a:latin typeface="Comic Sans MS"/>
                <a:cs typeface="Comic Sans MS"/>
              </a:rPr>
              <a:t>Changes </a:t>
            </a:r>
            <a:r>
              <a:rPr dirty="0" sz="2400" spc="-5" b="1">
                <a:solidFill>
                  <a:srgbClr val="161616"/>
                </a:solidFill>
                <a:latin typeface="Comic Sans MS"/>
                <a:cs typeface="Comic Sans MS"/>
              </a:rPr>
              <a:t>in Plasma Concentrations </a:t>
            </a:r>
            <a:r>
              <a:rPr dirty="0" sz="2400" b="1">
                <a:solidFill>
                  <a:srgbClr val="161616"/>
                </a:solidFill>
                <a:latin typeface="Comic Sans MS"/>
                <a:cs typeface="Comic Sans MS"/>
              </a:rPr>
              <a:t>of  Free</a:t>
            </a:r>
            <a:r>
              <a:rPr dirty="0" sz="2400" spc="-5" b="1">
                <a:solidFill>
                  <a:srgbClr val="161616"/>
                </a:solidFill>
                <a:latin typeface="Comic Sans MS"/>
                <a:cs typeface="Comic Sans MS"/>
              </a:rPr>
              <a:t> Calcium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61616"/>
              </a:buClr>
              <a:buFont typeface="Wingdings"/>
              <a:buChar char=""/>
            </a:pPr>
            <a:endParaRPr sz="350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dirty="0" sz="2400" spc="-5" b="1">
                <a:solidFill>
                  <a:srgbClr val="161616"/>
                </a:solidFill>
                <a:latin typeface="Comic Sans MS"/>
                <a:cs typeface="Comic Sans MS"/>
              </a:rPr>
              <a:t>Hormonal Mechanisms Provide High-Capacity,  Long-Term Regulation </a:t>
            </a:r>
            <a:r>
              <a:rPr dirty="0" sz="2400" b="1">
                <a:solidFill>
                  <a:srgbClr val="161616"/>
                </a:solidFill>
                <a:latin typeface="Comic Sans MS"/>
                <a:cs typeface="Comic Sans MS"/>
              </a:rPr>
              <a:t>of Plasma </a:t>
            </a:r>
            <a:r>
              <a:rPr dirty="0" sz="2400" spc="-5" b="1">
                <a:solidFill>
                  <a:srgbClr val="161616"/>
                </a:solidFill>
                <a:latin typeface="Comic Sans MS"/>
                <a:cs typeface="Comic Sans MS"/>
              </a:rPr>
              <a:t>Calcium and  </a:t>
            </a:r>
            <a:r>
              <a:rPr dirty="0" sz="2400" b="1">
                <a:solidFill>
                  <a:srgbClr val="161616"/>
                </a:solidFill>
                <a:latin typeface="Comic Sans MS"/>
                <a:cs typeface="Comic Sans MS"/>
              </a:rPr>
              <a:t>Phosphate</a:t>
            </a:r>
            <a:r>
              <a:rPr dirty="0" sz="2400" spc="-40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Comic Sans MS"/>
                <a:cs typeface="Comic Sans MS"/>
              </a:rPr>
              <a:t>Concentrations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124200"/>
            <a:ext cx="4038600" cy="990600"/>
          </a:xfrm>
          <a:custGeom>
            <a:avLst/>
            <a:gdLst/>
            <a:ahLst/>
            <a:cxnLst/>
            <a:rect l="l" t="t" r="r" b="b"/>
            <a:pathLst>
              <a:path w="4038600" h="990600">
                <a:moveTo>
                  <a:pt x="0" y="495300"/>
                </a:moveTo>
                <a:lnTo>
                  <a:pt x="495300" y="0"/>
                </a:lnTo>
                <a:lnTo>
                  <a:pt x="495300" y="247650"/>
                </a:lnTo>
                <a:lnTo>
                  <a:pt x="3543300" y="247650"/>
                </a:lnTo>
                <a:lnTo>
                  <a:pt x="3543300" y="0"/>
                </a:lnTo>
                <a:lnTo>
                  <a:pt x="4038600" y="495300"/>
                </a:lnTo>
                <a:lnTo>
                  <a:pt x="3543300" y="990600"/>
                </a:lnTo>
                <a:lnTo>
                  <a:pt x="3543300" y="742950"/>
                </a:lnTo>
                <a:lnTo>
                  <a:pt x="495300" y="742950"/>
                </a:lnTo>
                <a:lnTo>
                  <a:pt x="495300" y="990600"/>
                </a:lnTo>
                <a:lnTo>
                  <a:pt x="0" y="495300"/>
                </a:lnTo>
                <a:close/>
              </a:path>
            </a:pathLst>
          </a:custGeom>
          <a:ln w="254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8200" y="3276600"/>
            <a:ext cx="1524000" cy="523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280"/>
              </a:spcBef>
            </a:pPr>
            <a:r>
              <a:rPr dirty="0" sz="2800" spc="-40" b="1">
                <a:solidFill>
                  <a:srgbClr val="080808"/>
                </a:solidFill>
                <a:latin typeface="Arial"/>
                <a:cs typeface="Arial"/>
              </a:rPr>
              <a:t>Tetany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0" y="3352736"/>
            <a:ext cx="213360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Renal</a:t>
            </a:r>
            <a:r>
              <a:rPr dirty="0" sz="2400" spc="-4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stone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3276600"/>
            <a:ext cx="2971800" cy="609600"/>
          </a:xfrm>
          <a:prstGeom prst="rect">
            <a:avLst/>
          </a:prstGeom>
          <a:ln w="9525">
            <a:solidFill>
              <a:srgbClr val="080808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290"/>
              </a:spcBef>
            </a:pPr>
            <a:r>
              <a:rPr dirty="0" sz="3200" spc="-10" b="1">
                <a:solidFill>
                  <a:srgbClr val="080808"/>
                </a:solidFill>
                <a:latin typeface="Arial"/>
                <a:cs typeface="Arial"/>
              </a:rPr>
              <a:t>9-10.5</a:t>
            </a:r>
            <a:r>
              <a:rPr dirty="0" sz="3200" spc="-2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80808"/>
                </a:solidFill>
                <a:latin typeface="Arial"/>
                <a:cs typeface="Arial"/>
              </a:rPr>
              <a:t>mg/dl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79437"/>
            <a:ext cx="7086600" cy="868680"/>
          </a:xfrm>
          <a:prstGeom prst="rect"/>
          <a:ln w="9525">
            <a:solidFill>
              <a:srgbClr val="080808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473709">
              <a:lnSpc>
                <a:spcPct val="100000"/>
              </a:lnSpc>
              <a:spcBef>
                <a:spcPts val="1655"/>
              </a:spcBef>
            </a:pPr>
            <a:r>
              <a:rPr dirty="0" b="0">
                <a:solidFill>
                  <a:srgbClr val="080808"/>
                </a:solidFill>
                <a:latin typeface="Arial"/>
                <a:cs typeface="Arial"/>
              </a:rPr>
              <a:t>Calcium </a:t>
            </a:r>
            <a:r>
              <a:rPr dirty="0" spc="5" b="0">
                <a:solidFill>
                  <a:srgbClr val="080808"/>
                </a:solidFill>
                <a:latin typeface="Arial"/>
                <a:cs typeface="Arial"/>
              </a:rPr>
              <a:t>Metabolism </a:t>
            </a:r>
            <a:r>
              <a:rPr dirty="0" b="0">
                <a:solidFill>
                  <a:srgbClr val="080808"/>
                </a:solidFill>
                <a:latin typeface="Arial"/>
                <a:cs typeface="Arial"/>
              </a:rPr>
              <a:t>in an adult</a:t>
            </a:r>
            <a:r>
              <a:rPr dirty="0" spc="-30" b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80808"/>
                </a:solidFill>
                <a:latin typeface="Arial"/>
                <a:cs typeface="Arial"/>
              </a:rPr>
              <a:t>human</a:t>
            </a:r>
          </a:p>
        </p:txBody>
      </p:sp>
      <p:sp>
        <p:nvSpPr>
          <p:cNvPr id="3" name="object 3"/>
          <p:cNvSpPr/>
          <p:nvPr/>
        </p:nvSpPr>
        <p:spPr>
          <a:xfrm>
            <a:off x="1738003" y="1943256"/>
            <a:ext cx="5692116" cy="4017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64203" y="3124073"/>
            <a:ext cx="1816100" cy="1302385"/>
          </a:xfrm>
          <a:custGeom>
            <a:avLst/>
            <a:gdLst/>
            <a:ahLst/>
            <a:cxnLst/>
            <a:rect l="l" t="t" r="r" b="b"/>
            <a:pathLst>
              <a:path w="1816100" h="1302385">
                <a:moveTo>
                  <a:pt x="1589405" y="0"/>
                </a:moveTo>
                <a:lnTo>
                  <a:pt x="0" y="904747"/>
                </a:lnTo>
                <a:lnTo>
                  <a:pt x="226187" y="1302003"/>
                </a:lnTo>
                <a:lnTo>
                  <a:pt x="1815592" y="397255"/>
                </a:lnTo>
                <a:lnTo>
                  <a:pt x="158940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3868" y="3995277"/>
            <a:ext cx="231505" cy="178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2078" y="3691763"/>
            <a:ext cx="448945" cy="358775"/>
          </a:xfrm>
          <a:custGeom>
            <a:avLst/>
            <a:gdLst/>
            <a:ahLst/>
            <a:cxnLst/>
            <a:rect l="l" t="t" r="r" b="b"/>
            <a:pathLst>
              <a:path w="448945" h="358775">
                <a:moveTo>
                  <a:pt x="81392" y="244601"/>
                </a:moveTo>
                <a:lnTo>
                  <a:pt x="41456" y="244601"/>
                </a:lnTo>
                <a:lnTo>
                  <a:pt x="106099" y="358394"/>
                </a:lnTo>
                <a:lnTo>
                  <a:pt x="136325" y="341122"/>
                </a:lnTo>
                <a:lnTo>
                  <a:pt x="81392" y="244601"/>
                </a:lnTo>
                <a:close/>
              </a:path>
              <a:path w="448945" h="358775">
                <a:moveTo>
                  <a:pt x="164725" y="121157"/>
                </a:moveTo>
                <a:lnTo>
                  <a:pt x="123958" y="144303"/>
                </a:lnTo>
                <a:lnTo>
                  <a:pt x="115235" y="180292"/>
                </a:lnTo>
                <a:lnTo>
                  <a:pt x="118640" y="197485"/>
                </a:lnTo>
                <a:lnTo>
                  <a:pt x="136452" y="237870"/>
                </a:lnTo>
                <a:lnTo>
                  <a:pt x="161884" y="274272"/>
                </a:lnTo>
                <a:lnTo>
                  <a:pt x="198386" y="296219"/>
                </a:lnTo>
                <a:lnTo>
                  <a:pt x="210255" y="296767"/>
                </a:lnTo>
                <a:lnTo>
                  <a:pt x="221957" y="294505"/>
                </a:lnTo>
                <a:lnTo>
                  <a:pt x="233480" y="289432"/>
                </a:lnTo>
                <a:lnTo>
                  <a:pt x="243717" y="282237"/>
                </a:lnTo>
                <a:lnTo>
                  <a:pt x="251561" y="273780"/>
                </a:lnTo>
                <a:lnTo>
                  <a:pt x="255230" y="267207"/>
                </a:lnTo>
                <a:lnTo>
                  <a:pt x="211763" y="267207"/>
                </a:lnTo>
                <a:lnTo>
                  <a:pt x="207572" y="266445"/>
                </a:lnTo>
                <a:lnTo>
                  <a:pt x="175657" y="232860"/>
                </a:lnTo>
                <a:lnTo>
                  <a:pt x="155549" y="196119"/>
                </a:lnTo>
                <a:lnTo>
                  <a:pt x="146993" y="166750"/>
                </a:lnTo>
                <a:lnTo>
                  <a:pt x="148517" y="162813"/>
                </a:lnTo>
                <a:lnTo>
                  <a:pt x="150041" y="158750"/>
                </a:lnTo>
                <a:lnTo>
                  <a:pt x="152581" y="155829"/>
                </a:lnTo>
                <a:lnTo>
                  <a:pt x="156264" y="153669"/>
                </a:lnTo>
                <a:lnTo>
                  <a:pt x="159947" y="151637"/>
                </a:lnTo>
                <a:lnTo>
                  <a:pt x="163757" y="151003"/>
                </a:lnTo>
                <a:lnTo>
                  <a:pt x="219079" y="151003"/>
                </a:lnTo>
                <a:lnTo>
                  <a:pt x="213223" y="143763"/>
                </a:lnTo>
                <a:lnTo>
                  <a:pt x="200222" y="132095"/>
                </a:lnTo>
                <a:lnTo>
                  <a:pt x="187125" y="124713"/>
                </a:lnTo>
                <a:lnTo>
                  <a:pt x="175955" y="121542"/>
                </a:lnTo>
                <a:lnTo>
                  <a:pt x="164725" y="121157"/>
                </a:lnTo>
                <a:close/>
              </a:path>
              <a:path w="448945" h="358775">
                <a:moveTo>
                  <a:pt x="46409" y="183134"/>
                </a:moveTo>
                <a:lnTo>
                  <a:pt x="21898" y="197104"/>
                </a:lnTo>
                <a:lnTo>
                  <a:pt x="22753" y="205845"/>
                </a:lnTo>
                <a:lnTo>
                  <a:pt x="22263" y="214741"/>
                </a:lnTo>
                <a:lnTo>
                  <a:pt x="4590" y="256547"/>
                </a:lnTo>
                <a:lnTo>
                  <a:pt x="28" y="262255"/>
                </a:lnTo>
                <a:lnTo>
                  <a:pt x="0" y="262509"/>
                </a:lnTo>
                <a:lnTo>
                  <a:pt x="15548" y="289687"/>
                </a:lnTo>
                <a:lnTo>
                  <a:pt x="23954" y="279302"/>
                </a:lnTo>
                <a:lnTo>
                  <a:pt x="31074" y="268335"/>
                </a:lnTo>
                <a:lnTo>
                  <a:pt x="36908" y="256772"/>
                </a:lnTo>
                <a:lnTo>
                  <a:pt x="41456" y="244601"/>
                </a:lnTo>
                <a:lnTo>
                  <a:pt x="81392" y="244601"/>
                </a:lnTo>
                <a:lnTo>
                  <a:pt x="46409" y="183134"/>
                </a:lnTo>
                <a:close/>
              </a:path>
              <a:path w="448945" h="358775">
                <a:moveTo>
                  <a:pt x="219079" y="151003"/>
                </a:moveTo>
                <a:lnTo>
                  <a:pt x="163757" y="151003"/>
                </a:lnTo>
                <a:lnTo>
                  <a:pt x="167948" y="151637"/>
                </a:lnTo>
                <a:lnTo>
                  <a:pt x="172139" y="152400"/>
                </a:lnTo>
                <a:lnTo>
                  <a:pt x="199865" y="185296"/>
                </a:lnTo>
                <a:lnTo>
                  <a:pt x="220018" y="222075"/>
                </a:lnTo>
                <a:lnTo>
                  <a:pt x="228654" y="251332"/>
                </a:lnTo>
                <a:lnTo>
                  <a:pt x="227003" y="255397"/>
                </a:lnTo>
                <a:lnTo>
                  <a:pt x="225479" y="259334"/>
                </a:lnTo>
                <a:lnTo>
                  <a:pt x="222939" y="262255"/>
                </a:lnTo>
                <a:lnTo>
                  <a:pt x="219256" y="264413"/>
                </a:lnTo>
                <a:lnTo>
                  <a:pt x="215573" y="266445"/>
                </a:lnTo>
                <a:lnTo>
                  <a:pt x="211763" y="267207"/>
                </a:lnTo>
                <a:lnTo>
                  <a:pt x="255230" y="267207"/>
                </a:lnTo>
                <a:lnTo>
                  <a:pt x="257001" y="264036"/>
                </a:lnTo>
                <a:lnTo>
                  <a:pt x="260023" y="252984"/>
                </a:lnTo>
                <a:lnTo>
                  <a:pt x="260283" y="237787"/>
                </a:lnTo>
                <a:lnTo>
                  <a:pt x="256864" y="220567"/>
                </a:lnTo>
                <a:lnTo>
                  <a:pt x="249754" y="201298"/>
                </a:lnTo>
                <a:lnTo>
                  <a:pt x="238941" y="179959"/>
                </a:lnTo>
                <a:lnTo>
                  <a:pt x="226130" y="159718"/>
                </a:lnTo>
                <a:lnTo>
                  <a:pt x="219079" y="151003"/>
                </a:lnTo>
                <a:close/>
              </a:path>
              <a:path w="448945" h="358775">
                <a:moveTo>
                  <a:pt x="322253" y="195325"/>
                </a:moveTo>
                <a:lnTo>
                  <a:pt x="292154" y="212598"/>
                </a:lnTo>
                <a:lnTo>
                  <a:pt x="309299" y="242697"/>
                </a:lnTo>
                <a:lnTo>
                  <a:pt x="339398" y="225551"/>
                </a:lnTo>
                <a:lnTo>
                  <a:pt x="322253" y="195325"/>
                </a:lnTo>
                <a:close/>
              </a:path>
              <a:path w="448945" h="358775">
                <a:moveTo>
                  <a:pt x="369497" y="150749"/>
                </a:moveTo>
                <a:lnTo>
                  <a:pt x="341176" y="170942"/>
                </a:lnTo>
                <a:lnTo>
                  <a:pt x="348534" y="179181"/>
                </a:lnTo>
                <a:lnTo>
                  <a:pt x="356702" y="185610"/>
                </a:lnTo>
                <a:lnTo>
                  <a:pt x="365679" y="190230"/>
                </a:lnTo>
                <a:lnTo>
                  <a:pt x="375466" y="193039"/>
                </a:lnTo>
                <a:lnTo>
                  <a:pt x="385751" y="193996"/>
                </a:lnTo>
                <a:lnTo>
                  <a:pt x="396214" y="192881"/>
                </a:lnTo>
                <a:lnTo>
                  <a:pt x="439013" y="165512"/>
                </a:lnTo>
                <a:lnTo>
                  <a:pt x="439743" y="164084"/>
                </a:lnTo>
                <a:lnTo>
                  <a:pt x="392738" y="164084"/>
                </a:lnTo>
                <a:lnTo>
                  <a:pt x="379784" y="161036"/>
                </a:lnTo>
                <a:lnTo>
                  <a:pt x="374196" y="157099"/>
                </a:lnTo>
                <a:lnTo>
                  <a:pt x="369497" y="150749"/>
                </a:lnTo>
                <a:close/>
              </a:path>
              <a:path w="448945" h="358775">
                <a:moveTo>
                  <a:pt x="438432" y="96138"/>
                </a:moveTo>
                <a:lnTo>
                  <a:pt x="383340" y="96138"/>
                </a:lnTo>
                <a:lnTo>
                  <a:pt x="390325" y="98551"/>
                </a:lnTo>
                <a:lnTo>
                  <a:pt x="395514" y="101030"/>
                </a:lnTo>
                <a:lnTo>
                  <a:pt x="416284" y="137481"/>
                </a:lnTo>
                <a:lnTo>
                  <a:pt x="415852" y="143382"/>
                </a:lnTo>
                <a:lnTo>
                  <a:pt x="392738" y="164084"/>
                </a:lnTo>
                <a:lnTo>
                  <a:pt x="439743" y="164084"/>
                </a:lnTo>
                <a:lnTo>
                  <a:pt x="445223" y="153348"/>
                </a:lnTo>
                <a:lnTo>
                  <a:pt x="448491" y="139445"/>
                </a:lnTo>
                <a:lnTo>
                  <a:pt x="448894" y="128803"/>
                </a:lnTo>
                <a:lnTo>
                  <a:pt x="447618" y="118411"/>
                </a:lnTo>
                <a:lnTo>
                  <a:pt x="444651" y="108281"/>
                </a:lnTo>
                <a:lnTo>
                  <a:pt x="439982" y="98425"/>
                </a:lnTo>
                <a:lnTo>
                  <a:pt x="438432" y="96138"/>
                </a:lnTo>
                <a:close/>
              </a:path>
              <a:path w="448945" h="358775">
                <a:moveTo>
                  <a:pt x="374704" y="0"/>
                </a:moveTo>
                <a:lnTo>
                  <a:pt x="294948" y="45338"/>
                </a:lnTo>
                <a:lnTo>
                  <a:pt x="326063" y="136017"/>
                </a:lnTo>
                <a:lnTo>
                  <a:pt x="352606" y="125603"/>
                </a:lnTo>
                <a:lnTo>
                  <a:pt x="355082" y="117556"/>
                </a:lnTo>
                <a:lnTo>
                  <a:pt x="358702" y="110759"/>
                </a:lnTo>
                <a:lnTo>
                  <a:pt x="363464" y="105225"/>
                </a:lnTo>
                <a:lnTo>
                  <a:pt x="369370" y="100964"/>
                </a:lnTo>
                <a:lnTo>
                  <a:pt x="376355" y="97028"/>
                </a:lnTo>
                <a:lnTo>
                  <a:pt x="383340" y="96138"/>
                </a:lnTo>
                <a:lnTo>
                  <a:pt x="438432" y="96138"/>
                </a:lnTo>
                <a:lnTo>
                  <a:pt x="434301" y="90043"/>
                </a:lnTo>
                <a:lnTo>
                  <a:pt x="344351" y="90043"/>
                </a:lnTo>
                <a:lnTo>
                  <a:pt x="333937" y="60579"/>
                </a:lnTo>
                <a:lnTo>
                  <a:pt x="390833" y="28193"/>
                </a:lnTo>
                <a:lnTo>
                  <a:pt x="374704" y="0"/>
                </a:lnTo>
                <a:close/>
              </a:path>
              <a:path w="448945" h="358775">
                <a:moveTo>
                  <a:pt x="393420" y="66240"/>
                </a:moveTo>
                <a:lnTo>
                  <a:pt x="355146" y="77216"/>
                </a:lnTo>
                <a:lnTo>
                  <a:pt x="344351" y="90043"/>
                </a:lnTo>
                <a:lnTo>
                  <a:pt x="434301" y="90043"/>
                </a:lnTo>
                <a:lnTo>
                  <a:pt x="393420" y="66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00575" y="3319653"/>
            <a:ext cx="624840" cy="476250"/>
          </a:xfrm>
          <a:custGeom>
            <a:avLst/>
            <a:gdLst/>
            <a:ahLst/>
            <a:cxnLst/>
            <a:rect l="l" t="t" r="r" b="b"/>
            <a:pathLst>
              <a:path w="624839" h="476250">
                <a:moveTo>
                  <a:pt x="27812" y="346075"/>
                </a:moveTo>
                <a:lnTo>
                  <a:pt x="0" y="361823"/>
                </a:lnTo>
                <a:lnTo>
                  <a:pt x="64897" y="475869"/>
                </a:lnTo>
                <a:lnTo>
                  <a:pt x="94996" y="458724"/>
                </a:lnTo>
                <a:lnTo>
                  <a:pt x="63500" y="403352"/>
                </a:lnTo>
                <a:lnTo>
                  <a:pt x="59310" y="395587"/>
                </a:lnTo>
                <a:lnTo>
                  <a:pt x="51548" y="371840"/>
                </a:lnTo>
                <a:lnTo>
                  <a:pt x="52070" y="367665"/>
                </a:lnTo>
                <a:lnTo>
                  <a:pt x="55097" y="361569"/>
                </a:lnTo>
                <a:lnTo>
                  <a:pt x="36702" y="361569"/>
                </a:lnTo>
                <a:lnTo>
                  <a:pt x="27812" y="346075"/>
                </a:lnTo>
                <a:close/>
              </a:path>
              <a:path w="624839" h="476250">
                <a:moveTo>
                  <a:pt x="124937" y="348996"/>
                </a:moveTo>
                <a:lnTo>
                  <a:pt x="72136" y="348996"/>
                </a:lnTo>
                <a:lnTo>
                  <a:pt x="78486" y="349504"/>
                </a:lnTo>
                <a:lnTo>
                  <a:pt x="81534" y="351028"/>
                </a:lnTo>
                <a:lnTo>
                  <a:pt x="84454" y="353568"/>
                </a:lnTo>
                <a:lnTo>
                  <a:pt x="87249" y="356235"/>
                </a:lnTo>
                <a:lnTo>
                  <a:pt x="92019" y="363220"/>
                </a:lnTo>
                <a:lnTo>
                  <a:pt x="98171" y="374142"/>
                </a:lnTo>
                <a:lnTo>
                  <a:pt x="133858" y="436626"/>
                </a:lnTo>
                <a:lnTo>
                  <a:pt x="163957" y="419481"/>
                </a:lnTo>
                <a:lnTo>
                  <a:pt x="132841" y="364744"/>
                </a:lnTo>
                <a:lnTo>
                  <a:pt x="128663" y="356997"/>
                </a:lnTo>
                <a:lnTo>
                  <a:pt x="125507" y="350424"/>
                </a:lnTo>
                <a:lnTo>
                  <a:pt x="124937" y="348996"/>
                </a:lnTo>
                <a:close/>
              </a:path>
              <a:path w="624839" h="476250">
                <a:moveTo>
                  <a:pt x="192167" y="309626"/>
                </a:moveTo>
                <a:lnTo>
                  <a:pt x="144525" y="309626"/>
                </a:lnTo>
                <a:lnTo>
                  <a:pt x="149733" y="312293"/>
                </a:lnTo>
                <a:lnTo>
                  <a:pt x="152923" y="314769"/>
                </a:lnTo>
                <a:lnTo>
                  <a:pt x="156635" y="319024"/>
                </a:lnTo>
                <a:lnTo>
                  <a:pt x="160734" y="324866"/>
                </a:lnTo>
                <a:lnTo>
                  <a:pt x="165353" y="332486"/>
                </a:lnTo>
                <a:lnTo>
                  <a:pt x="202437" y="397637"/>
                </a:lnTo>
                <a:lnTo>
                  <a:pt x="232537" y="380365"/>
                </a:lnTo>
                <a:lnTo>
                  <a:pt x="192167" y="309626"/>
                </a:lnTo>
                <a:close/>
              </a:path>
              <a:path w="624839" h="476250">
                <a:moveTo>
                  <a:pt x="301498" y="356743"/>
                </a:moveTo>
                <a:lnTo>
                  <a:pt x="264667" y="372110"/>
                </a:lnTo>
                <a:lnTo>
                  <a:pt x="265429" y="373634"/>
                </a:lnTo>
                <a:lnTo>
                  <a:pt x="266064" y="374777"/>
                </a:lnTo>
                <a:lnTo>
                  <a:pt x="266573" y="375793"/>
                </a:lnTo>
                <a:lnTo>
                  <a:pt x="302686" y="394388"/>
                </a:lnTo>
                <a:lnTo>
                  <a:pt x="313674" y="392255"/>
                </a:lnTo>
                <a:lnTo>
                  <a:pt x="353361" y="371840"/>
                </a:lnTo>
                <a:lnTo>
                  <a:pt x="363087" y="363220"/>
                </a:lnTo>
                <a:lnTo>
                  <a:pt x="314198" y="363220"/>
                </a:lnTo>
                <a:lnTo>
                  <a:pt x="307213" y="362331"/>
                </a:lnTo>
                <a:lnTo>
                  <a:pt x="304291" y="360426"/>
                </a:lnTo>
                <a:lnTo>
                  <a:pt x="301498" y="356743"/>
                </a:lnTo>
                <a:close/>
              </a:path>
              <a:path w="624839" h="476250">
                <a:moveTo>
                  <a:pt x="366496" y="302260"/>
                </a:moveTo>
                <a:lnTo>
                  <a:pt x="326898" y="302260"/>
                </a:lnTo>
                <a:lnTo>
                  <a:pt x="336566" y="319151"/>
                </a:lnTo>
                <a:lnTo>
                  <a:pt x="340233" y="325628"/>
                </a:lnTo>
                <a:lnTo>
                  <a:pt x="342391" y="330454"/>
                </a:lnTo>
                <a:lnTo>
                  <a:pt x="342956" y="333883"/>
                </a:lnTo>
                <a:lnTo>
                  <a:pt x="343535" y="337820"/>
                </a:lnTo>
                <a:lnTo>
                  <a:pt x="343026" y="341503"/>
                </a:lnTo>
                <a:lnTo>
                  <a:pt x="340931" y="345110"/>
                </a:lnTo>
                <a:lnTo>
                  <a:pt x="338582" y="349250"/>
                </a:lnTo>
                <a:lnTo>
                  <a:pt x="333375" y="353695"/>
                </a:lnTo>
                <a:lnTo>
                  <a:pt x="325500" y="358267"/>
                </a:lnTo>
                <a:lnTo>
                  <a:pt x="319404" y="361696"/>
                </a:lnTo>
                <a:lnTo>
                  <a:pt x="314198" y="363220"/>
                </a:lnTo>
                <a:lnTo>
                  <a:pt x="363087" y="363220"/>
                </a:lnTo>
                <a:lnTo>
                  <a:pt x="376300" y="331851"/>
                </a:lnTo>
                <a:lnTo>
                  <a:pt x="374776" y="323850"/>
                </a:lnTo>
                <a:lnTo>
                  <a:pt x="373042" y="317420"/>
                </a:lnTo>
                <a:lnTo>
                  <a:pt x="370111" y="309880"/>
                </a:lnTo>
                <a:lnTo>
                  <a:pt x="366496" y="302260"/>
                </a:lnTo>
                <a:close/>
              </a:path>
              <a:path w="624839" h="476250">
                <a:moveTo>
                  <a:pt x="90550" y="316865"/>
                </a:moveTo>
                <a:lnTo>
                  <a:pt x="83438" y="316992"/>
                </a:lnTo>
                <a:lnTo>
                  <a:pt x="76326" y="316992"/>
                </a:lnTo>
                <a:lnTo>
                  <a:pt x="69087" y="319024"/>
                </a:lnTo>
                <a:lnTo>
                  <a:pt x="39989" y="349182"/>
                </a:lnTo>
                <a:lnTo>
                  <a:pt x="36702" y="361569"/>
                </a:lnTo>
                <a:lnTo>
                  <a:pt x="55097" y="361569"/>
                </a:lnTo>
                <a:lnTo>
                  <a:pt x="56641" y="358394"/>
                </a:lnTo>
                <a:lnTo>
                  <a:pt x="60198" y="354711"/>
                </a:lnTo>
                <a:lnTo>
                  <a:pt x="64770" y="352171"/>
                </a:lnTo>
                <a:lnTo>
                  <a:pt x="68707" y="349885"/>
                </a:lnTo>
                <a:lnTo>
                  <a:pt x="72136" y="348996"/>
                </a:lnTo>
                <a:lnTo>
                  <a:pt x="124937" y="348996"/>
                </a:lnTo>
                <a:lnTo>
                  <a:pt x="123174" y="344551"/>
                </a:lnTo>
                <a:lnTo>
                  <a:pt x="121792" y="339725"/>
                </a:lnTo>
                <a:lnTo>
                  <a:pt x="120650" y="333883"/>
                </a:lnTo>
                <a:lnTo>
                  <a:pt x="121158" y="328549"/>
                </a:lnTo>
                <a:lnTo>
                  <a:pt x="123814" y="323088"/>
                </a:lnTo>
                <a:lnTo>
                  <a:pt x="104394" y="323088"/>
                </a:lnTo>
                <a:lnTo>
                  <a:pt x="97536" y="318897"/>
                </a:lnTo>
                <a:lnTo>
                  <a:pt x="90550" y="316865"/>
                </a:lnTo>
                <a:close/>
              </a:path>
              <a:path w="624839" h="476250">
                <a:moveTo>
                  <a:pt x="260048" y="216582"/>
                </a:moveTo>
                <a:lnTo>
                  <a:pt x="221440" y="237363"/>
                </a:lnTo>
                <a:lnTo>
                  <a:pt x="211232" y="269418"/>
                </a:lnTo>
                <a:lnTo>
                  <a:pt x="212661" y="281971"/>
                </a:lnTo>
                <a:lnTo>
                  <a:pt x="230455" y="319821"/>
                </a:lnTo>
                <a:lnTo>
                  <a:pt x="268021" y="345785"/>
                </a:lnTo>
                <a:lnTo>
                  <a:pt x="279971" y="346995"/>
                </a:lnTo>
                <a:lnTo>
                  <a:pt x="291730" y="345110"/>
                </a:lnTo>
                <a:lnTo>
                  <a:pt x="303275" y="340106"/>
                </a:lnTo>
                <a:lnTo>
                  <a:pt x="312467" y="333371"/>
                </a:lnTo>
                <a:lnTo>
                  <a:pt x="319468" y="324802"/>
                </a:lnTo>
                <a:lnTo>
                  <a:pt x="323794" y="315468"/>
                </a:lnTo>
                <a:lnTo>
                  <a:pt x="283590" y="315468"/>
                </a:lnTo>
                <a:lnTo>
                  <a:pt x="275716" y="312420"/>
                </a:lnTo>
                <a:lnTo>
                  <a:pt x="249318" y="281582"/>
                </a:lnTo>
                <a:lnTo>
                  <a:pt x="245544" y="266723"/>
                </a:lnTo>
                <a:lnTo>
                  <a:pt x="245872" y="260223"/>
                </a:lnTo>
                <a:lnTo>
                  <a:pt x="274192" y="236727"/>
                </a:lnTo>
                <a:lnTo>
                  <a:pt x="329613" y="236727"/>
                </a:lnTo>
                <a:lnTo>
                  <a:pt x="321026" y="221614"/>
                </a:lnTo>
                <a:lnTo>
                  <a:pt x="283590" y="221614"/>
                </a:lnTo>
                <a:lnTo>
                  <a:pt x="271611" y="217687"/>
                </a:lnTo>
                <a:lnTo>
                  <a:pt x="260048" y="216582"/>
                </a:lnTo>
                <a:close/>
              </a:path>
              <a:path w="624839" h="476250">
                <a:moveTo>
                  <a:pt x="145287" y="278002"/>
                </a:moveTo>
                <a:lnTo>
                  <a:pt x="112693" y="300355"/>
                </a:lnTo>
                <a:lnTo>
                  <a:pt x="104394" y="323088"/>
                </a:lnTo>
                <a:lnTo>
                  <a:pt x="123814" y="323088"/>
                </a:lnTo>
                <a:lnTo>
                  <a:pt x="125729" y="319151"/>
                </a:lnTo>
                <a:lnTo>
                  <a:pt x="128904" y="315595"/>
                </a:lnTo>
                <a:lnTo>
                  <a:pt x="133223" y="313182"/>
                </a:lnTo>
                <a:lnTo>
                  <a:pt x="138937" y="309880"/>
                </a:lnTo>
                <a:lnTo>
                  <a:pt x="144525" y="309626"/>
                </a:lnTo>
                <a:lnTo>
                  <a:pt x="192167" y="309626"/>
                </a:lnTo>
                <a:lnTo>
                  <a:pt x="191008" y="307594"/>
                </a:lnTo>
                <a:lnTo>
                  <a:pt x="160782" y="278257"/>
                </a:lnTo>
                <a:lnTo>
                  <a:pt x="145287" y="278002"/>
                </a:lnTo>
                <a:close/>
              </a:path>
              <a:path w="624839" h="476250">
                <a:moveTo>
                  <a:pt x="329613" y="236727"/>
                </a:moveTo>
                <a:lnTo>
                  <a:pt x="274192" y="236727"/>
                </a:lnTo>
                <a:lnTo>
                  <a:pt x="282321" y="239649"/>
                </a:lnTo>
                <a:lnTo>
                  <a:pt x="288293" y="242673"/>
                </a:lnTo>
                <a:lnTo>
                  <a:pt x="311134" y="277733"/>
                </a:lnTo>
                <a:lnTo>
                  <a:pt x="312100" y="284982"/>
                </a:lnTo>
                <a:lnTo>
                  <a:pt x="311530" y="291719"/>
                </a:lnTo>
                <a:lnTo>
                  <a:pt x="309752" y="300355"/>
                </a:lnTo>
                <a:lnTo>
                  <a:pt x="305180" y="306832"/>
                </a:lnTo>
                <a:lnTo>
                  <a:pt x="290957" y="314960"/>
                </a:lnTo>
                <a:lnTo>
                  <a:pt x="283590" y="315468"/>
                </a:lnTo>
                <a:lnTo>
                  <a:pt x="323794" y="315468"/>
                </a:lnTo>
                <a:lnTo>
                  <a:pt x="324278" y="314424"/>
                </a:lnTo>
                <a:lnTo>
                  <a:pt x="326898" y="302260"/>
                </a:lnTo>
                <a:lnTo>
                  <a:pt x="366496" y="302260"/>
                </a:lnTo>
                <a:lnTo>
                  <a:pt x="366097" y="301418"/>
                </a:lnTo>
                <a:lnTo>
                  <a:pt x="360861" y="291719"/>
                </a:lnTo>
                <a:lnTo>
                  <a:pt x="329613" y="236727"/>
                </a:lnTo>
                <a:close/>
              </a:path>
              <a:path w="624839" h="476250">
                <a:moveTo>
                  <a:pt x="352678" y="100075"/>
                </a:moveTo>
                <a:lnTo>
                  <a:pt x="329946" y="113030"/>
                </a:lnTo>
                <a:lnTo>
                  <a:pt x="383666" y="297942"/>
                </a:lnTo>
                <a:lnTo>
                  <a:pt x="405891" y="285369"/>
                </a:lnTo>
                <a:lnTo>
                  <a:pt x="352678" y="100075"/>
                </a:lnTo>
                <a:close/>
              </a:path>
              <a:path w="624839" h="476250">
                <a:moveTo>
                  <a:pt x="302767" y="189484"/>
                </a:moveTo>
                <a:lnTo>
                  <a:pt x="274447" y="205612"/>
                </a:lnTo>
                <a:lnTo>
                  <a:pt x="283590" y="221614"/>
                </a:lnTo>
                <a:lnTo>
                  <a:pt x="321026" y="221614"/>
                </a:lnTo>
                <a:lnTo>
                  <a:pt x="302767" y="189484"/>
                </a:lnTo>
                <a:close/>
              </a:path>
              <a:path w="624839" h="476250">
                <a:moveTo>
                  <a:pt x="454215" y="105140"/>
                </a:moveTo>
                <a:lnTo>
                  <a:pt x="417242" y="125952"/>
                </a:lnTo>
                <a:lnTo>
                  <a:pt x="407090" y="157861"/>
                </a:lnTo>
                <a:lnTo>
                  <a:pt x="408590" y="170434"/>
                </a:lnTo>
                <a:lnTo>
                  <a:pt x="428186" y="210772"/>
                </a:lnTo>
                <a:lnTo>
                  <a:pt x="458850" y="234061"/>
                </a:lnTo>
                <a:lnTo>
                  <a:pt x="481044" y="237124"/>
                </a:lnTo>
                <a:lnTo>
                  <a:pt x="491497" y="235114"/>
                </a:lnTo>
                <a:lnTo>
                  <a:pt x="522477" y="208280"/>
                </a:lnTo>
                <a:lnTo>
                  <a:pt x="523381" y="205692"/>
                </a:lnTo>
                <a:lnTo>
                  <a:pt x="483219" y="205692"/>
                </a:lnTo>
                <a:lnTo>
                  <a:pt x="476371" y="204682"/>
                </a:lnTo>
                <a:lnTo>
                  <a:pt x="445301" y="170092"/>
                </a:lnTo>
                <a:lnTo>
                  <a:pt x="441682" y="155233"/>
                </a:lnTo>
                <a:lnTo>
                  <a:pt x="442087" y="148589"/>
                </a:lnTo>
                <a:lnTo>
                  <a:pt x="443738" y="140208"/>
                </a:lnTo>
                <a:lnTo>
                  <a:pt x="448055" y="133985"/>
                </a:lnTo>
                <a:lnTo>
                  <a:pt x="462534" y="125730"/>
                </a:lnTo>
                <a:lnTo>
                  <a:pt x="470280" y="125095"/>
                </a:lnTo>
                <a:lnTo>
                  <a:pt x="525688" y="125095"/>
                </a:lnTo>
                <a:lnTo>
                  <a:pt x="516135" y="108331"/>
                </a:lnTo>
                <a:lnTo>
                  <a:pt x="476250" y="108331"/>
                </a:lnTo>
                <a:lnTo>
                  <a:pt x="464982" y="105574"/>
                </a:lnTo>
                <a:lnTo>
                  <a:pt x="454215" y="105140"/>
                </a:lnTo>
                <a:close/>
              </a:path>
              <a:path w="624839" h="476250">
                <a:moveTo>
                  <a:pt x="563318" y="191135"/>
                </a:moveTo>
                <a:lnTo>
                  <a:pt x="526161" y="191135"/>
                </a:lnTo>
                <a:lnTo>
                  <a:pt x="535686" y="207899"/>
                </a:lnTo>
                <a:lnTo>
                  <a:pt x="563752" y="191897"/>
                </a:lnTo>
                <a:lnTo>
                  <a:pt x="563318" y="191135"/>
                </a:lnTo>
                <a:close/>
              </a:path>
              <a:path w="624839" h="476250">
                <a:moveTo>
                  <a:pt x="525688" y="125095"/>
                </a:moveTo>
                <a:lnTo>
                  <a:pt x="470280" y="125095"/>
                </a:lnTo>
                <a:lnTo>
                  <a:pt x="478282" y="128143"/>
                </a:lnTo>
                <a:lnTo>
                  <a:pt x="484235" y="131433"/>
                </a:lnTo>
                <a:lnTo>
                  <a:pt x="508444" y="168894"/>
                </a:lnTo>
                <a:lnTo>
                  <a:pt x="509631" y="176242"/>
                </a:lnTo>
                <a:lnTo>
                  <a:pt x="509270" y="183007"/>
                </a:lnTo>
                <a:lnTo>
                  <a:pt x="483219" y="205692"/>
                </a:lnTo>
                <a:lnTo>
                  <a:pt x="523381" y="205692"/>
                </a:lnTo>
                <a:lnTo>
                  <a:pt x="525272" y="200279"/>
                </a:lnTo>
                <a:lnTo>
                  <a:pt x="526161" y="191135"/>
                </a:lnTo>
                <a:lnTo>
                  <a:pt x="563318" y="191135"/>
                </a:lnTo>
                <a:lnTo>
                  <a:pt x="525688" y="125095"/>
                </a:lnTo>
                <a:close/>
              </a:path>
              <a:path w="624839" h="476250">
                <a:moveTo>
                  <a:pt x="534797" y="0"/>
                </a:moveTo>
                <a:lnTo>
                  <a:pt x="504698" y="17145"/>
                </a:lnTo>
                <a:lnTo>
                  <a:pt x="594233" y="174498"/>
                </a:lnTo>
                <a:lnTo>
                  <a:pt x="624459" y="157352"/>
                </a:lnTo>
                <a:lnTo>
                  <a:pt x="534797" y="0"/>
                </a:lnTo>
                <a:close/>
              </a:path>
              <a:path w="624839" h="476250">
                <a:moveTo>
                  <a:pt x="474090" y="34544"/>
                </a:moveTo>
                <a:lnTo>
                  <a:pt x="443991" y="51688"/>
                </a:lnTo>
                <a:lnTo>
                  <a:pt x="476250" y="108331"/>
                </a:lnTo>
                <a:lnTo>
                  <a:pt x="516135" y="108331"/>
                </a:lnTo>
                <a:lnTo>
                  <a:pt x="474090" y="34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1295400"/>
            <a:ext cx="2057400" cy="914400"/>
          </a:xfrm>
          <a:prstGeom prst="rect">
            <a:avLst/>
          </a:prstGeom>
          <a:ln w="25400">
            <a:solidFill>
              <a:srgbClr val="080808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220345">
              <a:lnSpc>
                <a:spcPct val="100000"/>
              </a:lnSpc>
            </a:pPr>
            <a:r>
              <a:rPr dirty="0" sz="1800" spc="-5" b="1">
                <a:solidFill>
                  <a:srgbClr val="080808"/>
                </a:solidFill>
                <a:latin typeface="Arial"/>
                <a:cs typeface="Arial"/>
              </a:rPr>
              <a:t>Organic</a:t>
            </a:r>
            <a:r>
              <a:rPr dirty="0" sz="1800" spc="-3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matrix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8800" y="1295400"/>
            <a:ext cx="2057400" cy="914400"/>
          </a:xfrm>
          <a:prstGeom prst="rect">
            <a:avLst/>
          </a:prstGeom>
          <a:ln w="25400">
            <a:solidFill>
              <a:srgbClr val="080808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337820">
              <a:lnSpc>
                <a:spcPct val="100000"/>
              </a:lnSpc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Mineral</a:t>
            </a:r>
            <a:r>
              <a:rPr dirty="0" sz="1800" spc="-5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salts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7183" y="2886455"/>
            <a:ext cx="1703831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02423" y="3075432"/>
            <a:ext cx="1746503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39000" y="2917825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45171" y="3133725"/>
            <a:ext cx="139065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 b="1">
                <a:solidFill>
                  <a:srgbClr val="080808"/>
                </a:solidFill>
                <a:latin typeface="Comic Sans MS"/>
                <a:cs typeface="Comic Sans MS"/>
              </a:rPr>
              <a:t>amorphous</a:t>
            </a:r>
            <a:r>
              <a:rPr dirty="0" sz="1400" spc="-50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1400" spc="-10" b="1">
                <a:solidFill>
                  <a:srgbClr val="080808"/>
                </a:solidFill>
                <a:latin typeface="Comic Sans MS"/>
                <a:cs typeface="Comic Sans MS"/>
              </a:rPr>
              <a:t>salts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96384" y="2886455"/>
            <a:ext cx="1703832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90288" y="2862072"/>
            <a:ext cx="1792224" cy="89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48200" y="2917825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732146" y="2919806"/>
            <a:ext cx="1346835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solidFill>
                  <a:srgbClr val="080808"/>
                </a:solidFill>
                <a:latin typeface="Comic Sans MS"/>
                <a:cs typeface="Comic Sans MS"/>
              </a:rPr>
              <a:t>Hydroxyapatite</a:t>
            </a:r>
            <a:endParaRPr sz="1400">
              <a:latin typeface="Comic Sans MS"/>
              <a:cs typeface="Comic Sans MS"/>
            </a:endParaRPr>
          </a:p>
          <a:p>
            <a:pPr algn="ctr" marL="90170">
              <a:lnSpc>
                <a:spcPct val="100000"/>
              </a:lnSpc>
            </a:pPr>
            <a:r>
              <a:rPr dirty="0" sz="1400" spc="-10" b="1">
                <a:solidFill>
                  <a:srgbClr val="080808"/>
                </a:solidFill>
                <a:latin typeface="Comic Sans MS"/>
                <a:cs typeface="Comic Sans MS"/>
              </a:rPr>
              <a:t>crystals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7400" y="3733736"/>
            <a:ext cx="1625600" cy="830580"/>
          </a:xfrm>
          <a:prstGeom prst="rect">
            <a:avLst/>
          </a:prstGeom>
          <a:ln w="28575">
            <a:solidFill>
              <a:srgbClr val="080808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 marR="73660">
              <a:lnSpc>
                <a:spcPct val="100000"/>
              </a:lnSpc>
              <a:spcBef>
                <a:spcPts val="285"/>
              </a:spcBef>
            </a:pPr>
            <a:r>
              <a:rPr dirty="0" sz="1600" spc="5" b="1">
                <a:solidFill>
                  <a:srgbClr val="080808"/>
                </a:solidFill>
                <a:latin typeface="Comic Sans MS"/>
                <a:cs typeface="Comic Sans MS"/>
              </a:rPr>
              <a:t>99%</a:t>
            </a:r>
            <a:endParaRPr sz="1600">
              <a:latin typeface="Comic Sans MS"/>
              <a:cs typeface="Comic Sans MS"/>
            </a:endParaRPr>
          </a:p>
          <a:p>
            <a:pPr algn="ctr" marR="78105">
              <a:lnSpc>
                <a:spcPct val="100000"/>
              </a:lnSpc>
            </a:pPr>
            <a:r>
              <a:rPr dirty="0" sz="1600" spc="-5" b="1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sz="1600" b="1">
                <a:solidFill>
                  <a:srgbClr val="080808"/>
                </a:solidFill>
                <a:latin typeface="Comic Sans MS"/>
                <a:cs typeface="Comic Sans MS"/>
              </a:rPr>
              <a:t>total</a:t>
            </a:r>
            <a:r>
              <a:rPr dirty="0" sz="1600" spc="-7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1600" spc="-5" b="1">
                <a:solidFill>
                  <a:srgbClr val="080808"/>
                </a:solidFill>
                <a:latin typeface="Comic Sans MS"/>
                <a:cs typeface="Comic Sans MS"/>
              </a:rPr>
              <a:t>Ca++</a:t>
            </a:r>
            <a:endParaRPr sz="1600">
              <a:latin typeface="Comic Sans MS"/>
              <a:cs typeface="Comic Sans MS"/>
            </a:endParaRPr>
          </a:p>
          <a:p>
            <a:pPr marL="763905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080808"/>
                </a:solidFill>
                <a:latin typeface="Comic Sans MS"/>
                <a:cs typeface="Comic Sans MS"/>
              </a:rPr>
              <a:t>salt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4400" y="3733736"/>
            <a:ext cx="1727200" cy="830580"/>
          </a:xfrm>
          <a:prstGeom prst="rect">
            <a:avLst/>
          </a:prstGeom>
          <a:ln w="28575">
            <a:solidFill>
              <a:srgbClr val="080808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285"/>
              </a:spcBef>
            </a:pPr>
            <a:r>
              <a:rPr dirty="0" sz="1600" b="1">
                <a:solidFill>
                  <a:srgbClr val="080808"/>
                </a:solidFill>
                <a:latin typeface="Comic Sans MS"/>
                <a:cs typeface="Comic Sans MS"/>
              </a:rPr>
              <a:t>0.4-1%</a:t>
            </a:r>
            <a:endParaRPr sz="1600">
              <a:latin typeface="Comic Sans MS"/>
              <a:cs typeface="Comic Sans MS"/>
            </a:endParaRPr>
          </a:p>
          <a:p>
            <a:pPr algn="ctr" marL="3175">
              <a:lnSpc>
                <a:spcPct val="100000"/>
              </a:lnSpc>
            </a:pPr>
            <a:r>
              <a:rPr dirty="0" sz="1600" spc="-5" b="1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sz="1600" b="1">
                <a:solidFill>
                  <a:srgbClr val="080808"/>
                </a:solidFill>
                <a:latin typeface="Comic Sans MS"/>
                <a:cs typeface="Comic Sans MS"/>
              </a:rPr>
              <a:t>total</a:t>
            </a:r>
            <a:r>
              <a:rPr dirty="0" sz="1600" spc="-6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1600" spc="-5" b="1">
                <a:solidFill>
                  <a:srgbClr val="080808"/>
                </a:solidFill>
                <a:latin typeface="Comic Sans MS"/>
                <a:cs typeface="Comic Sans MS"/>
              </a:rPr>
              <a:t>Ca++</a:t>
            </a:r>
            <a:endParaRPr sz="1600">
              <a:latin typeface="Comic Sans MS"/>
              <a:cs typeface="Comic Sans MS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080808"/>
                </a:solidFill>
                <a:latin typeface="Comic Sans MS"/>
                <a:cs typeface="Comic Sans MS"/>
              </a:rPr>
              <a:t>salt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83407" y="179273"/>
            <a:ext cx="244030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00"/>
                </a:solidFill>
                <a:latin typeface="Arial"/>
                <a:cs typeface="Arial"/>
              </a:rPr>
              <a:t>Composition of</a:t>
            </a:r>
            <a:r>
              <a:rPr dirty="0" sz="1800" spc="-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00"/>
                </a:solidFill>
                <a:latin typeface="Arial"/>
                <a:cs typeface="Arial"/>
              </a:rPr>
              <a:t>bones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24400" y="609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857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62200" y="990600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 h="0">
                <a:moveTo>
                  <a:pt x="42672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86473" y="990600"/>
            <a:ext cx="85725" cy="304800"/>
          </a:xfrm>
          <a:custGeom>
            <a:avLst/>
            <a:gdLst/>
            <a:ahLst/>
            <a:cxnLst/>
            <a:rect l="l" t="t" r="r" b="b"/>
            <a:pathLst>
              <a:path w="85725" h="304800">
                <a:moveTo>
                  <a:pt x="28575" y="219075"/>
                </a:moveTo>
                <a:lnTo>
                  <a:pt x="0" y="219075"/>
                </a:lnTo>
                <a:lnTo>
                  <a:pt x="42925" y="304800"/>
                </a:lnTo>
                <a:lnTo>
                  <a:pt x="78623" y="233299"/>
                </a:lnTo>
                <a:lnTo>
                  <a:pt x="28575" y="233299"/>
                </a:lnTo>
                <a:lnTo>
                  <a:pt x="28575" y="219075"/>
                </a:lnTo>
                <a:close/>
              </a:path>
              <a:path w="85725" h="304800">
                <a:moveTo>
                  <a:pt x="57150" y="0"/>
                </a:moveTo>
                <a:lnTo>
                  <a:pt x="28575" y="0"/>
                </a:lnTo>
                <a:lnTo>
                  <a:pt x="28575" y="233299"/>
                </a:lnTo>
                <a:lnTo>
                  <a:pt x="57150" y="233299"/>
                </a:lnTo>
                <a:lnTo>
                  <a:pt x="57150" y="0"/>
                </a:lnTo>
                <a:close/>
              </a:path>
              <a:path w="85725" h="304800">
                <a:moveTo>
                  <a:pt x="85725" y="219075"/>
                </a:moveTo>
                <a:lnTo>
                  <a:pt x="57150" y="219075"/>
                </a:lnTo>
                <a:lnTo>
                  <a:pt x="57150" y="233299"/>
                </a:lnTo>
                <a:lnTo>
                  <a:pt x="78623" y="233299"/>
                </a:lnTo>
                <a:lnTo>
                  <a:pt x="85725" y="219075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19273" y="990600"/>
            <a:ext cx="85725" cy="304800"/>
          </a:xfrm>
          <a:custGeom>
            <a:avLst/>
            <a:gdLst/>
            <a:ahLst/>
            <a:cxnLst/>
            <a:rect l="l" t="t" r="r" b="b"/>
            <a:pathLst>
              <a:path w="85725" h="304800">
                <a:moveTo>
                  <a:pt x="28575" y="219075"/>
                </a:moveTo>
                <a:lnTo>
                  <a:pt x="0" y="219075"/>
                </a:lnTo>
                <a:lnTo>
                  <a:pt x="42925" y="304800"/>
                </a:lnTo>
                <a:lnTo>
                  <a:pt x="78623" y="233299"/>
                </a:lnTo>
                <a:lnTo>
                  <a:pt x="28575" y="233299"/>
                </a:lnTo>
                <a:lnTo>
                  <a:pt x="28575" y="219075"/>
                </a:lnTo>
                <a:close/>
              </a:path>
              <a:path w="85725" h="304800">
                <a:moveTo>
                  <a:pt x="57150" y="0"/>
                </a:moveTo>
                <a:lnTo>
                  <a:pt x="28575" y="0"/>
                </a:lnTo>
                <a:lnTo>
                  <a:pt x="28575" y="233299"/>
                </a:lnTo>
                <a:lnTo>
                  <a:pt x="57150" y="233299"/>
                </a:lnTo>
                <a:lnTo>
                  <a:pt x="57150" y="0"/>
                </a:lnTo>
                <a:close/>
              </a:path>
              <a:path w="85725" h="304800">
                <a:moveTo>
                  <a:pt x="85725" y="219075"/>
                </a:moveTo>
                <a:lnTo>
                  <a:pt x="57150" y="219075"/>
                </a:lnTo>
                <a:lnTo>
                  <a:pt x="57150" y="233299"/>
                </a:lnTo>
                <a:lnTo>
                  <a:pt x="78623" y="233299"/>
                </a:lnTo>
                <a:lnTo>
                  <a:pt x="85725" y="219075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15000" y="2198877"/>
            <a:ext cx="923925" cy="773430"/>
          </a:xfrm>
          <a:custGeom>
            <a:avLst/>
            <a:gdLst/>
            <a:ahLst/>
            <a:cxnLst/>
            <a:rect l="l" t="t" r="r" b="b"/>
            <a:pathLst>
              <a:path w="923925" h="773430">
                <a:moveTo>
                  <a:pt x="38353" y="685164"/>
                </a:moveTo>
                <a:lnTo>
                  <a:pt x="0" y="772922"/>
                </a:lnTo>
                <a:lnTo>
                  <a:pt x="93345" y="750951"/>
                </a:lnTo>
                <a:lnTo>
                  <a:pt x="82622" y="738124"/>
                </a:lnTo>
                <a:lnTo>
                  <a:pt x="64008" y="738124"/>
                </a:lnTo>
                <a:lnTo>
                  <a:pt x="45720" y="716152"/>
                </a:lnTo>
                <a:lnTo>
                  <a:pt x="56646" y="707048"/>
                </a:lnTo>
                <a:lnTo>
                  <a:pt x="38353" y="685164"/>
                </a:lnTo>
                <a:close/>
              </a:path>
              <a:path w="923925" h="773430">
                <a:moveTo>
                  <a:pt x="56646" y="707048"/>
                </a:moveTo>
                <a:lnTo>
                  <a:pt x="45720" y="716152"/>
                </a:lnTo>
                <a:lnTo>
                  <a:pt x="64008" y="738124"/>
                </a:lnTo>
                <a:lnTo>
                  <a:pt x="74979" y="728980"/>
                </a:lnTo>
                <a:lnTo>
                  <a:pt x="56646" y="707048"/>
                </a:lnTo>
                <a:close/>
              </a:path>
              <a:path w="923925" h="773430">
                <a:moveTo>
                  <a:pt x="74979" y="728980"/>
                </a:moveTo>
                <a:lnTo>
                  <a:pt x="64008" y="738124"/>
                </a:lnTo>
                <a:lnTo>
                  <a:pt x="82622" y="738124"/>
                </a:lnTo>
                <a:lnTo>
                  <a:pt x="74979" y="728980"/>
                </a:lnTo>
                <a:close/>
              </a:path>
              <a:path w="923925" h="773430">
                <a:moveTo>
                  <a:pt x="905255" y="0"/>
                </a:moveTo>
                <a:lnTo>
                  <a:pt x="56646" y="707048"/>
                </a:lnTo>
                <a:lnTo>
                  <a:pt x="74979" y="728980"/>
                </a:lnTo>
                <a:lnTo>
                  <a:pt x="923544" y="21844"/>
                </a:lnTo>
                <a:lnTo>
                  <a:pt x="905255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73036" y="2198497"/>
            <a:ext cx="999490" cy="773430"/>
          </a:xfrm>
          <a:custGeom>
            <a:avLst/>
            <a:gdLst/>
            <a:ahLst/>
            <a:cxnLst/>
            <a:rect l="l" t="t" r="r" b="b"/>
            <a:pathLst>
              <a:path w="999490" h="773430">
                <a:moveTo>
                  <a:pt x="922736" y="732316"/>
                </a:moveTo>
                <a:lnTo>
                  <a:pt x="905256" y="755014"/>
                </a:lnTo>
                <a:lnTo>
                  <a:pt x="999363" y="773302"/>
                </a:lnTo>
                <a:lnTo>
                  <a:pt x="983732" y="741044"/>
                </a:lnTo>
                <a:lnTo>
                  <a:pt x="934085" y="741044"/>
                </a:lnTo>
                <a:lnTo>
                  <a:pt x="922736" y="732316"/>
                </a:lnTo>
                <a:close/>
              </a:path>
              <a:path w="999490" h="773430">
                <a:moveTo>
                  <a:pt x="940141" y="709714"/>
                </a:moveTo>
                <a:lnTo>
                  <a:pt x="922736" y="732316"/>
                </a:lnTo>
                <a:lnTo>
                  <a:pt x="934085" y="741044"/>
                </a:lnTo>
                <a:lnTo>
                  <a:pt x="951484" y="718438"/>
                </a:lnTo>
                <a:lnTo>
                  <a:pt x="940141" y="709714"/>
                </a:lnTo>
                <a:close/>
              </a:path>
              <a:path w="999490" h="773430">
                <a:moveTo>
                  <a:pt x="957580" y="687069"/>
                </a:moveTo>
                <a:lnTo>
                  <a:pt x="940141" y="709714"/>
                </a:lnTo>
                <a:lnTo>
                  <a:pt x="951484" y="718438"/>
                </a:lnTo>
                <a:lnTo>
                  <a:pt x="934085" y="741044"/>
                </a:lnTo>
                <a:lnTo>
                  <a:pt x="983732" y="741044"/>
                </a:lnTo>
                <a:lnTo>
                  <a:pt x="957580" y="687069"/>
                </a:lnTo>
                <a:close/>
              </a:path>
              <a:path w="999490" h="773430">
                <a:moveTo>
                  <a:pt x="17526" y="0"/>
                </a:moveTo>
                <a:lnTo>
                  <a:pt x="0" y="22605"/>
                </a:lnTo>
                <a:lnTo>
                  <a:pt x="922736" y="732316"/>
                </a:lnTo>
                <a:lnTo>
                  <a:pt x="940141" y="709714"/>
                </a:lnTo>
                <a:lnTo>
                  <a:pt x="17526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49300" y="2706687"/>
            <a:ext cx="2199005" cy="646430"/>
          </a:xfrm>
          <a:prstGeom prst="rect">
            <a:avLst/>
          </a:prstGeom>
          <a:ln w="25400">
            <a:solidFill>
              <a:srgbClr val="080808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dirty="0" sz="1800" b="1">
                <a:solidFill>
                  <a:srgbClr val="080808"/>
                </a:solidFill>
                <a:latin typeface="Comic Sans MS"/>
                <a:cs typeface="Comic Sans MS"/>
              </a:rPr>
              <a:t>1. </a:t>
            </a:r>
            <a:r>
              <a:rPr dirty="0" sz="1800" spc="-5" b="1">
                <a:solidFill>
                  <a:srgbClr val="080808"/>
                </a:solidFill>
                <a:latin typeface="Comic Sans MS"/>
                <a:cs typeface="Comic Sans MS"/>
              </a:rPr>
              <a:t>Collagen</a:t>
            </a:r>
            <a:r>
              <a:rPr dirty="0" sz="1800" spc="-2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1800" spc="-10" b="1">
                <a:solidFill>
                  <a:srgbClr val="080808"/>
                </a:solidFill>
                <a:latin typeface="Comic Sans MS"/>
                <a:cs typeface="Comic Sans MS"/>
              </a:rPr>
              <a:t>fibers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5800" y="3657600"/>
            <a:ext cx="2416175" cy="584200"/>
          </a:xfrm>
          <a:prstGeom prst="rect">
            <a:avLst/>
          </a:prstGeom>
          <a:ln w="25400">
            <a:solidFill>
              <a:srgbClr val="080808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  <a:tabLst>
                <a:tab pos="481965" algn="l"/>
              </a:tabLst>
            </a:pPr>
            <a:r>
              <a:rPr dirty="0" sz="1600" spc="5" b="1">
                <a:solidFill>
                  <a:srgbClr val="080808"/>
                </a:solidFill>
                <a:latin typeface="Comic Sans MS"/>
                <a:cs typeface="Comic Sans MS"/>
              </a:rPr>
              <a:t>2.	</a:t>
            </a:r>
            <a:r>
              <a:rPr dirty="0" sz="1600" b="1">
                <a:solidFill>
                  <a:srgbClr val="080808"/>
                </a:solidFill>
                <a:latin typeface="Comic Sans MS"/>
                <a:cs typeface="Comic Sans MS"/>
              </a:rPr>
              <a:t>Ground</a:t>
            </a:r>
            <a:r>
              <a:rPr dirty="0" sz="1600" spc="-3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1600" b="1">
                <a:solidFill>
                  <a:srgbClr val="080808"/>
                </a:solidFill>
                <a:latin typeface="Comic Sans MS"/>
                <a:cs typeface="Comic Sans MS"/>
              </a:rPr>
              <a:t>substances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95800" y="609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5334000" cy="838200"/>
          </a:xfrm>
          <a:prstGeom prst="rect"/>
          <a:ln w="38100">
            <a:solidFill>
              <a:srgbClr val="00005A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marL="671830">
              <a:lnSpc>
                <a:spcPct val="100000"/>
              </a:lnSpc>
              <a:spcBef>
                <a:spcPts val="1045"/>
              </a:spcBef>
            </a:pPr>
            <a:r>
              <a:rPr dirty="0" sz="3600">
                <a:latin typeface="Arial"/>
                <a:cs typeface="Arial"/>
              </a:rPr>
              <a:t>Bone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composition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1643723"/>
            <a:ext cx="6794500" cy="4745355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548640" indent="-535940">
              <a:lnSpc>
                <a:spcPct val="100000"/>
              </a:lnSpc>
              <a:spcBef>
                <a:spcPts val="464"/>
              </a:spcBef>
              <a:buClr>
                <a:srgbClr val="000000"/>
              </a:buClr>
              <a:buAutoNum type="arabicParenBoth" startAt="2"/>
              <a:tabLst>
                <a:tab pos="549275" algn="l"/>
              </a:tabLst>
            </a:pPr>
            <a:r>
              <a:rPr dirty="0" u="heavy" sz="28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Bone </a:t>
            </a:r>
            <a:r>
              <a:rPr dirty="0" u="heavy" sz="2800" spc="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Salts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756920" algn="l"/>
              </a:tabLst>
            </a:pP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Hydroxyapatite</a:t>
            </a:r>
            <a:r>
              <a:rPr dirty="0" sz="2400" spc="9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crystals</a:t>
            </a:r>
            <a:endParaRPr sz="2400">
              <a:latin typeface="Arial"/>
              <a:cs typeface="Arial"/>
            </a:endParaRPr>
          </a:p>
          <a:p>
            <a:pPr marL="975994" marR="1575435" indent="-85725">
              <a:lnSpc>
                <a:spcPts val="3170"/>
              </a:lnSpc>
              <a:spcBef>
                <a:spcPts val="150"/>
              </a:spcBef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[In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the form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of</a:t>
            </a:r>
            <a:r>
              <a:rPr dirty="0" sz="2400" spc="-6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Hydroxyapatite  crystals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Ca</a:t>
            </a:r>
            <a:r>
              <a:rPr dirty="0" baseline="-20833" sz="2400" spc="-7" b="1">
                <a:solidFill>
                  <a:srgbClr val="161616"/>
                </a:solidFill>
                <a:latin typeface="Arial"/>
                <a:cs typeface="Arial"/>
              </a:rPr>
              <a:t>10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(PO</a:t>
            </a:r>
            <a:r>
              <a:rPr dirty="0" baseline="-20833" sz="2400" spc="-7" b="1">
                <a:solidFill>
                  <a:srgbClr val="161616"/>
                </a:solidFill>
                <a:latin typeface="Arial"/>
                <a:cs typeface="Arial"/>
              </a:rPr>
              <a:t>4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)</a:t>
            </a:r>
            <a:r>
              <a:rPr dirty="0" baseline="-20833" sz="2400" spc="-7" b="1">
                <a:solidFill>
                  <a:srgbClr val="161616"/>
                </a:solidFill>
                <a:latin typeface="Arial"/>
                <a:cs typeface="Arial"/>
              </a:rPr>
              <a:t>6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(OH)</a:t>
            </a:r>
            <a:r>
              <a:rPr dirty="0" baseline="-20833" sz="2400" spc="-7" b="1">
                <a:solidFill>
                  <a:srgbClr val="161616"/>
                </a:solidFill>
                <a:latin typeface="Arial"/>
                <a:cs typeface="Arial"/>
              </a:rPr>
              <a:t>2</a:t>
            </a:r>
            <a:r>
              <a:rPr dirty="0" baseline="-20833" sz="2400" spc="382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  <a:p>
            <a:pPr lvl="1" marL="842010" indent="-372110">
              <a:lnSpc>
                <a:spcPct val="100000"/>
              </a:lnSpc>
              <a:spcBef>
                <a:spcPts val="135"/>
              </a:spcBef>
              <a:buFont typeface="Wingdings"/>
              <a:buChar char=""/>
              <a:tabLst>
                <a:tab pos="842644" algn="l"/>
              </a:tabLst>
            </a:pP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Mg, Na, K,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Carbonate</a:t>
            </a:r>
            <a:r>
              <a:rPr dirty="0" sz="24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ions</a:t>
            </a:r>
            <a:endParaRPr sz="2400">
              <a:latin typeface="Arial"/>
              <a:cs typeface="Arial"/>
            </a:endParaRPr>
          </a:p>
          <a:p>
            <a:pPr lvl="1" marL="1094740" indent="-62484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1094740" algn="l"/>
                <a:tab pos="1095375" algn="l"/>
              </a:tabLst>
            </a:pP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Amorphous</a:t>
            </a:r>
            <a:r>
              <a:rPr dirty="0" sz="2400" spc="7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salts:</a:t>
            </a:r>
            <a:endParaRPr sz="2400">
              <a:latin typeface="Arial"/>
              <a:cs typeface="Arial"/>
            </a:endParaRPr>
          </a:p>
          <a:p>
            <a:pPr marL="1012190">
              <a:lnSpc>
                <a:spcPct val="100000"/>
              </a:lnSpc>
              <a:spcBef>
                <a:spcPts val="580"/>
              </a:spcBef>
              <a:tabLst>
                <a:tab pos="4767580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- A </a:t>
            </a:r>
            <a:r>
              <a:rPr dirty="0" sz="2400" spc="-20" b="1">
                <a:solidFill>
                  <a:srgbClr val="161616"/>
                </a:solidFill>
                <a:latin typeface="Arial"/>
                <a:cs typeface="Arial"/>
              </a:rPr>
              <a:t>type</a:t>
            </a:r>
            <a:r>
              <a:rPr dirty="0" sz="2400" spc="6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of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exchangeable	calcium</a:t>
            </a:r>
            <a:endParaRPr sz="2400">
              <a:latin typeface="Arial"/>
              <a:cs typeface="Arial"/>
            </a:endParaRPr>
          </a:p>
          <a:p>
            <a:pPr lvl="2" marL="1189355" marR="76200" indent="-262255">
              <a:lnSpc>
                <a:spcPts val="3460"/>
              </a:lnSpc>
              <a:spcBef>
                <a:spcPts val="204"/>
              </a:spcBef>
              <a:buChar char="-"/>
              <a:tabLst>
                <a:tab pos="1113790" algn="l"/>
                <a:tab pos="2103120" algn="l"/>
                <a:tab pos="5657850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P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l</a:t>
            </a:r>
            <a:r>
              <a:rPr dirty="0" sz="2400" spc="5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y</a:t>
            </a:r>
            <a:r>
              <a:rPr dirty="0" sz="2400" spc="-4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role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in</a:t>
            </a:r>
            <a:r>
              <a:rPr dirty="0" sz="24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pid</a:t>
            </a:r>
            <a:r>
              <a:rPr dirty="0" sz="24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gul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tion</a:t>
            </a:r>
            <a:r>
              <a:rPr dirty="0" sz="2400" spc="-3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of	ioniz</a:t>
            </a:r>
            <a:r>
              <a:rPr dirty="0" sz="2400" spc="5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d 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Ca++	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level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in</a:t>
            </a:r>
            <a:r>
              <a:rPr dirty="0" sz="2400" spc="1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ECF</a:t>
            </a:r>
            <a:endParaRPr sz="2400">
              <a:latin typeface="Arial"/>
              <a:cs typeface="Arial"/>
            </a:endParaRPr>
          </a:p>
          <a:p>
            <a:pPr lvl="3" marL="1207770" indent="-186055">
              <a:lnSpc>
                <a:spcPct val="100000"/>
              </a:lnSpc>
              <a:spcBef>
                <a:spcPts val="365"/>
              </a:spcBef>
              <a:buChar char="-"/>
              <a:tabLst>
                <a:tab pos="120840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0.4-1% of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total bone</a:t>
            </a:r>
            <a:r>
              <a:rPr dirty="0" sz="2400" spc="-5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Ca++</a:t>
            </a:r>
            <a:endParaRPr sz="2400">
              <a:latin typeface="Arial"/>
              <a:cs typeface="Arial"/>
            </a:endParaRPr>
          </a:p>
          <a:p>
            <a:pPr lvl="3" marL="1207770" indent="-186055">
              <a:lnSpc>
                <a:spcPct val="100000"/>
              </a:lnSpc>
              <a:spcBef>
                <a:spcPts val="575"/>
              </a:spcBef>
              <a:buChar char="-"/>
              <a:tabLst>
                <a:tab pos="1208405" algn="l"/>
              </a:tabLst>
            </a:pP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always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in equilibrium </a:t>
            </a:r>
            <a:r>
              <a:rPr dirty="0" sz="2400" spc="10" b="1">
                <a:solidFill>
                  <a:srgbClr val="161616"/>
                </a:solidFill>
                <a:latin typeface="Arial"/>
                <a:cs typeface="Arial"/>
              </a:rPr>
              <a:t>with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Ca²+ in</a:t>
            </a:r>
            <a:r>
              <a:rPr dirty="0" sz="2400" spc="-204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ECF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02544"/>
            <a:ext cx="5787103" cy="2610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5374" y="147573"/>
            <a:ext cx="5876925" cy="2770505"/>
          </a:xfrm>
          <a:custGeom>
            <a:avLst/>
            <a:gdLst/>
            <a:ahLst/>
            <a:cxnLst/>
            <a:rect l="l" t="t" r="r" b="b"/>
            <a:pathLst>
              <a:path w="5876925" h="2770505">
                <a:moveTo>
                  <a:pt x="0" y="2770251"/>
                </a:moveTo>
                <a:lnTo>
                  <a:pt x="5876925" y="2770251"/>
                </a:lnTo>
                <a:lnTo>
                  <a:pt x="5876925" y="0"/>
                </a:lnTo>
                <a:lnTo>
                  <a:pt x="0" y="0"/>
                </a:lnTo>
                <a:lnTo>
                  <a:pt x="0" y="2770251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200" y="3188618"/>
            <a:ext cx="5781493" cy="3220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5374" y="2989262"/>
            <a:ext cx="5876925" cy="3568700"/>
          </a:xfrm>
          <a:custGeom>
            <a:avLst/>
            <a:gdLst/>
            <a:ahLst/>
            <a:cxnLst/>
            <a:rect l="l" t="t" r="r" b="b"/>
            <a:pathLst>
              <a:path w="5876925" h="3568700">
                <a:moveTo>
                  <a:pt x="0" y="3568700"/>
                </a:moveTo>
                <a:lnTo>
                  <a:pt x="5876925" y="3568700"/>
                </a:lnTo>
                <a:lnTo>
                  <a:pt x="5876925" y="0"/>
                </a:lnTo>
                <a:lnTo>
                  <a:pt x="0" y="0"/>
                </a:lnTo>
                <a:lnTo>
                  <a:pt x="0" y="3568700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20569"/>
            <a:ext cx="8109108" cy="6172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2437" y="42924"/>
            <a:ext cx="8239125" cy="6815455"/>
          </a:xfrm>
          <a:custGeom>
            <a:avLst/>
            <a:gdLst/>
            <a:ahLst/>
            <a:cxnLst/>
            <a:rect l="l" t="t" r="r" b="b"/>
            <a:pathLst>
              <a:path w="8239125" h="6815455">
                <a:moveTo>
                  <a:pt x="8239125" y="6815072"/>
                </a:moveTo>
                <a:lnTo>
                  <a:pt x="8239125" y="0"/>
                </a:lnTo>
                <a:lnTo>
                  <a:pt x="0" y="0"/>
                </a:lnTo>
                <a:lnTo>
                  <a:pt x="0" y="6815072"/>
                </a:lnTo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5800" y="2514600"/>
            <a:ext cx="2514600" cy="457200"/>
          </a:xfrm>
          <a:prstGeom prst="rect">
            <a:avLst/>
          </a:prstGeom>
          <a:solidFill>
            <a:srgbClr val="000099"/>
          </a:solidFill>
        </p:spPr>
        <p:txBody>
          <a:bodyPr wrap="square" lIns="0" tIns="41910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330"/>
              </a:spcBef>
            </a:pP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Hydroxyapatite</a:t>
            </a:r>
            <a:r>
              <a:rPr dirty="0" sz="160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crystals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2800" y="3733800"/>
            <a:ext cx="1828800" cy="457200"/>
          </a:xfrm>
          <a:prstGeom prst="rect">
            <a:avLst/>
          </a:prstGeom>
          <a:solidFill>
            <a:srgbClr val="000099"/>
          </a:solidFill>
        </p:spPr>
        <p:txBody>
          <a:bodyPr wrap="square" lIns="0" tIns="4191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33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Amorphous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salt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200" y="5715000"/>
            <a:ext cx="4953000" cy="914400"/>
          </a:xfrm>
          <a:custGeom>
            <a:avLst/>
            <a:gdLst/>
            <a:ahLst/>
            <a:cxnLst/>
            <a:rect l="l" t="t" r="r" b="b"/>
            <a:pathLst>
              <a:path w="4953000" h="914400">
                <a:moveTo>
                  <a:pt x="4800600" y="0"/>
                </a:moveTo>
                <a:lnTo>
                  <a:pt x="152400" y="0"/>
                </a:lnTo>
                <a:lnTo>
                  <a:pt x="104217" y="7769"/>
                </a:lnTo>
                <a:lnTo>
                  <a:pt x="62380" y="29405"/>
                </a:lnTo>
                <a:lnTo>
                  <a:pt x="29394" y="62396"/>
                </a:lnTo>
                <a:lnTo>
                  <a:pt x="7766" y="104231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68"/>
                </a:lnTo>
                <a:lnTo>
                  <a:pt x="29394" y="852003"/>
                </a:lnTo>
                <a:lnTo>
                  <a:pt x="62380" y="884994"/>
                </a:lnTo>
                <a:lnTo>
                  <a:pt x="104217" y="906630"/>
                </a:lnTo>
                <a:lnTo>
                  <a:pt x="152400" y="914400"/>
                </a:lnTo>
                <a:lnTo>
                  <a:pt x="4800600" y="914400"/>
                </a:lnTo>
                <a:lnTo>
                  <a:pt x="4848782" y="906630"/>
                </a:lnTo>
                <a:lnTo>
                  <a:pt x="4890619" y="884994"/>
                </a:lnTo>
                <a:lnTo>
                  <a:pt x="4923605" y="852003"/>
                </a:lnTo>
                <a:lnTo>
                  <a:pt x="4945233" y="810168"/>
                </a:lnTo>
                <a:lnTo>
                  <a:pt x="4953000" y="762000"/>
                </a:lnTo>
                <a:lnTo>
                  <a:pt x="4953000" y="152400"/>
                </a:lnTo>
                <a:lnTo>
                  <a:pt x="4945233" y="104231"/>
                </a:lnTo>
                <a:lnTo>
                  <a:pt x="4923605" y="62396"/>
                </a:lnTo>
                <a:lnTo>
                  <a:pt x="4890619" y="29405"/>
                </a:lnTo>
                <a:lnTo>
                  <a:pt x="4848782" y="7769"/>
                </a:lnTo>
                <a:lnTo>
                  <a:pt x="480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4953000"/>
            <a:ext cx="2286000" cy="1600200"/>
          </a:xfrm>
          <a:custGeom>
            <a:avLst/>
            <a:gdLst/>
            <a:ahLst/>
            <a:cxnLst/>
            <a:rect l="l" t="t" r="r" b="b"/>
            <a:pathLst>
              <a:path w="2286000" h="1600200">
                <a:moveTo>
                  <a:pt x="0" y="800100"/>
                </a:moveTo>
                <a:lnTo>
                  <a:pt x="1398" y="760171"/>
                </a:lnTo>
                <a:lnTo>
                  <a:pt x="5551" y="720748"/>
                </a:lnTo>
                <a:lnTo>
                  <a:pt x="12391" y="681878"/>
                </a:lnTo>
                <a:lnTo>
                  <a:pt x="21855" y="643606"/>
                </a:lnTo>
                <a:lnTo>
                  <a:pt x="33876" y="605977"/>
                </a:lnTo>
                <a:lnTo>
                  <a:pt x="48389" y="569038"/>
                </a:lnTo>
                <a:lnTo>
                  <a:pt x="65328" y="532835"/>
                </a:lnTo>
                <a:lnTo>
                  <a:pt x="84628" y="497414"/>
                </a:lnTo>
                <a:lnTo>
                  <a:pt x="106224" y="462819"/>
                </a:lnTo>
                <a:lnTo>
                  <a:pt x="130050" y="429098"/>
                </a:lnTo>
                <a:lnTo>
                  <a:pt x="156040" y="396296"/>
                </a:lnTo>
                <a:lnTo>
                  <a:pt x="184130" y="364459"/>
                </a:lnTo>
                <a:lnTo>
                  <a:pt x="214253" y="333632"/>
                </a:lnTo>
                <a:lnTo>
                  <a:pt x="246345" y="303863"/>
                </a:lnTo>
                <a:lnTo>
                  <a:pt x="280339" y="275195"/>
                </a:lnTo>
                <a:lnTo>
                  <a:pt x="316171" y="247677"/>
                </a:lnTo>
                <a:lnTo>
                  <a:pt x="353775" y="221352"/>
                </a:lnTo>
                <a:lnTo>
                  <a:pt x="393085" y="196267"/>
                </a:lnTo>
                <a:lnTo>
                  <a:pt x="434036" y="172469"/>
                </a:lnTo>
                <a:lnTo>
                  <a:pt x="476563" y="150002"/>
                </a:lnTo>
                <a:lnTo>
                  <a:pt x="520600" y="128913"/>
                </a:lnTo>
                <a:lnTo>
                  <a:pt x="566081" y="109248"/>
                </a:lnTo>
                <a:lnTo>
                  <a:pt x="612941" y="91052"/>
                </a:lnTo>
                <a:lnTo>
                  <a:pt x="661116" y="74371"/>
                </a:lnTo>
                <a:lnTo>
                  <a:pt x="710538" y="59251"/>
                </a:lnTo>
                <a:lnTo>
                  <a:pt x="761143" y="45739"/>
                </a:lnTo>
                <a:lnTo>
                  <a:pt x="812866" y="33879"/>
                </a:lnTo>
                <a:lnTo>
                  <a:pt x="865640" y="23718"/>
                </a:lnTo>
                <a:lnTo>
                  <a:pt x="919401" y="15302"/>
                </a:lnTo>
                <a:lnTo>
                  <a:pt x="974083" y="8676"/>
                </a:lnTo>
                <a:lnTo>
                  <a:pt x="1029620" y="3886"/>
                </a:lnTo>
                <a:lnTo>
                  <a:pt x="1085948" y="979"/>
                </a:lnTo>
                <a:lnTo>
                  <a:pt x="1143000" y="0"/>
                </a:lnTo>
                <a:lnTo>
                  <a:pt x="1200051" y="979"/>
                </a:lnTo>
                <a:lnTo>
                  <a:pt x="1256379" y="3886"/>
                </a:lnTo>
                <a:lnTo>
                  <a:pt x="1311916" y="8676"/>
                </a:lnTo>
                <a:lnTo>
                  <a:pt x="1366598" y="15302"/>
                </a:lnTo>
                <a:lnTo>
                  <a:pt x="1420359" y="23718"/>
                </a:lnTo>
                <a:lnTo>
                  <a:pt x="1473133" y="33879"/>
                </a:lnTo>
                <a:lnTo>
                  <a:pt x="1524856" y="45739"/>
                </a:lnTo>
                <a:lnTo>
                  <a:pt x="1575461" y="59251"/>
                </a:lnTo>
                <a:lnTo>
                  <a:pt x="1624883" y="74371"/>
                </a:lnTo>
                <a:lnTo>
                  <a:pt x="1673058" y="91052"/>
                </a:lnTo>
                <a:lnTo>
                  <a:pt x="1719918" y="109248"/>
                </a:lnTo>
                <a:lnTo>
                  <a:pt x="1765399" y="128913"/>
                </a:lnTo>
                <a:lnTo>
                  <a:pt x="1809436" y="150002"/>
                </a:lnTo>
                <a:lnTo>
                  <a:pt x="1851963" y="172469"/>
                </a:lnTo>
                <a:lnTo>
                  <a:pt x="1892914" y="196267"/>
                </a:lnTo>
                <a:lnTo>
                  <a:pt x="1932224" y="221352"/>
                </a:lnTo>
                <a:lnTo>
                  <a:pt x="1969828" y="247677"/>
                </a:lnTo>
                <a:lnTo>
                  <a:pt x="2005660" y="275195"/>
                </a:lnTo>
                <a:lnTo>
                  <a:pt x="2039654" y="303863"/>
                </a:lnTo>
                <a:lnTo>
                  <a:pt x="2071746" y="333632"/>
                </a:lnTo>
                <a:lnTo>
                  <a:pt x="2101869" y="364459"/>
                </a:lnTo>
                <a:lnTo>
                  <a:pt x="2129959" y="396296"/>
                </a:lnTo>
                <a:lnTo>
                  <a:pt x="2155949" y="429098"/>
                </a:lnTo>
                <a:lnTo>
                  <a:pt x="2179775" y="462819"/>
                </a:lnTo>
                <a:lnTo>
                  <a:pt x="2201371" y="497414"/>
                </a:lnTo>
                <a:lnTo>
                  <a:pt x="2220671" y="532835"/>
                </a:lnTo>
                <a:lnTo>
                  <a:pt x="2237610" y="569038"/>
                </a:lnTo>
                <a:lnTo>
                  <a:pt x="2252123" y="605977"/>
                </a:lnTo>
                <a:lnTo>
                  <a:pt x="2264144" y="643606"/>
                </a:lnTo>
                <a:lnTo>
                  <a:pt x="2273608" y="681878"/>
                </a:lnTo>
                <a:lnTo>
                  <a:pt x="2280448" y="720748"/>
                </a:lnTo>
                <a:lnTo>
                  <a:pt x="2284601" y="760171"/>
                </a:lnTo>
                <a:lnTo>
                  <a:pt x="2286000" y="800100"/>
                </a:lnTo>
                <a:lnTo>
                  <a:pt x="2284601" y="840033"/>
                </a:lnTo>
                <a:lnTo>
                  <a:pt x="2280448" y="879459"/>
                </a:lnTo>
                <a:lnTo>
                  <a:pt x="2273608" y="918333"/>
                </a:lnTo>
                <a:lnTo>
                  <a:pt x="2264144" y="956608"/>
                </a:lnTo>
                <a:lnTo>
                  <a:pt x="2252123" y="994239"/>
                </a:lnTo>
                <a:lnTo>
                  <a:pt x="2237610" y="1031179"/>
                </a:lnTo>
                <a:lnTo>
                  <a:pt x="2220671" y="1067384"/>
                </a:lnTo>
                <a:lnTo>
                  <a:pt x="2201371" y="1102807"/>
                </a:lnTo>
                <a:lnTo>
                  <a:pt x="2179775" y="1137402"/>
                </a:lnTo>
                <a:lnTo>
                  <a:pt x="2155949" y="1171123"/>
                </a:lnTo>
                <a:lnTo>
                  <a:pt x="2129959" y="1203926"/>
                </a:lnTo>
                <a:lnTo>
                  <a:pt x="2101869" y="1235763"/>
                </a:lnTo>
                <a:lnTo>
                  <a:pt x="2071746" y="1266589"/>
                </a:lnTo>
                <a:lnTo>
                  <a:pt x="2039654" y="1296358"/>
                </a:lnTo>
                <a:lnTo>
                  <a:pt x="2005660" y="1325024"/>
                </a:lnTo>
                <a:lnTo>
                  <a:pt x="1969828" y="1352542"/>
                </a:lnTo>
                <a:lnTo>
                  <a:pt x="1932224" y="1378865"/>
                </a:lnTo>
                <a:lnTo>
                  <a:pt x="1892914" y="1403949"/>
                </a:lnTo>
                <a:lnTo>
                  <a:pt x="1851963" y="1427746"/>
                </a:lnTo>
                <a:lnTo>
                  <a:pt x="1809436" y="1450211"/>
                </a:lnTo>
                <a:lnTo>
                  <a:pt x="1765399" y="1471299"/>
                </a:lnTo>
                <a:lnTo>
                  <a:pt x="1719918" y="1490963"/>
                </a:lnTo>
                <a:lnTo>
                  <a:pt x="1673058" y="1509157"/>
                </a:lnTo>
                <a:lnTo>
                  <a:pt x="1624883" y="1525836"/>
                </a:lnTo>
                <a:lnTo>
                  <a:pt x="1575461" y="1540954"/>
                </a:lnTo>
                <a:lnTo>
                  <a:pt x="1524856" y="1554466"/>
                </a:lnTo>
                <a:lnTo>
                  <a:pt x="1473133" y="1566324"/>
                </a:lnTo>
                <a:lnTo>
                  <a:pt x="1420359" y="1576484"/>
                </a:lnTo>
                <a:lnTo>
                  <a:pt x="1366598" y="1584899"/>
                </a:lnTo>
                <a:lnTo>
                  <a:pt x="1311916" y="1591524"/>
                </a:lnTo>
                <a:lnTo>
                  <a:pt x="1256379" y="1596313"/>
                </a:lnTo>
                <a:lnTo>
                  <a:pt x="1200051" y="1599220"/>
                </a:lnTo>
                <a:lnTo>
                  <a:pt x="1143000" y="1600200"/>
                </a:lnTo>
                <a:lnTo>
                  <a:pt x="1085948" y="1599220"/>
                </a:lnTo>
                <a:lnTo>
                  <a:pt x="1029620" y="1596313"/>
                </a:lnTo>
                <a:lnTo>
                  <a:pt x="974083" y="1591524"/>
                </a:lnTo>
                <a:lnTo>
                  <a:pt x="919401" y="1584899"/>
                </a:lnTo>
                <a:lnTo>
                  <a:pt x="865640" y="1576484"/>
                </a:lnTo>
                <a:lnTo>
                  <a:pt x="812866" y="1566324"/>
                </a:lnTo>
                <a:lnTo>
                  <a:pt x="761143" y="1554466"/>
                </a:lnTo>
                <a:lnTo>
                  <a:pt x="710538" y="1540954"/>
                </a:lnTo>
                <a:lnTo>
                  <a:pt x="661116" y="1525836"/>
                </a:lnTo>
                <a:lnTo>
                  <a:pt x="612941" y="1509157"/>
                </a:lnTo>
                <a:lnTo>
                  <a:pt x="566081" y="1490963"/>
                </a:lnTo>
                <a:lnTo>
                  <a:pt x="520600" y="1471299"/>
                </a:lnTo>
                <a:lnTo>
                  <a:pt x="476563" y="1450211"/>
                </a:lnTo>
                <a:lnTo>
                  <a:pt x="434036" y="1427746"/>
                </a:lnTo>
                <a:lnTo>
                  <a:pt x="393085" y="1403949"/>
                </a:lnTo>
                <a:lnTo>
                  <a:pt x="353775" y="1378865"/>
                </a:lnTo>
                <a:lnTo>
                  <a:pt x="316171" y="1352542"/>
                </a:lnTo>
                <a:lnTo>
                  <a:pt x="280339" y="1325024"/>
                </a:lnTo>
                <a:lnTo>
                  <a:pt x="246345" y="1296358"/>
                </a:lnTo>
                <a:lnTo>
                  <a:pt x="214253" y="1266589"/>
                </a:lnTo>
                <a:lnTo>
                  <a:pt x="184130" y="1235763"/>
                </a:lnTo>
                <a:lnTo>
                  <a:pt x="156040" y="1203926"/>
                </a:lnTo>
                <a:lnTo>
                  <a:pt x="130050" y="1171123"/>
                </a:lnTo>
                <a:lnTo>
                  <a:pt x="106224" y="1137402"/>
                </a:lnTo>
                <a:lnTo>
                  <a:pt x="84628" y="1102807"/>
                </a:lnTo>
                <a:lnTo>
                  <a:pt x="65328" y="1067384"/>
                </a:lnTo>
                <a:lnTo>
                  <a:pt x="48389" y="1031179"/>
                </a:lnTo>
                <a:lnTo>
                  <a:pt x="33876" y="994239"/>
                </a:lnTo>
                <a:lnTo>
                  <a:pt x="21855" y="956608"/>
                </a:lnTo>
                <a:lnTo>
                  <a:pt x="12391" y="918333"/>
                </a:lnTo>
                <a:lnTo>
                  <a:pt x="5551" y="879459"/>
                </a:lnTo>
                <a:lnTo>
                  <a:pt x="1398" y="840033"/>
                </a:lnTo>
                <a:lnTo>
                  <a:pt x="0" y="8001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5407" y="5599582"/>
            <a:ext cx="11550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Ca++</a:t>
            </a:r>
            <a:r>
              <a:rPr dirty="0" sz="1800" spc="-8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80808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1143000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0" y="990600"/>
                </a:moveTo>
                <a:lnTo>
                  <a:pt x="301625" y="700659"/>
                </a:lnTo>
                <a:lnTo>
                  <a:pt x="301244" y="290195"/>
                </a:lnTo>
                <a:lnTo>
                  <a:pt x="727583" y="290449"/>
                </a:lnTo>
                <a:lnTo>
                  <a:pt x="1028700" y="0"/>
                </a:lnTo>
                <a:lnTo>
                  <a:pt x="1329816" y="290449"/>
                </a:lnTo>
                <a:lnTo>
                  <a:pt x="1756155" y="290195"/>
                </a:lnTo>
                <a:lnTo>
                  <a:pt x="1755775" y="700659"/>
                </a:lnTo>
                <a:lnTo>
                  <a:pt x="2057400" y="990600"/>
                </a:lnTo>
                <a:lnTo>
                  <a:pt x="1755775" y="1280540"/>
                </a:lnTo>
                <a:lnTo>
                  <a:pt x="1756155" y="1691004"/>
                </a:lnTo>
                <a:lnTo>
                  <a:pt x="1329816" y="1690751"/>
                </a:lnTo>
                <a:lnTo>
                  <a:pt x="1028700" y="1981200"/>
                </a:lnTo>
                <a:lnTo>
                  <a:pt x="727583" y="1690751"/>
                </a:lnTo>
                <a:lnTo>
                  <a:pt x="301244" y="1691004"/>
                </a:lnTo>
                <a:lnTo>
                  <a:pt x="301625" y="128054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74946" y="1896237"/>
            <a:ext cx="8286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5" b="1">
                <a:solidFill>
                  <a:srgbClr val="080808"/>
                </a:solidFill>
                <a:latin typeface="Arial"/>
                <a:cs typeface="Arial"/>
              </a:rPr>
              <a:t>Vit</a:t>
            </a:r>
            <a:r>
              <a:rPr dirty="0" sz="2800" spc="-114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080808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9400" y="1447800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0" y="990600"/>
                </a:moveTo>
                <a:lnTo>
                  <a:pt x="301625" y="700659"/>
                </a:lnTo>
                <a:lnTo>
                  <a:pt x="301244" y="290195"/>
                </a:lnTo>
                <a:lnTo>
                  <a:pt x="727582" y="290449"/>
                </a:lnTo>
                <a:lnTo>
                  <a:pt x="1028700" y="0"/>
                </a:lnTo>
                <a:lnTo>
                  <a:pt x="1329817" y="290449"/>
                </a:lnTo>
                <a:lnTo>
                  <a:pt x="1756155" y="290195"/>
                </a:lnTo>
                <a:lnTo>
                  <a:pt x="1755775" y="700659"/>
                </a:lnTo>
                <a:lnTo>
                  <a:pt x="2057400" y="990600"/>
                </a:lnTo>
                <a:lnTo>
                  <a:pt x="1755775" y="1280540"/>
                </a:lnTo>
                <a:lnTo>
                  <a:pt x="1756155" y="1691004"/>
                </a:lnTo>
                <a:lnTo>
                  <a:pt x="1329817" y="1690751"/>
                </a:lnTo>
                <a:lnTo>
                  <a:pt x="1028700" y="1981200"/>
                </a:lnTo>
                <a:lnTo>
                  <a:pt x="727582" y="1690751"/>
                </a:lnTo>
                <a:lnTo>
                  <a:pt x="301244" y="1691004"/>
                </a:lnTo>
                <a:lnTo>
                  <a:pt x="301625" y="128054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12102" y="2234641"/>
            <a:ext cx="15024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Ca</a:t>
            </a:r>
            <a:r>
              <a:rPr dirty="0" sz="2400" spc="5" b="1">
                <a:solidFill>
                  <a:srgbClr val="080808"/>
                </a:solidFill>
                <a:latin typeface="Arial"/>
                <a:cs typeface="Arial"/>
              </a:rPr>
              <a:t>lc</a:t>
            </a: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itonin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371600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0" y="990600"/>
                </a:moveTo>
                <a:lnTo>
                  <a:pt x="301650" y="700659"/>
                </a:lnTo>
                <a:lnTo>
                  <a:pt x="301294" y="290195"/>
                </a:lnTo>
                <a:lnTo>
                  <a:pt x="727582" y="290449"/>
                </a:lnTo>
                <a:lnTo>
                  <a:pt x="1028700" y="0"/>
                </a:lnTo>
                <a:lnTo>
                  <a:pt x="1329817" y="290449"/>
                </a:lnTo>
                <a:lnTo>
                  <a:pt x="1756156" y="290195"/>
                </a:lnTo>
                <a:lnTo>
                  <a:pt x="1755775" y="700659"/>
                </a:lnTo>
                <a:lnTo>
                  <a:pt x="2057400" y="990600"/>
                </a:lnTo>
                <a:lnTo>
                  <a:pt x="1755775" y="1280540"/>
                </a:lnTo>
                <a:lnTo>
                  <a:pt x="1756156" y="1691004"/>
                </a:lnTo>
                <a:lnTo>
                  <a:pt x="1329817" y="1690751"/>
                </a:lnTo>
                <a:lnTo>
                  <a:pt x="1028700" y="1981200"/>
                </a:lnTo>
                <a:lnTo>
                  <a:pt x="727582" y="1690751"/>
                </a:lnTo>
                <a:lnTo>
                  <a:pt x="301294" y="1691004"/>
                </a:lnTo>
                <a:lnTo>
                  <a:pt x="301650" y="128054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98828" y="2069972"/>
            <a:ext cx="12858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80808"/>
                </a:solidFill>
                <a:latin typeface="Arial"/>
                <a:cs typeface="Arial"/>
              </a:rPr>
              <a:t>P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080808"/>
                </a:solidFill>
                <a:latin typeface="Arial"/>
                <a:cs typeface="Arial"/>
              </a:rPr>
              <a:t>rat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h</a:t>
            </a:r>
            <a:r>
              <a:rPr dirty="0" sz="1800" spc="-95" b="1">
                <a:solidFill>
                  <a:srgbClr val="080808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080808"/>
                </a:solidFill>
                <a:latin typeface="Arial"/>
                <a:cs typeface="Arial"/>
              </a:rPr>
              <a:t>roid</a:t>
            </a:r>
            <a:endParaRPr sz="1800">
              <a:latin typeface="Arial"/>
              <a:cs typeface="Arial"/>
            </a:endParaRPr>
          </a:p>
          <a:p>
            <a:pPr algn="ctr" marL="66675">
              <a:lnSpc>
                <a:spcPct val="100000"/>
              </a:lnSpc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hormone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2926" y="3702303"/>
            <a:ext cx="1109345" cy="1205865"/>
          </a:xfrm>
          <a:custGeom>
            <a:avLst/>
            <a:gdLst/>
            <a:ahLst/>
            <a:cxnLst/>
            <a:rect l="l" t="t" r="r" b="b"/>
            <a:pathLst>
              <a:path w="1109345" h="1205864">
                <a:moveTo>
                  <a:pt x="683640" y="1076833"/>
                </a:moveTo>
                <a:lnTo>
                  <a:pt x="768350" y="999998"/>
                </a:lnTo>
                <a:lnTo>
                  <a:pt x="0" y="153670"/>
                </a:lnTo>
                <a:lnTo>
                  <a:pt x="169291" y="0"/>
                </a:lnTo>
                <a:lnTo>
                  <a:pt x="937513" y="846328"/>
                </a:lnTo>
                <a:lnTo>
                  <a:pt x="1022223" y="769493"/>
                </a:lnTo>
                <a:lnTo>
                  <a:pt x="1108964" y="1205357"/>
                </a:lnTo>
                <a:lnTo>
                  <a:pt x="683640" y="1076833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5800" y="3276600"/>
            <a:ext cx="457200" cy="1524000"/>
          </a:xfrm>
          <a:custGeom>
            <a:avLst/>
            <a:gdLst/>
            <a:ahLst/>
            <a:cxnLst/>
            <a:rect l="l" t="t" r="r" b="b"/>
            <a:pathLst>
              <a:path w="457200" h="1524000">
                <a:moveTo>
                  <a:pt x="0" y="1143000"/>
                </a:moveTo>
                <a:lnTo>
                  <a:pt x="114300" y="1143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1143000"/>
                </a:lnTo>
                <a:lnTo>
                  <a:pt x="457200" y="1143000"/>
                </a:lnTo>
                <a:lnTo>
                  <a:pt x="228600" y="152400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33185" y="3630421"/>
            <a:ext cx="880110" cy="1367790"/>
          </a:xfrm>
          <a:custGeom>
            <a:avLst/>
            <a:gdLst/>
            <a:ahLst/>
            <a:cxnLst/>
            <a:rect l="l" t="t" r="r" b="b"/>
            <a:pathLst>
              <a:path w="880109" h="1367789">
                <a:moveTo>
                  <a:pt x="0" y="923163"/>
                </a:moveTo>
                <a:lnTo>
                  <a:pt x="98171" y="981709"/>
                </a:lnTo>
                <a:lnTo>
                  <a:pt x="683513" y="0"/>
                </a:lnTo>
                <a:lnTo>
                  <a:pt x="879856" y="116966"/>
                </a:lnTo>
                <a:lnTo>
                  <a:pt x="294513" y="1098803"/>
                </a:lnTo>
                <a:lnTo>
                  <a:pt x="392684" y="1157351"/>
                </a:lnTo>
                <a:lnTo>
                  <a:pt x="1142" y="1367408"/>
                </a:lnTo>
                <a:lnTo>
                  <a:pt x="0" y="923163"/>
                </a:lnTo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5045075" cy="419100"/>
          </a:xfrm>
          <a:prstGeom prst="rect"/>
          <a:ln w="9525">
            <a:solidFill>
              <a:srgbClr val="08080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07440">
              <a:lnSpc>
                <a:spcPts val="3245"/>
              </a:lnSpc>
            </a:pPr>
            <a:r>
              <a:rPr dirty="0">
                <a:solidFill>
                  <a:srgbClr val="080808"/>
                </a:solidFill>
                <a:latin typeface="Arial"/>
                <a:cs typeface="Arial"/>
              </a:rPr>
              <a:t>Three</a:t>
            </a:r>
            <a:r>
              <a:rPr dirty="0" spc="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80808"/>
                </a:solidFill>
                <a:latin typeface="Arial"/>
                <a:cs typeface="Arial"/>
              </a:rPr>
              <a:t>Hormones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2488" y="70103"/>
            <a:ext cx="3218688" cy="98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29584" y="0"/>
            <a:ext cx="2557272" cy="94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94050" y="100012"/>
            <a:ext cx="3117850" cy="881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38437" y="95250"/>
          <a:ext cx="3709035" cy="1165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850"/>
                <a:gridCol w="3117850"/>
                <a:gridCol w="125729"/>
              </a:tblGrid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292988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3629"/>
                        </a:lnSpc>
                        <a:spcBef>
                          <a:spcPts val="280"/>
                        </a:spcBef>
                      </a:pPr>
                      <a:r>
                        <a:rPr dirty="0" sz="3200" spc="-15" b="1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Vitamin</a:t>
                      </a:r>
                      <a:r>
                        <a:rPr dirty="0" sz="3200" spc="-5" b="1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D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9525">
                      <a:solidFill>
                        <a:srgbClr val="292988"/>
                      </a:solidFill>
                      <a:prstDash val="solid"/>
                    </a:lnL>
                    <a:lnR w="9525">
                      <a:solidFill>
                        <a:srgbClr val="292988"/>
                      </a:solidFill>
                      <a:prstDash val="solid"/>
                    </a:lnR>
                    <a:lnT w="9525">
                      <a:solidFill>
                        <a:srgbClr val="29298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92988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5" b="1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800" spc="-15" b="1"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1800" spc="5" b="1">
                          <a:latin typeface="Tahoma"/>
                          <a:cs typeface="Tahoma"/>
                        </a:rPr>
                        <a:t>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29298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b="1"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800" spc="-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 b="1">
                          <a:latin typeface="Tahoma"/>
                          <a:cs typeface="Tahoma"/>
                        </a:rPr>
                        <a:t>Dihydroxycholecalciferol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5720">
                    <a:lnL w="9525">
                      <a:solidFill>
                        <a:srgbClr val="292988"/>
                      </a:solidFill>
                      <a:prstDash val="solid"/>
                    </a:lnL>
                    <a:lnR w="9525">
                      <a:solidFill>
                        <a:srgbClr val="29298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2929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9298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4320">
                <a:tc gridSpan="3">
                  <a:txBody>
                    <a:bodyPr/>
                    <a:lstStyle/>
                    <a:p>
                      <a:pPr algn="ctr" marL="10795">
                        <a:lnSpc>
                          <a:spcPts val="1760"/>
                        </a:lnSpc>
                      </a:pPr>
                      <a:r>
                        <a:rPr dirty="0" sz="1800" b="1">
                          <a:latin typeface="Tahoma"/>
                          <a:cs typeface="Tahoma"/>
                        </a:rPr>
                        <a:t>(Vit</a:t>
                      </a:r>
                      <a:r>
                        <a:rPr dirty="0" sz="1800" spc="-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b="1">
                          <a:latin typeface="Tahoma"/>
                          <a:cs typeface="Tahoma"/>
                        </a:rPr>
                        <a:t>D)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743200" y="1371600"/>
            <a:ext cx="4911725" cy="5095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81125" y="5702300"/>
            <a:ext cx="1971675" cy="393700"/>
          </a:xfrm>
          <a:prstGeom prst="rect">
            <a:avLst/>
          </a:prstGeom>
          <a:solidFill>
            <a:srgbClr val="333399"/>
          </a:solidFill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950" spc="-5">
                <a:solidFill>
                  <a:srgbClr val="FFFFFF"/>
                </a:solidFill>
                <a:latin typeface="Arial"/>
                <a:cs typeface="Arial"/>
              </a:rPr>
              <a:t>α-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hydroxylasde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5255" y="469138"/>
            <a:ext cx="2003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 b="1">
                <a:solidFill>
                  <a:srgbClr val="080808"/>
                </a:solidFill>
                <a:latin typeface="Trebuchet MS"/>
                <a:cs typeface="Trebuchet MS"/>
              </a:rPr>
              <a:t>ENDOCRINOLOGY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7432" y="4166729"/>
            <a:ext cx="4163060" cy="14528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1905">
              <a:lnSpc>
                <a:spcPct val="120000"/>
              </a:lnSpc>
              <a:spcBef>
                <a:spcPts val="105"/>
              </a:spcBef>
            </a:pPr>
            <a:r>
              <a:rPr dirty="0" sz="2600" spc="-10" b="1">
                <a:solidFill>
                  <a:srgbClr val="080808"/>
                </a:solidFill>
                <a:latin typeface="Arial"/>
                <a:cs typeface="Arial"/>
              </a:rPr>
              <a:t>Dr. </a:t>
            </a:r>
            <a:r>
              <a:rPr dirty="0" sz="2600" spc="-20" b="1">
                <a:solidFill>
                  <a:srgbClr val="080808"/>
                </a:solidFill>
                <a:latin typeface="Arial"/>
                <a:cs typeface="Arial"/>
              </a:rPr>
              <a:t>Abeer </a:t>
            </a:r>
            <a:r>
              <a:rPr dirty="0" sz="2600" spc="-15" b="1">
                <a:solidFill>
                  <a:srgbClr val="080808"/>
                </a:solidFill>
                <a:latin typeface="Arial"/>
                <a:cs typeface="Arial"/>
              </a:rPr>
              <a:t>Al-Ghumlas  </a:t>
            </a:r>
            <a:r>
              <a:rPr dirty="0" sz="2600" spc="-5" b="1">
                <a:solidFill>
                  <a:srgbClr val="080808"/>
                </a:solidFill>
                <a:latin typeface="Arial"/>
                <a:cs typeface="Arial"/>
              </a:rPr>
              <a:t>M.B.B.S., </a:t>
            </a:r>
            <a:r>
              <a:rPr dirty="0" sz="2600" b="1">
                <a:solidFill>
                  <a:srgbClr val="080808"/>
                </a:solidFill>
                <a:latin typeface="Arial"/>
                <a:cs typeface="Arial"/>
              </a:rPr>
              <a:t>MSc.</a:t>
            </a:r>
            <a:r>
              <a:rPr dirty="0" sz="2600" spc="-4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80808"/>
                </a:solidFill>
                <a:latin typeface="Arial"/>
                <a:cs typeface="Arial"/>
              </a:rPr>
              <a:t>Physiology  Ph-D.</a:t>
            </a:r>
            <a:r>
              <a:rPr dirty="0" sz="2600" spc="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80808"/>
                </a:solidFill>
                <a:latin typeface="Arial"/>
                <a:cs typeface="Arial"/>
              </a:rPr>
              <a:t>Physiology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561" y="1984705"/>
            <a:ext cx="60267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39494">
              <a:lnSpc>
                <a:spcPct val="100000"/>
              </a:lnSpc>
              <a:spcBef>
                <a:spcPts val="100"/>
              </a:spcBef>
            </a:pPr>
            <a:r>
              <a:rPr dirty="0" sz="3600" spc="-110" b="1">
                <a:solidFill>
                  <a:srgbClr val="080808"/>
                </a:solidFill>
                <a:latin typeface="Times New Roman"/>
                <a:cs typeface="Times New Roman"/>
              </a:rPr>
              <a:t>Calcium </a:t>
            </a:r>
            <a:r>
              <a:rPr dirty="0" sz="3600" spc="-125" b="1">
                <a:solidFill>
                  <a:srgbClr val="080808"/>
                </a:solidFill>
                <a:latin typeface="Times New Roman"/>
                <a:cs typeface="Times New Roman"/>
              </a:rPr>
              <a:t>Homeostasis  </a:t>
            </a:r>
            <a:r>
              <a:rPr dirty="0" sz="3600" spc="-155" b="1">
                <a:solidFill>
                  <a:srgbClr val="080808"/>
                </a:solidFill>
                <a:latin typeface="Times New Roman"/>
                <a:cs typeface="Times New Roman"/>
              </a:rPr>
              <a:t>Hypo </a:t>
            </a:r>
            <a:r>
              <a:rPr dirty="0" sz="3600" spc="-95" b="1">
                <a:solidFill>
                  <a:srgbClr val="080808"/>
                </a:solidFill>
                <a:latin typeface="Times New Roman"/>
                <a:cs typeface="Times New Roman"/>
              </a:rPr>
              <a:t>and</a:t>
            </a:r>
            <a:r>
              <a:rPr dirty="0" sz="3600" spc="-155" b="1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3600" spc="-95" b="1">
                <a:solidFill>
                  <a:srgbClr val="080808"/>
                </a:solidFill>
                <a:latin typeface="Times New Roman"/>
                <a:cs typeface="Times New Roman"/>
              </a:rPr>
              <a:t>hyper-parathyroidism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6744" y="222504"/>
            <a:ext cx="2173224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29584" y="149352"/>
            <a:ext cx="2557272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7925" y="252475"/>
            <a:ext cx="2070100" cy="584200"/>
          </a:xfrm>
          <a:prstGeom prst="rect"/>
          <a:ln w="9525">
            <a:solidFill>
              <a:srgbClr val="000066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280"/>
              </a:spcBef>
            </a:pPr>
            <a:r>
              <a:rPr dirty="0" sz="3200" spc="-15">
                <a:solidFill>
                  <a:srgbClr val="080808"/>
                </a:solidFill>
                <a:latin typeface="Arial"/>
                <a:cs typeface="Arial"/>
              </a:rPr>
              <a:t>Vitamin</a:t>
            </a:r>
            <a:r>
              <a:rPr dirty="0" sz="3200" spc="-3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80808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2362200"/>
            <a:ext cx="1331976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0044" y="4362653"/>
            <a:ext cx="24276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Has a potent effect to  increase calcium </a:t>
            </a:r>
            <a:r>
              <a:rPr dirty="0" sz="1800" spc="-5" b="1">
                <a:solidFill>
                  <a:srgbClr val="080808"/>
                </a:solidFill>
                <a:latin typeface="Arial"/>
                <a:cs typeface="Arial"/>
              </a:rPr>
              <a:t>&amp;  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phosphate</a:t>
            </a:r>
            <a:r>
              <a:rPr dirty="0" sz="1800" spc="-10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absorption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091" y="1780413"/>
            <a:ext cx="18453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1.Intestinal</a:t>
            </a:r>
            <a:r>
              <a:rPr dirty="0" u="heavy" sz="1800" spc="-8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tract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200" y="2362073"/>
            <a:ext cx="827087" cy="1820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62400" y="2438400"/>
            <a:ext cx="1241425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74084" y="1856613"/>
            <a:ext cx="8426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2</a:t>
            </a: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.</a:t>
            </a:r>
            <a:r>
              <a:rPr dirty="0" u="heavy" sz="1800" spc="-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1800" spc="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n</a:t>
            </a: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7609" y="4372178"/>
            <a:ext cx="17684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Increases</a:t>
            </a:r>
            <a:r>
              <a:rPr dirty="0" sz="1800" spc="-9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Renal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calcium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dirty="0" sz="1800" spc="-5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Phosphate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absorption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6753" y="4524882"/>
            <a:ext cx="18434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80808"/>
                </a:solidFill>
                <a:latin typeface="Arial"/>
                <a:cs typeface="Arial"/>
              </a:rPr>
              <a:t>Bone</a:t>
            </a:r>
            <a:r>
              <a:rPr dirty="0" sz="1800" spc="-6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80808"/>
                </a:solidFill>
                <a:latin typeface="Arial"/>
                <a:cs typeface="Arial"/>
              </a:rPr>
              <a:t>absorption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0078" y="1840738"/>
            <a:ext cx="789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3</a:t>
            </a:r>
            <a:r>
              <a:rPr dirty="0" u="heavy" sz="1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.Bo</a:t>
            </a:r>
            <a:r>
              <a:rPr dirty="0" u="heavy" sz="1800" spc="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n</a:t>
            </a:r>
            <a:r>
              <a:rPr dirty="0" u="heavy" sz="1800" spc="-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3200" y="6076950"/>
            <a:ext cx="3657600" cy="40005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sz="2000" spc="-10" b="1">
                <a:solidFill>
                  <a:srgbClr val="080808"/>
                </a:solidFill>
                <a:latin typeface="Arial"/>
                <a:cs typeface="Arial"/>
              </a:rPr>
              <a:t>Increase calcium </a:t>
            </a:r>
            <a:r>
              <a:rPr dirty="0" sz="2000" spc="-5" b="1">
                <a:solidFill>
                  <a:srgbClr val="080808"/>
                </a:solidFill>
                <a:latin typeface="Arial"/>
                <a:cs typeface="Arial"/>
              </a:rPr>
              <a:t>blood</a:t>
            </a:r>
            <a:r>
              <a:rPr dirty="0" sz="2000" spc="5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80808"/>
                </a:solidFill>
                <a:latin typeface="Arial"/>
                <a:cs typeface="Arial"/>
              </a:rPr>
              <a:t>level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44601"/>
            <a:ext cx="8610600" cy="5732780"/>
          </a:xfrm>
          <a:custGeom>
            <a:avLst/>
            <a:gdLst/>
            <a:ahLst/>
            <a:cxnLst/>
            <a:rect l="l" t="t" r="r" b="b"/>
            <a:pathLst>
              <a:path w="8610600" h="5732780">
                <a:moveTo>
                  <a:pt x="0" y="5732399"/>
                </a:moveTo>
                <a:lnTo>
                  <a:pt x="8610600" y="5732399"/>
                </a:lnTo>
                <a:lnTo>
                  <a:pt x="8610600" y="0"/>
                </a:lnTo>
                <a:lnTo>
                  <a:pt x="0" y="0"/>
                </a:lnTo>
                <a:lnTo>
                  <a:pt x="0" y="5732399"/>
                </a:lnTo>
                <a:close/>
              </a:path>
            </a:pathLst>
          </a:custGeom>
          <a:solidFill>
            <a:srgbClr val="FFCC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770001"/>
            <a:ext cx="83870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Effects of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Vitamin D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Bone &amp;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Its Relation to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Parathyroid 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Hormone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u="heavy" sz="24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Activity</a:t>
            </a:r>
            <a:r>
              <a:rPr dirty="0" u="heavy" sz="2400" spc="-35" b="1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1773123"/>
            <a:ext cx="7579995" cy="87121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325"/>
              </a:lnSpc>
              <a:spcBef>
                <a:spcPts val="110"/>
              </a:spcBef>
            </a:pP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-Vitamin 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D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dirty="0" u="heavy"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smaller </a:t>
            </a:r>
            <a:r>
              <a:rPr dirty="0" u="heavy" spc="5"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quantities</a:t>
            </a:r>
            <a:r>
              <a:rPr dirty="0" u="heavy" spc="-100"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</a:p>
          <a:p>
            <a:pPr marL="12700">
              <a:lnSpc>
                <a:spcPts val="3325"/>
              </a:lnSpc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- promotes </a:t>
            </a:r>
            <a:r>
              <a:rPr dirty="0" b="0" i="1">
                <a:solidFill>
                  <a:srgbClr val="FF0000"/>
                </a:solidFill>
                <a:latin typeface="Arial"/>
                <a:cs typeface="Arial"/>
              </a:rPr>
              <a:t>bone </a:t>
            </a:r>
            <a:r>
              <a:rPr dirty="0" spc="5" b="0" i="1">
                <a:solidFill>
                  <a:srgbClr val="FF0000"/>
                </a:solidFill>
                <a:latin typeface="Arial"/>
                <a:cs typeface="Arial"/>
              </a:rPr>
              <a:t>calcification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(by </a:t>
            </a:r>
            <a:r>
              <a:rPr dirty="0" spc="1140" b="0">
                <a:solidFill>
                  <a:srgbClr val="000000"/>
                </a:solidFill>
                <a:latin typeface="Arial"/>
                <a:cs typeface="Arial"/>
              </a:rPr>
              <a:t>↑</a:t>
            </a:r>
            <a:r>
              <a:rPr dirty="0" spc="-1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calcium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40" y="2626817"/>
            <a:ext cx="8198484" cy="34423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1214755">
              <a:lnSpc>
                <a:spcPct val="100000"/>
              </a:lnSpc>
              <a:spcBef>
                <a:spcPts val="110"/>
              </a:spcBef>
            </a:pPr>
            <a:r>
              <a:rPr dirty="0" sz="2800" spc="5">
                <a:latin typeface="Arial"/>
                <a:cs typeface="Arial"/>
              </a:rPr>
              <a:t>phosphate absorption from the intestine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and  enhances the </a:t>
            </a:r>
            <a:r>
              <a:rPr dirty="0" sz="2800">
                <a:latin typeface="Arial"/>
                <a:cs typeface="Arial"/>
              </a:rPr>
              <a:t>mineralization of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bone.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5080">
              <a:lnSpc>
                <a:spcPts val="3340"/>
              </a:lnSpc>
            </a:pPr>
            <a:r>
              <a:rPr dirty="0" sz="2800">
                <a:latin typeface="Arial"/>
                <a:cs typeface="Arial"/>
              </a:rPr>
              <a:t>- The </a:t>
            </a:r>
            <a:r>
              <a:rPr dirty="0" sz="2800" spc="5">
                <a:latin typeface="Arial"/>
                <a:cs typeface="Arial"/>
              </a:rPr>
              <a:t>administration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extreme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quantities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vitamin  </a:t>
            </a:r>
            <a:r>
              <a:rPr dirty="0" sz="2800" spc="5">
                <a:latin typeface="Arial"/>
                <a:cs typeface="Arial"/>
              </a:rPr>
              <a:t>D causes </a:t>
            </a:r>
            <a:r>
              <a:rPr dirty="0" sz="2800" spc="5" i="1">
                <a:solidFill>
                  <a:srgbClr val="FF0000"/>
                </a:solidFill>
                <a:latin typeface="Arial"/>
                <a:cs typeface="Arial"/>
              </a:rPr>
              <a:t>absorption </a:t>
            </a:r>
            <a:r>
              <a:rPr dirty="0" sz="2800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800" spc="-7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0000"/>
                </a:solidFill>
                <a:latin typeface="Arial"/>
                <a:cs typeface="Arial"/>
              </a:rPr>
              <a:t>bone: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250190" indent="-237490">
              <a:lnSpc>
                <a:spcPct val="100000"/>
              </a:lnSpc>
              <a:buChar char="*"/>
              <a:tabLst>
                <a:tab pos="250825" algn="l"/>
              </a:tabLst>
            </a:pPr>
            <a:r>
              <a:rPr dirty="0" sz="2800" spc="5" i="1">
                <a:solidFill>
                  <a:srgbClr val="FF0000"/>
                </a:solidFill>
                <a:latin typeface="Arial"/>
                <a:cs typeface="Arial"/>
              </a:rPr>
              <a:t>by facilitating </a:t>
            </a:r>
            <a:r>
              <a:rPr dirty="0" sz="2800" i="1">
                <a:solidFill>
                  <a:srgbClr val="FF0000"/>
                </a:solidFill>
                <a:latin typeface="Arial"/>
                <a:cs typeface="Arial"/>
              </a:rPr>
              <a:t>PTH </a:t>
            </a:r>
            <a:r>
              <a:rPr dirty="0" sz="2800" spc="5" i="1">
                <a:solidFill>
                  <a:srgbClr val="FF0000"/>
                </a:solidFill>
                <a:latin typeface="Arial"/>
                <a:cs typeface="Arial"/>
              </a:rPr>
              <a:t>action on</a:t>
            </a:r>
            <a:r>
              <a:rPr dirty="0" sz="2800" spc="-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5" i="1">
                <a:solidFill>
                  <a:srgbClr val="FF0000"/>
                </a:solidFill>
                <a:latin typeface="Arial"/>
                <a:cs typeface="Arial"/>
              </a:rPr>
              <a:t>bones.</a:t>
            </a:r>
            <a:endParaRPr sz="2800">
              <a:latin typeface="Arial"/>
              <a:cs typeface="Arial"/>
            </a:endParaRPr>
          </a:p>
          <a:p>
            <a:pPr marL="250190" indent="-237490">
              <a:lnSpc>
                <a:spcPct val="100000"/>
              </a:lnSpc>
              <a:buChar char="*"/>
              <a:tabLst>
                <a:tab pos="250825" algn="l"/>
              </a:tabLst>
            </a:pPr>
            <a:r>
              <a:rPr dirty="0" sz="2800" i="1">
                <a:solidFill>
                  <a:srgbClr val="FF0000"/>
                </a:solidFill>
                <a:latin typeface="Arial"/>
                <a:cs typeface="Arial"/>
              </a:rPr>
              <a:t>number </a:t>
            </a:r>
            <a:r>
              <a:rPr dirty="0" sz="2800" spc="5" i="1">
                <a:solidFill>
                  <a:srgbClr val="FF0000"/>
                </a:solidFill>
                <a:latin typeface="Arial"/>
                <a:cs typeface="Arial"/>
              </a:rPr>
              <a:t>&amp; activity </a:t>
            </a:r>
            <a:r>
              <a:rPr dirty="0" sz="2800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800" spc="-9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5" i="1">
                <a:solidFill>
                  <a:srgbClr val="FF0000"/>
                </a:solidFill>
                <a:latin typeface="Arial"/>
                <a:cs typeface="Arial"/>
              </a:rPr>
              <a:t>esteoclasts.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2987750"/>
            <a:ext cx="799147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5" b="1">
                <a:latin typeface="Comic Sans MS"/>
                <a:cs typeface="Comic Sans MS"/>
              </a:rPr>
              <a:t>4- </a:t>
            </a:r>
            <a:r>
              <a:rPr dirty="0" sz="2800" b="1">
                <a:latin typeface="Comic Sans MS"/>
                <a:cs typeface="Comic Sans MS"/>
              </a:rPr>
              <a:t>stimulates </a:t>
            </a:r>
            <a:r>
              <a:rPr dirty="0" sz="2800" spc="-5" b="1">
                <a:latin typeface="Comic Sans MS"/>
                <a:cs typeface="Comic Sans MS"/>
              </a:rPr>
              <a:t>differentiation </a:t>
            </a:r>
            <a:r>
              <a:rPr dirty="0" sz="2800" spc="5" b="1">
                <a:latin typeface="Comic Sans MS"/>
                <a:cs typeface="Comic Sans MS"/>
              </a:rPr>
              <a:t>of immune</a:t>
            </a:r>
            <a:r>
              <a:rPr dirty="0" sz="2800" spc="-12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cells.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0335" y="655319"/>
            <a:ext cx="2173224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3176" y="585216"/>
            <a:ext cx="2557272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02025" y="685800"/>
            <a:ext cx="2070100" cy="58420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285"/>
              </a:spcBef>
            </a:pPr>
            <a:r>
              <a:rPr dirty="0" sz="3200" spc="-15" b="1">
                <a:solidFill>
                  <a:srgbClr val="080808"/>
                </a:solidFill>
                <a:latin typeface="Arial"/>
                <a:cs typeface="Arial"/>
              </a:rPr>
              <a:t>Vitamin</a:t>
            </a:r>
            <a:r>
              <a:rPr dirty="0" sz="3200" spc="-3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80808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626" y="457200"/>
            <a:ext cx="4792599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06800" y="452437"/>
            <a:ext cx="4802505" cy="6257925"/>
          </a:xfrm>
          <a:custGeom>
            <a:avLst/>
            <a:gdLst/>
            <a:ahLst/>
            <a:cxnLst/>
            <a:rect l="l" t="t" r="r" b="b"/>
            <a:pathLst>
              <a:path w="4802505" h="6257925">
                <a:moveTo>
                  <a:pt x="0" y="6257925"/>
                </a:moveTo>
                <a:lnTo>
                  <a:pt x="4802124" y="6257925"/>
                </a:lnTo>
                <a:lnTo>
                  <a:pt x="4802124" y="0"/>
                </a:lnTo>
                <a:lnTo>
                  <a:pt x="0" y="0"/>
                </a:lnTo>
                <a:lnTo>
                  <a:pt x="0" y="6257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0044" y="999871"/>
            <a:ext cx="2814955" cy="3684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Control 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</a:t>
            </a:r>
            <a:r>
              <a:rPr dirty="0" u="heavy" sz="24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sz="2400" spc="-5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504825">
              <a:lnSpc>
                <a:spcPct val="200100"/>
              </a:lnSpc>
            </a:pPr>
            <a:r>
              <a:rPr dirty="0" sz="2400">
                <a:latin typeface="Arial"/>
                <a:cs typeface="Arial"/>
              </a:rPr>
              <a:t>1- </a:t>
            </a:r>
            <a:r>
              <a:rPr dirty="0" sz="2400" spc="-5">
                <a:latin typeface="Arial"/>
                <a:cs typeface="Arial"/>
              </a:rPr>
              <a:t>low Ca++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ions  2-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prolactin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3-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PTH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All </a:t>
            </a:r>
            <a:r>
              <a:rPr dirty="0" sz="2400">
                <a:latin typeface="Arial"/>
                <a:cs typeface="Arial"/>
              </a:rPr>
              <a:t>stimulate renal  1,alpha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hydroxylase.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2362200"/>
            <a:ext cx="732155" cy="228600"/>
          </a:xfrm>
          <a:custGeom>
            <a:avLst/>
            <a:gdLst/>
            <a:ahLst/>
            <a:cxnLst/>
            <a:rect l="l" t="t" r="r" b="b"/>
            <a:pathLst>
              <a:path w="732154" h="228600">
                <a:moveTo>
                  <a:pt x="693674" y="0"/>
                </a:moveTo>
                <a:lnTo>
                  <a:pt x="38100" y="0"/>
                </a:ln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0" y="190500"/>
                </a:lnTo>
                <a:lnTo>
                  <a:pt x="2988" y="205347"/>
                </a:lnTo>
                <a:lnTo>
                  <a:pt x="11144" y="217455"/>
                </a:lnTo>
                <a:lnTo>
                  <a:pt x="23252" y="225611"/>
                </a:lnTo>
                <a:lnTo>
                  <a:pt x="38100" y="228600"/>
                </a:lnTo>
                <a:lnTo>
                  <a:pt x="693674" y="228600"/>
                </a:lnTo>
                <a:lnTo>
                  <a:pt x="708540" y="225611"/>
                </a:lnTo>
                <a:lnTo>
                  <a:pt x="720693" y="217455"/>
                </a:lnTo>
                <a:lnTo>
                  <a:pt x="728892" y="205347"/>
                </a:lnTo>
                <a:lnTo>
                  <a:pt x="731901" y="190500"/>
                </a:lnTo>
                <a:lnTo>
                  <a:pt x="731901" y="38100"/>
                </a:lnTo>
                <a:lnTo>
                  <a:pt x="728892" y="23252"/>
                </a:lnTo>
                <a:lnTo>
                  <a:pt x="720693" y="11144"/>
                </a:lnTo>
                <a:lnTo>
                  <a:pt x="708540" y="2988"/>
                </a:lnTo>
                <a:lnTo>
                  <a:pt x="693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6800" y="2590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16459"/>
                </a:moveTo>
                <a:lnTo>
                  <a:pt x="0" y="116459"/>
                </a:lnTo>
                <a:lnTo>
                  <a:pt x="94234" y="188340"/>
                </a:lnTo>
                <a:lnTo>
                  <a:pt x="58165" y="304800"/>
                </a:lnTo>
                <a:lnTo>
                  <a:pt x="152400" y="232790"/>
                </a:lnTo>
                <a:lnTo>
                  <a:pt x="224332" y="232790"/>
                </a:lnTo>
                <a:lnTo>
                  <a:pt x="210565" y="188340"/>
                </a:lnTo>
                <a:lnTo>
                  <a:pt x="304800" y="116459"/>
                </a:lnTo>
                <a:close/>
              </a:path>
              <a:path w="304800" h="304800">
                <a:moveTo>
                  <a:pt x="224332" y="232790"/>
                </a:moveTo>
                <a:lnTo>
                  <a:pt x="152400" y="232790"/>
                </a:lnTo>
                <a:lnTo>
                  <a:pt x="246634" y="304800"/>
                </a:lnTo>
                <a:lnTo>
                  <a:pt x="224332" y="232790"/>
                </a:lnTo>
                <a:close/>
              </a:path>
              <a:path w="304800" h="304800">
                <a:moveTo>
                  <a:pt x="152400" y="0"/>
                </a:moveTo>
                <a:lnTo>
                  <a:pt x="116459" y="116459"/>
                </a:lnTo>
                <a:lnTo>
                  <a:pt x="188340" y="11645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76800" y="2590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16459"/>
                </a:moveTo>
                <a:lnTo>
                  <a:pt x="116459" y="116459"/>
                </a:lnTo>
                <a:lnTo>
                  <a:pt x="152400" y="0"/>
                </a:lnTo>
                <a:lnTo>
                  <a:pt x="188340" y="116459"/>
                </a:lnTo>
                <a:lnTo>
                  <a:pt x="304800" y="116459"/>
                </a:lnTo>
                <a:lnTo>
                  <a:pt x="210565" y="188340"/>
                </a:lnTo>
                <a:lnTo>
                  <a:pt x="246634" y="304800"/>
                </a:lnTo>
                <a:lnTo>
                  <a:pt x="152400" y="232790"/>
                </a:lnTo>
                <a:lnTo>
                  <a:pt x="58165" y="304800"/>
                </a:lnTo>
                <a:lnTo>
                  <a:pt x="94234" y="188340"/>
                </a:lnTo>
                <a:lnTo>
                  <a:pt x="0" y="11645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0" y="4038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16458"/>
                </a:moveTo>
                <a:lnTo>
                  <a:pt x="0" y="116458"/>
                </a:lnTo>
                <a:lnTo>
                  <a:pt x="94233" y="188341"/>
                </a:lnTo>
                <a:lnTo>
                  <a:pt x="58166" y="304800"/>
                </a:lnTo>
                <a:lnTo>
                  <a:pt x="152400" y="232791"/>
                </a:lnTo>
                <a:lnTo>
                  <a:pt x="224332" y="232791"/>
                </a:lnTo>
                <a:lnTo>
                  <a:pt x="210565" y="188341"/>
                </a:lnTo>
                <a:lnTo>
                  <a:pt x="304800" y="116458"/>
                </a:lnTo>
                <a:close/>
              </a:path>
              <a:path w="304800" h="304800">
                <a:moveTo>
                  <a:pt x="224332" y="232791"/>
                </a:moveTo>
                <a:lnTo>
                  <a:pt x="152400" y="232791"/>
                </a:lnTo>
                <a:lnTo>
                  <a:pt x="246634" y="304800"/>
                </a:lnTo>
                <a:lnTo>
                  <a:pt x="224332" y="232791"/>
                </a:lnTo>
                <a:close/>
              </a:path>
              <a:path w="304800" h="304800">
                <a:moveTo>
                  <a:pt x="152400" y="0"/>
                </a:moveTo>
                <a:lnTo>
                  <a:pt x="116458" y="116458"/>
                </a:lnTo>
                <a:lnTo>
                  <a:pt x="188341" y="116458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0" y="4038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16458"/>
                </a:moveTo>
                <a:lnTo>
                  <a:pt x="116458" y="116458"/>
                </a:lnTo>
                <a:lnTo>
                  <a:pt x="152400" y="0"/>
                </a:lnTo>
                <a:lnTo>
                  <a:pt x="188341" y="116458"/>
                </a:lnTo>
                <a:lnTo>
                  <a:pt x="304800" y="116458"/>
                </a:lnTo>
                <a:lnTo>
                  <a:pt x="210565" y="188341"/>
                </a:lnTo>
                <a:lnTo>
                  <a:pt x="246634" y="304800"/>
                </a:lnTo>
                <a:lnTo>
                  <a:pt x="152400" y="232791"/>
                </a:lnTo>
                <a:lnTo>
                  <a:pt x="58166" y="304800"/>
                </a:lnTo>
                <a:lnTo>
                  <a:pt x="94233" y="188341"/>
                </a:lnTo>
                <a:lnTo>
                  <a:pt x="0" y="11645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6789" y="288776"/>
            <a:ext cx="4717773" cy="622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939" y="179273"/>
            <a:ext cx="27908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80808"/>
                </a:solidFill>
                <a:latin typeface="Arial"/>
                <a:cs typeface="Arial"/>
              </a:rPr>
              <a:t>Regulation of Calcium</a:t>
            </a:r>
            <a:r>
              <a:rPr dirty="0" sz="1800" spc="-15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80808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8983" y="1005839"/>
            <a:ext cx="3965448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08504" y="935736"/>
            <a:ext cx="4139184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0800" y="1036700"/>
            <a:ext cx="3862704" cy="5842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208279">
              <a:lnSpc>
                <a:spcPct val="100000"/>
              </a:lnSpc>
              <a:spcBef>
                <a:spcPts val="284"/>
              </a:spcBef>
            </a:pPr>
            <a:r>
              <a:rPr dirty="0" sz="3200" spc="-15">
                <a:solidFill>
                  <a:srgbClr val="000000"/>
                </a:solidFill>
                <a:latin typeface="Arial"/>
                <a:cs typeface="Arial"/>
              </a:rPr>
              <a:t>Parathyriod</a:t>
            </a:r>
            <a:r>
              <a:rPr dirty="0" sz="3200" spc="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2060" y="3044698"/>
            <a:ext cx="3872119" cy="2660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863" y="4389120"/>
            <a:ext cx="2685288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7944" y="4448682"/>
            <a:ext cx="3009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Parathyroid </a:t>
            </a:r>
            <a:r>
              <a:rPr dirty="0" sz="1800" b="1">
                <a:latin typeface="Arial"/>
                <a:cs typeface="Arial"/>
              </a:rPr>
              <a:t>hormone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(PTH)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3800" y="4486275"/>
            <a:ext cx="990600" cy="171450"/>
          </a:xfrm>
          <a:custGeom>
            <a:avLst/>
            <a:gdLst/>
            <a:ahLst/>
            <a:cxnLst/>
            <a:rect l="l" t="t" r="r" b="b"/>
            <a:pathLst>
              <a:path w="9906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9906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990600" h="171450">
                <a:moveTo>
                  <a:pt x="9906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990600" y="114300"/>
                </a:lnTo>
                <a:lnTo>
                  <a:pt x="9906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152400"/>
            <a:ext cx="40386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28865" y="2344673"/>
            <a:ext cx="662305" cy="506095"/>
          </a:xfrm>
          <a:custGeom>
            <a:avLst/>
            <a:gdLst/>
            <a:ahLst/>
            <a:cxnLst/>
            <a:rect l="l" t="t" r="r" b="b"/>
            <a:pathLst>
              <a:path w="662304" h="506094">
                <a:moveTo>
                  <a:pt x="0" y="252984"/>
                </a:moveTo>
                <a:lnTo>
                  <a:pt x="4332" y="211953"/>
                </a:lnTo>
                <a:lnTo>
                  <a:pt x="16876" y="173028"/>
                </a:lnTo>
                <a:lnTo>
                  <a:pt x="36950" y="136731"/>
                </a:lnTo>
                <a:lnTo>
                  <a:pt x="63873" y="103583"/>
                </a:lnTo>
                <a:lnTo>
                  <a:pt x="96964" y="74104"/>
                </a:lnTo>
                <a:lnTo>
                  <a:pt x="135541" y="48816"/>
                </a:lnTo>
                <a:lnTo>
                  <a:pt x="178923" y="28241"/>
                </a:lnTo>
                <a:lnTo>
                  <a:pt x="226429" y="12899"/>
                </a:lnTo>
                <a:lnTo>
                  <a:pt x="277378" y="3311"/>
                </a:lnTo>
                <a:lnTo>
                  <a:pt x="331088" y="0"/>
                </a:lnTo>
                <a:lnTo>
                  <a:pt x="384764" y="3311"/>
                </a:lnTo>
                <a:lnTo>
                  <a:pt x="435686" y="12899"/>
                </a:lnTo>
                <a:lnTo>
                  <a:pt x="483170" y="28241"/>
                </a:lnTo>
                <a:lnTo>
                  <a:pt x="526536" y="48816"/>
                </a:lnTo>
                <a:lnTo>
                  <a:pt x="565102" y="74104"/>
                </a:lnTo>
                <a:lnTo>
                  <a:pt x="598185" y="103583"/>
                </a:lnTo>
                <a:lnTo>
                  <a:pt x="625103" y="136731"/>
                </a:lnTo>
                <a:lnTo>
                  <a:pt x="645175" y="173028"/>
                </a:lnTo>
                <a:lnTo>
                  <a:pt x="657718" y="211953"/>
                </a:lnTo>
                <a:lnTo>
                  <a:pt x="662051" y="252984"/>
                </a:lnTo>
                <a:lnTo>
                  <a:pt x="657718" y="294014"/>
                </a:lnTo>
                <a:lnTo>
                  <a:pt x="645175" y="332939"/>
                </a:lnTo>
                <a:lnTo>
                  <a:pt x="625103" y="369236"/>
                </a:lnTo>
                <a:lnTo>
                  <a:pt x="598185" y="402384"/>
                </a:lnTo>
                <a:lnTo>
                  <a:pt x="565102" y="431863"/>
                </a:lnTo>
                <a:lnTo>
                  <a:pt x="526536" y="457151"/>
                </a:lnTo>
                <a:lnTo>
                  <a:pt x="483170" y="477726"/>
                </a:lnTo>
                <a:lnTo>
                  <a:pt x="435686" y="493068"/>
                </a:lnTo>
                <a:lnTo>
                  <a:pt x="384764" y="502656"/>
                </a:lnTo>
                <a:lnTo>
                  <a:pt x="331088" y="505967"/>
                </a:lnTo>
                <a:lnTo>
                  <a:pt x="277378" y="502656"/>
                </a:lnTo>
                <a:lnTo>
                  <a:pt x="226429" y="493068"/>
                </a:lnTo>
                <a:lnTo>
                  <a:pt x="178923" y="477726"/>
                </a:lnTo>
                <a:lnTo>
                  <a:pt x="135541" y="457151"/>
                </a:lnTo>
                <a:lnTo>
                  <a:pt x="96964" y="431863"/>
                </a:lnTo>
                <a:lnTo>
                  <a:pt x="63873" y="402384"/>
                </a:lnTo>
                <a:lnTo>
                  <a:pt x="36950" y="369236"/>
                </a:lnTo>
                <a:lnTo>
                  <a:pt x="16876" y="332939"/>
                </a:lnTo>
                <a:lnTo>
                  <a:pt x="4332" y="294014"/>
                </a:lnTo>
                <a:lnTo>
                  <a:pt x="0" y="252984"/>
                </a:lnTo>
                <a:close/>
              </a:path>
            </a:pathLst>
          </a:custGeom>
          <a:ln w="38100">
            <a:solidFill>
              <a:srgbClr val="CC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" y="228663"/>
            <a:ext cx="3352800" cy="370205"/>
          </a:xfrm>
          <a:custGeom>
            <a:avLst/>
            <a:gdLst/>
            <a:ahLst/>
            <a:cxnLst/>
            <a:rect l="l" t="t" r="r" b="b"/>
            <a:pathLst>
              <a:path w="3352800" h="370205">
                <a:moveTo>
                  <a:pt x="0" y="369887"/>
                </a:moveTo>
                <a:lnTo>
                  <a:pt x="3352800" y="369887"/>
                </a:lnTo>
                <a:lnTo>
                  <a:pt x="33528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3736" y="198120"/>
            <a:ext cx="2386584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838200"/>
            <a:ext cx="4114800" cy="5324475"/>
          </a:xfrm>
          <a:custGeom>
            <a:avLst/>
            <a:gdLst/>
            <a:ahLst/>
            <a:cxnLst/>
            <a:rect l="l" t="t" r="r" b="b"/>
            <a:pathLst>
              <a:path w="4114800" h="5324475">
                <a:moveTo>
                  <a:pt x="0" y="5324475"/>
                </a:moveTo>
                <a:lnTo>
                  <a:pt x="4114800" y="5324475"/>
                </a:lnTo>
                <a:lnTo>
                  <a:pt x="4114800" y="0"/>
                </a:lnTo>
                <a:lnTo>
                  <a:pt x="0" y="0"/>
                </a:lnTo>
                <a:lnTo>
                  <a:pt x="0" y="5324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3840" y="246329"/>
            <a:ext cx="3597910" cy="5827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1800" spc="-110" b="1">
                <a:latin typeface="Trebuchet MS"/>
                <a:cs typeface="Trebuchet MS"/>
              </a:rPr>
              <a:t>Parathyroid </a:t>
            </a:r>
            <a:r>
              <a:rPr dirty="0" sz="1800" spc="-95" b="1">
                <a:latin typeface="Trebuchet MS"/>
                <a:cs typeface="Trebuchet MS"/>
              </a:rPr>
              <a:t>hormone</a:t>
            </a:r>
            <a:r>
              <a:rPr dirty="0" sz="1800" spc="-204" b="1">
                <a:latin typeface="Trebuchet MS"/>
                <a:cs typeface="Trebuchet MS"/>
              </a:rPr>
              <a:t> </a:t>
            </a:r>
            <a:r>
              <a:rPr dirty="0" sz="1800" spc="-130" b="1">
                <a:latin typeface="Trebuchet MS"/>
                <a:cs typeface="Trebuchet MS"/>
              </a:rPr>
              <a:t>(PTH)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414655" indent="-414655">
              <a:lnSpc>
                <a:spcPct val="100000"/>
              </a:lnSpc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dirty="0" sz="2000" spc="-10" b="1">
                <a:latin typeface="Arial"/>
                <a:cs typeface="Arial"/>
              </a:rPr>
              <a:t>Source: Parathyroid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gland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14655" indent="-414655">
              <a:lnSpc>
                <a:spcPct val="100000"/>
              </a:lnSpc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dirty="0" sz="2000" spc="-10" b="1">
                <a:latin typeface="Arial"/>
                <a:cs typeface="Arial"/>
              </a:rPr>
              <a:t>Polypeptide </a:t>
            </a:r>
            <a:r>
              <a:rPr dirty="0" sz="2000" spc="-5" b="1">
                <a:latin typeface="Arial"/>
                <a:cs typeface="Arial"/>
              </a:rPr>
              <a:t>hormone:</a:t>
            </a:r>
            <a:r>
              <a:rPr dirty="0" sz="2000" spc="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(84</a:t>
            </a:r>
            <a:endParaRPr sz="2000">
              <a:latin typeface="Arial"/>
              <a:cs typeface="Arial"/>
            </a:endParaRPr>
          </a:p>
          <a:p>
            <a:pPr marL="344170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aa)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14655" indent="-414655">
              <a:lnSpc>
                <a:spcPct val="100000"/>
              </a:lnSpc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dirty="0" sz="2000" spc="-5" b="1">
                <a:latin typeface="Arial"/>
                <a:cs typeface="Arial"/>
              </a:rPr>
              <a:t>Molecular </a:t>
            </a:r>
            <a:r>
              <a:rPr dirty="0" sz="2000" spc="-10" b="1">
                <a:latin typeface="Arial"/>
                <a:cs typeface="Arial"/>
              </a:rPr>
              <a:t>Weight: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9500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14655" indent="-414655">
              <a:lnSpc>
                <a:spcPct val="100000"/>
              </a:lnSpc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dirty="0" sz="2000" spc="-10" b="1">
                <a:latin typeface="Arial"/>
                <a:cs typeface="Arial"/>
              </a:rPr>
              <a:t>Half </a:t>
            </a:r>
            <a:r>
              <a:rPr dirty="0" sz="2000" spc="-5" b="1">
                <a:latin typeface="Arial"/>
                <a:cs typeface="Arial"/>
              </a:rPr>
              <a:t>Life: </a:t>
            </a:r>
            <a:r>
              <a:rPr dirty="0" sz="2000" spc="-10" b="1">
                <a:latin typeface="Arial"/>
                <a:cs typeface="Arial"/>
              </a:rPr>
              <a:t>10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14655" marR="415925" indent="-414655">
              <a:lnSpc>
                <a:spcPct val="100000"/>
              </a:lnSpc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dirty="0" sz="2000" spc="-5" b="1">
                <a:latin typeface="Arial"/>
                <a:cs typeface="Arial"/>
              </a:rPr>
              <a:t>Mechanism of action:  </a:t>
            </a:r>
            <a:r>
              <a:rPr dirty="0" sz="2000" spc="-10" b="1">
                <a:latin typeface="Arial"/>
                <a:cs typeface="Arial"/>
              </a:rPr>
              <a:t>acts </a:t>
            </a:r>
            <a:r>
              <a:rPr dirty="0" sz="2000" spc="-5" b="1">
                <a:latin typeface="Arial"/>
                <a:cs typeface="Arial"/>
              </a:rPr>
              <a:t>via </a:t>
            </a:r>
            <a:r>
              <a:rPr dirty="0" sz="2000" spc="-10" b="1">
                <a:latin typeface="Arial"/>
                <a:cs typeface="Arial"/>
              </a:rPr>
              <a:t>2</a:t>
            </a:r>
            <a:r>
              <a:rPr dirty="0" baseline="24691" sz="2025" spc="-15" b="1">
                <a:latin typeface="Arial"/>
                <a:cs typeface="Arial"/>
              </a:rPr>
              <a:t>nd </a:t>
            </a:r>
            <a:r>
              <a:rPr dirty="0" sz="2000" spc="-10" b="1">
                <a:latin typeface="Arial"/>
                <a:cs typeface="Arial"/>
              </a:rPr>
              <a:t>messenger  </a:t>
            </a:r>
            <a:r>
              <a:rPr dirty="0" sz="2000" spc="-5" b="1">
                <a:latin typeface="Arial"/>
                <a:cs typeface="Arial"/>
              </a:rPr>
              <a:t>mechanism</a:t>
            </a:r>
            <a:endParaRPr sz="2000">
              <a:latin typeface="Arial"/>
              <a:cs typeface="Arial"/>
            </a:endParaRPr>
          </a:p>
          <a:p>
            <a:pPr marL="42037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Arial"/>
                <a:cs typeface="Arial"/>
              </a:rPr>
              <a:t>utilizing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cAMP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05130" indent="-4051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dirty="0" sz="2000" spc="-15" b="1">
                <a:latin typeface="Arial"/>
                <a:cs typeface="Arial"/>
              </a:rPr>
              <a:t>Actions:</a:t>
            </a:r>
            <a:r>
              <a:rPr dirty="0" sz="2000" spc="6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Bone</a:t>
            </a:r>
            <a:endParaRPr sz="2000">
              <a:latin typeface="Arial"/>
              <a:cs typeface="Arial"/>
            </a:endParaRPr>
          </a:p>
          <a:p>
            <a:pPr algn="ctr" marL="19177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Kidney</a:t>
            </a:r>
            <a:endParaRPr sz="2000">
              <a:latin typeface="Arial"/>
              <a:cs typeface="Arial"/>
            </a:endParaRPr>
          </a:p>
          <a:p>
            <a:pPr marL="1472565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Intestine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8770" y="3657536"/>
            <a:ext cx="2537459" cy="197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2973" y="3652773"/>
            <a:ext cx="2828925" cy="1983105"/>
          </a:xfrm>
          <a:custGeom>
            <a:avLst/>
            <a:gdLst/>
            <a:ahLst/>
            <a:cxnLst/>
            <a:rect l="l" t="t" r="r" b="b"/>
            <a:pathLst>
              <a:path w="2828925" h="1983104">
                <a:moveTo>
                  <a:pt x="0" y="1982851"/>
                </a:moveTo>
                <a:lnTo>
                  <a:pt x="2828925" y="1982851"/>
                </a:lnTo>
                <a:lnTo>
                  <a:pt x="2828925" y="0"/>
                </a:lnTo>
                <a:lnTo>
                  <a:pt x="0" y="0"/>
                </a:lnTo>
                <a:lnTo>
                  <a:pt x="0" y="19828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035" y="1274874"/>
            <a:ext cx="5998575" cy="5024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7583" y="426719"/>
            <a:ext cx="3761232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3657600" cy="6858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104139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819"/>
              </a:spcBef>
            </a:pPr>
            <a:r>
              <a:rPr dirty="0" sz="2400" spc="-145">
                <a:solidFill>
                  <a:srgbClr val="000000"/>
                </a:solidFill>
                <a:latin typeface="Trebuchet MS"/>
                <a:cs typeface="Trebuchet MS"/>
              </a:rPr>
              <a:t>Parathyroid </a:t>
            </a:r>
            <a:r>
              <a:rPr dirty="0" sz="2400" spc="-125">
                <a:solidFill>
                  <a:srgbClr val="000000"/>
                </a:solidFill>
                <a:latin typeface="Trebuchet MS"/>
                <a:cs typeface="Trebuchet MS"/>
              </a:rPr>
              <a:t>hormone</a:t>
            </a:r>
            <a:r>
              <a:rPr dirty="0" sz="2400" spc="-3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400" spc="-165">
                <a:solidFill>
                  <a:srgbClr val="000000"/>
                </a:solidFill>
                <a:latin typeface="Trebuchet MS"/>
                <a:cs typeface="Trebuchet MS"/>
              </a:rPr>
              <a:t>(PTH)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600" y="2209800"/>
            <a:ext cx="3352800" cy="1752600"/>
          </a:xfrm>
          <a:custGeom>
            <a:avLst/>
            <a:gdLst/>
            <a:ahLst/>
            <a:cxnLst/>
            <a:rect l="l" t="t" r="r" b="b"/>
            <a:pathLst>
              <a:path w="3352800" h="1752600">
                <a:moveTo>
                  <a:pt x="0" y="876300"/>
                </a:moveTo>
                <a:lnTo>
                  <a:pt x="4598" y="810896"/>
                </a:lnTo>
                <a:lnTo>
                  <a:pt x="18176" y="746800"/>
                </a:lnTo>
                <a:lnTo>
                  <a:pt x="40411" y="684178"/>
                </a:lnTo>
                <a:lnTo>
                  <a:pt x="70978" y="623202"/>
                </a:lnTo>
                <a:lnTo>
                  <a:pt x="109553" y="564039"/>
                </a:lnTo>
                <a:lnTo>
                  <a:pt x="155812" y="506861"/>
                </a:lnTo>
                <a:lnTo>
                  <a:pt x="209430" y="451835"/>
                </a:lnTo>
                <a:lnTo>
                  <a:pt x="238897" y="425182"/>
                </a:lnTo>
                <a:lnTo>
                  <a:pt x="270083" y="399132"/>
                </a:lnTo>
                <a:lnTo>
                  <a:pt x="302947" y="373704"/>
                </a:lnTo>
                <a:lnTo>
                  <a:pt x="337447" y="348920"/>
                </a:lnTo>
                <a:lnTo>
                  <a:pt x="373545" y="324802"/>
                </a:lnTo>
                <a:lnTo>
                  <a:pt x="411199" y="301370"/>
                </a:lnTo>
                <a:lnTo>
                  <a:pt x="450369" y="278646"/>
                </a:lnTo>
                <a:lnTo>
                  <a:pt x="491013" y="256651"/>
                </a:lnTo>
                <a:lnTo>
                  <a:pt x="533093" y="235405"/>
                </a:lnTo>
                <a:lnTo>
                  <a:pt x="576566" y="214931"/>
                </a:lnTo>
                <a:lnTo>
                  <a:pt x="621393" y="195249"/>
                </a:lnTo>
                <a:lnTo>
                  <a:pt x="667533" y="176381"/>
                </a:lnTo>
                <a:lnTo>
                  <a:pt x="714946" y="158347"/>
                </a:lnTo>
                <a:lnTo>
                  <a:pt x="763591" y="141169"/>
                </a:lnTo>
                <a:lnTo>
                  <a:pt x="813427" y="124869"/>
                </a:lnTo>
                <a:lnTo>
                  <a:pt x="864415" y="109466"/>
                </a:lnTo>
                <a:lnTo>
                  <a:pt x="916513" y="94983"/>
                </a:lnTo>
                <a:lnTo>
                  <a:pt x="969680" y="81440"/>
                </a:lnTo>
                <a:lnTo>
                  <a:pt x="1023877" y="68859"/>
                </a:lnTo>
                <a:lnTo>
                  <a:pt x="1079064" y="57261"/>
                </a:lnTo>
                <a:lnTo>
                  <a:pt x="1135198" y="46667"/>
                </a:lnTo>
                <a:lnTo>
                  <a:pt x="1192240" y="37099"/>
                </a:lnTo>
                <a:lnTo>
                  <a:pt x="1250150" y="28577"/>
                </a:lnTo>
                <a:lnTo>
                  <a:pt x="1308887" y="21122"/>
                </a:lnTo>
                <a:lnTo>
                  <a:pt x="1368409" y="14756"/>
                </a:lnTo>
                <a:lnTo>
                  <a:pt x="1428678" y="9500"/>
                </a:lnTo>
                <a:lnTo>
                  <a:pt x="1489652" y="5375"/>
                </a:lnTo>
                <a:lnTo>
                  <a:pt x="1551290" y="2403"/>
                </a:lnTo>
                <a:lnTo>
                  <a:pt x="1613553" y="604"/>
                </a:lnTo>
                <a:lnTo>
                  <a:pt x="1676400" y="0"/>
                </a:lnTo>
                <a:lnTo>
                  <a:pt x="1739246" y="604"/>
                </a:lnTo>
                <a:lnTo>
                  <a:pt x="1801509" y="2403"/>
                </a:lnTo>
                <a:lnTo>
                  <a:pt x="1863147" y="5375"/>
                </a:lnTo>
                <a:lnTo>
                  <a:pt x="1924121" y="9500"/>
                </a:lnTo>
                <a:lnTo>
                  <a:pt x="1984390" y="14756"/>
                </a:lnTo>
                <a:lnTo>
                  <a:pt x="2043912" y="21122"/>
                </a:lnTo>
                <a:lnTo>
                  <a:pt x="2102649" y="28577"/>
                </a:lnTo>
                <a:lnTo>
                  <a:pt x="2160559" y="37099"/>
                </a:lnTo>
                <a:lnTo>
                  <a:pt x="2217601" y="46667"/>
                </a:lnTo>
                <a:lnTo>
                  <a:pt x="2273735" y="57261"/>
                </a:lnTo>
                <a:lnTo>
                  <a:pt x="2328922" y="68859"/>
                </a:lnTo>
                <a:lnTo>
                  <a:pt x="2383119" y="81440"/>
                </a:lnTo>
                <a:lnTo>
                  <a:pt x="2436286" y="94983"/>
                </a:lnTo>
                <a:lnTo>
                  <a:pt x="2488384" y="109466"/>
                </a:lnTo>
                <a:lnTo>
                  <a:pt x="2539372" y="124869"/>
                </a:lnTo>
                <a:lnTo>
                  <a:pt x="2589208" y="141169"/>
                </a:lnTo>
                <a:lnTo>
                  <a:pt x="2637853" y="158347"/>
                </a:lnTo>
                <a:lnTo>
                  <a:pt x="2685266" y="176381"/>
                </a:lnTo>
                <a:lnTo>
                  <a:pt x="2731406" y="195249"/>
                </a:lnTo>
                <a:lnTo>
                  <a:pt x="2776233" y="214931"/>
                </a:lnTo>
                <a:lnTo>
                  <a:pt x="2819706" y="235405"/>
                </a:lnTo>
                <a:lnTo>
                  <a:pt x="2861786" y="256651"/>
                </a:lnTo>
                <a:lnTo>
                  <a:pt x="2902430" y="278646"/>
                </a:lnTo>
                <a:lnTo>
                  <a:pt x="2941600" y="301370"/>
                </a:lnTo>
                <a:lnTo>
                  <a:pt x="2979254" y="324802"/>
                </a:lnTo>
                <a:lnTo>
                  <a:pt x="3015352" y="348920"/>
                </a:lnTo>
                <a:lnTo>
                  <a:pt x="3049852" y="373704"/>
                </a:lnTo>
                <a:lnTo>
                  <a:pt x="3082716" y="399132"/>
                </a:lnTo>
                <a:lnTo>
                  <a:pt x="3113902" y="425182"/>
                </a:lnTo>
                <a:lnTo>
                  <a:pt x="3143369" y="451835"/>
                </a:lnTo>
                <a:lnTo>
                  <a:pt x="3171078" y="479068"/>
                </a:lnTo>
                <a:lnTo>
                  <a:pt x="3221057" y="535191"/>
                </a:lnTo>
                <a:lnTo>
                  <a:pt x="3263514" y="593383"/>
                </a:lnTo>
                <a:lnTo>
                  <a:pt x="3298125" y="653474"/>
                </a:lnTo>
                <a:lnTo>
                  <a:pt x="3324567" y="715294"/>
                </a:lnTo>
                <a:lnTo>
                  <a:pt x="3342514" y="778674"/>
                </a:lnTo>
                <a:lnTo>
                  <a:pt x="3351643" y="843445"/>
                </a:lnTo>
                <a:lnTo>
                  <a:pt x="3352800" y="876300"/>
                </a:lnTo>
                <a:lnTo>
                  <a:pt x="3351643" y="909154"/>
                </a:lnTo>
                <a:lnTo>
                  <a:pt x="3342514" y="973925"/>
                </a:lnTo>
                <a:lnTo>
                  <a:pt x="3324567" y="1037305"/>
                </a:lnTo>
                <a:lnTo>
                  <a:pt x="3298125" y="1099125"/>
                </a:lnTo>
                <a:lnTo>
                  <a:pt x="3263514" y="1159216"/>
                </a:lnTo>
                <a:lnTo>
                  <a:pt x="3221057" y="1217408"/>
                </a:lnTo>
                <a:lnTo>
                  <a:pt x="3171078" y="1273531"/>
                </a:lnTo>
                <a:lnTo>
                  <a:pt x="3143369" y="1300764"/>
                </a:lnTo>
                <a:lnTo>
                  <a:pt x="3113902" y="1327417"/>
                </a:lnTo>
                <a:lnTo>
                  <a:pt x="3082716" y="1353467"/>
                </a:lnTo>
                <a:lnTo>
                  <a:pt x="3049852" y="1378895"/>
                </a:lnTo>
                <a:lnTo>
                  <a:pt x="3015352" y="1403679"/>
                </a:lnTo>
                <a:lnTo>
                  <a:pt x="2979254" y="1427797"/>
                </a:lnTo>
                <a:lnTo>
                  <a:pt x="2941600" y="1451229"/>
                </a:lnTo>
                <a:lnTo>
                  <a:pt x="2902430" y="1473953"/>
                </a:lnTo>
                <a:lnTo>
                  <a:pt x="2861786" y="1495948"/>
                </a:lnTo>
                <a:lnTo>
                  <a:pt x="2819706" y="1517194"/>
                </a:lnTo>
                <a:lnTo>
                  <a:pt x="2776233" y="1537668"/>
                </a:lnTo>
                <a:lnTo>
                  <a:pt x="2731406" y="1557350"/>
                </a:lnTo>
                <a:lnTo>
                  <a:pt x="2685266" y="1576218"/>
                </a:lnTo>
                <a:lnTo>
                  <a:pt x="2637853" y="1594252"/>
                </a:lnTo>
                <a:lnTo>
                  <a:pt x="2589208" y="1611430"/>
                </a:lnTo>
                <a:lnTo>
                  <a:pt x="2539372" y="1627730"/>
                </a:lnTo>
                <a:lnTo>
                  <a:pt x="2488384" y="1643133"/>
                </a:lnTo>
                <a:lnTo>
                  <a:pt x="2436286" y="1657616"/>
                </a:lnTo>
                <a:lnTo>
                  <a:pt x="2383119" y="1671159"/>
                </a:lnTo>
                <a:lnTo>
                  <a:pt x="2328922" y="1683740"/>
                </a:lnTo>
                <a:lnTo>
                  <a:pt x="2273735" y="1695338"/>
                </a:lnTo>
                <a:lnTo>
                  <a:pt x="2217601" y="1705932"/>
                </a:lnTo>
                <a:lnTo>
                  <a:pt x="2160559" y="1715500"/>
                </a:lnTo>
                <a:lnTo>
                  <a:pt x="2102649" y="1724022"/>
                </a:lnTo>
                <a:lnTo>
                  <a:pt x="2043912" y="1731477"/>
                </a:lnTo>
                <a:lnTo>
                  <a:pt x="1984390" y="1737843"/>
                </a:lnTo>
                <a:lnTo>
                  <a:pt x="1924121" y="1743099"/>
                </a:lnTo>
                <a:lnTo>
                  <a:pt x="1863147" y="1747224"/>
                </a:lnTo>
                <a:lnTo>
                  <a:pt x="1801509" y="1750196"/>
                </a:lnTo>
                <a:lnTo>
                  <a:pt x="1739246" y="1751995"/>
                </a:lnTo>
                <a:lnTo>
                  <a:pt x="1676400" y="1752600"/>
                </a:lnTo>
                <a:lnTo>
                  <a:pt x="1613553" y="1751995"/>
                </a:lnTo>
                <a:lnTo>
                  <a:pt x="1551290" y="1750196"/>
                </a:lnTo>
                <a:lnTo>
                  <a:pt x="1489652" y="1747224"/>
                </a:lnTo>
                <a:lnTo>
                  <a:pt x="1428678" y="1743099"/>
                </a:lnTo>
                <a:lnTo>
                  <a:pt x="1368409" y="1737843"/>
                </a:lnTo>
                <a:lnTo>
                  <a:pt x="1308887" y="1731477"/>
                </a:lnTo>
                <a:lnTo>
                  <a:pt x="1250150" y="1724022"/>
                </a:lnTo>
                <a:lnTo>
                  <a:pt x="1192240" y="1715500"/>
                </a:lnTo>
                <a:lnTo>
                  <a:pt x="1135198" y="1705932"/>
                </a:lnTo>
                <a:lnTo>
                  <a:pt x="1079064" y="1695338"/>
                </a:lnTo>
                <a:lnTo>
                  <a:pt x="1023877" y="1683740"/>
                </a:lnTo>
                <a:lnTo>
                  <a:pt x="969680" y="1671159"/>
                </a:lnTo>
                <a:lnTo>
                  <a:pt x="916513" y="1657616"/>
                </a:lnTo>
                <a:lnTo>
                  <a:pt x="864415" y="1643133"/>
                </a:lnTo>
                <a:lnTo>
                  <a:pt x="813427" y="1627730"/>
                </a:lnTo>
                <a:lnTo>
                  <a:pt x="763591" y="1611430"/>
                </a:lnTo>
                <a:lnTo>
                  <a:pt x="714946" y="1594252"/>
                </a:lnTo>
                <a:lnTo>
                  <a:pt x="667533" y="1576218"/>
                </a:lnTo>
                <a:lnTo>
                  <a:pt x="621393" y="1557350"/>
                </a:lnTo>
                <a:lnTo>
                  <a:pt x="576566" y="1537668"/>
                </a:lnTo>
                <a:lnTo>
                  <a:pt x="533093" y="1517194"/>
                </a:lnTo>
                <a:lnTo>
                  <a:pt x="491013" y="1495948"/>
                </a:lnTo>
                <a:lnTo>
                  <a:pt x="450369" y="1473953"/>
                </a:lnTo>
                <a:lnTo>
                  <a:pt x="411199" y="1451229"/>
                </a:lnTo>
                <a:lnTo>
                  <a:pt x="373545" y="1427797"/>
                </a:lnTo>
                <a:lnTo>
                  <a:pt x="337447" y="1403679"/>
                </a:lnTo>
                <a:lnTo>
                  <a:pt x="302947" y="1378895"/>
                </a:lnTo>
                <a:lnTo>
                  <a:pt x="270083" y="1353467"/>
                </a:lnTo>
                <a:lnTo>
                  <a:pt x="238897" y="1327417"/>
                </a:lnTo>
                <a:lnTo>
                  <a:pt x="209430" y="1300764"/>
                </a:lnTo>
                <a:lnTo>
                  <a:pt x="181721" y="1273531"/>
                </a:lnTo>
                <a:lnTo>
                  <a:pt x="131742" y="1217408"/>
                </a:lnTo>
                <a:lnTo>
                  <a:pt x="89285" y="1159216"/>
                </a:lnTo>
                <a:lnTo>
                  <a:pt x="54674" y="1099125"/>
                </a:lnTo>
                <a:lnTo>
                  <a:pt x="28232" y="1037305"/>
                </a:lnTo>
                <a:lnTo>
                  <a:pt x="10285" y="973925"/>
                </a:lnTo>
                <a:lnTo>
                  <a:pt x="1156" y="909154"/>
                </a:lnTo>
                <a:lnTo>
                  <a:pt x="0" y="876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31311" y="2931363"/>
            <a:ext cx="28873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Increase plasma </a:t>
            </a:r>
            <a:r>
              <a:rPr dirty="0" sz="1800" spc="5" b="1">
                <a:latin typeface="Arial"/>
                <a:cs typeface="Arial"/>
              </a:rPr>
              <a:t>Ca</a:t>
            </a:r>
            <a:r>
              <a:rPr dirty="0" baseline="25462" sz="1800" spc="7" b="1">
                <a:latin typeface="Arial"/>
                <a:cs typeface="Arial"/>
              </a:rPr>
              <a:t>++</a:t>
            </a:r>
            <a:r>
              <a:rPr dirty="0" baseline="25462" sz="1800" spc="-232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275201"/>
            <a:ext cx="1068387" cy="235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7800" y="5624878"/>
            <a:ext cx="839562" cy="1166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53200" y="5410200"/>
            <a:ext cx="2081276" cy="1120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7200" y="4038600"/>
            <a:ext cx="685800" cy="1066800"/>
          </a:xfrm>
          <a:custGeom>
            <a:avLst/>
            <a:gdLst/>
            <a:ahLst/>
            <a:cxnLst/>
            <a:rect l="l" t="t" r="r" b="b"/>
            <a:pathLst>
              <a:path w="685800" h="1066800">
                <a:moveTo>
                  <a:pt x="685800" y="266700"/>
                </a:moveTo>
                <a:lnTo>
                  <a:pt x="514350" y="266700"/>
                </a:lnTo>
                <a:lnTo>
                  <a:pt x="514350" y="1066800"/>
                </a:lnTo>
                <a:lnTo>
                  <a:pt x="171450" y="1066800"/>
                </a:lnTo>
                <a:lnTo>
                  <a:pt x="171450" y="266700"/>
                </a:lnTo>
                <a:lnTo>
                  <a:pt x="0" y="266700"/>
                </a:lnTo>
                <a:lnTo>
                  <a:pt x="342900" y="0"/>
                </a:lnTo>
                <a:lnTo>
                  <a:pt x="68580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26072" y="3857625"/>
            <a:ext cx="916305" cy="939800"/>
          </a:xfrm>
          <a:custGeom>
            <a:avLst/>
            <a:gdLst/>
            <a:ahLst/>
            <a:cxnLst/>
            <a:rect l="l" t="t" r="r" b="b"/>
            <a:pathLst>
              <a:path w="916304" h="939800">
                <a:moveTo>
                  <a:pt x="512952" y="0"/>
                </a:moveTo>
                <a:lnTo>
                  <a:pt x="384682" y="113792"/>
                </a:lnTo>
                <a:lnTo>
                  <a:pt x="915797" y="712216"/>
                </a:lnTo>
                <a:lnTo>
                  <a:pt x="659383" y="939800"/>
                </a:lnTo>
                <a:lnTo>
                  <a:pt x="128270" y="341375"/>
                </a:lnTo>
                <a:lnTo>
                  <a:pt x="0" y="455168"/>
                </a:lnTo>
                <a:lnTo>
                  <a:pt x="79501" y="28067"/>
                </a:lnTo>
                <a:lnTo>
                  <a:pt x="51295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36623" y="3824985"/>
            <a:ext cx="945515" cy="903605"/>
          </a:xfrm>
          <a:custGeom>
            <a:avLst/>
            <a:gdLst/>
            <a:ahLst/>
            <a:cxnLst/>
            <a:rect l="l" t="t" r="r" b="b"/>
            <a:pathLst>
              <a:path w="945514" h="903604">
                <a:moveTo>
                  <a:pt x="945514" y="532891"/>
                </a:moveTo>
                <a:lnTo>
                  <a:pt x="837564" y="399669"/>
                </a:lnTo>
                <a:lnTo>
                  <a:pt x="215772" y="903224"/>
                </a:lnTo>
                <a:lnTo>
                  <a:pt x="0" y="636651"/>
                </a:lnTo>
                <a:lnTo>
                  <a:pt x="621791" y="133222"/>
                </a:lnTo>
                <a:lnTo>
                  <a:pt x="513969" y="0"/>
                </a:lnTo>
                <a:lnTo>
                  <a:pt x="937006" y="98678"/>
                </a:lnTo>
                <a:lnTo>
                  <a:pt x="945514" y="5328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95800" y="1219200"/>
            <a:ext cx="381000" cy="838200"/>
          </a:xfrm>
          <a:custGeom>
            <a:avLst/>
            <a:gdLst/>
            <a:ahLst/>
            <a:cxnLst/>
            <a:rect l="l" t="t" r="r" b="b"/>
            <a:pathLst>
              <a:path w="381000" h="838200">
                <a:moveTo>
                  <a:pt x="0" y="628650"/>
                </a:moveTo>
                <a:lnTo>
                  <a:pt x="95250" y="62865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628650"/>
                </a:lnTo>
                <a:lnTo>
                  <a:pt x="381000" y="628650"/>
                </a:lnTo>
                <a:lnTo>
                  <a:pt x="190500" y="838200"/>
                </a:lnTo>
                <a:lnTo>
                  <a:pt x="0" y="6286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47800" y="5029263"/>
            <a:ext cx="72390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latin typeface="Arial"/>
                <a:cs typeface="Arial"/>
              </a:rPr>
              <a:t>Bone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4800" y="5268912"/>
            <a:ext cx="89090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latin typeface="Arial"/>
                <a:cs typeface="Arial"/>
              </a:rPr>
              <a:t>Kidney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6750" y="4964112"/>
            <a:ext cx="112077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15748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latin typeface="Arial"/>
                <a:cs typeface="Arial"/>
              </a:rPr>
              <a:t>Intestine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801687"/>
            <a:ext cx="7620000" cy="5335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8800" y="762000"/>
            <a:ext cx="5257800" cy="914400"/>
          </a:xfrm>
          <a:custGeom>
            <a:avLst/>
            <a:gdLst/>
            <a:ahLst/>
            <a:cxnLst/>
            <a:rect l="l" t="t" r="r" b="b"/>
            <a:pathLst>
              <a:path w="5257800" h="914400">
                <a:moveTo>
                  <a:pt x="0" y="914400"/>
                </a:moveTo>
                <a:lnTo>
                  <a:pt x="5257800" y="914400"/>
                </a:lnTo>
                <a:lnTo>
                  <a:pt x="52578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5257800" cy="9144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203835" rIns="0" bIns="0" rtlCol="0" vert="horz">
            <a:spAutoFit/>
          </a:bodyPr>
          <a:lstStyle/>
          <a:p>
            <a:pPr marL="772160">
              <a:lnSpc>
                <a:spcPct val="100000"/>
              </a:lnSpc>
              <a:spcBef>
                <a:spcPts val="1605"/>
              </a:spcBef>
            </a:pP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1. </a:t>
            </a:r>
            <a:r>
              <a:rPr dirty="0" sz="3200" spc="-5">
                <a:solidFill>
                  <a:srgbClr val="000000"/>
                </a:solidFill>
                <a:latin typeface="Arial"/>
                <a:cs typeface="Arial"/>
              </a:rPr>
              <a:t>Effects on</a:t>
            </a:r>
            <a:r>
              <a:rPr dirty="0" sz="3200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bones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800" y="2514600"/>
            <a:ext cx="1676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154940" rIns="0" bIns="0" rtlCol="0" vert="horz">
            <a:spAutoFit/>
          </a:bodyPr>
          <a:lstStyle/>
          <a:p>
            <a:pPr algn="ctr" marL="46990" marR="99060">
              <a:lnSpc>
                <a:spcPct val="100000"/>
              </a:lnSpc>
              <a:spcBef>
                <a:spcPts val="1220"/>
              </a:spcBef>
            </a:pPr>
            <a:r>
              <a:rPr dirty="0" sz="1800" b="1">
                <a:latin typeface="Arial"/>
                <a:cs typeface="Arial"/>
              </a:rPr>
              <a:t>Depression</a:t>
            </a:r>
            <a:r>
              <a:rPr dirty="0" sz="1800" spc="-1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  osteoblastic  </a:t>
            </a:r>
            <a:r>
              <a:rPr dirty="0" sz="1800" spc="-5" b="1"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2743200"/>
            <a:ext cx="1447800" cy="914400"/>
          </a:xfrm>
          <a:custGeom>
            <a:avLst/>
            <a:gdLst/>
            <a:ahLst/>
            <a:cxnLst/>
            <a:rect l="l" t="t" r="r" b="b"/>
            <a:pathLst>
              <a:path w="1447800" h="914400">
                <a:moveTo>
                  <a:pt x="0" y="914400"/>
                </a:moveTo>
                <a:lnTo>
                  <a:pt x="1447800" y="914400"/>
                </a:lnTo>
                <a:lnTo>
                  <a:pt x="14478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5400" y="2743200"/>
            <a:ext cx="1447800" cy="914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2710">
              <a:lnSpc>
                <a:spcPts val="1660"/>
              </a:lnSpc>
            </a:pPr>
            <a:r>
              <a:rPr dirty="0" sz="1400" spc="-10" b="1">
                <a:latin typeface="Arial"/>
                <a:cs typeface="Arial"/>
              </a:rPr>
              <a:t>Stimulates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92710" marR="38227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formation  </a:t>
            </a:r>
            <a:r>
              <a:rPr dirty="0" sz="1400" spc="-15" b="1">
                <a:latin typeface="Arial"/>
                <a:cs typeface="Arial"/>
              </a:rPr>
              <a:t>of new  </a:t>
            </a:r>
            <a:r>
              <a:rPr dirty="0" sz="1400" spc="-20" b="1">
                <a:latin typeface="Arial"/>
                <a:cs typeface="Arial"/>
              </a:rPr>
              <a:t>o</a:t>
            </a:r>
            <a:r>
              <a:rPr dirty="0" sz="1400" spc="-15" b="1">
                <a:latin typeface="Arial"/>
                <a:cs typeface="Arial"/>
              </a:rPr>
              <a:t>s</a:t>
            </a:r>
            <a:r>
              <a:rPr dirty="0" sz="1400" spc="-15" b="1">
                <a:latin typeface="Arial"/>
                <a:cs typeface="Arial"/>
              </a:rPr>
              <a:t>t</a:t>
            </a:r>
            <a:r>
              <a:rPr dirty="0" sz="1400" spc="-15" b="1">
                <a:latin typeface="Arial"/>
                <a:cs typeface="Arial"/>
              </a:rPr>
              <a:t>e</a:t>
            </a:r>
            <a:r>
              <a:rPr dirty="0" sz="1400" spc="-20" b="1">
                <a:latin typeface="Arial"/>
                <a:cs typeface="Arial"/>
              </a:rPr>
              <a:t>o</a:t>
            </a:r>
            <a:r>
              <a:rPr dirty="0" sz="1400" spc="-15" b="1">
                <a:latin typeface="Arial"/>
                <a:cs typeface="Arial"/>
              </a:rPr>
              <a:t>c</a:t>
            </a:r>
            <a:r>
              <a:rPr dirty="0" sz="1400" spc="-5" b="1">
                <a:latin typeface="Arial"/>
                <a:cs typeface="Arial"/>
              </a:rPr>
              <a:t>l</a:t>
            </a:r>
            <a:r>
              <a:rPr dirty="0" sz="1400" spc="-15" b="1">
                <a:latin typeface="Arial"/>
                <a:cs typeface="Arial"/>
              </a:rPr>
              <a:t>as</a:t>
            </a:r>
            <a:r>
              <a:rPr dirty="0" sz="1400" spc="-15" b="1">
                <a:latin typeface="Arial"/>
                <a:cs typeface="Arial"/>
              </a:rPr>
              <a:t>t</a:t>
            </a:r>
            <a:r>
              <a:rPr dirty="0" sz="1400" spc="-5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95800" y="2733675"/>
            <a:ext cx="685800" cy="171450"/>
          </a:xfrm>
          <a:custGeom>
            <a:avLst/>
            <a:gdLst/>
            <a:ahLst/>
            <a:cxnLst/>
            <a:rect l="l" t="t" r="r" b="b"/>
            <a:pathLst>
              <a:path w="6858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6858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685800" h="171450">
                <a:moveTo>
                  <a:pt x="6858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685800" y="114300"/>
                </a:lnTo>
                <a:lnTo>
                  <a:pt x="6858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4267200"/>
            <a:ext cx="1447800" cy="914400"/>
          </a:xfrm>
          <a:custGeom>
            <a:avLst/>
            <a:gdLst/>
            <a:ahLst/>
            <a:cxnLst/>
            <a:rect l="l" t="t" r="r" b="b"/>
            <a:pathLst>
              <a:path w="1447800" h="914400">
                <a:moveTo>
                  <a:pt x="0" y="914400"/>
                </a:moveTo>
                <a:lnTo>
                  <a:pt x="1447800" y="914400"/>
                </a:lnTo>
                <a:lnTo>
                  <a:pt x="14478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4800" y="4267200"/>
            <a:ext cx="1447800" cy="914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78435" rIns="0" bIns="0" rtlCol="0" vert="horz">
            <a:spAutoFit/>
          </a:bodyPr>
          <a:lstStyle/>
          <a:p>
            <a:pPr marL="146685" marR="124460" indent="-76200">
              <a:lnSpc>
                <a:spcPct val="100000"/>
              </a:lnSpc>
              <a:spcBef>
                <a:spcPts val="1405"/>
              </a:spcBef>
            </a:pPr>
            <a:r>
              <a:rPr dirty="0" sz="1800">
                <a:latin typeface="Arial"/>
                <a:cs typeface="Arial"/>
              </a:rPr>
              <a:t>Activation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  osteoclasts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1698" y="4382896"/>
            <a:ext cx="1756410" cy="360680"/>
          </a:xfrm>
          <a:custGeom>
            <a:avLst/>
            <a:gdLst/>
            <a:ahLst/>
            <a:cxnLst/>
            <a:rect l="l" t="t" r="r" b="b"/>
            <a:pathLst>
              <a:path w="1756410" h="360679">
                <a:moveTo>
                  <a:pt x="1639993" y="37550"/>
                </a:moveTo>
                <a:lnTo>
                  <a:pt x="0" y="322706"/>
                </a:lnTo>
                <a:lnTo>
                  <a:pt x="6603" y="360298"/>
                </a:lnTo>
                <a:lnTo>
                  <a:pt x="1646501" y="75033"/>
                </a:lnTo>
                <a:lnTo>
                  <a:pt x="1639993" y="37550"/>
                </a:lnTo>
                <a:close/>
              </a:path>
              <a:path w="1756410" h="360679">
                <a:moveTo>
                  <a:pt x="1747853" y="34289"/>
                </a:moveTo>
                <a:lnTo>
                  <a:pt x="1658747" y="34289"/>
                </a:lnTo>
                <a:lnTo>
                  <a:pt x="1665351" y="71754"/>
                </a:lnTo>
                <a:lnTo>
                  <a:pt x="1646501" y="75033"/>
                </a:lnTo>
                <a:lnTo>
                  <a:pt x="1653031" y="112648"/>
                </a:lnTo>
                <a:lnTo>
                  <a:pt x="1755902" y="36702"/>
                </a:lnTo>
                <a:lnTo>
                  <a:pt x="1747853" y="34289"/>
                </a:lnTo>
                <a:close/>
              </a:path>
              <a:path w="1756410" h="360679">
                <a:moveTo>
                  <a:pt x="1658747" y="34289"/>
                </a:moveTo>
                <a:lnTo>
                  <a:pt x="1639993" y="37550"/>
                </a:lnTo>
                <a:lnTo>
                  <a:pt x="1646501" y="75033"/>
                </a:lnTo>
                <a:lnTo>
                  <a:pt x="1665351" y="71754"/>
                </a:lnTo>
                <a:lnTo>
                  <a:pt x="1658747" y="34289"/>
                </a:lnTo>
                <a:close/>
              </a:path>
              <a:path w="1756410" h="360679">
                <a:moveTo>
                  <a:pt x="1633474" y="0"/>
                </a:moveTo>
                <a:lnTo>
                  <a:pt x="1639993" y="37550"/>
                </a:lnTo>
                <a:lnTo>
                  <a:pt x="1658747" y="34289"/>
                </a:lnTo>
                <a:lnTo>
                  <a:pt x="1747853" y="34289"/>
                </a:lnTo>
                <a:lnTo>
                  <a:pt x="1633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33600" y="5943600"/>
            <a:ext cx="5367655" cy="400050"/>
          </a:xfrm>
          <a:custGeom>
            <a:avLst/>
            <a:gdLst/>
            <a:ahLst/>
            <a:cxnLst/>
            <a:rect l="l" t="t" r="r" b="b"/>
            <a:pathLst>
              <a:path w="5367655" h="400050">
                <a:moveTo>
                  <a:pt x="0" y="400050"/>
                </a:moveTo>
                <a:lnTo>
                  <a:pt x="5367401" y="400050"/>
                </a:lnTo>
                <a:lnTo>
                  <a:pt x="5367401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133600" y="5943600"/>
            <a:ext cx="536765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sz="2000" spc="-5" b="1">
                <a:latin typeface="Arial"/>
                <a:cs typeface="Arial"/>
              </a:rPr>
              <a:t>Increase calcium resorption from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5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bone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844" y="1548460"/>
            <a:ext cx="7697470" cy="459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7025">
              <a:lnSpc>
                <a:spcPct val="100000"/>
              </a:lnSpc>
              <a:spcBef>
                <a:spcPts val="100"/>
              </a:spcBef>
            </a:pPr>
            <a:r>
              <a:rPr dirty="0" u="heavy" sz="2400" spc="-4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At </a:t>
            </a:r>
            <a:r>
              <a:rPr dirty="0" u="heavy" sz="24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the </a:t>
            </a:r>
            <a:r>
              <a:rPr dirty="0" u="heavy" sz="24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end of </a:t>
            </a:r>
            <a:r>
              <a:rPr dirty="0" u="heavy" sz="24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this </a:t>
            </a:r>
            <a:r>
              <a:rPr dirty="0" u="heavy" sz="24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lecture </a:t>
            </a:r>
            <a:r>
              <a:rPr dirty="0" u="heavy" sz="2400" spc="-2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you </a:t>
            </a:r>
            <a:r>
              <a:rPr dirty="0" u="heavy" sz="24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should </a:t>
            </a:r>
            <a:r>
              <a:rPr dirty="0" u="heavy" sz="24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be able</a:t>
            </a:r>
            <a:r>
              <a:rPr dirty="0" u="heavy" sz="2400" spc="5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106743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List	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the functions of</a:t>
            </a:r>
            <a:r>
              <a:rPr dirty="0" sz="24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Describe calcium</a:t>
            </a:r>
            <a:r>
              <a:rPr dirty="0" sz="2400" spc="-3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metabolism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Describe 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physiology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of</a:t>
            </a:r>
            <a:r>
              <a:rPr dirty="0" sz="2400" spc="3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bone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  <a:tab pos="2232025" algn="l"/>
                <a:tab pos="2951480" algn="l"/>
                <a:tab pos="4180204" algn="l"/>
                <a:tab pos="5747385" algn="l"/>
                <a:tab pos="739711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U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der</a:t>
            </a:r>
            <a:r>
              <a:rPr dirty="0" sz="2400" spc="10" b="1">
                <a:solidFill>
                  <a:srgbClr val="161616"/>
                </a:solidFill>
                <a:latin typeface="Arial"/>
                <a:cs typeface="Arial"/>
              </a:rPr>
              <a:t>s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nd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nd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ex</a:t>
            </a:r>
            <a:r>
              <a:rPr dirty="0" sz="2400" spc="-30" b="1">
                <a:solidFill>
                  <a:srgbClr val="161616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l</a:t>
            </a:r>
            <a:r>
              <a:rPr dirty="0" sz="2400" spc="5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in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h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rmonal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r</a:t>
            </a:r>
            <a:r>
              <a:rPr dirty="0" sz="2400" spc="5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g</a:t>
            </a:r>
            <a:r>
              <a:rPr dirty="0" sz="2400" spc="-35" b="1">
                <a:solidFill>
                  <a:srgbClr val="161616"/>
                </a:solidFill>
                <a:latin typeface="Arial"/>
                <a:cs typeface="Arial"/>
              </a:rPr>
              <a:t>u</a:t>
            </a:r>
            <a:r>
              <a:rPr dirty="0" sz="2400" spc="-20" b="1">
                <a:solidFill>
                  <a:srgbClr val="161616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ion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r>
              <a:rPr dirty="0" sz="2400" spc="-3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metabolism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Parathyroid</a:t>
            </a:r>
            <a:r>
              <a:rPr dirty="0" sz="2400" spc="3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hormone</a:t>
            </a:r>
            <a:endParaRPr sz="2400">
              <a:latin typeface="Arial"/>
              <a:cs typeface="Arial"/>
            </a:endParaRPr>
          </a:p>
          <a:p>
            <a:pPr lvl="1" marL="842010" indent="-37211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842010" algn="l"/>
                <a:tab pos="842644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Calcitonin</a:t>
            </a:r>
            <a:endParaRPr sz="2400">
              <a:latin typeface="Arial"/>
              <a:cs typeface="Arial"/>
            </a:endParaRPr>
          </a:p>
          <a:p>
            <a:pPr lvl="1" marL="842010" indent="-37211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42010" algn="l"/>
                <a:tab pos="842644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Vitamine</a:t>
            </a:r>
            <a:r>
              <a:rPr dirty="0" sz="2400" spc="-3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D</a:t>
            </a:r>
            <a:r>
              <a:rPr dirty="0" baseline="-20833" sz="2400" spc="-7" b="1">
                <a:solidFill>
                  <a:srgbClr val="161616"/>
                </a:solidFill>
                <a:latin typeface="Arial"/>
                <a:cs typeface="Arial"/>
              </a:rPr>
              <a:t>3</a:t>
            </a:r>
            <a:endParaRPr baseline="-20833"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Understand </a:t>
            </a:r>
            <a:r>
              <a:rPr dirty="0" sz="2400" spc="-20" b="1">
                <a:solidFill>
                  <a:srgbClr val="161616"/>
                </a:solidFill>
                <a:latin typeface="Arial"/>
                <a:cs typeface="Arial"/>
              </a:rPr>
              <a:t>hypo 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and</a:t>
            </a:r>
            <a:r>
              <a:rPr dirty="0" sz="2400" spc="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161616"/>
                </a:solidFill>
                <a:latin typeface="Arial"/>
                <a:cs typeface="Arial"/>
              </a:rPr>
              <a:t>hyper-parathyroidism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6094" y="630681"/>
            <a:ext cx="182626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pc="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O</a:t>
            </a:r>
            <a:r>
              <a:rPr dirty="0" u="heavy" spc="-1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b</a:t>
            </a:r>
            <a:r>
              <a:rPr dirty="0" u="heavy" spc="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j</a:t>
            </a:r>
            <a:r>
              <a:rPr dirty="0" u="heavy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ect</a:t>
            </a:r>
            <a:r>
              <a:rPr dirty="0" u="heavy" spc="5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i</a:t>
            </a:r>
            <a:r>
              <a:rPr dirty="0" u="heavy" spc="-30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v</a:t>
            </a:r>
            <a:r>
              <a:rPr dirty="0" u="heavy"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76200"/>
            <a:ext cx="5257800" cy="9144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203200" rIns="0" bIns="0" rtlCol="0" vert="horz">
            <a:spAutoFit/>
          </a:bodyPr>
          <a:lstStyle/>
          <a:p>
            <a:pPr marL="583565">
              <a:lnSpc>
                <a:spcPct val="100000"/>
              </a:lnSpc>
              <a:spcBef>
                <a:spcPts val="1600"/>
              </a:spcBef>
            </a:pP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dirty="0" sz="3200" spc="-5">
                <a:solidFill>
                  <a:srgbClr val="000000"/>
                </a:solidFill>
                <a:latin typeface="Arial"/>
                <a:cs typeface="Arial"/>
              </a:rPr>
              <a:t>Effects on</a:t>
            </a:r>
            <a:r>
              <a:rPr dirty="0" sz="3200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00000"/>
                </a:solidFill>
                <a:latin typeface="Arial"/>
                <a:cs typeface="Arial"/>
              </a:rPr>
              <a:t>Kidneys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4900" y="2653190"/>
            <a:ext cx="1205812" cy="173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43126" y="2584450"/>
            <a:ext cx="1564005" cy="1917700"/>
          </a:xfrm>
          <a:custGeom>
            <a:avLst/>
            <a:gdLst/>
            <a:ahLst/>
            <a:cxnLst/>
            <a:rect l="l" t="t" r="r" b="b"/>
            <a:pathLst>
              <a:path w="1564005" h="1917700">
                <a:moveTo>
                  <a:pt x="0" y="1917700"/>
                </a:moveTo>
                <a:lnTo>
                  <a:pt x="1563624" y="1917700"/>
                </a:lnTo>
                <a:lnTo>
                  <a:pt x="1563624" y="0"/>
                </a:lnTo>
                <a:lnTo>
                  <a:pt x="0" y="0"/>
                </a:lnTo>
                <a:lnTo>
                  <a:pt x="0" y="19177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23664" y="1704213"/>
            <a:ext cx="349440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5430" marR="5080" indent="-2533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1. ↓ phosphate reabsorption from  the </a:t>
            </a:r>
            <a:r>
              <a:rPr dirty="0" sz="1800" spc="-5">
                <a:latin typeface="Arial"/>
                <a:cs typeface="Arial"/>
              </a:rPr>
              <a:t>proximal </a:t>
            </a:r>
            <a:r>
              <a:rPr dirty="0" sz="1800">
                <a:latin typeface="Arial"/>
                <a:cs typeface="Arial"/>
              </a:rPr>
              <a:t>convoluted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tubules  (phosphaturic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action).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8317" y="2801873"/>
            <a:ext cx="31807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7834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Phosphate </a:t>
            </a:r>
            <a:r>
              <a:rPr dirty="0" sz="1800" spc="-5">
                <a:latin typeface="Arial"/>
                <a:cs typeface="Arial"/>
              </a:rPr>
              <a:t>excretion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  urine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latin typeface="Arial"/>
                <a:cs typeface="Arial"/>
              </a:rPr>
              <a:t>plasma </a:t>
            </a:r>
            <a:r>
              <a:rPr dirty="0" sz="1800">
                <a:latin typeface="Arial"/>
                <a:cs typeface="Arial"/>
              </a:rPr>
              <a:t>phosphate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concentration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3664" y="4173982"/>
            <a:ext cx="394779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686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30200" algn="l"/>
              </a:tabLst>
            </a:pPr>
            <a:r>
              <a:rPr dirty="0" sz="1800">
                <a:latin typeface="Arial"/>
                <a:cs typeface="Arial"/>
              </a:rPr>
              <a:t>↑ Ca++ &amp; </a:t>
            </a:r>
            <a:r>
              <a:rPr dirty="0" sz="1800" spc="-20">
                <a:latin typeface="Arial"/>
                <a:cs typeface="Arial"/>
              </a:rPr>
              <a:t>Mg </a:t>
            </a:r>
            <a:r>
              <a:rPr dirty="0" sz="1800">
                <a:latin typeface="Arial"/>
                <a:cs typeface="Arial"/>
              </a:rPr>
              <a:t>ions reabsorption  from the distal convoluted tubules,  </a:t>
            </a:r>
            <a:r>
              <a:rPr dirty="0" sz="1800" spc="5">
                <a:latin typeface="Arial"/>
                <a:cs typeface="Arial"/>
              </a:rPr>
              <a:t>collection </a:t>
            </a:r>
            <a:r>
              <a:rPr dirty="0" sz="1800">
                <a:latin typeface="Arial"/>
                <a:cs typeface="Arial"/>
              </a:rPr>
              <a:t>ducts and </a:t>
            </a:r>
            <a:r>
              <a:rPr dirty="0" sz="1800" spc="5">
                <a:latin typeface="Arial"/>
                <a:cs typeface="Arial"/>
              </a:rPr>
              <a:t>ascending</a:t>
            </a:r>
            <a:r>
              <a:rPr dirty="0" sz="1800" spc="-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loop  of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Henle.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 startAt="2"/>
            </a:pPr>
            <a:endParaRPr sz="18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AutoNum type="arabicPeriod" startAt="2"/>
              <a:tabLst>
                <a:tab pos="266065" algn="l"/>
              </a:tabLst>
            </a:pPr>
            <a:r>
              <a:rPr dirty="0" sz="1800">
                <a:latin typeface="Arial"/>
                <a:cs typeface="Arial"/>
              </a:rPr>
              <a:t>↑ Formation of 1,25 </a:t>
            </a:r>
            <a:r>
              <a:rPr dirty="0" sz="1800" spc="-5">
                <a:latin typeface="Arial"/>
                <a:cs typeface="Arial"/>
              </a:rPr>
              <a:t>vit </a:t>
            </a:r>
            <a:r>
              <a:rPr dirty="0" sz="1800">
                <a:latin typeface="Arial"/>
                <a:cs typeface="Arial"/>
              </a:rPr>
              <a:t>D3 in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dirty="0" sz="1800" spc="-20">
                <a:latin typeface="Arial"/>
                <a:cs typeface="Arial"/>
              </a:rPr>
              <a:t>kidney.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9700" y="2819400"/>
            <a:ext cx="762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19700" y="3429000"/>
            <a:ext cx="76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80631" y="2304099"/>
            <a:ext cx="604520" cy="532765"/>
          </a:xfrm>
          <a:custGeom>
            <a:avLst/>
            <a:gdLst/>
            <a:ahLst/>
            <a:cxnLst/>
            <a:rect l="l" t="t" r="r" b="b"/>
            <a:pathLst>
              <a:path w="604520" h="532764">
                <a:moveTo>
                  <a:pt x="392938" y="362265"/>
                </a:moveTo>
                <a:lnTo>
                  <a:pt x="404138" y="314806"/>
                </a:lnTo>
                <a:lnTo>
                  <a:pt x="400092" y="267890"/>
                </a:lnTo>
                <a:lnTo>
                  <a:pt x="382166" y="224803"/>
                </a:lnTo>
                <a:lnTo>
                  <a:pt x="351724" y="188829"/>
                </a:lnTo>
                <a:lnTo>
                  <a:pt x="310134" y="163256"/>
                </a:lnTo>
                <a:lnTo>
                  <a:pt x="258947" y="151867"/>
                </a:lnTo>
                <a:lnTo>
                  <a:pt x="208295" y="158160"/>
                </a:lnTo>
                <a:lnTo>
                  <a:pt x="162526" y="180811"/>
                </a:lnTo>
                <a:lnTo>
                  <a:pt x="125984" y="218501"/>
                </a:lnTo>
                <a:lnTo>
                  <a:pt x="0" y="132776"/>
                </a:lnTo>
                <a:lnTo>
                  <a:pt x="29613" y="95735"/>
                </a:lnTo>
                <a:lnTo>
                  <a:pt x="63842" y="64352"/>
                </a:lnTo>
                <a:lnTo>
                  <a:pt x="101919" y="38857"/>
                </a:lnTo>
                <a:lnTo>
                  <a:pt x="143079" y="19480"/>
                </a:lnTo>
                <a:lnTo>
                  <a:pt x="186555" y="6451"/>
                </a:lnTo>
                <a:lnTo>
                  <a:pt x="231582" y="0"/>
                </a:lnTo>
                <a:lnTo>
                  <a:pt x="277392" y="356"/>
                </a:lnTo>
                <a:lnTo>
                  <a:pt x="323220" y="7751"/>
                </a:lnTo>
                <a:lnTo>
                  <a:pt x="368300" y="22413"/>
                </a:lnTo>
                <a:lnTo>
                  <a:pt x="412473" y="44972"/>
                </a:lnTo>
                <a:lnTo>
                  <a:pt x="451419" y="73548"/>
                </a:lnTo>
                <a:lnTo>
                  <a:pt x="484797" y="107320"/>
                </a:lnTo>
                <a:lnTo>
                  <a:pt x="512265" y="145471"/>
                </a:lnTo>
                <a:lnTo>
                  <a:pt x="533479" y="187179"/>
                </a:lnTo>
                <a:lnTo>
                  <a:pt x="548098" y="231627"/>
                </a:lnTo>
                <a:lnTo>
                  <a:pt x="555780" y="277996"/>
                </a:lnTo>
                <a:lnTo>
                  <a:pt x="556182" y="325465"/>
                </a:lnTo>
                <a:lnTo>
                  <a:pt x="548963" y="373216"/>
                </a:lnTo>
                <a:lnTo>
                  <a:pt x="533780" y="420431"/>
                </a:lnTo>
                <a:lnTo>
                  <a:pt x="604139" y="449514"/>
                </a:lnTo>
                <a:lnTo>
                  <a:pt x="405129" y="532318"/>
                </a:lnTo>
                <a:lnTo>
                  <a:pt x="322452" y="333182"/>
                </a:lnTo>
                <a:lnTo>
                  <a:pt x="392938" y="3622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7340" y="3305047"/>
            <a:ext cx="636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(P</a:t>
            </a:r>
            <a:r>
              <a:rPr dirty="0" sz="1800" spc="5" b="1">
                <a:latin typeface="Arial"/>
                <a:cs typeface="Arial"/>
              </a:rPr>
              <a:t>T</a:t>
            </a:r>
            <a:r>
              <a:rPr dirty="0" sz="1800" spc="-5" b="1">
                <a:latin typeface="Arial"/>
                <a:cs typeface="Arial"/>
              </a:rPr>
              <a:t>H)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6800" y="3467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76600" y="36576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000" y="1981200"/>
            <a:ext cx="0" cy="1676400"/>
          </a:xfrm>
          <a:custGeom>
            <a:avLst/>
            <a:gdLst/>
            <a:ahLst/>
            <a:cxnLst/>
            <a:rect l="l" t="t" r="r" b="b"/>
            <a:pathLst>
              <a:path w="0" h="1676400">
                <a:moveTo>
                  <a:pt x="0" y="1676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10000" y="3657600"/>
            <a:ext cx="0" cy="2057400"/>
          </a:xfrm>
          <a:custGeom>
            <a:avLst/>
            <a:gdLst/>
            <a:ahLst/>
            <a:cxnLst/>
            <a:rect l="l" t="t" r="r" b="b"/>
            <a:pathLst>
              <a:path w="0" h="2057400">
                <a:moveTo>
                  <a:pt x="0" y="0"/>
                </a:moveTo>
                <a:lnTo>
                  <a:pt x="0" y="2057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10000" y="56769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10000" y="19431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10000" y="43053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4498" y="3216605"/>
            <a:ext cx="2886710" cy="2590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81000">
              <a:lnSpc>
                <a:spcPct val="100299"/>
              </a:lnSpc>
              <a:spcBef>
                <a:spcPts val="90"/>
              </a:spcBef>
            </a:pPr>
            <a:r>
              <a:rPr dirty="0" sz="2400">
                <a:latin typeface="Arial"/>
                <a:cs typeface="Arial"/>
              </a:rPr>
              <a:t>↑ </a:t>
            </a:r>
            <a:r>
              <a:rPr dirty="0" sz="2400" spc="-10">
                <a:latin typeface="Tahoma"/>
                <a:cs typeface="Tahoma"/>
              </a:rPr>
              <a:t>absorption </a:t>
            </a:r>
            <a:r>
              <a:rPr dirty="0" sz="2400" spc="-5">
                <a:latin typeface="Tahoma"/>
                <a:cs typeface="Tahoma"/>
              </a:rPr>
              <a:t>of  calcium </a:t>
            </a:r>
            <a:r>
              <a:rPr dirty="0" sz="2400" spc="-10">
                <a:latin typeface="Tahoma"/>
                <a:cs typeface="Tahoma"/>
              </a:rPr>
              <a:t>and </a:t>
            </a:r>
            <a:r>
              <a:rPr dirty="0" sz="2000" spc="-10">
                <a:latin typeface="Tahoma"/>
                <a:cs typeface="Tahoma"/>
              </a:rPr>
              <a:t>phosphate  </a:t>
            </a:r>
            <a:r>
              <a:rPr dirty="0" sz="2400" spc="-5">
                <a:latin typeface="Tahoma"/>
                <a:cs typeface="Tahoma"/>
              </a:rPr>
              <a:t>indirectly through  stimulating </a:t>
            </a:r>
            <a:r>
              <a:rPr dirty="0" sz="2400" spc="-10">
                <a:latin typeface="Tahoma"/>
                <a:cs typeface="Tahoma"/>
              </a:rPr>
              <a:t>formation  </a:t>
            </a:r>
            <a:r>
              <a:rPr dirty="0" sz="2400" spc="-5">
                <a:latin typeface="Tahoma"/>
                <a:cs typeface="Tahoma"/>
              </a:rPr>
              <a:t>of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350770" algn="l"/>
              </a:tabLst>
            </a:pPr>
            <a:r>
              <a:rPr dirty="0" sz="2400">
                <a:latin typeface="Tahoma"/>
                <a:cs typeface="Tahoma"/>
              </a:rPr>
              <a:t>1,25 –</a:t>
            </a:r>
            <a:r>
              <a:rPr dirty="0" sz="2400" spc="-1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(OH)</a:t>
            </a:r>
            <a:r>
              <a:rPr dirty="0" baseline="-20833" sz="2400">
                <a:latin typeface="Tahoma"/>
                <a:cs typeface="Tahoma"/>
              </a:rPr>
              <a:t>2</a:t>
            </a:r>
            <a:r>
              <a:rPr dirty="0" sz="2400">
                <a:latin typeface="Tahoma"/>
                <a:cs typeface="Tahoma"/>
              </a:rPr>
              <a:t>-D</a:t>
            </a:r>
            <a:r>
              <a:rPr dirty="0" baseline="-20833" sz="2400">
                <a:latin typeface="Tahoma"/>
                <a:cs typeface="Tahoma"/>
              </a:rPr>
              <a:t>3	</a:t>
            </a:r>
            <a:r>
              <a:rPr dirty="0" sz="2400" spc="-5">
                <a:latin typeface="Tahoma"/>
                <a:cs typeface="Tahoma"/>
              </a:rPr>
              <a:t>in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Tahoma"/>
                <a:cs typeface="Tahoma"/>
              </a:rPr>
              <a:t>kidney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76200"/>
            <a:ext cx="5257800" cy="9144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203200" rIns="0" bIns="0" rtlCol="0" vert="horz">
            <a:spAutoFit/>
          </a:bodyPr>
          <a:lstStyle/>
          <a:p>
            <a:pPr marL="817880">
              <a:lnSpc>
                <a:spcPct val="100000"/>
              </a:lnSpc>
              <a:spcBef>
                <a:spcPts val="1600"/>
              </a:spcBef>
            </a:pP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3.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Effects </a:t>
            </a:r>
            <a:r>
              <a:rPr dirty="0" spc="-5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pc="1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intestine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093" y="3200526"/>
            <a:ext cx="97345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latin typeface="Arial"/>
                <a:cs typeface="Arial"/>
              </a:rPr>
              <a:t>(P</a:t>
            </a:r>
            <a:r>
              <a:rPr dirty="0" sz="2800" spc="-15" b="1">
                <a:latin typeface="Arial"/>
                <a:cs typeface="Arial"/>
              </a:rPr>
              <a:t>T</a:t>
            </a:r>
            <a:r>
              <a:rPr dirty="0" sz="2800" spc="-10" b="1">
                <a:latin typeface="Arial"/>
                <a:cs typeface="Arial"/>
              </a:rPr>
              <a:t>H</a:t>
            </a:r>
            <a:r>
              <a:rPr dirty="0" sz="2800" b="1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2367" y="1524000"/>
            <a:ext cx="3151632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15311" y="2990850"/>
            <a:ext cx="805180" cy="800100"/>
          </a:xfrm>
          <a:custGeom>
            <a:avLst/>
            <a:gdLst/>
            <a:ahLst/>
            <a:cxnLst/>
            <a:rect l="l" t="t" r="r" b="b"/>
            <a:pathLst>
              <a:path w="805180" h="800100">
                <a:moveTo>
                  <a:pt x="0" y="800100"/>
                </a:moveTo>
                <a:lnTo>
                  <a:pt x="804672" y="800100"/>
                </a:lnTo>
                <a:lnTo>
                  <a:pt x="804672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63440" y="3990975"/>
            <a:ext cx="670560" cy="200025"/>
          </a:xfrm>
          <a:custGeom>
            <a:avLst/>
            <a:gdLst/>
            <a:ahLst/>
            <a:cxnLst/>
            <a:rect l="l" t="t" r="r" b="b"/>
            <a:pathLst>
              <a:path w="670560" h="200025">
                <a:moveTo>
                  <a:pt x="0" y="200025"/>
                </a:moveTo>
                <a:lnTo>
                  <a:pt x="670560" y="200025"/>
                </a:lnTo>
                <a:lnTo>
                  <a:pt x="670560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2271" y="3324225"/>
            <a:ext cx="536575" cy="400050"/>
          </a:xfrm>
          <a:custGeom>
            <a:avLst/>
            <a:gdLst/>
            <a:ahLst/>
            <a:cxnLst/>
            <a:rect l="l" t="t" r="r" b="b"/>
            <a:pathLst>
              <a:path w="536575" h="400050">
                <a:moveTo>
                  <a:pt x="0" y="400050"/>
                </a:moveTo>
                <a:lnTo>
                  <a:pt x="536448" y="400050"/>
                </a:lnTo>
                <a:lnTo>
                  <a:pt x="536448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47800" y="3343275"/>
            <a:ext cx="2057400" cy="171450"/>
          </a:xfrm>
          <a:custGeom>
            <a:avLst/>
            <a:gdLst/>
            <a:ahLst/>
            <a:cxnLst/>
            <a:rect l="l" t="t" r="r" b="b"/>
            <a:pathLst>
              <a:path w="2057400" h="171450">
                <a:moveTo>
                  <a:pt x="1885950" y="0"/>
                </a:moveTo>
                <a:lnTo>
                  <a:pt x="1885950" y="171450"/>
                </a:lnTo>
                <a:lnTo>
                  <a:pt x="2000250" y="114300"/>
                </a:lnTo>
                <a:lnTo>
                  <a:pt x="1914525" y="114300"/>
                </a:lnTo>
                <a:lnTo>
                  <a:pt x="1914525" y="57150"/>
                </a:lnTo>
                <a:lnTo>
                  <a:pt x="2000250" y="57150"/>
                </a:lnTo>
                <a:lnTo>
                  <a:pt x="1885950" y="0"/>
                </a:lnTo>
                <a:close/>
              </a:path>
              <a:path w="2057400" h="171450">
                <a:moveTo>
                  <a:pt x="18859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885950" y="114300"/>
                </a:lnTo>
                <a:lnTo>
                  <a:pt x="1885950" y="57150"/>
                </a:lnTo>
                <a:close/>
              </a:path>
              <a:path w="2057400" h="171450">
                <a:moveTo>
                  <a:pt x="2000250" y="57150"/>
                </a:moveTo>
                <a:lnTo>
                  <a:pt x="1914525" y="57150"/>
                </a:lnTo>
                <a:lnTo>
                  <a:pt x="1914525" y="114300"/>
                </a:lnTo>
                <a:lnTo>
                  <a:pt x="2000250" y="114300"/>
                </a:lnTo>
                <a:lnTo>
                  <a:pt x="2057400" y="85725"/>
                </a:lnTo>
                <a:lnTo>
                  <a:pt x="200025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3343275"/>
            <a:ext cx="2057400" cy="171450"/>
          </a:xfrm>
          <a:custGeom>
            <a:avLst/>
            <a:gdLst/>
            <a:ahLst/>
            <a:cxnLst/>
            <a:rect l="l" t="t" r="r" b="b"/>
            <a:pathLst>
              <a:path w="2057400" h="171450">
                <a:moveTo>
                  <a:pt x="1885950" y="0"/>
                </a:moveTo>
                <a:lnTo>
                  <a:pt x="1885950" y="171450"/>
                </a:lnTo>
                <a:lnTo>
                  <a:pt x="2000250" y="114300"/>
                </a:lnTo>
                <a:lnTo>
                  <a:pt x="1914525" y="114300"/>
                </a:lnTo>
                <a:lnTo>
                  <a:pt x="1914525" y="57150"/>
                </a:lnTo>
                <a:lnTo>
                  <a:pt x="2000250" y="57150"/>
                </a:lnTo>
                <a:lnTo>
                  <a:pt x="1885950" y="0"/>
                </a:lnTo>
                <a:close/>
              </a:path>
              <a:path w="2057400" h="171450">
                <a:moveTo>
                  <a:pt x="18859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885950" y="114300"/>
                </a:lnTo>
                <a:lnTo>
                  <a:pt x="1885950" y="57150"/>
                </a:lnTo>
                <a:close/>
              </a:path>
              <a:path w="2057400" h="171450">
                <a:moveTo>
                  <a:pt x="2000250" y="57150"/>
                </a:moveTo>
                <a:lnTo>
                  <a:pt x="1914525" y="57150"/>
                </a:lnTo>
                <a:lnTo>
                  <a:pt x="1914525" y="114300"/>
                </a:lnTo>
                <a:lnTo>
                  <a:pt x="2000250" y="114300"/>
                </a:lnTo>
                <a:lnTo>
                  <a:pt x="2057400" y="85725"/>
                </a:lnTo>
                <a:lnTo>
                  <a:pt x="200025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7583" y="426719"/>
            <a:ext cx="3761232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19400" y="457200"/>
            <a:ext cx="36576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3657600" cy="685800"/>
          </a:xfrm>
          <a:prstGeom prst="rect"/>
          <a:ln w="9525">
            <a:solidFill>
              <a:srgbClr val="F8F8F8"/>
            </a:solidFill>
          </a:ln>
        </p:spPr>
        <p:txBody>
          <a:bodyPr wrap="square" lIns="0" tIns="104139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819"/>
              </a:spcBef>
            </a:pPr>
            <a:r>
              <a:rPr dirty="0" sz="2400" spc="-145">
                <a:solidFill>
                  <a:srgbClr val="49452A"/>
                </a:solidFill>
                <a:latin typeface="Trebuchet MS"/>
                <a:cs typeface="Trebuchet MS"/>
              </a:rPr>
              <a:t>Parathyroid </a:t>
            </a:r>
            <a:r>
              <a:rPr dirty="0" sz="2400" spc="-125">
                <a:solidFill>
                  <a:srgbClr val="49452A"/>
                </a:solidFill>
                <a:latin typeface="Trebuchet MS"/>
                <a:cs typeface="Trebuchet MS"/>
              </a:rPr>
              <a:t>hormone</a:t>
            </a:r>
            <a:r>
              <a:rPr dirty="0" sz="2400" spc="-310">
                <a:solidFill>
                  <a:srgbClr val="49452A"/>
                </a:solidFill>
                <a:latin typeface="Trebuchet MS"/>
                <a:cs typeface="Trebuchet MS"/>
              </a:rPr>
              <a:t> </a:t>
            </a:r>
            <a:r>
              <a:rPr dirty="0" sz="2400" spc="-165">
                <a:solidFill>
                  <a:srgbClr val="49452A"/>
                </a:solidFill>
                <a:latin typeface="Trebuchet MS"/>
                <a:cs typeface="Trebuchet MS"/>
              </a:rPr>
              <a:t>(PTH)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4275201"/>
            <a:ext cx="1068387" cy="2354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4800" y="5562600"/>
            <a:ext cx="1055687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3200" y="5410200"/>
            <a:ext cx="2081276" cy="1120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200" y="4038600"/>
            <a:ext cx="685800" cy="1066800"/>
          </a:xfrm>
          <a:custGeom>
            <a:avLst/>
            <a:gdLst/>
            <a:ahLst/>
            <a:cxnLst/>
            <a:rect l="l" t="t" r="r" b="b"/>
            <a:pathLst>
              <a:path w="685800" h="1066800">
                <a:moveTo>
                  <a:pt x="685800" y="266700"/>
                </a:moveTo>
                <a:lnTo>
                  <a:pt x="514350" y="266700"/>
                </a:lnTo>
                <a:lnTo>
                  <a:pt x="514350" y="1066800"/>
                </a:lnTo>
                <a:lnTo>
                  <a:pt x="171450" y="1066800"/>
                </a:lnTo>
                <a:lnTo>
                  <a:pt x="171450" y="266700"/>
                </a:lnTo>
                <a:lnTo>
                  <a:pt x="0" y="266700"/>
                </a:lnTo>
                <a:lnTo>
                  <a:pt x="342900" y="0"/>
                </a:lnTo>
                <a:lnTo>
                  <a:pt x="68580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26072" y="3857625"/>
            <a:ext cx="916305" cy="939800"/>
          </a:xfrm>
          <a:custGeom>
            <a:avLst/>
            <a:gdLst/>
            <a:ahLst/>
            <a:cxnLst/>
            <a:rect l="l" t="t" r="r" b="b"/>
            <a:pathLst>
              <a:path w="916304" h="939800">
                <a:moveTo>
                  <a:pt x="512952" y="0"/>
                </a:moveTo>
                <a:lnTo>
                  <a:pt x="384682" y="113792"/>
                </a:lnTo>
                <a:lnTo>
                  <a:pt x="915797" y="712216"/>
                </a:lnTo>
                <a:lnTo>
                  <a:pt x="659383" y="939800"/>
                </a:lnTo>
                <a:lnTo>
                  <a:pt x="128270" y="341375"/>
                </a:lnTo>
                <a:lnTo>
                  <a:pt x="0" y="455168"/>
                </a:lnTo>
                <a:lnTo>
                  <a:pt x="79501" y="28067"/>
                </a:lnTo>
                <a:lnTo>
                  <a:pt x="51295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39722" y="4099559"/>
            <a:ext cx="945515" cy="903605"/>
          </a:xfrm>
          <a:custGeom>
            <a:avLst/>
            <a:gdLst/>
            <a:ahLst/>
            <a:cxnLst/>
            <a:rect l="l" t="t" r="r" b="b"/>
            <a:pathLst>
              <a:path w="945514" h="903604">
                <a:moveTo>
                  <a:pt x="945514" y="533019"/>
                </a:moveTo>
                <a:lnTo>
                  <a:pt x="837691" y="399795"/>
                </a:lnTo>
                <a:lnTo>
                  <a:pt x="215772" y="903223"/>
                </a:lnTo>
                <a:lnTo>
                  <a:pt x="0" y="636777"/>
                </a:lnTo>
                <a:lnTo>
                  <a:pt x="621919" y="133222"/>
                </a:lnTo>
                <a:lnTo>
                  <a:pt x="513969" y="0"/>
                </a:lnTo>
                <a:lnTo>
                  <a:pt x="937005" y="98678"/>
                </a:lnTo>
                <a:lnTo>
                  <a:pt x="945514" y="5330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5800" y="1219200"/>
            <a:ext cx="381000" cy="838200"/>
          </a:xfrm>
          <a:custGeom>
            <a:avLst/>
            <a:gdLst/>
            <a:ahLst/>
            <a:cxnLst/>
            <a:rect l="l" t="t" r="r" b="b"/>
            <a:pathLst>
              <a:path w="381000" h="838200">
                <a:moveTo>
                  <a:pt x="0" y="628650"/>
                </a:moveTo>
                <a:lnTo>
                  <a:pt x="95250" y="62865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628650"/>
                </a:lnTo>
                <a:lnTo>
                  <a:pt x="381000" y="628650"/>
                </a:lnTo>
                <a:lnTo>
                  <a:pt x="190500" y="838200"/>
                </a:lnTo>
                <a:lnTo>
                  <a:pt x="0" y="6286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27175" y="5058232"/>
            <a:ext cx="5613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Bo</a:t>
            </a:r>
            <a:r>
              <a:rPr dirty="0" sz="1800" spc="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14800" y="5089588"/>
            <a:ext cx="890905" cy="370205"/>
          </a:xfrm>
          <a:custGeom>
            <a:avLst/>
            <a:gdLst/>
            <a:ahLst/>
            <a:cxnLst/>
            <a:rect l="l" t="t" r="r" b="b"/>
            <a:pathLst>
              <a:path w="890904" h="370204">
                <a:moveTo>
                  <a:pt x="0" y="369887"/>
                </a:moveTo>
                <a:lnTo>
                  <a:pt x="890587" y="369887"/>
                </a:lnTo>
                <a:lnTo>
                  <a:pt x="890587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114800" y="5089588"/>
            <a:ext cx="89090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latin typeface="Arial"/>
                <a:cs typeface="Arial"/>
              </a:rPr>
              <a:t>Kidney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6750" y="4964112"/>
            <a:ext cx="112077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157480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latin typeface="Arial"/>
                <a:cs typeface="Arial"/>
              </a:rPr>
              <a:t>Intestine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0" y="2209800"/>
            <a:ext cx="3352800" cy="1752600"/>
          </a:xfrm>
          <a:custGeom>
            <a:avLst/>
            <a:gdLst/>
            <a:ahLst/>
            <a:cxnLst/>
            <a:rect l="l" t="t" r="r" b="b"/>
            <a:pathLst>
              <a:path w="3352800" h="1752600">
                <a:moveTo>
                  <a:pt x="0" y="876300"/>
                </a:moveTo>
                <a:lnTo>
                  <a:pt x="4598" y="810896"/>
                </a:lnTo>
                <a:lnTo>
                  <a:pt x="18176" y="746800"/>
                </a:lnTo>
                <a:lnTo>
                  <a:pt x="40411" y="684178"/>
                </a:lnTo>
                <a:lnTo>
                  <a:pt x="70978" y="623202"/>
                </a:lnTo>
                <a:lnTo>
                  <a:pt x="109553" y="564039"/>
                </a:lnTo>
                <a:lnTo>
                  <a:pt x="155812" y="506861"/>
                </a:lnTo>
                <a:lnTo>
                  <a:pt x="209430" y="451835"/>
                </a:lnTo>
                <a:lnTo>
                  <a:pt x="238897" y="425182"/>
                </a:lnTo>
                <a:lnTo>
                  <a:pt x="270083" y="399132"/>
                </a:lnTo>
                <a:lnTo>
                  <a:pt x="302947" y="373704"/>
                </a:lnTo>
                <a:lnTo>
                  <a:pt x="337447" y="348920"/>
                </a:lnTo>
                <a:lnTo>
                  <a:pt x="373545" y="324802"/>
                </a:lnTo>
                <a:lnTo>
                  <a:pt x="411199" y="301370"/>
                </a:lnTo>
                <a:lnTo>
                  <a:pt x="450369" y="278646"/>
                </a:lnTo>
                <a:lnTo>
                  <a:pt x="491013" y="256651"/>
                </a:lnTo>
                <a:lnTo>
                  <a:pt x="533093" y="235405"/>
                </a:lnTo>
                <a:lnTo>
                  <a:pt x="576566" y="214931"/>
                </a:lnTo>
                <a:lnTo>
                  <a:pt x="621393" y="195249"/>
                </a:lnTo>
                <a:lnTo>
                  <a:pt x="667533" y="176381"/>
                </a:lnTo>
                <a:lnTo>
                  <a:pt x="714946" y="158347"/>
                </a:lnTo>
                <a:lnTo>
                  <a:pt x="763591" y="141169"/>
                </a:lnTo>
                <a:lnTo>
                  <a:pt x="813427" y="124869"/>
                </a:lnTo>
                <a:lnTo>
                  <a:pt x="864415" y="109466"/>
                </a:lnTo>
                <a:lnTo>
                  <a:pt x="916513" y="94983"/>
                </a:lnTo>
                <a:lnTo>
                  <a:pt x="969680" y="81440"/>
                </a:lnTo>
                <a:lnTo>
                  <a:pt x="1023877" y="68859"/>
                </a:lnTo>
                <a:lnTo>
                  <a:pt x="1079064" y="57261"/>
                </a:lnTo>
                <a:lnTo>
                  <a:pt x="1135198" y="46667"/>
                </a:lnTo>
                <a:lnTo>
                  <a:pt x="1192240" y="37099"/>
                </a:lnTo>
                <a:lnTo>
                  <a:pt x="1250150" y="28577"/>
                </a:lnTo>
                <a:lnTo>
                  <a:pt x="1308887" y="21122"/>
                </a:lnTo>
                <a:lnTo>
                  <a:pt x="1368409" y="14756"/>
                </a:lnTo>
                <a:lnTo>
                  <a:pt x="1428678" y="9500"/>
                </a:lnTo>
                <a:lnTo>
                  <a:pt x="1489652" y="5375"/>
                </a:lnTo>
                <a:lnTo>
                  <a:pt x="1551290" y="2403"/>
                </a:lnTo>
                <a:lnTo>
                  <a:pt x="1613553" y="604"/>
                </a:lnTo>
                <a:lnTo>
                  <a:pt x="1676400" y="0"/>
                </a:lnTo>
                <a:lnTo>
                  <a:pt x="1739246" y="604"/>
                </a:lnTo>
                <a:lnTo>
                  <a:pt x="1801509" y="2403"/>
                </a:lnTo>
                <a:lnTo>
                  <a:pt x="1863147" y="5375"/>
                </a:lnTo>
                <a:lnTo>
                  <a:pt x="1924121" y="9500"/>
                </a:lnTo>
                <a:lnTo>
                  <a:pt x="1984390" y="14756"/>
                </a:lnTo>
                <a:lnTo>
                  <a:pt x="2043912" y="21122"/>
                </a:lnTo>
                <a:lnTo>
                  <a:pt x="2102649" y="28577"/>
                </a:lnTo>
                <a:lnTo>
                  <a:pt x="2160559" y="37099"/>
                </a:lnTo>
                <a:lnTo>
                  <a:pt x="2217601" y="46667"/>
                </a:lnTo>
                <a:lnTo>
                  <a:pt x="2273735" y="57261"/>
                </a:lnTo>
                <a:lnTo>
                  <a:pt x="2328922" y="68859"/>
                </a:lnTo>
                <a:lnTo>
                  <a:pt x="2383119" y="81440"/>
                </a:lnTo>
                <a:lnTo>
                  <a:pt x="2436286" y="94983"/>
                </a:lnTo>
                <a:lnTo>
                  <a:pt x="2488384" y="109466"/>
                </a:lnTo>
                <a:lnTo>
                  <a:pt x="2539372" y="124869"/>
                </a:lnTo>
                <a:lnTo>
                  <a:pt x="2589208" y="141169"/>
                </a:lnTo>
                <a:lnTo>
                  <a:pt x="2637853" y="158347"/>
                </a:lnTo>
                <a:lnTo>
                  <a:pt x="2685266" y="176381"/>
                </a:lnTo>
                <a:lnTo>
                  <a:pt x="2731406" y="195249"/>
                </a:lnTo>
                <a:lnTo>
                  <a:pt x="2776233" y="214931"/>
                </a:lnTo>
                <a:lnTo>
                  <a:pt x="2819706" y="235405"/>
                </a:lnTo>
                <a:lnTo>
                  <a:pt x="2861786" y="256651"/>
                </a:lnTo>
                <a:lnTo>
                  <a:pt x="2902430" y="278646"/>
                </a:lnTo>
                <a:lnTo>
                  <a:pt x="2941600" y="301370"/>
                </a:lnTo>
                <a:lnTo>
                  <a:pt x="2979254" y="324802"/>
                </a:lnTo>
                <a:lnTo>
                  <a:pt x="3015352" y="348920"/>
                </a:lnTo>
                <a:lnTo>
                  <a:pt x="3049852" y="373704"/>
                </a:lnTo>
                <a:lnTo>
                  <a:pt x="3082716" y="399132"/>
                </a:lnTo>
                <a:lnTo>
                  <a:pt x="3113902" y="425182"/>
                </a:lnTo>
                <a:lnTo>
                  <a:pt x="3143369" y="451835"/>
                </a:lnTo>
                <a:lnTo>
                  <a:pt x="3171078" y="479068"/>
                </a:lnTo>
                <a:lnTo>
                  <a:pt x="3221057" y="535191"/>
                </a:lnTo>
                <a:lnTo>
                  <a:pt x="3263514" y="593383"/>
                </a:lnTo>
                <a:lnTo>
                  <a:pt x="3298125" y="653474"/>
                </a:lnTo>
                <a:lnTo>
                  <a:pt x="3324567" y="715294"/>
                </a:lnTo>
                <a:lnTo>
                  <a:pt x="3342514" y="778674"/>
                </a:lnTo>
                <a:lnTo>
                  <a:pt x="3351643" y="843445"/>
                </a:lnTo>
                <a:lnTo>
                  <a:pt x="3352800" y="876300"/>
                </a:lnTo>
                <a:lnTo>
                  <a:pt x="3351643" y="909154"/>
                </a:lnTo>
                <a:lnTo>
                  <a:pt x="3342514" y="973925"/>
                </a:lnTo>
                <a:lnTo>
                  <a:pt x="3324567" y="1037305"/>
                </a:lnTo>
                <a:lnTo>
                  <a:pt x="3298125" y="1099125"/>
                </a:lnTo>
                <a:lnTo>
                  <a:pt x="3263514" y="1159216"/>
                </a:lnTo>
                <a:lnTo>
                  <a:pt x="3221057" y="1217408"/>
                </a:lnTo>
                <a:lnTo>
                  <a:pt x="3171078" y="1273531"/>
                </a:lnTo>
                <a:lnTo>
                  <a:pt x="3143369" y="1300764"/>
                </a:lnTo>
                <a:lnTo>
                  <a:pt x="3113902" y="1327417"/>
                </a:lnTo>
                <a:lnTo>
                  <a:pt x="3082716" y="1353467"/>
                </a:lnTo>
                <a:lnTo>
                  <a:pt x="3049852" y="1378895"/>
                </a:lnTo>
                <a:lnTo>
                  <a:pt x="3015352" y="1403679"/>
                </a:lnTo>
                <a:lnTo>
                  <a:pt x="2979254" y="1427797"/>
                </a:lnTo>
                <a:lnTo>
                  <a:pt x="2941600" y="1451229"/>
                </a:lnTo>
                <a:lnTo>
                  <a:pt x="2902430" y="1473953"/>
                </a:lnTo>
                <a:lnTo>
                  <a:pt x="2861786" y="1495948"/>
                </a:lnTo>
                <a:lnTo>
                  <a:pt x="2819706" y="1517194"/>
                </a:lnTo>
                <a:lnTo>
                  <a:pt x="2776233" y="1537668"/>
                </a:lnTo>
                <a:lnTo>
                  <a:pt x="2731406" y="1557350"/>
                </a:lnTo>
                <a:lnTo>
                  <a:pt x="2685266" y="1576218"/>
                </a:lnTo>
                <a:lnTo>
                  <a:pt x="2637853" y="1594252"/>
                </a:lnTo>
                <a:lnTo>
                  <a:pt x="2589208" y="1611430"/>
                </a:lnTo>
                <a:lnTo>
                  <a:pt x="2539372" y="1627730"/>
                </a:lnTo>
                <a:lnTo>
                  <a:pt x="2488384" y="1643133"/>
                </a:lnTo>
                <a:lnTo>
                  <a:pt x="2436286" y="1657616"/>
                </a:lnTo>
                <a:lnTo>
                  <a:pt x="2383119" y="1671159"/>
                </a:lnTo>
                <a:lnTo>
                  <a:pt x="2328922" y="1683740"/>
                </a:lnTo>
                <a:lnTo>
                  <a:pt x="2273735" y="1695338"/>
                </a:lnTo>
                <a:lnTo>
                  <a:pt x="2217601" y="1705932"/>
                </a:lnTo>
                <a:lnTo>
                  <a:pt x="2160559" y="1715500"/>
                </a:lnTo>
                <a:lnTo>
                  <a:pt x="2102649" y="1724022"/>
                </a:lnTo>
                <a:lnTo>
                  <a:pt x="2043912" y="1731477"/>
                </a:lnTo>
                <a:lnTo>
                  <a:pt x="1984390" y="1737843"/>
                </a:lnTo>
                <a:lnTo>
                  <a:pt x="1924121" y="1743099"/>
                </a:lnTo>
                <a:lnTo>
                  <a:pt x="1863147" y="1747224"/>
                </a:lnTo>
                <a:lnTo>
                  <a:pt x="1801509" y="1750196"/>
                </a:lnTo>
                <a:lnTo>
                  <a:pt x="1739246" y="1751995"/>
                </a:lnTo>
                <a:lnTo>
                  <a:pt x="1676400" y="1752600"/>
                </a:lnTo>
                <a:lnTo>
                  <a:pt x="1613553" y="1751995"/>
                </a:lnTo>
                <a:lnTo>
                  <a:pt x="1551290" y="1750196"/>
                </a:lnTo>
                <a:lnTo>
                  <a:pt x="1489652" y="1747224"/>
                </a:lnTo>
                <a:lnTo>
                  <a:pt x="1428678" y="1743099"/>
                </a:lnTo>
                <a:lnTo>
                  <a:pt x="1368409" y="1737843"/>
                </a:lnTo>
                <a:lnTo>
                  <a:pt x="1308887" y="1731477"/>
                </a:lnTo>
                <a:lnTo>
                  <a:pt x="1250150" y="1724022"/>
                </a:lnTo>
                <a:lnTo>
                  <a:pt x="1192240" y="1715500"/>
                </a:lnTo>
                <a:lnTo>
                  <a:pt x="1135198" y="1705932"/>
                </a:lnTo>
                <a:lnTo>
                  <a:pt x="1079064" y="1695338"/>
                </a:lnTo>
                <a:lnTo>
                  <a:pt x="1023877" y="1683740"/>
                </a:lnTo>
                <a:lnTo>
                  <a:pt x="969680" y="1671159"/>
                </a:lnTo>
                <a:lnTo>
                  <a:pt x="916513" y="1657616"/>
                </a:lnTo>
                <a:lnTo>
                  <a:pt x="864415" y="1643133"/>
                </a:lnTo>
                <a:lnTo>
                  <a:pt x="813427" y="1627730"/>
                </a:lnTo>
                <a:lnTo>
                  <a:pt x="763591" y="1611430"/>
                </a:lnTo>
                <a:lnTo>
                  <a:pt x="714946" y="1594252"/>
                </a:lnTo>
                <a:lnTo>
                  <a:pt x="667533" y="1576218"/>
                </a:lnTo>
                <a:lnTo>
                  <a:pt x="621393" y="1557350"/>
                </a:lnTo>
                <a:lnTo>
                  <a:pt x="576566" y="1537668"/>
                </a:lnTo>
                <a:lnTo>
                  <a:pt x="533093" y="1517194"/>
                </a:lnTo>
                <a:lnTo>
                  <a:pt x="491013" y="1495948"/>
                </a:lnTo>
                <a:lnTo>
                  <a:pt x="450369" y="1473953"/>
                </a:lnTo>
                <a:lnTo>
                  <a:pt x="411199" y="1451229"/>
                </a:lnTo>
                <a:lnTo>
                  <a:pt x="373545" y="1427797"/>
                </a:lnTo>
                <a:lnTo>
                  <a:pt x="337447" y="1403679"/>
                </a:lnTo>
                <a:lnTo>
                  <a:pt x="302947" y="1378895"/>
                </a:lnTo>
                <a:lnTo>
                  <a:pt x="270083" y="1353467"/>
                </a:lnTo>
                <a:lnTo>
                  <a:pt x="238897" y="1327417"/>
                </a:lnTo>
                <a:lnTo>
                  <a:pt x="209430" y="1300764"/>
                </a:lnTo>
                <a:lnTo>
                  <a:pt x="181721" y="1273531"/>
                </a:lnTo>
                <a:lnTo>
                  <a:pt x="131742" y="1217408"/>
                </a:lnTo>
                <a:lnTo>
                  <a:pt x="89285" y="1159216"/>
                </a:lnTo>
                <a:lnTo>
                  <a:pt x="54674" y="1099125"/>
                </a:lnTo>
                <a:lnTo>
                  <a:pt x="28232" y="1037305"/>
                </a:lnTo>
                <a:lnTo>
                  <a:pt x="10285" y="973925"/>
                </a:lnTo>
                <a:lnTo>
                  <a:pt x="1156" y="909154"/>
                </a:lnTo>
                <a:lnTo>
                  <a:pt x="0" y="876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28848" y="2794253"/>
            <a:ext cx="29997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Increase plasma Ca++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level  </a:t>
            </a:r>
            <a:r>
              <a:rPr dirty="0" sz="1800" b="1">
                <a:latin typeface="Arial"/>
                <a:cs typeface="Arial"/>
              </a:rPr>
              <a:t>Decrease phosphate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914400"/>
            <a:ext cx="6535801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36" y="174567"/>
            <a:ext cx="5543280" cy="6492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255473"/>
            <a:ext cx="33286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Effect of Calcium </a:t>
            </a: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level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on</a:t>
            </a:r>
            <a:r>
              <a:rPr dirty="0" sz="1800" spc="-10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PTH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1104" y="2116922"/>
            <a:ext cx="3168097" cy="2177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28876" y="4304300"/>
            <a:ext cx="5105400" cy="2037714"/>
          </a:xfrm>
          <a:custGeom>
            <a:avLst/>
            <a:gdLst/>
            <a:ahLst/>
            <a:cxnLst/>
            <a:rect l="l" t="t" r="r" b="b"/>
            <a:pathLst>
              <a:path w="5105400" h="2037714">
                <a:moveTo>
                  <a:pt x="0" y="257412"/>
                </a:moveTo>
                <a:lnTo>
                  <a:pt x="41172" y="236356"/>
                </a:lnTo>
                <a:lnTo>
                  <a:pt x="82345" y="216327"/>
                </a:lnTo>
                <a:lnTo>
                  <a:pt x="123517" y="197308"/>
                </a:lnTo>
                <a:lnTo>
                  <a:pt x="164690" y="179282"/>
                </a:lnTo>
                <a:lnTo>
                  <a:pt x="205862" y="162234"/>
                </a:lnTo>
                <a:lnTo>
                  <a:pt x="247035" y="146145"/>
                </a:lnTo>
                <a:lnTo>
                  <a:pt x="288208" y="130999"/>
                </a:lnTo>
                <a:lnTo>
                  <a:pt x="329380" y="116779"/>
                </a:lnTo>
                <a:lnTo>
                  <a:pt x="370553" y="103469"/>
                </a:lnTo>
                <a:lnTo>
                  <a:pt x="411725" y="91051"/>
                </a:lnTo>
                <a:lnTo>
                  <a:pt x="452898" y="79509"/>
                </a:lnTo>
                <a:lnTo>
                  <a:pt x="494070" y="68825"/>
                </a:lnTo>
                <a:lnTo>
                  <a:pt x="535243" y="58984"/>
                </a:lnTo>
                <a:lnTo>
                  <a:pt x="576416" y="49967"/>
                </a:lnTo>
                <a:lnTo>
                  <a:pt x="617588" y="41759"/>
                </a:lnTo>
                <a:lnTo>
                  <a:pt x="658761" y="34342"/>
                </a:lnTo>
                <a:lnTo>
                  <a:pt x="699933" y="27700"/>
                </a:lnTo>
                <a:lnTo>
                  <a:pt x="741106" y="21816"/>
                </a:lnTo>
                <a:lnTo>
                  <a:pt x="782279" y="16672"/>
                </a:lnTo>
                <a:lnTo>
                  <a:pt x="823451" y="12253"/>
                </a:lnTo>
                <a:lnTo>
                  <a:pt x="864624" y="8541"/>
                </a:lnTo>
                <a:lnTo>
                  <a:pt x="905796" y="5519"/>
                </a:lnTo>
                <a:lnTo>
                  <a:pt x="946969" y="3171"/>
                </a:lnTo>
                <a:lnTo>
                  <a:pt x="988141" y="1480"/>
                </a:lnTo>
                <a:lnTo>
                  <a:pt x="1029314" y="428"/>
                </a:lnTo>
                <a:lnTo>
                  <a:pt x="1070487" y="0"/>
                </a:lnTo>
                <a:lnTo>
                  <a:pt x="1111659" y="177"/>
                </a:lnTo>
                <a:lnTo>
                  <a:pt x="1152832" y="944"/>
                </a:lnTo>
                <a:lnTo>
                  <a:pt x="1194004" y="2284"/>
                </a:lnTo>
                <a:lnTo>
                  <a:pt x="1235177" y="4179"/>
                </a:lnTo>
                <a:lnTo>
                  <a:pt x="1276350" y="6613"/>
                </a:lnTo>
                <a:lnTo>
                  <a:pt x="1317522" y="9569"/>
                </a:lnTo>
                <a:lnTo>
                  <a:pt x="1358695" y="13031"/>
                </a:lnTo>
                <a:lnTo>
                  <a:pt x="1399867" y="16980"/>
                </a:lnTo>
                <a:lnTo>
                  <a:pt x="1441040" y="21401"/>
                </a:lnTo>
                <a:lnTo>
                  <a:pt x="1482212" y="26277"/>
                </a:lnTo>
                <a:lnTo>
                  <a:pt x="1523385" y="31591"/>
                </a:lnTo>
                <a:lnTo>
                  <a:pt x="1564558" y="37325"/>
                </a:lnTo>
                <a:lnTo>
                  <a:pt x="1605730" y="43464"/>
                </a:lnTo>
                <a:lnTo>
                  <a:pt x="1646903" y="49990"/>
                </a:lnTo>
                <a:lnTo>
                  <a:pt x="1688075" y="56886"/>
                </a:lnTo>
                <a:lnTo>
                  <a:pt x="1729248" y="64136"/>
                </a:lnTo>
                <a:lnTo>
                  <a:pt x="1770420" y="71723"/>
                </a:lnTo>
                <a:lnTo>
                  <a:pt x="1811593" y="79629"/>
                </a:lnTo>
                <a:lnTo>
                  <a:pt x="1852766" y="87839"/>
                </a:lnTo>
                <a:lnTo>
                  <a:pt x="1893938" y="96335"/>
                </a:lnTo>
                <a:lnTo>
                  <a:pt x="1935111" y="105101"/>
                </a:lnTo>
                <a:lnTo>
                  <a:pt x="1976283" y="114119"/>
                </a:lnTo>
                <a:lnTo>
                  <a:pt x="2017456" y="123372"/>
                </a:lnTo>
                <a:lnTo>
                  <a:pt x="2058629" y="132845"/>
                </a:lnTo>
                <a:lnTo>
                  <a:pt x="2099801" y="142520"/>
                </a:lnTo>
                <a:lnTo>
                  <a:pt x="2140974" y="152379"/>
                </a:lnTo>
                <a:lnTo>
                  <a:pt x="2182146" y="162408"/>
                </a:lnTo>
                <a:lnTo>
                  <a:pt x="2223319" y="172587"/>
                </a:lnTo>
                <a:lnTo>
                  <a:pt x="2264491" y="182902"/>
                </a:lnTo>
                <a:lnTo>
                  <a:pt x="2305664" y="193334"/>
                </a:lnTo>
                <a:lnTo>
                  <a:pt x="2346837" y="203868"/>
                </a:lnTo>
                <a:lnTo>
                  <a:pt x="2388009" y="214485"/>
                </a:lnTo>
                <a:lnTo>
                  <a:pt x="2429182" y="225170"/>
                </a:lnTo>
                <a:lnTo>
                  <a:pt x="2470354" y="235905"/>
                </a:lnTo>
                <a:lnTo>
                  <a:pt x="2511527" y="246674"/>
                </a:lnTo>
                <a:lnTo>
                  <a:pt x="2552700" y="257460"/>
                </a:lnTo>
                <a:lnTo>
                  <a:pt x="2593872" y="268246"/>
                </a:lnTo>
                <a:lnTo>
                  <a:pt x="2635045" y="279015"/>
                </a:lnTo>
                <a:lnTo>
                  <a:pt x="2676217" y="289750"/>
                </a:lnTo>
                <a:lnTo>
                  <a:pt x="2717390" y="300435"/>
                </a:lnTo>
                <a:lnTo>
                  <a:pt x="2758562" y="311052"/>
                </a:lnTo>
                <a:lnTo>
                  <a:pt x="2799735" y="321585"/>
                </a:lnTo>
                <a:lnTo>
                  <a:pt x="2840908" y="332017"/>
                </a:lnTo>
                <a:lnTo>
                  <a:pt x="2882080" y="342331"/>
                </a:lnTo>
                <a:lnTo>
                  <a:pt x="2923253" y="352510"/>
                </a:lnTo>
                <a:lnTo>
                  <a:pt x="2964425" y="362538"/>
                </a:lnTo>
                <a:lnTo>
                  <a:pt x="3005598" y="372398"/>
                </a:lnTo>
                <a:lnTo>
                  <a:pt x="3046770" y="382072"/>
                </a:lnTo>
                <a:lnTo>
                  <a:pt x="3087943" y="391544"/>
                </a:lnTo>
                <a:lnTo>
                  <a:pt x="3129116" y="400797"/>
                </a:lnTo>
                <a:lnTo>
                  <a:pt x="3170288" y="409814"/>
                </a:lnTo>
                <a:lnTo>
                  <a:pt x="3211461" y="418579"/>
                </a:lnTo>
                <a:lnTo>
                  <a:pt x="3252633" y="427074"/>
                </a:lnTo>
                <a:lnTo>
                  <a:pt x="3293806" y="435283"/>
                </a:lnTo>
                <a:lnTo>
                  <a:pt x="3334979" y="443188"/>
                </a:lnTo>
                <a:lnTo>
                  <a:pt x="3376151" y="450774"/>
                </a:lnTo>
                <a:lnTo>
                  <a:pt x="3417324" y="458023"/>
                </a:lnTo>
                <a:lnTo>
                  <a:pt x="3458496" y="464918"/>
                </a:lnTo>
                <a:lnTo>
                  <a:pt x="3499669" y="471443"/>
                </a:lnTo>
                <a:lnTo>
                  <a:pt x="3540841" y="477581"/>
                </a:lnTo>
                <a:lnTo>
                  <a:pt x="3582014" y="483314"/>
                </a:lnTo>
                <a:lnTo>
                  <a:pt x="3623187" y="488626"/>
                </a:lnTo>
                <a:lnTo>
                  <a:pt x="3664359" y="493501"/>
                </a:lnTo>
                <a:lnTo>
                  <a:pt x="3705532" y="497920"/>
                </a:lnTo>
                <a:lnTo>
                  <a:pt x="3746704" y="501869"/>
                </a:lnTo>
                <a:lnTo>
                  <a:pt x="3787877" y="505328"/>
                </a:lnTo>
                <a:lnTo>
                  <a:pt x="3829050" y="508283"/>
                </a:lnTo>
                <a:lnTo>
                  <a:pt x="3870222" y="510716"/>
                </a:lnTo>
                <a:lnTo>
                  <a:pt x="3911395" y="512609"/>
                </a:lnTo>
                <a:lnTo>
                  <a:pt x="3952567" y="513947"/>
                </a:lnTo>
                <a:lnTo>
                  <a:pt x="3993740" y="514713"/>
                </a:lnTo>
                <a:lnTo>
                  <a:pt x="4034912" y="514888"/>
                </a:lnTo>
                <a:lnTo>
                  <a:pt x="4076085" y="514458"/>
                </a:lnTo>
                <a:lnTo>
                  <a:pt x="4117258" y="513405"/>
                </a:lnTo>
                <a:lnTo>
                  <a:pt x="4158430" y="511711"/>
                </a:lnTo>
                <a:lnTo>
                  <a:pt x="4199603" y="509361"/>
                </a:lnTo>
                <a:lnTo>
                  <a:pt x="4240775" y="506338"/>
                </a:lnTo>
                <a:lnTo>
                  <a:pt x="4281948" y="502623"/>
                </a:lnTo>
                <a:lnTo>
                  <a:pt x="4323120" y="498202"/>
                </a:lnTo>
                <a:lnTo>
                  <a:pt x="4364293" y="493056"/>
                </a:lnTo>
                <a:lnTo>
                  <a:pt x="4405466" y="487170"/>
                </a:lnTo>
                <a:lnTo>
                  <a:pt x="4446638" y="480525"/>
                </a:lnTo>
                <a:lnTo>
                  <a:pt x="4487811" y="473106"/>
                </a:lnTo>
                <a:lnTo>
                  <a:pt x="4528983" y="464896"/>
                </a:lnTo>
                <a:lnTo>
                  <a:pt x="4570156" y="455877"/>
                </a:lnTo>
                <a:lnTo>
                  <a:pt x="4611329" y="446033"/>
                </a:lnTo>
                <a:lnTo>
                  <a:pt x="4652501" y="435347"/>
                </a:lnTo>
                <a:lnTo>
                  <a:pt x="4693674" y="423802"/>
                </a:lnTo>
                <a:lnTo>
                  <a:pt x="4734846" y="411382"/>
                </a:lnTo>
                <a:lnTo>
                  <a:pt x="4776019" y="398069"/>
                </a:lnTo>
                <a:lnTo>
                  <a:pt x="4817191" y="383846"/>
                </a:lnTo>
                <a:lnTo>
                  <a:pt x="4858364" y="368698"/>
                </a:lnTo>
                <a:lnTo>
                  <a:pt x="4899537" y="352606"/>
                </a:lnTo>
                <a:lnTo>
                  <a:pt x="4940709" y="335554"/>
                </a:lnTo>
                <a:lnTo>
                  <a:pt x="4981882" y="317526"/>
                </a:lnTo>
                <a:lnTo>
                  <a:pt x="5023054" y="298504"/>
                </a:lnTo>
                <a:lnTo>
                  <a:pt x="5064227" y="278472"/>
                </a:lnTo>
                <a:lnTo>
                  <a:pt x="5105400" y="257412"/>
                </a:lnTo>
                <a:lnTo>
                  <a:pt x="5105400" y="1779723"/>
                </a:lnTo>
                <a:lnTo>
                  <a:pt x="5064227" y="1800782"/>
                </a:lnTo>
                <a:lnTo>
                  <a:pt x="5023054" y="1820813"/>
                </a:lnTo>
                <a:lnTo>
                  <a:pt x="4981882" y="1839834"/>
                </a:lnTo>
                <a:lnTo>
                  <a:pt x="4940709" y="1857861"/>
                </a:lnTo>
                <a:lnTo>
                  <a:pt x="4899537" y="1874912"/>
                </a:lnTo>
                <a:lnTo>
                  <a:pt x="4858364" y="1891003"/>
                </a:lnTo>
                <a:lnTo>
                  <a:pt x="4817191" y="1906150"/>
                </a:lnTo>
                <a:lnTo>
                  <a:pt x="4776019" y="1920372"/>
                </a:lnTo>
                <a:lnTo>
                  <a:pt x="4734846" y="1933684"/>
                </a:lnTo>
                <a:lnTo>
                  <a:pt x="4693674" y="1946103"/>
                </a:lnTo>
                <a:lnTo>
                  <a:pt x="4652501" y="1957647"/>
                </a:lnTo>
                <a:lnTo>
                  <a:pt x="4611329" y="1968332"/>
                </a:lnTo>
                <a:lnTo>
                  <a:pt x="4570156" y="1978175"/>
                </a:lnTo>
                <a:lnTo>
                  <a:pt x="4528983" y="1987193"/>
                </a:lnTo>
                <a:lnTo>
                  <a:pt x="4487811" y="1995403"/>
                </a:lnTo>
                <a:lnTo>
                  <a:pt x="4446638" y="2002821"/>
                </a:lnTo>
                <a:lnTo>
                  <a:pt x="4405466" y="2009464"/>
                </a:lnTo>
                <a:lnTo>
                  <a:pt x="4364293" y="2015350"/>
                </a:lnTo>
                <a:lnTo>
                  <a:pt x="4323120" y="2020495"/>
                </a:lnTo>
                <a:lnTo>
                  <a:pt x="4281948" y="2024915"/>
                </a:lnTo>
                <a:lnTo>
                  <a:pt x="4240775" y="2028628"/>
                </a:lnTo>
                <a:lnTo>
                  <a:pt x="4199603" y="2031651"/>
                </a:lnTo>
                <a:lnTo>
                  <a:pt x="4158430" y="2034000"/>
                </a:lnTo>
                <a:lnTo>
                  <a:pt x="4117258" y="2035693"/>
                </a:lnTo>
                <a:lnTo>
                  <a:pt x="4076085" y="2036745"/>
                </a:lnTo>
                <a:lnTo>
                  <a:pt x="4034912" y="2037175"/>
                </a:lnTo>
                <a:lnTo>
                  <a:pt x="3993740" y="2036998"/>
                </a:lnTo>
                <a:lnTo>
                  <a:pt x="3952567" y="2036232"/>
                </a:lnTo>
                <a:lnTo>
                  <a:pt x="3911395" y="2034893"/>
                </a:lnTo>
                <a:lnTo>
                  <a:pt x="3870222" y="2032998"/>
                </a:lnTo>
                <a:lnTo>
                  <a:pt x="3829049" y="2030565"/>
                </a:lnTo>
                <a:lnTo>
                  <a:pt x="3787877" y="2027609"/>
                </a:lnTo>
                <a:lnTo>
                  <a:pt x="3746704" y="2024149"/>
                </a:lnTo>
                <a:lnTo>
                  <a:pt x="3705532" y="2020200"/>
                </a:lnTo>
                <a:lnTo>
                  <a:pt x="3664359" y="2015779"/>
                </a:lnTo>
                <a:lnTo>
                  <a:pt x="3623187" y="2010904"/>
                </a:lnTo>
                <a:lnTo>
                  <a:pt x="3582014" y="2005591"/>
                </a:lnTo>
                <a:lnTo>
                  <a:pt x="3540841" y="1999857"/>
                </a:lnTo>
                <a:lnTo>
                  <a:pt x="3499669" y="1993719"/>
                </a:lnTo>
                <a:lnTo>
                  <a:pt x="3458496" y="1987193"/>
                </a:lnTo>
                <a:lnTo>
                  <a:pt x="3417324" y="1980297"/>
                </a:lnTo>
                <a:lnTo>
                  <a:pt x="3376151" y="1973047"/>
                </a:lnTo>
                <a:lnTo>
                  <a:pt x="3334979" y="1965461"/>
                </a:lnTo>
                <a:lnTo>
                  <a:pt x="3293806" y="1957554"/>
                </a:lnTo>
                <a:lnTo>
                  <a:pt x="3252633" y="1949345"/>
                </a:lnTo>
                <a:lnTo>
                  <a:pt x="3211461" y="1940849"/>
                </a:lnTo>
                <a:lnTo>
                  <a:pt x="3170288" y="1932084"/>
                </a:lnTo>
                <a:lnTo>
                  <a:pt x="3129116" y="1923066"/>
                </a:lnTo>
                <a:lnTo>
                  <a:pt x="3087943" y="1913812"/>
                </a:lnTo>
                <a:lnTo>
                  <a:pt x="3046770" y="1904340"/>
                </a:lnTo>
                <a:lnTo>
                  <a:pt x="3005598" y="1894665"/>
                </a:lnTo>
                <a:lnTo>
                  <a:pt x="2964425" y="1884805"/>
                </a:lnTo>
                <a:lnTo>
                  <a:pt x="2923253" y="1874777"/>
                </a:lnTo>
                <a:lnTo>
                  <a:pt x="2882080" y="1864597"/>
                </a:lnTo>
                <a:lnTo>
                  <a:pt x="2840908" y="1854282"/>
                </a:lnTo>
                <a:lnTo>
                  <a:pt x="2799735" y="1843850"/>
                </a:lnTo>
                <a:lnTo>
                  <a:pt x="2758562" y="1833316"/>
                </a:lnTo>
                <a:lnTo>
                  <a:pt x="2717390" y="1822699"/>
                </a:lnTo>
                <a:lnTo>
                  <a:pt x="2676217" y="1812014"/>
                </a:lnTo>
                <a:lnTo>
                  <a:pt x="2635045" y="1801278"/>
                </a:lnTo>
                <a:lnTo>
                  <a:pt x="2593872" y="1790509"/>
                </a:lnTo>
                <a:lnTo>
                  <a:pt x="2552699" y="1779723"/>
                </a:lnTo>
                <a:lnTo>
                  <a:pt x="2511527" y="1768937"/>
                </a:lnTo>
                <a:lnTo>
                  <a:pt x="2470354" y="1758167"/>
                </a:lnTo>
                <a:lnTo>
                  <a:pt x="2429182" y="1747432"/>
                </a:lnTo>
                <a:lnTo>
                  <a:pt x="2388009" y="1736747"/>
                </a:lnTo>
                <a:lnTo>
                  <a:pt x="2346837" y="1726129"/>
                </a:lnTo>
                <a:lnTo>
                  <a:pt x="2305664" y="1715596"/>
                </a:lnTo>
                <a:lnTo>
                  <a:pt x="2264491" y="1705163"/>
                </a:lnTo>
                <a:lnTo>
                  <a:pt x="2223319" y="1694849"/>
                </a:lnTo>
                <a:lnTo>
                  <a:pt x="2182146" y="1684669"/>
                </a:lnTo>
                <a:lnTo>
                  <a:pt x="2140974" y="1674641"/>
                </a:lnTo>
                <a:lnTo>
                  <a:pt x="2099801" y="1664781"/>
                </a:lnTo>
                <a:lnTo>
                  <a:pt x="2058629" y="1655106"/>
                </a:lnTo>
                <a:lnTo>
                  <a:pt x="2017456" y="1645633"/>
                </a:lnTo>
                <a:lnTo>
                  <a:pt x="1976283" y="1636380"/>
                </a:lnTo>
                <a:lnTo>
                  <a:pt x="1935111" y="1627362"/>
                </a:lnTo>
                <a:lnTo>
                  <a:pt x="1893938" y="1618597"/>
                </a:lnTo>
                <a:lnTo>
                  <a:pt x="1852766" y="1610101"/>
                </a:lnTo>
                <a:lnTo>
                  <a:pt x="1811593" y="1601891"/>
                </a:lnTo>
                <a:lnTo>
                  <a:pt x="1770420" y="1593985"/>
                </a:lnTo>
                <a:lnTo>
                  <a:pt x="1729248" y="1586398"/>
                </a:lnTo>
                <a:lnTo>
                  <a:pt x="1688075" y="1579149"/>
                </a:lnTo>
                <a:lnTo>
                  <a:pt x="1646903" y="1572253"/>
                </a:lnTo>
                <a:lnTo>
                  <a:pt x="1605730" y="1565727"/>
                </a:lnTo>
                <a:lnTo>
                  <a:pt x="1564558" y="1559589"/>
                </a:lnTo>
                <a:lnTo>
                  <a:pt x="1523385" y="1553855"/>
                </a:lnTo>
                <a:lnTo>
                  <a:pt x="1482212" y="1548542"/>
                </a:lnTo>
                <a:lnTo>
                  <a:pt x="1441040" y="1543667"/>
                </a:lnTo>
                <a:lnTo>
                  <a:pt x="1399867" y="1539246"/>
                </a:lnTo>
                <a:lnTo>
                  <a:pt x="1358695" y="1535297"/>
                </a:lnTo>
                <a:lnTo>
                  <a:pt x="1317522" y="1531837"/>
                </a:lnTo>
                <a:lnTo>
                  <a:pt x="1276349" y="1528881"/>
                </a:lnTo>
                <a:lnTo>
                  <a:pt x="1235177" y="1526448"/>
                </a:lnTo>
                <a:lnTo>
                  <a:pt x="1194004" y="1524553"/>
                </a:lnTo>
                <a:lnTo>
                  <a:pt x="1152832" y="1523214"/>
                </a:lnTo>
                <a:lnTo>
                  <a:pt x="1111659" y="1522448"/>
                </a:lnTo>
                <a:lnTo>
                  <a:pt x="1070487" y="1522271"/>
                </a:lnTo>
                <a:lnTo>
                  <a:pt x="1029314" y="1522701"/>
                </a:lnTo>
                <a:lnTo>
                  <a:pt x="988141" y="1523753"/>
                </a:lnTo>
                <a:lnTo>
                  <a:pt x="946969" y="1525446"/>
                </a:lnTo>
                <a:lnTo>
                  <a:pt x="905796" y="1527795"/>
                </a:lnTo>
                <a:lnTo>
                  <a:pt x="864624" y="1530818"/>
                </a:lnTo>
                <a:lnTo>
                  <a:pt x="823451" y="1534531"/>
                </a:lnTo>
                <a:lnTo>
                  <a:pt x="782279" y="1538952"/>
                </a:lnTo>
                <a:lnTo>
                  <a:pt x="741106" y="1544096"/>
                </a:lnTo>
                <a:lnTo>
                  <a:pt x="699933" y="1549982"/>
                </a:lnTo>
                <a:lnTo>
                  <a:pt x="658761" y="1556625"/>
                </a:lnTo>
                <a:lnTo>
                  <a:pt x="617588" y="1564043"/>
                </a:lnTo>
                <a:lnTo>
                  <a:pt x="576416" y="1572253"/>
                </a:lnTo>
                <a:lnTo>
                  <a:pt x="535243" y="1581271"/>
                </a:lnTo>
                <a:lnTo>
                  <a:pt x="494070" y="1591114"/>
                </a:lnTo>
                <a:lnTo>
                  <a:pt x="452898" y="1601799"/>
                </a:lnTo>
                <a:lnTo>
                  <a:pt x="411725" y="1613343"/>
                </a:lnTo>
                <a:lnTo>
                  <a:pt x="370553" y="1625762"/>
                </a:lnTo>
                <a:lnTo>
                  <a:pt x="329380" y="1639075"/>
                </a:lnTo>
                <a:lnTo>
                  <a:pt x="288208" y="1653296"/>
                </a:lnTo>
                <a:lnTo>
                  <a:pt x="247035" y="1668444"/>
                </a:lnTo>
                <a:lnTo>
                  <a:pt x="205862" y="1684535"/>
                </a:lnTo>
                <a:lnTo>
                  <a:pt x="164690" y="1701585"/>
                </a:lnTo>
                <a:lnTo>
                  <a:pt x="123517" y="1719612"/>
                </a:lnTo>
                <a:lnTo>
                  <a:pt x="82345" y="1738633"/>
                </a:lnTo>
                <a:lnTo>
                  <a:pt x="41172" y="1758665"/>
                </a:lnTo>
                <a:lnTo>
                  <a:pt x="0" y="1779723"/>
                </a:lnTo>
                <a:lnTo>
                  <a:pt x="0" y="2574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21076" y="5059502"/>
            <a:ext cx="393001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 b="1">
                <a:latin typeface="Arial"/>
                <a:cs typeface="Arial"/>
              </a:rPr>
              <a:t>It is essential for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life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1" y="350520"/>
            <a:ext cx="3770376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80415"/>
            <a:ext cx="4053840" cy="944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662" y="381000"/>
            <a:ext cx="3669029" cy="584200"/>
          </a:xfrm>
          <a:prstGeom prst="rect"/>
          <a:ln w="9525">
            <a:solidFill>
              <a:srgbClr val="292988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280"/>
              </a:spcBef>
            </a:pPr>
            <a:r>
              <a:rPr dirty="0" sz="3200" spc="-15">
                <a:solidFill>
                  <a:srgbClr val="000000"/>
                </a:solidFill>
                <a:latin typeface="Arial"/>
                <a:cs typeface="Arial"/>
              </a:rPr>
              <a:t>Parathyriod</a:t>
            </a:r>
            <a:r>
              <a:rPr dirty="0" sz="3200" spc="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1023" y="222504"/>
            <a:ext cx="2264664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864" y="149352"/>
            <a:ext cx="2648712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0300" y="252475"/>
            <a:ext cx="2165350" cy="58420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280"/>
              </a:spcBef>
            </a:pPr>
            <a:r>
              <a:rPr dirty="0" sz="3200" spc="-5">
                <a:solidFill>
                  <a:srgbClr val="000000"/>
                </a:solidFill>
                <a:latin typeface="Arial"/>
                <a:cs typeface="Arial"/>
              </a:rPr>
              <a:t>Calcitonin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2060" y="3044698"/>
            <a:ext cx="3872119" cy="2660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96897" y="3174949"/>
            <a:ext cx="174815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0" b="1">
                <a:latin typeface="Arial"/>
                <a:cs typeface="Arial"/>
              </a:rPr>
              <a:t>C</a:t>
            </a:r>
            <a:r>
              <a:rPr dirty="0" sz="2800" b="1">
                <a:latin typeface="Arial"/>
                <a:cs typeface="Arial"/>
              </a:rPr>
              <a:t>alc</a:t>
            </a:r>
            <a:r>
              <a:rPr dirty="0" sz="2800" spc="10" b="1">
                <a:latin typeface="Arial"/>
                <a:cs typeface="Arial"/>
              </a:rPr>
              <a:t>i</a:t>
            </a:r>
            <a:r>
              <a:rPr dirty="0" sz="2800" b="1">
                <a:latin typeface="Arial"/>
                <a:cs typeface="Arial"/>
              </a:rPr>
              <a:t>t</a:t>
            </a:r>
            <a:r>
              <a:rPr dirty="0" sz="2800" spc="-10" b="1">
                <a:latin typeface="Arial"/>
                <a:cs typeface="Arial"/>
              </a:rPr>
              <a:t>on</a:t>
            </a:r>
            <a:r>
              <a:rPr dirty="0" sz="2800" spc="5" b="1">
                <a:latin typeface="Arial"/>
                <a:cs typeface="Arial"/>
              </a:rPr>
              <a:t>i</a:t>
            </a:r>
            <a:r>
              <a:rPr dirty="0" sz="2800" spc="5" b="1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3800" y="4486275"/>
            <a:ext cx="990600" cy="171450"/>
          </a:xfrm>
          <a:custGeom>
            <a:avLst/>
            <a:gdLst/>
            <a:ahLst/>
            <a:cxnLst/>
            <a:rect l="l" t="t" r="r" b="b"/>
            <a:pathLst>
              <a:path w="9906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9906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990600" h="171450">
                <a:moveTo>
                  <a:pt x="9906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990600" y="114300"/>
                </a:lnTo>
                <a:lnTo>
                  <a:pt x="9906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57600" y="3343275"/>
            <a:ext cx="990600" cy="171450"/>
          </a:xfrm>
          <a:custGeom>
            <a:avLst/>
            <a:gdLst/>
            <a:ahLst/>
            <a:cxnLst/>
            <a:rect l="l" t="t" r="r" b="b"/>
            <a:pathLst>
              <a:path w="9906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9906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990600" h="171450">
                <a:moveTo>
                  <a:pt x="9906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990600" y="114300"/>
                </a:lnTo>
                <a:lnTo>
                  <a:pt x="9906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4144" y="4448682"/>
            <a:ext cx="3007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Parathyroid </a:t>
            </a:r>
            <a:r>
              <a:rPr dirty="0" sz="1800" b="1">
                <a:latin typeface="Arial"/>
                <a:cs typeface="Arial"/>
              </a:rPr>
              <a:t>hormone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(PTH)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121920"/>
            <a:ext cx="3761232" cy="786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95600" y="152400"/>
            <a:ext cx="36576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5600" y="152400"/>
            <a:ext cx="3657600" cy="685800"/>
          </a:xfrm>
          <a:prstGeom prst="rect"/>
          <a:ln w="9525">
            <a:solidFill>
              <a:srgbClr val="F8F8F8"/>
            </a:solidFill>
          </a:ln>
        </p:spPr>
        <p:txBody>
          <a:bodyPr wrap="square" lIns="0" tIns="88265" rIns="0" bIns="0" rtlCol="0" vert="horz">
            <a:spAutoFit/>
          </a:bodyPr>
          <a:lstStyle/>
          <a:p>
            <a:pPr marL="1007110">
              <a:lnSpc>
                <a:spcPct val="100000"/>
              </a:lnSpc>
              <a:spcBef>
                <a:spcPts val="695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Calcitonin</a:t>
            </a:r>
          </a:p>
        </p:txBody>
      </p:sp>
      <p:sp>
        <p:nvSpPr>
          <p:cNvPr id="5" name="object 5"/>
          <p:cNvSpPr/>
          <p:nvPr/>
        </p:nvSpPr>
        <p:spPr>
          <a:xfrm>
            <a:off x="5390468" y="4419536"/>
            <a:ext cx="3296331" cy="2294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4898" y="1072107"/>
            <a:ext cx="2880773" cy="3053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1140" y="1627708"/>
            <a:ext cx="4786630" cy="3776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1305" algn="l"/>
                <a:tab pos="3025140" algn="l"/>
              </a:tabLst>
            </a:pPr>
            <a:r>
              <a:rPr dirty="0" sz="1800">
                <a:latin typeface="Arial"/>
                <a:cs typeface="Arial"/>
              </a:rPr>
              <a:t>Source:  </a:t>
            </a:r>
            <a:r>
              <a:rPr dirty="0" sz="1800" b="1">
                <a:latin typeface="Arial"/>
                <a:cs typeface="Arial"/>
              </a:rPr>
              <a:t>Secreted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by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	</a:t>
            </a:r>
            <a:r>
              <a:rPr dirty="0" sz="1400" spc="-15" b="1">
                <a:latin typeface="Arial"/>
                <a:cs typeface="Arial"/>
              </a:rPr>
              <a:t>parafollicular</a:t>
            </a:r>
            <a:r>
              <a:rPr dirty="0" sz="1400" spc="6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cells</a:t>
            </a:r>
            <a:endParaRPr sz="1400">
              <a:latin typeface="Arial"/>
              <a:cs typeface="Arial"/>
            </a:endParaRPr>
          </a:p>
          <a:p>
            <a:pPr marL="12446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(C </a:t>
            </a:r>
            <a:r>
              <a:rPr dirty="0" sz="1800" b="1">
                <a:latin typeface="Arial"/>
                <a:cs typeface="Arial"/>
              </a:rPr>
              <a:t>cells) of the </a:t>
            </a:r>
            <a:r>
              <a:rPr dirty="0" sz="1800" spc="-15" b="1">
                <a:latin typeface="Arial"/>
                <a:cs typeface="Arial"/>
              </a:rPr>
              <a:t>thyroid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gland.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buFont typeface="Wingdings"/>
              <a:buChar char=""/>
              <a:tabLst>
                <a:tab pos="281305" algn="l"/>
              </a:tabLst>
            </a:pPr>
            <a:r>
              <a:rPr dirty="0" sz="1800" b="1">
                <a:latin typeface="Arial"/>
                <a:cs typeface="Arial"/>
              </a:rPr>
              <a:t>Nature: 32 amino acid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peptide.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217170" indent="-204470">
              <a:lnSpc>
                <a:spcPct val="100000"/>
              </a:lnSpc>
              <a:buFont typeface="Wingdings"/>
              <a:buChar char=""/>
              <a:tabLst>
                <a:tab pos="217804" algn="l"/>
              </a:tabLst>
            </a:pPr>
            <a:r>
              <a:rPr dirty="0" sz="1800" b="1">
                <a:latin typeface="Arial"/>
                <a:cs typeface="Arial"/>
              </a:rPr>
              <a:t>Function:</a:t>
            </a:r>
            <a:endParaRPr sz="1800">
              <a:latin typeface="Arial"/>
              <a:cs typeface="Arial"/>
            </a:endParaRPr>
          </a:p>
          <a:p>
            <a:pPr lvl="1" marL="1067435" indent="-140335">
              <a:lnSpc>
                <a:spcPct val="100000"/>
              </a:lnSpc>
              <a:buChar char="-"/>
              <a:tabLst>
                <a:tab pos="1068070" algn="l"/>
              </a:tabLst>
            </a:pPr>
            <a:r>
              <a:rPr dirty="0" sz="1800" b="1">
                <a:latin typeface="Arial"/>
                <a:cs typeface="Arial"/>
              </a:rPr>
              <a:t>Decrease blood </a:t>
            </a:r>
            <a:r>
              <a:rPr dirty="0" sz="1800">
                <a:latin typeface="Arial"/>
                <a:cs typeface="Arial"/>
              </a:rPr>
              <a:t>Ca++ </a:t>
            </a:r>
            <a:r>
              <a:rPr dirty="0" sz="1800" spc="-5" b="1">
                <a:latin typeface="Arial"/>
                <a:cs typeface="Arial"/>
              </a:rPr>
              <a:t>level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very</a:t>
            </a:r>
            <a:endParaRPr sz="1800">
              <a:latin typeface="Arial"/>
              <a:cs typeface="Arial"/>
            </a:endParaRPr>
          </a:p>
          <a:p>
            <a:pPr marL="111887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rapidly </a:t>
            </a:r>
            <a:r>
              <a:rPr dirty="0" sz="1800" spc="5" b="1">
                <a:latin typeface="Arial"/>
                <a:cs typeface="Arial"/>
              </a:rPr>
              <a:t>within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minutes.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lvl="1" marL="1103630" indent="-137160">
              <a:lnSpc>
                <a:spcPct val="100000"/>
              </a:lnSpc>
              <a:buChar char="-"/>
              <a:tabLst>
                <a:tab pos="1104265" algn="l"/>
              </a:tabLst>
            </a:pPr>
            <a:r>
              <a:rPr dirty="0" sz="1800" spc="-5" b="1">
                <a:latin typeface="Arial"/>
                <a:cs typeface="Arial"/>
              </a:rPr>
              <a:t>Opposite </a:t>
            </a:r>
            <a:r>
              <a:rPr dirty="0" sz="1800" b="1">
                <a:latin typeface="Arial"/>
                <a:cs typeface="Arial"/>
              </a:rPr>
              <a:t>effect to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51484" indent="-286385">
              <a:lnSpc>
                <a:spcPct val="100000"/>
              </a:lnSpc>
              <a:spcBef>
                <a:spcPts val="1305"/>
              </a:spcBef>
              <a:buFont typeface="Wingdings"/>
              <a:buChar char=""/>
              <a:tabLst>
                <a:tab pos="452120" algn="l"/>
              </a:tabLst>
            </a:pPr>
            <a:r>
              <a:rPr dirty="0" sz="1800" b="1">
                <a:latin typeface="Arial"/>
                <a:cs typeface="Arial"/>
              </a:rPr>
              <a:t>Stimulus for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secretion: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Increased plasma calcium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concentration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4465320"/>
            <a:ext cx="1475231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4495800"/>
            <a:ext cx="13716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4495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228600"/>
                </a:moveTo>
                <a:lnTo>
                  <a:pt x="13933" y="182533"/>
                </a:lnTo>
                <a:lnTo>
                  <a:pt x="53894" y="139624"/>
                </a:lnTo>
                <a:lnTo>
                  <a:pt x="117125" y="100793"/>
                </a:lnTo>
                <a:lnTo>
                  <a:pt x="156604" y="83195"/>
                </a:lnTo>
                <a:lnTo>
                  <a:pt x="200867" y="66960"/>
                </a:lnTo>
                <a:lnTo>
                  <a:pt x="249569" y="52205"/>
                </a:lnTo>
                <a:lnTo>
                  <a:pt x="302364" y="39045"/>
                </a:lnTo>
                <a:lnTo>
                  <a:pt x="358909" y="27593"/>
                </a:lnTo>
                <a:lnTo>
                  <a:pt x="418857" y="17966"/>
                </a:lnTo>
                <a:lnTo>
                  <a:pt x="481865" y="10278"/>
                </a:lnTo>
                <a:lnTo>
                  <a:pt x="547588" y="4644"/>
                </a:lnTo>
                <a:lnTo>
                  <a:pt x="615681" y="1180"/>
                </a:lnTo>
                <a:lnTo>
                  <a:pt x="685800" y="0"/>
                </a:lnTo>
                <a:lnTo>
                  <a:pt x="755911" y="1180"/>
                </a:lnTo>
                <a:lnTo>
                  <a:pt x="824000" y="4644"/>
                </a:lnTo>
                <a:lnTo>
                  <a:pt x="889720" y="10278"/>
                </a:lnTo>
                <a:lnTo>
                  <a:pt x="952726" y="17966"/>
                </a:lnTo>
                <a:lnTo>
                  <a:pt x="1012674" y="27593"/>
                </a:lnTo>
                <a:lnTo>
                  <a:pt x="1069218" y="39045"/>
                </a:lnTo>
                <a:lnTo>
                  <a:pt x="1122014" y="52205"/>
                </a:lnTo>
                <a:lnTo>
                  <a:pt x="1170717" y="66960"/>
                </a:lnTo>
                <a:lnTo>
                  <a:pt x="1214982" y="83195"/>
                </a:lnTo>
                <a:lnTo>
                  <a:pt x="1254464" y="100793"/>
                </a:lnTo>
                <a:lnTo>
                  <a:pt x="1288819" y="119641"/>
                </a:lnTo>
                <a:lnTo>
                  <a:pt x="1340764" y="160626"/>
                </a:lnTo>
                <a:lnTo>
                  <a:pt x="1368058" y="205229"/>
                </a:lnTo>
                <a:lnTo>
                  <a:pt x="1371600" y="228600"/>
                </a:lnTo>
                <a:lnTo>
                  <a:pt x="1368058" y="251970"/>
                </a:lnTo>
                <a:lnTo>
                  <a:pt x="1340764" y="296573"/>
                </a:lnTo>
                <a:lnTo>
                  <a:pt x="1288819" y="337558"/>
                </a:lnTo>
                <a:lnTo>
                  <a:pt x="1254464" y="356406"/>
                </a:lnTo>
                <a:lnTo>
                  <a:pt x="1214982" y="374004"/>
                </a:lnTo>
                <a:lnTo>
                  <a:pt x="1170717" y="390239"/>
                </a:lnTo>
                <a:lnTo>
                  <a:pt x="1122014" y="404994"/>
                </a:lnTo>
                <a:lnTo>
                  <a:pt x="1069218" y="418154"/>
                </a:lnTo>
                <a:lnTo>
                  <a:pt x="1012674" y="429606"/>
                </a:lnTo>
                <a:lnTo>
                  <a:pt x="952726" y="439233"/>
                </a:lnTo>
                <a:lnTo>
                  <a:pt x="889720" y="446921"/>
                </a:lnTo>
                <a:lnTo>
                  <a:pt x="824000" y="452555"/>
                </a:lnTo>
                <a:lnTo>
                  <a:pt x="755911" y="456019"/>
                </a:lnTo>
                <a:lnTo>
                  <a:pt x="685800" y="457200"/>
                </a:lnTo>
                <a:lnTo>
                  <a:pt x="615681" y="456019"/>
                </a:lnTo>
                <a:lnTo>
                  <a:pt x="547588" y="452555"/>
                </a:lnTo>
                <a:lnTo>
                  <a:pt x="481865" y="446921"/>
                </a:lnTo>
                <a:lnTo>
                  <a:pt x="418857" y="439233"/>
                </a:lnTo>
                <a:lnTo>
                  <a:pt x="358909" y="429606"/>
                </a:lnTo>
                <a:lnTo>
                  <a:pt x="302364" y="418154"/>
                </a:lnTo>
                <a:lnTo>
                  <a:pt x="249569" y="404994"/>
                </a:lnTo>
                <a:lnTo>
                  <a:pt x="200867" y="390239"/>
                </a:lnTo>
                <a:lnTo>
                  <a:pt x="156604" y="374004"/>
                </a:lnTo>
                <a:lnTo>
                  <a:pt x="117125" y="356406"/>
                </a:lnTo>
                <a:lnTo>
                  <a:pt x="82773" y="337558"/>
                </a:lnTo>
                <a:lnTo>
                  <a:pt x="30832" y="296573"/>
                </a:lnTo>
                <a:lnTo>
                  <a:pt x="3540" y="25197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2929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1583" y="883919"/>
            <a:ext cx="1475231" cy="557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914400"/>
            <a:ext cx="13716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400" y="9144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228600"/>
                </a:moveTo>
                <a:lnTo>
                  <a:pt x="13933" y="182533"/>
                </a:lnTo>
                <a:lnTo>
                  <a:pt x="53894" y="139624"/>
                </a:lnTo>
                <a:lnTo>
                  <a:pt x="117125" y="100793"/>
                </a:lnTo>
                <a:lnTo>
                  <a:pt x="156604" y="83195"/>
                </a:lnTo>
                <a:lnTo>
                  <a:pt x="200867" y="66960"/>
                </a:lnTo>
                <a:lnTo>
                  <a:pt x="249569" y="52205"/>
                </a:lnTo>
                <a:lnTo>
                  <a:pt x="302364" y="39045"/>
                </a:lnTo>
                <a:lnTo>
                  <a:pt x="358909" y="27593"/>
                </a:lnTo>
                <a:lnTo>
                  <a:pt x="418857" y="17966"/>
                </a:lnTo>
                <a:lnTo>
                  <a:pt x="481865" y="10278"/>
                </a:lnTo>
                <a:lnTo>
                  <a:pt x="547588" y="4644"/>
                </a:lnTo>
                <a:lnTo>
                  <a:pt x="615681" y="1180"/>
                </a:lnTo>
                <a:lnTo>
                  <a:pt x="685800" y="0"/>
                </a:lnTo>
                <a:lnTo>
                  <a:pt x="755911" y="1180"/>
                </a:lnTo>
                <a:lnTo>
                  <a:pt x="824000" y="4644"/>
                </a:lnTo>
                <a:lnTo>
                  <a:pt x="889720" y="10278"/>
                </a:lnTo>
                <a:lnTo>
                  <a:pt x="952726" y="17966"/>
                </a:lnTo>
                <a:lnTo>
                  <a:pt x="1012674" y="27593"/>
                </a:lnTo>
                <a:lnTo>
                  <a:pt x="1069218" y="39045"/>
                </a:lnTo>
                <a:lnTo>
                  <a:pt x="1122014" y="52205"/>
                </a:lnTo>
                <a:lnTo>
                  <a:pt x="1170717" y="66960"/>
                </a:lnTo>
                <a:lnTo>
                  <a:pt x="1214982" y="83195"/>
                </a:lnTo>
                <a:lnTo>
                  <a:pt x="1254464" y="100793"/>
                </a:lnTo>
                <a:lnTo>
                  <a:pt x="1288819" y="119641"/>
                </a:lnTo>
                <a:lnTo>
                  <a:pt x="1340764" y="160626"/>
                </a:lnTo>
                <a:lnTo>
                  <a:pt x="1368058" y="205229"/>
                </a:lnTo>
                <a:lnTo>
                  <a:pt x="1371600" y="228600"/>
                </a:lnTo>
                <a:lnTo>
                  <a:pt x="1368058" y="251970"/>
                </a:lnTo>
                <a:lnTo>
                  <a:pt x="1340764" y="296573"/>
                </a:lnTo>
                <a:lnTo>
                  <a:pt x="1288819" y="337558"/>
                </a:lnTo>
                <a:lnTo>
                  <a:pt x="1254464" y="356406"/>
                </a:lnTo>
                <a:lnTo>
                  <a:pt x="1214982" y="374004"/>
                </a:lnTo>
                <a:lnTo>
                  <a:pt x="1170717" y="390239"/>
                </a:lnTo>
                <a:lnTo>
                  <a:pt x="1122014" y="404994"/>
                </a:lnTo>
                <a:lnTo>
                  <a:pt x="1069218" y="418154"/>
                </a:lnTo>
                <a:lnTo>
                  <a:pt x="1012674" y="429606"/>
                </a:lnTo>
                <a:lnTo>
                  <a:pt x="952726" y="439233"/>
                </a:lnTo>
                <a:lnTo>
                  <a:pt x="889720" y="446921"/>
                </a:lnTo>
                <a:lnTo>
                  <a:pt x="824000" y="452555"/>
                </a:lnTo>
                <a:lnTo>
                  <a:pt x="755911" y="456019"/>
                </a:lnTo>
                <a:lnTo>
                  <a:pt x="685800" y="457200"/>
                </a:lnTo>
                <a:lnTo>
                  <a:pt x="615681" y="456019"/>
                </a:lnTo>
                <a:lnTo>
                  <a:pt x="547588" y="452555"/>
                </a:lnTo>
                <a:lnTo>
                  <a:pt x="481865" y="446921"/>
                </a:lnTo>
                <a:lnTo>
                  <a:pt x="418857" y="439233"/>
                </a:lnTo>
                <a:lnTo>
                  <a:pt x="358909" y="429606"/>
                </a:lnTo>
                <a:lnTo>
                  <a:pt x="302364" y="418154"/>
                </a:lnTo>
                <a:lnTo>
                  <a:pt x="249569" y="404994"/>
                </a:lnTo>
                <a:lnTo>
                  <a:pt x="200867" y="390239"/>
                </a:lnTo>
                <a:lnTo>
                  <a:pt x="156604" y="374004"/>
                </a:lnTo>
                <a:lnTo>
                  <a:pt x="117125" y="356406"/>
                </a:lnTo>
                <a:lnTo>
                  <a:pt x="82773" y="337558"/>
                </a:lnTo>
                <a:lnTo>
                  <a:pt x="30832" y="296573"/>
                </a:lnTo>
                <a:lnTo>
                  <a:pt x="3540" y="25197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2929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4844" y="270713"/>
            <a:ext cx="99123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850" spc="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Actions: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844" y="981278"/>
            <a:ext cx="102235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850" spc="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On</a:t>
            </a:r>
            <a:r>
              <a:rPr dirty="0" u="heavy" sz="1850" spc="-7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50" spc="1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bone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844" y="1570101"/>
            <a:ext cx="3592829" cy="471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10" b="1">
                <a:latin typeface="Tahoma"/>
                <a:cs typeface="Tahoma"/>
              </a:rPr>
              <a:t>[1]</a:t>
            </a:r>
            <a:r>
              <a:rPr dirty="0" baseline="9578" sz="4350" spc="15" b="1">
                <a:latin typeface="Arial"/>
                <a:cs typeface="Arial"/>
              </a:rPr>
              <a:t>↑</a:t>
            </a:r>
            <a:r>
              <a:rPr dirty="0" sz="1850" spc="10" b="1">
                <a:latin typeface="Tahoma"/>
                <a:cs typeface="Tahoma"/>
              </a:rPr>
              <a:t>Ca++ </a:t>
            </a:r>
            <a:r>
              <a:rPr dirty="0" sz="1850" spc="5" b="1">
                <a:latin typeface="Tahoma"/>
                <a:cs typeface="Tahoma"/>
              </a:rPr>
              <a:t>deposition of</a:t>
            </a:r>
            <a:r>
              <a:rPr dirty="0" sz="1850" spc="-320" b="1">
                <a:latin typeface="Tahoma"/>
                <a:cs typeface="Tahoma"/>
              </a:rPr>
              <a:t> </a:t>
            </a:r>
            <a:r>
              <a:rPr dirty="0" sz="1850" spc="10" b="1">
                <a:latin typeface="Tahoma"/>
                <a:cs typeface="Tahoma"/>
              </a:rPr>
              <a:t>bone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7240" y="1981200"/>
            <a:ext cx="3563620" cy="0"/>
          </a:xfrm>
          <a:custGeom>
            <a:avLst/>
            <a:gdLst/>
            <a:ahLst/>
            <a:cxnLst/>
            <a:rect l="l" t="t" r="r" b="b"/>
            <a:pathLst>
              <a:path w="3563620" h="0">
                <a:moveTo>
                  <a:pt x="0" y="0"/>
                </a:moveTo>
                <a:lnTo>
                  <a:pt x="3563112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64844" y="2852299"/>
            <a:ext cx="6073140" cy="2927985"/>
          </a:xfrm>
          <a:prstGeom prst="rect">
            <a:avLst/>
          </a:prstGeom>
        </p:spPr>
        <p:txBody>
          <a:bodyPr wrap="square" lIns="0" tIns="15684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1235"/>
              </a:spcBef>
            </a:pPr>
            <a:r>
              <a:rPr dirty="0" u="heavy" sz="1850" spc="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[2] </a:t>
            </a:r>
            <a:r>
              <a:rPr dirty="0" u="heavy" sz="1850" spc="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Inhibits </a:t>
            </a:r>
            <a:r>
              <a:rPr dirty="0" u="heavy" sz="1850" spc="1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Bone</a:t>
            </a:r>
            <a:r>
              <a:rPr dirty="0" u="heavy" sz="1850" spc="-4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50" spc="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resorption</a:t>
            </a:r>
            <a:r>
              <a:rPr dirty="0" sz="1850" spc="5" b="1">
                <a:latin typeface="Tahoma"/>
                <a:cs typeface="Tahoma"/>
              </a:rPr>
              <a:t>:</a:t>
            </a:r>
            <a:endParaRPr sz="185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140"/>
              </a:spcBef>
            </a:pPr>
            <a:r>
              <a:rPr dirty="0" sz="1850" spc="10" b="1">
                <a:latin typeface="Tahoma"/>
                <a:cs typeface="Tahoma"/>
              </a:rPr>
              <a:t>inhibition </a:t>
            </a:r>
            <a:r>
              <a:rPr dirty="0" sz="1850" spc="5" b="1">
                <a:latin typeface="Tahoma"/>
                <a:cs typeface="Tahoma"/>
              </a:rPr>
              <a:t>of</a:t>
            </a:r>
            <a:r>
              <a:rPr dirty="0" sz="1850" spc="-70" b="1">
                <a:latin typeface="Tahoma"/>
                <a:cs typeface="Tahoma"/>
              </a:rPr>
              <a:t> </a:t>
            </a:r>
            <a:r>
              <a:rPr dirty="0" sz="1850" spc="5" b="1">
                <a:latin typeface="Tahoma"/>
                <a:cs typeface="Tahoma"/>
              </a:rPr>
              <a:t>osteoclasts</a:t>
            </a:r>
            <a:endParaRPr sz="185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320"/>
              </a:spcBef>
            </a:pPr>
            <a:r>
              <a:rPr dirty="0" baseline="7337" sz="3975" spc="7" b="1">
                <a:latin typeface="Arial"/>
                <a:cs typeface="Arial"/>
              </a:rPr>
              <a:t>↓ </a:t>
            </a:r>
            <a:r>
              <a:rPr dirty="0" sz="1850" spc="5" b="1">
                <a:latin typeface="Tahoma"/>
                <a:cs typeface="Tahoma"/>
              </a:rPr>
              <a:t>formation of</a:t>
            </a:r>
            <a:r>
              <a:rPr dirty="0" sz="1850" spc="-215" b="1">
                <a:latin typeface="Tahoma"/>
                <a:cs typeface="Tahoma"/>
              </a:rPr>
              <a:t> </a:t>
            </a:r>
            <a:r>
              <a:rPr dirty="0" sz="1850" spc="5" b="1">
                <a:latin typeface="Tahoma"/>
                <a:cs typeface="Tahoma"/>
              </a:rPr>
              <a:t>osteoclasts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850" spc="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On</a:t>
            </a:r>
            <a:r>
              <a:rPr dirty="0" u="heavy" sz="1850" spc="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1850" spc="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kidney</a:t>
            </a:r>
            <a:endParaRPr sz="185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  <a:tabLst>
                <a:tab pos="1737995" algn="l"/>
              </a:tabLst>
            </a:pPr>
            <a:r>
              <a:rPr dirty="0" baseline="9578" sz="4350" spc="22" b="1">
                <a:latin typeface="Arial"/>
                <a:cs typeface="Arial"/>
              </a:rPr>
              <a:t>↓↓</a:t>
            </a:r>
            <a:r>
              <a:rPr dirty="0" baseline="9578" sz="4350" spc="-382" b="1">
                <a:latin typeface="Arial"/>
                <a:cs typeface="Arial"/>
              </a:rPr>
              <a:t> </a:t>
            </a:r>
            <a:r>
              <a:rPr dirty="0" sz="1850" spc="15" b="1">
                <a:latin typeface="Tahoma"/>
                <a:cs typeface="Tahoma"/>
              </a:rPr>
              <a:t>Ca++	</a:t>
            </a:r>
            <a:r>
              <a:rPr dirty="0" sz="1850" spc="10" b="1">
                <a:latin typeface="Tahoma"/>
                <a:cs typeface="Tahoma"/>
              </a:rPr>
              <a:t>reabsorption</a:t>
            </a:r>
            <a:endParaRPr sz="185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  <a:tabLst>
                <a:tab pos="1737995" algn="l"/>
              </a:tabLst>
            </a:pPr>
            <a:r>
              <a:rPr dirty="0" baseline="9578" sz="4350" spc="22" b="1">
                <a:latin typeface="Arial"/>
                <a:cs typeface="Arial"/>
              </a:rPr>
              <a:t>↑↑</a:t>
            </a:r>
            <a:r>
              <a:rPr dirty="0" baseline="9578" sz="4350" spc="-382" b="1">
                <a:latin typeface="Arial"/>
                <a:cs typeface="Arial"/>
              </a:rPr>
              <a:t> </a:t>
            </a:r>
            <a:r>
              <a:rPr dirty="0" sz="1850" spc="15" b="1">
                <a:latin typeface="Tahoma"/>
                <a:cs typeface="Tahoma"/>
              </a:rPr>
              <a:t>Ca++	</a:t>
            </a:r>
            <a:r>
              <a:rPr dirty="0" sz="1850" spc="5" b="1">
                <a:latin typeface="Tahoma"/>
                <a:cs typeface="Tahoma"/>
              </a:rPr>
              <a:t>excretion (in </a:t>
            </a:r>
            <a:r>
              <a:rPr dirty="0" sz="1850" spc="10" b="1">
                <a:latin typeface="Tahoma"/>
                <a:cs typeface="Tahoma"/>
              </a:rPr>
              <a:t>addition </a:t>
            </a:r>
            <a:r>
              <a:rPr dirty="0" sz="1850" b="1">
                <a:latin typeface="Tahoma"/>
                <a:cs typeface="Tahoma"/>
              </a:rPr>
              <a:t>to</a:t>
            </a:r>
            <a:r>
              <a:rPr dirty="0" sz="1850" spc="-30" b="1">
                <a:latin typeface="Tahoma"/>
                <a:cs typeface="Tahoma"/>
              </a:rPr>
              <a:t> </a:t>
            </a:r>
            <a:r>
              <a:rPr dirty="0" sz="1850" spc="5" b="1">
                <a:latin typeface="Tahoma"/>
                <a:cs typeface="Tahoma"/>
              </a:rPr>
              <a:t>phosphate)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0" y="381063"/>
            <a:ext cx="1905000" cy="51943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70"/>
              </a:spcBef>
            </a:pPr>
            <a:r>
              <a:rPr dirty="0" sz="2800" b="1">
                <a:latin typeface="Arial"/>
                <a:cs typeface="Arial"/>
              </a:rPr>
              <a:t>Calcitonin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81800" y="9906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304800"/>
                </a:moveTo>
                <a:lnTo>
                  <a:pt x="76200" y="3048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304800"/>
                </a:lnTo>
                <a:lnTo>
                  <a:pt x="304800" y="304800"/>
                </a:lnTo>
                <a:lnTo>
                  <a:pt x="152400" y="45720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05400" y="1524063"/>
            <a:ext cx="3810000" cy="370205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58445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latin typeface="Arial"/>
                <a:cs typeface="Arial"/>
              </a:rPr>
              <a:t>Plasma calcium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concentration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71279" y="1523872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498" y="209899"/>
                </a:moveTo>
                <a:lnTo>
                  <a:pt x="9304" y="212343"/>
                </a:lnTo>
                <a:lnTo>
                  <a:pt x="3679" y="217322"/>
                </a:lnTo>
                <a:lnTo>
                  <a:pt x="494" y="223885"/>
                </a:lnTo>
                <a:lnTo>
                  <a:pt x="0" y="231185"/>
                </a:lnTo>
                <a:lnTo>
                  <a:pt x="2446" y="238378"/>
                </a:lnTo>
                <a:lnTo>
                  <a:pt x="84996" y="381253"/>
                </a:lnTo>
                <a:lnTo>
                  <a:pt x="107190" y="343535"/>
                </a:lnTo>
                <a:lnTo>
                  <a:pt x="104173" y="343535"/>
                </a:lnTo>
                <a:lnTo>
                  <a:pt x="66073" y="343280"/>
                </a:lnTo>
                <a:lnTo>
                  <a:pt x="66344" y="272903"/>
                </a:lnTo>
                <a:lnTo>
                  <a:pt x="35339" y="219328"/>
                </a:lnTo>
                <a:lnTo>
                  <a:pt x="30360" y="213629"/>
                </a:lnTo>
                <a:lnTo>
                  <a:pt x="23798" y="210407"/>
                </a:lnTo>
                <a:lnTo>
                  <a:pt x="16498" y="209899"/>
                </a:lnTo>
                <a:close/>
              </a:path>
              <a:path w="171450" h="381635">
                <a:moveTo>
                  <a:pt x="66360" y="272931"/>
                </a:moveTo>
                <a:lnTo>
                  <a:pt x="66073" y="343280"/>
                </a:lnTo>
                <a:lnTo>
                  <a:pt x="104173" y="343535"/>
                </a:lnTo>
                <a:lnTo>
                  <a:pt x="104213" y="333882"/>
                </a:lnTo>
                <a:lnTo>
                  <a:pt x="68613" y="333755"/>
                </a:lnTo>
                <a:lnTo>
                  <a:pt x="85233" y="305543"/>
                </a:lnTo>
                <a:lnTo>
                  <a:pt x="66360" y="272931"/>
                </a:lnTo>
                <a:close/>
              </a:path>
              <a:path w="171450" h="381635">
                <a:moveTo>
                  <a:pt x="154763" y="210512"/>
                </a:moveTo>
                <a:lnTo>
                  <a:pt x="104461" y="272903"/>
                </a:lnTo>
                <a:lnTo>
                  <a:pt x="104173" y="343535"/>
                </a:lnTo>
                <a:lnTo>
                  <a:pt x="107190" y="343535"/>
                </a:lnTo>
                <a:lnTo>
                  <a:pt x="168689" y="239013"/>
                </a:lnTo>
                <a:lnTo>
                  <a:pt x="171156" y="231892"/>
                </a:lnTo>
                <a:lnTo>
                  <a:pt x="170705" y="224615"/>
                </a:lnTo>
                <a:lnTo>
                  <a:pt x="167564" y="218029"/>
                </a:lnTo>
                <a:lnTo>
                  <a:pt x="161958" y="212978"/>
                </a:lnTo>
                <a:lnTo>
                  <a:pt x="154763" y="210512"/>
                </a:lnTo>
                <a:close/>
              </a:path>
              <a:path w="171450" h="381635">
                <a:moveTo>
                  <a:pt x="85233" y="305543"/>
                </a:moveTo>
                <a:lnTo>
                  <a:pt x="68613" y="333755"/>
                </a:lnTo>
                <a:lnTo>
                  <a:pt x="101633" y="333882"/>
                </a:lnTo>
                <a:lnTo>
                  <a:pt x="85233" y="305543"/>
                </a:lnTo>
                <a:close/>
              </a:path>
              <a:path w="171450" h="381635">
                <a:moveTo>
                  <a:pt x="104461" y="272903"/>
                </a:moveTo>
                <a:lnTo>
                  <a:pt x="85233" y="305543"/>
                </a:lnTo>
                <a:lnTo>
                  <a:pt x="101633" y="333882"/>
                </a:lnTo>
                <a:lnTo>
                  <a:pt x="104213" y="333882"/>
                </a:lnTo>
                <a:lnTo>
                  <a:pt x="104461" y="272903"/>
                </a:lnTo>
                <a:close/>
              </a:path>
              <a:path w="171450" h="381635">
                <a:moveTo>
                  <a:pt x="67470" y="0"/>
                </a:moveTo>
                <a:lnTo>
                  <a:pt x="66360" y="272931"/>
                </a:lnTo>
                <a:lnTo>
                  <a:pt x="85233" y="305543"/>
                </a:lnTo>
                <a:lnTo>
                  <a:pt x="104461" y="272903"/>
                </a:lnTo>
                <a:lnTo>
                  <a:pt x="105570" y="253"/>
                </a:lnTo>
                <a:lnTo>
                  <a:pt x="67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900" y="414336"/>
            <a:ext cx="6276975" cy="616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255473"/>
            <a:ext cx="201231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Effect of</a:t>
            </a:r>
            <a:r>
              <a:rPr dirty="0" sz="1800" spc="-5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level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on</a:t>
            </a:r>
            <a:r>
              <a:rPr dirty="0" sz="18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calcitonin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304800"/>
            <a:ext cx="28956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6899" y="228472"/>
            <a:ext cx="3254001" cy="3024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3600" y="1371600"/>
            <a:ext cx="4953000" cy="1524000"/>
          </a:xfrm>
          <a:custGeom>
            <a:avLst/>
            <a:gdLst/>
            <a:ahLst/>
            <a:cxnLst/>
            <a:rect l="l" t="t" r="r" b="b"/>
            <a:pathLst>
              <a:path w="4953000" h="1524000">
                <a:moveTo>
                  <a:pt x="4699000" y="0"/>
                </a:moveTo>
                <a:lnTo>
                  <a:pt x="254000" y="0"/>
                </a:lnTo>
                <a:lnTo>
                  <a:pt x="208328" y="4090"/>
                </a:lnTo>
                <a:lnTo>
                  <a:pt x="165349" y="15884"/>
                </a:lnTo>
                <a:lnTo>
                  <a:pt x="125777" y="34666"/>
                </a:lnTo>
                <a:lnTo>
                  <a:pt x="90328" y="59719"/>
                </a:lnTo>
                <a:lnTo>
                  <a:pt x="59719" y="90328"/>
                </a:lnTo>
                <a:lnTo>
                  <a:pt x="34666" y="125777"/>
                </a:lnTo>
                <a:lnTo>
                  <a:pt x="15884" y="165349"/>
                </a:lnTo>
                <a:lnTo>
                  <a:pt x="4090" y="208328"/>
                </a:lnTo>
                <a:lnTo>
                  <a:pt x="0" y="254000"/>
                </a:lnTo>
                <a:lnTo>
                  <a:pt x="0" y="1270000"/>
                </a:lnTo>
                <a:lnTo>
                  <a:pt x="4090" y="1315671"/>
                </a:lnTo>
                <a:lnTo>
                  <a:pt x="15884" y="1358650"/>
                </a:lnTo>
                <a:lnTo>
                  <a:pt x="34666" y="1398222"/>
                </a:lnTo>
                <a:lnTo>
                  <a:pt x="59719" y="1433671"/>
                </a:lnTo>
                <a:lnTo>
                  <a:pt x="90328" y="1464280"/>
                </a:lnTo>
                <a:lnTo>
                  <a:pt x="125777" y="1489333"/>
                </a:lnTo>
                <a:lnTo>
                  <a:pt x="165349" y="1508115"/>
                </a:lnTo>
                <a:lnTo>
                  <a:pt x="208328" y="1519909"/>
                </a:lnTo>
                <a:lnTo>
                  <a:pt x="254000" y="1524000"/>
                </a:lnTo>
                <a:lnTo>
                  <a:pt x="4699000" y="1524000"/>
                </a:lnTo>
                <a:lnTo>
                  <a:pt x="4744671" y="1519909"/>
                </a:lnTo>
                <a:lnTo>
                  <a:pt x="4787650" y="1508115"/>
                </a:lnTo>
                <a:lnTo>
                  <a:pt x="4827222" y="1489333"/>
                </a:lnTo>
                <a:lnTo>
                  <a:pt x="4862671" y="1464280"/>
                </a:lnTo>
                <a:lnTo>
                  <a:pt x="4893280" y="1433671"/>
                </a:lnTo>
                <a:lnTo>
                  <a:pt x="4918333" y="1398222"/>
                </a:lnTo>
                <a:lnTo>
                  <a:pt x="4937115" y="1358650"/>
                </a:lnTo>
                <a:lnTo>
                  <a:pt x="4948909" y="1315671"/>
                </a:lnTo>
                <a:lnTo>
                  <a:pt x="4953000" y="1270000"/>
                </a:lnTo>
                <a:lnTo>
                  <a:pt x="4953000" y="254000"/>
                </a:lnTo>
                <a:lnTo>
                  <a:pt x="4948909" y="208328"/>
                </a:lnTo>
                <a:lnTo>
                  <a:pt x="4937115" y="165349"/>
                </a:lnTo>
                <a:lnTo>
                  <a:pt x="4918333" y="125777"/>
                </a:lnTo>
                <a:lnTo>
                  <a:pt x="4893280" y="90328"/>
                </a:lnTo>
                <a:lnTo>
                  <a:pt x="4862671" y="59719"/>
                </a:lnTo>
                <a:lnTo>
                  <a:pt x="4827222" y="34666"/>
                </a:lnTo>
                <a:lnTo>
                  <a:pt x="4787650" y="15884"/>
                </a:lnTo>
                <a:lnTo>
                  <a:pt x="4744671" y="4090"/>
                </a:lnTo>
                <a:lnTo>
                  <a:pt x="469900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3600" y="1371600"/>
            <a:ext cx="4953000" cy="1524000"/>
          </a:xfrm>
          <a:custGeom>
            <a:avLst/>
            <a:gdLst/>
            <a:ahLst/>
            <a:cxnLst/>
            <a:rect l="l" t="t" r="r" b="b"/>
            <a:pathLst>
              <a:path w="4953000" h="1524000">
                <a:moveTo>
                  <a:pt x="0" y="254000"/>
                </a:moveTo>
                <a:lnTo>
                  <a:pt x="4090" y="208328"/>
                </a:lnTo>
                <a:lnTo>
                  <a:pt x="15884" y="165349"/>
                </a:lnTo>
                <a:lnTo>
                  <a:pt x="34666" y="125777"/>
                </a:lnTo>
                <a:lnTo>
                  <a:pt x="59719" y="90328"/>
                </a:lnTo>
                <a:lnTo>
                  <a:pt x="90328" y="59719"/>
                </a:lnTo>
                <a:lnTo>
                  <a:pt x="125777" y="34666"/>
                </a:lnTo>
                <a:lnTo>
                  <a:pt x="165349" y="15884"/>
                </a:lnTo>
                <a:lnTo>
                  <a:pt x="208328" y="4090"/>
                </a:lnTo>
                <a:lnTo>
                  <a:pt x="254000" y="0"/>
                </a:lnTo>
                <a:lnTo>
                  <a:pt x="4699000" y="0"/>
                </a:lnTo>
                <a:lnTo>
                  <a:pt x="4744671" y="4090"/>
                </a:lnTo>
                <a:lnTo>
                  <a:pt x="4787650" y="15884"/>
                </a:lnTo>
                <a:lnTo>
                  <a:pt x="4827222" y="34666"/>
                </a:lnTo>
                <a:lnTo>
                  <a:pt x="4862671" y="59719"/>
                </a:lnTo>
                <a:lnTo>
                  <a:pt x="4893280" y="90328"/>
                </a:lnTo>
                <a:lnTo>
                  <a:pt x="4918333" y="125777"/>
                </a:lnTo>
                <a:lnTo>
                  <a:pt x="4937115" y="165349"/>
                </a:lnTo>
                <a:lnTo>
                  <a:pt x="4948909" y="208328"/>
                </a:lnTo>
                <a:lnTo>
                  <a:pt x="4953000" y="254000"/>
                </a:lnTo>
                <a:lnTo>
                  <a:pt x="4953000" y="1270000"/>
                </a:lnTo>
                <a:lnTo>
                  <a:pt x="4948909" y="1315671"/>
                </a:lnTo>
                <a:lnTo>
                  <a:pt x="4937115" y="1358650"/>
                </a:lnTo>
                <a:lnTo>
                  <a:pt x="4918333" y="1398222"/>
                </a:lnTo>
                <a:lnTo>
                  <a:pt x="4893280" y="1433671"/>
                </a:lnTo>
                <a:lnTo>
                  <a:pt x="4862671" y="1464280"/>
                </a:lnTo>
                <a:lnTo>
                  <a:pt x="4827222" y="1489333"/>
                </a:lnTo>
                <a:lnTo>
                  <a:pt x="4787650" y="1508115"/>
                </a:lnTo>
                <a:lnTo>
                  <a:pt x="4744671" y="1519909"/>
                </a:lnTo>
                <a:lnTo>
                  <a:pt x="4699000" y="1524000"/>
                </a:lnTo>
                <a:lnTo>
                  <a:pt x="254000" y="1524000"/>
                </a:lnTo>
                <a:lnTo>
                  <a:pt x="208328" y="1519909"/>
                </a:lnTo>
                <a:lnTo>
                  <a:pt x="165349" y="1508115"/>
                </a:lnTo>
                <a:lnTo>
                  <a:pt x="125777" y="1489333"/>
                </a:lnTo>
                <a:lnTo>
                  <a:pt x="90328" y="1464280"/>
                </a:lnTo>
                <a:lnTo>
                  <a:pt x="59719" y="1433671"/>
                </a:lnTo>
                <a:lnTo>
                  <a:pt x="34666" y="1398222"/>
                </a:lnTo>
                <a:lnTo>
                  <a:pt x="15884" y="1358650"/>
                </a:lnTo>
                <a:lnTo>
                  <a:pt x="4090" y="1315671"/>
                </a:lnTo>
                <a:lnTo>
                  <a:pt x="0" y="1270000"/>
                </a:lnTo>
                <a:lnTo>
                  <a:pt x="0" y="254000"/>
                </a:lnTo>
                <a:close/>
              </a:path>
            </a:pathLst>
          </a:custGeom>
          <a:ln w="25400">
            <a:solidFill>
              <a:srgbClr val="BB22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36289" y="1643024"/>
            <a:ext cx="155130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0" spc="-5">
                <a:solidFill>
                  <a:srgbClr val="FFFFFF"/>
                </a:solidFill>
                <a:latin typeface="Arial"/>
                <a:cs typeface="Arial"/>
              </a:rPr>
              <a:t>99</a:t>
            </a:r>
            <a:r>
              <a:rPr dirty="0" sz="600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6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5200" y="3429000"/>
            <a:ext cx="4876800" cy="268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200" y="4343400"/>
            <a:ext cx="2286000" cy="914400"/>
          </a:xfrm>
          <a:custGeom>
            <a:avLst/>
            <a:gdLst/>
            <a:ahLst/>
            <a:cxnLst/>
            <a:rect l="l" t="t" r="r" b="b"/>
            <a:pathLst>
              <a:path w="2286000" h="914400">
                <a:moveTo>
                  <a:pt x="213360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2133600" y="914400"/>
                </a:lnTo>
                <a:lnTo>
                  <a:pt x="2181782" y="906633"/>
                </a:lnTo>
                <a:lnTo>
                  <a:pt x="2223619" y="885005"/>
                </a:lnTo>
                <a:lnTo>
                  <a:pt x="2256605" y="852019"/>
                </a:lnTo>
                <a:lnTo>
                  <a:pt x="2278233" y="810182"/>
                </a:lnTo>
                <a:lnTo>
                  <a:pt x="2286000" y="762000"/>
                </a:lnTo>
                <a:lnTo>
                  <a:pt x="2286000" y="152400"/>
                </a:lnTo>
                <a:lnTo>
                  <a:pt x="2278233" y="104217"/>
                </a:lnTo>
                <a:lnTo>
                  <a:pt x="2256605" y="62380"/>
                </a:lnTo>
                <a:lnTo>
                  <a:pt x="2223619" y="29394"/>
                </a:lnTo>
                <a:lnTo>
                  <a:pt x="2181782" y="7766"/>
                </a:lnTo>
                <a:lnTo>
                  <a:pt x="213360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7200" y="4343400"/>
            <a:ext cx="2286000" cy="914400"/>
          </a:xfrm>
          <a:custGeom>
            <a:avLst/>
            <a:gdLst/>
            <a:ahLst/>
            <a:cxnLst/>
            <a:rect l="l" t="t" r="r" b="b"/>
            <a:pathLst>
              <a:path w="228600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133600" y="0"/>
                </a:lnTo>
                <a:lnTo>
                  <a:pt x="2181782" y="7766"/>
                </a:lnTo>
                <a:lnTo>
                  <a:pt x="2223619" y="29394"/>
                </a:lnTo>
                <a:lnTo>
                  <a:pt x="2256605" y="62380"/>
                </a:lnTo>
                <a:lnTo>
                  <a:pt x="2278233" y="104217"/>
                </a:lnTo>
                <a:lnTo>
                  <a:pt x="2286000" y="152400"/>
                </a:lnTo>
                <a:lnTo>
                  <a:pt x="2286000" y="762000"/>
                </a:lnTo>
                <a:lnTo>
                  <a:pt x="2278233" y="810182"/>
                </a:lnTo>
                <a:lnTo>
                  <a:pt x="2256605" y="852019"/>
                </a:lnTo>
                <a:lnTo>
                  <a:pt x="2223619" y="885005"/>
                </a:lnTo>
                <a:lnTo>
                  <a:pt x="2181782" y="906633"/>
                </a:lnTo>
                <a:lnTo>
                  <a:pt x="213360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BB22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80228" y="4503546"/>
            <a:ext cx="1066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0.</a:t>
            </a:r>
            <a:r>
              <a:rPr dirty="0" sz="3600" spc="-1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29400" y="3505200"/>
            <a:ext cx="1676400" cy="2362200"/>
          </a:xfrm>
          <a:custGeom>
            <a:avLst/>
            <a:gdLst/>
            <a:ahLst/>
            <a:cxnLst/>
            <a:rect l="l" t="t" r="r" b="b"/>
            <a:pathLst>
              <a:path w="1676400" h="2362200">
                <a:moveTo>
                  <a:pt x="0" y="2362200"/>
                </a:moveTo>
                <a:lnTo>
                  <a:pt x="1676400" y="2362200"/>
                </a:lnTo>
                <a:lnTo>
                  <a:pt x="16764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3657600"/>
            <a:ext cx="2741676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9600" y="4267200"/>
            <a:ext cx="2286000" cy="914400"/>
          </a:xfrm>
          <a:custGeom>
            <a:avLst/>
            <a:gdLst/>
            <a:ahLst/>
            <a:cxnLst/>
            <a:rect l="l" t="t" r="r" b="b"/>
            <a:pathLst>
              <a:path w="2286000" h="914400">
                <a:moveTo>
                  <a:pt x="2133600" y="0"/>
                </a:moveTo>
                <a:lnTo>
                  <a:pt x="152400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5" y="852019"/>
                </a:lnTo>
                <a:lnTo>
                  <a:pt x="62396" y="885005"/>
                </a:lnTo>
                <a:lnTo>
                  <a:pt x="104231" y="906633"/>
                </a:lnTo>
                <a:lnTo>
                  <a:pt x="152400" y="914400"/>
                </a:lnTo>
                <a:lnTo>
                  <a:pt x="2133600" y="914400"/>
                </a:lnTo>
                <a:lnTo>
                  <a:pt x="2181782" y="906633"/>
                </a:lnTo>
                <a:lnTo>
                  <a:pt x="2223619" y="885005"/>
                </a:lnTo>
                <a:lnTo>
                  <a:pt x="2256605" y="852019"/>
                </a:lnTo>
                <a:lnTo>
                  <a:pt x="2278233" y="810182"/>
                </a:lnTo>
                <a:lnTo>
                  <a:pt x="2286000" y="762000"/>
                </a:lnTo>
                <a:lnTo>
                  <a:pt x="2286000" y="152400"/>
                </a:lnTo>
                <a:lnTo>
                  <a:pt x="2278233" y="104217"/>
                </a:lnTo>
                <a:lnTo>
                  <a:pt x="2256605" y="62380"/>
                </a:lnTo>
                <a:lnTo>
                  <a:pt x="2223619" y="29394"/>
                </a:lnTo>
                <a:lnTo>
                  <a:pt x="2181782" y="7766"/>
                </a:lnTo>
                <a:lnTo>
                  <a:pt x="213360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600" y="4267200"/>
            <a:ext cx="2286000" cy="914400"/>
          </a:xfrm>
          <a:custGeom>
            <a:avLst/>
            <a:gdLst/>
            <a:ahLst/>
            <a:cxnLst/>
            <a:rect l="l" t="t" r="r" b="b"/>
            <a:pathLst>
              <a:path w="2286000" h="9144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133600" y="0"/>
                </a:lnTo>
                <a:lnTo>
                  <a:pt x="2181782" y="7766"/>
                </a:lnTo>
                <a:lnTo>
                  <a:pt x="2223619" y="29394"/>
                </a:lnTo>
                <a:lnTo>
                  <a:pt x="2256605" y="62380"/>
                </a:lnTo>
                <a:lnTo>
                  <a:pt x="2278233" y="104217"/>
                </a:lnTo>
                <a:lnTo>
                  <a:pt x="2286000" y="152400"/>
                </a:lnTo>
                <a:lnTo>
                  <a:pt x="2286000" y="762000"/>
                </a:lnTo>
                <a:lnTo>
                  <a:pt x="2278233" y="810182"/>
                </a:lnTo>
                <a:lnTo>
                  <a:pt x="2256605" y="852019"/>
                </a:lnTo>
                <a:lnTo>
                  <a:pt x="2223619" y="885005"/>
                </a:lnTo>
                <a:lnTo>
                  <a:pt x="2181782" y="906633"/>
                </a:lnTo>
                <a:lnTo>
                  <a:pt x="2133600" y="914400"/>
                </a:lnTo>
                <a:lnTo>
                  <a:pt x="152400" y="914400"/>
                </a:lnTo>
                <a:lnTo>
                  <a:pt x="104231" y="906633"/>
                </a:lnTo>
                <a:lnTo>
                  <a:pt x="62396" y="885005"/>
                </a:lnTo>
                <a:lnTo>
                  <a:pt x="29405" y="852019"/>
                </a:lnTo>
                <a:lnTo>
                  <a:pt x="7769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BB22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10461" y="4427346"/>
            <a:ext cx="685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896" y="163215"/>
            <a:ext cx="8511036" cy="6593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437" y="57212"/>
            <a:ext cx="9001125" cy="6729730"/>
          </a:xfrm>
          <a:custGeom>
            <a:avLst/>
            <a:gdLst/>
            <a:ahLst/>
            <a:cxnLst/>
            <a:rect l="l" t="t" r="r" b="b"/>
            <a:pathLst>
              <a:path w="9001125" h="6729730">
                <a:moveTo>
                  <a:pt x="0" y="6729349"/>
                </a:moveTo>
                <a:lnTo>
                  <a:pt x="9001125" y="6729349"/>
                </a:lnTo>
                <a:lnTo>
                  <a:pt x="9001125" y="0"/>
                </a:lnTo>
                <a:lnTo>
                  <a:pt x="0" y="0"/>
                </a:lnTo>
                <a:lnTo>
                  <a:pt x="0" y="6729349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914400"/>
            <a:ext cx="4495800" cy="566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198" y="581990"/>
            <a:ext cx="325056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b="0">
                <a:latin typeface="Arial"/>
                <a:cs typeface="Arial"/>
              </a:rPr>
              <a:t>Abnormalities: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24660"/>
            <a:ext cx="5518785" cy="402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u="heavy" sz="32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Rickets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61616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u="heavy" sz="32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Osteomalacia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61616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u="heavy" sz="32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Osteoporosis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61616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u="heavy" sz="32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Hypo/hyperparathyroidism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22605"/>
            <a:ext cx="5155565" cy="551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dirty="0" u="heavy" sz="2400" spc="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Rickets </a:t>
            </a:r>
            <a:r>
              <a:rPr dirty="0" u="heavy" sz="24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(In</a:t>
            </a:r>
            <a:r>
              <a:rPr dirty="0" u="heavy" sz="2400" spc="-4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Arial"/>
                <a:cs typeface="Arial"/>
              </a:rPr>
              <a:t>children)</a:t>
            </a:r>
            <a:endParaRPr sz="24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1889"/>
              </a:spcBef>
              <a:buSzPct val="95000"/>
              <a:buFont typeface="Arial"/>
              <a:buChar char="•"/>
              <a:tabLst>
                <a:tab pos="102235" algn="l"/>
              </a:tabLst>
            </a:pPr>
            <a:r>
              <a:rPr dirty="0" u="heavy" sz="2000" spc="-32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0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Cause: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lack of </a:t>
            </a:r>
            <a:r>
              <a:rPr dirty="0" sz="2000" spc="-15" b="1">
                <a:solidFill>
                  <a:srgbClr val="161616"/>
                </a:solidFill>
                <a:latin typeface="Comic Sans MS"/>
                <a:cs typeface="Comic Sans MS"/>
              </a:rPr>
              <a:t>vitamin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D leading</a:t>
            </a:r>
            <a:r>
              <a:rPr dirty="0" sz="2000" spc="114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to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calcium/phosphate deficiency in</a:t>
            </a:r>
            <a:r>
              <a:rPr dirty="0" sz="2000" spc="155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ECF</a:t>
            </a:r>
            <a:endParaRPr sz="2000">
              <a:latin typeface="Comic Sans MS"/>
              <a:cs typeface="Comic Sans MS"/>
            </a:endParaRPr>
          </a:p>
          <a:p>
            <a:pPr marL="111125" indent="-98425">
              <a:lnSpc>
                <a:spcPct val="100000"/>
              </a:lnSpc>
              <a:spcBef>
                <a:spcPts val="2400"/>
              </a:spcBef>
              <a:buSzPct val="95000"/>
              <a:buFont typeface="Comic Sans MS"/>
              <a:buChar char="•"/>
              <a:tabLst>
                <a:tab pos="111760" algn="l"/>
              </a:tabLst>
            </a:pPr>
            <a:r>
              <a:rPr dirty="0" u="heavy" sz="20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Occur</a:t>
            </a: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in the</a:t>
            </a:r>
            <a:r>
              <a:rPr dirty="0" sz="2000" spc="5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spring???</a:t>
            </a:r>
            <a:endParaRPr sz="2000">
              <a:latin typeface="Comic Sans MS"/>
              <a:cs typeface="Comic Sans MS"/>
            </a:endParaRPr>
          </a:p>
          <a:p>
            <a:pPr marL="111125" indent="-98425">
              <a:lnSpc>
                <a:spcPct val="100000"/>
              </a:lnSpc>
              <a:spcBef>
                <a:spcPts val="2400"/>
              </a:spcBef>
              <a:buSzPct val="95000"/>
              <a:buFont typeface="Comic Sans MS"/>
              <a:buChar char="•"/>
              <a:tabLst>
                <a:tab pos="111760" algn="l"/>
              </a:tabLst>
            </a:pPr>
            <a:r>
              <a:rPr dirty="0" u="heavy" sz="20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Features:</a:t>
            </a:r>
            <a:endParaRPr sz="2000">
              <a:latin typeface="Comic Sans MS"/>
              <a:cs typeface="Comic Sans MS"/>
            </a:endParaRPr>
          </a:p>
          <a:p>
            <a:pPr marL="1107440" marR="1184275" indent="-18034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161616"/>
                </a:solidFill>
                <a:latin typeface="Comic Sans MS"/>
                <a:cs typeface="Comic Sans MS"/>
              </a:rPr>
              <a:t>-Low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plasma </a:t>
            </a: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calcium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and  phosphate</a:t>
            </a:r>
            <a:endParaRPr sz="20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</a:pP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-Weak</a:t>
            </a:r>
            <a:r>
              <a:rPr dirty="0" sz="2000" spc="15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bones</a:t>
            </a:r>
            <a:endParaRPr sz="20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</a:pP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-Tetany</a:t>
            </a:r>
            <a:endParaRPr sz="2000">
              <a:latin typeface="Comic Sans MS"/>
              <a:cs typeface="Comic Sans MS"/>
            </a:endParaRPr>
          </a:p>
          <a:p>
            <a:pPr marL="219710" indent="-207010">
              <a:lnSpc>
                <a:spcPct val="100000"/>
              </a:lnSpc>
              <a:spcBef>
                <a:spcPts val="2405"/>
              </a:spcBef>
              <a:buSzPct val="95000"/>
              <a:buFont typeface="Comic Sans MS"/>
              <a:buChar char="•"/>
              <a:tabLst>
                <a:tab pos="220345" algn="l"/>
              </a:tabLst>
            </a:pPr>
            <a:r>
              <a:rPr dirty="0" u="heavy" sz="20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Treatment </a:t>
            </a:r>
            <a:r>
              <a:rPr dirty="0" u="heavy" sz="20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of</a:t>
            </a:r>
            <a:r>
              <a:rPr dirty="0" u="heavy" sz="2000" spc="3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0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Rickets: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supplying </a:t>
            </a: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adequate </a:t>
            </a:r>
            <a:r>
              <a:rPr dirty="0" u="heavy" sz="20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calcium</a:t>
            </a: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and </a:t>
            </a:r>
            <a:r>
              <a:rPr dirty="0" u="heavy" sz="20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phosphate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 in the diet and, </a:t>
            </a:r>
            <a:r>
              <a:rPr dirty="0" sz="2000" spc="-15" b="1">
                <a:solidFill>
                  <a:srgbClr val="161616"/>
                </a:solidFill>
                <a:latin typeface="Comic Sans MS"/>
                <a:cs typeface="Comic Sans MS"/>
              </a:rPr>
              <a:t>administering </a:t>
            </a: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large  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amounts </a:t>
            </a:r>
            <a:r>
              <a:rPr dirty="0" sz="2000" spc="-5" b="1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u="heavy" sz="2000" spc="-1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vitamin</a:t>
            </a:r>
            <a:r>
              <a:rPr dirty="0" u="heavy" sz="2000" spc="7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000" spc="-1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D</a:t>
            </a:r>
            <a:r>
              <a:rPr dirty="0" sz="2000" spc="-10" b="1">
                <a:solidFill>
                  <a:srgbClr val="161616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600" y="990600"/>
            <a:ext cx="31623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38800" y="4267200"/>
            <a:ext cx="103822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81800" y="4572000"/>
            <a:ext cx="1830451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7325" y="1600200"/>
            <a:ext cx="6162675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981200"/>
            <a:ext cx="0" cy="4191000"/>
          </a:xfrm>
          <a:custGeom>
            <a:avLst/>
            <a:gdLst/>
            <a:ahLst/>
            <a:cxnLst/>
            <a:rect l="l" t="t" r="r" b="b"/>
            <a:pathLst>
              <a:path w="0" h="4191000">
                <a:moveTo>
                  <a:pt x="0" y="0"/>
                </a:moveTo>
                <a:lnTo>
                  <a:pt x="0" y="41910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38800" y="1993900"/>
            <a:ext cx="0" cy="4102100"/>
          </a:xfrm>
          <a:custGeom>
            <a:avLst/>
            <a:gdLst/>
            <a:ahLst/>
            <a:cxnLst/>
            <a:rect l="l" t="t" r="r" b="b"/>
            <a:pathLst>
              <a:path w="0" h="4102100">
                <a:moveTo>
                  <a:pt x="0" y="0"/>
                </a:moveTo>
                <a:lnTo>
                  <a:pt x="0" y="41021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7340" y="2152345"/>
            <a:ext cx="2497455" cy="405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early</a:t>
            </a:r>
            <a:r>
              <a:rPr dirty="0" u="heavy" sz="2400" spc="-3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stages:</a:t>
            </a:r>
            <a:endParaRPr sz="2400">
              <a:latin typeface="Comic Sans MS"/>
              <a:cs typeface="Comic Sans MS"/>
            </a:endParaRPr>
          </a:p>
          <a:p>
            <a:pPr marL="356870" indent="-344170">
              <a:lnSpc>
                <a:spcPct val="100000"/>
              </a:lnSpc>
              <a:spcBef>
                <a:spcPts val="28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Comic Sans MS"/>
                <a:cs typeface="Comic Sans MS"/>
              </a:rPr>
              <a:t>no</a:t>
            </a:r>
            <a:r>
              <a:rPr dirty="0" sz="2400" spc="-1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tetany</a:t>
            </a:r>
            <a:endParaRPr sz="2400">
              <a:latin typeface="Comic Sans MS"/>
              <a:cs typeface="Comic Sans MS"/>
            </a:endParaRPr>
          </a:p>
          <a:p>
            <a:pPr marL="356870" marR="5080" indent="-344170">
              <a:lnSpc>
                <a:spcPct val="100000"/>
              </a:lnSpc>
              <a:spcBef>
                <a:spcPts val="28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>
                <a:latin typeface="Comic Sans MS"/>
                <a:cs typeface="Comic Sans MS"/>
              </a:rPr>
              <a:t>(PTH</a:t>
            </a:r>
            <a:r>
              <a:rPr dirty="0" sz="2400" spc="-8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stimulate  osteoclastic  </a:t>
            </a:r>
            <a:r>
              <a:rPr dirty="0" sz="2400">
                <a:latin typeface="Comic Sans MS"/>
                <a:cs typeface="Comic Sans MS"/>
              </a:rPr>
              <a:t>absorption</a:t>
            </a:r>
            <a:endParaRPr sz="2400">
              <a:latin typeface="Comic Sans MS"/>
              <a:cs typeface="Comic Sans MS"/>
            </a:endParaRPr>
          </a:p>
          <a:p>
            <a:pPr marL="37528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omic Sans MS"/>
                <a:cs typeface="Comic Sans MS"/>
              </a:rPr>
              <a:t>of</a:t>
            </a:r>
            <a:r>
              <a:rPr dirty="0" sz="2400" spc="-3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bone)</a:t>
            </a:r>
            <a:endParaRPr sz="2400">
              <a:latin typeface="Comic Sans MS"/>
              <a:cs typeface="Comic Sans MS"/>
            </a:endParaRPr>
          </a:p>
          <a:p>
            <a:pPr marL="356870" marR="121285" indent="-344170">
              <a:lnSpc>
                <a:spcPct val="100000"/>
              </a:lnSpc>
              <a:spcBef>
                <a:spcPts val="28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latin typeface="Comic Sans MS"/>
                <a:cs typeface="Comic Sans MS"/>
              </a:rPr>
              <a:t>ECF </a:t>
            </a:r>
            <a:r>
              <a:rPr dirty="0" sz="2400" spc="-10">
                <a:latin typeface="Comic Sans MS"/>
                <a:cs typeface="Comic Sans MS"/>
              </a:rPr>
              <a:t>Calcium  </a:t>
            </a:r>
            <a:r>
              <a:rPr dirty="0" sz="2400">
                <a:latin typeface="Comic Sans MS"/>
                <a:cs typeface="Comic Sans MS"/>
              </a:rPr>
              <a:t>level </a:t>
            </a:r>
            <a:r>
              <a:rPr dirty="0" sz="2400" spc="-5">
                <a:latin typeface="Comic Sans MS"/>
                <a:cs typeface="Comic Sans MS"/>
              </a:rPr>
              <a:t>is</a:t>
            </a:r>
            <a:r>
              <a:rPr dirty="0" sz="2400" spc="-9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normal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6609" y="2152345"/>
            <a:ext cx="1878964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40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When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the </a:t>
            </a:r>
            <a:r>
              <a:rPr dirty="0" sz="2400" spc="-5" b="1">
                <a:latin typeface="Comic Sans MS"/>
                <a:cs typeface="Comic Sans MS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bones</a:t>
            </a:r>
            <a:r>
              <a:rPr dirty="0" u="heavy" sz="2400" spc="-7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finally </a:t>
            </a:r>
            <a:r>
              <a:rPr dirty="0" sz="2400" spc="-10" b="1">
                <a:latin typeface="Comic Sans MS"/>
                <a:cs typeface="Comic Sans MS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become </a:t>
            </a:r>
            <a:r>
              <a:rPr dirty="0" sz="2400" spc="-5" b="1">
                <a:latin typeface="Comic Sans MS"/>
                <a:cs typeface="Comic Sans MS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exhausted </a:t>
            </a:r>
            <a:r>
              <a:rPr dirty="0" sz="2400" spc="-5" b="1">
                <a:latin typeface="Comic Sans MS"/>
                <a:cs typeface="Comic Sans MS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of</a:t>
            </a:r>
            <a:r>
              <a:rPr dirty="0" u="heavy" sz="2400" spc="-2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calcium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6609" y="4713858"/>
            <a:ext cx="19183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4760" algn="l"/>
              </a:tabLst>
            </a:pPr>
            <a:r>
              <a:rPr dirty="0" sz="2400" spc="-10">
                <a:latin typeface="Comic Sans MS"/>
                <a:cs typeface="Comic Sans MS"/>
              </a:rPr>
              <a:t>C</a:t>
            </a:r>
            <a:r>
              <a:rPr dirty="0" sz="2400">
                <a:latin typeface="Comic Sans MS"/>
                <a:cs typeface="Comic Sans MS"/>
              </a:rPr>
              <a:t>a</a:t>
            </a:r>
            <a:r>
              <a:rPr dirty="0" sz="2400" spc="-15">
                <a:latin typeface="Comic Sans MS"/>
                <a:cs typeface="Comic Sans MS"/>
              </a:rPr>
              <a:t>l</a:t>
            </a:r>
            <a:r>
              <a:rPr dirty="0" sz="2400" spc="-10">
                <a:latin typeface="Comic Sans MS"/>
                <a:cs typeface="Comic Sans MS"/>
              </a:rPr>
              <a:t>c</a:t>
            </a:r>
            <a:r>
              <a:rPr dirty="0" sz="2400" spc="-5">
                <a:latin typeface="Comic Sans MS"/>
                <a:cs typeface="Comic Sans MS"/>
              </a:rPr>
              <a:t>iu</a:t>
            </a:r>
            <a:r>
              <a:rPr dirty="0" sz="2400">
                <a:latin typeface="Comic Sans MS"/>
                <a:cs typeface="Comic Sans MS"/>
              </a:rPr>
              <a:t>m	le</a:t>
            </a:r>
            <a:r>
              <a:rPr dirty="0" sz="2400" spc="5">
                <a:latin typeface="Comic Sans MS"/>
                <a:cs typeface="Comic Sans MS"/>
              </a:rPr>
              <a:t>v</a:t>
            </a:r>
            <a:r>
              <a:rPr dirty="0" sz="2400">
                <a:latin typeface="Comic Sans MS"/>
                <a:cs typeface="Comic Sans MS"/>
              </a:rPr>
              <a:t>el  </a:t>
            </a:r>
            <a:r>
              <a:rPr dirty="0" sz="2400" spc="-10">
                <a:latin typeface="Comic Sans MS"/>
                <a:cs typeface="Comic Sans MS"/>
              </a:rPr>
              <a:t>falls</a:t>
            </a:r>
            <a:r>
              <a:rPr dirty="0" sz="2400" spc="-2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rapidly.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8298" y="2152345"/>
            <a:ext cx="2856865" cy="1767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280">
              <a:lnSpc>
                <a:spcPct val="100000"/>
              </a:lnSpc>
              <a:spcBef>
                <a:spcPts val="100"/>
              </a:spcBef>
              <a:tabLst>
                <a:tab pos="908050" algn="l"/>
              </a:tabLst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blood	level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of </a:t>
            </a:r>
            <a:r>
              <a:rPr dirty="0" sz="2400" b="1">
                <a:latin typeface="Comic Sans MS"/>
                <a:cs typeface="Comic Sans MS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calcium falls below </a:t>
            </a:r>
            <a:r>
              <a:rPr dirty="0" sz="2400" spc="-5" b="1">
                <a:latin typeface="Comic Sans MS"/>
                <a:cs typeface="Comic Sans MS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7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mg/dl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7205" algn="l"/>
              </a:tabLst>
            </a:pPr>
            <a:r>
              <a:rPr dirty="0" sz="2400">
                <a:latin typeface="Times New Roman"/>
                <a:cs typeface="Times New Roman"/>
              </a:rPr>
              <a:t>→	</a:t>
            </a:r>
            <a:r>
              <a:rPr dirty="0" sz="2400" spc="-5">
                <a:latin typeface="Comic Sans MS"/>
                <a:cs typeface="Comic Sans MS"/>
              </a:rPr>
              <a:t>signs </a:t>
            </a:r>
            <a:r>
              <a:rPr dirty="0" sz="2400">
                <a:latin typeface="Comic Sans MS"/>
                <a:cs typeface="Comic Sans MS"/>
              </a:rPr>
              <a:t>of</a:t>
            </a:r>
            <a:r>
              <a:rPr dirty="0" sz="2400" spc="-6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tetany:</a:t>
            </a:r>
            <a:endParaRPr sz="2400">
              <a:latin typeface="Comic Sans MS"/>
              <a:cs typeface="Comic Sans MS"/>
            </a:endParaRPr>
          </a:p>
          <a:p>
            <a:pPr marL="125095">
              <a:lnSpc>
                <a:spcPct val="100000"/>
              </a:lnSpc>
              <a:spcBef>
                <a:spcPts val="25"/>
              </a:spcBef>
            </a:pPr>
            <a:r>
              <a:rPr dirty="0" sz="1800" spc="-10">
                <a:latin typeface="Comic Sans MS"/>
                <a:cs typeface="Comic Sans MS"/>
              </a:rPr>
              <a:t>(positive Chvostek's</a:t>
            </a:r>
            <a:r>
              <a:rPr dirty="0" sz="1800" spc="7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sign)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8298" y="4256354"/>
            <a:ext cx="27552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→</a:t>
            </a:r>
            <a:r>
              <a:rPr dirty="0" sz="2400" spc="-5">
                <a:latin typeface="Comic Sans MS"/>
                <a:cs typeface="Comic Sans MS"/>
              </a:rPr>
              <a:t>Death: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10">
                <a:latin typeface="Comic Sans MS"/>
                <a:cs typeface="Comic Sans MS"/>
              </a:rPr>
              <a:t>tetanic </a:t>
            </a:r>
            <a:r>
              <a:rPr dirty="0" sz="2400">
                <a:latin typeface="Comic Sans MS"/>
                <a:cs typeface="Comic Sans MS"/>
              </a:rPr>
              <a:t>respiratory  </a:t>
            </a:r>
            <a:r>
              <a:rPr dirty="0" sz="2400" spc="-5">
                <a:latin typeface="Comic Sans MS"/>
                <a:cs typeface="Comic Sans MS"/>
              </a:rPr>
              <a:t>spasm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9124" y="478281"/>
            <a:ext cx="292989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pc="-4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Tetany </a:t>
            </a:r>
            <a:r>
              <a:rPr dirty="0" u="heavy" spc="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pc="-1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Rickets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56234" y="3509264"/>
            <a:ext cx="363220" cy="33020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720"/>
              </a:lnSpc>
            </a:pPr>
            <a:r>
              <a:rPr dirty="0" sz="2400">
                <a:latin typeface="Times New Roman"/>
                <a:cs typeface="Times New Roman"/>
              </a:rPr>
              <a:t>→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335025"/>
            <a:ext cx="7364730" cy="88074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688975">
              <a:lnSpc>
                <a:spcPct val="100000"/>
              </a:lnSpc>
              <a:spcBef>
                <a:spcPts val="105"/>
              </a:spcBef>
            </a:pP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positive </a:t>
            </a:r>
            <a:r>
              <a:rPr dirty="0" u="heavy" spc="-1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Chvostek's </a:t>
            </a:r>
            <a:r>
              <a:rPr dirty="0" u="heavy" spc="-5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sign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is 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facial 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nerve  irritability/spasms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elicited by tapping 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nerve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47800"/>
            <a:ext cx="3886200" cy="507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00600" y="2133600"/>
            <a:ext cx="32766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472186"/>
            <a:ext cx="7693659" cy="568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5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dirty="0" u="heavy" sz="2400" spc="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Osteomalacia-"Adult</a:t>
            </a:r>
            <a:r>
              <a:rPr dirty="0" u="heavy" sz="2400" spc="2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Rickets</a:t>
            </a:r>
            <a:r>
              <a:rPr dirty="0" u="heavy" sz="28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Comic Sans MS"/>
                <a:cs typeface="Comic Sans MS"/>
              </a:rPr>
              <a:t>".</a:t>
            </a:r>
            <a:endParaRPr sz="2800">
              <a:latin typeface="Comic Sans MS"/>
              <a:cs typeface="Comic Sans MS"/>
            </a:endParaRPr>
          </a:p>
          <a:p>
            <a:pPr marL="292735">
              <a:lnSpc>
                <a:spcPts val="2370"/>
              </a:lnSpc>
              <a:spcBef>
                <a:spcPts val="85"/>
              </a:spcBef>
            </a:pP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(rare).</a:t>
            </a:r>
            <a:endParaRPr sz="2000">
              <a:latin typeface="Arial"/>
              <a:cs typeface="Arial"/>
            </a:endParaRPr>
          </a:p>
          <a:p>
            <a:pPr algn="just" marL="12700" marR="5715">
              <a:lnSpc>
                <a:spcPts val="2880"/>
              </a:lnSpc>
              <a:spcBef>
                <a:spcPts val="65"/>
              </a:spcBef>
              <a:buFont typeface="Arial"/>
              <a:buChar char="•"/>
              <a:tabLst>
                <a:tab pos="210820" algn="l"/>
              </a:tabLst>
            </a:pP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serious </a:t>
            </a:r>
            <a:r>
              <a:rPr dirty="0" sz="2400" spc="-10">
                <a:solidFill>
                  <a:srgbClr val="080808"/>
                </a:solidFill>
                <a:latin typeface="Comic Sans MS"/>
                <a:cs typeface="Comic Sans MS"/>
              </a:rPr>
              <a:t>deficiencies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both vitamin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D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and calcium  occasionally occur as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a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result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u="heavy" sz="2400" spc="-5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Comic Sans MS"/>
                <a:cs typeface="Comic Sans MS"/>
              </a:rPr>
              <a:t>steatorrhea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 (failure  to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absorb</a:t>
            </a:r>
            <a:r>
              <a:rPr dirty="0" sz="2400" spc="-40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fat).</a:t>
            </a:r>
            <a:endParaRPr sz="2400">
              <a:latin typeface="Comic Sans MS"/>
              <a:cs typeface="Comic Sans MS"/>
            </a:endParaRPr>
          </a:p>
          <a:p>
            <a:pPr marL="120014" indent="-107314">
              <a:lnSpc>
                <a:spcPct val="100000"/>
              </a:lnSpc>
              <a:spcBef>
                <a:spcPts val="2785"/>
              </a:spcBef>
              <a:buFont typeface="Arial"/>
              <a:buChar char="•"/>
              <a:tabLst>
                <a:tab pos="120650" algn="l"/>
              </a:tabLst>
            </a:pP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Poor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absorption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vitamin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D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and</a:t>
            </a:r>
            <a:r>
              <a:rPr dirty="0" sz="2400" spc="-45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2400" spc="-10">
                <a:solidFill>
                  <a:srgbClr val="080808"/>
                </a:solidFill>
                <a:latin typeface="Comic Sans MS"/>
                <a:cs typeface="Comic Sans MS"/>
              </a:rPr>
              <a:t>calcium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885"/>
              </a:spcBef>
              <a:buFont typeface="Arial"/>
              <a:buChar char="•"/>
              <a:tabLst>
                <a:tab pos="210820" algn="l"/>
                <a:tab pos="1286510" algn="l"/>
                <a:tab pos="2222500" algn="l"/>
                <a:tab pos="3655695" algn="l"/>
                <a:tab pos="4107179" algn="l"/>
                <a:tab pos="4738370" algn="l"/>
                <a:tab pos="5662295" algn="l"/>
                <a:tab pos="6125210" algn="l"/>
                <a:tab pos="7198359" algn="l"/>
              </a:tabLst>
            </a:pP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a</a:t>
            </a:r>
            <a:r>
              <a:rPr dirty="0" sz="2400" spc="-15">
                <a:solidFill>
                  <a:srgbClr val="080808"/>
                </a:solidFill>
                <a:latin typeface="Comic Sans MS"/>
                <a:cs typeface="Comic Sans MS"/>
              </a:rPr>
              <a:t>l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m</a:t>
            </a:r>
            <a:r>
              <a:rPr dirty="0" sz="2400" spc="10">
                <a:solidFill>
                  <a:srgbClr val="080808"/>
                </a:solidFill>
                <a:latin typeface="Comic Sans MS"/>
                <a:cs typeface="Comic Sans MS"/>
              </a:rPr>
              <a:t>o</a:t>
            </a:r>
            <a:r>
              <a:rPr dirty="0" sz="2400" spc="5">
                <a:solidFill>
                  <a:srgbClr val="080808"/>
                </a:solidFill>
                <a:latin typeface="Comic Sans MS"/>
                <a:cs typeface="Comic Sans MS"/>
              </a:rPr>
              <a:t>s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t	</a:t>
            </a:r>
            <a:r>
              <a:rPr dirty="0" sz="2400" spc="-10">
                <a:solidFill>
                  <a:srgbClr val="080808"/>
                </a:solidFill>
                <a:latin typeface="Comic Sans MS"/>
                <a:cs typeface="Comic Sans MS"/>
              </a:rPr>
              <a:t>n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e</a:t>
            </a:r>
            <a:r>
              <a:rPr dirty="0" sz="2400" spc="10">
                <a:solidFill>
                  <a:srgbClr val="080808"/>
                </a:solidFill>
                <a:latin typeface="Comic Sans MS"/>
                <a:cs typeface="Comic Sans MS"/>
              </a:rPr>
              <a:t>v</a:t>
            </a:r>
            <a:r>
              <a:rPr dirty="0" sz="2400" spc="-20">
                <a:solidFill>
                  <a:srgbClr val="080808"/>
                </a:solidFill>
                <a:latin typeface="Comic Sans MS"/>
                <a:cs typeface="Comic Sans MS"/>
              </a:rPr>
              <a:t>e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r	</a:t>
            </a:r>
            <a:r>
              <a:rPr dirty="0" sz="2400" spc="-40">
                <a:solidFill>
                  <a:srgbClr val="080808"/>
                </a:solidFill>
                <a:latin typeface="Comic Sans MS"/>
                <a:cs typeface="Comic Sans MS"/>
              </a:rPr>
              <a:t>p</a:t>
            </a:r>
            <a:r>
              <a:rPr dirty="0" sz="2400" spc="20">
                <a:solidFill>
                  <a:srgbClr val="080808"/>
                </a:solidFill>
                <a:latin typeface="Comic Sans MS"/>
                <a:cs typeface="Comic Sans MS"/>
              </a:rPr>
              <a:t>r</a:t>
            </a:r>
            <a:r>
              <a:rPr dirty="0" sz="2400" spc="5">
                <a:solidFill>
                  <a:srgbClr val="080808"/>
                </a:solidFill>
                <a:latin typeface="Comic Sans MS"/>
                <a:cs typeface="Comic Sans MS"/>
              </a:rPr>
              <a:t>o</a:t>
            </a:r>
            <a:r>
              <a:rPr dirty="0" sz="2400" spc="-10">
                <a:solidFill>
                  <a:srgbClr val="080808"/>
                </a:solidFill>
                <a:latin typeface="Comic Sans MS"/>
                <a:cs typeface="Comic Sans MS"/>
              </a:rPr>
              <a:t>c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e</a:t>
            </a:r>
            <a:r>
              <a:rPr dirty="0" sz="2400" spc="-15">
                <a:solidFill>
                  <a:srgbClr val="080808"/>
                </a:solidFill>
                <a:latin typeface="Comic Sans MS"/>
                <a:cs typeface="Comic Sans MS"/>
              </a:rPr>
              <a:t>e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d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s	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o	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th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e	</a:t>
            </a:r>
            <a:r>
              <a:rPr dirty="0" sz="2400" spc="5">
                <a:solidFill>
                  <a:srgbClr val="080808"/>
                </a:solidFill>
                <a:latin typeface="Comic Sans MS"/>
                <a:cs typeface="Comic Sans MS"/>
              </a:rPr>
              <a:t>s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t</a:t>
            </a:r>
            <a:r>
              <a:rPr dirty="0" sz="2400" spc="-10">
                <a:solidFill>
                  <a:srgbClr val="080808"/>
                </a:solidFill>
                <a:latin typeface="Comic Sans MS"/>
                <a:cs typeface="Comic Sans MS"/>
              </a:rPr>
              <a:t>a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ge	</a:t>
            </a:r>
            <a:r>
              <a:rPr dirty="0" sz="2400" spc="5">
                <a:solidFill>
                  <a:srgbClr val="080808"/>
                </a:solidFill>
                <a:latin typeface="Comic Sans MS"/>
                <a:cs typeface="Comic Sans MS"/>
              </a:rPr>
              <a:t>o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f	</a:t>
            </a:r>
            <a:r>
              <a:rPr dirty="0" sz="2400" spc="-30">
                <a:solidFill>
                  <a:srgbClr val="080808"/>
                </a:solidFill>
                <a:latin typeface="Comic Sans MS"/>
                <a:cs typeface="Comic Sans MS"/>
              </a:rPr>
              <a:t>t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eta</a:t>
            </a:r>
            <a:r>
              <a:rPr dirty="0" sz="2400" spc="-10">
                <a:solidFill>
                  <a:srgbClr val="080808"/>
                </a:solidFill>
                <a:latin typeface="Comic Sans MS"/>
                <a:cs typeface="Comic Sans MS"/>
              </a:rPr>
              <a:t>n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y	</a:t>
            </a:r>
            <a:r>
              <a:rPr dirty="0" sz="2400" spc="-10">
                <a:solidFill>
                  <a:srgbClr val="080808"/>
                </a:solidFill>
                <a:latin typeface="Comic Sans MS"/>
                <a:cs typeface="Comic Sans MS"/>
              </a:rPr>
              <a:t>b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ut 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often is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a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cause </a:t>
            </a:r>
            <a:r>
              <a:rPr dirty="0" sz="2400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sz="2400" spc="5">
                <a:solidFill>
                  <a:srgbClr val="080808"/>
                </a:solidFill>
                <a:latin typeface="Comic Sans MS"/>
                <a:cs typeface="Comic Sans MS"/>
              </a:rPr>
              <a:t>severe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bone</a:t>
            </a:r>
            <a:r>
              <a:rPr dirty="0" sz="2400" spc="-100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80808"/>
                </a:solidFill>
                <a:latin typeface="Comic Sans MS"/>
                <a:cs typeface="Comic Sans MS"/>
              </a:rPr>
              <a:t>disability.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80808"/>
              </a:buClr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lvl="1" marL="360680" indent="-271780">
              <a:lnSpc>
                <a:spcPct val="100000"/>
              </a:lnSpc>
              <a:buSzPct val="95833"/>
              <a:buFont typeface="Wingdings"/>
              <a:buChar char=""/>
              <a:tabLst>
                <a:tab pos="361315" algn="l"/>
              </a:tabLst>
            </a:pPr>
            <a:r>
              <a:rPr dirty="0" u="heavy" sz="2400" spc="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Osteomalacia-“Renal</a:t>
            </a:r>
            <a:r>
              <a:rPr dirty="0" u="heavy" sz="2400" spc="-9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Rickets</a:t>
            </a:r>
            <a:r>
              <a:rPr dirty="0" u="heavy" sz="240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Comic Sans MS"/>
                <a:cs typeface="Comic Sans MS"/>
              </a:rPr>
              <a:t>".</a:t>
            </a:r>
            <a:endParaRPr sz="2400">
              <a:latin typeface="Comic Sans MS"/>
              <a:cs typeface="Comic Sans MS"/>
            </a:endParaRPr>
          </a:p>
          <a:p>
            <a:pPr marL="695325" indent="-6064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5325" algn="l"/>
                <a:tab pos="695960" algn="l"/>
                <a:tab pos="6174105" algn="l"/>
              </a:tabLst>
            </a:pPr>
            <a:r>
              <a:rPr dirty="0" sz="2400" b="1">
                <a:solidFill>
                  <a:srgbClr val="080808"/>
                </a:solidFill>
                <a:latin typeface="Comic Sans MS"/>
                <a:cs typeface="Comic Sans MS"/>
              </a:rPr>
              <a:t>It </a:t>
            </a: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is </a:t>
            </a:r>
            <a:r>
              <a:rPr dirty="0" sz="2400" b="1">
                <a:solidFill>
                  <a:srgbClr val="080808"/>
                </a:solidFill>
                <a:latin typeface="Comic Sans MS"/>
                <a:cs typeface="Comic Sans MS"/>
              </a:rPr>
              <a:t>a </a:t>
            </a:r>
            <a:r>
              <a:rPr dirty="0" sz="2400" spc="-10" b="1">
                <a:solidFill>
                  <a:srgbClr val="080808"/>
                </a:solidFill>
                <a:latin typeface="Comic Sans MS"/>
                <a:cs typeface="Comic Sans MS"/>
              </a:rPr>
              <a:t>type </a:t>
            </a:r>
            <a:r>
              <a:rPr dirty="0" sz="2400" b="1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Osteomalacia</a:t>
            </a:r>
            <a:r>
              <a:rPr dirty="0" sz="2400" spc="4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due</a:t>
            </a:r>
            <a:r>
              <a:rPr dirty="0" sz="2400" spc="1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to	prolonged</a:t>
            </a:r>
            <a:endParaRPr sz="2400">
              <a:latin typeface="Comic Sans MS"/>
              <a:cs typeface="Comic Sans MS"/>
            </a:endParaRPr>
          </a:p>
          <a:p>
            <a:pPr marL="746760">
              <a:lnSpc>
                <a:spcPct val="100000"/>
              </a:lnSpc>
            </a:pP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kidney</a:t>
            </a:r>
            <a:r>
              <a:rPr dirty="0" sz="2400" spc="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080808"/>
                </a:solidFill>
                <a:latin typeface="Comic Sans MS"/>
                <a:cs typeface="Comic Sans MS"/>
              </a:rPr>
              <a:t>disease</a:t>
            </a:r>
            <a:endParaRPr sz="2400">
              <a:latin typeface="Comic Sans MS"/>
              <a:cs typeface="Comic Sans MS"/>
            </a:endParaRPr>
          </a:p>
          <a:p>
            <a:pPr marL="695325" indent="-606425">
              <a:lnSpc>
                <a:spcPct val="100000"/>
              </a:lnSpc>
              <a:buFont typeface="Arial"/>
              <a:buChar char="•"/>
              <a:tabLst>
                <a:tab pos="695325" algn="l"/>
                <a:tab pos="695960" algn="l"/>
              </a:tabLst>
            </a:pP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Failure </a:t>
            </a:r>
            <a:r>
              <a:rPr dirty="0" sz="2400" b="1">
                <a:solidFill>
                  <a:srgbClr val="080808"/>
                </a:solidFill>
                <a:latin typeface="Comic Sans MS"/>
                <a:cs typeface="Comic Sans MS"/>
              </a:rPr>
              <a:t>of </a:t>
            </a: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the </a:t>
            </a:r>
            <a:r>
              <a:rPr dirty="0" sz="2400" b="1">
                <a:solidFill>
                  <a:srgbClr val="080808"/>
                </a:solidFill>
                <a:latin typeface="Comic Sans MS"/>
                <a:cs typeface="Comic Sans MS"/>
              </a:rPr>
              <a:t>damaged </a:t>
            </a:r>
            <a:r>
              <a:rPr dirty="0" sz="2400" spc="-5" b="1">
                <a:solidFill>
                  <a:srgbClr val="080808"/>
                </a:solidFill>
                <a:latin typeface="Comic Sans MS"/>
                <a:cs typeface="Comic Sans MS"/>
              </a:rPr>
              <a:t>kidney to</a:t>
            </a:r>
            <a:r>
              <a:rPr dirty="0" sz="2400" spc="-25" b="1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080808"/>
                </a:solidFill>
                <a:latin typeface="Comic Sans MS"/>
                <a:cs typeface="Comic Sans MS"/>
              </a:rPr>
              <a:t>form…..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5334000" cy="838200"/>
          </a:xfrm>
          <a:prstGeom prst="rect"/>
          <a:ln w="9525">
            <a:solidFill>
              <a:srgbClr val="000066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marL="671830">
              <a:lnSpc>
                <a:spcPct val="100000"/>
              </a:lnSpc>
              <a:spcBef>
                <a:spcPts val="1045"/>
              </a:spcBef>
            </a:pPr>
            <a:r>
              <a:rPr dirty="0" sz="3600">
                <a:latin typeface="Arial"/>
                <a:cs typeface="Arial"/>
              </a:rPr>
              <a:t>Bone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composition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524000"/>
            <a:ext cx="6477000" cy="4876800"/>
          </a:xfrm>
          <a:custGeom>
            <a:avLst/>
            <a:gdLst/>
            <a:ahLst/>
            <a:cxnLst/>
            <a:rect l="l" t="t" r="r" b="b"/>
            <a:pathLst>
              <a:path w="6477000" h="4876800">
                <a:moveTo>
                  <a:pt x="0" y="4876800"/>
                </a:moveTo>
                <a:lnTo>
                  <a:pt x="6477000" y="4876800"/>
                </a:lnTo>
                <a:lnTo>
                  <a:pt x="64770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844" y="1471522"/>
            <a:ext cx="3644265" cy="17100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Organic</a:t>
            </a:r>
            <a:r>
              <a:rPr dirty="0" sz="2400" spc="-4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Matrix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Collagen Fibers</a:t>
            </a:r>
            <a:r>
              <a:rPr dirty="0" sz="200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(95%)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Ground Substance</a:t>
            </a:r>
            <a:r>
              <a:rPr dirty="0" sz="20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161616"/>
                </a:solidFill>
                <a:latin typeface="Arial"/>
                <a:cs typeface="Arial"/>
              </a:rPr>
              <a:t>(5%)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ECF</a:t>
            </a:r>
            <a:endParaRPr sz="18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800" spc="-10" b="1">
                <a:solidFill>
                  <a:srgbClr val="161616"/>
                </a:solidFill>
                <a:latin typeface="Arial"/>
                <a:cs typeface="Arial"/>
              </a:rPr>
              <a:t>Proteoglycans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844" y="3953711"/>
            <a:ext cx="3262629" cy="76962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Bone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 Salts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  <a:tabLst>
                <a:tab pos="756285" algn="l"/>
              </a:tabLst>
            </a:pPr>
            <a:r>
              <a:rPr dirty="0" sz="2000" spc="-5">
                <a:solidFill>
                  <a:srgbClr val="161616"/>
                </a:solidFill>
                <a:latin typeface="Arial"/>
                <a:cs typeface="Arial"/>
              </a:rPr>
              <a:t>–	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Salts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of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Ca++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&amp;</a:t>
            </a:r>
            <a:r>
              <a:rPr dirty="0" sz="2000" spc="-1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PO4</a:t>
            </a:r>
            <a:r>
              <a:rPr dirty="0" baseline="24691" sz="2025" spc="-7" b="1">
                <a:solidFill>
                  <a:srgbClr val="161616"/>
                </a:solidFill>
                <a:latin typeface="Arial"/>
                <a:cs typeface="Arial"/>
              </a:rPr>
              <a:t>-</a:t>
            </a:r>
            <a:endParaRPr baseline="24691" sz="202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4697488"/>
            <a:ext cx="3314700" cy="1334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370" marR="156845" indent="-281305">
              <a:lnSpc>
                <a:spcPct val="11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 sz="2000" spc="-5">
                <a:solidFill>
                  <a:srgbClr val="161616"/>
                </a:solidFill>
                <a:latin typeface="Arial"/>
                <a:cs typeface="Arial"/>
              </a:rPr>
              <a:t>–		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In the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form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of 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Hydroxyapatite crystals 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Ca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10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(PO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4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)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6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(OH)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2</a:t>
            </a:r>
            <a:endParaRPr baseline="-20576" sz="2025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25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Mg, Na, K, Carbonate</a:t>
            </a:r>
            <a:r>
              <a:rPr dirty="0" sz="1800" spc="-12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4114736"/>
            <a:ext cx="2209800" cy="1725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72200" y="1676400"/>
            <a:ext cx="2220849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6939" y="3962019"/>
            <a:ext cx="3354070" cy="1675764"/>
          </a:xfrm>
          <a:custGeom>
            <a:avLst/>
            <a:gdLst/>
            <a:ahLst/>
            <a:cxnLst/>
            <a:rect l="l" t="t" r="r" b="b"/>
            <a:pathLst>
              <a:path w="3354070" h="1675764">
                <a:moveTo>
                  <a:pt x="3212198" y="0"/>
                </a:moveTo>
                <a:lnTo>
                  <a:pt x="0" y="1334007"/>
                </a:lnTo>
                <a:lnTo>
                  <a:pt x="141859" y="1675574"/>
                </a:lnTo>
                <a:lnTo>
                  <a:pt x="3354057" y="341629"/>
                </a:lnTo>
                <a:lnTo>
                  <a:pt x="3212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6939" y="3962019"/>
            <a:ext cx="3354070" cy="1675764"/>
          </a:xfrm>
          <a:custGeom>
            <a:avLst/>
            <a:gdLst/>
            <a:ahLst/>
            <a:cxnLst/>
            <a:rect l="l" t="t" r="r" b="b"/>
            <a:pathLst>
              <a:path w="3354070" h="1675764">
                <a:moveTo>
                  <a:pt x="0" y="1334007"/>
                </a:moveTo>
                <a:lnTo>
                  <a:pt x="3212198" y="0"/>
                </a:lnTo>
                <a:lnTo>
                  <a:pt x="3354057" y="341629"/>
                </a:lnTo>
                <a:lnTo>
                  <a:pt x="141859" y="1675574"/>
                </a:lnTo>
                <a:lnTo>
                  <a:pt x="0" y="1334007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00099" y="4158615"/>
            <a:ext cx="3049574" cy="1346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96000" y="3886200"/>
            <a:ext cx="2286000" cy="838200"/>
          </a:xfrm>
          <a:custGeom>
            <a:avLst/>
            <a:gdLst/>
            <a:ahLst/>
            <a:cxnLst/>
            <a:rect l="l" t="t" r="r" b="b"/>
            <a:pathLst>
              <a:path w="2286000" h="838200">
                <a:moveTo>
                  <a:pt x="0" y="838200"/>
                </a:moveTo>
                <a:lnTo>
                  <a:pt x="2286000" y="838200"/>
                </a:lnTo>
                <a:lnTo>
                  <a:pt x="2286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96000" y="3886200"/>
            <a:ext cx="2286000" cy="838200"/>
          </a:xfrm>
          <a:custGeom>
            <a:avLst/>
            <a:gdLst/>
            <a:ahLst/>
            <a:cxnLst/>
            <a:rect l="l" t="t" r="r" b="b"/>
            <a:pathLst>
              <a:path w="2286000" h="838200">
                <a:moveTo>
                  <a:pt x="0" y="838200"/>
                </a:moveTo>
                <a:lnTo>
                  <a:pt x="2286000" y="838200"/>
                </a:lnTo>
                <a:lnTo>
                  <a:pt x="2286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76898" y="3917950"/>
            <a:ext cx="1956435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765" indent="-139065">
              <a:lnSpc>
                <a:spcPts val="2870"/>
              </a:lnSpc>
              <a:spcBef>
                <a:spcPts val="100"/>
              </a:spcBef>
              <a:buSzPct val="95833"/>
              <a:buChar char="•"/>
              <a:tabLst>
                <a:tab pos="152400" algn="l"/>
              </a:tabLst>
            </a:pPr>
            <a:r>
              <a:rPr dirty="0" sz="2400" spc="-5">
                <a:solidFill>
                  <a:srgbClr val="161616"/>
                </a:solidFill>
                <a:latin typeface="Tahoma"/>
                <a:cs typeface="Tahoma"/>
              </a:rPr>
              <a:t>Rickets</a:t>
            </a:r>
            <a:endParaRPr sz="2400">
              <a:latin typeface="Tahoma"/>
              <a:cs typeface="Tahoma"/>
            </a:endParaRPr>
          </a:p>
          <a:p>
            <a:pPr marL="151765" indent="-139065">
              <a:lnSpc>
                <a:spcPts val="2870"/>
              </a:lnSpc>
              <a:buSzPct val="95833"/>
              <a:buChar char="•"/>
              <a:tabLst>
                <a:tab pos="152400" algn="l"/>
              </a:tabLst>
            </a:pPr>
            <a:r>
              <a:rPr dirty="0" sz="2400">
                <a:solidFill>
                  <a:srgbClr val="161616"/>
                </a:solidFill>
                <a:latin typeface="Tahoma"/>
                <a:cs typeface="Tahoma"/>
              </a:rPr>
              <a:t>O</a:t>
            </a:r>
            <a:r>
              <a:rPr dirty="0" sz="2400" spc="10">
                <a:solidFill>
                  <a:srgbClr val="161616"/>
                </a:solidFill>
                <a:latin typeface="Tahoma"/>
                <a:cs typeface="Tahoma"/>
              </a:rPr>
              <a:t>s</a:t>
            </a:r>
            <a:r>
              <a:rPr dirty="0" sz="2400" spc="-15">
                <a:solidFill>
                  <a:srgbClr val="161616"/>
                </a:solidFill>
                <a:latin typeface="Tahoma"/>
                <a:cs typeface="Tahoma"/>
              </a:rPr>
              <a:t>t</a:t>
            </a:r>
            <a:r>
              <a:rPr dirty="0" sz="2400">
                <a:solidFill>
                  <a:srgbClr val="161616"/>
                </a:solidFill>
                <a:latin typeface="Tahoma"/>
                <a:cs typeface="Tahoma"/>
              </a:rPr>
              <a:t>e</a:t>
            </a:r>
            <a:r>
              <a:rPr dirty="0" sz="2400" spc="-10">
                <a:solidFill>
                  <a:srgbClr val="161616"/>
                </a:solidFill>
                <a:latin typeface="Tahoma"/>
                <a:cs typeface="Tahoma"/>
              </a:rPr>
              <a:t>o</a:t>
            </a:r>
            <a:r>
              <a:rPr dirty="0" sz="2400">
                <a:solidFill>
                  <a:srgbClr val="161616"/>
                </a:solidFill>
                <a:latin typeface="Tahoma"/>
                <a:cs typeface="Tahoma"/>
              </a:rPr>
              <a:t>m</a:t>
            </a:r>
            <a:r>
              <a:rPr dirty="0" sz="2400" spc="-15">
                <a:solidFill>
                  <a:srgbClr val="161616"/>
                </a:solidFill>
                <a:latin typeface="Tahoma"/>
                <a:cs typeface="Tahoma"/>
              </a:rPr>
              <a:t>a</a:t>
            </a:r>
            <a:r>
              <a:rPr dirty="0" sz="2400">
                <a:solidFill>
                  <a:srgbClr val="161616"/>
                </a:solidFill>
                <a:latin typeface="Tahoma"/>
                <a:cs typeface="Tahoma"/>
              </a:rPr>
              <a:t>l</a:t>
            </a:r>
            <a:r>
              <a:rPr dirty="0" sz="2400" spc="-15">
                <a:solidFill>
                  <a:srgbClr val="161616"/>
                </a:solidFill>
                <a:latin typeface="Tahoma"/>
                <a:cs typeface="Tahoma"/>
              </a:rPr>
              <a:t>a</a:t>
            </a:r>
            <a:r>
              <a:rPr dirty="0" sz="2400" spc="-5">
                <a:solidFill>
                  <a:srgbClr val="161616"/>
                </a:solidFill>
                <a:latin typeface="Tahoma"/>
                <a:cs typeface="Tahoma"/>
              </a:rPr>
              <a:t>cia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585984"/>
            <a:ext cx="2894481" cy="280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43400" y="3886200"/>
            <a:ext cx="3108325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1650" y="3886200"/>
            <a:ext cx="3700399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7315200" cy="1143000"/>
          </a:xfrm>
          <a:prstGeom prst="rect"/>
          <a:ln w="38100">
            <a:solidFill>
              <a:srgbClr val="000066"/>
            </a:solidFill>
          </a:ln>
        </p:spPr>
        <p:txBody>
          <a:bodyPr wrap="square" lIns="0" tIns="220345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1735"/>
              </a:spcBef>
              <a:tabLst>
                <a:tab pos="4095750" algn="l"/>
                <a:tab pos="5403215" algn="l"/>
              </a:tabLst>
            </a:pPr>
            <a:r>
              <a:rPr dirty="0" sz="4400" spc="-5">
                <a:latin typeface="Arial"/>
                <a:cs typeface="Arial"/>
              </a:rPr>
              <a:t>Distribution</a:t>
            </a:r>
            <a:r>
              <a:rPr dirty="0" sz="4400" spc="45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of	</a:t>
            </a:r>
            <a:r>
              <a:rPr dirty="0" sz="4400" spc="5">
                <a:latin typeface="Arial"/>
                <a:cs typeface="Arial"/>
              </a:rPr>
              <a:t>Ca</a:t>
            </a:r>
            <a:r>
              <a:rPr dirty="0" baseline="24904" sz="4350" spc="7">
                <a:latin typeface="Arial"/>
                <a:cs typeface="Arial"/>
              </a:rPr>
              <a:t>++	</a:t>
            </a:r>
            <a:r>
              <a:rPr dirty="0" sz="4400" spc="-5">
                <a:latin typeface="Arial"/>
                <a:cs typeface="Arial"/>
              </a:rPr>
              <a:t>in</a:t>
            </a:r>
            <a:r>
              <a:rPr dirty="0" sz="4400" spc="-4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Body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444" y="1638678"/>
            <a:ext cx="4277995" cy="200152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3600" spc="-5" b="1">
                <a:solidFill>
                  <a:srgbClr val="161616"/>
                </a:solidFill>
                <a:latin typeface="Arial"/>
                <a:cs typeface="Arial"/>
              </a:rPr>
              <a:t>Skeleton &amp;</a:t>
            </a:r>
            <a:r>
              <a:rPr dirty="0" sz="36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161616"/>
                </a:solidFill>
                <a:latin typeface="Arial"/>
                <a:cs typeface="Arial"/>
              </a:rPr>
              <a:t>Teeth</a:t>
            </a:r>
            <a:endParaRPr sz="3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3600" b="1">
                <a:solidFill>
                  <a:srgbClr val="161616"/>
                </a:solidFill>
                <a:latin typeface="Arial"/>
                <a:cs typeface="Arial"/>
              </a:rPr>
              <a:t>ICF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(Endoplasmic</a:t>
            </a:r>
            <a:r>
              <a:rPr dirty="0" sz="2000" spc="-3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Reticulum)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3600" spc="-5" b="1">
                <a:solidFill>
                  <a:srgbClr val="161616"/>
                </a:solidFill>
                <a:latin typeface="Arial"/>
                <a:cs typeface="Arial"/>
              </a:rPr>
              <a:t>ECF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143250"/>
            <a:ext cx="5743575" cy="290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444" y="268350"/>
            <a:ext cx="7539990" cy="5819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64180" indent="-4572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64180" algn="l"/>
                <a:tab pos="2964815" algn="l"/>
              </a:tabLst>
            </a:pPr>
            <a:r>
              <a:rPr dirty="0" sz="2800" b="1">
                <a:solidFill>
                  <a:srgbClr val="161616"/>
                </a:solidFill>
                <a:latin typeface="Arial"/>
                <a:cs typeface="Arial"/>
              </a:rPr>
              <a:t>Osteoporosis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356870" marR="508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Osteoporosis is the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most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common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all bone 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diseases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in adults, especially in old</a:t>
            </a:r>
            <a:r>
              <a:rPr dirty="0" sz="2400" spc="-1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age.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61616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algn="just" marL="356870" marR="508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results from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equal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loss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both </a:t>
            </a:r>
            <a:r>
              <a:rPr dirty="0" u="heavy" sz="2400" spc="-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organic bone </a:t>
            </a:r>
            <a:r>
              <a:rPr dirty="0" u="heavy" sz="2400" spc="-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matrix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 and </a:t>
            </a:r>
            <a:r>
              <a:rPr dirty="0" u="heavy" sz="2400" spc="-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minerals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 resulting in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loss of </a:t>
            </a:r>
            <a:r>
              <a:rPr dirty="0" u="heavy" sz="2400" spc="-1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total </a:t>
            </a:r>
            <a:r>
              <a:rPr dirty="0" u="heavy" sz="2400" spc="-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bone </a:t>
            </a:r>
            <a:r>
              <a:rPr dirty="0" u="heavy" sz="2400" spc="-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4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mass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and</a:t>
            </a:r>
            <a:r>
              <a:rPr dirty="0" sz="2400" spc="-3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strength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61616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the cause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the diminished</a:t>
            </a:r>
            <a:r>
              <a:rPr dirty="0" sz="2400" spc="-2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bone:</a:t>
            </a:r>
            <a:endParaRPr sz="2400">
              <a:latin typeface="Comic Sans MS"/>
              <a:cs typeface="Comic Sans MS"/>
            </a:endParaRPr>
          </a:p>
          <a:p>
            <a:pPr lvl="1" marL="1097915" marR="249554" indent="-170815">
              <a:lnSpc>
                <a:spcPct val="120000"/>
              </a:lnSpc>
              <a:spcBef>
                <a:spcPts val="5"/>
              </a:spcBef>
              <a:buChar char="-"/>
              <a:tabLst>
                <a:tab pos="1144270" algn="l"/>
              </a:tabLst>
            </a:pP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the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osteoblastic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activity in the bone is  usually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less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than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normal so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the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rate of</a:t>
            </a:r>
            <a:r>
              <a:rPr dirty="0" sz="2400" spc="-12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bone 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osteoid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deposition is</a:t>
            </a:r>
            <a:r>
              <a:rPr dirty="0" sz="2400" spc="-3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depressed.</a:t>
            </a:r>
            <a:endParaRPr sz="2400">
              <a:latin typeface="Comic Sans MS"/>
              <a:cs typeface="Comic Sans MS"/>
            </a:endParaRPr>
          </a:p>
          <a:p>
            <a:pPr lvl="1" marL="1097915" indent="-170815">
              <a:lnSpc>
                <a:spcPct val="100000"/>
              </a:lnSpc>
              <a:spcBef>
                <a:spcPts val="580"/>
              </a:spcBef>
              <a:buChar char="-"/>
              <a:tabLst>
                <a:tab pos="1144270" algn="l"/>
              </a:tabLst>
            </a:pPr>
            <a:r>
              <a:rPr dirty="0" sz="2400">
                <a:solidFill>
                  <a:srgbClr val="161616"/>
                </a:solidFill>
                <a:latin typeface="Comic Sans MS"/>
                <a:cs typeface="Comic Sans MS"/>
              </a:rPr>
              <a:t>excess osteoclastic</a:t>
            </a:r>
            <a:r>
              <a:rPr dirty="0" sz="2400" spc="-5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161616"/>
                </a:solidFill>
                <a:latin typeface="Comic Sans MS"/>
                <a:cs typeface="Comic Sans MS"/>
              </a:rPr>
              <a:t>activity.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24000"/>
            <a:ext cx="48577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5782" y="249377"/>
            <a:ext cx="231965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>
                <a:latin typeface="Arial"/>
                <a:cs typeface="Arial"/>
              </a:rPr>
              <a:t>Oste</a:t>
            </a:r>
            <a:r>
              <a:rPr dirty="0" spc="-15">
                <a:latin typeface="Arial"/>
                <a:cs typeface="Arial"/>
              </a:rPr>
              <a:t>o</a:t>
            </a:r>
            <a:r>
              <a:rPr dirty="0" spc="-10">
                <a:latin typeface="Arial"/>
                <a:cs typeface="Arial"/>
              </a:rPr>
              <a:t>po</a:t>
            </a:r>
            <a:r>
              <a:rPr dirty="0" spc="5">
                <a:latin typeface="Arial"/>
                <a:cs typeface="Arial"/>
              </a:rPr>
              <a:t>r</a:t>
            </a:r>
            <a:r>
              <a:rPr dirty="0" spc="-1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sis</a:t>
            </a:r>
          </a:p>
        </p:txBody>
      </p:sp>
      <p:sp>
        <p:nvSpPr>
          <p:cNvPr id="4" name="object 4"/>
          <p:cNvSpPr/>
          <p:nvPr/>
        </p:nvSpPr>
        <p:spPr>
          <a:xfrm>
            <a:off x="5486400" y="1633473"/>
            <a:ext cx="3143250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1376"/>
            <a:ext cx="5989955" cy="3611879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Wingdings"/>
              <a:buChar char=""/>
              <a:tabLst>
                <a:tab pos="357505" algn="l"/>
              </a:tabLst>
            </a:pPr>
            <a:r>
              <a:rPr dirty="0" u="heavy" sz="2800" spc="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causes of</a:t>
            </a:r>
            <a:r>
              <a:rPr dirty="0" u="heavy" sz="2800" spc="-7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8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osteoporosis:</a:t>
            </a:r>
            <a:endParaRPr sz="2800">
              <a:latin typeface="Comic Sans MS"/>
              <a:cs typeface="Comic Sans MS"/>
            </a:endParaRPr>
          </a:p>
          <a:p>
            <a:pPr marL="539750" indent="-527050">
              <a:lnSpc>
                <a:spcPct val="100000"/>
              </a:lnSpc>
              <a:spcBef>
                <a:spcPts val="675"/>
              </a:spcBef>
              <a:buAutoNum type="arabicParenBoth"/>
              <a:tabLst>
                <a:tab pos="540385" algn="l"/>
              </a:tabLst>
            </a:pP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lack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of physical</a:t>
            </a:r>
            <a:r>
              <a:rPr dirty="0" sz="2800" spc="-10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stress</a:t>
            </a:r>
            <a:endParaRPr sz="2800">
              <a:latin typeface="Comic Sans MS"/>
              <a:cs typeface="Comic Sans MS"/>
            </a:endParaRPr>
          </a:p>
          <a:p>
            <a:pPr marL="596900" indent="-584200">
              <a:lnSpc>
                <a:spcPct val="100000"/>
              </a:lnSpc>
              <a:spcBef>
                <a:spcPts val="675"/>
              </a:spcBef>
              <a:buAutoNum type="arabicParenBoth"/>
              <a:tabLst>
                <a:tab pos="597535" algn="l"/>
              </a:tabLst>
            </a:pP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malnutrition</a:t>
            </a:r>
            <a:endParaRPr sz="2800">
              <a:latin typeface="Comic Sans MS"/>
              <a:cs typeface="Comic Sans MS"/>
            </a:endParaRPr>
          </a:p>
          <a:p>
            <a:pPr marL="596900" indent="-584200">
              <a:lnSpc>
                <a:spcPct val="100000"/>
              </a:lnSpc>
              <a:spcBef>
                <a:spcPts val="670"/>
              </a:spcBef>
              <a:buAutoNum type="arabicParenBoth"/>
              <a:tabLst>
                <a:tab pos="597535" algn="l"/>
              </a:tabLst>
            </a:pP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lack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vitamin</a:t>
            </a:r>
            <a:r>
              <a:rPr dirty="0" sz="2800" spc="-7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C</a:t>
            </a:r>
            <a:endParaRPr sz="2800">
              <a:latin typeface="Comic Sans MS"/>
              <a:cs typeface="Comic Sans MS"/>
            </a:endParaRPr>
          </a:p>
          <a:p>
            <a:pPr marL="596900" indent="-584200">
              <a:lnSpc>
                <a:spcPct val="100000"/>
              </a:lnSpc>
              <a:spcBef>
                <a:spcPts val="675"/>
              </a:spcBef>
              <a:buAutoNum type="arabicParenBoth"/>
              <a:tabLst>
                <a:tab pos="597535" algn="l"/>
              </a:tabLst>
            </a:pP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postmenopausal lack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of</a:t>
            </a:r>
            <a:r>
              <a:rPr dirty="0" sz="2800" spc="-12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estrogen</a:t>
            </a:r>
            <a:endParaRPr sz="2800">
              <a:latin typeface="Comic Sans MS"/>
              <a:cs typeface="Comic Sans MS"/>
            </a:endParaRPr>
          </a:p>
          <a:p>
            <a:pPr marL="596900" indent="-584200">
              <a:lnSpc>
                <a:spcPct val="100000"/>
              </a:lnSpc>
              <a:spcBef>
                <a:spcPts val="675"/>
              </a:spcBef>
              <a:buAutoNum type="arabicParenBoth"/>
              <a:tabLst>
                <a:tab pos="597535" algn="l"/>
              </a:tabLst>
            </a:pP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old</a:t>
            </a:r>
            <a:r>
              <a:rPr dirty="0" sz="2800" spc="-2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age</a:t>
            </a:r>
            <a:endParaRPr sz="2800">
              <a:latin typeface="Comic Sans MS"/>
              <a:cs typeface="Comic Sans MS"/>
            </a:endParaRPr>
          </a:p>
          <a:p>
            <a:pPr marL="703580" indent="-584200">
              <a:lnSpc>
                <a:spcPct val="100000"/>
              </a:lnSpc>
              <a:spcBef>
                <a:spcPts val="675"/>
              </a:spcBef>
              <a:buAutoNum type="arabicParenBoth"/>
              <a:tabLst>
                <a:tab pos="704215" algn="l"/>
              </a:tabLst>
            </a:pP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Cushing’s</a:t>
            </a:r>
            <a:r>
              <a:rPr dirty="0" sz="2800" spc="-8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syndrome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1982" y="608152"/>
            <a:ext cx="231965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>
                <a:latin typeface="Arial"/>
                <a:cs typeface="Arial"/>
              </a:rPr>
              <a:t>Oste</a:t>
            </a:r>
            <a:r>
              <a:rPr dirty="0" spc="-15">
                <a:latin typeface="Arial"/>
                <a:cs typeface="Arial"/>
              </a:rPr>
              <a:t>o</a:t>
            </a:r>
            <a:r>
              <a:rPr dirty="0" spc="-10">
                <a:latin typeface="Arial"/>
                <a:cs typeface="Arial"/>
              </a:rPr>
              <a:t>po</a:t>
            </a:r>
            <a:r>
              <a:rPr dirty="0" spc="5">
                <a:latin typeface="Arial"/>
                <a:cs typeface="Arial"/>
              </a:rPr>
              <a:t>r</a:t>
            </a:r>
            <a:r>
              <a:rPr dirty="0" spc="-1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sis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4057650"/>
            <a:ext cx="3133725" cy="249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24400" y="1143000"/>
            <a:ext cx="2476500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8644" y="395986"/>
            <a:ext cx="475932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0835" indent="-318135">
              <a:lnSpc>
                <a:spcPct val="100000"/>
              </a:lnSpc>
              <a:spcBef>
                <a:spcPts val="105"/>
              </a:spcBef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dirty="0" u="heavy" sz="28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800" spc="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symptoms of</a:t>
            </a:r>
            <a:r>
              <a:rPr dirty="0" u="heavy" sz="2800" spc="-12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8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osteoporosis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1066800"/>
            <a:ext cx="2647950" cy="264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524000"/>
            <a:ext cx="6727825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5782" y="249377"/>
            <a:ext cx="231965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>
                <a:solidFill>
                  <a:srgbClr val="080808"/>
                </a:solidFill>
                <a:latin typeface="Arial"/>
                <a:cs typeface="Arial"/>
              </a:rPr>
              <a:t>Oste</a:t>
            </a:r>
            <a:r>
              <a:rPr dirty="0" spc="-15">
                <a:solidFill>
                  <a:srgbClr val="080808"/>
                </a:solidFill>
                <a:latin typeface="Arial"/>
                <a:cs typeface="Arial"/>
              </a:rPr>
              <a:t>o</a:t>
            </a:r>
            <a:r>
              <a:rPr dirty="0" spc="-10">
                <a:solidFill>
                  <a:srgbClr val="080808"/>
                </a:solidFill>
                <a:latin typeface="Arial"/>
                <a:cs typeface="Arial"/>
              </a:rPr>
              <a:t>po</a:t>
            </a:r>
            <a:r>
              <a:rPr dirty="0" spc="5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dirty="0" spc="-10">
                <a:solidFill>
                  <a:srgbClr val="080808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80808"/>
                </a:solidFill>
                <a:latin typeface="Arial"/>
                <a:cs typeface="Arial"/>
              </a:rPr>
              <a:t>sis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457200"/>
            <a:ext cx="5334000" cy="838200"/>
          </a:xfrm>
          <a:custGeom>
            <a:avLst/>
            <a:gdLst/>
            <a:ahLst/>
            <a:cxnLst/>
            <a:rect l="l" t="t" r="r" b="b"/>
            <a:pathLst>
              <a:path w="5334000" h="838200">
                <a:moveTo>
                  <a:pt x="0" y="838200"/>
                </a:moveTo>
                <a:lnTo>
                  <a:pt x="5334000" y="838200"/>
                </a:lnTo>
                <a:lnTo>
                  <a:pt x="533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0583" y="577418"/>
            <a:ext cx="40189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Bone</a:t>
            </a:r>
            <a:r>
              <a:rPr dirty="0" sz="3600" spc="-6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composition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1471522"/>
            <a:ext cx="3644265" cy="17100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Organic</a:t>
            </a:r>
            <a:r>
              <a:rPr dirty="0" sz="2400" spc="-4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Matrix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Collagen Fibers</a:t>
            </a:r>
            <a:r>
              <a:rPr dirty="0" sz="200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(95%)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Ground Substance</a:t>
            </a:r>
            <a:r>
              <a:rPr dirty="0" sz="20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161616"/>
                </a:solidFill>
                <a:latin typeface="Arial"/>
                <a:cs typeface="Arial"/>
              </a:rPr>
              <a:t>(5%)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ECF</a:t>
            </a:r>
            <a:endParaRPr sz="18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800" spc="-10" b="1">
                <a:solidFill>
                  <a:srgbClr val="161616"/>
                </a:solidFill>
                <a:latin typeface="Arial"/>
                <a:cs typeface="Arial"/>
              </a:rPr>
              <a:t>Proteoglycans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844" y="3953711"/>
            <a:ext cx="3771900" cy="2078989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 sz="2400" spc="-5" b="1">
                <a:solidFill>
                  <a:srgbClr val="161616"/>
                </a:solidFill>
                <a:latin typeface="Arial"/>
                <a:cs typeface="Arial"/>
              </a:rPr>
              <a:t>Bone</a:t>
            </a:r>
            <a:r>
              <a:rPr dirty="0" sz="2400" b="1">
                <a:solidFill>
                  <a:srgbClr val="161616"/>
                </a:solidFill>
                <a:latin typeface="Arial"/>
                <a:cs typeface="Arial"/>
              </a:rPr>
              <a:t> Salts</a:t>
            </a:r>
            <a:endParaRPr sz="2400">
              <a:latin typeface="Arial"/>
              <a:cs typeface="Arial"/>
            </a:endParaRPr>
          </a:p>
          <a:p>
            <a:pPr lvl="1" marL="750570" indent="-280670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Salts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of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Ca++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&amp;</a:t>
            </a:r>
            <a:r>
              <a:rPr dirty="0" sz="2000" spc="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PO4</a:t>
            </a:r>
            <a:r>
              <a:rPr dirty="0" baseline="24691" sz="2025" spc="-7" b="1">
                <a:solidFill>
                  <a:srgbClr val="161616"/>
                </a:solidFill>
                <a:latin typeface="Arial"/>
                <a:cs typeface="Arial"/>
              </a:rPr>
              <a:t>-</a:t>
            </a:r>
            <a:endParaRPr baseline="24691" sz="2025">
              <a:latin typeface="Arial"/>
              <a:cs typeface="Arial"/>
            </a:endParaRPr>
          </a:p>
          <a:p>
            <a:pPr lvl="1" marL="750570" marR="156845" indent="-280670">
              <a:lnSpc>
                <a:spcPct val="11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In the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form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of  </a:t>
            </a:r>
            <a:r>
              <a:rPr dirty="0" sz="2000" spc="-10" b="1">
                <a:solidFill>
                  <a:srgbClr val="161616"/>
                </a:solidFill>
                <a:latin typeface="Arial"/>
                <a:cs typeface="Arial"/>
              </a:rPr>
              <a:t>Hydroxyapatite crystals  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Ca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10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(PO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4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)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6</a:t>
            </a:r>
            <a:r>
              <a:rPr dirty="0" sz="2000" spc="-5" b="1">
                <a:solidFill>
                  <a:srgbClr val="161616"/>
                </a:solidFill>
                <a:latin typeface="Arial"/>
                <a:cs typeface="Arial"/>
              </a:rPr>
              <a:t>(OH)</a:t>
            </a:r>
            <a:r>
              <a:rPr dirty="0" baseline="-20576" sz="2025" spc="-7" b="1">
                <a:solidFill>
                  <a:srgbClr val="161616"/>
                </a:solidFill>
                <a:latin typeface="Arial"/>
                <a:cs typeface="Arial"/>
              </a:rPr>
              <a:t>2</a:t>
            </a:r>
            <a:endParaRPr baseline="-20576" sz="2025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25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Mg, Na, K, Carbonate</a:t>
            </a:r>
            <a:r>
              <a:rPr dirty="0" sz="1800" spc="-12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2200" y="4114736"/>
            <a:ext cx="2209800" cy="1725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72200" y="1676400"/>
            <a:ext cx="2220849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8446" y="1167764"/>
            <a:ext cx="4190365" cy="4233545"/>
          </a:xfrm>
          <a:custGeom>
            <a:avLst/>
            <a:gdLst/>
            <a:ahLst/>
            <a:cxnLst/>
            <a:rect l="l" t="t" r="r" b="b"/>
            <a:pathLst>
              <a:path w="4190365" h="4233545">
                <a:moveTo>
                  <a:pt x="3862235" y="0"/>
                </a:moveTo>
                <a:lnTo>
                  <a:pt x="0" y="3909949"/>
                </a:lnTo>
                <a:lnTo>
                  <a:pt x="327520" y="4233545"/>
                </a:lnTo>
                <a:lnTo>
                  <a:pt x="4189768" y="323596"/>
                </a:lnTo>
                <a:lnTo>
                  <a:pt x="3862235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9800" y="1495044"/>
            <a:ext cx="3739743" cy="3749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96000" y="3124200"/>
            <a:ext cx="2286000" cy="1200150"/>
          </a:xfrm>
          <a:prstGeom prst="rect">
            <a:avLst/>
          </a:prstGeom>
          <a:solidFill>
            <a:srgbClr val="99CCFF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232410" indent="-139065">
              <a:lnSpc>
                <a:spcPct val="100000"/>
              </a:lnSpc>
              <a:buSzPct val="95833"/>
              <a:buChar char="•"/>
              <a:tabLst>
                <a:tab pos="233045" algn="l"/>
              </a:tabLst>
            </a:pPr>
            <a:r>
              <a:rPr dirty="0" sz="2400" spc="-5">
                <a:solidFill>
                  <a:srgbClr val="161616"/>
                </a:solidFill>
                <a:latin typeface="Tahoma"/>
                <a:cs typeface="Tahoma"/>
              </a:rPr>
              <a:t>Osteoporosis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514600"/>
            <a:ext cx="4114800" cy="1384300"/>
          </a:xfrm>
          <a:prstGeom prst="rect"/>
          <a:ln w="9525">
            <a:solidFill>
              <a:srgbClr val="000066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 marL="269240" marR="260985" indent="1270">
              <a:lnSpc>
                <a:spcPct val="100000"/>
              </a:lnSpc>
              <a:spcBef>
                <a:spcPts val="280"/>
              </a:spcBef>
            </a:pPr>
            <a:r>
              <a:rPr dirty="0">
                <a:latin typeface="Arial"/>
                <a:cs typeface="Arial"/>
              </a:rPr>
              <a:t>Disorders </a:t>
            </a:r>
            <a:r>
              <a:rPr dirty="0" spc="-5">
                <a:latin typeface="Arial"/>
                <a:cs typeface="Arial"/>
              </a:rPr>
              <a:t>of  </a:t>
            </a:r>
            <a:r>
              <a:rPr dirty="0" spc="-10">
                <a:latin typeface="Arial"/>
                <a:cs typeface="Arial"/>
              </a:rPr>
              <a:t>parathyroid </a:t>
            </a:r>
            <a:r>
              <a:rPr dirty="0" spc="-5">
                <a:latin typeface="Arial"/>
                <a:cs typeface="Arial"/>
              </a:rPr>
              <a:t>hormone  </a:t>
            </a:r>
            <a:r>
              <a:rPr dirty="0">
                <a:latin typeface="Arial"/>
                <a:cs typeface="Arial"/>
              </a:rPr>
              <a:t>secretion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3845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Hyperparathyroidism </a:t>
            </a:r>
            <a:r>
              <a:rPr dirty="0"/>
              <a:t>(PTH</a:t>
            </a:r>
            <a:r>
              <a:rPr dirty="0" spc="-75"/>
              <a:t> </a:t>
            </a:r>
            <a:r>
              <a:rPr dirty="0"/>
              <a:t>Excess)</a:t>
            </a:r>
          </a:p>
        </p:txBody>
      </p:sp>
      <p:sp>
        <p:nvSpPr>
          <p:cNvPr id="3" name="object 3"/>
          <p:cNvSpPr/>
          <p:nvPr/>
        </p:nvSpPr>
        <p:spPr>
          <a:xfrm>
            <a:off x="4743450" y="1066800"/>
            <a:ext cx="114300" cy="742950"/>
          </a:xfrm>
          <a:custGeom>
            <a:avLst/>
            <a:gdLst/>
            <a:ahLst/>
            <a:cxnLst/>
            <a:rect l="l" t="t" r="r" b="b"/>
            <a:pathLst>
              <a:path w="114300" h="742950">
                <a:moveTo>
                  <a:pt x="38100" y="628650"/>
                </a:moveTo>
                <a:lnTo>
                  <a:pt x="0" y="628650"/>
                </a:lnTo>
                <a:lnTo>
                  <a:pt x="57150" y="742950"/>
                </a:lnTo>
                <a:lnTo>
                  <a:pt x="104775" y="647700"/>
                </a:lnTo>
                <a:lnTo>
                  <a:pt x="38100" y="647700"/>
                </a:lnTo>
                <a:lnTo>
                  <a:pt x="38100" y="628650"/>
                </a:lnTo>
                <a:close/>
              </a:path>
              <a:path w="114300" h="742950">
                <a:moveTo>
                  <a:pt x="76200" y="0"/>
                </a:moveTo>
                <a:lnTo>
                  <a:pt x="38100" y="0"/>
                </a:lnTo>
                <a:lnTo>
                  <a:pt x="38100" y="647700"/>
                </a:lnTo>
                <a:lnTo>
                  <a:pt x="76200" y="647700"/>
                </a:lnTo>
                <a:lnTo>
                  <a:pt x="76200" y="0"/>
                </a:lnTo>
                <a:close/>
              </a:path>
              <a:path w="114300" h="742950">
                <a:moveTo>
                  <a:pt x="114300" y="628650"/>
                </a:moveTo>
                <a:lnTo>
                  <a:pt x="76200" y="628650"/>
                </a:lnTo>
                <a:lnTo>
                  <a:pt x="76200" y="647700"/>
                </a:lnTo>
                <a:lnTo>
                  <a:pt x="104775" y="647700"/>
                </a:lnTo>
                <a:lnTo>
                  <a:pt x="114300" y="62865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19050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0" y="762000"/>
                </a:moveTo>
                <a:lnTo>
                  <a:pt x="1447800" y="762000"/>
                </a:lnTo>
                <a:lnTo>
                  <a:pt x="1447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16476" y="2100326"/>
            <a:ext cx="1044575" cy="3714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Primary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3048000"/>
            <a:ext cx="3810000" cy="3657600"/>
          </a:xfrm>
          <a:custGeom>
            <a:avLst/>
            <a:gdLst/>
            <a:ahLst/>
            <a:cxnLst/>
            <a:rect l="l" t="t" r="r" b="b"/>
            <a:pathLst>
              <a:path w="3810000" h="3657600">
                <a:moveTo>
                  <a:pt x="0" y="3657600"/>
                </a:moveTo>
                <a:lnTo>
                  <a:pt x="3810000" y="3657600"/>
                </a:lnTo>
                <a:lnTo>
                  <a:pt x="38100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ln w="381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74775" y="3231895"/>
            <a:ext cx="2247265" cy="1612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914"/>
              </a:lnSpc>
              <a:spcBef>
                <a:spcPts val="105"/>
              </a:spcBef>
            </a:pPr>
            <a:r>
              <a:rPr dirty="0" u="heavy" sz="16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Tahoma"/>
                <a:cs typeface="Tahoma"/>
              </a:rPr>
              <a:t>Manifestations: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ts val="2875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Hypercalcemia </a:t>
            </a:r>
            <a:r>
              <a:rPr dirty="0" sz="1600">
                <a:solidFill>
                  <a:srgbClr val="161616"/>
                </a:solidFill>
                <a:latin typeface="Arial"/>
                <a:cs typeface="Arial"/>
              </a:rPr>
              <a:t>↑</a:t>
            </a:r>
            <a:r>
              <a:rPr dirty="0" sz="1600" spc="-3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616"/>
                </a:solidFill>
                <a:latin typeface="Tahoma"/>
                <a:cs typeface="Tahoma"/>
              </a:rPr>
              <a:t>Ca</a:t>
            </a:r>
            <a:r>
              <a:rPr dirty="0" baseline="24305" sz="2400">
                <a:solidFill>
                  <a:srgbClr val="161616"/>
                </a:solidFill>
                <a:latin typeface="Tahoma"/>
                <a:cs typeface="Tahoma"/>
              </a:rPr>
              <a:t>2+</a:t>
            </a:r>
            <a:endParaRPr baseline="24305" sz="24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spcBef>
                <a:spcPts val="1905"/>
              </a:spcBef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Hypophosphemia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161616"/>
                </a:solidFill>
                <a:latin typeface="Arial"/>
                <a:cs typeface="Arial"/>
              </a:rPr>
              <a:t>↓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PO</a:t>
            </a:r>
            <a:r>
              <a:rPr dirty="0" baseline="26455" sz="1575">
                <a:solidFill>
                  <a:srgbClr val="161616"/>
                </a:solidFill>
                <a:latin typeface="Tahoma"/>
                <a:cs typeface="Tahoma"/>
              </a:rPr>
              <a:t>-</a:t>
            </a:r>
            <a:r>
              <a:rPr dirty="0" baseline="-21164" sz="1575">
                <a:solidFill>
                  <a:srgbClr val="161616"/>
                </a:solidFill>
                <a:latin typeface="Tahoma"/>
                <a:cs typeface="Tahoma"/>
              </a:rPr>
              <a:t>4</a:t>
            </a:r>
            <a:endParaRPr baseline="-21164" sz="1575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spcBef>
                <a:spcPts val="1950"/>
              </a:spcBef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Hypercalciuria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775" y="5061280"/>
            <a:ext cx="3696970" cy="5149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6045" indent="-93345">
              <a:lnSpc>
                <a:spcPct val="100000"/>
              </a:lnSpc>
              <a:spcBef>
                <a:spcPts val="110"/>
              </a:spcBef>
              <a:buSzPct val="93750"/>
              <a:buChar char="•"/>
              <a:tabLst>
                <a:tab pos="106680" algn="l"/>
              </a:tabLst>
            </a:pP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Demineralisation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of</a:t>
            </a:r>
            <a:r>
              <a:rPr dirty="0" sz="1600" spc="1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bone</a:t>
            </a:r>
            <a:endParaRPr sz="1600">
              <a:latin typeface="Tahoma"/>
              <a:cs typeface="Tahoma"/>
            </a:endParaRPr>
          </a:p>
          <a:p>
            <a:pPr marL="140335">
              <a:lnSpc>
                <a:spcPct val="100000"/>
              </a:lnSpc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multiple bone cysts </a:t>
            </a:r>
            <a:r>
              <a:rPr dirty="0" sz="1400" spc="-10">
                <a:solidFill>
                  <a:srgbClr val="161616"/>
                </a:solidFill>
                <a:latin typeface="Tahoma"/>
                <a:cs typeface="Tahoma"/>
              </a:rPr>
              <a:t>(osteitis fibrosa</a:t>
            </a:r>
            <a:r>
              <a:rPr dirty="0" sz="1400" spc="12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161616"/>
                </a:solidFill>
                <a:latin typeface="Tahoma"/>
                <a:cs typeface="Tahoma"/>
              </a:rPr>
              <a:t>cystic)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775" y="5762955"/>
            <a:ext cx="133604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6045" indent="-93345">
              <a:lnSpc>
                <a:spcPct val="100000"/>
              </a:lnSpc>
              <a:spcBef>
                <a:spcPts val="105"/>
              </a:spcBef>
              <a:buSzPct val="93750"/>
              <a:buChar char="•"/>
              <a:tabLst>
                <a:tab pos="106680" algn="l"/>
              </a:tabLst>
            </a:pP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Broken</a:t>
            </a:r>
            <a:r>
              <a:rPr dirty="0" sz="1600" spc="-5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bones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4775" y="6247587"/>
            <a:ext cx="222694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7640" indent="-154940">
              <a:lnSpc>
                <a:spcPct val="100000"/>
              </a:lnSpc>
              <a:spcBef>
                <a:spcPts val="105"/>
              </a:spcBef>
              <a:buFont typeface="Tahoma"/>
              <a:buChar char="•"/>
              <a:tabLst>
                <a:tab pos="168275" algn="l"/>
              </a:tabLst>
            </a:pPr>
            <a:r>
              <a:rPr dirty="0" sz="1600">
                <a:solidFill>
                  <a:srgbClr val="161616"/>
                </a:solidFill>
                <a:latin typeface="Arial"/>
                <a:cs typeface="Arial"/>
              </a:rPr>
              <a:t>↑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Alkaline phosphatase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3048000"/>
            <a:ext cx="974725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8400" y="1652406"/>
            <a:ext cx="1046759" cy="1033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3573" y="1612836"/>
            <a:ext cx="1095375" cy="1078230"/>
          </a:xfrm>
          <a:custGeom>
            <a:avLst/>
            <a:gdLst/>
            <a:ahLst/>
            <a:cxnLst/>
            <a:rect l="l" t="t" r="r" b="b"/>
            <a:pathLst>
              <a:path w="1095375" h="1078230">
                <a:moveTo>
                  <a:pt x="0" y="1077912"/>
                </a:moveTo>
                <a:lnTo>
                  <a:pt x="1095375" y="1077912"/>
                </a:lnTo>
                <a:lnTo>
                  <a:pt x="1095375" y="0"/>
                </a:lnTo>
                <a:lnTo>
                  <a:pt x="0" y="0"/>
                </a:lnTo>
                <a:lnTo>
                  <a:pt x="0" y="10779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81600" y="3048000"/>
            <a:ext cx="3810000" cy="3657600"/>
          </a:xfrm>
          <a:custGeom>
            <a:avLst/>
            <a:gdLst/>
            <a:ahLst/>
            <a:cxnLst/>
            <a:rect l="l" t="t" r="r" b="b"/>
            <a:pathLst>
              <a:path w="3810000" h="3657600">
                <a:moveTo>
                  <a:pt x="0" y="3657600"/>
                </a:moveTo>
                <a:lnTo>
                  <a:pt x="3810000" y="3657600"/>
                </a:lnTo>
                <a:lnTo>
                  <a:pt x="38100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ln w="381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62117" y="3033775"/>
            <a:ext cx="3489960" cy="3441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6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Tahoma"/>
                <a:cs typeface="Tahoma"/>
              </a:rPr>
              <a:t>Manifestations: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CNS</a:t>
            </a:r>
            <a:r>
              <a:rPr dirty="0" sz="1600" spc="-3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depressed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Peripheral nervous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system</a:t>
            </a:r>
            <a:r>
              <a:rPr dirty="0" sz="1600" spc="-2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depressed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muscle</a:t>
            </a:r>
            <a:r>
              <a:rPr dirty="0" sz="1600" spc="-3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weakness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Constipation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Abdominal</a:t>
            </a:r>
            <a:r>
              <a:rPr dirty="0" sz="1600" spc="1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pain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Peptic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 ulcer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Decrease</a:t>
            </a:r>
            <a:r>
              <a:rPr dirty="0" sz="1600" spc="-3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appetite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10668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Depressed relaxation of the</a:t>
            </a:r>
            <a:r>
              <a:rPr dirty="0" sz="1600" spc="-2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heart</a:t>
            </a:r>
            <a:endParaRPr sz="1600">
              <a:latin typeface="Tahoma"/>
              <a:cs typeface="Tahoma"/>
            </a:endParaRPr>
          </a:p>
          <a:p>
            <a:pPr algn="ctr" marR="1895475">
              <a:lnSpc>
                <a:spcPct val="100000"/>
              </a:lnSpc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during</a:t>
            </a:r>
            <a:r>
              <a:rPr dirty="0" sz="1600" spc="-5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systole.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  <a:tab pos="1913255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Calcium</a:t>
            </a:r>
            <a:r>
              <a:rPr dirty="0" sz="1600" spc="3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containing	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stones 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in</a:t>
            </a:r>
            <a:r>
              <a:rPr dirty="0" sz="1600" spc="-4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kidney</a:t>
            </a:r>
            <a:endParaRPr sz="1600">
              <a:latin typeface="Tahoma"/>
              <a:cs typeface="Tahoma"/>
            </a:endParaRPr>
          </a:p>
          <a:p>
            <a:pPr marL="106045" indent="-93345">
              <a:lnSpc>
                <a:spcPct val="100000"/>
              </a:lnSpc>
              <a:buSzPct val="93750"/>
              <a:buChar char="•"/>
              <a:tabLst>
                <a:tab pos="106680" algn="l"/>
              </a:tabLst>
            </a:pPr>
            <a:r>
              <a:rPr dirty="0" sz="1600" spc="-15">
                <a:solidFill>
                  <a:srgbClr val="161616"/>
                </a:solidFill>
                <a:latin typeface="Tahoma"/>
                <a:cs typeface="Tahoma"/>
              </a:rPr>
              <a:t>Parathyroid</a:t>
            </a:r>
            <a:r>
              <a:rPr dirty="0" sz="1600" spc="2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poisoning:</a:t>
            </a:r>
            <a:endParaRPr sz="1600">
              <a:latin typeface="Tahoma"/>
              <a:cs typeface="Tahoma"/>
            </a:endParaRPr>
          </a:p>
          <a:p>
            <a:pPr marL="76200" marR="5080">
              <a:lnSpc>
                <a:spcPct val="100000"/>
              </a:lnSpc>
              <a:tabLst>
                <a:tab pos="1698625" algn="l"/>
                <a:tab pos="2969260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Precipitation of calcium in soft tissues  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o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c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c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u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r</a:t>
            </a:r>
            <a:r>
              <a:rPr dirty="0" sz="1600" spc="-2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5">
                <a:solidFill>
                  <a:srgbClr val="161616"/>
                </a:solidFill>
                <a:latin typeface="Tahoma"/>
                <a:cs typeface="Tahoma"/>
              </a:rPr>
              <a:t>w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h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e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n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C</a:t>
            </a:r>
            <a:r>
              <a:rPr dirty="0" sz="1600" spc="5">
                <a:solidFill>
                  <a:srgbClr val="161616"/>
                </a:solidFill>
                <a:latin typeface="Tahoma"/>
                <a:cs typeface="Tahoma"/>
              </a:rPr>
              <a:t>a</a:t>
            </a:r>
            <a:r>
              <a:rPr dirty="0" baseline="26455" sz="1575" spc="-7">
                <a:solidFill>
                  <a:srgbClr val="161616"/>
                </a:solidFill>
                <a:latin typeface="Tahoma"/>
                <a:cs typeface="Tahoma"/>
              </a:rPr>
              <a:t>2</a:t>
            </a:r>
            <a:r>
              <a:rPr dirty="0" baseline="26455" sz="1575">
                <a:solidFill>
                  <a:srgbClr val="161616"/>
                </a:solidFill>
                <a:latin typeface="Tahoma"/>
                <a:cs typeface="Tahoma"/>
              </a:rPr>
              <a:t>+</a:t>
            </a:r>
            <a:r>
              <a:rPr dirty="0" baseline="26455" sz="1575">
                <a:solidFill>
                  <a:srgbClr val="161616"/>
                </a:solidFill>
                <a:latin typeface="Tahoma"/>
                <a:cs typeface="Tahoma"/>
              </a:rPr>
              <a:t>	</a:t>
            </a:r>
            <a:r>
              <a:rPr dirty="0" sz="1600" spc="5">
                <a:solidFill>
                  <a:srgbClr val="161616"/>
                </a:solidFill>
                <a:latin typeface="Tahoma"/>
                <a:cs typeface="Tahoma"/>
              </a:rPr>
              <a:t>&gt;</a:t>
            </a:r>
            <a:r>
              <a:rPr dirty="0" sz="1600" spc="-1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10">
                <a:solidFill>
                  <a:srgbClr val="161616"/>
                </a:solidFill>
                <a:latin typeface="Tahoma"/>
                <a:cs typeface="Tahoma"/>
              </a:rPr>
              <a:t>17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m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g</a:t>
            </a:r>
            <a:r>
              <a:rPr dirty="0" sz="1600" spc="5">
                <a:solidFill>
                  <a:srgbClr val="161616"/>
                </a:solidFill>
                <a:latin typeface="Tahoma"/>
                <a:cs typeface="Tahoma"/>
              </a:rPr>
              <a:t>/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dl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	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d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e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a</a:t>
            </a:r>
            <a:r>
              <a:rPr dirty="0" sz="1600" spc="-15">
                <a:solidFill>
                  <a:srgbClr val="161616"/>
                </a:solidFill>
                <a:latin typeface="Tahoma"/>
                <a:cs typeface="Tahoma"/>
              </a:rPr>
              <a:t>t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h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05698" y="6258280"/>
            <a:ext cx="224027" cy="132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81000"/>
            <a:ext cx="6482080" cy="523875"/>
          </a:xfrm>
          <a:custGeom>
            <a:avLst/>
            <a:gdLst/>
            <a:ahLst/>
            <a:cxnLst/>
            <a:rect l="l" t="t" r="r" b="b"/>
            <a:pathLst>
              <a:path w="6482080" h="523875">
                <a:moveTo>
                  <a:pt x="0" y="523875"/>
                </a:moveTo>
                <a:lnTo>
                  <a:pt x="6481826" y="523875"/>
                </a:lnTo>
                <a:lnTo>
                  <a:pt x="6481826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3845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Hyperparathyroidism </a:t>
            </a:r>
            <a:r>
              <a:rPr dirty="0"/>
              <a:t>(PTH</a:t>
            </a:r>
            <a:r>
              <a:rPr dirty="0" spc="-75"/>
              <a:t> </a:t>
            </a:r>
            <a:r>
              <a:rPr dirty="0"/>
              <a:t>Excess)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0" y="762000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2857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3600" y="167640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 h="0">
                <a:moveTo>
                  <a:pt x="24384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76450" y="1676400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38100" y="190500"/>
                </a:moveTo>
                <a:lnTo>
                  <a:pt x="0" y="190500"/>
                </a:lnTo>
                <a:lnTo>
                  <a:pt x="57150" y="304800"/>
                </a:lnTo>
                <a:lnTo>
                  <a:pt x="104775" y="209550"/>
                </a:lnTo>
                <a:lnTo>
                  <a:pt x="38100" y="209550"/>
                </a:lnTo>
                <a:lnTo>
                  <a:pt x="38100" y="1905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209550"/>
                </a:lnTo>
                <a:lnTo>
                  <a:pt x="76200" y="209550"/>
                </a:lnTo>
                <a:lnTo>
                  <a:pt x="76200" y="0"/>
                </a:lnTo>
                <a:close/>
              </a:path>
              <a:path w="114300" h="304800">
                <a:moveTo>
                  <a:pt x="114300" y="190500"/>
                </a:moveTo>
                <a:lnTo>
                  <a:pt x="76200" y="190500"/>
                </a:lnTo>
                <a:lnTo>
                  <a:pt x="76200" y="209550"/>
                </a:lnTo>
                <a:lnTo>
                  <a:pt x="104775" y="209550"/>
                </a:lnTo>
                <a:lnTo>
                  <a:pt x="114300" y="19050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24000" y="1981263"/>
            <a:ext cx="1044575" cy="370205"/>
          </a:xfrm>
          <a:prstGeom prst="rect">
            <a:avLst/>
          </a:prstGeom>
          <a:ln w="9525">
            <a:solidFill>
              <a:srgbClr val="080808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Primary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0" y="2057400"/>
            <a:ext cx="1752600" cy="914400"/>
          </a:xfrm>
          <a:custGeom>
            <a:avLst/>
            <a:gdLst/>
            <a:ahLst/>
            <a:cxnLst/>
            <a:rect l="l" t="t" r="r" b="b"/>
            <a:pathLst>
              <a:path w="1752600" h="914400">
                <a:moveTo>
                  <a:pt x="0" y="914400"/>
                </a:moveTo>
                <a:lnTo>
                  <a:pt x="1752600" y="914400"/>
                </a:lnTo>
                <a:lnTo>
                  <a:pt x="1752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19800" y="2006473"/>
            <a:ext cx="1828800" cy="1042035"/>
          </a:xfrm>
          <a:custGeom>
            <a:avLst/>
            <a:gdLst/>
            <a:ahLst/>
            <a:cxnLst/>
            <a:rect l="l" t="t" r="r" b="b"/>
            <a:pathLst>
              <a:path w="1828800" h="1042035">
                <a:moveTo>
                  <a:pt x="0" y="1041526"/>
                </a:moveTo>
                <a:lnTo>
                  <a:pt x="1828800" y="1041526"/>
                </a:lnTo>
                <a:lnTo>
                  <a:pt x="1828800" y="0"/>
                </a:lnTo>
                <a:lnTo>
                  <a:pt x="0" y="0"/>
                </a:lnTo>
                <a:lnTo>
                  <a:pt x="0" y="1041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19800" y="2006473"/>
            <a:ext cx="1828800" cy="1497330"/>
          </a:xfrm>
          <a:custGeom>
            <a:avLst/>
            <a:gdLst/>
            <a:ahLst/>
            <a:cxnLst/>
            <a:rect l="l" t="t" r="r" b="b"/>
            <a:pathLst>
              <a:path w="1828800" h="1497329">
                <a:moveTo>
                  <a:pt x="0" y="1497076"/>
                </a:moveTo>
                <a:lnTo>
                  <a:pt x="1828800" y="1497076"/>
                </a:lnTo>
                <a:lnTo>
                  <a:pt x="1828800" y="0"/>
                </a:lnTo>
                <a:lnTo>
                  <a:pt x="0" y="0"/>
                </a:lnTo>
                <a:lnTo>
                  <a:pt x="0" y="1497076"/>
                </a:lnTo>
                <a:close/>
              </a:path>
            </a:pathLst>
          </a:custGeom>
          <a:ln w="9524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24562" y="2034362"/>
            <a:ext cx="1819275" cy="748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10"/>
              </a:spcBef>
            </a:pPr>
            <a:r>
              <a:rPr dirty="0" sz="1600" b="1">
                <a:solidFill>
                  <a:srgbClr val="161616"/>
                </a:solidFill>
                <a:latin typeface="Arial"/>
                <a:cs typeface="Arial"/>
              </a:rPr>
              <a:t>Secondary</a:t>
            </a:r>
            <a:endParaRPr sz="16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</a:pPr>
            <a:r>
              <a:rPr dirty="0" sz="1600" spc="-5" b="1">
                <a:solidFill>
                  <a:srgbClr val="161616"/>
                </a:solidFill>
                <a:latin typeface="Arial"/>
                <a:cs typeface="Arial"/>
              </a:rPr>
              <a:t>(compensatory)</a:t>
            </a:r>
            <a:endParaRPr sz="1600">
              <a:latin typeface="Arial"/>
              <a:cs typeface="Arial"/>
            </a:endParaRPr>
          </a:p>
          <a:p>
            <a:pPr algn="ctr" marL="60325">
              <a:lnSpc>
                <a:spcPct val="100000"/>
              </a:lnSpc>
              <a:spcBef>
                <a:spcPts val="400"/>
              </a:spcBef>
            </a:pPr>
            <a:r>
              <a:rPr dirty="0" sz="1200" spc="-5" b="1">
                <a:solidFill>
                  <a:srgbClr val="161616"/>
                </a:solidFill>
                <a:latin typeface="Arial"/>
                <a:cs typeface="Arial"/>
              </a:rPr>
              <a:t>Hyperparathyroidism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0" y="167640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 h="0">
                <a:moveTo>
                  <a:pt x="24384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53250" y="1676400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38100" y="190500"/>
                </a:moveTo>
                <a:lnTo>
                  <a:pt x="0" y="190500"/>
                </a:lnTo>
                <a:lnTo>
                  <a:pt x="57150" y="304800"/>
                </a:lnTo>
                <a:lnTo>
                  <a:pt x="104775" y="209550"/>
                </a:lnTo>
                <a:lnTo>
                  <a:pt x="38100" y="209550"/>
                </a:lnTo>
                <a:lnTo>
                  <a:pt x="38100" y="1905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209550"/>
                </a:lnTo>
                <a:lnTo>
                  <a:pt x="76200" y="209550"/>
                </a:lnTo>
                <a:lnTo>
                  <a:pt x="76200" y="0"/>
                </a:lnTo>
                <a:close/>
              </a:path>
              <a:path w="114300" h="304800">
                <a:moveTo>
                  <a:pt x="114300" y="190500"/>
                </a:moveTo>
                <a:lnTo>
                  <a:pt x="76200" y="190500"/>
                </a:lnTo>
                <a:lnTo>
                  <a:pt x="76200" y="209550"/>
                </a:lnTo>
                <a:lnTo>
                  <a:pt x="104775" y="209550"/>
                </a:lnTo>
                <a:lnTo>
                  <a:pt x="114300" y="19050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95400" y="3048000"/>
            <a:ext cx="3810000" cy="3657600"/>
          </a:xfrm>
          <a:prstGeom prst="rect">
            <a:avLst/>
          </a:prstGeom>
          <a:ln w="38100">
            <a:solidFill>
              <a:srgbClr val="080808"/>
            </a:solidFill>
          </a:ln>
        </p:spPr>
        <p:txBody>
          <a:bodyPr wrap="square" lIns="0" tIns="106045" rIns="0" bIns="0" rtlCol="0" vert="horz">
            <a:spAutoFit/>
          </a:bodyPr>
          <a:lstStyle/>
          <a:p>
            <a:pPr marL="92075">
              <a:lnSpc>
                <a:spcPts val="1914"/>
              </a:lnSpc>
              <a:spcBef>
                <a:spcPts val="835"/>
              </a:spcBef>
            </a:pPr>
            <a:r>
              <a:rPr dirty="0" u="heavy" sz="16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Tahoma"/>
                <a:cs typeface="Tahoma"/>
              </a:rPr>
              <a:t>Manifestations:</a:t>
            </a:r>
            <a:endParaRPr sz="1600">
              <a:latin typeface="Tahoma"/>
              <a:cs typeface="Tahoma"/>
            </a:endParaRPr>
          </a:p>
          <a:p>
            <a:pPr marL="185420" indent="-93345">
              <a:lnSpc>
                <a:spcPts val="2875"/>
              </a:lnSpc>
              <a:buSzPct val="93750"/>
              <a:buChar char="•"/>
              <a:tabLst>
                <a:tab pos="186055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Hypercalcemia </a:t>
            </a:r>
            <a:r>
              <a:rPr dirty="0" sz="1600">
                <a:solidFill>
                  <a:srgbClr val="161616"/>
                </a:solidFill>
                <a:latin typeface="Arial"/>
                <a:cs typeface="Arial"/>
              </a:rPr>
              <a:t>↑</a:t>
            </a:r>
            <a:r>
              <a:rPr dirty="0" sz="1600" spc="1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616"/>
                </a:solidFill>
                <a:latin typeface="Tahoma"/>
                <a:cs typeface="Tahoma"/>
              </a:rPr>
              <a:t>Ca</a:t>
            </a:r>
            <a:r>
              <a:rPr dirty="0" baseline="24305" sz="2400">
                <a:solidFill>
                  <a:srgbClr val="161616"/>
                </a:solidFill>
                <a:latin typeface="Tahoma"/>
                <a:cs typeface="Tahoma"/>
              </a:rPr>
              <a:t>2+</a:t>
            </a:r>
            <a:endParaRPr baseline="24305" sz="2400">
              <a:latin typeface="Tahoma"/>
              <a:cs typeface="Tahoma"/>
            </a:endParaRPr>
          </a:p>
          <a:p>
            <a:pPr marL="185420" indent="-93345">
              <a:lnSpc>
                <a:spcPct val="100000"/>
              </a:lnSpc>
              <a:spcBef>
                <a:spcPts val="1905"/>
              </a:spcBef>
              <a:buSzPct val="93750"/>
              <a:buChar char="•"/>
              <a:tabLst>
                <a:tab pos="186055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Hypophosphemia</a:t>
            </a:r>
            <a:r>
              <a:rPr dirty="0" sz="1600" spc="2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161616"/>
                </a:solidFill>
                <a:latin typeface="Arial"/>
                <a:cs typeface="Arial"/>
              </a:rPr>
              <a:t>↓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PO</a:t>
            </a:r>
            <a:r>
              <a:rPr dirty="0" baseline="26455" sz="1575">
                <a:solidFill>
                  <a:srgbClr val="161616"/>
                </a:solidFill>
                <a:latin typeface="Tahoma"/>
                <a:cs typeface="Tahoma"/>
              </a:rPr>
              <a:t>-</a:t>
            </a:r>
            <a:r>
              <a:rPr dirty="0" baseline="-21164" sz="1575">
                <a:solidFill>
                  <a:srgbClr val="161616"/>
                </a:solidFill>
                <a:latin typeface="Tahoma"/>
                <a:cs typeface="Tahoma"/>
              </a:rPr>
              <a:t>4</a:t>
            </a:r>
            <a:endParaRPr baseline="-21164" sz="1575">
              <a:latin typeface="Tahoma"/>
              <a:cs typeface="Tahoma"/>
            </a:endParaRPr>
          </a:p>
          <a:p>
            <a:pPr marL="185420" indent="-93345">
              <a:lnSpc>
                <a:spcPct val="100000"/>
              </a:lnSpc>
              <a:spcBef>
                <a:spcPts val="1945"/>
              </a:spcBef>
              <a:buSzPct val="93750"/>
              <a:buChar char="•"/>
              <a:tabLst>
                <a:tab pos="186055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Hypercalciuria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85420" indent="-93345">
              <a:lnSpc>
                <a:spcPct val="100000"/>
              </a:lnSpc>
              <a:buSzPct val="93750"/>
              <a:buChar char="•"/>
              <a:tabLst>
                <a:tab pos="186055" algn="l"/>
              </a:tabLst>
            </a:pP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Demineralisation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of</a:t>
            </a:r>
            <a:r>
              <a:rPr dirty="0" sz="1600" spc="1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bone</a:t>
            </a:r>
            <a:endParaRPr sz="1600">
              <a:latin typeface="Tahoma"/>
              <a:cs typeface="Tahoma"/>
            </a:endParaRPr>
          </a:p>
          <a:p>
            <a:pPr marL="219710">
              <a:lnSpc>
                <a:spcPct val="100000"/>
              </a:lnSpc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multiple bone cysts </a:t>
            </a:r>
            <a:r>
              <a:rPr dirty="0" sz="1400" spc="-10">
                <a:solidFill>
                  <a:srgbClr val="161616"/>
                </a:solidFill>
                <a:latin typeface="Tahoma"/>
                <a:cs typeface="Tahoma"/>
              </a:rPr>
              <a:t>(osteitis fibrosa</a:t>
            </a:r>
            <a:r>
              <a:rPr dirty="0" sz="1400" spc="12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161616"/>
                </a:solidFill>
                <a:latin typeface="Tahoma"/>
                <a:cs typeface="Tahoma"/>
              </a:rPr>
              <a:t>cystic)</a:t>
            </a:r>
            <a:endParaRPr sz="1400">
              <a:latin typeface="Tahoma"/>
              <a:cs typeface="Tahoma"/>
            </a:endParaRPr>
          </a:p>
          <a:p>
            <a:pPr marL="173990" indent="-81915">
              <a:lnSpc>
                <a:spcPct val="100000"/>
              </a:lnSpc>
              <a:spcBef>
                <a:spcPts val="1695"/>
              </a:spcBef>
              <a:buSzPct val="92857"/>
              <a:buChar char="•"/>
              <a:tabLst>
                <a:tab pos="174625" algn="l"/>
              </a:tabLst>
            </a:pPr>
            <a:r>
              <a:rPr dirty="0" sz="1400" spc="-10">
                <a:solidFill>
                  <a:srgbClr val="161616"/>
                </a:solidFill>
                <a:latin typeface="Tahoma"/>
                <a:cs typeface="Tahoma"/>
              </a:rPr>
              <a:t>Calcium </a:t>
            </a:r>
            <a:r>
              <a:rPr dirty="0" sz="1400" spc="-15">
                <a:solidFill>
                  <a:srgbClr val="161616"/>
                </a:solidFill>
                <a:latin typeface="Tahoma"/>
                <a:cs typeface="Tahoma"/>
              </a:rPr>
              <a:t>containing </a:t>
            </a:r>
            <a:r>
              <a:rPr dirty="0" sz="1400" spc="-5">
                <a:solidFill>
                  <a:srgbClr val="161616"/>
                </a:solidFill>
                <a:latin typeface="Tahoma"/>
                <a:cs typeface="Tahoma"/>
              </a:rPr>
              <a:t>stones </a:t>
            </a:r>
            <a:r>
              <a:rPr dirty="0" sz="1400" spc="-10">
                <a:solidFill>
                  <a:srgbClr val="161616"/>
                </a:solidFill>
                <a:latin typeface="Tahoma"/>
                <a:cs typeface="Tahoma"/>
              </a:rPr>
              <a:t>in</a:t>
            </a:r>
            <a:r>
              <a:rPr dirty="0" sz="1400" spc="155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161616"/>
                </a:solidFill>
                <a:latin typeface="Tahoma"/>
                <a:cs typeface="Tahoma"/>
              </a:rPr>
              <a:t>kidney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85420" indent="-93345">
              <a:lnSpc>
                <a:spcPct val="100000"/>
              </a:lnSpc>
              <a:buSzPct val="93750"/>
              <a:buChar char="•"/>
              <a:tabLst>
                <a:tab pos="186055" algn="l"/>
              </a:tabLst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Precipitation of calcium in soft</a:t>
            </a:r>
            <a:r>
              <a:rPr dirty="0" sz="1600" spc="1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tissues</a:t>
            </a:r>
            <a:endParaRPr sz="1600">
              <a:latin typeface="Tahoma"/>
              <a:cs typeface="Tahoma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161616"/>
                </a:solidFill>
                <a:latin typeface="Tahoma"/>
                <a:cs typeface="Tahoma"/>
              </a:rPr>
              <a:t>occur when 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Ca</a:t>
            </a:r>
            <a:r>
              <a:rPr dirty="0" baseline="26455" sz="1575">
                <a:solidFill>
                  <a:srgbClr val="161616"/>
                </a:solidFill>
                <a:latin typeface="Tahoma"/>
                <a:cs typeface="Tahoma"/>
              </a:rPr>
              <a:t>2+ </a:t>
            </a:r>
            <a:r>
              <a:rPr dirty="0" sz="1600" spc="5">
                <a:solidFill>
                  <a:srgbClr val="161616"/>
                </a:solidFill>
                <a:latin typeface="Tahoma"/>
                <a:cs typeface="Tahoma"/>
              </a:rPr>
              <a:t>&gt;</a:t>
            </a:r>
            <a:r>
              <a:rPr dirty="0" sz="1600" spc="-10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161616"/>
                </a:solidFill>
                <a:latin typeface="Tahoma"/>
                <a:cs typeface="Tahoma"/>
              </a:rPr>
              <a:t>17mg/dl.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8800" y="3048000"/>
            <a:ext cx="3276600" cy="3657600"/>
          </a:xfrm>
          <a:custGeom>
            <a:avLst/>
            <a:gdLst/>
            <a:ahLst/>
            <a:cxnLst/>
            <a:rect l="l" t="t" r="r" b="b"/>
            <a:pathLst>
              <a:path w="3276600" h="3657600">
                <a:moveTo>
                  <a:pt x="0" y="3657600"/>
                </a:moveTo>
                <a:lnTo>
                  <a:pt x="3276600" y="3657600"/>
                </a:lnTo>
                <a:lnTo>
                  <a:pt x="32766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8800" y="3048000"/>
            <a:ext cx="3276600" cy="3657600"/>
          </a:xfrm>
          <a:custGeom>
            <a:avLst/>
            <a:gdLst/>
            <a:ahLst/>
            <a:cxnLst/>
            <a:rect l="l" t="t" r="r" b="b"/>
            <a:pathLst>
              <a:path w="3276600" h="3657600">
                <a:moveTo>
                  <a:pt x="0" y="3657600"/>
                </a:moveTo>
                <a:lnTo>
                  <a:pt x="3276600" y="3657600"/>
                </a:lnTo>
                <a:lnTo>
                  <a:pt x="32766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ln w="38100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19317" y="3323335"/>
            <a:ext cx="2720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839" indent="-104139">
              <a:lnSpc>
                <a:spcPct val="100000"/>
              </a:lnSpc>
              <a:spcBef>
                <a:spcPts val="100"/>
              </a:spcBef>
              <a:buSzPct val="94444"/>
              <a:buFont typeface="Tahoma"/>
              <a:buChar char="•"/>
              <a:tabLst>
                <a:tab pos="117475" algn="l"/>
              </a:tabLst>
            </a:pP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(due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to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↓ </a:t>
            </a:r>
            <a:r>
              <a:rPr dirty="0" sz="2400">
                <a:solidFill>
                  <a:srgbClr val="161616"/>
                </a:solidFill>
                <a:latin typeface="Tahoma"/>
                <a:cs typeface="Tahoma"/>
              </a:rPr>
              <a:t>Ca</a:t>
            </a:r>
            <a:r>
              <a:rPr dirty="0" baseline="24305" sz="2400">
                <a:solidFill>
                  <a:srgbClr val="161616"/>
                </a:solidFill>
                <a:latin typeface="Tahoma"/>
                <a:cs typeface="Tahoma"/>
              </a:rPr>
              <a:t>2+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in</a:t>
            </a:r>
            <a:r>
              <a:rPr dirty="0" sz="1800" spc="-315" b="1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ECF)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9317" y="3966717"/>
            <a:ext cx="2679065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184150" algn="l"/>
              </a:tabLst>
            </a:pP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Causes:</a:t>
            </a:r>
            <a:endParaRPr sz="1800">
              <a:latin typeface="Tahoma"/>
              <a:cs typeface="Tahoma"/>
            </a:endParaRPr>
          </a:p>
          <a:p>
            <a:pPr marL="329565" indent="-316865">
              <a:lnSpc>
                <a:spcPct val="100000"/>
              </a:lnSpc>
              <a:buAutoNum type="arabicParenR"/>
              <a:tabLst>
                <a:tab pos="330200" algn="l"/>
              </a:tabLst>
            </a:pP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Low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calcium</a:t>
            </a:r>
            <a:r>
              <a:rPr dirty="0" sz="1800" spc="-95" b="1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diet</a:t>
            </a:r>
            <a:endParaRPr sz="1800">
              <a:latin typeface="Tahoma"/>
              <a:cs typeface="Tahoma"/>
            </a:endParaRPr>
          </a:p>
          <a:p>
            <a:pPr marL="329565" indent="-316865">
              <a:lnSpc>
                <a:spcPct val="100000"/>
              </a:lnSpc>
              <a:buAutoNum type="arabicParenR"/>
              <a:tabLst>
                <a:tab pos="330200" algn="l"/>
              </a:tabLst>
            </a:pP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Pregnancy</a:t>
            </a:r>
            <a:endParaRPr sz="1800">
              <a:latin typeface="Tahoma"/>
              <a:cs typeface="Tahoma"/>
            </a:endParaRPr>
          </a:p>
          <a:p>
            <a:pPr marL="329565" indent="-316865">
              <a:lnSpc>
                <a:spcPct val="100000"/>
              </a:lnSpc>
              <a:buAutoNum type="arabicParenR"/>
              <a:tabLst>
                <a:tab pos="330200" algn="l"/>
              </a:tabLst>
            </a:pP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Lactation</a:t>
            </a:r>
            <a:endParaRPr sz="1800">
              <a:latin typeface="Tahoma"/>
              <a:cs typeface="Tahoma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30200" algn="l"/>
              </a:tabLst>
            </a:pP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Rickets</a:t>
            </a:r>
            <a:endParaRPr sz="1800">
              <a:latin typeface="Tahoma"/>
              <a:cs typeface="Tahoma"/>
            </a:endParaRPr>
          </a:p>
          <a:p>
            <a:pPr marL="329565" indent="-316865">
              <a:lnSpc>
                <a:spcPct val="100000"/>
              </a:lnSpc>
              <a:buAutoNum type="arabicParenR"/>
              <a:tabLst>
                <a:tab pos="330200" algn="l"/>
              </a:tabLst>
            </a:pP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Osteomalcia</a:t>
            </a:r>
            <a:endParaRPr sz="1800">
              <a:latin typeface="Tahoma"/>
              <a:cs typeface="Tahoma"/>
            </a:endParaRPr>
          </a:p>
          <a:p>
            <a:pPr marL="329565" indent="-316865">
              <a:lnSpc>
                <a:spcPts val="2135"/>
              </a:lnSpc>
              <a:buAutoNum type="arabicParenR"/>
              <a:tabLst>
                <a:tab pos="330200" algn="l"/>
              </a:tabLst>
            </a:pP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Chronic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renal</a:t>
            </a:r>
            <a:r>
              <a:rPr dirty="0" sz="1800" spc="-130" b="1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failure</a:t>
            </a:r>
            <a:endParaRPr sz="1800">
              <a:latin typeface="Tahoma"/>
              <a:cs typeface="Tahoma"/>
            </a:endParaRPr>
          </a:p>
          <a:p>
            <a:pPr marL="546100">
              <a:lnSpc>
                <a:spcPts val="2135"/>
              </a:lnSpc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↓ </a:t>
            </a:r>
            <a:r>
              <a:rPr dirty="0" sz="1800" spc="-5" b="1">
                <a:solidFill>
                  <a:srgbClr val="161616"/>
                </a:solidFill>
                <a:latin typeface="Tahoma"/>
                <a:cs typeface="Tahoma"/>
              </a:rPr>
              <a:t>1,25(OH)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–</a:t>
            </a:r>
            <a:r>
              <a:rPr dirty="0" sz="1800" spc="-15" b="1">
                <a:solidFill>
                  <a:srgbClr val="161616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D3</a:t>
            </a:r>
            <a:endParaRPr sz="1800">
              <a:latin typeface="Tahoma"/>
              <a:cs typeface="Tahoma"/>
            </a:endParaRPr>
          </a:p>
          <a:p>
            <a:pPr marL="680085">
              <a:lnSpc>
                <a:spcPct val="100000"/>
              </a:lnSpc>
              <a:spcBef>
                <a:spcPts val="50"/>
              </a:spcBef>
            </a:pPr>
            <a:r>
              <a:rPr dirty="0" sz="1800" b="1">
                <a:solidFill>
                  <a:srgbClr val="161616"/>
                </a:solidFill>
                <a:latin typeface="Tahoma"/>
                <a:cs typeface="Tahoma"/>
              </a:rPr>
              <a:t>synthesis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" y="3048000"/>
            <a:ext cx="974725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7637" y="3043237"/>
            <a:ext cx="984250" cy="3514725"/>
          </a:xfrm>
          <a:custGeom>
            <a:avLst/>
            <a:gdLst/>
            <a:ahLst/>
            <a:cxnLst/>
            <a:rect l="l" t="t" r="r" b="b"/>
            <a:pathLst>
              <a:path w="984250" h="3514725">
                <a:moveTo>
                  <a:pt x="0" y="3514725"/>
                </a:moveTo>
                <a:lnTo>
                  <a:pt x="984250" y="3514725"/>
                </a:lnTo>
                <a:lnTo>
                  <a:pt x="984250" y="0"/>
                </a:lnTo>
                <a:lnTo>
                  <a:pt x="0" y="0"/>
                </a:lnTo>
                <a:lnTo>
                  <a:pt x="0" y="3514725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200" y="1863480"/>
            <a:ext cx="1046759" cy="1033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437" y="1824037"/>
            <a:ext cx="1095375" cy="1078230"/>
          </a:xfrm>
          <a:custGeom>
            <a:avLst/>
            <a:gdLst/>
            <a:ahLst/>
            <a:cxnLst/>
            <a:rect l="l" t="t" r="r" b="b"/>
            <a:pathLst>
              <a:path w="1095375" h="1078230">
                <a:moveTo>
                  <a:pt x="0" y="1077912"/>
                </a:moveTo>
                <a:lnTo>
                  <a:pt x="1095375" y="1077912"/>
                </a:lnTo>
                <a:lnTo>
                  <a:pt x="1095375" y="0"/>
                </a:lnTo>
                <a:lnTo>
                  <a:pt x="0" y="0"/>
                </a:lnTo>
                <a:lnTo>
                  <a:pt x="0" y="1077912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3559" y="566927"/>
            <a:ext cx="670560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8904" y="2840735"/>
            <a:ext cx="621792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12264" y="3334511"/>
            <a:ext cx="195072" cy="7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5607" y="679526"/>
            <a:ext cx="512381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0">
                <a:latin typeface="Arial"/>
                <a:cs typeface="Arial"/>
              </a:rPr>
              <a:t>Hypoparathyroidism</a:t>
            </a:r>
            <a:r>
              <a:rPr dirty="0" sz="3200" spc="5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(rare)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044" y="1585036"/>
            <a:ext cx="7350125" cy="3933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28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causes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-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Injury to the </a:t>
            </a: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parathyroid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glands</a:t>
            </a:r>
            <a:r>
              <a:rPr dirty="0" sz="2000" spc="12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(surgery).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-Autoimmune.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dirty="0" u="heavy" sz="2800" spc="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symptoms</a:t>
            </a:r>
            <a:r>
              <a:rPr dirty="0" sz="2800" spc="5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(due to</a:t>
            </a:r>
            <a:r>
              <a:rPr dirty="0" sz="2800" spc="-114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hypocalcaemia)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Tingling in the lips, fingers,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and</a:t>
            </a:r>
            <a:r>
              <a:rPr dirty="0" sz="2000" spc="26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toes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161616"/>
                </a:solidFill>
                <a:latin typeface="Comic Sans MS"/>
                <a:cs typeface="Comic Sans MS"/>
              </a:rPr>
              <a:t>Dry </a:t>
            </a: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hair, brittle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nails,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and </a:t>
            </a: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dry, coarse</a:t>
            </a:r>
            <a:r>
              <a:rPr dirty="0" sz="2000" spc="9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skin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Muscle cramps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and pain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in the face,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hands,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legs,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and</a:t>
            </a:r>
            <a:r>
              <a:rPr dirty="0" sz="2000" spc="40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feet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Cataracts </a:t>
            </a: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on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the</a:t>
            </a:r>
            <a:r>
              <a:rPr dirty="0" sz="2000" spc="3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eyes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Malformations </a:t>
            </a: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the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teeth,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including </a:t>
            </a:r>
            <a:r>
              <a:rPr dirty="0" sz="2000" spc="-20">
                <a:solidFill>
                  <a:srgbClr val="161616"/>
                </a:solidFill>
                <a:latin typeface="Comic Sans MS"/>
                <a:cs typeface="Comic Sans MS"/>
              </a:rPr>
              <a:t>weakened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tooth</a:t>
            </a:r>
            <a:r>
              <a:rPr dirty="0" sz="2000" spc="340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enamel.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161616"/>
                </a:solidFill>
                <a:latin typeface="Comic Sans MS"/>
                <a:cs typeface="Comic Sans MS"/>
              </a:rPr>
              <a:t>Loss of</a:t>
            </a:r>
            <a:r>
              <a:rPr dirty="0" sz="2000" spc="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000" spc="-10">
                <a:solidFill>
                  <a:srgbClr val="161616"/>
                </a:solidFill>
                <a:latin typeface="Comic Sans MS"/>
                <a:cs typeface="Comic Sans MS"/>
              </a:rPr>
              <a:t>memory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161616"/>
                </a:solidFill>
                <a:latin typeface="Comic Sans MS"/>
                <a:cs typeface="Comic Sans MS"/>
              </a:rPr>
              <a:t>Headaches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194" y="173177"/>
            <a:ext cx="57950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2605" algn="l"/>
              </a:tabLst>
            </a:pPr>
            <a:r>
              <a:rPr dirty="0" sz="3600">
                <a:latin typeface="Arial"/>
                <a:cs typeface="Arial"/>
              </a:rPr>
              <a:t>Distribution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of</a:t>
            </a:r>
            <a:r>
              <a:rPr dirty="0" sz="3600" spc="2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Ca</a:t>
            </a:r>
            <a:r>
              <a:rPr dirty="0" baseline="25462" sz="3600" spc="-15">
                <a:latin typeface="Arial"/>
                <a:cs typeface="Arial"/>
              </a:rPr>
              <a:t>++	</a:t>
            </a:r>
            <a:r>
              <a:rPr dirty="0" sz="3600">
                <a:latin typeface="Arial"/>
                <a:cs typeface="Arial"/>
              </a:rPr>
              <a:t>in</a:t>
            </a:r>
            <a:r>
              <a:rPr dirty="0" sz="3600" spc="-8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ECF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6830" y="1380108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75589" y="1981200"/>
            <a:ext cx="4512345" cy="343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19401" y="2362200"/>
            <a:ext cx="1109980" cy="1776730"/>
          </a:xfrm>
          <a:custGeom>
            <a:avLst/>
            <a:gdLst/>
            <a:ahLst/>
            <a:cxnLst/>
            <a:rect l="l" t="t" r="r" b="b"/>
            <a:pathLst>
              <a:path w="1109979" h="1776729">
                <a:moveTo>
                  <a:pt x="1109599" y="1776349"/>
                </a:moveTo>
                <a:lnTo>
                  <a:pt x="1034305" y="1775507"/>
                </a:lnTo>
                <a:lnTo>
                  <a:pt x="962091" y="1773054"/>
                </a:lnTo>
                <a:lnTo>
                  <a:pt x="893617" y="1769100"/>
                </a:lnTo>
                <a:lnTo>
                  <a:pt x="829545" y="1763752"/>
                </a:lnTo>
                <a:lnTo>
                  <a:pt x="770535" y="1757120"/>
                </a:lnTo>
                <a:lnTo>
                  <a:pt x="717248" y="1749313"/>
                </a:lnTo>
                <a:lnTo>
                  <a:pt x="670346" y="1740440"/>
                </a:lnTo>
                <a:lnTo>
                  <a:pt x="630489" y="1730610"/>
                </a:lnTo>
                <a:lnTo>
                  <a:pt x="574555" y="1708512"/>
                </a:lnTo>
                <a:lnTo>
                  <a:pt x="554736" y="1683893"/>
                </a:lnTo>
                <a:lnTo>
                  <a:pt x="554736" y="939038"/>
                </a:lnTo>
                <a:lnTo>
                  <a:pt x="549670" y="926493"/>
                </a:lnTo>
                <a:lnTo>
                  <a:pt x="511135" y="903053"/>
                </a:lnTo>
                <a:lnTo>
                  <a:pt x="439135" y="882544"/>
                </a:lnTo>
                <a:lnTo>
                  <a:pt x="392239" y="873664"/>
                </a:lnTo>
                <a:lnTo>
                  <a:pt x="338962" y="865848"/>
                </a:lnTo>
                <a:lnTo>
                  <a:pt x="279964" y="859206"/>
                </a:lnTo>
                <a:lnTo>
                  <a:pt x="215907" y="853848"/>
                </a:lnTo>
                <a:lnTo>
                  <a:pt x="147454" y="849885"/>
                </a:lnTo>
                <a:lnTo>
                  <a:pt x="75264" y="847426"/>
                </a:lnTo>
                <a:lnTo>
                  <a:pt x="0" y="846582"/>
                </a:lnTo>
                <a:lnTo>
                  <a:pt x="75264" y="845737"/>
                </a:lnTo>
                <a:lnTo>
                  <a:pt x="147454" y="843278"/>
                </a:lnTo>
                <a:lnTo>
                  <a:pt x="215907" y="839315"/>
                </a:lnTo>
                <a:lnTo>
                  <a:pt x="279964" y="833957"/>
                </a:lnTo>
                <a:lnTo>
                  <a:pt x="338962" y="827315"/>
                </a:lnTo>
                <a:lnTo>
                  <a:pt x="392239" y="819499"/>
                </a:lnTo>
                <a:lnTo>
                  <a:pt x="439135" y="810619"/>
                </a:lnTo>
                <a:lnTo>
                  <a:pt x="478987" y="800786"/>
                </a:lnTo>
                <a:lnTo>
                  <a:pt x="534916" y="778701"/>
                </a:lnTo>
                <a:lnTo>
                  <a:pt x="554736" y="754126"/>
                </a:lnTo>
                <a:lnTo>
                  <a:pt x="554736" y="92455"/>
                </a:lnTo>
                <a:lnTo>
                  <a:pt x="559801" y="79911"/>
                </a:lnTo>
                <a:lnTo>
                  <a:pt x="598338" y="56471"/>
                </a:lnTo>
                <a:lnTo>
                  <a:pt x="670346" y="35962"/>
                </a:lnTo>
                <a:lnTo>
                  <a:pt x="717248" y="27082"/>
                </a:lnTo>
                <a:lnTo>
                  <a:pt x="770535" y="19266"/>
                </a:lnTo>
                <a:lnTo>
                  <a:pt x="829545" y="12624"/>
                </a:lnTo>
                <a:lnTo>
                  <a:pt x="893617" y="7266"/>
                </a:lnTo>
                <a:lnTo>
                  <a:pt x="962091" y="3303"/>
                </a:lnTo>
                <a:lnTo>
                  <a:pt x="1034305" y="844"/>
                </a:lnTo>
                <a:lnTo>
                  <a:pt x="1109599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24472" y="3823354"/>
            <a:ext cx="764540" cy="182245"/>
          </a:xfrm>
          <a:custGeom>
            <a:avLst/>
            <a:gdLst/>
            <a:ahLst/>
            <a:cxnLst/>
            <a:rect l="l" t="t" r="r" b="b"/>
            <a:pathLst>
              <a:path w="764540" h="182245">
                <a:moveTo>
                  <a:pt x="109679" y="60777"/>
                </a:moveTo>
                <a:lnTo>
                  <a:pt x="75033" y="75481"/>
                </a:lnTo>
                <a:lnTo>
                  <a:pt x="105038" y="98519"/>
                </a:lnTo>
                <a:lnTo>
                  <a:pt x="759713" y="181717"/>
                </a:lnTo>
                <a:lnTo>
                  <a:pt x="764540" y="143998"/>
                </a:lnTo>
                <a:lnTo>
                  <a:pt x="109679" y="60777"/>
                </a:lnTo>
                <a:close/>
              </a:path>
              <a:path w="764540" h="182245">
                <a:moveTo>
                  <a:pt x="159283" y="0"/>
                </a:moveTo>
                <a:lnTo>
                  <a:pt x="151891" y="1504"/>
                </a:lnTo>
                <a:lnTo>
                  <a:pt x="0" y="66020"/>
                </a:lnTo>
                <a:lnTo>
                  <a:pt x="130937" y="166477"/>
                </a:lnTo>
                <a:lnTo>
                  <a:pt x="137747" y="169779"/>
                </a:lnTo>
                <a:lnTo>
                  <a:pt x="145033" y="170223"/>
                </a:lnTo>
                <a:lnTo>
                  <a:pt x="151939" y="167905"/>
                </a:lnTo>
                <a:lnTo>
                  <a:pt x="157606" y="162921"/>
                </a:lnTo>
                <a:lnTo>
                  <a:pt x="160964" y="156110"/>
                </a:lnTo>
                <a:lnTo>
                  <a:pt x="161416" y="148824"/>
                </a:lnTo>
                <a:lnTo>
                  <a:pt x="159107" y="141918"/>
                </a:lnTo>
                <a:lnTo>
                  <a:pt x="154177" y="136251"/>
                </a:lnTo>
                <a:lnTo>
                  <a:pt x="105038" y="98519"/>
                </a:lnTo>
                <a:lnTo>
                  <a:pt x="35178" y="89642"/>
                </a:lnTo>
                <a:lnTo>
                  <a:pt x="40004" y="51923"/>
                </a:lnTo>
                <a:lnTo>
                  <a:pt x="130542" y="51923"/>
                </a:lnTo>
                <a:lnTo>
                  <a:pt x="166750" y="36556"/>
                </a:lnTo>
                <a:lnTo>
                  <a:pt x="173035" y="32307"/>
                </a:lnTo>
                <a:lnTo>
                  <a:pt x="177022" y="26189"/>
                </a:lnTo>
                <a:lnTo>
                  <a:pt x="178413" y="19000"/>
                </a:lnTo>
                <a:lnTo>
                  <a:pt x="176911" y="11537"/>
                </a:lnTo>
                <a:lnTo>
                  <a:pt x="172591" y="5326"/>
                </a:lnTo>
                <a:lnTo>
                  <a:pt x="166449" y="1377"/>
                </a:lnTo>
                <a:lnTo>
                  <a:pt x="159283" y="0"/>
                </a:lnTo>
                <a:close/>
              </a:path>
              <a:path w="764540" h="182245">
                <a:moveTo>
                  <a:pt x="40004" y="51923"/>
                </a:moveTo>
                <a:lnTo>
                  <a:pt x="35178" y="89642"/>
                </a:lnTo>
                <a:lnTo>
                  <a:pt x="105038" y="98519"/>
                </a:lnTo>
                <a:lnTo>
                  <a:pt x="91656" y="88245"/>
                </a:lnTo>
                <a:lnTo>
                  <a:pt x="44957" y="88245"/>
                </a:lnTo>
                <a:lnTo>
                  <a:pt x="49149" y="55606"/>
                </a:lnTo>
                <a:lnTo>
                  <a:pt x="68986" y="55606"/>
                </a:lnTo>
                <a:lnTo>
                  <a:pt x="40004" y="51923"/>
                </a:lnTo>
                <a:close/>
              </a:path>
              <a:path w="764540" h="182245">
                <a:moveTo>
                  <a:pt x="49149" y="55606"/>
                </a:moveTo>
                <a:lnTo>
                  <a:pt x="44957" y="88245"/>
                </a:lnTo>
                <a:lnTo>
                  <a:pt x="75033" y="75481"/>
                </a:lnTo>
                <a:lnTo>
                  <a:pt x="49149" y="55606"/>
                </a:lnTo>
                <a:close/>
              </a:path>
              <a:path w="764540" h="182245">
                <a:moveTo>
                  <a:pt x="75033" y="75481"/>
                </a:moveTo>
                <a:lnTo>
                  <a:pt x="44957" y="88245"/>
                </a:lnTo>
                <a:lnTo>
                  <a:pt x="91656" y="88245"/>
                </a:lnTo>
                <a:lnTo>
                  <a:pt x="75033" y="75481"/>
                </a:lnTo>
                <a:close/>
              </a:path>
              <a:path w="764540" h="182245">
                <a:moveTo>
                  <a:pt x="68986" y="55606"/>
                </a:moveTo>
                <a:lnTo>
                  <a:pt x="49149" y="55606"/>
                </a:lnTo>
                <a:lnTo>
                  <a:pt x="75033" y="75481"/>
                </a:lnTo>
                <a:lnTo>
                  <a:pt x="109679" y="60777"/>
                </a:lnTo>
                <a:lnTo>
                  <a:pt x="68986" y="55606"/>
                </a:lnTo>
                <a:close/>
              </a:path>
              <a:path w="764540" h="182245">
                <a:moveTo>
                  <a:pt x="130542" y="51923"/>
                </a:moveTo>
                <a:lnTo>
                  <a:pt x="40004" y="51923"/>
                </a:lnTo>
                <a:lnTo>
                  <a:pt x="109679" y="60777"/>
                </a:lnTo>
                <a:lnTo>
                  <a:pt x="130542" y="5192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55775" y="1310132"/>
            <a:ext cx="5269865" cy="1271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261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161616"/>
                </a:solidFill>
                <a:latin typeface="Verdana"/>
                <a:cs typeface="Verdana"/>
              </a:rPr>
              <a:t>Total </a:t>
            </a:r>
            <a:r>
              <a:rPr dirty="0" sz="1800" spc="-5" b="1">
                <a:solidFill>
                  <a:srgbClr val="161616"/>
                </a:solidFill>
                <a:latin typeface="Verdana"/>
                <a:cs typeface="Verdana"/>
              </a:rPr>
              <a:t>plasma calcium= </a:t>
            </a:r>
            <a:r>
              <a:rPr dirty="0" sz="1800" spc="-10" b="1">
                <a:solidFill>
                  <a:srgbClr val="161616"/>
                </a:solidFill>
                <a:latin typeface="Verdana"/>
                <a:cs typeface="Verdana"/>
              </a:rPr>
              <a:t>9-10.5</a:t>
            </a:r>
            <a:r>
              <a:rPr dirty="0" sz="1800" spc="5" b="1">
                <a:solidFill>
                  <a:srgbClr val="161616"/>
                </a:solidFill>
                <a:latin typeface="Verdana"/>
                <a:cs typeface="Verdana"/>
              </a:rPr>
              <a:t> </a:t>
            </a:r>
            <a:r>
              <a:rPr dirty="0" sz="1800" spc="-10" b="1">
                <a:solidFill>
                  <a:srgbClr val="161616"/>
                </a:solidFill>
                <a:latin typeface="Verdana"/>
                <a:cs typeface="Verdana"/>
              </a:rPr>
              <a:t>mg/dl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Diffusible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9476" y="4067302"/>
            <a:ext cx="1631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161616"/>
                </a:solidFill>
                <a:latin typeface="Arial"/>
                <a:cs typeface="Arial"/>
              </a:rPr>
              <a:t>Non-</a:t>
            </a:r>
            <a:r>
              <a:rPr dirty="0" sz="1800" spc="-5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diffusible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8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40" y="5336540"/>
            <a:ext cx="115824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7340" y="5280405"/>
            <a:ext cx="1619250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86055">
              <a:lnSpc>
                <a:spcPct val="100000"/>
              </a:lnSpc>
              <a:spcBef>
                <a:spcPts val="90"/>
              </a:spcBef>
            </a:pPr>
            <a:r>
              <a:rPr dirty="0" sz="1400" spc="-5" b="1">
                <a:solidFill>
                  <a:srgbClr val="080808"/>
                </a:solidFill>
                <a:latin typeface="Verdana"/>
                <a:cs typeface="Verdana"/>
              </a:rPr>
              <a:t>Total </a:t>
            </a:r>
            <a:r>
              <a:rPr dirty="0" sz="1400" spc="-10" b="1">
                <a:solidFill>
                  <a:srgbClr val="080808"/>
                </a:solidFill>
                <a:latin typeface="Verdana"/>
                <a:cs typeface="Verdana"/>
              </a:rPr>
              <a:t>conc </a:t>
            </a:r>
            <a:r>
              <a:rPr dirty="0" sz="1400" spc="-5" b="1">
                <a:solidFill>
                  <a:srgbClr val="080808"/>
                </a:solidFill>
                <a:latin typeface="Verdana"/>
                <a:cs typeface="Verdana"/>
              </a:rPr>
              <a:t>of  </a:t>
            </a:r>
            <a:r>
              <a:rPr dirty="0" sz="1400" spc="-10" b="1">
                <a:solidFill>
                  <a:srgbClr val="080808"/>
                </a:solidFill>
                <a:latin typeface="Verdana"/>
                <a:cs typeface="Verdana"/>
              </a:rPr>
              <a:t>calcium </a:t>
            </a:r>
            <a:r>
              <a:rPr dirty="0" sz="1400" spc="-5" b="1">
                <a:solidFill>
                  <a:srgbClr val="080808"/>
                </a:solidFill>
                <a:latin typeface="Verdana"/>
                <a:cs typeface="Verdana"/>
              </a:rPr>
              <a:t>in ECF=  </a:t>
            </a:r>
            <a:r>
              <a:rPr dirty="0" sz="1400" spc="-10" b="1">
                <a:solidFill>
                  <a:srgbClr val="080808"/>
                </a:solidFill>
                <a:latin typeface="Verdana"/>
                <a:cs typeface="Verdana"/>
              </a:rPr>
              <a:t>10</a:t>
            </a:r>
            <a:r>
              <a:rPr dirty="0" sz="1400" spc="5" b="1">
                <a:solidFill>
                  <a:srgbClr val="080808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080808"/>
                </a:solidFill>
                <a:latin typeface="Verdana"/>
                <a:cs typeface="Verdana"/>
              </a:rPr>
              <a:t>mg/dl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solidFill>
                  <a:srgbClr val="080808"/>
                </a:solidFill>
                <a:latin typeface="Verdana"/>
                <a:cs typeface="Verdana"/>
              </a:rPr>
              <a:t>5m</a:t>
            </a:r>
            <a:r>
              <a:rPr dirty="0" sz="1400" spc="5" b="1">
                <a:solidFill>
                  <a:srgbClr val="080808"/>
                </a:solidFill>
                <a:latin typeface="Verdana"/>
                <a:cs typeface="Verdana"/>
              </a:rPr>
              <a:t> </a:t>
            </a:r>
            <a:r>
              <a:rPr dirty="0" sz="1400" spc="-10" b="1">
                <a:solidFill>
                  <a:srgbClr val="080808"/>
                </a:solidFill>
                <a:latin typeface="Verdana"/>
                <a:cs typeface="Verdana"/>
              </a:rPr>
              <a:t>mEq/L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080808"/>
                </a:solidFill>
                <a:latin typeface="Verdana"/>
                <a:cs typeface="Verdana"/>
              </a:rPr>
              <a:t>2.5</a:t>
            </a:r>
            <a:r>
              <a:rPr dirty="0" sz="1400" spc="5" b="1">
                <a:solidFill>
                  <a:srgbClr val="080808"/>
                </a:solidFill>
                <a:latin typeface="Verdana"/>
                <a:cs typeface="Verdana"/>
              </a:rPr>
              <a:t> </a:t>
            </a:r>
            <a:r>
              <a:rPr dirty="0" sz="1400" spc="-10" b="1">
                <a:solidFill>
                  <a:srgbClr val="080808"/>
                </a:solidFill>
                <a:latin typeface="Verdana"/>
                <a:cs typeface="Verdana"/>
              </a:rPr>
              <a:t>mmol/L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96644"/>
            <a:ext cx="8903335" cy="43389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u="heavy" sz="28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Tetany </a:t>
            </a:r>
            <a:r>
              <a:rPr dirty="0" u="heavy" sz="2800" spc="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can </a:t>
            </a:r>
            <a:r>
              <a:rPr dirty="0" u="heavy" sz="2800" spc="-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be </a:t>
            </a:r>
            <a:r>
              <a:rPr dirty="0" u="heavy" sz="2800" spc="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overt or</a:t>
            </a:r>
            <a:r>
              <a:rPr dirty="0" u="heavy" sz="2800" spc="-6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8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latent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61616"/>
              </a:buClr>
              <a:buFont typeface="Comic Sans MS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marR="737235" indent="-344170">
              <a:lnSpc>
                <a:spcPct val="100000"/>
              </a:lnSpc>
              <a:buFont typeface="Comic Sans MS"/>
              <a:buChar char="•"/>
              <a:tabLst>
                <a:tab pos="356870" algn="l"/>
                <a:tab pos="357505" algn="l"/>
                <a:tab pos="1119505" algn="l"/>
              </a:tabLst>
            </a:pPr>
            <a:r>
              <a:rPr dirty="0" u="heavy" sz="28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Chvostek's sign:</a:t>
            </a:r>
            <a:r>
              <a:rPr dirty="0" sz="2800" b="1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Tapping the facial nerve as</a:t>
            </a:r>
            <a:r>
              <a:rPr dirty="0" sz="2800" spc="-17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161616"/>
                </a:solidFill>
                <a:latin typeface="Comic Sans MS"/>
                <a:cs typeface="Comic Sans MS"/>
              </a:rPr>
              <a:t>it 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emerge </a:t>
            </a:r>
            <a:r>
              <a:rPr dirty="0" sz="2800" spc="-5">
                <a:solidFill>
                  <a:srgbClr val="161616"/>
                </a:solidFill>
                <a:latin typeface="Comic Sans MS"/>
                <a:cs typeface="Comic Sans MS"/>
              </a:rPr>
              <a:t>from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the parotid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gland in </a:t>
            </a:r>
            <a:r>
              <a:rPr dirty="0" sz="2800" spc="-5">
                <a:solidFill>
                  <a:srgbClr val="161616"/>
                </a:solidFill>
                <a:latin typeface="Comic Sans MS"/>
                <a:cs typeface="Comic Sans MS"/>
              </a:rPr>
              <a:t>front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the  ear	</a:t>
            </a:r>
            <a:r>
              <a:rPr dirty="0" sz="2800" spc="5">
                <a:solidFill>
                  <a:srgbClr val="161616"/>
                </a:solidFill>
                <a:latin typeface="Wingdings"/>
                <a:cs typeface="Wingdings"/>
              </a:rPr>
              <a:t></a:t>
            </a:r>
            <a:r>
              <a:rPr dirty="0" sz="28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causes contraction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of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facial</a:t>
            </a:r>
            <a:r>
              <a:rPr dirty="0" sz="2800" spc="4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muscles.</a:t>
            </a:r>
            <a:endParaRPr sz="2800">
              <a:latin typeface="Comic Sans MS"/>
              <a:cs typeface="Comic Sans MS"/>
            </a:endParaRPr>
          </a:p>
          <a:p>
            <a:pPr marL="356870" indent="-344170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356870" algn="l"/>
                <a:tab pos="357505" algn="l"/>
              </a:tabLst>
            </a:pPr>
            <a:r>
              <a:rPr dirty="0" u="heavy" sz="2800" spc="-7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Trousseau’s sign</a:t>
            </a:r>
            <a:r>
              <a:rPr dirty="0" u="heavy" sz="2800" spc="-6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 </a:t>
            </a:r>
            <a:r>
              <a:rPr dirty="0" u="heavy" sz="28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:</a:t>
            </a:r>
            <a:endParaRPr sz="2800">
              <a:latin typeface="Comic Sans MS"/>
              <a:cs typeface="Comic Sans MS"/>
            </a:endParaRPr>
          </a:p>
          <a:p>
            <a:pPr marL="356870" marR="5080" indent="-344170">
              <a:lnSpc>
                <a:spcPct val="9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  <a:tab pos="1189355" algn="l"/>
                <a:tab pos="7781290" algn="l"/>
              </a:tabLst>
            </a:pP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Arresting (stopping ) blood flow to the forearm</a:t>
            </a:r>
            <a:r>
              <a:rPr dirty="0" sz="2800" spc="-17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for  </a:t>
            </a:r>
            <a:r>
              <a:rPr dirty="0" sz="2800" spc="-5">
                <a:solidFill>
                  <a:srgbClr val="161616"/>
                </a:solidFill>
                <a:latin typeface="Comic Sans MS"/>
                <a:cs typeface="Comic Sans MS"/>
              </a:rPr>
              <a:t>few	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minutes ( e.g., </a:t>
            </a:r>
            <a:r>
              <a:rPr dirty="0" sz="2800" spc="-5">
                <a:solidFill>
                  <a:srgbClr val="161616"/>
                </a:solidFill>
                <a:latin typeface="Comic Sans MS"/>
                <a:cs typeface="Comic Sans MS"/>
              </a:rPr>
              <a:t>by</a:t>
            </a:r>
            <a:r>
              <a:rPr dirty="0" sz="2800" spc="3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sphygmomanometer</a:t>
            </a:r>
            <a:r>
              <a:rPr dirty="0" sz="2800" spc="-6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)	</a:t>
            </a:r>
            <a:r>
              <a:rPr dirty="0" sz="2800" spc="5">
                <a:solidFill>
                  <a:srgbClr val="161616"/>
                </a:solidFill>
                <a:latin typeface="Wingdings"/>
                <a:cs typeface="Wingdings"/>
              </a:rPr>
              <a:t></a:t>
            </a:r>
            <a:r>
              <a:rPr dirty="0" sz="2800" spc="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causes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flexion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at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the wrist, thumb </a:t>
            </a:r>
            <a:r>
              <a:rPr dirty="0" sz="2800" spc="5">
                <a:solidFill>
                  <a:srgbClr val="161616"/>
                </a:solidFill>
                <a:latin typeface="Comic Sans MS"/>
                <a:cs typeface="Comic Sans MS"/>
              </a:rPr>
              <a:t>and 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metacarpophalangeal</a:t>
            </a:r>
            <a:r>
              <a:rPr dirty="0" sz="2800" spc="-75">
                <a:solidFill>
                  <a:srgbClr val="161616"/>
                </a:solidFill>
                <a:latin typeface="Comic Sans MS"/>
                <a:cs typeface="Comic Sans MS"/>
              </a:rPr>
              <a:t> </a:t>
            </a:r>
            <a:r>
              <a:rPr dirty="0" sz="2800">
                <a:solidFill>
                  <a:srgbClr val="161616"/>
                </a:solidFill>
                <a:latin typeface="Comic Sans MS"/>
                <a:cs typeface="Comic Sans MS"/>
              </a:rPr>
              <a:t>joints.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8122" y="229565"/>
            <a:ext cx="567499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latin typeface="Arial"/>
                <a:cs typeface="Arial"/>
              </a:rPr>
              <a:t>Signs 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Hypoparathyroidism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377" y="516381"/>
            <a:ext cx="5387340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5" b="0">
                <a:latin typeface="Georgia"/>
                <a:cs typeface="Georgia"/>
              </a:rPr>
              <a:t>Signs </a:t>
            </a:r>
            <a:r>
              <a:rPr dirty="0" sz="3200" spc="20" b="0">
                <a:latin typeface="Georgia"/>
                <a:cs typeface="Georgia"/>
              </a:rPr>
              <a:t>of </a:t>
            </a:r>
            <a:r>
              <a:rPr dirty="0" sz="3200" spc="30" b="0">
                <a:latin typeface="Georgia"/>
                <a:cs typeface="Georgia"/>
              </a:rPr>
              <a:t>Hypoparathyroidism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37472"/>
            <a:ext cx="7959725" cy="4351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Positive </a:t>
            </a:r>
            <a:r>
              <a:rPr dirty="0" sz="2800" spc="-5">
                <a:solidFill>
                  <a:srgbClr val="161616"/>
                </a:solidFill>
                <a:latin typeface="Arial"/>
                <a:cs typeface="Arial"/>
              </a:rPr>
              <a:t>Chvostek’s </a:t>
            </a:r>
            <a:r>
              <a:rPr dirty="0" sz="2800" spc="5">
                <a:solidFill>
                  <a:srgbClr val="161616"/>
                </a:solidFill>
                <a:latin typeface="Arial"/>
                <a:cs typeface="Arial"/>
              </a:rPr>
              <a:t>sign(facial muscle</a:t>
            </a:r>
            <a:r>
              <a:rPr dirty="0" sz="2800" spc="-9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twitch)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Positive Trousseau’s sign(carpal</a:t>
            </a:r>
            <a:r>
              <a:rPr dirty="0" sz="2800" spc="-7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spasm)</a:t>
            </a:r>
            <a:endParaRPr sz="280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 spc="-5">
                <a:solidFill>
                  <a:srgbClr val="161616"/>
                </a:solidFill>
                <a:latin typeface="Arial"/>
                <a:cs typeface="Arial"/>
              </a:rPr>
              <a:t>Delayed </a:t>
            </a: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cardiac repolarization </a:t>
            </a:r>
            <a:r>
              <a:rPr dirty="0" sz="2800" spc="-10">
                <a:solidFill>
                  <a:srgbClr val="161616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prolongation  of </a:t>
            </a:r>
            <a:r>
              <a:rPr dirty="0" sz="2800" spc="5">
                <a:solidFill>
                  <a:srgbClr val="161616"/>
                </a:solidFill>
                <a:latin typeface="Arial"/>
                <a:cs typeface="Arial"/>
              </a:rPr>
              <a:t>the QT</a:t>
            </a:r>
            <a:r>
              <a:rPr dirty="0" sz="2800" spc="-6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61616"/>
                </a:solidFill>
                <a:latin typeface="Arial"/>
                <a:cs typeface="Arial"/>
              </a:rPr>
              <a:t>interval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 spc="5">
                <a:solidFill>
                  <a:srgbClr val="161616"/>
                </a:solidFill>
                <a:latin typeface="Arial"/>
                <a:cs typeface="Arial"/>
              </a:rPr>
              <a:t>Paresthesia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 spc="-5">
                <a:solidFill>
                  <a:srgbClr val="161616"/>
                </a:solidFill>
                <a:latin typeface="Arial"/>
                <a:cs typeface="Arial"/>
              </a:rPr>
              <a:t>Tetany: </a:t>
            </a:r>
            <a:r>
              <a:rPr dirty="0" sz="2800" spc="5">
                <a:solidFill>
                  <a:srgbClr val="161616"/>
                </a:solidFill>
                <a:latin typeface="Arial"/>
                <a:cs typeface="Arial"/>
              </a:rPr>
              <a:t>can </a:t>
            </a: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be </a:t>
            </a:r>
            <a:r>
              <a:rPr dirty="0" sz="2800" spc="-5">
                <a:solidFill>
                  <a:srgbClr val="161616"/>
                </a:solidFill>
                <a:latin typeface="Arial"/>
                <a:cs typeface="Arial"/>
              </a:rPr>
              <a:t>overt </a:t>
            </a: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or</a:t>
            </a:r>
            <a:r>
              <a:rPr dirty="0" sz="2800" spc="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61616"/>
                </a:solidFill>
                <a:latin typeface="Arial"/>
                <a:cs typeface="Arial"/>
              </a:rPr>
              <a:t>latent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61616"/>
              </a:buClr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lvl="1" marL="283845" indent="-118745">
              <a:lnSpc>
                <a:spcPct val="100000"/>
              </a:lnSpc>
              <a:buSzPct val="95833"/>
              <a:buFont typeface="Comic Sans MS"/>
              <a:buChar char="•"/>
              <a:tabLst>
                <a:tab pos="284480" algn="l"/>
              </a:tabLst>
            </a:pPr>
            <a:r>
              <a:rPr dirty="0" u="heavy" sz="2400" spc="-5" b="1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Comic Sans MS"/>
                <a:cs typeface="Comic Sans MS"/>
              </a:rPr>
              <a:t>Treatment:</a:t>
            </a:r>
            <a:endParaRPr sz="2400">
              <a:latin typeface="Comic Sans MS"/>
              <a:cs typeface="Comic Sans MS"/>
            </a:endParaRPr>
          </a:p>
          <a:p>
            <a:pPr marL="165100">
              <a:lnSpc>
                <a:spcPct val="100000"/>
              </a:lnSpc>
              <a:spcBef>
                <a:spcPts val="50"/>
              </a:spcBef>
            </a:pP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Calcium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carbonate and </a:t>
            </a:r>
            <a:r>
              <a:rPr dirty="0" sz="2400" spc="-5">
                <a:solidFill>
                  <a:srgbClr val="161616"/>
                </a:solidFill>
                <a:latin typeface="Arial"/>
                <a:cs typeface="Arial"/>
              </a:rPr>
              <a:t>vitamin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D</a:t>
            </a:r>
            <a:r>
              <a:rPr dirty="0" sz="2400" spc="-6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61616"/>
                </a:solidFill>
                <a:latin typeface="Arial"/>
                <a:cs typeface="Arial"/>
              </a:rPr>
              <a:t>supplements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200" y="3970401"/>
            <a:ext cx="2952376" cy="220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86373" y="3965638"/>
            <a:ext cx="2981325" cy="2211705"/>
          </a:xfrm>
          <a:custGeom>
            <a:avLst/>
            <a:gdLst/>
            <a:ahLst/>
            <a:cxnLst/>
            <a:rect l="l" t="t" r="r" b="b"/>
            <a:pathLst>
              <a:path w="2981325" h="2211704">
                <a:moveTo>
                  <a:pt x="0" y="2211324"/>
                </a:moveTo>
                <a:lnTo>
                  <a:pt x="2981325" y="2211324"/>
                </a:lnTo>
                <a:lnTo>
                  <a:pt x="2981325" y="0"/>
                </a:lnTo>
                <a:lnTo>
                  <a:pt x="0" y="0"/>
                </a:lnTo>
                <a:lnTo>
                  <a:pt x="0" y="2211324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00" y="1219200"/>
            <a:ext cx="4267200" cy="242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1037" y="1214374"/>
            <a:ext cx="4276725" cy="2435225"/>
          </a:xfrm>
          <a:custGeom>
            <a:avLst/>
            <a:gdLst/>
            <a:ahLst/>
            <a:cxnLst/>
            <a:rect l="l" t="t" r="r" b="b"/>
            <a:pathLst>
              <a:path w="4276725" h="2435225">
                <a:moveTo>
                  <a:pt x="0" y="2435225"/>
                </a:moveTo>
                <a:lnTo>
                  <a:pt x="4276725" y="2435225"/>
                </a:lnTo>
                <a:lnTo>
                  <a:pt x="4276725" y="0"/>
                </a:lnTo>
                <a:lnTo>
                  <a:pt x="0" y="0"/>
                </a:lnTo>
                <a:lnTo>
                  <a:pt x="0" y="2435225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5412" y="3925585"/>
            <a:ext cx="4955930" cy="2421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687" y="3817937"/>
            <a:ext cx="5095875" cy="2533650"/>
          </a:xfrm>
          <a:custGeom>
            <a:avLst/>
            <a:gdLst/>
            <a:ahLst/>
            <a:cxnLst/>
            <a:rect l="l" t="t" r="r" b="b"/>
            <a:pathLst>
              <a:path w="5095875" h="2533650">
                <a:moveTo>
                  <a:pt x="0" y="2533650"/>
                </a:moveTo>
                <a:lnTo>
                  <a:pt x="5095875" y="2533650"/>
                </a:lnTo>
                <a:lnTo>
                  <a:pt x="5095875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95600" y="254000"/>
            <a:ext cx="3235325" cy="584200"/>
          </a:xfrm>
          <a:prstGeom prst="rect"/>
          <a:ln w="38100">
            <a:solidFill>
              <a:srgbClr val="080808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dirty="0" sz="3200" spc="-25">
                <a:solidFill>
                  <a:srgbClr val="000000"/>
                </a:solidFill>
                <a:latin typeface="Arial"/>
                <a:cs typeface="Arial"/>
              </a:rPr>
              <a:t>Trousseau</a:t>
            </a:r>
            <a:r>
              <a:rPr dirty="0" sz="3200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6318250"/>
            <a:ext cx="5562600" cy="370205"/>
          </a:xfrm>
          <a:custGeom>
            <a:avLst/>
            <a:gdLst/>
            <a:ahLst/>
            <a:cxnLst/>
            <a:rect l="l" t="t" r="r" b="b"/>
            <a:pathLst>
              <a:path w="5562600" h="370204">
                <a:moveTo>
                  <a:pt x="0" y="369887"/>
                </a:moveTo>
                <a:lnTo>
                  <a:pt x="5562600" y="369887"/>
                </a:lnTo>
                <a:lnTo>
                  <a:pt x="5562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12975" y="6348171"/>
            <a:ext cx="5121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(</a:t>
            </a:r>
            <a:r>
              <a:rPr dirty="0" sz="1600" b="1">
                <a:latin typeface="Arial"/>
                <a:cs typeface="Arial"/>
              </a:rPr>
              <a:t>This </a:t>
            </a:r>
            <a:r>
              <a:rPr dirty="0" sz="1600" spc="5" b="1">
                <a:latin typeface="Arial"/>
                <a:cs typeface="Arial"/>
              </a:rPr>
              <a:t>is due </a:t>
            </a:r>
            <a:r>
              <a:rPr dirty="0" sz="1600" b="1">
                <a:latin typeface="Arial"/>
                <a:cs typeface="Arial"/>
              </a:rPr>
              <a:t>to enhanced </a:t>
            </a:r>
            <a:r>
              <a:rPr dirty="0" sz="1600" spc="5" b="1">
                <a:latin typeface="Arial"/>
                <a:cs typeface="Arial"/>
              </a:rPr>
              <a:t>neuromuscular</a:t>
            </a:r>
            <a:r>
              <a:rPr dirty="0" sz="1600" spc="-15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excitability)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1650" y="990663"/>
            <a:ext cx="4572000" cy="646430"/>
          </a:xfrm>
          <a:custGeom>
            <a:avLst/>
            <a:gdLst/>
            <a:ahLst/>
            <a:cxnLst/>
            <a:rect l="l" t="t" r="r" b="b"/>
            <a:pathLst>
              <a:path w="4572000" h="646430">
                <a:moveTo>
                  <a:pt x="0" y="646112"/>
                </a:moveTo>
                <a:lnTo>
                  <a:pt x="4572000" y="646112"/>
                </a:lnTo>
                <a:lnTo>
                  <a:pt x="457200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1650" y="990663"/>
            <a:ext cx="4572000" cy="646430"/>
          </a:xfrm>
          <a:custGeom>
            <a:avLst/>
            <a:gdLst/>
            <a:ahLst/>
            <a:cxnLst/>
            <a:rect l="l" t="t" r="r" b="b"/>
            <a:pathLst>
              <a:path w="4572000" h="646430">
                <a:moveTo>
                  <a:pt x="0" y="646112"/>
                </a:moveTo>
                <a:lnTo>
                  <a:pt x="4572000" y="646112"/>
                </a:lnTo>
                <a:lnTo>
                  <a:pt x="457200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0745" y="1018159"/>
            <a:ext cx="4023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When an occlusion of brachial</a:t>
            </a:r>
            <a:r>
              <a:rPr dirty="0" sz="1800" spc="-1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artery  </a:t>
            </a:r>
            <a:r>
              <a:rPr dirty="0" sz="1800" spc="5" b="1">
                <a:latin typeface="Arial"/>
                <a:cs typeface="Arial"/>
              </a:rPr>
              <a:t>with </a:t>
            </a:r>
            <a:r>
              <a:rPr dirty="0" sz="1800" spc="-5" b="1">
                <a:latin typeface="Arial"/>
                <a:cs typeface="Arial"/>
              </a:rPr>
              <a:t>a </a:t>
            </a:r>
            <a:r>
              <a:rPr dirty="0" sz="1800" b="1">
                <a:latin typeface="Arial"/>
                <a:cs typeface="Arial"/>
              </a:rPr>
              <a:t>blood pressure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cuff</a:t>
            </a:r>
            <a:r>
              <a:rPr dirty="0" sz="1800" spc="5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9600" y="2951162"/>
            <a:ext cx="4572000" cy="862330"/>
          </a:xfrm>
          <a:custGeom>
            <a:avLst/>
            <a:gdLst/>
            <a:ahLst/>
            <a:cxnLst/>
            <a:rect l="l" t="t" r="r" b="b"/>
            <a:pathLst>
              <a:path w="4572000" h="862329">
                <a:moveTo>
                  <a:pt x="0" y="862012"/>
                </a:moveTo>
                <a:lnTo>
                  <a:pt x="4572000" y="862012"/>
                </a:lnTo>
                <a:lnTo>
                  <a:pt x="4572000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99864" y="2979546"/>
            <a:ext cx="3794125" cy="789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carpal spasms </a:t>
            </a:r>
            <a:r>
              <a:rPr dirty="0" sz="1800" spc="5" b="1">
                <a:latin typeface="Arial"/>
                <a:cs typeface="Arial"/>
              </a:rPr>
              <a:t>occur</a:t>
            </a:r>
            <a:r>
              <a:rPr dirty="0" sz="1800" spc="5">
                <a:latin typeface="Arial"/>
                <a:cs typeface="Arial"/>
              </a:rPr>
              <a:t>.  </a:t>
            </a:r>
            <a:r>
              <a:rPr dirty="0" sz="1600" spc="-5">
                <a:latin typeface="Arial"/>
                <a:cs typeface="Arial"/>
              </a:rPr>
              <a:t>(metacarpophalangeal and wrist </a:t>
            </a:r>
            <a:r>
              <a:rPr dirty="0" sz="1600">
                <a:latin typeface="Arial"/>
                <a:cs typeface="Arial"/>
              </a:rPr>
              <a:t>joints </a:t>
            </a:r>
            <a:r>
              <a:rPr dirty="0" sz="1600" spc="-5">
                <a:latin typeface="Arial"/>
                <a:cs typeface="Arial"/>
              </a:rPr>
              <a:t>are  flexed, </a:t>
            </a:r>
            <a:r>
              <a:rPr dirty="0" sz="1600">
                <a:latin typeface="Arial"/>
                <a:cs typeface="Arial"/>
              </a:rPr>
              <a:t>fingers </a:t>
            </a:r>
            <a:r>
              <a:rPr dirty="0" sz="1600" spc="-5">
                <a:latin typeface="Arial"/>
                <a:cs typeface="Arial"/>
              </a:rPr>
              <a:t>are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adducted)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6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1281430" cy="400050"/>
          </a:xfrm>
          <a:prstGeom prst="rect"/>
          <a:solidFill>
            <a:srgbClr val="FFFFFF"/>
          </a:solidFill>
          <a:ln w="9525">
            <a:solidFill>
              <a:srgbClr val="000066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dirty="0" sz="2000" spc="5" b="0">
                <a:solidFill>
                  <a:srgbClr val="080808"/>
                </a:solidFill>
                <a:latin typeface="Arial"/>
                <a:cs typeface="Arial"/>
              </a:rPr>
              <a:t>Summary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4038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342900" y="0"/>
                </a:moveTo>
                <a:lnTo>
                  <a:pt x="281268" y="2454"/>
                </a:lnTo>
                <a:lnTo>
                  <a:pt x="223259" y="9530"/>
                </a:lnTo>
                <a:lnTo>
                  <a:pt x="169841" y="20799"/>
                </a:lnTo>
                <a:lnTo>
                  <a:pt x="121982" y="35831"/>
                </a:lnTo>
                <a:lnTo>
                  <a:pt x="80652" y="54197"/>
                </a:lnTo>
                <a:lnTo>
                  <a:pt x="46820" y="75466"/>
                </a:lnTo>
                <a:lnTo>
                  <a:pt x="5525" y="124997"/>
                </a:lnTo>
                <a:lnTo>
                  <a:pt x="0" y="152400"/>
                </a:lnTo>
                <a:lnTo>
                  <a:pt x="5525" y="179802"/>
                </a:lnTo>
                <a:lnTo>
                  <a:pt x="46820" y="229333"/>
                </a:lnTo>
                <a:lnTo>
                  <a:pt x="80652" y="250602"/>
                </a:lnTo>
                <a:lnTo>
                  <a:pt x="121982" y="268968"/>
                </a:lnTo>
                <a:lnTo>
                  <a:pt x="169841" y="284000"/>
                </a:lnTo>
                <a:lnTo>
                  <a:pt x="223259" y="295269"/>
                </a:lnTo>
                <a:lnTo>
                  <a:pt x="281268" y="302345"/>
                </a:lnTo>
                <a:lnTo>
                  <a:pt x="342900" y="304800"/>
                </a:lnTo>
                <a:lnTo>
                  <a:pt x="404531" y="302345"/>
                </a:lnTo>
                <a:lnTo>
                  <a:pt x="462540" y="295269"/>
                </a:lnTo>
                <a:lnTo>
                  <a:pt x="515958" y="284000"/>
                </a:lnTo>
                <a:lnTo>
                  <a:pt x="563817" y="268968"/>
                </a:lnTo>
                <a:lnTo>
                  <a:pt x="605147" y="250602"/>
                </a:lnTo>
                <a:lnTo>
                  <a:pt x="638979" y="229333"/>
                </a:lnTo>
                <a:lnTo>
                  <a:pt x="680274" y="179802"/>
                </a:lnTo>
                <a:lnTo>
                  <a:pt x="685800" y="152400"/>
                </a:lnTo>
                <a:lnTo>
                  <a:pt x="680274" y="124997"/>
                </a:lnTo>
                <a:lnTo>
                  <a:pt x="638979" y="75466"/>
                </a:lnTo>
                <a:lnTo>
                  <a:pt x="605147" y="54197"/>
                </a:lnTo>
                <a:lnTo>
                  <a:pt x="563817" y="35831"/>
                </a:lnTo>
                <a:lnTo>
                  <a:pt x="515958" y="20799"/>
                </a:lnTo>
                <a:lnTo>
                  <a:pt x="462540" y="9530"/>
                </a:lnTo>
                <a:lnTo>
                  <a:pt x="404531" y="2454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0" y="4038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152400"/>
                </a:moveTo>
                <a:lnTo>
                  <a:pt x="21455" y="99209"/>
                </a:lnTo>
                <a:lnTo>
                  <a:pt x="80652" y="54197"/>
                </a:lnTo>
                <a:lnTo>
                  <a:pt x="121982" y="35831"/>
                </a:lnTo>
                <a:lnTo>
                  <a:pt x="169841" y="20799"/>
                </a:lnTo>
                <a:lnTo>
                  <a:pt x="223259" y="9530"/>
                </a:lnTo>
                <a:lnTo>
                  <a:pt x="281268" y="2454"/>
                </a:lnTo>
                <a:lnTo>
                  <a:pt x="342900" y="0"/>
                </a:lnTo>
                <a:lnTo>
                  <a:pt x="404531" y="2454"/>
                </a:lnTo>
                <a:lnTo>
                  <a:pt x="462540" y="9530"/>
                </a:lnTo>
                <a:lnTo>
                  <a:pt x="515958" y="20799"/>
                </a:lnTo>
                <a:lnTo>
                  <a:pt x="563817" y="35831"/>
                </a:lnTo>
                <a:lnTo>
                  <a:pt x="605147" y="54197"/>
                </a:lnTo>
                <a:lnTo>
                  <a:pt x="638979" y="75466"/>
                </a:lnTo>
                <a:lnTo>
                  <a:pt x="680274" y="124997"/>
                </a:lnTo>
                <a:lnTo>
                  <a:pt x="685800" y="152400"/>
                </a:lnTo>
                <a:lnTo>
                  <a:pt x="680274" y="179802"/>
                </a:lnTo>
                <a:lnTo>
                  <a:pt x="638979" y="229333"/>
                </a:lnTo>
                <a:lnTo>
                  <a:pt x="605147" y="250602"/>
                </a:lnTo>
                <a:lnTo>
                  <a:pt x="563817" y="268968"/>
                </a:lnTo>
                <a:lnTo>
                  <a:pt x="515958" y="284000"/>
                </a:lnTo>
                <a:lnTo>
                  <a:pt x="462540" y="295269"/>
                </a:lnTo>
                <a:lnTo>
                  <a:pt x="404531" y="302345"/>
                </a:lnTo>
                <a:lnTo>
                  <a:pt x="342900" y="304800"/>
                </a:lnTo>
                <a:lnTo>
                  <a:pt x="281268" y="302345"/>
                </a:lnTo>
                <a:lnTo>
                  <a:pt x="223259" y="295269"/>
                </a:lnTo>
                <a:lnTo>
                  <a:pt x="169841" y="284000"/>
                </a:lnTo>
                <a:lnTo>
                  <a:pt x="121982" y="268968"/>
                </a:lnTo>
                <a:lnTo>
                  <a:pt x="80652" y="250602"/>
                </a:lnTo>
                <a:lnTo>
                  <a:pt x="46820" y="229333"/>
                </a:lnTo>
                <a:lnTo>
                  <a:pt x="5525" y="17980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4953000"/>
            <a:ext cx="2286000" cy="1600200"/>
          </a:xfrm>
          <a:custGeom>
            <a:avLst/>
            <a:gdLst/>
            <a:ahLst/>
            <a:cxnLst/>
            <a:rect l="l" t="t" r="r" b="b"/>
            <a:pathLst>
              <a:path w="2286000" h="1600200">
                <a:moveTo>
                  <a:pt x="0" y="800100"/>
                </a:moveTo>
                <a:lnTo>
                  <a:pt x="1398" y="760171"/>
                </a:lnTo>
                <a:lnTo>
                  <a:pt x="5551" y="720748"/>
                </a:lnTo>
                <a:lnTo>
                  <a:pt x="12391" y="681878"/>
                </a:lnTo>
                <a:lnTo>
                  <a:pt x="21855" y="643606"/>
                </a:lnTo>
                <a:lnTo>
                  <a:pt x="33876" y="605977"/>
                </a:lnTo>
                <a:lnTo>
                  <a:pt x="48389" y="569038"/>
                </a:lnTo>
                <a:lnTo>
                  <a:pt x="65328" y="532835"/>
                </a:lnTo>
                <a:lnTo>
                  <a:pt x="84628" y="497414"/>
                </a:lnTo>
                <a:lnTo>
                  <a:pt x="106224" y="462819"/>
                </a:lnTo>
                <a:lnTo>
                  <a:pt x="130050" y="429098"/>
                </a:lnTo>
                <a:lnTo>
                  <a:pt x="156040" y="396296"/>
                </a:lnTo>
                <a:lnTo>
                  <a:pt x="184130" y="364459"/>
                </a:lnTo>
                <a:lnTo>
                  <a:pt x="214253" y="333632"/>
                </a:lnTo>
                <a:lnTo>
                  <a:pt x="246345" y="303863"/>
                </a:lnTo>
                <a:lnTo>
                  <a:pt x="280339" y="275195"/>
                </a:lnTo>
                <a:lnTo>
                  <a:pt x="316171" y="247677"/>
                </a:lnTo>
                <a:lnTo>
                  <a:pt x="353775" y="221352"/>
                </a:lnTo>
                <a:lnTo>
                  <a:pt x="393085" y="196267"/>
                </a:lnTo>
                <a:lnTo>
                  <a:pt x="434036" y="172469"/>
                </a:lnTo>
                <a:lnTo>
                  <a:pt x="476563" y="150002"/>
                </a:lnTo>
                <a:lnTo>
                  <a:pt x="520600" y="128913"/>
                </a:lnTo>
                <a:lnTo>
                  <a:pt x="566081" y="109248"/>
                </a:lnTo>
                <a:lnTo>
                  <a:pt x="612941" y="91052"/>
                </a:lnTo>
                <a:lnTo>
                  <a:pt x="661116" y="74371"/>
                </a:lnTo>
                <a:lnTo>
                  <a:pt x="710538" y="59251"/>
                </a:lnTo>
                <a:lnTo>
                  <a:pt x="761143" y="45739"/>
                </a:lnTo>
                <a:lnTo>
                  <a:pt x="812866" y="33879"/>
                </a:lnTo>
                <a:lnTo>
                  <a:pt x="865640" y="23718"/>
                </a:lnTo>
                <a:lnTo>
                  <a:pt x="919401" y="15302"/>
                </a:lnTo>
                <a:lnTo>
                  <a:pt x="974083" y="8676"/>
                </a:lnTo>
                <a:lnTo>
                  <a:pt x="1029620" y="3886"/>
                </a:lnTo>
                <a:lnTo>
                  <a:pt x="1085948" y="979"/>
                </a:lnTo>
                <a:lnTo>
                  <a:pt x="1143000" y="0"/>
                </a:lnTo>
                <a:lnTo>
                  <a:pt x="1200051" y="979"/>
                </a:lnTo>
                <a:lnTo>
                  <a:pt x="1256379" y="3886"/>
                </a:lnTo>
                <a:lnTo>
                  <a:pt x="1311916" y="8676"/>
                </a:lnTo>
                <a:lnTo>
                  <a:pt x="1366598" y="15302"/>
                </a:lnTo>
                <a:lnTo>
                  <a:pt x="1420359" y="23718"/>
                </a:lnTo>
                <a:lnTo>
                  <a:pt x="1473133" y="33879"/>
                </a:lnTo>
                <a:lnTo>
                  <a:pt x="1524856" y="45739"/>
                </a:lnTo>
                <a:lnTo>
                  <a:pt x="1575461" y="59251"/>
                </a:lnTo>
                <a:lnTo>
                  <a:pt x="1624883" y="74371"/>
                </a:lnTo>
                <a:lnTo>
                  <a:pt x="1673058" y="91052"/>
                </a:lnTo>
                <a:lnTo>
                  <a:pt x="1719918" y="109248"/>
                </a:lnTo>
                <a:lnTo>
                  <a:pt x="1765399" y="128913"/>
                </a:lnTo>
                <a:lnTo>
                  <a:pt x="1809436" y="150002"/>
                </a:lnTo>
                <a:lnTo>
                  <a:pt x="1851963" y="172469"/>
                </a:lnTo>
                <a:lnTo>
                  <a:pt x="1892914" y="196267"/>
                </a:lnTo>
                <a:lnTo>
                  <a:pt x="1932224" y="221352"/>
                </a:lnTo>
                <a:lnTo>
                  <a:pt x="1969828" y="247677"/>
                </a:lnTo>
                <a:lnTo>
                  <a:pt x="2005660" y="275195"/>
                </a:lnTo>
                <a:lnTo>
                  <a:pt x="2039654" y="303863"/>
                </a:lnTo>
                <a:lnTo>
                  <a:pt x="2071746" y="333632"/>
                </a:lnTo>
                <a:lnTo>
                  <a:pt x="2101869" y="364459"/>
                </a:lnTo>
                <a:lnTo>
                  <a:pt x="2129959" y="396296"/>
                </a:lnTo>
                <a:lnTo>
                  <a:pt x="2155949" y="429098"/>
                </a:lnTo>
                <a:lnTo>
                  <a:pt x="2179775" y="462819"/>
                </a:lnTo>
                <a:lnTo>
                  <a:pt x="2201371" y="497414"/>
                </a:lnTo>
                <a:lnTo>
                  <a:pt x="2220671" y="532835"/>
                </a:lnTo>
                <a:lnTo>
                  <a:pt x="2237610" y="569038"/>
                </a:lnTo>
                <a:lnTo>
                  <a:pt x="2252123" y="605977"/>
                </a:lnTo>
                <a:lnTo>
                  <a:pt x="2264144" y="643606"/>
                </a:lnTo>
                <a:lnTo>
                  <a:pt x="2273608" y="681878"/>
                </a:lnTo>
                <a:lnTo>
                  <a:pt x="2280448" y="720748"/>
                </a:lnTo>
                <a:lnTo>
                  <a:pt x="2284601" y="760171"/>
                </a:lnTo>
                <a:lnTo>
                  <a:pt x="2286000" y="800100"/>
                </a:lnTo>
                <a:lnTo>
                  <a:pt x="2284601" y="840033"/>
                </a:lnTo>
                <a:lnTo>
                  <a:pt x="2280448" y="879459"/>
                </a:lnTo>
                <a:lnTo>
                  <a:pt x="2273608" y="918333"/>
                </a:lnTo>
                <a:lnTo>
                  <a:pt x="2264144" y="956608"/>
                </a:lnTo>
                <a:lnTo>
                  <a:pt x="2252123" y="994239"/>
                </a:lnTo>
                <a:lnTo>
                  <a:pt x="2237610" y="1031179"/>
                </a:lnTo>
                <a:lnTo>
                  <a:pt x="2220671" y="1067384"/>
                </a:lnTo>
                <a:lnTo>
                  <a:pt x="2201371" y="1102807"/>
                </a:lnTo>
                <a:lnTo>
                  <a:pt x="2179775" y="1137402"/>
                </a:lnTo>
                <a:lnTo>
                  <a:pt x="2155949" y="1171123"/>
                </a:lnTo>
                <a:lnTo>
                  <a:pt x="2129959" y="1203926"/>
                </a:lnTo>
                <a:lnTo>
                  <a:pt x="2101869" y="1235763"/>
                </a:lnTo>
                <a:lnTo>
                  <a:pt x="2071746" y="1266589"/>
                </a:lnTo>
                <a:lnTo>
                  <a:pt x="2039654" y="1296358"/>
                </a:lnTo>
                <a:lnTo>
                  <a:pt x="2005660" y="1325024"/>
                </a:lnTo>
                <a:lnTo>
                  <a:pt x="1969828" y="1352542"/>
                </a:lnTo>
                <a:lnTo>
                  <a:pt x="1932224" y="1378865"/>
                </a:lnTo>
                <a:lnTo>
                  <a:pt x="1892914" y="1403949"/>
                </a:lnTo>
                <a:lnTo>
                  <a:pt x="1851963" y="1427746"/>
                </a:lnTo>
                <a:lnTo>
                  <a:pt x="1809436" y="1450211"/>
                </a:lnTo>
                <a:lnTo>
                  <a:pt x="1765399" y="1471299"/>
                </a:lnTo>
                <a:lnTo>
                  <a:pt x="1719918" y="1490963"/>
                </a:lnTo>
                <a:lnTo>
                  <a:pt x="1673058" y="1509157"/>
                </a:lnTo>
                <a:lnTo>
                  <a:pt x="1624883" y="1525836"/>
                </a:lnTo>
                <a:lnTo>
                  <a:pt x="1575461" y="1540954"/>
                </a:lnTo>
                <a:lnTo>
                  <a:pt x="1524856" y="1554466"/>
                </a:lnTo>
                <a:lnTo>
                  <a:pt x="1473133" y="1566324"/>
                </a:lnTo>
                <a:lnTo>
                  <a:pt x="1420359" y="1576484"/>
                </a:lnTo>
                <a:lnTo>
                  <a:pt x="1366598" y="1584899"/>
                </a:lnTo>
                <a:lnTo>
                  <a:pt x="1311916" y="1591524"/>
                </a:lnTo>
                <a:lnTo>
                  <a:pt x="1256379" y="1596313"/>
                </a:lnTo>
                <a:lnTo>
                  <a:pt x="1200051" y="1599220"/>
                </a:lnTo>
                <a:lnTo>
                  <a:pt x="1143000" y="1600200"/>
                </a:lnTo>
                <a:lnTo>
                  <a:pt x="1085948" y="1599220"/>
                </a:lnTo>
                <a:lnTo>
                  <a:pt x="1029620" y="1596313"/>
                </a:lnTo>
                <a:lnTo>
                  <a:pt x="974083" y="1591524"/>
                </a:lnTo>
                <a:lnTo>
                  <a:pt x="919401" y="1584899"/>
                </a:lnTo>
                <a:lnTo>
                  <a:pt x="865640" y="1576484"/>
                </a:lnTo>
                <a:lnTo>
                  <a:pt x="812866" y="1566324"/>
                </a:lnTo>
                <a:lnTo>
                  <a:pt x="761143" y="1554466"/>
                </a:lnTo>
                <a:lnTo>
                  <a:pt x="710538" y="1540954"/>
                </a:lnTo>
                <a:lnTo>
                  <a:pt x="661116" y="1525836"/>
                </a:lnTo>
                <a:lnTo>
                  <a:pt x="612941" y="1509157"/>
                </a:lnTo>
                <a:lnTo>
                  <a:pt x="566081" y="1490963"/>
                </a:lnTo>
                <a:lnTo>
                  <a:pt x="520600" y="1471299"/>
                </a:lnTo>
                <a:lnTo>
                  <a:pt x="476563" y="1450211"/>
                </a:lnTo>
                <a:lnTo>
                  <a:pt x="434036" y="1427746"/>
                </a:lnTo>
                <a:lnTo>
                  <a:pt x="393085" y="1403949"/>
                </a:lnTo>
                <a:lnTo>
                  <a:pt x="353775" y="1378865"/>
                </a:lnTo>
                <a:lnTo>
                  <a:pt x="316171" y="1352542"/>
                </a:lnTo>
                <a:lnTo>
                  <a:pt x="280339" y="1325024"/>
                </a:lnTo>
                <a:lnTo>
                  <a:pt x="246345" y="1296358"/>
                </a:lnTo>
                <a:lnTo>
                  <a:pt x="214253" y="1266589"/>
                </a:lnTo>
                <a:lnTo>
                  <a:pt x="184130" y="1235763"/>
                </a:lnTo>
                <a:lnTo>
                  <a:pt x="156040" y="1203926"/>
                </a:lnTo>
                <a:lnTo>
                  <a:pt x="130050" y="1171123"/>
                </a:lnTo>
                <a:lnTo>
                  <a:pt x="106224" y="1137402"/>
                </a:lnTo>
                <a:lnTo>
                  <a:pt x="84628" y="1102807"/>
                </a:lnTo>
                <a:lnTo>
                  <a:pt x="65328" y="1067384"/>
                </a:lnTo>
                <a:lnTo>
                  <a:pt x="48389" y="1031179"/>
                </a:lnTo>
                <a:lnTo>
                  <a:pt x="33876" y="994239"/>
                </a:lnTo>
                <a:lnTo>
                  <a:pt x="21855" y="956608"/>
                </a:lnTo>
                <a:lnTo>
                  <a:pt x="12391" y="918333"/>
                </a:lnTo>
                <a:lnTo>
                  <a:pt x="5551" y="879459"/>
                </a:lnTo>
                <a:lnTo>
                  <a:pt x="1398" y="840033"/>
                </a:lnTo>
                <a:lnTo>
                  <a:pt x="0" y="8001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5407" y="5599582"/>
            <a:ext cx="11550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Ca++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1143000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0" y="990600"/>
                </a:moveTo>
                <a:lnTo>
                  <a:pt x="301625" y="700659"/>
                </a:lnTo>
                <a:lnTo>
                  <a:pt x="301244" y="290195"/>
                </a:lnTo>
                <a:lnTo>
                  <a:pt x="727583" y="290449"/>
                </a:lnTo>
                <a:lnTo>
                  <a:pt x="1028700" y="0"/>
                </a:lnTo>
                <a:lnTo>
                  <a:pt x="1329816" y="290449"/>
                </a:lnTo>
                <a:lnTo>
                  <a:pt x="1756155" y="290195"/>
                </a:lnTo>
                <a:lnTo>
                  <a:pt x="1755775" y="700659"/>
                </a:lnTo>
                <a:lnTo>
                  <a:pt x="2057400" y="990600"/>
                </a:lnTo>
                <a:lnTo>
                  <a:pt x="1755775" y="1280540"/>
                </a:lnTo>
                <a:lnTo>
                  <a:pt x="1756155" y="1691004"/>
                </a:lnTo>
                <a:lnTo>
                  <a:pt x="1329816" y="1690751"/>
                </a:lnTo>
                <a:lnTo>
                  <a:pt x="1028700" y="1981200"/>
                </a:lnTo>
                <a:lnTo>
                  <a:pt x="727583" y="1690751"/>
                </a:lnTo>
                <a:lnTo>
                  <a:pt x="301244" y="1691004"/>
                </a:lnTo>
                <a:lnTo>
                  <a:pt x="301625" y="128054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74946" y="1896237"/>
            <a:ext cx="8286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5" b="1">
                <a:latin typeface="Arial"/>
                <a:cs typeface="Arial"/>
              </a:rPr>
              <a:t>Vit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9400" y="1447800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0" y="990600"/>
                </a:moveTo>
                <a:lnTo>
                  <a:pt x="301625" y="700659"/>
                </a:lnTo>
                <a:lnTo>
                  <a:pt x="301244" y="290195"/>
                </a:lnTo>
                <a:lnTo>
                  <a:pt x="727582" y="290449"/>
                </a:lnTo>
                <a:lnTo>
                  <a:pt x="1028700" y="0"/>
                </a:lnTo>
                <a:lnTo>
                  <a:pt x="1329817" y="290449"/>
                </a:lnTo>
                <a:lnTo>
                  <a:pt x="1756155" y="290195"/>
                </a:lnTo>
                <a:lnTo>
                  <a:pt x="1755775" y="700659"/>
                </a:lnTo>
                <a:lnTo>
                  <a:pt x="2057400" y="990600"/>
                </a:lnTo>
                <a:lnTo>
                  <a:pt x="1755775" y="1280540"/>
                </a:lnTo>
                <a:lnTo>
                  <a:pt x="1756155" y="1691004"/>
                </a:lnTo>
                <a:lnTo>
                  <a:pt x="1329817" y="1690751"/>
                </a:lnTo>
                <a:lnTo>
                  <a:pt x="1028700" y="1981200"/>
                </a:lnTo>
                <a:lnTo>
                  <a:pt x="727582" y="1690751"/>
                </a:lnTo>
                <a:lnTo>
                  <a:pt x="301244" y="1691004"/>
                </a:lnTo>
                <a:lnTo>
                  <a:pt x="301625" y="128054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12102" y="2234641"/>
            <a:ext cx="15024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Ca</a:t>
            </a:r>
            <a:r>
              <a:rPr dirty="0" sz="2400" spc="5" b="1">
                <a:latin typeface="Arial"/>
                <a:cs typeface="Arial"/>
              </a:rPr>
              <a:t>lc</a:t>
            </a:r>
            <a:r>
              <a:rPr dirty="0" sz="2400" b="1">
                <a:latin typeface="Arial"/>
                <a:cs typeface="Arial"/>
              </a:rPr>
              <a:t>itonin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371600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0" y="990600"/>
                </a:moveTo>
                <a:lnTo>
                  <a:pt x="301650" y="700659"/>
                </a:lnTo>
                <a:lnTo>
                  <a:pt x="301294" y="290195"/>
                </a:lnTo>
                <a:lnTo>
                  <a:pt x="727582" y="290449"/>
                </a:lnTo>
                <a:lnTo>
                  <a:pt x="1028700" y="0"/>
                </a:lnTo>
                <a:lnTo>
                  <a:pt x="1329817" y="290449"/>
                </a:lnTo>
                <a:lnTo>
                  <a:pt x="1756156" y="290195"/>
                </a:lnTo>
                <a:lnTo>
                  <a:pt x="1755775" y="700659"/>
                </a:lnTo>
                <a:lnTo>
                  <a:pt x="2057400" y="990600"/>
                </a:lnTo>
                <a:lnTo>
                  <a:pt x="1755775" y="1280540"/>
                </a:lnTo>
                <a:lnTo>
                  <a:pt x="1756156" y="1691004"/>
                </a:lnTo>
                <a:lnTo>
                  <a:pt x="1329817" y="1690751"/>
                </a:lnTo>
                <a:lnTo>
                  <a:pt x="1028700" y="1981200"/>
                </a:lnTo>
                <a:lnTo>
                  <a:pt x="727582" y="1690751"/>
                </a:lnTo>
                <a:lnTo>
                  <a:pt x="301294" y="1691004"/>
                </a:lnTo>
                <a:lnTo>
                  <a:pt x="301650" y="128054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98828" y="2069972"/>
            <a:ext cx="12858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P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5" b="1">
                <a:latin typeface="Arial"/>
                <a:cs typeface="Arial"/>
              </a:rPr>
              <a:t>rat</a:t>
            </a:r>
            <a:r>
              <a:rPr dirty="0" sz="1800" b="1">
                <a:latin typeface="Arial"/>
                <a:cs typeface="Arial"/>
              </a:rPr>
              <a:t>h</a:t>
            </a:r>
            <a:r>
              <a:rPr dirty="0" sz="1800" spc="-95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roid</a:t>
            </a:r>
            <a:endParaRPr sz="1800">
              <a:latin typeface="Arial"/>
              <a:cs typeface="Arial"/>
            </a:endParaRPr>
          </a:p>
          <a:p>
            <a:pPr algn="ctr" marL="6667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hormone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2926" y="3702303"/>
            <a:ext cx="1109345" cy="1205865"/>
          </a:xfrm>
          <a:custGeom>
            <a:avLst/>
            <a:gdLst/>
            <a:ahLst/>
            <a:cxnLst/>
            <a:rect l="l" t="t" r="r" b="b"/>
            <a:pathLst>
              <a:path w="1109345" h="1205864">
                <a:moveTo>
                  <a:pt x="683640" y="1076833"/>
                </a:moveTo>
                <a:lnTo>
                  <a:pt x="768350" y="999998"/>
                </a:lnTo>
                <a:lnTo>
                  <a:pt x="0" y="153670"/>
                </a:lnTo>
                <a:lnTo>
                  <a:pt x="169291" y="0"/>
                </a:lnTo>
                <a:lnTo>
                  <a:pt x="937513" y="846328"/>
                </a:lnTo>
                <a:lnTo>
                  <a:pt x="1022223" y="769493"/>
                </a:lnTo>
                <a:lnTo>
                  <a:pt x="1108964" y="1205357"/>
                </a:lnTo>
                <a:lnTo>
                  <a:pt x="683640" y="1076833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5800" y="3276600"/>
            <a:ext cx="457200" cy="1524000"/>
          </a:xfrm>
          <a:custGeom>
            <a:avLst/>
            <a:gdLst/>
            <a:ahLst/>
            <a:cxnLst/>
            <a:rect l="l" t="t" r="r" b="b"/>
            <a:pathLst>
              <a:path w="457200" h="1524000">
                <a:moveTo>
                  <a:pt x="0" y="1143000"/>
                </a:moveTo>
                <a:lnTo>
                  <a:pt x="114300" y="1143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1143000"/>
                </a:lnTo>
                <a:lnTo>
                  <a:pt x="457200" y="1143000"/>
                </a:lnTo>
                <a:lnTo>
                  <a:pt x="228600" y="152400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33185" y="3630421"/>
            <a:ext cx="880110" cy="1367790"/>
          </a:xfrm>
          <a:custGeom>
            <a:avLst/>
            <a:gdLst/>
            <a:ahLst/>
            <a:cxnLst/>
            <a:rect l="l" t="t" r="r" b="b"/>
            <a:pathLst>
              <a:path w="880109" h="1367789">
                <a:moveTo>
                  <a:pt x="0" y="923163"/>
                </a:moveTo>
                <a:lnTo>
                  <a:pt x="98171" y="981709"/>
                </a:lnTo>
                <a:lnTo>
                  <a:pt x="683513" y="0"/>
                </a:lnTo>
                <a:lnTo>
                  <a:pt x="879856" y="116966"/>
                </a:lnTo>
                <a:lnTo>
                  <a:pt x="294513" y="1098803"/>
                </a:lnTo>
                <a:lnTo>
                  <a:pt x="392684" y="1157351"/>
                </a:lnTo>
                <a:lnTo>
                  <a:pt x="1142" y="1367408"/>
                </a:lnTo>
                <a:lnTo>
                  <a:pt x="0" y="923163"/>
                </a:lnTo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5045075" cy="419100"/>
          </a:xfrm>
          <a:prstGeom prst="rect"/>
          <a:ln w="9525">
            <a:solidFill>
              <a:srgbClr val="08080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07440">
              <a:lnSpc>
                <a:spcPts val="3245"/>
              </a:lnSpc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Three</a:t>
            </a:r>
            <a:r>
              <a:rPr dirty="0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0000"/>
                </a:solidFill>
                <a:latin typeface="Arial"/>
                <a:cs typeface="Arial"/>
              </a:rPr>
              <a:t>Hormones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4800" y="304863"/>
            <a:ext cx="1119505" cy="338455"/>
          </a:xfrm>
          <a:prstGeom prst="rect">
            <a:avLst/>
          </a:prstGeom>
          <a:ln w="9525">
            <a:solidFill>
              <a:srgbClr val="080808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dirty="0" sz="1600" spc="5" b="1">
                <a:solidFill>
                  <a:srgbClr val="00005A"/>
                </a:solidFill>
                <a:latin typeface="Arial"/>
                <a:cs typeface="Arial"/>
              </a:rPr>
              <a:t>Summary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14650" y="2743200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76200" y="95250"/>
                </a:moveTo>
                <a:lnTo>
                  <a:pt x="38100" y="95250"/>
                </a:lnTo>
                <a:lnTo>
                  <a:pt x="38100" y="609600"/>
                </a:lnTo>
                <a:lnTo>
                  <a:pt x="76200" y="609600"/>
                </a:lnTo>
                <a:lnTo>
                  <a:pt x="76200" y="95250"/>
                </a:lnTo>
                <a:close/>
              </a:path>
              <a:path w="114300" h="6096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6096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29650" y="2667000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38100" y="571500"/>
                </a:moveTo>
                <a:lnTo>
                  <a:pt x="0" y="571500"/>
                </a:lnTo>
                <a:lnTo>
                  <a:pt x="57150" y="685800"/>
                </a:lnTo>
                <a:lnTo>
                  <a:pt x="104775" y="590550"/>
                </a:lnTo>
                <a:lnTo>
                  <a:pt x="38100" y="590550"/>
                </a:lnTo>
                <a:lnTo>
                  <a:pt x="38100" y="571500"/>
                </a:lnTo>
                <a:close/>
              </a:path>
              <a:path w="114300" h="685800">
                <a:moveTo>
                  <a:pt x="76200" y="0"/>
                </a:moveTo>
                <a:lnTo>
                  <a:pt x="38100" y="0"/>
                </a:lnTo>
                <a:lnTo>
                  <a:pt x="38100" y="590550"/>
                </a:lnTo>
                <a:lnTo>
                  <a:pt x="76200" y="590550"/>
                </a:lnTo>
                <a:lnTo>
                  <a:pt x="76200" y="0"/>
                </a:lnTo>
                <a:close/>
              </a:path>
              <a:path w="114300" h="685800">
                <a:moveTo>
                  <a:pt x="114300" y="571500"/>
                </a:moveTo>
                <a:lnTo>
                  <a:pt x="76200" y="571500"/>
                </a:lnTo>
                <a:lnTo>
                  <a:pt x="76200" y="590550"/>
                </a:lnTo>
                <a:lnTo>
                  <a:pt x="104775" y="590550"/>
                </a:lnTo>
                <a:lnTo>
                  <a:pt x="114300" y="57150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05450" y="2743200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76200" y="95250"/>
                </a:moveTo>
                <a:lnTo>
                  <a:pt x="38100" y="95250"/>
                </a:lnTo>
                <a:lnTo>
                  <a:pt x="38100" y="609600"/>
                </a:lnTo>
                <a:lnTo>
                  <a:pt x="76200" y="609600"/>
                </a:lnTo>
                <a:lnTo>
                  <a:pt x="76200" y="95250"/>
                </a:lnTo>
                <a:close/>
              </a:path>
              <a:path w="114300" h="6096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6096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750" y="403301"/>
            <a:ext cx="314261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latin typeface="Arial"/>
                <a:cs typeface="Arial"/>
              </a:rPr>
              <a:t>VITAMIN</a:t>
            </a:r>
            <a:r>
              <a:rPr dirty="0" sz="4800" spc="-85">
                <a:latin typeface="Arial"/>
                <a:cs typeface="Arial"/>
              </a:rPr>
              <a:t> </a:t>
            </a:r>
            <a:r>
              <a:rPr dirty="0" sz="4800">
                <a:latin typeface="Arial"/>
                <a:cs typeface="Arial"/>
              </a:rPr>
              <a:t>D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143000"/>
            <a:ext cx="7772400" cy="914400"/>
          </a:xfrm>
          <a:prstGeom prst="rect">
            <a:avLst/>
          </a:prstGeom>
          <a:ln w="9525">
            <a:solidFill>
              <a:srgbClr val="080808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38530">
              <a:lnSpc>
                <a:spcPct val="100000"/>
              </a:lnSpc>
              <a:spcBef>
                <a:spcPts val="250"/>
              </a:spcBef>
            </a:pP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Actions: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3583" y="1764792"/>
            <a:ext cx="2039620" cy="0"/>
          </a:xfrm>
          <a:custGeom>
            <a:avLst/>
            <a:gdLst/>
            <a:ahLst/>
            <a:cxnLst/>
            <a:rect l="l" t="t" r="r" b="b"/>
            <a:pathLst>
              <a:path w="2039620" h="0">
                <a:moveTo>
                  <a:pt x="0" y="0"/>
                </a:moveTo>
                <a:lnTo>
                  <a:pt x="2039112" y="0"/>
                </a:lnTo>
              </a:path>
            </a:pathLst>
          </a:custGeom>
          <a:ln w="54863">
            <a:solidFill>
              <a:srgbClr val="16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" y="2209800"/>
            <a:ext cx="7315200" cy="4343400"/>
          </a:xfrm>
          <a:custGeom>
            <a:avLst/>
            <a:gdLst/>
            <a:ahLst/>
            <a:cxnLst/>
            <a:rect l="l" t="t" r="r" b="b"/>
            <a:pathLst>
              <a:path w="7315200" h="4343400">
                <a:moveTo>
                  <a:pt x="0" y="4343400"/>
                </a:moveTo>
                <a:lnTo>
                  <a:pt x="7315200" y="4343400"/>
                </a:lnTo>
                <a:lnTo>
                  <a:pt x="73152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69644" y="2220925"/>
            <a:ext cx="6318250" cy="42957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30200" algn="l"/>
              </a:tabLst>
            </a:pPr>
            <a:r>
              <a:rPr dirty="0" sz="4000" b="1">
                <a:solidFill>
                  <a:srgbClr val="161616"/>
                </a:solidFill>
                <a:latin typeface="Arial"/>
                <a:cs typeface="Arial"/>
              </a:rPr>
              <a:t>Calcium</a:t>
            </a:r>
            <a:endParaRPr sz="4000">
              <a:latin typeface="Arial"/>
              <a:cs typeface="Arial"/>
            </a:endParaRPr>
          </a:p>
          <a:p>
            <a:pPr lvl="1" marL="911860" indent="-441959">
              <a:lnSpc>
                <a:spcPct val="100000"/>
              </a:lnSpc>
              <a:buFont typeface="Arial"/>
              <a:buChar char="•"/>
              <a:tabLst>
                <a:tab pos="911860" algn="l"/>
                <a:tab pos="912494" algn="l"/>
              </a:tabLst>
            </a:pP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Absorption from</a:t>
            </a:r>
            <a:r>
              <a:rPr dirty="0" sz="4000" spc="-18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Bone</a:t>
            </a:r>
            <a:endParaRPr sz="4000">
              <a:latin typeface="Arial"/>
              <a:cs typeface="Arial"/>
            </a:endParaRPr>
          </a:p>
          <a:p>
            <a:pPr lvl="1" marL="930275" indent="-4603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30275" algn="l"/>
                <a:tab pos="930910" algn="l"/>
              </a:tabLst>
            </a:pP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Renal</a:t>
            </a:r>
            <a:r>
              <a:rPr dirty="0" sz="4000" spc="-5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Excretion</a:t>
            </a:r>
            <a:endParaRPr sz="4000">
              <a:latin typeface="Arial"/>
              <a:cs typeface="Arial"/>
            </a:endParaRPr>
          </a:p>
          <a:p>
            <a:pPr lvl="1" marL="911860" indent="-441959">
              <a:lnSpc>
                <a:spcPct val="100000"/>
              </a:lnSpc>
              <a:buFont typeface="Arial"/>
              <a:buChar char="•"/>
              <a:tabLst>
                <a:tab pos="911860" algn="l"/>
                <a:tab pos="912494" algn="l"/>
              </a:tabLst>
            </a:pP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Absorption from</a:t>
            </a:r>
            <a:r>
              <a:rPr dirty="0" sz="4000" spc="-13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GIT</a:t>
            </a:r>
            <a:endParaRPr sz="40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0200" algn="l"/>
              </a:tabLst>
            </a:pP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Phosphate</a:t>
            </a:r>
            <a:endParaRPr sz="4000">
              <a:latin typeface="Arial"/>
              <a:cs typeface="Arial"/>
            </a:endParaRPr>
          </a:p>
          <a:p>
            <a:pPr lvl="1" marL="911860" indent="-441959">
              <a:lnSpc>
                <a:spcPct val="100000"/>
              </a:lnSpc>
              <a:buFont typeface="Arial"/>
              <a:buChar char="•"/>
              <a:tabLst>
                <a:tab pos="911860" algn="l"/>
                <a:tab pos="912494" algn="l"/>
              </a:tabLst>
            </a:pPr>
            <a:r>
              <a:rPr dirty="0" sz="4000" spc="5" b="1">
                <a:solidFill>
                  <a:srgbClr val="161616"/>
                </a:solidFill>
                <a:latin typeface="Arial"/>
                <a:cs typeface="Arial"/>
              </a:rPr>
              <a:t>Absorption </a:t>
            </a:r>
            <a:r>
              <a:rPr dirty="0" sz="4000" b="1">
                <a:solidFill>
                  <a:srgbClr val="161616"/>
                </a:solidFill>
                <a:latin typeface="Arial"/>
                <a:cs typeface="Arial"/>
              </a:rPr>
              <a:t>from</a:t>
            </a:r>
            <a:r>
              <a:rPr dirty="0" sz="4000" spc="-1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161616"/>
                </a:solidFill>
                <a:latin typeface="Arial"/>
                <a:cs typeface="Arial"/>
              </a:rPr>
              <a:t>Bone</a:t>
            </a:r>
            <a:endParaRPr sz="4000">
              <a:latin typeface="Arial"/>
              <a:cs typeface="Arial"/>
            </a:endParaRPr>
          </a:p>
          <a:p>
            <a:pPr lvl="1" marL="930275" indent="-460375">
              <a:lnSpc>
                <a:spcPct val="100000"/>
              </a:lnSpc>
              <a:buFont typeface="Arial"/>
              <a:buChar char="•"/>
              <a:tabLst>
                <a:tab pos="930275" algn="l"/>
                <a:tab pos="930910" algn="l"/>
              </a:tabLst>
            </a:pPr>
            <a:r>
              <a:rPr dirty="0" sz="4000" b="1">
                <a:solidFill>
                  <a:srgbClr val="161616"/>
                </a:solidFill>
                <a:latin typeface="Arial"/>
                <a:cs typeface="Arial"/>
              </a:rPr>
              <a:t>Renal</a:t>
            </a:r>
            <a:r>
              <a:rPr dirty="0" sz="4000" spc="-4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161616"/>
                </a:solidFill>
                <a:latin typeface="Arial"/>
                <a:cs typeface="Arial"/>
              </a:rPr>
              <a:t>Excretion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3151" y="2971800"/>
            <a:ext cx="123825" cy="457200"/>
          </a:xfrm>
          <a:custGeom>
            <a:avLst/>
            <a:gdLst/>
            <a:ahLst/>
            <a:cxnLst/>
            <a:rect l="l" t="t" r="r" b="b"/>
            <a:pathLst>
              <a:path w="123825" h="457200">
                <a:moveTo>
                  <a:pt x="82550" y="103124"/>
                </a:moveTo>
                <a:lnTo>
                  <a:pt x="41275" y="103124"/>
                </a:lnTo>
                <a:lnTo>
                  <a:pt x="41148" y="457200"/>
                </a:lnTo>
                <a:lnTo>
                  <a:pt x="82423" y="457200"/>
                </a:lnTo>
                <a:lnTo>
                  <a:pt x="82550" y="103124"/>
                </a:lnTo>
                <a:close/>
              </a:path>
              <a:path w="123825" h="457200">
                <a:moveTo>
                  <a:pt x="61849" y="0"/>
                </a:moveTo>
                <a:lnTo>
                  <a:pt x="0" y="123825"/>
                </a:lnTo>
                <a:lnTo>
                  <a:pt x="41267" y="123825"/>
                </a:lnTo>
                <a:lnTo>
                  <a:pt x="41275" y="103124"/>
                </a:lnTo>
                <a:lnTo>
                  <a:pt x="113463" y="103124"/>
                </a:lnTo>
                <a:lnTo>
                  <a:pt x="61849" y="0"/>
                </a:lnTo>
                <a:close/>
              </a:path>
              <a:path w="123825" h="457200">
                <a:moveTo>
                  <a:pt x="113463" y="103124"/>
                </a:moveTo>
                <a:lnTo>
                  <a:pt x="82550" y="103124"/>
                </a:lnTo>
                <a:lnTo>
                  <a:pt x="82542" y="123825"/>
                </a:lnTo>
                <a:lnTo>
                  <a:pt x="123825" y="123825"/>
                </a:lnTo>
                <a:lnTo>
                  <a:pt x="113463" y="103124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43151" y="5410200"/>
            <a:ext cx="123825" cy="457200"/>
          </a:xfrm>
          <a:custGeom>
            <a:avLst/>
            <a:gdLst/>
            <a:ahLst/>
            <a:cxnLst/>
            <a:rect l="l" t="t" r="r" b="b"/>
            <a:pathLst>
              <a:path w="123825" h="457200">
                <a:moveTo>
                  <a:pt x="82550" y="103124"/>
                </a:moveTo>
                <a:lnTo>
                  <a:pt x="41275" y="103124"/>
                </a:lnTo>
                <a:lnTo>
                  <a:pt x="41148" y="457200"/>
                </a:lnTo>
                <a:lnTo>
                  <a:pt x="82423" y="457200"/>
                </a:lnTo>
                <a:lnTo>
                  <a:pt x="82550" y="103124"/>
                </a:lnTo>
                <a:close/>
              </a:path>
              <a:path w="123825" h="457200">
                <a:moveTo>
                  <a:pt x="61849" y="0"/>
                </a:moveTo>
                <a:lnTo>
                  <a:pt x="0" y="123825"/>
                </a:lnTo>
                <a:lnTo>
                  <a:pt x="41267" y="123825"/>
                </a:lnTo>
                <a:lnTo>
                  <a:pt x="41275" y="103124"/>
                </a:lnTo>
                <a:lnTo>
                  <a:pt x="113463" y="103124"/>
                </a:lnTo>
                <a:lnTo>
                  <a:pt x="61849" y="0"/>
                </a:lnTo>
                <a:close/>
              </a:path>
              <a:path w="123825" h="457200">
                <a:moveTo>
                  <a:pt x="113463" y="103124"/>
                </a:moveTo>
                <a:lnTo>
                  <a:pt x="82550" y="103124"/>
                </a:lnTo>
                <a:lnTo>
                  <a:pt x="82542" y="123825"/>
                </a:lnTo>
                <a:lnTo>
                  <a:pt x="123825" y="123825"/>
                </a:lnTo>
                <a:lnTo>
                  <a:pt x="113463" y="103124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43151" y="3581400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41265" y="257175"/>
                </a:moveTo>
                <a:lnTo>
                  <a:pt x="0" y="257175"/>
                </a:lnTo>
                <a:lnTo>
                  <a:pt x="61849" y="381000"/>
                </a:lnTo>
                <a:lnTo>
                  <a:pt x="113527" y="277749"/>
                </a:lnTo>
                <a:lnTo>
                  <a:pt x="41275" y="277749"/>
                </a:lnTo>
                <a:lnTo>
                  <a:pt x="41265" y="257175"/>
                </a:lnTo>
                <a:close/>
              </a:path>
              <a:path w="123825" h="381000">
                <a:moveTo>
                  <a:pt x="82423" y="0"/>
                </a:moveTo>
                <a:lnTo>
                  <a:pt x="41148" y="0"/>
                </a:lnTo>
                <a:lnTo>
                  <a:pt x="41275" y="277749"/>
                </a:lnTo>
                <a:lnTo>
                  <a:pt x="82550" y="277749"/>
                </a:lnTo>
                <a:lnTo>
                  <a:pt x="82423" y="0"/>
                </a:lnTo>
                <a:close/>
              </a:path>
              <a:path w="123825" h="381000">
                <a:moveTo>
                  <a:pt x="123825" y="257175"/>
                </a:moveTo>
                <a:lnTo>
                  <a:pt x="82540" y="257175"/>
                </a:lnTo>
                <a:lnTo>
                  <a:pt x="82550" y="277749"/>
                </a:lnTo>
                <a:lnTo>
                  <a:pt x="113527" y="277749"/>
                </a:lnTo>
                <a:lnTo>
                  <a:pt x="123825" y="257175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43151" y="6019800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41265" y="257175"/>
                </a:moveTo>
                <a:lnTo>
                  <a:pt x="0" y="257175"/>
                </a:lnTo>
                <a:lnTo>
                  <a:pt x="61849" y="381000"/>
                </a:lnTo>
                <a:lnTo>
                  <a:pt x="113495" y="277812"/>
                </a:lnTo>
                <a:lnTo>
                  <a:pt x="41275" y="277812"/>
                </a:lnTo>
                <a:lnTo>
                  <a:pt x="41265" y="257175"/>
                </a:lnTo>
                <a:close/>
              </a:path>
              <a:path w="123825" h="381000">
                <a:moveTo>
                  <a:pt x="82423" y="0"/>
                </a:moveTo>
                <a:lnTo>
                  <a:pt x="41148" y="0"/>
                </a:lnTo>
                <a:lnTo>
                  <a:pt x="41275" y="277812"/>
                </a:lnTo>
                <a:lnTo>
                  <a:pt x="82550" y="277812"/>
                </a:lnTo>
                <a:lnTo>
                  <a:pt x="82423" y="0"/>
                </a:lnTo>
                <a:close/>
              </a:path>
              <a:path w="123825" h="381000">
                <a:moveTo>
                  <a:pt x="123825" y="257175"/>
                </a:moveTo>
                <a:lnTo>
                  <a:pt x="82540" y="257175"/>
                </a:lnTo>
                <a:lnTo>
                  <a:pt x="82550" y="277812"/>
                </a:lnTo>
                <a:lnTo>
                  <a:pt x="113495" y="277812"/>
                </a:lnTo>
                <a:lnTo>
                  <a:pt x="123825" y="257175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43151" y="4114800"/>
            <a:ext cx="123825" cy="457200"/>
          </a:xfrm>
          <a:custGeom>
            <a:avLst/>
            <a:gdLst/>
            <a:ahLst/>
            <a:cxnLst/>
            <a:rect l="l" t="t" r="r" b="b"/>
            <a:pathLst>
              <a:path w="123825" h="457200">
                <a:moveTo>
                  <a:pt x="82550" y="103124"/>
                </a:moveTo>
                <a:lnTo>
                  <a:pt x="41275" y="103124"/>
                </a:lnTo>
                <a:lnTo>
                  <a:pt x="41148" y="457200"/>
                </a:lnTo>
                <a:lnTo>
                  <a:pt x="82423" y="457200"/>
                </a:lnTo>
                <a:lnTo>
                  <a:pt x="82550" y="103124"/>
                </a:lnTo>
                <a:close/>
              </a:path>
              <a:path w="123825" h="457200">
                <a:moveTo>
                  <a:pt x="61849" y="0"/>
                </a:moveTo>
                <a:lnTo>
                  <a:pt x="0" y="123825"/>
                </a:lnTo>
                <a:lnTo>
                  <a:pt x="41267" y="123825"/>
                </a:lnTo>
                <a:lnTo>
                  <a:pt x="41275" y="103124"/>
                </a:lnTo>
                <a:lnTo>
                  <a:pt x="113463" y="103124"/>
                </a:lnTo>
                <a:lnTo>
                  <a:pt x="61849" y="0"/>
                </a:lnTo>
                <a:close/>
              </a:path>
              <a:path w="123825" h="457200">
                <a:moveTo>
                  <a:pt x="113463" y="103124"/>
                </a:moveTo>
                <a:lnTo>
                  <a:pt x="82550" y="103124"/>
                </a:lnTo>
                <a:lnTo>
                  <a:pt x="82542" y="123825"/>
                </a:lnTo>
                <a:lnTo>
                  <a:pt x="123825" y="123825"/>
                </a:lnTo>
                <a:lnTo>
                  <a:pt x="113463" y="103124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6324600" cy="685800"/>
          </a:xfrm>
          <a:prstGeom prst="rect"/>
          <a:ln w="9525">
            <a:solidFill>
              <a:srgbClr val="08080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48030">
              <a:lnSpc>
                <a:spcPts val="5215"/>
              </a:lnSpc>
            </a:pPr>
            <a:r>
              <a:rPr dirty="0" sz="4400" spc="-10">
                <a:solidFill>
                  <a:srgbClr val="080808"/>
                </a:solidFill>
                <a:latin typeface="Arial"/>
                <a:cs typeface="Arial"/>
              </a:rPr>
              <a:t>PARATHORMONE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800" y="2514600"/>
            <a:ext cx="6400800" cy="4038600"/>
          </a:xfrm>
          <a:custGeom>
            <a:avLst/>
            <a:gdLst/>
            <a:ahLst/>
            <a:cxnLst/>
            <a:rect l="l" t="t" r="r" b="b"/>
            <a:pathLst>
              <a:path w="6400800" h="4038600">
                <a:moveTo>
                  <a:pt x="0" y="4038600"/>
                </a:moveTo>
                <a:lnTo>
                  <a:pt x="6400800" y="4038600"/>
                </a:lnTo>
                <a:lnTo>
                  <a:pt x="64008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ln w="952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4151" y="3429000"/>
            <a:ext cx="123825" cy="457200"/>
          </a:xfrm>
          <a:custGeom>
            <a:avLst/>
            <a:gdLst/>
            <a:ahLst/>
            <a:cxnLst/>
            <a:rect l="l" t="t" r="r" b="b"/>
            <a:pathLst>
              <a:path w="123825" h="457200">
                <a:moveTo>
                  <a:pt x="82550" y="103124"/>
                </a:moveTo>
                <a:lnTo>
                  <a:pt x="41275" y="103124"/>
                </a:lnTo>
                <a:lnTo>
                  <a:pt x="41148" y="457200"/>
                </a:lnTo>
                <a:lnTo>
                  <a:pt x="82423" y="457200"/>
                </a:lnTo>
                <a:lnTo>
                  <a:pt x="82550" y="103124"/>
                </a:lnTo>
                <a:close/>
              </a:path>
              <a:path w="123825" h="457200">
                <a:moveTo>
                  <a:pt x="61849" y="0"/>
                </a:moveTo>
                <a:lnTo>
                  <a:pt x="0" y="123825"/>
                </a:lnTo>
                <a:lnTo>
                  <a:pt x="41267" y="123825"/>
                </a:lnTo>
                <a:lnTo>
                  <a:pt x="41275" y="103124"/>
                </a:lnTo>
                <a:lnTo>
                  <a:pt x="113463" y="103124"/>
                </a:lnTo>
                <a:lnTo>
                  <a:pt x="61849" y="0"/>
                </a:lnTo>
                <a:close/>
              </a:path>
              <a:path w="123825" h="457200">
                <a:moveTo>
                  <a:pt x="113463" y="103124"/>
                </a:moveTo>
                <a:lnTo>
                  <a:pt x="82550" y="103124"/>
                </a:lnTo>
                <a:lnTo>
                  <a:pt x="82542" y="123825"/>
                </a:lnTo>
                <a:lnTo>
                  <a:pt x="123825" y="123825"/>
                </a:lnTo>
                <a:lnTo>
                  <a:pt x="113463" y="103124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4151" y="5791200"/>
            <a:ext cx="123825" cy="457200"/>
          </a:xfrm>
          <a:custGeom>
            <a:avLst/>
            <a:gdLst/>
            <a:ahLst/>
            <a:cxnLst/>
            <a:rect l="l" t="t" r="r" b="b"/>
            <a:pathLst>
              <a:path w="123825" h="457200">
                <a:moveTo>
                  <a:pt x="82550" y="103187"/>
                </a:moveTo>
                <a:lnTo>
                  <a:pt x="41275" y="103187"/>
                </a:lnTo>
                <a:lnTo>
                  <a:pt x="41148" y="457200"/>
                </a:lnTo>
                <a:lnTo>
                  <a:pt x="82423" y="457200"/>
                </a:lnTo>
                <a:lnTo>
                  <a:pt x="82550" y="103187"/>
                </a:lnTo>
                <a:close/>
              </a:path>
              <a:path w="123825" h="457200">
                <a:moveTo>
                  <a:pt x="61849" y="0"/>
                </a:moveTo>
                <a:lnTo>
                  <a:pt x="0" y="123825"/>
                </a:lnTo>
                <a:lnTo>
                  <a:pt x="41267" y="123825"/>
                </a:lnTo>
                <a:lnTo>
                  <a:pt x="41275" y="103187"/>
                </a:lnTo>
                <a:lnTo>
                  <a:pt x="113495" y="103187"/>
                </a:lnTo>
                <a:lnTo>
                  <a:pt x="61849" y="0"/>
                </a:lnTo>
                <a:close/>
              </a:path>
              <a:path w="123825" h="457200">
                <a:moveTo>
                  <a:pt x="113495" y="103187"/>
                </a:moveTo>
                <a:lnTo>
                  <a:pt x="82550" y="103187"/>
                </a:lnTo>
                <a:lnTo>
                  <a:pt x="82542" y="123825"/>
                </a:lnTo>
                <a:lnTo>
                  <a:pt x="123825" y="123825"/>
                </a:lnTo>
                <a:lnTo>
                  <a:pt x="113495" y="103187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24151" y="5181600"/>
            <a:ext cx="123825" cy="457200"/>
          </a:xfrm>
          <a:custGeom>
            <a:avLst/>
            <a:gdLst/>
            <a:ahLst/>
            <a:cxnLst/>
            <a:rect l="l" t="t" r="r" b="b"/>
            <a:pathLst>
              <a:path w="123825" h="457200">
                <a:moveTo>
                  <a:pt x="82550" y="103124"/>
                </a:moveTo>
                <a:lnTo>
                  <a:pt x="41275" y="103124"/>
                </a:lnTo>
                <a:lnTo>
                  <a:pt x="41148" y="457200"/>
                </a:lnTo>
                <a:lnTo>
                  <a:pt x="82423" y="457200"/>
                </a:lnTo>
                <a:lnTo>
                  <a:pt x="82550" y="103124"/>
                </a:lnTo>
                <a:close/>
              </a:path>
              <a:path w="123825" h="457200">
                <a:moveTo>
                  <a:pt x="61849" y="0"/>
                </a:moveTo>
                <a:lnTo>
                  <a:pt x="0" y="123825"/>
                </a:lnTo>
                <a:lnTo>
                  <a:pt x="41267" y="123825"/>
                </a:lnTo>
                <a:lnTo>
                  <a:pt x="41275" y="103124"/>
                </a:lnTo>
                <a:lnTo>
                  <a:pt x="113463" y="103124"/>
                </a:lnTo>
                <a:lnTo>
                  <a:pt x="61849" y="0"/>
                </a:lnTo>
                <a:close/>
              </a:path>
              <a:path w="123825" h="457200">
                <a:moveTo>
                  <a:pt x="113463" y="103124"/>
                </a:moveTo>
                <a:lnTo>
                  <a:pt x="82550" y="103124"/>
                </a:lnTo>
                <a:lnTo>
                  <a:pt x="82542" y="123825"/>
                </a:lnTo>
                <a:lnTo>
                  <a:pt x="123825" y="123825"/>
                </a:lnTo>
                <a:lnTo>
                  <a:pt x="113463" y="103124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24023" y="4114800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41275" y="257175"/>
                </a:moveTo>
                <a:lnTo>
                  <a:pt x="0" y="257175"/>
                </a:lnTo>
                <a:lnTo>
                  <a:pt x="61975" y="381000"/>
                </a:lnTo>
                <a:lnTo>
                  <a:pt x="113548" y="277749"/>
                </a:lnTo>
                <a:lnTo>
                  <a:pt x="41275" y="277749"/>
                </a:lnTo>
                <a:lnTo>
                  <a:pt x="41275" y="257175"/>
                </a:lnTo>
                <a:close/>
              </a:path>
              <a:path w="123825" h="381000">
                <a:moveTo>
                  <a:pt x="82550" y="0"/>
                </a:moveTo>
                <a:lnTo>
                  <a:pt x="41275" y="0"/>
                </a:lnTo>
                <a:lnTo>
                  <a:pt x="41275" y="277749"/>
                </a:lnTo>
                <a:lnTo>
                  <a:pt x="82550" y="277749"/>
                </a:lnTo>
                <a:lnTo>
                  <a:pt x="82550" y="0"/>
                </a:lnTo>
                <a:close/>
              </a:path>
              <a:path w="123825" h="381000">
                <a:moveTo>
                  <a:pt x="123825" y="257175"/>
                </a:moveTo>
                <a:lnTo>
                  <a:pt x="82550" y="257175"/>
                </a:lnTo>
                <a:lnTo>
                  <a:pt x="82550" y="277749"/>
                </a:lnTo>
                <a:lnTo>
                  <a:pt x="113548" y="277749"/>
                </a:lnTo>
                <a:lnTo>
                  <a:pt x="123825" y="257175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19200" y="1066800"/>
            <a:ext cx="6858000" cy="762000"/>
          </a:xfrm>
          <a:prstGeom prst="rect">
            <a:avLst/>
          </a:prstGeom>
          <a:ln w="9525">
            <a:solidFill>
              <a:srgbClr val="080808"/>
            </a:solidFill>
          </a:ln>
        </p:spPr>
        <p:txBody>
          <a:bodyPr wrap="square" lIns="0" tIns="94615" rIns="0" bIns="0" rtlCol="0" vert="horz">
            <a:spAutoFit/>
          </a:bodyPr>
          <a:lstStyle/>
          <a:p>
            <a:pPr marL="336550">
              <a:lnSpc>
                <a:spcPct val="100000"/>
              </a:lnSpc>
              <a:spcBef>
                <a:spcPts val="745"/>
              </a:spcBef>
            </a:pPr>
            <a:r>
              <a:rPr dirty="0" sz="3600" spc="-45" b="1">
                <a:solidFill>
                  <a:srgbClr val="080808"/>
                </a:solidFill>
                <a:latin typeface="Arial"/>
                <a:cs typeface="Arial"/>
              </a:rPr>
              <a:t>Targets </a:t>
            </a:r>
            <a:r>
              <a:rPr dirty="0" sz="3600" spc="-10" b="1">
                <a:solidFill>
                  <a:srgbClr val="080808"/>
                </a:solidFill>
                <a:latin typeface="Arial"/>
                <a:cs typeface="Arial"/>
              </a:rPr>
              <a:t>are </a:t>
            </a:r>
            <a:r>
              <a:rPr dirty="0" sz="3600" spc="-5" b="1">
                <a:solidFill>
                  <a:srgbClr val="080808"/>
                </a:solidFill>
                <a:latin typeface="Arial"/>
                <a:cs typeface="Arial"/>
              </a:rPr>
              <a:t>Bones &amp;</a:t>
            </a:r>
            <a:r>
              <a:rPr dirty="0" sz="3600" spc="7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080808"/>
                </a:solidFill>
                <a:latin typeface="Arial"/>
                <a:cs typeface="Arial"/>
              </a:rPr>
              <a:t>Kidneys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3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dirty="0"/>
              <a:t>Actions:</a:t>
            </a:r>
          </a:p>
          <a:p>
            <a:pPr marL="191135" indent="-178435">
              <a:lnSpc>
                <a:spcPct val="100000"/>
              </a:lnSpc>
              <a:spcBef>
                <a:spcPts val="1745"/>
              </a:spcBef>
              <a:buSzPct val="97500"/>
              <a:buFont typeface="Arial"/>
              <a:buChar char="•"/>
              <a:tabLst>
                <a:tab pos="191770" algn="l"/>
              </a:tabLst>
            </a:pPr>
            <a:r>
              <a:rPr dirty="0" spc="5">
                <a:solidFill>
                  <a:srgbClr val="080808"/>
                </a:solidFill>
              </a:rPr>
              <a:t>Calcium</a:t>
            </a:r>
          </a:p>
          <a:p>
            <a:pPr lvl="1" marL="911860" indent="-441959">
              <a:lnSpc>
                <a:spcPct val="100000"/>
              </a:lnSpc>
              <a:buFont typeface="Arial"/>
              <a:buChar char="•"/>
              <a:tabLst>
                <a:tab pos="911860" algn="l"/>
                <a:tab pos="912494" algn="l"/>
              </a:tabLst>
            </a:pPr>
            <a:r>
              <a:rPr dirty="0" sz="4000" b="1">
                <a:solidFill>
                  <a:srgbClr val="080808"/>
                </a:solidFill>
                <a:latin typeface="Arial"/>
                <a:cs typeface="Arial"/>
              </a:rPr>
              <a:t>Absorption </a:t>
            </a:r>
            <a:r>
              <a:rPr dirty="0" sz="4000" spc="5" b="1">
                <a:solidFill>
                  <a:srgbClr val="080808"/>
                </a:solidFill>
                <a:latin typeface="Arial"/>
                <a:cs typeface="Arial"/>
              </a:rPr>
              <a:t>from</a:t>
            </a:r>
            <a:r>
              <a:rPr dirty="0" sz="4000" spc="-14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4000" spc="5" b="1">
                <a:solidFill>
                  <a:srgbClr val="080808"/>
                </a:solidFill>
                <a:latin typeface="Arial"/>
                <a:cs typeface="Arial"/>
              </a:rPr>
              <a:t>Bone</a:t>
            </a:r>
            <a:endParaRPr sz="4000">
              <a:latin typeface="Arial"/>
              <a:cs typeface="Arial"/>
            </a:endParaRPr>
          </a:p>
          <a:p>
            <a:pPr lvl="1" marL="930275" indent="-460375">
              <a:lnSpc>
                <a:spcPct val="100000"/>
              </a:lnSpc>
              <a:buFont typeface="Arial"/>
              <a:buChar char="•"/>
              <a:tabLst>
                <a:tab pos="930275" algn="l"/>
                <a:tab pos="930910" algn="l"/>
              </a:tabLst>
            </a:pPr>
            <a:r>
              <a:rPr dirty="0" sz="4000" spc="5" b="1">
                <a:solidFill>
                  <a:srgbClr val="080808"/>
                </a:solidFill>
                <a:latin typeface="Arial"/>
                <a:cs typeface="Arial"/>
              </a:rPr>
              <a:t>Renal</a:t>
            </a:r>
            <a:r>
              <a:rPr dirty="0" sz="4000" spc="-5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80808"/>
                </a:solidFill>
                <a:latin typeface="Arial"/>
                <a:cs typeface="Arial"/>
              </a:rPr>
              <a:t>Excretion</a:t>
            </a:r>
            <a:endParaRPr sz="4000">
              <a:latin typeface="Arial"/>
              <a:cs typeface="Arial"/>
            </a:endParaRPr>
          </a:p>
          <a:p>
            <a:pPr marL="191135" indent="-178435">
              <a:lnSpc>
                <a:spcPct val="100000"/>
              </a:lnSpc>
              <a:spcBef>
                <a:spcPts val="5"/>
              </a:spcBef>
              <a:buSzPct val="97500"/>
              <a:buFont typeface="Arial"/>
              <a:buChar char="•"/>
              <a:tabLst>
                <a:tab pos="191770" algn="l"/>
              </a:tabLst>
            </a:pPr>
            <a:r>
              <a:rPr dirty="0">
                <a:solidFill>
                  <a:srgbClr val="080808"/>
                </a:solidFill>
              </a:rPr>
              <a:t>Phosphate</a:t>
            </a:r>
          </a:p>
          <a:p>
            <a:pPr lvl="1" marL="911860" indent="-441959">
              <a:lnSpc>
                <a:spcPct val="100000"/>
              </a:lnSpc>
              <a:buFont typeface="Arial"/>
              <a:buChar char="•"/>
              <a:tabLst>
                <a:tab pos="911860" algn="l"/>
                <a:tab pos="912494" algn="l"/>
              </a:tabLst>
            </a:pPr>
            <a:r>
              <a:rPr dirty="0" sz="4000" b="1">
                <a:solidFill>
                  <a:srgbClr val="080808"/>
                </a:solidFill>
                <a:latin typeface="Arial"/>
                <a:cs typeface="Arial"/>
              </a:rPr>
              <a:t>Absorption from</a:t>
            </a:r>
            <a:r>
              <a:rPr dirty="0" sz="4000" spc="-10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80808"/>
                </a:solidFill>
                <a:latin typeface="Arial"/>
                <a:cs typeface="Arial"/>
              </a:rPr>
              <a:t>Bone</a:t>
            </a:r>
            <a:endParaRPr sz="4000">
              <a:latin typeface="Arial"/>
              <a:cs typeface="Arial"/>
            </a:endParaRPr>
          </a:p>
          <a:p>
            <a:pPr lvl="1" marL="930275" indent="-4603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30275" algn="l"/>
                <a:tab pos="930910" algn="l"/>
              </a:tabLst>
            </a:pPr>
            <a:r>
              <a:rPr dirty="0" sz="4000" spc="5" b="1">
                <a:solidFill>
                  <a:srgbClr val="080808"/>
                </a:solidFill>
                <a:latin typeface="Arial"/>
                <a:cs typeface="Arial"/>
              </a:rPr>
              <a:t>Renal</a:t>
            </a:r>
            <a:r>
              <a:rPr dirty="0" sz="4000" spc="-4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4000" spc="5" b="1">
                <a:solidFill>
                  <a:srgbClr val="080808"/>
                </a:solidFill>
                <a:latin typeface="Arial"/>
                <a:cs typeface="Arial"/>
              </a:rPr>
              <a:t>Excretion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39239" y="2450592"/>
            <a:ext cx="2039620" cy="0"/>
          </a:xfrm>
          <a:custGeom>
            <a:avLst/>
            <a:gdLst/>
            <a:ahLst/>
            <a:cxnLst/>
            <a:rect l="l" t="t" r="r" b="b"/>
            <a:pathLst>
              <a:path w="2039620" h="0">
                <a:moveTo>
                  <a:pt x="0" y="0"/>
                </a:moveTo>
                <a:lnTo>
                  <a:pt x="2039112" y="0"/>
                </a:lnTo>
              </a:path>
            </a:pathLst>
          </a:custGeom>
          <a:ln w="54863">
            <a:solidFill>
              <a:srgbClr val="16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772400" cy="914400"/>
          </a:xfrm>
          <a:prstGeom prst="rect"/>
          <a:ln w="9525">
            <a:solidFill>
              <a:srgbClr val="080808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marL="2009775">
              <a:lnSpc>
                <a:spcPct val="100000"/>
              </a:lnSpc>
              <a:spcBef>
                <a:spcPts val="575"/>
              </a:spcBef>
            </a:pPr>
            <a:r>
              <a:rPr dirty="0" sz="4800" spc="-5">
                <a:solidFill>
                  <a:srgbClr val="080808"/>
                </a:solidFill>
                <a:latin typeface="Arial"/>
                <a:cs typeface="Arial"/>
              </a:rPr>
              <a:t>CALCITONIN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05000"/>
            <a:ext cx="8229600" cy="4419600"/>
          </a:xfrm>
          <a:custGeom>
            <a:avLst/>
            <a:gdLst/>
            <a:ahLst/>
            <a:cxnLst/>
            <a:rect l="l" t="t" r="r" b="b"/>
            <a:pathLst>
              <a:path w="8229600" h="4419600">
                <a:moveTo>
                  <a:pt x="0" y="4419600"/>
                </a:moveTo>
                <a:lnTo>
                  <a:pt x="8229600" y="4419600"/>
                </a:lnTo>
                <a:lnTo>
                  <a:pt x="82296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0037" y="1138237"/>
          <a:ext cx="8396605" cy="519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/>
                <a:gridCol w="2743200"/>
                <a:gridCol w="5486400"/>
              </a:tblGrid>
              <a:tr h="762000">
                <a:tc gridSpan="2"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4400" spc="-5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080808"/>
                      </a:solidFill>
                      <a:prstDash val="solid"/>
                    </a:lnL>
                    <a:lnR w="9525">
                      <a:solidFill>
                        <a:srgbClr val="080808"/>
                      </a:solidFill>
                      <a:prstDash val="solid"/>
                    </a:lnR>
                    <a:lnT w="9525">
                      <a:solidFill>
                        <a:srgbClr val="08080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80808"/>
                      </a:solidFill>
                      <a:prstDash val="solid"/>
                    </a:lnL>
                    <a:lnB w="9525">
                      <a:solidFill>
                        <a:srgbClr val="080808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80808"/>
                      </a:solidFill>
                      <a:prstDash val="solid"/>
                    </a:lnL>
                    <a:lnR w="9525">
                      <a:solidFill>
                        <a:srgbClr val="080808"/>
                      </a:solidFill>
                      <a:prstDash val="solid"/>
                    </a:lnR>
                    <a:lnB w="952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80808"/>
                      </a:solidFill>
                      <a:prstDash val="solid"/>
                    </a:lnL>
                    <a:lnR w="9525">
                      <a:solidFill>
                        <a:srgbClr val="080808"/>
                      </a:solidFill>
                      <a:prstDash val="solid"/>
                    </a:lnR>
                    <a:lnT w="9525">
                      <a:solidFill>
                        <a:srgbClr val="080808"/>
                      </a:solidFill>
                      <a:prstDash val="solid"/>
                    </a:lnT>
                    <a:lnB w="9525">
                      <a:solidFill>
                        <a:srgbClr val="08080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80808"/>
                      </a:solidFill>
                      <a:prstDash val="solid"/>
                    </a:lnL>
                    <a:lnR w="9525">
                      <a:solidFill>
                        <a:srgbClr val="080808"/>
                      </a:solidFill>
                      <a:prstDash val="solid"/>
                    </a:lnR>
                    <a:lnT w="9525">
                      <a:solidFill>
                        <a:srgbClr val="080808"/>
                      </a:solidFill>
                      <a:prstDash val="solid"/>
                    </a:lnT>
                  </a:tcPr>
                </a:tc>
              </a:tr>
              <a:tr h="42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80808"/>
                      </a:solidFill>
                      <a:prstDash val="solid"/>
                    </a:lnR>
                    <a:lnT w="9525">
                      <a:solidFill>
                        <a:srgbClr val="080808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532130" indent="-436245">
                        <a:lnSpc>
                          <a:spcPct val="100000"/>
                        </a:lnSpc>
                        <a:spcBef>
                          <a:spcPts val="770"/>
                        </a:spcBef>
                        <a:buFont typeface="Wingdings"/>
                        <a:buChar char=""/>
                        <a:tabLst>
                          <a:tab pos="532765" algn="l"/>
                        </a:tabLst>
                      </a:pPr>
                      <a:r>
                        <a:rPr dirty="0" u="heavy" sz="3200" spc="-10" b="1">
                          <a:solidFill>
                            <a:srgbClr val="080808"/>
                          </a:solidFill>
                          <a:uFill>
                            <a:solidFill>
                              <a:srgbClr val="080808"/>
                            </a:solidFill>
                          </a:uFill>
                          <a:latin typeface="Arial"/>
                          <a:cs typeface="Arial"/>
                        </a:rPr>
                        <a:t>Immediate</a:t>
                      </a:r>
                      <a:r>
                        <a:rPr dirty="0" u="heavy" sz="3200" spc="35" b="1">
                          <a:solidFill>
                            <a:srgbClr val="080808"/>
                          </a:solidFill>
                          <a:uFill>
                            <a:solidFill>
                              <a:srgbClr val="08080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3200" spc="-10" b="1">
                          <a:solidFill>
                            <a:srgbClr val="080808"/>
                          </a:solidFill>
                          <a:uFill>
                            <a:solidFill>
                              <a:srgbClr val="080808"/>
                            </a:solidFill>
                          </a:uFill>
                          <a:latin typeface="Arial"/>
                          <a:cs typeface="Arial"/>
                        </a:rPr>
                        <a:t>effect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lvl="1" marL="696595" indent="-143510">
                        <a:lnSpc>
                          <a:spcPct val="100000"/>
                        </a:lnSpc>
                        <a:buSzPct val="96875"/>
                        <a:buFont typeface="Arial"/>
                        <a:buChar char="•"/>
                        <a:tabLst>
                          <a:tab pos="697230" algn="l"/>
                        </a:tabLst>
                      </a:pPr>
                      <a:r>
                        <a:rPr dirty="0" sz="3200" spc="-10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Osteoclastic</a:t>
                      </a:r>
                      <a:r>
                        <a:rPr dirty="0" sz="3200" spc="-105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20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080808"/>
                        </a:buClr>
                        <a:buFont typeface="Arial"/>
                        <a:buChar char="•"/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419100" indent="-32321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19734" algn="l"/>
                        </a:tabLst>
                      </a:pPr>
                      <a:r>
                        <a:rPr dirty="0" u="heavy" sz="3200" spc="-10" b="1">
                          <a:solidFill>
                            <a:srgbClr val="080808"/>
                          </a:solidFill>
                          <a:uFill>
                            <a:solidFill>
                              <a:srgbClr val="080808"/>
                            </a:solidFill>
                          </a:uFill>
                          <a:latin typeface="Arial"/>
                          <a:cs typeface="Arial"/>
                        </a:rPr>
                        <a:t>Prolonged</a:t>
                      </a:r>
                      <a:r>
                        <a:rPr dirty="0" u="heavy" sz="3200" spc="5" b="1">
                          <a:solidFill>
                            <a:srgbClr val="080808"/>
                          </a:solidFill>
                          <a:uFill>
                            <a:solidFill>
                              <a:srgbClr val="08080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3200" spc="-5" b="1">
                          <a:solidFill>
                            <a:srgbClr val="080808"/>
                          </a:solidFill>
                          <a:uFill>
                            <a:solidFill>
                              <a:srgbClr val="080808"/>
                            </a:solidFill>
                          </a:uFill>
                          <a:latin typeface="Arial"/>
                          <a:cs typeface="Arial"/>
                        </a:rPr>
                        <a:t>Effect</a:t>
                      </a:r>
                      <a:r>
                        <a:rPr dirty="0" u="heavy" sz="3200" spc="20" b="1">
                          <a:solidFill>
                            <a:srgbClr val="080808"/>
                          </a:solidFill>
                          <a:uFill>
                            <a:solidFill>
                              <a:srgbClr val="080808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lvl="1" marL="809625" indent="-256540">
                        <a:lnSpc>
                          <a:spcPct val="100000"/>
                        </a:lnSpc>
                        <a:buSzPct val="96875"/>
                        <a:buFont typeface="Arial"/>
                        <a:buChar char="•"/>
                        <a:tabLst>
                          <a:tab pos="810260" algn="l"/>
                        </a:tabLst>
                      </a:pPr>
                      <a:r>
                        <a:rPr dirty="0" sz="3200" spc="-10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Formation </a:t>
                      </a:r>
                      <a:r>
                        <a:rPr dirty="0" sz="3200" spc="-5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of new</a:t>
                      </a:r>
                      <a:r>
                        <a:rPr dirty="0" sz="3200" spc="5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10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Osteoclasts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080808"/>
                        </a:buClr>
                        <a:buFont typeface="Arial"/>
                        <a:buChar char="•"/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532130" indent="-43624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32765" algn="l"/>
                        </a:tabLst>
                      </a:pPr>
                      <a:r>
                        <a:rPr dirty="0" sz="3200" spc="-5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Calcium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532130" indent="-43624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32765" algn="l"/>
                        </a:tabLst>
                      </a:pPr>
                      <a:r>
                        <a:rPr dirty="0" sz="3200" spc="-10" b="1">
                          <a:solidFill>
                            <a:srgbClr val="080808"/>
                          </a:solidFill>
                          <a:latin typeface="Arial"/>
                          <a:cs typeface="Arial"/>
                        </a:rPr>
                        <a:t>Phosphate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lnL w="9525">
                      <a:solidFill>
                        <a:srgbClr val="080808"/>
                      </a:solidFill>
                      <a:prstDash val="solid"/>
                    </a:lnL>
                    <a:lnR w="9525">
                      <a:solidFill>
                        <a:srgbClr val="080808"/>
                      </a:solidFill>
                      <a:prstDash val="solid"/>
                    </a:lnR>
                    <a:lnB w="9525">
                      <a:solidFill>
                        <a:srgbClr val="0808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177023" y="4191000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41275" y="257175"/>
                </a:moveTo>
                <a:lnTo>
                  <a:pt x="0" y="257175"/>
                </a:lnTo>
                <a:lnTo>
                  <a:pt x="61975" y="381000"/>
                </a:lnTo>
                <a:lnTo>
                  <a:pt x="113548" y="277749"/>
                </a:lnTo>
                <a:lnTo>
                  <a:pt x="41275" y="277749"/>
                </a:lnTo>
                <a:lnTo>
                  <a:pt x="41275" y="257175"/>
                </a:lnTo>
                <a:close/>
              </a:path>
              <a:path w="123825" h="381000">
                <a:moveTo>
                  <a:pt x="82550" y="0"/>
                </a:moveTo>
                <a:lnTo>
                  <a:pt x="41275" y="0"/>
                </a:lnTo>
                <a:lnTo>
                  <a:pt x="41275" y="277749"/>
                </a:lnTo>
                <a:lnTo>
                  <a:pt x="82550" y="277749"/>
                </a:lnTo>
                <a:lnTo>
                  <a:pt x="82550" y="0"/>
                </a:lnTo>
                <a:close/>
              </a:path>
              <a:path w="123825" h="381000">
                <a:moveTo>
                  <a:pt x="123825" y="257175"/>
                </a:moveTo>
                <a:lnTo>
                  <a:pt x="82550" y="257175"/>
                </a:lnTo>
                <a:lnTo>
                  <a:pt x="82550" y="277749"/>
                </a:lnTo>
                <a:lnTo>
                  <a:pt x="113548" y="277749"/>
                </a:lnTo>
                <a:lnTo>
                  <a:pt x="123825" y="257175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05151" y="5105400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41265" y="257175"/>
                </a:moveTo>
                <a:lnTo>
                  <a:pt x="0" y="257175"/>
                </a:lnTo>
                <a:lnTo>
                  <a:pt x="61849" y="381000"/>
                </a:lnTo>
                <a:lnTo>
                  <a:pt x="113527" y="277749"/>
                </a:lnTo>
                <a:lnTo>
                  <a:pt x="41275" y="277749"/>
                </a:lnTo>
                <a:lnTo>
                  <a:pt x="41265" y="257175"/>
                </a:lnTo>
                <a:close/>
              </a:path>
              <a:path w="123825" h="381000">
                <a:moveTo>
                  <a:pt x="82423" y="0"/>
                </a:moveTo>
                <a:lnTo>
                  <a:pt x="41148" y="0"/>
                </a:lnTo>
                <a:lnTo>
                  <a:pt x="41275" y="277749"/>
                </a:lnTo>
                <a:lnTo>
                  <a:pt x="82550" y="277749"/>
                </a:lnTo>
                <a:lnTo>
                  <a:pt x="82423" y="0"/>
                </a:lnTo>
                <a:close/>
              </a:path>
              <a:path w="123825" h="381000">
                <a:moveTo>
                  <a:pt x="123825" y="257175"/>
                </a:moveTo>
                <a:lnTo>
                  <a:pt x="82540" y="257175"/>
                </a:lnTo>
                <a:lnTo>
                  <a:pt x="82550" y="277749"/>
                </a:lnTo>
                <a:lnTo>
                  <a:pt x="113527" y="277749"/>
                </a:lnTo>
                <a:lnTo>
                  <a:pt x="123825" y="257175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38423" y="5638800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41392" y="257175"/>
                </a:moveTo>
                <a:lnTo>
                  <a:pt x="0" y="257175"/>
                </a:lnTo>
                <a:lnTo>
                  <a:pt x="61975" y="381000"/>
                </a:lnTo>
                <a:lnTo>
                  <a:pt x="113516" y="277812"/>
                </a:lnTo>
                <a:lnTo>
                  <a:pt x="41401" y="277812"/>
                </a:lnTo>
                <a:lnTo>
                  <a:pt x="41392" y="257175"/>
                </a:lnTo>
                <a:close/>
              </a:path>
              <a:path w="123825" h="381000">
                <a:moveTo>
                  <a:pt x="82550" y="0"/>
                </a:moveTo>
                <a:lnTo>
                  <a:pt x="41275" y="0"/>
                </a:lnTo>
                <a:lnTo>
                  <a:pt x="41401" y="277812"/>
                </a:lnTo>
                <a:lnTo>
                  <a:pt x="82550" y="277812"/>
                </a:lnTo>
                <a:lnTo>
                  <a:pt x="82550" y="0"/>
                </a:lnTo>
                <a:close/>
              </a:path>
              <a:path w="123825" h="381000">
                <a:moveTo>
                  <a:pt x="123825" y="257175"/>
                </a:moveTo>
                <a:lnTo>
                  <a:pt x="82550" y="257175"/>
                </a:lnTo>
                <a:lnTo>
                  <a:pt x="82550" y="277812"/>
                </a:lnTo>
                <a:lnTo>
                  <a:pt x="113516" y="277812"/>
                </a:lnTo>
                <a:lnTo>
                  <a:pt x="123825" y="257175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95823" y="2743200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41275" y="257175"/>
                </a:moveTo>
                <a:lnTo>
                  <a:pt x="0" y="257175"/>
                </a:lnTo>
                <a:lnTo>
                  <a:pt x="61975" y="381000"/>
                </a:lnTo>
                <a:lnTo>
                  <a:pt x="113548" y="277749"/>
                </a:lnTo>
                <a:lnTo>
                  <a:pt x="41275" y="277749"/>
                </a:lnTo>
                <a:lnTo>
                  <a:pt x="41275" y="257175"/>
                </a:lnTo>
                <a:close/>
              </a:path>
              <a:path w="123825" h="381000">
                <a:moveTo>
                  <a:pt x="82550" y="0"/>
                </a:moveTo>
                <a:lnTo>
                  <a:pt x="41275" y="0"/>
                </a:lnTo>
                <a:lnTo>
                  <a:pt x="41275" y="277749"/>
                </a:lnTo>
                <a:lnTo>
                  <a:pt x="82550" y="277749"/>
                </a:lnTo>
                <a:lnTo>
                  <a:pt x="82550" y="0"/>
                </a:lnTo>
                <a:close/>
              </a:path>
              <a:path w="123825" h="381000">
                <a:moveTo>
                  <a:pt x="123825" y="257175"/>
                </a:moveTo>
                <a:lnTo>
                  <a:pt x="82550" y="257175"/>
                </a:lnTo>
                <a:lnTo>
                  <a:pt x="82550" y="277749"/>
                </a:lnTo>
                <a:lnTo>
                  <a:pt x="113548" y="277749"/>
                </a:lnTo>
                <a:lnTo>
                  <a:pt x="123825" y="257175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3105150"/>
            <a:ext cx="2438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0" y="3124200"/>
            <a:ext cx="23622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400" y="3124200"/>
            <a:ext cx="31496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381000"/>
            <a:ext cx="2838450" cy="2371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28811" y="361846"/>
            <a:ext cx="3639185" cy="2315210"/>
          </a:xfrm>
          <a:custGeom>
            <a:avLst/>
            <a:gdLst/>
            <a:ahLst/>
            <a:cxnLst/>
            <a:rect l="l" t="t" r="r" b="b"/>
            <a:pathLst>
              <a:path w="3639184" h="2315210">
                <a:moveTo>
                  <a:pt x="1844011" y="0"/>
                </a:moveTo>
                <a:lnTo>
                  <a:pt x="1791912" y="51"/>
                </a:lnTo>
                <a:lnTo>
                  <a:pt x="1739913" y="945"/>
                </a:lnTo>
                <a:lnTo>
                  <a:pt x="1688048" y="2676"/>
                </a:lnTo>
                <a:lnTo>
                  <a:pt x="1636347" y="5239"/>
                </a:lnTo>
                <a:lnTo>
                  <a:pt x="1584845" y="8629"/>
                </a:lnTo>
                <a:lnTo>
                  <a:pt x="1533572" y="12841"/>
                </a:lnTo>
                <a:lnTo>
                  <a:pt x="1482562" y="17870"/>
                </a:lnTo>
                <a:lnTo>
                  <a:pt x="1431847" y="23710"/>
                </a:lnTo>
                <a:lnTo>
                  <a:pt x="1381460" y="30357"/>
                </a:lnTo>
                <a:lnTo>
                  <a:pt x="1331432" y="37806"/>
                </a:lnTo>
                <a:lnTo>
                  <a:pt x="1281797" y="46051"/>
                </a:lnTo>
                <a:lnTo>
                  <a:pt x="1232586" y="55087"/>
                </a:lnTo>
                <a:lnTo>
                  <a:pt x="1183833" y="64909"/>
                </a:lnTo>
                <a:lnTo>
                  <a:pt x="1135568" y="75512"/>
                </a:lnTo>
                <a:lnTo>
                  <a:pt x="1087826" y="86892"/>
                </a:lnTo>
                <a:lnTo>
                  <a:pt x="1040638" y="99042"/>
                </a:lnTo>
                <a:lnTo>
                  <a:pt x="994037" y="111958"/>
                </a:lnTo>
                <a:lnTo>
                  <a:pt x="948055" y="125634"/>
                </a:lnTo>
                <a:lnTo>
                  <a:pt x="902724" y="140066"/>
                </a:lnTo>
                <a:lnTo>
                  <a:pt x="858077" y="155249"/>
                </a:lnTo>
                <a:lnTo>
                  <a:pt x="814147" y="171176"/>
                </a:lnTo>
                <a:lnTo>
                  <a:pt x="770965" y="187844"/>
                </a:lnTo>
                <a:lnTo>
                  <a:pt x="728565" y="205247"/>
                </a:lnTo>
                <a:lnTo>
                  <a:pt x="686978" y="223380"/>
                </a:lnTo>
                <a:lnTo>
                  <a:pt x="646238" y="242238"/>
                </a:lnTo>
                <a:lnTo>
                  <a:pt x="606375" y="261816"/>
                </a:lnTo>
                <a:lnTo>
                  <a:pt x="567424" y="282108"/>
                </a:lnTo>
                <a:lnTo>
                  <a:pt x="529416" y="303110"/>
                </a:lnTo>
                <a:lnTo>
                  <a:pt x="492383" y="324816"/>
                </a:lnTo>
                <a:lnTo>
                  <a:pt x="456359" y="347222"/>
                </a:lnTo>
                <a:lnTo>
                  <a:pt x="421375" y="370322"/>
                </a:lnTo>
                <a:lnTo>
                  <a:pt x="387464" y="394111"/>
                </a:lnTo>
                <a:lnTo>
                  <a:pt x="354658" y="418585"/>
                </a:lnTo>
                <a:lnTo>
                  <a:pt x="322990" y="443737"/>
                </a:lnTo>
                <a:lnTo>
                  <a:pt x="292492" y="469563"/>
                </a:lnTo>
                <a:lnTo>
                  <a:pt x="263197" y="496057"/>
                </a:lnTo>
                <a:lnTo>
                  <a:pt x="235137" y="523216"/>
                </a:lnTo>
                <a:lnTo>
                  <a:pt x="204070" y="555668"/>
                </a:lnTo>
                <a:lnTo>
                  <a:pt x="175265" y="588467"/>
                </a:lnTo>
                <a:lnTo>
                  <a:pt x="148707" y="621583"/>
                </a:lnTo>
                <a:lnTo>
                  <a:pt x="124330" y="655067"/>
                </a:lnTo>
                <a:lnTo>
                  <a:pt x="102276" y="688647"/>
                </a:lnTo>
                <a:lnTo>
                  <a:pt x="82373" y="722536"/>
                </a:lnTo>
                <a:lnTo>
                  <a:pt x="64660" y="756624"/>
                </a:lnTo>
                <a:lnTo>
                  <a:pt x="35740" y="825275"/>
                </a:lnTo>
                <a:lnTo>
                  <a:pt x="15402" y="894364"/>
                </a:lnTo>
                <a:lnTo>
                  <a:pt x="3527" y="963654"/>
                </a:lnTo>
                <a:lnTo>
                  <a:pt x="0" y="1032907"/>
                </a:lnTo>
                <a:lnTo>
                  <a:pt x="1329" y="1067445"/>
                </a:lnTo>
                <a:lnTo>
                  <a:pt x="10103" y="1136198"/>
                </a:lnTo>
                <a:lnTo>
                  <a:pt x="26931" y="1204321"/>
                </a:lnTo>
                <a:lnTo>
                  <a:pt x="51697" y="1271577"/>
                </a:lnTo>
                <a:lnTo>
                  <a:pt x="84284" y="1337728"/>
                </a:lnTo>
                <a:lnTo>
                  <a:pt x="124634" y="1402619"/>
                </a:lnTo>
                <a:lnTo>
                  <a:pt x="147574" y="1434366"/>
                </a:lnTo>
                <a:lnTo>
                  <a:pt x="172454" y="1465770"/>
                </a:lnTo>
                <a:lnTo>
                  <a:pt x="199202" y="1496719"/>
                </a:lnTo>
                <a:lnTo>
                  <a:pt x="227803" y="1527185"/>
                </a:lnTo>
                <a:lnTo>
                  <a:pt x="258243" y="1557137"/>
                </a:lnTo>
                <a:lnTo>
                  <a:pt x="290506" y="1586547"/>
                </a:lnTo>
                <a:lnTo>
                  <a:pt x="324579" y="1615384"/>
                </a:lnTo>
                <a:lnTo>
                  <a:pt x="360446" y="1643618"/>
                </a:lnTo>
                <a:lnTo>
                  <a:pt x="398093" y="1671221"/>
                </a:lnTo>
                <a:lnTo>
                  <a:pt x="437505" y="1698162"/>
                </a:lnTo>
                <a:lnTo>
                  <a:pt x="478668" y="1724412"/>
                </a:lnTo>
                <a:lnTo>
                  <a:pt x="521567" y="1749941"/>
                </a:lnTo>
                <a:lnTo>
                  <a:pt x="566188" y="1774719"/>
                </a:lnTo>
                <a:lnTo>
                  <a:pt x="612515" y="1798717"/>
                </a:lnTo>
                <a:lnTo>
                  <a:pt x="660535" y="1821905"/>
                </a:lnTo>
                <a:lnTo>
                  <a:pt x="710233" y="1844254"/>
                </a:lnTo>
                <a:lnTo>
                  <a:pt x="761594" y="1865734"/>
                </a:lnTo>
                <a:lnTo>
                  <a:pt x="814603" y="1886314"/>
                </a:lnTo>
                <a:lnTo>
                  <a:pt x="869246" y="1905967"/>
                </a:lnTo>
                <a:lnTo>
                  <a:pt x="925509" y="1924661"/>
                </a:lnTo>
                <a:lnTo>
                  <a:pt x="1061526" y="2314678"/>
                </a:lnTo>
                <a:lnTo>
                  <a:pt x="1584131" y="2048867"/>
                </a:lnTo>
                <a:lnTo>
                  <a:pt x="2053889" y="2048867"/>
                </a:lnTo>
                <a:lnTo>
                  <a:pt x="2086640" y="2046404"/>
                </a:lnTo>
                <a:lnTo>
                  <a:pt x="2141079" y="2041354"/>
                </a:lnTo>
                <a:lnTo>
                  <a:pt x="2195114" y="2035384"/>
                </a:lnTo>
                <a:lnTo>
                  <a:pt x="2248710" y="2028504"/>
                </a:lnTo>
                <a:lnTo>
                  <a:pt x="2301831" y="2020724"/>
                </a:lnTo>
                <a:lnTo>
                  <a:pt x="2354445" y="2012054"/>
                </a:lnTo>
                <a:lnTo>
                  <a:pt x="2406515" y="2002503"/>
                </a:lnTo>
                <a:lnTo>
                  <a:pt x="2458009" y="1992081"/>
                </a:lnTo>
                <a:lnTo>
                  <a:pt x="2508892" y="1980798"/>
                </a:lnTo>
                <a:lnTo>
                  <a:pt x="2559129" y="1968663"/>
                </a:lnTo>
                <a:lnTo>
                  <a:pt x="2608686" y="1955687"/>
                </a:lnTo>
                <a:lnTo>
                  <a:pt x="2657528" y="1941878"/>
                </a:lnTo>
                <a:lnTo>
                  <a:pt x="2705621" y="1927248"/>
                </a:lnTo>
                <a:lnTo>
                  <a:pt x="2752931" y="1911805"/>
                </a:lnTo>
                <a:lnTo>
                  <a:pt x="2799424" y="1895559"/>
                </a:lnTo>
                <a:lnTo>
                  <a:pt x="2845064" y="1878520"/>
                </a:lnTo>
                <a:lnTo>
                  <a:pt x="2889818" y="1860697"/>
                </a:lnTo>
                <a:lnTo>
                  <a:pt x="2933651" y="1842101"/>
                </a:lnTo>
                <a:lnTo>
                  <a:pt x="2976529" y="1822742"/>
                </a:lnTo>
                <a:lnTo>
                  <a:pt x="3018418" y="1802628"/>
                </a:lnTo>
                <a:lnTo>
                  <a:pt x="3059282" y="1781770"/>
                </a:lnTo>
                <a:lnTo>
                  <a:pt x="3099088" y="1760177"/>
                </a:lnTo>
                <a:lnTo>
                  <a:pt x="3137801" y="1737859"/>
                </a:lnTo>
                <a:lnTo>
                  <a:pt x="3175387" y="1714826"/>
                </a:lnTo>
                <a:lnTo>
                  <a:pt x="3211812" y="1691088"/>
                </a:lnTo>
                <a:lnTo>
                  <a:pt x="3247040" y="1666654"/>
                </a:lnTo>
                <a:lnTo>
                  <a:pt x="3281039" y="1641534"/>
                </a:lnTo>
                <a:lnTo>
                  <a:pt x="3313772" y="1615738"/>
                </a:lnTo>
                <a:lnTo>
                  <a:pt x="3345207" y="1589275"/>
                </a:lnTo>
                <a:lnTo>
                  <a:pt x="3375308" y="1562156"/>
                </a:lnTo>
                <a:lnTo>
                  <a:pt x="3404041" y="1534390"/>
                </a:lnTo>
                <a:lnTo>
                  <a:pt x="3435108" y="1501937"/>
                </a:lnTo>
                <a:lnTo>
                  <a:pt x="3463912" y="1469139"/>
                </a:lnTo>
                <a:lnTo>
                  <a:pt x="3490470" y="1436023"/>
                </a:lnTo>
                <a:lnTo>
                  <a:pt x="3514848" y="1402538"/>
                </a:lnTo>
                <a:lnTo>
                  <a:pt x="3536901" y="1368958"/>
                </a:lnTo>
                <a:lnTo>
                  <a:pt x="3556804" y="1335069"/>
                </a:lnTo>
                <a:lnTo>
                  <a:pt x="3574518" y="1300982"/>
                </a:lnTo>
                <a:lnTo>
                  <a:pt x="3603437" y="1232330"/>
                </a:lnTo>
                <a:lnTo>
                  <a:pt x="3623775" y="1163241"/>
                </a:lnTo>
                <a:lnTo>
                  <a:pt x="3635650" y="1093952"/>
                </a:lnTo>
                <a:lnTo>
                  <a:pt x="3639178" y="1024699"/>
                </a:lnTo>
                <a:lnTo>
                  <a:pt x="3637848" y="990160"/>
                </a:lnTo>
                <a:lnTo>
                  <a:pt x="3629075" y="921408"/>
                </a:lnTo>
                <a:lnTo>
                  <a:pt x="3612246" y="853285"/>
                </a:lnTo>
                <a:lnTo>
                  <a:pt x="3587480" y="786029"/>
                </a:lnTo>
                <a:lnTo>
                  <a:pt x="3554893" y="719877"/>
                </a:lnTo>
                <a:lnTo>
                  <a:pt x="3514543" y="654986"/>
                </a:lnTo>
                <a:lnTo>
                  <a:pt x="3491603" y="623239"/>
                </a:lnTo>
                <a:lnTo>
                  <a:pt x="3466723" y="591836"/>
                </a:lnTo>
                <a:lnTo>
                  <a:pt x="3439975" y="560886"/>
                </a:lnTo>
                <a:lnTo>
                  <a:pt x="3411374" y="530421"/>
                </a:lnTo>
                <a:lnTo>
                  <a:pt x="3380934" y="500468"/>
                </a:lnTo>
                <a:lnTo>
                  <a:pt x="3348671" y="471059"/>
                </a:lnTo>
                <a:lnTo>
                  <a:pt x="3314599" y="442222"/>
                </a:lnTo>
                <a:lnTo>
                  <a:pt x="3278732" y="413987"/>
                </a:lnTo>
                <a:lnTo>
                  <a:pt x="3241085" y="386385"/>
                </a:lnTo>
                <a:lnTo>
                  <a:pt x="3201672" y="359444"/>
                </a:lnTo>
                <a:lnTo>
                  <a:pt x="3160509" y="333194"/>
                </a:lnTo>
                <a:lnTo>
                  <a:pt x="3117610" y="307665"/>
                </a:lnTo>
                <a:lnTo>
                  <a:pt x="3072989" y="282887"/>
                </a:lnTo>
                <a:lnTo>
                  <a:pt x="3026662" y="258888"/>
                </a:lnTo>
                <a:lnTo>
                  <a:pt x="2978642" y="235700"/>
                </a:lnTo>
                <a:lnTo>
                  <a:pt x="2928944" y="213351"/>
                </a:lnTo>
                <a:lnTo>
                  <a:pt x="2877583" y="191872"/>
                </a:lnTo>
                <a:lnTo>
                  <a:pt x="2824574" y="171291"/>
                </a:lnTo>
                <a:lnTo>
                  <a:pt x="2769931" y="151639"/>
                </a:lnTo>
                <a:lnTo>
                  <a:pt x="2713669" y="132945"/>
                </a:lnTo>
                <a:lnTo>
                  <a:pt x="2664820" y="117896"/>
                </a:lnTo>
                <a:lnTo>
                  <a:pt x="2615520" y="103776"/>
                </a:lnTo>
                <a:lnTo>
                  <a:pt x="2565803" y="90580"/>
                </a:lnTo>
                <a:lnTo>
                  <a:pt x="2515700" y="78303"/>
                </a:lnTo>
                <a:lnTo>
                  <a:pt x="2465244" y="66940"/>
                </a:lnTo>
                <a:lnTo>
                  <a:pt x="2414466" y="56486"/>
                </a:lnTo>
                <a:lnTo>
                  <a:pt x="2363401" y="46935"/>
                </a:lnTo>
                <a:lnTo>
                  <a:pt x="2312079" y="38282"/>
                </a:lnTo>
                <a:lnTo>
                  <a:pt x="2260534" y="30523"/>
                </a:lnTo>
                <a:lnTo>
                  <a:pt x="2208797" y="23653"/>
                </a:lnTo>
                <a:lnTo>
                  <a:pt x="2156902" y="17665"/>
                </a:lnTo>
                <a:lnTo>
                  <a:pt x="2104880" y="12555"/>
                </a:lnTo>
                <a:lnTo>
                  <a:pt x="2052765" y="8319"/>
                </a:lnTo>
                <a:lnTo>
                  <a:pt x="2000588" y="4950"/>
                </a:lnTo>
                <a:lnTo>
                  <a:pt x="1948381" y="2444"/>
                </a:lnTo>
                <a:lnTo>
                  <a:pt x="1896178" y="795"/>
                </a:lnTo>
                <a:lnTo>
                  <a:pt x="1844011" y="0"/>
                </a:lnTo>
                <a:close/>
              </a:path>
              <a:path w="3639184" h="2315210">
                <a:moveTo>
                  <a:pt x="2053889" y="2048867"/>
                </a:moveTo>
                <a:lnTo>
                  <a:pt x="1584131" y="2048867"/>
                </a:lnTo>
                <a:lnTo>
                  <a:pt x="1640668" y="2052531"/>
                </a:lnTo>
                <a:lnTo>
                  <a:pt x="1697110" y="2055189"/>
                </a:lnTo>
                <a:lnTo>
                  <a:pt x="1753422" y="2056848"/>
                </a:lnTo>
                <a:lnTo>
                  <a:pt x="1809569" y="2057520"/>
                </a:lnTo>
                <a:lnTo>
                  <a:pt x="1865518" y="2057214"/>
                </a:lnTo>
                <a:lnTo>
                  <a:pt x="1921234" y="2055940"/>
                </a:lnTo>
                <a:lnTo>
                  <a:pt x="1976683" y="2053707"/>
                </a:lnTo>
                <a:lnTo>
                  <a:pt x="2031829" y="2050525"/>
                </a:lnTo>
                <a:lnTo>
                  <a:pt x="2053889" y="2048867"/>
                </a:lnTo>
                <a:close/>
              </a:path>
            </a:pathLst>
          </a:custGeom>
          <a:solidFill>
            <a:srgbClr val="0047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37150" y="805434"/>
            <a:ext cx="22231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7205" marR="5080" indent="-48514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00"/>
                </a:solidFill>
                <a:latin typeface="Comic Sans MS"/>
                <a:cs typeface="Comic Sans MS"/>
              </a:rPr>
              <a:t>Save</a:t>
            </a:r>
            <a:r>
              <a:rPr dirty="0" sz="3600" spc="-10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3600">
                <a:solidFill>
                  <a:srgbClr val="FFFF00"/>
                </a:solidFill>
                <a:latin typeface="Comic Sans MS"/>
                <a:cs typeface="Comic Sans MS"/>
              </a:rPr>
              <a:t>your  </a:t>
            </a:r>
            <a:r>
              <a:rPr dirty="0" sz="3600" spc="-5">
                <a:solidFill>
                  <a:srgbClr val="FFFF00"/>
                </a:solidFill>
                <a:latin typeface="Comic Sans MS"/>
                <a:cs typeface="Comic Sans MS"/>
              </a:rPr>
              <a:t>bones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6592" y="2666961"/>
            <a:ext cx="4288790" cy="923925"/>
          </a:xfrm>
          <a:custGeom>
            <a:avLst/>
            <a:gdLst/>
            <a:ahLst/>
            <a:cxnLst/>
            <a:rect l="l" t="t" r="r" b="b"/>
            <a:pathLst>
              <a:path w="4288790" h="923925">
                <a:moveTo>
                  <a:pt x="0" y="923328"/>
                </a:moveTo>
                <a:lnTo>
                  <a:pt x="4288662" y="923328"/>
                </a:lnTo>
                <a:lnTo>
                  <a:pt x="4288662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80616" y="2871216"/>
            <a:ext cx="5111496" cy="1210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67400" y="533400"/>
            <a:ext cx="27432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24929" y="5174360"/>
            <a:ext cx="174815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75" b="1">
                <a:solidFill>
                  <a:srgbClr val="080808"/>
                </a:solidFill>
                <a:latin typeface="Times New Roman"/>
                <a:cs typeface="Times New Roman"/>
              </a:rPr>
              <a:t>Dr. </a:t>
            </a:r>
            <a:r>
              <a:rPr dirty="0" sz="2000" spc="-325" b="1">
                <a:solidFill>
                  <a:srgbClr val="080808"/>
                </a:solidFill>
                <a:latin typeface="Times New Roman"/>
                <a:cs typeface="Times New Roman"/>
              </a:rPr>
              <a:t>Abeer</a:t>
            </a:r>
            <a:r>
              <a:rPr dirty="0" sz="2000" spc="-229" b="1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000" spc="-310" b="1">
                <a:solidFill>
                  <a:srgbClr val="080808"/>
                </a:solidFill>
                <a:latin typeface="Times New Roman"/>
                <a:cs typeface="Times New Roman"/>
              </a:rPr>
              <a:t>Al-Ghumlas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444" y="1322958"/>
            <a:ext cx="561975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9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Most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of this 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calcium 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is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bound to </a:t>
            </a:r>
            <a:r>
              <a:rPr dirty="0" u="heavy" sz="2000" spc="-5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albumin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&amp;</a:t>
            </a:r>
            <a:r>
              <a:rPr dirty="0" sz="2000" spc="15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80808"/>
                </a:solidFill>
                <a:latin typeface="Arial"/>
                <a:cs typeface="Arial"/>
              </a:rPr>
              <a:t>much</a:t>
            </a:r>
            <a:endParaRPr sz="20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smaller fraction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is bound 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to</a:t>
            </a:r>
            <a:r>
              <a:rPr dirty="0" sz="2000" spc="3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u="heavy" sz="2000" spc="-15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Arial"/>
                <a:cs typeface="Arial"/>
              </a:rPr>
              <a:t>globulin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1115" y="2847543"/>
            <a:ext cx="123952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09015" algn="l"/>
              </a:tabLst>
            </a:pP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b</a:t>
            </a:r>
            <a:r>
              <a:rPr dirty="0" sz="2000" spc="-25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dirty="0" sz="2000" spc="5">
                <a:solidFill>
                  <a:srgbClr val="080808"/>
                </a:solidFill>
                <a:latin typeface="Arial"/>
                <a:cs typeface="Arial"/>
              </a:rPr>
              <a:t>d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ng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sz="2000" spc="15">
                <a:solidFill>
                  <a:srgbClr val="080808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444" y="2237689"/>
            <a:ext cx="5608320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1600" indent="-88900">
              <a:lnSpc>
                <a:spcPct val="100000"/>
              </a:lnSpc>
              <a:spcBef>
                <a:spcPts val="95"/>
              </a:spcBef>
              <a:buSzPct val="95000"/>
              <a:buChar char="•"/>
              <a:tabLst>
                <a:tab pos="102235" algn="l"/>
              </a:tabLst>
            </a:pP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Binding 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of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calcium 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to albumin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is</a:t>
            </a:r>
            <a:r>
              <a:rPr dirty="0" sz="2000" spc="15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pH-dependent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80808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01600" indent="-8890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02235" algn="l"/>
                <a:tab pos="927100" algn="l"/>
                <a:tab pos="2308225" algn="l"/>
                <a:tab pos="3466465" algn="l"/>
                <a:tab pos="4732020" algn="l"/>
              </a:tabLst>
            </a:pP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c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u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es</a:t>
            </a:r>
            <a:r>
              <a:rPr dirty="0" sz="2000" spc="15">
                <a:solidFill>
                  <a:srgbClr val="080808"/>
                </a:solidFill>
                <a:latin typeface="Arial"/>
                <a:cs typeface="Arial"/>
              </a:rPr>
              <a:t>p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o</a:t>
            </a:r>
            <a:r>
              <a:rPr dirty="0" sz="2000" spc="4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y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sz="2000" spc="1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dirty="0" sz="2000" spc="25">
                <a:solidFill>
                  <a:srgbClr val="080808"/>
                </a:solidFill>
                <a:latin typeface="Arial"/>
                <a:cs typeface="Arial"/>
              </a:rPr>
              <a:t>k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2000" spc="-25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os</a:t>
            </a:r>
            <a:r>
              <a:rPr dirty="0" sz="2000" spc="10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nc</a:t>
            </a:r>
            <a:r>
              <a:rPr dirty="0" sz="2000" spc="5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s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es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c</a:t>
            </a:r>
            <a:r>
              <a:rPr dirty="0" sz="2000" spc="1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080808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080808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um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protein thereby 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decreases </a:t>
            </a:r>
            <a:r>
              <a:rPr dirty="0" sz="2000" spc="-15">
                <a:solidFill>
                  <a:srgbClr val="080808"/>
                </a:solidFill>
                <a:latin typeface="Arial"/>
                <a:cs typeface="Arial"/>
              </a:rPr>
              <a:t>ionized </a:t>
            </a:r>
            <a:r>
              <a:rPr dirty="0" sz="2000" spc="-5">
                <a:solidFill>
                  <a:srgbClr val="080808"/>
                </a:solidFill>
                <a:latin typeface="Arial"/>
                <a:cs typeface="Arial"/>
              </a:rPr>
              <a:t>calcium</a:t>
            </a:r>
            <a:r>
              <a:rPr dirty="0" sz="2000" spc="24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80808"/>
                </a:solidFill>
                <a:latin typeface="Arial"/>
                <a:cs typeface="Arial"/>
              </a:rPr>
              <a:t>level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844" y="624586"/>
            <a:ext cx="395351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80808"/>
                </a:solidFill>
                <a:latin typeface="Comic Sans MS"/>
                <a:cs typeface="Comic Sans MS"/>
              </a:rPr>
              <a:t>Protein-bound</a:t>
            </a:r>
            <a:r>
              <a:rPr dirty="0" spc="-60">
                <a:solidFill>
                  <a:srgbClr val="080808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80808"/>
                </a:solidFill>
                <a:latin typeface="Comic Sans MS"/>
                <a:cs typeface="Comic Sans MS"/>
              </a:rPr>
              <a:t>calcium: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444" y="3783279"/>
            <a:ext cx="15392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SzPct val="83333"/>
              <a:buFont typeface="Arial"/>
              <a:buChar char="•"/>
              <a:tabLst>
                <a:tab pos="194310" algn="l"/>
              </a:tabLst>
            </a:pPr>
            <a:r>
              <a:rPr dirty="0" sz="2400" spc="-10" b="1">
                <a:solidFill>
                  <a:srgbClr val="080808"/>
                </a:solidFill>
                <a:latin typeface="Arial"/>
                <a:cs typeface="Arial"/>
              </a:rPr>
              <a:t>Alkalosis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0800" y="4214114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5" h="59689">
                <a:moveTo>
                  <a:pt x="15367" y="0"/>
                </a:moveTo>
                <a:lnTo>
                  <a:pt x="0" y="0"/>
                </a:lnTo>
                <a:lnTo>
                  <a:pt x="23113" y="59436"/>
                </a:lnTo>
                <a:lnTo>
                  <a:pt x="42269" y="9906"/>
                </a:lnTo>
                <a:lnTo>
                  <a:pt x="15367" y="9906"/>
                </a:lnTo>
                <a:lnTo>
                  <a:pt x="15367" y="0"/>
                </a:lnTo>
                <a:close/>
              </a:path>
              <a:path w="46355" h="59689">
                <a:moveTo>
                  <a:pt x="46100" y="0"/>
                </a:moveTo>
                <a:lnTo>
                  <a:pt x="30733" y="0"/>
                </a:lnTo>
                <a:lnTo>
                  <a:pt x="30733" y="9906"/>
                </a:lnTo>
                <a:lnTo>
                  <a:pt x="42269" y="9906"/>
                </a:lnTo>
                <a:lnTo>
                  <a:pt x="461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06167" y="3837025"/>
            <a:ext cx="15875" cy="387350"/>
          </a:xfrm>
          <a:custGeom>
            <a:avLst/>
            <a:gdLst/>
            <a:ahLst/>
            <a:cxnLst/>
            <a:rect l="l" t="t" r="r" b="b"/>
            <a:pathLst>
              <a:path w="15875" h="387350">
                <a:moveTo>
                  <a:pt x="0" y="386994"/>
                </a:moveTo>
                <a:lnTo>
                  <a:pt x="15345" y="386994"/>
                </a:lnTo>
                <a:lnTo>
                  <a:pt x="15345" y="0"/>
                </a:lnTo>
                <a:lnTo>
                  <a:pt x="0" y="0"/>
                </a:lnTo>
                <a:lnTo>
                  <a:pt x="0" y="386994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90800" y="4214114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5" h="59689">
                <a:moveTo>
                  <a:pt x="15367" y="0"/>
                </a:moveTo>
                <a:lnTo>
                  <a:pt x="0" y="0"/>
                </a:lnTo>
                <a:lnTo>
                  <a:pt x="23113" y="59436"/>
                </a:lnTo>
                <a:lnTo>
                  <a:pt x="46100" y="0"/>
                </a:lnTo>
                <a:lnTo>
                  <a:pt x="30733" y="0"/>
                </a:lnTo>
                <a:lnTo>
                  <a:pt x="30733" y="9906"/>
                </a:lnTo>
                <a:lnTo>
                  <a:pt x="15367" y="9906"/>
                </a:lnTo>
                <a:lnTo>
                  <a:pt x="15367" y="0"/>
                </a:lnTo>
                <a:close/>
              </a:path>
            </a:pathLst>
          </a:custGeom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1404" y="3832262"/>
            <a:ext cx="25400" cy="396875"/>
          </a:xfrm>
          <a:custGeom>
            <a:avLst/>
            <a:gdLst/>
            <a:ahLst/>
            <a:cxnLst/>
            <a:rect l="l" t="t" r="r" b="b"/>
            <a:pathLst>
              <a:path w="25400" h="396875">
                <a:moveTo>
                  <a:pt x="0" y="396519"/>
                </a:moveTo>
                <a:lnTo>
                  <a:pt x="24870" y="396519"/>
                </a:lnTo>
                <a:lnTo>
                  <a:pt x="24870" y="0"/>
                </a:lnTo>
                <a:lnTo>
                  <a:pt x="0" y="0"/>
                </a:lnTo>
                <a:lnTo>
                  <a:pt x="0" y="39651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11526" y="3889375"/>
            <a:ext cx="2211705" cy="330200"/>
          </a:xfrm>
          <a:prstGeom prst="rect">
            <a:avLst/>
          </a:prstGeom>
          <a:ln w="9525">
            <a:solidFill>
              <a:srgbClr val="00009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90830">
              <a:lnSpc>
                <a:spcPts val="2560"/>
              </a:lnSpc>
            </a:pP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Ionized</a:t>
            </a:r>
            <a:r>
              <a:rPr dirty="0" sz="2400" spc="-6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80808"/>
                </a:solidFill>
                <a:latin typeface="Arial"/>
                <a:cs typeface="Arial"/>
              </a:rPr>
              <a:t>Ca</a:t>
            </a:r>
            <a:r>
              <a:rPr dirty="0" baseline="23504" sz="1950" spc="-15" b="1">
                <a:solidFill>
                  <a:srgbClr val="080808"/>
                </a:solidFill>
                <a:latin typeface="Arial"/>
                <a:cs typeface="Arial"/>
              </a:rPr>
              <a:t>2+</a:t>
            </a:r>
            <a:endParaRPr baseline="23504"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444" y="4594986"/>
            <a:ext cx="1469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SzPct val="83333"/>
              <a:buFont typeface="Arial"/>
              <a:buChar char="•"/>
              <a:tabLst>
                <a:tab pos="194310" algn="l"/>
              </a:tabLst>
            </a:pPr>
            <a:r>
              <a:rPr dirty="0" sz="2400" spc="-85" b="1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c</a:t>
            </a:r>
            <a:r>
              <a:rPr dirty="0" sz="2400" spc="-5" b="1">
                <a:solidFill>
                  <a:srgbClr val="080808"/>
                </a:solidFill>
                <a:latin typeface="Arial"/>
                <a:cs typeface="Arial"/>
              </a:rPr>
              <a:t>ido</a:t>
            </a: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s</a:t>
            </a:r>
            <a:r>
              <a:rPr dirty="0" sz="2400" spc="-5" b="1">
                <a:solidFill>
                  <a:srgbClr val="080808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1526" y="4751451"/>
            <a:ext cx="2211705" cy="330200"/>
          </a:xfrm>
          <a:prstGeom prst="rect">
            <a:avLst/>
          </a:prstGeom>
          <a:ln w="9525">
            <a:solidFill>
              <a:srgbClr val="00009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90830">
              <a:lnSpc>
                <a:spcPts val="2560"/>
              </a:lnSpc>
            </a:pPr>
            <a:r>
              <a:rPr dirty="0" sz="2400" b="1">
                <a:solidFill>
                  <a:srgbClr val="080808"/>
                </a:solidFill>
                <a:latin typeface="Arial"/>
                <a:cs typeface="Arial"/>
              </a:rPr>
              <a:t>Ionized</a:t>
            </a:r>
            <a:r>
              <a:rPr dirty="0" sz="2400" spc="-6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80808"/>
                </a:solidFill>
                <a:latin typeface="Arial"/>
                <a:cs typeface="Arial"/>
              </a:rPr>
              <a:t>Ca</a:t>
            </a:r>
            <a:r>
              <a:rPr dirty="0" baseline="23504" sz="1950" spc="-15" b="1">
                <a:solidFill>
                  <a:srgbClr val="080808"/>
                </a:solidFill>
                <a:latin typeface="Arial"/>
                <a:cs typeface="Arial"/>
              </a:rPr>
              <a:t>2+</a:t>
            </a:r>
            <a:endParaRPr baseline="23504" sz="1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06167" y="4640326"/>
            <a:ext cx="31115" cy="465455"/>
          </a:xfrm>
          <a:custGeom>
            <a:avLst/>
            <a:gdLst/>
            <a:ahLst/>
            <a:cxnLst/>
            <a:rect l="l" t="t" r="r" b="b"/>
            <a:pathLst>
              <a:path w="31114" h="465454">
                <a:moveTo>
                  <a:pt x="7619" y="0"/>
                </a:moveTo>
                <a:lnTo>
                  <a:pt x="0" y="54356"/>
                </a:lnTo>
                <a:lnTo>
                  <a:pt x="0" y="465074"/>
                </a:lnTo>
                <a:lnTo>
                  <a:pt x="15366" y="465074"/>
                </a:lnTo>
                <a:lnTo>
                  <a:pt x="15366" y="54356"/>
                </a:lnTo>
                <a:lnTo>
                  <a:pt x="26829" y="54356"/>
                </a:lnTo>
                <a:lnTo>
                  <a:pt x="7619" y="0"/>
                </a:lnTo>
                <a:close/>
              </a:path>
              <a:path w="31114" h="465454">
                <a:moveTo>
                  <a:pt x="26829" y="54356"/>
                </a:moveTo>
                <a:lnTo>
                  <a:pt x="15366" y="54356"/>
                </a:lnTo>
                <a:lnTo>
                  <a:pt x="30733" y="65405"/>
                </a:lnTo>
                <a:lnTo>
                  <a:pt x="26829" y="5435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90800" y="4640326"/>
            <a:ext cx="23495" cy="65405"/>
          </a:xfrm>
          <a:custGeom>
            <a:avLst/>
            <a:gdLst/>
            <a:ahLst/>
            <a:cxnLst/>
            <a:rect l="l" t="t" r="r" b="b"/>
            <a:pathLst>
              <a:path w="23494" h="65404">
                <a:moveTo>
                  <a:pt x="22987" y="0"/>
                </a:moveTo>
                <a:lnTo>
                  <a:pt x="0" y="65405"/>
                </a:lnTo>
                <a:lnTo>
                  <a:pt x="15367" y="65405"/>
                </a:lnTo>
                <a:lnTo>
                  <a:pt x="15367" y="54356"/>
                </a:lnTo>
                <a:lnTo>
                  <a:pt x="22987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06167" y="4640326"/>
            <a:ext cx="31115" cy="465455"/>
          </a:xfrm>
          <a:custGeom>
            <a:avLst/>
            <a:gdLst/>
            <a:ahLst/>
            <a:cxnLst/>
            <a:rect l="l" t="t" r="r" b="b"/>
            <a:pathLst>
              <a:path w="31114" h="465454">
                <a:moveTo>
                  <a:pt x="0" y="465074"/>
                </a:moveTo>
                <a:lnTo>
                  <a:pt x="15366" y="465074"/>
                </a:lnTo>
                <a:lnTo>
                  <a:pt x="15366" y="54356"/>
                </a:lnTo>
                <a:lnTo>
                  <a:pt x="30733" y="65405"/>
                </a:lnTo>
                <a:lnTo>
                  <a:pt x="7619" y="0"/>
                </a:lnTo>
                <a:lnTo>
                  <a:pt x="0" y="54356"/>
                </a:lnTo>
                <a:lnTo>
                  <a:pt x="0" y="465074"/>
                </a:lnTo>
                <a:close/>
              </a:path>
            </a:pathLst>
          </a:custGeom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90800" y="4640326"/>
            <a:ext cx="23495" cy="65405"/>
          </a:xfrm>
          <a:custGeom>
            <a:avLst/>
            <a:gdLst/>
            <a:ahLst/>
            <a:cxnLst/>
            <a:rect l="l" t="t" r="r" b="b"/>
            <a:pathLst>
              <a:path w="23494" h="65404">
                <a:moveTo>
                  <a:pt x="15367" y="54356"/>
                </a:moveTo>
                <a:lnTo>
                  <a:pt x="22987" y="0"/>
                </a:lnTo>
                <a:lnTo>
                  <a:pt x="0" y="65405"/>
                </a:lnTo>
                <a:lnTo>
                  <a:pt x="15367" y="65405"/>
                </a:lnTo>
                <a:lnTo>
                  <a:pt x="15367" y="54356"/>
                </a:lnTo>
                <a:close/>
              </a:path>
            </a:pathLst>
          </a:custGeom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21533" y="4694682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15367" y="11049"/>
                </a:moveTo>
                <a:lnTo>
                  <a:pt x="0" y="0"/>
                </a:lnTo>
                <a:lnTo>
                  <a:pt x="0" y="11049"/>
                </a:lnTo>
                <a:lnTo>
                  <a:pt x="15367" y="11049"/>
                </a:lnTo>
                <a:close/>
              </a:path>
            </a:pathLst>
          </a:custGeom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470326"/>
            <a:ext cx="4558937" cy="5969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1173" y="452501"/>
            <a:ext cx="4581525" cy="6005830"/>
          </a:xfrm>
          <a:custGeom>
            <a:avLst/>
            <a:gdLst/>
            <a:ahLst/>
            <a:cxnLst/>
            <a:rect l="l" t="t" r="r" b="b"/>
            <a:pathLst>
              <a:path w="4581525" h="6005830">
                <a:moveTo>
                  <a:pt x="0" y="6005449"/>
                </a:moveTo>
                <a:lnTo>
                  <a:pt x="4581525" y="6005449"/>
                </a:lnTo>
                <a:lnTo>
                  <a:pt x="4581525" y="0"/>
                </a:lnTo>
                <a:lnTo>
                  <a:pt x="0" y="0"/>
                </a:lnTo>
                <a:lnTo>
                  <a:pt x="0" y="6005449"/>
                </a:lnTo>
                <a:close/>
              </a:path>
            </a:pathLst>
          </a:custGeom>
          <a:ln w="9525">
            <a:solidFill>
              <a:srgbClr val="FF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9673" y="2068322"/>
            <a:ext cx="305435" cy="132715"/>
          </a:xfrm>
          <a:custGeom>
            <a:avLst/>
            <a:gdLst/>
            <a:ahLst/>
            <a:cxnLst/>
            <a:rect l="l" t="t" r="r" b="b"/>
            <a:pathLst>
              <a:path w="305435" h="132714">
                <a:moveTo>
                  <a:pt x="223691" y="80734"/>
                </a:moveTo>
                <a:lnTo>
                  <a:pt x="176656" y="107823"/>
                </a:lnTo>
                <a:lnTo>
                  <a:pt x="174370" y="116586"/>
                </a:lnTo>
                <a:lnTo>
                  <a:pt x="182244" y="130301"/>
                </a:lnTo>
                <a:lnTo>
                  <a:pt x="191007" y="132587"/>
                </a:lnTo>
                <a:lnTo>
                  <a:pt x="280373" y="81025"/>
                </a:lnTo>
                <a:lnTo>
                  <a:pt x="276606" y="81025"/>
                </a:lnTo>
                <a:lnTo>
                  <a:pt x="223691" y="80734"/>
                </a:lnTo>
                <a:close/>
              </a:path>
              <a:path w="305435" h="132714">
                <a:moveTo>
                  <a:pt x="248296" y="66564"/>
                </a:moveTo>
                <a:lnTo>
                  <a:pt x="223691" y="80734"/>
                </a:lnTo>
                <a:lnTo>
                  <a:pt x="276606" y="81025"/>
                </a:lnTo>
                <a:lnTo>
                  <a:pt x="276615" y="78993"/>
                </a:lnTo>
                <a:lnTo>
                  <a:pt x="269366" y="78993"/>
                </a:lnTo>
                <a:lnTo>
                  <a:pt x="248296" y="66564"/>
                </a:lnTo>
                <a:close/>
              </a:path>
              <a:path w="305435" h="132714">
                <a:moveTo>
                  <a:pt x="191643" y="0"/>
                </a:moveTo>
                <a:lnTo>
                  <a:pt x="182879" y="2158"/>
                </a:lnTo>
                <a:lnTo>
                  <a:pt x="178815" y="9016"/>
                </a:lnTo>
                <a:lnTo>
                  <a:pt x="174878" y="15748"/>
                </a:lnTo>
                <a:lnTo>
                  <a:pt x="177164" y="24511"/>
                </a:lnTo>
                <a:lnTo>
                  <a:pt x="183895" y="28575"/>
                </a:lnTo>
                <a:lnTo>
                  <a:pt x="223877" y="52159"/>
                </a:lnTo>
                <a:lnTo>
                  <a:pt x="276732" y="52450"/>
                </a:lnTo>
                <a:lnTo>
                  <a:pt x="276606" y="81025"/>
                </a:lnTo>
                <a:lnTo>
                  <a:pt x="280373" y="81025"/>
                </a:lnTo>
                <a:lnTo>
                  <a:pt x="305053" y="66801"/>
                </a:lnTo>
                <a:lnTo>
                  <a:pt x="191643" y="0"/>
                </a:lnTo>
                <a:close/>
              </a:path>
              <a:path w="305435" h="132714">
                <a:moveTo>
                  <a:pt x="253" y="50926"/>
                </a:moveTo>
                <a:lnTo>
                  <a:pt x="0" y="79501"/>
                </a:lnTo>
                <a:lnTo>
                  <a:pt x="223691" y="80734"/>
                </a:lnTo>
                <a:lnTo>
                  <a:pt x="248296" y="66564"/>
                </a:lnTo>
                <a:lnTo>
                  <a:pt x="223877" y="52159"/>
                </a:lnTo>
                <a:lnTo>
                  <a:pt x="253" y="50926"/>
                </a:lnTo>
                <a:close/>
              </a:path>
              <a:path w="305435" h="132714">
                <a:moveTo>
                  <a:pt x="269494" y="54355"/>
                </a:moveTo>
                <a:lnTo>
                  <a:pt x="248296" y="66564"/>
                </a:lnTo>
                <a:lnTo>
                  <a:pt x="269366" y="78993"/>
                </a:lnTo>
                <a:lnTo>
                  <a:pt x="269494" y="54355"/>
                </a:lnTo>
                <a:close/>
              </a:path>
              <a:path w="305435" h="132714">
                <a:moveTo>
                  <a:pt x="276724" y="54355"/>
                </a:moveTo>
                <a:lnTo>
                  <a:pt x="269494" y="54355"/>
                </a:lnTo>
                <a:lnTo>
                  <a:pt x="269366" y="78993"/>
                </a:lnTo>
                <a:lnTo>
                  <a:pt x="276615" y="78993"/>
                </a:lnTo>
                <a:lnTo>
                  <a:pt x="276724" y="54355"/>
                </a:lnTo>
                <a:close/>
              </a:path>
              <a:path w="305435" h="132714">
                <a:moveTo>
                  <a:pt x="223877" y="52159"/>
                </a:moveTo>
                <a:lnTo>
                  <a:pt x="248296" y="66564"/>
                </a:lnTo>
                <a:lnTo>
                  <a:pt x="269494" y="54355"/>
                </a:lnTo>
                <a:lnTo>
                  <a:pt x="276724" y="54355"/>
                </a:lnTo>
                <a:lnTo>
                  <a:pt x="276732" y="52450"/>
                </a:lnTo>
                <a:lnTo>
                  <a:pt x="223877" y="52159"/>
                </a:lnTo>
                <a:close/>
              </a:path>
            </a:pathLst>
          </a:custGeom>
          <a:solidFill>
            <a:srgbClr val="FD2C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4600" y="1981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BB226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Abeer Alghumlas</dc:creator>
  <dc:title>Slide 1</dc:title>
  <dcterms:created xsi:type="dcterms:W3CDTF">2018-02-13T21:11:24Z</dcterms:created>
  <dcterms:modified xsi:type="dcterms:W3CDTF">2018-02-13T21:11:24Z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2018-02-13T00:00:00Z</vt:filetime>
  </property>
</Properties>
</file>