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
 <Relationship Id="rId3" Type="http://schemas.openxmlformats.org/package/2006/relationships/metadata/core-properties" Target="docProps/core.xml" />
 <Relationship Id="rId1" Type="http://schemas.openxmlformats.org/officeDocument/2006/relationships/officeDocument" Target="ppt/presentation.xml" />
 <Relationship Id="rId4" Type="http://schemas.openxmlformats.org/officeDocument/2006/relationships/extended-properties" Target="docProps/app.xml" 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7772400" cy="58293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4" y="-72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
 <Relationship Id="rId1" Type="http://schemas.openxmlformats.org/officeDocument/2006/relationships/slideMaster" Target="slideMasters/slideMaster1.xml" />
 <Relationship Id="rId2" Type="http://schemas.openxmlformats.org/officeDocument/2006/relationships/slide" Target="slides/slide1.xml" />
 <Relationship Id="rId3" Type="http://schemas.openxmlformats.org/officeDocument/2006/relationships/slide" Target="slides/slide2.xml" />
 <Relationship Id="rId4" Type="http://schemas.openxmlformats.org/officeDocument/2006/relationships/slide" Target="slides/slide3.xml" />
 <Relationship Id="rId5" Type="http://schemas.openxmlformats.org/officeDocument/2006/relationships/slide" Target="slides/slide4.xml" />
 <Relationship Id="rId6" Type="http://schemas.openxmlformats.org/officeDocument/2006/relationships/slide" Target="slides/slide5.xml" />
 <Relationship Id="rId7" Type="http://schemas.openxmlformats.org/officeDocument/2006/relationships/slide" Target="slides/slide6.xml" />
 <Relationship Id="rId8" Type="http://schemas.openxmlformats.org/officeDocument/2006/relationships/slide" Target="slides/slide7.xml" />
 <Relationship Id="rId9" Type="http://schemas.openxmlformats.org/officeDocument/2006/relationships/slide" Target="slides/slide8.xml" />
 <Relationship Id="rId10" Type="http://schemas.openxmlformats.org/officeDocument/2006/relationships/slide" Target="slides/slide9.xml" />
 <Relationship Id="rId11" Type="http://schemas.openxmlformats.org/officeDocument/2006/relationships/slide" Target="slides/slide10.xml" />
 <Relationship Id="rId12" Type="http://schemas.openxmlformats.org/officeDocument/2006/relationships/slide" Target="slides/slide11.xml" />
 <Relationship Id="rId13" Type="http://schemas.openxmlformats.org/officeDocument/2006/relationships/slide" Target="slides/slide12.xml" />
 <Relationship Id="rId14" Type="http://schemas.openxmlformats.org/officeDocument/2006/relationships/slide" Target="slides/slide13.xml" />
 <Relationship Id="rId15" Type="http://schemas.openxmlformats.org/officeDocument/2006/relationships/slide" Target="slides/slide14.xml" />
 <Relationship Id="rId16" Type="http://schemas.openxmlformats.org/officeDocument/2006/relationships/slide" Target="slides/slide15.xml" />
 <Relationship Id="rId17" Type="http://schemas.openxmlformats.org/officeDocument/2006/relationships/slide" Target="slides/slide16.xml" />
 <Relationship Id="rId18" Type="http://schemas.openxmlformats.org/officeDocument/2006/relationships/slide" Target="slides/slide17.xml" />
 <Relationship Id="rId19" Type="http://schemas.openxmlformats.org/officeDocument/2006/relationships/slide" Target="slides/slide18.xml" />
 <Relationship Id="rId20" Type="http://schemas.openxmlformats.org/officeDocument/2006/relationships/slide" Target="slides/slide19.xml" />
 <Relationship Id="rId21" Type="http://schemas.openxmlformats.org/officeDocument/2006/relationships/slide" Target="slides/slide20.xml" />
 <Relationship Id="rId22" Type="http://schemas.openxmlformats.org/officeDocument/2006/relationships/slide" Target="slides/slide21.xml" />
 <Relationship Id="rId23" Type="http://schemas.openxmlformats.org/officeDocument/2006/relationships/slide" Target="slides/slide22.xml" />
 <Relationship Id="rId24" Type="http://schemas.openxmlformats.org/officeDocument/2006/relationships/slide" Target="slides/slide23.xml" />
 <Relationship Id="rId25" Type="http://schemas.openxmlformats.org/officeDocument/2006/relationships/slide" Target="slides/slide24.xml" />
 <Relationship Id="rId26" Type="http://schemas.openxmlformats.org/officeDocument/2006/relationships/slide" Target="slides/slide25.xml" />
 <Relationship Id="rId27" Type="http://schemas.openxmlformats.org/officeDocument/2006/relationships/slide" Target="slides/slide26.xml" />
 <Relationship Id="rId28" Type="http://schemas.openxmlformats.org/officeDocument/2006/relationships/presProps" Target="presProps.xml" />
 <Relationship Id="rId29" Type="http://schemas.openxmlformats.org/officeDocument/2006/relationships/viewProps" Target="viewProps.xml" />
 <Relationship Id="rId30" Type="http://schemas.openxmlformats.org/officeDocument/2006/relationships/theme" Target="theme/theme1.xml" />
 <Relationship Id="rId31" Type="http://schemas.openxmlformats.org/officeDocument/2006/relationships/tableStyles" Target="tableStyles.xml" />
</Relationships>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.jpeg" />
</Relationships>

</file>

<file path=ppt/slides/_rels/slide1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0.jpeg" />
</Relationships>

</file>

<file path=ppt/slides/_rels/slide1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1.jpeg" />
</Relationships>

</file>

<file path=ppt/slides/_rels/slide1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2.jpeg" />
</Relationships>

</file>

<file path=ppt/slides/_rels/slide1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3.jpeg" />
</Relationships>

</file>

<file path=ppt/slides/_rels/slide1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4.jpeg" />
</Relationships>

</file>

<file path=ppt/slides/_rels/slide1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5.jpeg" />
</Relationships>

</file>

<file path=ppt/slides/_rels/slide1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6.jpeg" />
</Relationships>

</file>

<file path=ppt/slides/_rels/slide1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7.jpeg" />
</Relationships>

</file>

<file path=ppt/slides/_rels/slide1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8.jpeg" />
</Relationships>

</file>

<file path=ppt/slides/_rels/slide1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9.jpeg" />
</Relationships>

</file>

<file path=ppt/slides/_rels/slide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.jpeg" />
</Relationships>

</file>

<file path=ppt/slides/_rels/slide2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0.jpeg" />
</Relationships>

</file>

<file path=ppt/slides/_rels/slide2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1.jpeg" />
</Relationships>

</file>

<file path=ppt/slides/_rels/slide2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2.jpeg" />
</Relationships>

</file>

<file path=ppt/slides/_rels/slide2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3.jpeg" />
</Relationships>

</file>

<file path=ppt/slides/_rels/slide2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4.jpeg" />
</Relationships>

</file>

<file path=ppt/slides/_rels/slide2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5.jpeg" />
</Relationships>

</file>

<file path=ppt/slides/_rels/slide2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6.jpeg" />
</Relationships>

</file>

<file path=ppt/slides/_rels/slide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.jpeg" />
</Relationships>

</file>

<file path=ppt/slides/_rels/slide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4.jpeg" />
</Relationships>

</file>

<file path=ppt/slides/_rels/slide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5.jpeg" />
</Relationships>

</file>

<file path=ppt/slides/_rels/slide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6.jpeg" />
</Relationships>

</file>

<file path=ppt/slides/_rels/slide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7.jpeg" />
</Relationships>

</file>

<file path=ppt/slides/_rels/slide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8.jpeg" />
</Relationships>

</file>

<file path=ppt/slides/_rels/slide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9.jpeg" 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422400" y="355600"/>
            <a:ext cx="63500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865"/>
              </a:lnSpc>
            </a:pPr>
            <a:r>
              <a:rPr lang="en-CA" sz="3938" b="1" spc="-20" smtClean="0">
                <a:solidFill>
                  <a:srgbClr val="1303D5"/>
                </a:solidFill>
                <a:latin typeface="Times New Roman Bold"/>
                <a:cs typeface="Times New Roman Bold"/>
              </a:rPr>
              <a:t>δΑم ௌ اϟر ϦϤΣا</a:t>
            </a:r>
            <a:r>
              <a:rPr lang="en-CA" sz="3928" spc="-20" smtClean="0">
                <a:solidFill>
                  <a:srgbClr val="1303D5"/>
                </a:solidFill>
                <a:latin typeface="Arial Unicode MS"/>
                <a:cs typeface="Arial Unicode MS"/>
              </a:rPr>
              <a:t>ϟ</a:t>
            </a:r>
            <a:r>
              <a:rPr lang="en-CA" sz="3938" b="1" spc="-20" smtClean="0">
                <a:solidFill>
                  <a:srgbClr val="1303D5"/>
                </a:solidFill>
                <a:latin typeface="Times New Roman Bold"/>
                <a:cs typeface="Times New Roman Bold"/>
              </a:rPr>
              <a:t>رϴΣم</a:t>
            </a:r>
          </a:p>
          <a:p>
            <a:pPr>
              <a:lnSpc>
                <a:spcPts val="5865"/>
              </a:lnSpc>
            </a:pPr>
            <a:endParaRPr lang="en-CA" sz="51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600200" y="127000"/>
            <a:ext cx="61722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45"/>
              </a:lnSpc>
            </a:pPr>
            <a:r>
              <a:rPr lang="en-CA" sz="3072" b="1" smtClean="0">
                <a:solidFill>
                  <a:srgbClr val="000000"/>
                </a:solidFill>
                <a:latin typeface="Calibri Bold"/>
                <a:cs typeface="Calibri Bold"/>
              </a:rPr>
              <a:t>Steroid Hormones: Structure</a:t>
            </a:r>
          </a:p>
          <a:p>
            <a:pPr>
              <a:lnSpc>
                <a:spcPts val="2745"/>
              </a:lnSpc>
            </a:pPr>
            <a:endParaRPr lang="en-CA" sz="306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15900" y="5283200"/>
            <a:ext cx="7556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52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Guyton and Hall</a:t>
            </a:r>
          </a:p>
          <a:p>
            <a:pPr>
              <a:lnSpc>
                <a:spcPts val="2355"/>
              </a:lnSpc>
            </a:pPr>
            <a:endParaRPr lang="en-CA" sz="204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781300" y="342900"/>
            <a:ext cx="4991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5"/>
              </a:lnSpc>
            </a:pPr>
            <a:r>
              <a:rPr lang="en-CA" sz="3072" b="1" smtClean="0">
                <a:solidFill>
                  <a:srgbClr val="FFFFFF"/>
                </a:solidFill>
                <a:latin typeface="Arial Bold"/>
                <a:cs typeface="Arial Bold"/>
              </a:rPr>
              <a:t>Aldosterone</a:t>
            </a:r>
          </a:p>
          <a:p>
            <a:pPr>
              <a:lnSpc>
                <a:spcPts val="3505"/>
              </a:lnSpc>
            </a:pPr>
            <a:endParaRPr lang="en-CA" sz="306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6000" y="1651000"/>
            <a:ext cx="2946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49" b="1" smtClean="0">
                <a:solidFill>
                  <a:srgbClr val="000000"/>
                </a:solidFill>
                <a:latin typeface="Arial Bold"/>
                <a:cs typeface="Arial Bold"/>
              </a:rPr>
              <a:t>Aldosterone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216400" y="2235200"/>
            <a:ext cx="35560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The main mineralocorticoid</a:t>
            </a:r>
          </a:p>
          <a:p>
            <a:pPr>
              <a:lnSpc>
                <a:spcPts val="1780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216400" y="2476500"/>
            <a:ext cx="35560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32" smtClean="0">
                <a:solidFill>
                  <a:srgbClr val="000000"/>
                </a:solidFill>
                <a:latin typeface="Arial"/>
                <a:cs typeface="Arial"/>
              </a:rPr>
              <a:t>produced by the adrenal gland</a:t>
            </a:r>
          </a:p>
          <a:p>
            <a:pPr>
              <a:lnSpc>
                <a:spcPts val="1780"/>
              </a:lnSpc>
            </a:pPr>
            <a:endParaRPr lang="en-CA" sz="153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181100" y="292100"/>
            <a:ext cx="65913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398" b="1" smtClean="0">
                <a:solidFill>
                  <a:srgbClr val="C00000"/>
                </a:solidFill>
                <a:latin typeface="Georgia Bold"/>
                <a:cs typeface="Georgia Bold"/>
              </a:rPr>
              <a:t>Mineralocorticoids:     Aldosterone</a:t>
            </a:r>
          </a:p>
          <a:p>
            <a:pPr>
              <a:lnSpc>
                <a:spcPts val="2760"/>
              </a:lnSpc>
            </a:pPr>
            <a:endParaRPr lang="en-CA" sz="238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66700" y="939800"/>
            <a:ext cx="7505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1937" spc="-1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937" spc="-10" smtClean="0">
                <a:solidFill>
                  <a:srgbClr val="000000"/>
                </a:solidFill>
                <a:latin typeface="Calibri"/>
                <a:cs typeface="Calibri"/>
              </a:rPr>
              <a:t> A steroid hormone.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6700" y="1244600"/>
            <a:ext cx="7505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1939" spc="-10" smtClean="0">
                <a:solidFill>
                  <a:srgbClr val="000000"/>
                </a:solidFill>
                <a:latin typeface="Calibri"/>
                <a:cs typeface="Calibri"/>
              </a:rPr>
              <a:t>ͻEssential for life.</a:t>
            </a:r>
          </a:p>
          <a:p>
            <a:pPr>
              <a:lnSpc>
                <a:spcPts val="2355"/>
              </a:lnSpc>
            </a:pPr>
            <a:endParaRPr lang="en-CA" sz="204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66700" y="1562100"/>
            <a:ext cx="7505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1937" spc="-10" smtClean="0">
                <a:solidFill>
                  <a:srgbClr val="000000"/>
                </a:solidFill>
                <a:latin typeface="Calibri"/>
                <a:cs typeface="Calibri"/>
              </a:rPr>
              <a:t>ͻSynthesized in zona glomerulosa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66700" y="1866900"/>
            <a:ext cx="7505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1939" smtClean="0">
                <a:solidFill>
                  <a:srgbClr val="000000"/>
                </a:solidFill>
                <a:latin typeface="Calibri"/>
                <a:cs typeface="Calibri"/>
              </a:rPr>
              <a:t>ͻ Aldosterone exerts 90% of all the</a:t>
            </a:r>
          </a:p>
          <a:p>
            <a:pPr>
              <a:lnSpc>
                <a:spcPts val="2355"/>
              </a:lnSpc>
            </a:pPr>
            <a:endParaRPr lang="en-CA" sz="204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6700" y="2184400"/>
            <a:ext cx="7505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1937" spc="-10" smtClean="0">
                <a:solidFill>
                  <a:srgbClr val="000000"/>
                </a:solidFill>
                <a:latin typeface="Calibri"/>
                <a:cs typeface="Calibri"/>
              </a:rPr>
              <a:t>mineralocorticoid activity.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66700" y="2489200"/>
            <a:ext cx="7505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1939" smtClean="0">
                <a:solidFill>
                  <a:srgbClr val="000000"/>
                </a:solidFill>
                <a:latin typeface="Calibri"/>
                <a:cs typeface="Calibri"/>
              </a:rPr>
              <a:t>ͻTarget cells are called ͞pƌincipal</a:t>
            </a:r>
          </a:p>
          <a:p>
            <a:pPr>
              <a:lnSpc>
                <a:spcPts val="2355"/>
              </a:lnSpc>
            </a:pPr>
            <a:endParaRPr lang="en-CA" sz="204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66700" y="2806700"/>
            <a:ext cx="7505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1937" spc="-10" smtClean="0">
                <a:solidFill>
                  <a:srgbClr val="000000"/>
                </a:solidFill>
                <a:latin typeface="Calibri"/>
                <a:cs typeface="Calibri"/>
              </a:rPr>
              <a:t>(P) cell͟.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6700" y="3111500"/>
            <a:ext cx="7505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1939" smtClean="0">
                <a:solidFill>
                  <a:srgbClr val="000000"/>
                </a:solidFill>
                <a:latin typeface="Calibri"/>
                <a:cs typeface="Calibri"/>
              </a:rPr>
              <a:t>ͻ60%  of  aldosterone  bound  to</a:t>
            </a:r>
          </a:p>
          <a:p>
            <a:pPr>
              <a:lnSpc>
                <a:spcPts val="2355"/>
              </a:lnSpc>
            </a:pPr>
            <a:endParaRPr lang="en-CA" sz="2042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66700" y="3429000"/>
            <a:ext cx="7505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1937" spc="-10" smtClean="0">
                <a:solidFill>
                  <a:srgbClr val="000000"/>
                </a:solidFill>
                <a:latin typeface="Calibri"/>
                <a:cs typeface="Calibri"/>
              </a:rPr>
              <a:t>plasma protein͙40%  is free form.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66700" y="3733800"/>
            <a:ext cx="7505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1939" smtClean="0">
                <a:solidFill>
                  <a:srgbClr val="000000"/>
                </a:solidFill>
                <a:latin typeface="Calibri"/>
                <a:cs typeface="Calibri"/>
              </a:rPr>
              <a:t>ͻHalf life: 20 min</a:t>
            </a:r>
          </a:p>
          <a:p>
            <a:pPr>
              <a:lnSpc>
                <a:spcPts val="2355"/>
              </a:lnSpc>
            </a:pPr>
            <a:endParaRPr lang="en-CA" sz="2042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66700" y="4025900"/>
            <a:ext cx="75057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1937" smtClean="0">
                <a:solidFill>
                  <a:srgbClr val="000000"/>
                </a:solidFill>
                <a:latin typeface="Calibri"/>
                <a:cs typeface="Calibri"/>
              </a:rPr>
              <a:t>ͻMuch of secreted aldosterone is</a:t>
            </a:r>
            <a:br>
              <a:rPr lang="en-CA" sz="2039" smtClean="0">
                <a:solidFill>
                  <a:srgbClr val="000000"/>
                </a:solidFill>
                <a:latin typeface="Times New Roman"/>
              </a:rPr>
            </a:br>
            <a:r>
              <a:rPr lang="en-CA" sz="1937" smtClean="0">
                <a:solidFill>
                  <a:srgbClr val="000000"/>
                </a:solidFill>
                <a:latin typeface="Calibri"/>
                <a:cs typeface="Calibri"/>
              </a:rPr>
              <a:t>metabolized   by   the   liver   and</a:t>
            </a:r>
          </a:p>
          <a:p>
            <a:pPr>
              <a:lnSpc>
                <a:spcPts val="2500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66700" y="4673600"/>
            <a:ext cx="7505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90"/>
              </a:lnSpc>
            </a:pPr>
            <a:r>
              <a:rPr lang="en-CA" sz="1939" smtClean="0">
                <a:solidFill>
                  <a:srgbClr val="000000"/>
                </a:solidFill>
                <a:latin typeface="Calibri"/>
                <a:cs typeface="Calibri"/>
              </a:rPr>
              <a:t>converted to tetrahydroglucuroind</a:t>
            </a:r>
          </a:p>
          <a:p>
            <a:pPr>
              <a:lnSpc>
                <a:spcPts val="2290"/>
              </a:lnSpc>
            </a:pPr>
            <a:endParaRPr lang="en-CA" sz="2042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66700" y="4978400"/>
            <a:ext cx="7505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1937" spc="-10" smtClean="0">
                <a:solidFill>
                  <a:srgbClr val="000000"/>
                </a:solidFill>
                <a:latin typeface="Calibri"/>
                <a:cs typeface="Calibri"/>
              </a:rPr>
              <a:t>derivative.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330200" y="3644900"/>
            <a:ext cx="74422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  <a:tabLst>
                <a:tab pos="3416300" algn="l"/>
                <a:tab pos="4991100" algn="l"/>
              </a:tabLst>
            </a:pPr>
            <a:r>
              <a:rPr lang="en-CA" sz="2267" smtClean="0">
                <a:solidFill>
                  <a:srgbClr val="660000"/>
                </a:solidFill>
                <a:latin typeface="Times New Roman"/>
                <a:cs typeface="Times New Roman"/>
              </a:rPr>
              <a:t>•</a:t>
            </a:r>
            <a:r>
              <a:rPr lang="en-CA" sz="2267" smtClean="0">
                <a:solidFill>
                  <a:srgbClr val="000000"/>
                </a:solidFill>
                <a:latin typeface="Calibri"/>
                <a:cs typeface="Calibri"/>
              </a:rPr>
              <a:t> Aldosterone    levels</a:t>
            </a:r>
            <a:r>
              <a:rPr lang="en-CA" sz="2267" spc="-10" smtClean="0">
                <a:solidFill>
                  <a:srgbClr val="000000"/>
                </a:solidFill>
                <a:latin typeface="Calibri"/>
                <a:cs typeface="Calibri"/>
              </a:rPr>
              <a:t>	fluctuate</a:t>
            </a:r>
            <a:r>
              <a:rPr lang="en-CA" sz="2267" spc="-10" smtClean="0">
                <a:solidFill>
                  <a:srgbClr val="000000"/>
                </a:solidFill>
                <a:latin typeface="Calibri"/>
                <a:cs typeface="Calibri"/>
              </a:rPr>
              <a:t>	diurnallyͶhighest</a:t>
            </a:r>
            <a:br>
              <a:rPr lang="en-CA" sz="2388" smtClean="0">
                <a:solidFill>
                  <a:srgbClr val="000000"/>
                </a:solidFill>
                <a:latin typeface="Times New Roman"/>
              </a:rPr>
            </a:br>
            <a:r>
              <a:rPr lang="en-CA" sz="2269" smtClean="0">
                <a:solidFill>
                  <a:srgbClr val="000000"/>
                </a:solidFill>
                <a:latin typeface="Calibri"/>
                <a:cs typeface="Calibri"/>
              </a:rPr>
              <a:t>concentration being at</a:t>
            </a:r>
            <a:r>
              <a:rPr lang="en-CA" sz="2269" smtClean="0">
                <a:solidFill>
                  <a:srgbClr val="000000"/>
                </a:solidFill>
                <a:latin typeface="Calibri"/>
                <a:cs typeface="Calibri"/>
              </a:rPr>
              <a:t>8 AM, lowest at 11 PM, in</a:t>
            </a:r>
          </a:p>
          <a:p>
            <a:pPr>
              <a:lnSpc>
                <a:spcPts val="2600"/>
              </a:lnSpc>
            </a:pPr>
            <a:endParaRPr lang="en-CA" sz="238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22300" y="4318000"/>
            <a:ext cx="71501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75"/>
              </a:lnSpc>
            </a:pPr>
            <a:r>
              <a:rPr lang="en-CA" sz="2267" spc="-10" smtClean="0">
                <a:solidFill>
                  <a:srgbClr val="000000"/>
                </a:solidFill>
                <a:latin typeface="Calibri"/>
                <a:cs typeface="Calibri"/>
              </a:rPr>
              <a:t>parallel to cortisol rhythms.</a:t>
            </a:r>
          </a:p>
          <a:p>
            <a:pPr>
              <a:lnSpc>
                <a:spcPts val="2475"/>
              </a:lnSpc>
            </a:pPr>
            <a:endParaRPr lang="en-CA" sz="238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752600" y="317500"/>
            <a:ext cx="60198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10"/>
              </a:lnSpc>
            </a:pPr>
            <a:r>
              <a:rPr lang="en-CA" sz="3416" b="1" smtClean="0">
                <a:solidFill>
                  <a:srgbClr val="000000"/>
                </a:solidFill>
                <a:latin typeface="Calibri Bold"/>
                <a:cs typeface="Calibri Bold"/>
              </a:rPr>
              <a:t>Steroid Hormones: Action</a:t>
            </a:r>
          </a:p>
          <a:p>
            <a:pPr>
              <a:lnSpc>
                <a:spcPts val="3910"/>
              </a:lnSpc>
            </a:pPr>
            <a:endParaRPr lang="en-CA" sz="340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752600" y="114300"/>
            <a:ext cx="60198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60"/>
              </a:lnSpc>
            </a:pPr>
            <a:r>
              <a:rPr lang="en-CA" sz="3418" b="1" smtClean="0">
                <a:solidFill>
                  <a:srgbClr val="000000"/>
                </a:solidFill>
                <a:latin typeface="Calibri Bold"/>
                <a:cs typeface="Calibri Bold"/>
              </a:rPr>
              <a:t>Steroid Hormones: Action</a:t>
            </a:r>
          </a:p>
          <a:p>
            <a:pPr>
              <a:lnSpc>
                <a:spcPts val="3060"/>
              </a:lnSpc>
            </a:pPr>
            <a:endParaRPr lang="en-CA" sz="340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892300" y="3784600"/>
            <a:ext cx="5880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1734" smtClean="0">
                <a:solidFill>
                  <a:srgbClr val="0E6EC5"/>
                </a:solidFill>
                <a:latin typeface="Arial Unicode MS"/>
                <a:cs typeface="Arial Unicode MS"/>
              </a:rPr>
              <a:t>y</a:t>
            </a:r>
            <a:r>
              <a:rPr lang="en-CA" sz="2039" smtClean="0">
                <a:solidFill>
                  <a:srgbClr val="000000"/>
                </a:solidFill>
                <a:latin typeface="Constantia"/>
                <a:cs typeface="Constantia"/>
              </a:rPr>
              <a:t> Increases transcription of</a:t>
            </a:r>
          </a:p>
          <a:p>
            <a:pPr>
              <a:lnSpc>
                <a:spcPts val="2355"/>
              </a:lnSpc>
            </a:pPr>
            <a:endParaRPr lang="en-CA" sz="202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08200" y="4102100"/>
            <a:ext cx="5664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42" smtClean="0">
                <a:solidFill>
                  <a:srgbClr val="000000"/>
                </a:solidFill>
                <a:latin typeface="Constantia"/>
                <a:cs typeface="Constantia"/>
              </a:rPr>
              <a:t>Na</a:t>
            </a:r>
            <a:r>
              <a:rPr lang="en-CA" sz="1366" smtClean="0">
                <a:solidFill>
                  <a:srgbClr val="000000"/>
                </a:solidFill>
                <a:latin typeface="Constantia"/>
                <a:cs typeface="Constantia"/>
              </a:rPr>
              <a:t>+</a:t>
            </a:r>
            <a:r>
              <a:rPr lang="en-CA" sz="2042" smtClean="0">
                <a:solidFill>
                  <a:srgbClr val="000000"/>
                </a:solidFill>
                <a:latin typeface="Constantia"/>
                <a:cs typeface="Constantia"/>
              </a:rPr>
              <a:t>/K</a:t>
            </a:r>
            <a:r>
              <a:rPr lang="en-CA" sz="1366" smtClean="0">
                <a:solidFill>
                  <a:srgbClr val="000000"/>
                </a:solidFill>
                <a:latin typeface="Constantia"/>
                <a:cs typeface="Constantia"/>
              </a:rPr>
              <a:t>+</a:t>
            </a:r>
            <a:r>
              <a:rPr lang="en-CA" sz="2042" smtClean="0">
                <a:solidFill>
                  <a:srgbClr val="000000"/>
                </a:solidFill>
                <a:latin typeface="Constantia"/>
                <a:cs typeface="Constantia"/>
              </a:rPr>
              <a:t> pump</a:t>
            </a:r>
          </a:p>
          <a:p>
            <a:pPr>
              <a:lnSpc>
                <a:spcPts val="2355"/>
              </a:lnSpc>
            </a:pPr>
            <a:endParaRPr lang="en-CA" sz="197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92300" y="4457700"/>
            <a:ext cx="5880100" cy="1028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50"/>
              </a:lnSpc>
            </a:pPr>
            <a:r>
              <a:rPr lang="en-CA" sz="1734" smtClean="0">
                <a:solidFill>
                  <a:srgbClr val="0E6EC5"/>
                </a:solidFill>
                <a:latin typeface="Arial Unicode MS"/>
                <a:cs typeface="Arial Unicode MS"/>
              </a:rPr>
              <a:t>y</a:t>
            </a:r>
            <a:r>
              <a:rPr lang="en-CA" sz="2039" smtClean="0">
                <a:solidFill>
                  <a:srgbClr val="000000"/>
                </a:solidFill>
                <a:latin typeface="Constantia"/>
                <a:cs typeface="Constantia"/>
              </a:rPr>
              <a:t> Increases the expression of</a:t>
            </a:r>
            <a:br>
              <a:rPr lang="en-CA" sz="2016" smtClean="0">
                <a:solidFill>
                  <a:srgbClr val="000000"/>
                </a:solidFill>
                <a:latin typeface="Times New Roman"/>
              </a:rPr>
            </a:br>
            <a:r>
              <a:rPr lang="en-CA" sz="2042" smtClean="0">
                <a:solidFill>
                  <a:srgbClr val="000000"/>
                </a:solidFill>
                <a:latin typeface="Constantia"/>
                <a:cs typeface="Constantia"/>
              </a:rPr>
              <a:t>apical Na</a:t>
            </a:r>
            <a:r>
              <a:rPr lang="en-CA" sz="1368" smtClean="0">
                <a:solidFill>
                  <a:srgbClr val="000000"/>
                </a:solidFill>
                <a:latin typeface="Constantia"/>
                <a:cs typeface="Constantia"/>
              </a:rPr>
              <a:t>+</a:t>
            </a:r>
            <a:r>
              <a:rPr lang="en-CA" sz="2042" smtClean="0">
                <a:solidFill>
                  <a:srgbClr val="000000"/>
                </a:solidFill>
                <a:latin typeface="Constantia"/>
                <a:cs typeface="Constantia"/>
              </a:rPr>
              <a:t> channels and Na</a:t>
            </a:r>
            <a:r>
              <a:rPr lang="en-CA" sz="1368" smtClean="0">
                <a:solidFill>
                  <a:srgbClr val="000000"/>
                </a:solidFill>
                <a:latin typeface="Constantia"/>
                <a:cs typeface="Constantia"/>
              </a:rPr>
              <a:t>+</a:t>
            </a:r>
            <a:br>
              <a:rPr lang="en-CA" sz="2006" smtClean="0">
                <a:solidFill>
                  <a:srgbClr val="000000"/>
                </a:solidFill>
                <a:latin typeface="Times New Roman"/>
              </a:rPr>
            </a:br>
            <a:r>
              <a:rPr lang="en-CA" sz="2039" smtClean="0">
                <a:solidFill>
                  <a:srgbClr val="000000"/>
                </a:solidFill>
                <a:latin typeface="Constantia"/>
                <a:cs typeface="Constantia"/>
              </a:rPr>
              <a:t>/K</a:t>
            </a:r>
            <a:r>
              <a:rPr lang="en-CA" sz="1366" smtClean="0">
                <a:solidFill>
                  <a:srgbClr val="000000"/>
                </a:solidFill>
                <a:latin typeface="Constantia"/>
                <a:cs typeface="Constantia"/>
              </a:rPr>
              <a:t>+ </a:t>
            </a:r>
            <a:r>
              <a:rPr lang="en-CA" sz="2039" smtClean="0">
                <a:solidFill>
                  <a:srgbClr val="000000"/>
                </a:solidFill>
                <a:latin typeface="Constantia"/>
                <a:cs typeface="Constantia"/>
              </a:rPr>
              <a:t>/Cl</a:t>
            </a:r>
            <a:r>
              <a:rPr lang="en-CA" sz="1366" smtClean="0">
                <a:solidFill>
                  <a:srgbClr val="000000"/>
                </a:solidFill>
                <a:latin typeface="Constantia"/>
                <a:cs typeface="Constantia"/>
              </a:rPr>
              <a:t>-</a:t>
            </a:r>
            <a:r>
              <a:rPr lang="en-CA" sz="2039" smtClean="0">
                <a:solidFill>
                  <a:srgbClr val="000000"/>
                </a:solidFill>
                <a:latin typeface="Constantia"/>
                <a:cs typeface="Constantia"/>
              </a:rPr>
              <a:t> cotransporter</a:t>
            </a:r>
          </a:p>
          <a:p>
            <a:pPr>
              <a:lnSpc>
                <a:spcPts val="2450"/>
              </a:lnSpc>
            </a:pPr>
            <a:endParaRPr lang="en-CA" sz="200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816100" y="139700"/>
            <a:ext cx="5956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25"/>
              </a:lnSpc>
            </a:pPr>
            <a:r>
              <a:rPr lang="en-CA" sz="2725" b="1" smtClean="0">
                <a:solidFill>
                  <a:srgbClr val="000000"/>
                </a:solidFill>
                <a:latin typeface="Arial Bold"/>
                <a:cs typeface="Arial Bold"/>
              </a:rPr>
              <a:t>Actions of aldosterone</a:t>
            </a:r>
          </a:p>
          <a:p>
            <a:pPr>
              <a:lnSpc>
                <a:spcPts val="3025"/>
              </a:lnSpc>
            </a:pPr>
            <a:endParaRPr lang="en-CA" sz="271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59300" y="1003300"/>
            <a:ext cx="32131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3" b="1" smtClean="0">
                <a:solidFill>
                  <a:srgbClr val="000000"/>
                </a:solidFill>
                <a:latin typeface="Arial Bold"/>
                <a:cs typeface="Arial Bold"/>
              </a:rPr>
              <a:t>Na+</a:t>
            </a:r>
          </a:p>
          <a:p>
            <a:pPr>
              <a:lnSpc>
                <a:spcPts val="1380"/>
              </a:lnSpc>
            </a:pPr>
            <a:endParaRPr lang="en-CA" sz="118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30200" y="1143000"/>
            <a:ext cx="4559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703" b="1" smtClean="0">
                <a:solidFill>
                  <a:srgbClr val="000000"/>
                </a:solidFill>
                <a:latin typeface="Arial Bold"/>
                <a:cs typeface="Arial Bold"/>
              </a:rPr>
              <a:t>Acts mainly on the</a:t>
            </a:r>
          </a:p>
          <a:p>
            <a:pPr>
              <a:lnSpc>
                <a:spcPts val="1360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0200" y="1346200"/>
            <a:ext cx="4559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705" b="1" smtClean="0">
                <a:solidFill>
                  <a:srgbClr val="000000"/>
                </a:solidFill>
                <a:latin typeface="Arial Bold"/>
                <a:cs typeface="Arial Bold"/>
              </a:rPr>
              <a:t>cells of the</a:t>
            </a:r>
          </a:p>
          <a:p>
            <a:pPr>
              <a:lnSpc>
                <a:spcPts val="1890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30200" y="1600200"/>
            <a:ext cx="45593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703" b="1" smtClean="0">
                <a:solidFill>
                  <a:srgbClr val="000000"/>
                </a:solidFill>
                <a:latin typeface="Arial Bold"/>
                <a:cs typeface="Arial Bold"/>
              </a:rPr>
              <a:t>collecting ducts</a:t>
            </a:r>
            <a:br>
              <a:rPr lang="en-CA" sz="1693" smtClean="0">
                <a:solidFill>
                  <a:srgbClr val="000000"/>
                </a:solidFill>
                <a:latin typeface="Times New Roman"/>
              </a:rPr>
            </a:br>
            <a:r>
              <a:rPr lang="en-CA" sz="1703" b="1" smtClean="0">
                <a:solidFill>
                  <a:srgbClr val="000000"/>
                </a:solidFill>
                <a:latin typeface="Arial Bold"/>
                <a:cs typeface="Arial Bold"/>
              </a:rPr>
              <a:t>and distal tubules.</a:t>
            </a:r>
          </a:p>
          <a:p>
            <a:pPr>
              <a:lnSpc>
                <a:spcPts val="2040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93700" y="3086100"/>
            <a:ext cx="44958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42" b="1" smtClean="0">
                <a:solidFill>
                  <a:srgbClr val="000000"/>
                </a:solidFill>
                <a:latin typeface="Arial Bold"/>
                <a:cs typeface="Arial Bold"/>
              </a:rPr>
              <a:t>1.  Renal action:</a:t>
            </a:r>
          </a:p>
          <a:p>
            <a:pPr>
              <a:lnSpc>
                <a:spcPts val="1780"/>
              </a:lnSpc>
            </a:pPr>
            <a:endParaRPr lang="en-CA" sz="153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75300" y="1130300"/>
            <a:ext cx="20828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703" b="1" smtClean="0">
                <a:solidFill>
                  <a:srgbClr val="000000"/>
                </a:solidFill>
                <a:latin typeface="Arial Bold"/>
                <a:cs typeface="Arial Bold"/>
              </a:rPr>
              <a:t>Increases Renal</a:t>
            </a:r>
            <a:br>
              <a:rPr lang="en-CA" sz="1693" smtClean="0">
                <a:solidFill>
                  <a:srgbClr val="000000"/>
                </a:solidFill>
                <a:latin typeface="Times New Roman"/>
              </a:rPr>
            </a:br>
            <a:r>
              <a:rPr lang="en-CA" sz="1703" b="1" smtClean="0">
                <a:solidFill>
                  <a:srgbClr val="000000"/>
                </a:solidFill>
                <a:latin typeface="Arial Bold"/>
                <a:cs typeface="Arial Bold"/>
              </a:rPr>
              <a:t>Tubular</a:t>
            </a:r>
          </a:p>
          <a:p>
            <a:pPr>
              <a:lnSpc>
                <a:spcPts val="1720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194300" y="1638300"/>
            <a:ext cx="24638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  <a:tabLst>
                <a:tab pos="381000" algn="l"/>
              </a:tabLst>
            </a:pPr>
            <a:r>
              <a:rPr lang="en-CA" sz="1029" b="1" smtClean="0">
                <a:solidFill>
                  <a:srgbClr val="000000"/>
                </a:solidFill>
                <a:latin typeface="Arial Bold"/>
                <a:cs typeface="Arial Bold"/>
              </a:rPr>
              <a:t>Na+</a:t>
            </a:r>
            <a:r>
              <a:rPr lang="en-CA" sz="1703" b="1" smtClean="0">
                <a:solidFill>
                  <a:srgbClr val="000000"/>
                </a:solidFill>
                <a:latin typeface="Arial Bold"/>
                <a:cs typeface="Arial Bold"/>
              </a:rPr>
              <a:t>	Reabsorption of</a:t>
            </a:r>
          </a:p>
          <a:p>
            <a:pPr>
              <a:lnSpc>
                <a:spcPts val="149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575300" y="1879600"/>
            <a:ext cx="20828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705" b="1" smtClean="0">
                <a:solidFill>
                  <a:srgbClr val="000000"/>
                </a:solidFill>
                <a:latin typeface="Arial Bold"/>
                <a:cs typeface="Arial Bold"/>
              </a:rPr>
              <a:t>Na</a:t>
            </a:r>
            <a:r>
              <a:rPr lang="en-CA" sz="1154" b="1" smtClean="0">
                <a:solidFill>
                  <a:srgbClr val="000000"/>
                </a:solidFill>
                <a:latin typeface="Arial Bold"/>
                <a:cs typeface="Arial Bold"/>
              </a:rPr>
              <a:t>+</a:t>
            </a:r>
            <a:r>
              <a:rPr lang="en-CA" sz="1705" b="1" smtClean="0">
                <a:solidFill>
                  <a:srgbClr val="000000"/>
                </a:solidFill>
                <a:latin typeface="Arial Bold"/>
                <a:cs typeface="Arial Bold"/>
              </a:rPr>
              <a:t>     and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575300" y="2133600"/>
            <a:ext cx="20828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703" b="1" smtClean="0">
                <a:solidFill>
                  <a:srgbClr val="000000"/>
                </a:solidFill>
                <a:latin typeface="Arial Bold"/>
                <a:cs typeface="Arial Bold"/>
              </a:rPr>
              <a:t>Secretion of  K</a:t>
            </a:r>
            <a:r>
              <a:rPr lang="en-CA" sz="1152" b="1" smtClean="0">
                <a:solidFill>
                  <a:srgbClr val="000000"/>
                </a:solidFill>
                <a:latin typeface="Arial Bold"/>
                <a:cs typeface="Arial Bold"/>
              </a:rPr>
              <a:t>+</a:t>
            </a:r>
            <a:br>
              <a:rPr lang="en-CA" sz="1695" smtClean="0">
                <a:solidFill>
                  <a:srgbClr val="000000"/>
                </a:solidFill>
                <a:latin typeface="Times New Roman"/>
              </a:rPr>
            </a:br>
            <a:r>
              <a:rPr lang="en-CA" sz="1705" b="1" smtClean="0">
                <a:solidFill>
                  <a:srgbClr val="000000"/>
                </a:solidFill>
                <a:latin typeface="Arial Bold"/>
                <a:cs typeface="Arial Bold"/>
              </a:rPr>
              <a:t>and H</a:t>
            </a:r>
            <a:r>
              <a:rPr lang="en-CA" sz="1154" b="1" smtClean="0">
                <a:solidFill>
                  <a:srgbClr val="000000"/>
                </a:solidFill>
                <a:latin typeface="Arial Bold"/>
                <a:cs typeface="Arial Bold"/>
              </a:rPr>
              <a:t> +</a:t>
            </a:r>
          </a:p>
          <a:p>
            <a:pPr>
              <a:lnSpc>
                <a:spcPts val="2040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991100" y="2882900"/>
            <a:ext cx="2667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40" b="1" smtClean="0">
                <a:solidFill>
                  <a:srgbClr val="000000"/>
                </a:solidFill>
                <a:latin typeface="Arial Bold"/>
                <a:cs typeface="Arial Bold"/>
              </a:rPr>
              <a:t>K</a:t>
            </a:r>
            <a:r>
              <a:rPr lang="en-CA" sz="1152" b="1" smtClean="0">
                <a:solidFill>
                  <a:srgbClr val="000000"/>
                </a:solidFill>
                <a:latin typeface="Arial Bold"/>
                <a:cs typeface="Arial Bold"/>
              </a:rPr>
              <a:t>+</a:t>
            </a:r>
          </a:p>
          <a:p>
            <a:pPr>
              <a:lnSpc>
                <a:spcPts val="1780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93700" y="3314700"/>
            <a:ext cx="73787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40" b="1" smtClean="0">
                <a:solidFill>
                  <a:srgbClr val="000000"/>
                </a:solidFill>
                <a:latin typeface="Arial Bold"/>
                <a:cs typeface="Arial Bold"/>
              </a:rPr>
              <a:t>Aldosterone causes sodium to be conserved in the ECF while</a:t>
            </a:r>
            <a:br>
              <a:rPr lang="en-CA" sz="1530" smtClean="0">
                <a:solidFill>
                  <a:srgbClr val="000000"/>
                </a:solidFill>
                <a:latin typeface="Times New Roman"/>
              </a:rPr>
            </a:br>
            <a:r>
              <a:rPr lang="en-CA" sz="1540" b="1" smtClean="0">
                <a:solidFill>
                  <a:srgbClr val="000000"/>
                </a:solidFill>
                <a:latin typeface="Arial Bold"/>
                <a:cs typeface="Arial Bold"/>
              </a:rPr>
              <a:t>increasing potassium excretion in the urine.</a:t>
            </a:r>
          </a:p>
          <a:p>
            <a:pPr>
              <a:lnSpc>
                <a:spcPts val="1800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55600" y="4013200"/>
            <a:ext cx="74168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40" b="1" smtClean="0">
                <a:solidFill>
                  <a:srgbClr val="000000"/>
                </a:solidFill>
                <a:latin typeface="Arial Bold"/>
                <a:cs typeface="Arial Bold"/>
              </a:rPr>
              <a:t>2. Circulatory Actions of Aldosterone:</a:t>
            </a:r>
          </a:p>
          <a:p>
            <a:pPr>
              <a:lnSpc>
                <a:spcPts val="1780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55600" y="4241800"/>
            <a:ext cx="74168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42" b="1" smtClean="0">
                <a:solidFill>
                  <a:srgbClr val="000000"/>
                </a:solidFill>
                <a:latin typeface="Arial Bold"/>
                <a:cs typeface="Arial Bold"/>
              </a:rPr>
              <a:t>Increases ECF volume and Arterial Pressure.</a:t>
            </a:r>
          </a:p>
          <a:p>
            <a:pPr>
              <a:lnSpc>
                <a:spcPts val="1780"/>
              </a:lnSpc>
            </a:pPr>
            <a:endParaRPr lang="en-CA" sz="1532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5600" y="4521200"/>
            <a:ext cx="7416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540" b="1" smtClean="0">
                <a:solidFill>
                  <a:srgbClr val="000000"/>
                </a:solidFill>
                <a:latin typeface="Arial Bold"/>
                <a:cs typeface="Arial Bold"/>
              </a:rPr>
              <a:t>3. Causes secretion of H</a:t>
            </a:r>
            <a:r>
              <a:rPr lang="en-CA" sz="1029" b="1" smtClean="0">
                <a:solidFill>
                  <a:srgbClr val="000000"/>
                </a:solidFill>
                <a:latin typeface="Arial Bold"/>
                <a:cs typeface="Arial Bold"/>
              </a:rPr>
              <a:t>+  </a:t>
            </a:r>
            <a:r>
              <a:rPr lang="en-CA" sz="1540" b="1" smtClean="0">
                <a:solidFill>
                  <a:srgbClr val="000000"/>
                </a:solidFill>
                <a:latin typeface="Arial Bold"/>
                <a:cs typeface="Arial Bold"/>
              </a:rPr>
              <a:t>in exchange for Na</a:t>
            </a:r>
            <a:r>
              <a:rPr lang="en-CA" sz="1029" b="1" smtClean="0">
                <a:solidFill>
                  <a:srgbClr val="000000"/>
                </a:solidFill>
                <a:latin typeface="Arial Bold"/>
                <a:cs typeface="Arial Bold"/>
              </a:rPr>
              <a:t>+ </a:t>
            </a:r>
            <a:r>
              <a:rPr lang="en-CA" sz="1540" b="1" smtClean="0">
                <a:solidFill>
                  <a:srgbClr val="000000"/>
                </a:solidFill>
                <a:latin typeface="Arial Bold"/>
                <a:cs typeface="Arial Bold"/>
              </a:rPr>
              <a:t>in the intercalated cells of</a:t>
            </a:r>
            <a:br>
              <a:rPr lang="en-CA" sz="1532" smtClean="0">
                <a:solidFill>
                  <a:srgbClr val="000000"/>
                </a:solidFill>
                <a:latin typeface="Times New Roman"/>
              </a:rPr>
            </a:br>
            <a:r>
              <a:rPr lang="en-CA" sz="1542" b="1" smtClean="0">
                <a:solidFill>
                  <a:srgbClr val="000000"/>
                </a:solidFill>
                <a:latin typeface="Arial Bold"/>
                <a:cs typeface="Arial Bold"/>
              </a:rPr>
              <a:t>the collecting tubules</a:t>
            </a:r>
          </a:p>
          <a:p>
            <a:pPr>
              <a:lnSpc>
                <a:spcPts val="1900"/>
              </a:lnSpc>
            </a:pPr>
            <a:endParaRPr lang="en-CA" sz="1532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55600" y="5156200"/>
            <a:ext cx="7416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40" b="1" smtClean="0">
                <a:solidFill>
                  <a:srgbClr val="000000"/>
                </a:solidFill>
                <a:latin typeface="Arial Bold"/>
                <a:cs typeface="Arial Bold"/>
              </a:rPr>
              <a:t>4. It also affects Na+ reabsorption by sweat, salivary and intestinal cells.</a:t>
            </a:r>
            <a:br>
              <a:rPr lang="en-CA" sz="1532" smtClean="0">
                <a:solidFill>
                  <a:srgbClr val="000000"/>
                </a:solidFill>
                <a:latin typeface="Times New Roman"/>
              </a:rPr>
            </a:br>
            <a:r>
              <a:rPr lang="en-CA" sz="1542" b="1" smtClean="0">
                <a:solidFill>
                  <a:srgbClr val="000000"/>
                </a:solidFill>
                <a:latin typeface="Arial Bold"/>
                <a:cs typeface="Arial Bold"/>
              </a:rPr>
              <a:t>(</a:t>
            </a:r>
            <a:r>
              <a:rPr lang="en-CA" sz="1532" smtClean="0">
                <a:solidFill>
                  <a:srgbClr val="000000"/>
                </a:solidFill>
                <a:latin typeface="Constantia"/>
                <a:cs typeface="Constantia"/>
              </a:rPr>
              <a:t>Stimulates synthesis of more Na/K-ATPase pumps)</a:t>
            </a:r>
          </a:p>
          <a:p>
            <a:pPr>
              <a:lnSpc>
                <a:spcPts val="1800"/>
              </a:lnSpc>
            </a:pPr>
            <a:endParaRPr lang="en-CA" sz="153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536700" y="330200"/>
            <a:ext cx="6235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3" b="1" smtClean="0">
                <a:solidFill>
                  <a:srgbClr val="000000"/>
                </a:solidFill>
                <a:latin typeface="Calibri Bold"/>
                <a:cs typeface="Calibri Bold"/>
              </a:rPr>
              <a:t>Control of Aldosterone Secretion</a:t>
            </a:r>
          </a:p>
          <a:p>
            <a:pPr>
              <a:lnSpc>
                <a:spcPts val="3105"/>
              </a:lnSpc>
            </a:pPr>
            <a:endParaRPr lang="en-CA" sz="2713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952500"/>
            <a:ext cx="73152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1937" smtClean="0">
                <a:solidFill>
                  <a:srgbClr val="000000"/>
                </a:solidFill>
                <a:latin typeface="Arial Unicode MS"/>
                <a:cs typeface="Arial Unicode MS"/>
              </a:rPr>
              <a:t>¾</a:t>
            </a:r>
            <a:r>
              <a:rPr lang="en-CA" sz="2039" smtClean="0">
                <a:solidFill>
                  <a:srgbClr val="000000"/>
                </a:solidFill>
                <a:latin typeface="Tahoma"/>
                <a:cs typeface="Tahoma"/>
              </a:rPr>
              <a:t>  K</a:t>
            </a:r>
            <a:r>
              <a:rPr lang="en-CA" sz="1366" smtClean="0">
                <a:solidFill>
                  <a:srgbClr val="000000"/>
                </a:solidFill>
                <a:latin typeface="Tahoma"/>
                <a:cs typeface="Tahoma"/>
              </a:rPr>
              <a:t>+</a:t>
            </a:r>
            <a:r>
              <a:rPr lang="en-CA" sz="2039" smtClean="0">
                <a:solidFill>
                  <a:srgbClr val="000000"/>
                </a:solidFill>
                <a:latin typeface="Tahoma"/>
                <a:cs typeface="Tahoma"/>
              </a:rPr>
              <a:t> concentration in  the ECF</a:t>
            </a:r>
            <a:br>
              <a:rPr lang="en-CA" sz="2038" smtClean="0">
                <a:solidFill>
                  <a:srgbClr val="000000"/>
                </a:solidFill>
                <a:latin typeface="Times New Roman"/>
              </a:rPr>
            </a:br>
            <a:r>
              <a:rPr lang="en-CA" sz="1940" smtClean="0">
                <a:solidFill>
                  <a:srgbClr val="000000"/>
                </a:solidFill>
                <a:latin typeface="Arial Unicode MS"/>
                <a:cs typeface="Arial Unicode MS"/>
              </a:rPr>
              <a:t>¾</a:t>
            </a:r>
            <a:r>
              <a:rPr lang="en-CA" sz="2042" smtClean="0">
                <a:solidFill>
                  <a:srgbClr val="000000"/>
                </a:solidFill>
                <a:latin typeface="Tahoma"/>
                <a:cs typeface="Tahoma"/>
              </a:rPr>
              <a:t>  Na</a:t>
            </a:r>
            <a:r>
              <a:rPr lang="en-CA" sz="1368" smtClean="0">
                <a:solidFill>
                  <a:srgbClr val="000000"/>
                </a:solidFill>
                <a:latin typeface="Tahoma"/>
                <a:cs typeface="Tahoma"/>
              </a:rPr>
              <a:t>+</a:t>
            </a:r>
            <a:r>
              <a:rPr lang="en-CA" sz="2042" smtClean="0">
                <a:solidFill>
                  <a:srgbClr val="000000"/>
                </a:solidFill>
                <a:latin typeface="Tahoma"/>
                <a:cs typeface="Tahoma"/>
              </a:rPr>
              <a:t> concentration in the ECF</a:t>
            </a:r>
          </a:p>
          <a:p>
            <a:pPr>
              <a:lnSpc>
                <a:spcPts val="3000"/>
              </a:lnSpc>
            </a:pPr>
            <a:endParaRPr lang="en-CA" sz="203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2120900"/>
            <a:ext cx="73152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1937" smtClean="0">
                <a:solidFill>
                  <a:srgbClr val="000000"/>
                </a:solidFill>
                <a:latin typeface="Arial Unicode MS"/>
                <a:cs typeface="Arial Unicode MS"/>
              </a:rPr>
              <a:t>¾</a:t>
            </a:r>
            <a:r>
              <a:rPr lang="en-CA" sz="2039" smtClean="0">
                <a:solidFill>
                  <a:srgbClr val="000000"/>
                </a:solidFill>
                <a:latin typeface="Tahoma"/>
                <a:cs typeface="Tahoma"/>
              </a:rPr>
              <a:t> Increased activity of the renin-</a:t>
            </a:r>
            <a:br>
              <a:rPr lang="en-CA" sz="2042" smtClean="0">
                <a:solidFill>
                  <a:srgbClr val="000000"/>
                </a:solidFill>
                <a:latin typeface="Times New Roman"/>
              </a:rPr>
            </a:br>
            <a:r>
              <a:rPr lang="en-CA" sz="2042" smtClean="0">
                <a:solidFill>
                  <a:srgbClr val="000000"/>
                </a:solidFill>
                <a:latin typeface="Tahoma"/>
                <a:cs typeface="Tahoma"/>
              </a:rPr>
              <a:t>angiotensin system</a:t>
            </a:r>
          </a:p>
          <a:p>
            <a:pPr>
              <a:lnSpc>
                <a:spcPts val="2500"/>
              </a:lnSpc>
            </a:pPr>
            <a:endParaRPr lang="en-CA" sz="204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60400" y="2806700"/>
            <a:ext cx="71120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Tahoma"/>
                <a:cs typeface="Tahoma"/>
              </a:rPr>
              <a:t>(increased levels of angiotensin II)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3378200"/>
            <a:ext cx="73152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Arial Unicode MS"/>
                <a:cs typeface="Arial Unicode MS"/>
              </a:rPr>
              <a:t>¾</a:t>
            </a:r>
            <a:r>
              <a:rPr lang="en-CA" sz="1693" smtClean="0">
                <a:solidFill>
                  <a:srgbClr val="000000"/>
                </a:solidFill>
                <a:latin typeface="Tahoma"/>
                <a:cs typeface="Tahoma"/>
              </a:rPr>
              <a:t> Hypovolemia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3632200"/>
            <a:ext cx="73152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Arial Unicode MS"/>
                <a:cs typeface="Arial Unicode MS"/>
              </a:rPr>
              <a:t>¾</a:t>
            </a:r>
            <a:r>
              <a:rPr lang="en-CA" sz="1695" smtClean="0">
                <a:solidFill>
                  <a:srgbClr val="000000"/>
                </a:solidFill>
                <a:latin typeface="Tahoma"/>
                <a:cs typeface="Tahoma"/>
              </a:rPr>
              <a:t> Hypotention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4241800"/>
            <a:ext cx="73152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695" smtClean="0">
                <a:solidFill>
                  <a:srgbClr val="000000"/>
                </a:solidFill>
                <a:latin typeface="Arial Unicode MS"/>
                <a:cs typeface="Arial Unicode MS"/>
              </a:rPr>
              <a:t>¾</a:t>
            </a:r>
            <a:r>
              <a:rPr lang="en-CA" sz="1695" smtClean="0">
                <a:solidFill>
                  <a:srgbClr val="000000"/>
                </a:solidFill>
                <a:latin typeface="Tahoma"/>
                <a:cs typeface="Tahoma"/>
              </a:rPr>
              <a:t> ACTH</a:t>
            </a:r>
            <a:r>
              <a:rPr lang="en-CA" sz="1368" smtClean="0">
                <a:solidFill>
                  <a:srgbClr val="000000"/>
                </a:solidFill>
                <a:latin typeface="Tahoma"/>
                <a:cs typeface="Tahoma"/>
              </a:rPr>
              <a:t>:ACTH also stimulates aldosterone</a:t>
            </a:r>
          </a:p>
          <a:p>
            <a:pPr>
              <a:lnSpc>
                <a:spcPts val="1610"/>
              </a:lnSpc>
            </a:pPr>
            <a:endParaRPr lang="en-CA" sz="1419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5800" y="4445000"/>
            <a:ext cx="70866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366" smtClean="0">
                <a:solidFill>
                  <a:srgbClr val="000000"/>
                </a:solidFill>
                <a:latin typeface="Tahoma"/>
                <a:cs typeface="Tahoma"/>
              </a:rPr>
              <a:t>synthesis.  However the ACTH stimulation is more</a:t>
            </a:r>
            <a:br>
              <a:rPr lang="en-CA" sz="1366" smtClean="0">
                <a:solidFill>
                  <a:srgbClr val="000000"/>
                </a:solidFill>
                <a:latin typeface="Times New Roman"/>
              </a:rPr>
            </a:br>
            <a:r>
              <a:rPr lang="en-CA" sz="1366" smtClean="0">
                <a:solidFill>
                  <a:srgbClr val="000000"/>
                </a:solidFill>
                <a:latin typeface="Tahoma"/>
                <a:cs typeface="Tahoma"/>
              </a:rPr>
              <a:t>transient than the other stimuli and is diminished</a:t>
            </a:r>
          </a:p>
          <a:p>
            <a:pPr>
              <a:lnSpc>
                <a:spcPts val="170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5800" y="4876800"/>
            <a:ext cx="70866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lang="en-CA" sz="1368" smtClean="0">
                <a:solidFill>
                  <a:srgbClr val="000000"/>
                </a:solidFill>
                <a:latin typeface="Tahoma"/>
                <a:cs typeface="Tahoma"/>
              </a:rPr>
              <a:t>within several days</a:t>
            </a:r>
          </a:p>
          <a:p>
            <a:pPr>
              <a:lnSpc>
                <a:spcPts val="1550"/>
              </a:lnSpc>
            </a:pPr>
            <a:endParaRPr lang="en-CA" sz="1368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5092700"/>
            <a:ext cx="7315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000000"/>
                </a:solidFill>
                <a:latin typeface="Arial Unicode MS"/>
                <a:cs typeface="Arial Unicode MS"/>
              </a:rPr>
              <a:t>¾</a:t>
            </a:r>
            <a:r>
              <a:rPr lang="en-CA" sz="2039" smtClean="0">
                <a:solidFill>
                  <a:srgbClr val="000000"/>
                </a:solidFill>
                <a:latin typeface="Tahoma"/>
                <a:cs typeface="Tahoma"/>
              </a:rPr>
              <a:t>stress, surgery,«.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057400" y="228600"/>
            <a:ext cx="5715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52" b="1" smtClean="0">
                <a:solidFill>
                  <a:srgbClr val="000000"/>
                </a:solidFill>
                <a:latin typeface="Calibri Bold"/>
                <a:cs typeface="Calibri Bold"/>
              </a:rPr>
              <a:t>Control of Aldosterone Secretion</a:t>
            </a:r>
          </a:p>
          <a:p>
            <a:pPr>
              <a:lnSpc>
                <a:spcPts val="2355"/>
              </a:lnSpc>
            </a:pPr>
            <a:endParaRPr lang="en-CA" sz="204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9700" y="1079500"/>
            <a:ext cx="76327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03" b="1" smtClean="0">
                <a:solidFill>
                  <a:srgbClr val="000000"/>
                </a:solidFill>
                <a:latin typeface="Arial Bold"/>
                <a:cs typeface="Arial Bold"/>
              </a:rPr>
              <a:t>Renin </a:t>
            </a: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9700" y="1333500"/>
            <a:ext cx="76327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Arial"/>
                <a:cs typeface="Arial"/>
              </a:rPr>
              <a:t>•is a enzyme released by the kidneys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9700" y="1587500"/>
            <a:ext cx="76327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when the arterial pressure falls.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9700" y="2095500"/>
            <a:ext cx="76327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50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•Renin is synthesized and stored in in</a:t>
            </a:r>
            <a:br>
              <a:rPr lang="en-CA" sz="1693" smtClean="0">
                <a:solidFill>
                  <a:srgbClr val="000000"/>
                </a:solidFill>
                <a:latin typeface="Times New Roman"/>
              </a:rPr>
            </a:b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CA" sz="1693" i="1" smtClean="0">
                <a:solidFill>
                  <a:srgbClr val="000000"/>
                </a:solidFill>
                <a:latin typeface="Arial Italic"/>
                <a:cs typeface="Arial Italic"/>
              </a:rPr>
              <a:t>juxtaglomerular cells</a:t>
            </a: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CA" sz="1693" i="1" smtClean="0">
                <a:solidFill>
                  <a:srgbClr val="000000"/>
                </a:solidFill>
                <a:latin typeface="Arial Italic"/>
                <a:cs typeface="Arial Italic"/>
              </a:rPr>
              <a:t>JG cells</a:t>
            </a: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) of</a:t>
            </a:r>
            <a:br>
              <a:rPr lang="en-CA" sz="1693" smtClean="0">
                <a:solidFill>
                  <a:srgbClr val="000000"/>
                </a:solidFill>
                <a:latin typeface="Times New Roman"/>
              </a:rPr>
            </a:b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the kidneys.</a:t>
            </a:r>
          </a:p>
          <a:p>
            <a:pPr>
              <a:lnSpc>
                <a:spcPts val="2050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9700" y="3149600"/>
            <a:ext cx="76327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Arial"/>
                <a:cs typeface="Arial"/>
              </a:rPr>
              <a:t>•The JG cells are modified smooth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9700" y="3390900"/>
            <a:ext cx="76327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50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muscle cells located </a:t>
            </a:r>
            <a:r>
              <a:rPr lang="en-CA" sz="1693" i="1" smtClean="0">
                <a:solidFill>
                  <a:srgbClr val="000000"/>
                </a:solidFill>
                <a:latin typeface="Arial Italic"/>
                <a:cs typeface="Arial Italic"/>
              </a:rPr>
              <a:t>in the walls of the</a:t>
            </a:r>
            <a:br>
              <a:rPr lang="en-CA" sz="1695" smtClean="0">
                <a:solidFill>
                  <a:srgbClr val="000000"/>
                </a:solidFill>
                <a:latin typeface="Times New Roman"/>
              </a:rPr>
            </a:br>
            <a:r>
              <a:rPr lang="en-CA" sz="1695" i="1" smtClean="0">
                <a:solidFill>
                  <a:srgbClr val="000000"/>
                </a:solidFill>
                <a:latin typeface="Arial Italic"/>
                <a:cs typeface="Arial Italic"/>
              </a:rPr>
              <a:t>afferent</a:t>
            </a:r>
            <a:r>
              <a:rPr lang="en-CA" sz="1695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1695" i="1" smtClean="0">
                <a:solidFill>
                  <a:srgbClr val="000000"/>
                </a:solidFill>
                <a:latin typeface="Arial Italic"/>
                <a:cs typeface="Arial Italic"/>
              </a:rPr>
              <a:t>arterioles immediately</a:t>
            </a:r>
            <a:br>
              <a:rPr lang="en-CA" sz="1693" smtClean="0">
                <a:solidFill>
                  <a:srgbClr val="000000"/>
                </a:solidFill>
                <a:latin typeface="Times New Roman"/>
              </a:rPr>
            </a:br>
            <a:r>
              <a:rPr lang="en-CA" sz="1693" i="1" smtClean="0">
                <a:solidFill>
                  <a:srgbClr val="000000"/>
                </a:solidFill>
                <a:latin typeface="Arial Italic"/>
                <a:cs typeface="Arial Italic"/>
              </a:rPr>
              <a:t>proximal to the glomeruli</a:t>
            </a: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ts val="2050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9700" y="4432300"/>
            <a:ext cx="7632700" cy="1003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65"/>
              </a:lnSpc>
            </a:pP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540" b="1" smtClean="0">
                <a:solidFill>
                  <a:srgbClr val="000000"/>
                </a:solidFill>
                <a:latin typeface="Arial Bold"/>
                <a:cs typeface="Arial Bold"/>
              </a:rPr>
              <a:t>Renin acts on another plasma protein</a:t>
            </a:r>
            <a:br>
              <a:rPr lang="en-CA" sz="1530" smtClean="0">
                <a:solidFill>
                  <a:srgbClr val="000000"/>
                </a:solidFill>
                <a:latin typeface="Times New Roman"/>
              </a:rPr>
            </a:br>
            <a:r>
              <a:rPr lang="en-CA" sz="1540" b="1" smtClean="0">
                <a:solidFill>
                  <a:srgbClr val="000000"/>
                </a:solidFill>
                <a:latin typeface="Arial Bold"/>
                <a:cs typeface="Arial Bold"/>
              </a:rPr>
              <a:t>(</a:t>
            </a:r>
            <a:r>
              <a:rPr lang="en-CA" sz="1540" b="1" i="1" smtClean="0">
                <a:solidFill>
                  <a:srgbClr val="000000"/>
                </a:solidFill>
                <a:latin typeface="Arial Bold Italic"/>
                <a:cs typeface="Arial Bold Italic"/>
              </a:rPr>
              <a:t>angiotensinogen</a:t>
            </a:r>
            <a:r>
              <a:rPr lang="en-CA" sz="1540" b="1" smtClean="0">
                <a:solidFill>
                  <a:srgbClr val="000000"/>
                </a:solidFill>
                <a:latin typeface="Arial Bold"/>
                <a:cs typeface="Arial Bold"/>
              </a:rPr>
              <a:t>), to release</a:t>
            </a:r>
            <a:br>
              <a:rPr lang="en-CA" sz="1530" smtClean="0">
                <a:solidFill>
                  <a:srgbClr val="000000"/>
                </a:solidFill>
                <a:latin typeface="Times New Roman"/>
              </a:rPr>
            </a:br>
            <a:r>
              <a:rPr lang="en-CA" sz="1540" b="1" i="1" smtClean="0">
                <a:solidFill>
                  <a:srgbClr val="000000"/>
                </a:solidFill>
                <a:latin typeface="Arial Bold Italic"/>
                <a:cs typeface="Arial Bold Italic"/>
              </a:rPr>
              <a:t>angiotensin I</a:t>
            </a:r>
            <a:r>
              <a:rPr lang="en-CA" sz="1540" b="1" smtClean="0">
                <a:solidFill>
                  <a:srgbClr val="000000"/>
                </a:solidFill>
                <a:latin typeface="Arial Bold"/>
                <a:cs typeface="Arial Bold"/>
              </a:rPr>
              <a:t>  which is converted to</a:t>
            </a:r>
            <a:br>
              <a:rPr lang="en-CA" sz="1530" smtClean="0">
                <a:solidFill>
                  <a:srgbClr val="000000"/>
                </a:solidFill>
                <a:latin typeface="Times New Roman"/>
              </a:rPr>
            </a:br>
            <a:r>
              <a:rPr lang="en-CA" sz="1540" b="1" i="1" smtClean="0">
                <a:solidFill>
                  <a:srgbClr val="000000"/>
                </a:solidFill>
                <a:latin typeface="Arial Bold Italic"/>
                <a:cs typeface="Arial Bold Italic"/>
              </a:rPr>
              <a:t>angiotensin II (in the lungs)</a:t>
            </a:r>
            <a:r>
              <a:rPr lang="en-CA" sz="1540" b="1" smtClean="0">
                <a:solidFill>
                  <a:srgbClr val="000000"/>
                </a:solidFill>
                <a:latin typeface="Arial Bold"/>
                <a:cs typeface="Arial Bold"/>
              </a:rPr>
              <a:t>.</a:t>
            </a:r>
          </a:p>
          <a:p>
            <a:pPr>
              <a:lnSpc>
                <a:spcPts val="1865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946400" y="800100"/>
            <a:ext cx="48260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42" b="1" smtClean="0">
                <a:solidFill>
                  <a:srgbClr val="000000"/>
                </a:solidFill>
                <a:latin typeface="Aharoni Bold"/>
                <a:cs typeface="Aharoni Bold"/>
              </a:rPr>
              <a:t>ENDOCRINOLOGY</a:t>
            </a:r>
          </a:p>
          <a:p>
            <a:pPr>
              <a:lnSpc>
                <a:spcPts val="1780"/>
              </a:lnSpc>
            </a:pPr>
            <a:endParaRPr lang="en-CA" sz="153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27200" y="1460500"/>
            <a:ext cx="60452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55"/>
              </a:lnSpc>
            </a:pPr>
            <a:r>
              <a:rPr lang="en-CA" sz="4089" b="1" smtClean="0">
                <a:solidFill>
                  <a:srgbClr val="000000"/>
                </a:solidFill>
                <a:latin typeface="Calibri Bold"/>
                <a:cs typeface="Calibri Bold"/>
              </a:rPr>
              <a:t>The Adrenal Gland</a:t>
            </a:r>
          </a:p>
          <a:p>
            <a:pPr>
              <a:lnSpc>
                <a:spcPts val="4655"/>
              </a:lnSpc>
            </a:pPr>
            <a:endParaRPr lang="en-CA" sz="40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324100" y="2717800"/>
            <a:ext cx="5448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5" smtClean="0">
                <a:solidFill>
                  <a:srgbClr val="000000"/>
                </a:solidFill>
                <a:latin typeface="Comic Sans MS"/>
                <a:cs typeface="Comic Sans MS"/>
              </a:rPr>
              <a:t>Mineralocorticoids</a:t>
            </a:r>
          </a:p>
          <a:p>
            <a:pPr>
              <a:lnSpc>
                <a:spcPts val="3105"/>
              </a:lnSpc>
            </a:pPr>
            <a:endParaRPr lang="en-CA" sz="271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654300" y="4394200"/>
            <a:ext cx="51181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03" b="1" smtClean="0">
                <a:solidFill>
                  <a:srgbClr val="000000"/>
                </a:solidFill>
                <a:latin typeface="Constantia Bold"/>
                <a:cs typeface="Constantia Bold"/>
              </a:rPr>
              <a:t>Dr. Abeer Al-Ghumlas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368300" y="165100"/>
            <a:ext cx="74041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lang="en-CA" sz="1378" b="1" smtClean="0">
                <a:solidFill>
                  <a:srgbClr val="000000"/>
                </a:solidFill>
                <a:latin typeface="Calibri Bold"/>
                <a:cs typeface="Calibri Bold"/>
              </a:rPr>
              <a:t>Control of Aldosterone Secretion</a:t>
            </a:r>
            <a:r>
              <a:rPr lang="en-CA" sz="1195" b="1" smtClean="0">
                <a:solidFill>
                  <a:srgbClr val="FFFFFF"/>
                </a:solidFill>
                <a:latin typeface="Arial Bold"/>
                <a:cs typeface="Arial Bold"/>
              </a:rPr>
              <a:t>cont…</a:t>
            </a:r>
          </a:p>
          <a:p>
            <a:pPr>
              <a:lnSpc>
                <a:spcPts val="1550"/>
              </a:lnSpc>
            </a:pPr>
            <a:endParaRPr lang="en-CA" sz="136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759200" y="292100"/>
            <a:ext cx="40132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Angiotensin II increases the blood pressure</a:t>
            </a:r>
            <a:br>
              <a:rPr lang="en-CA" sz="1530" smtClean="0">
                <a:solidFill>
                  <a:srgbClr val="000000"/>
                </a:solidFill>
                <a:latin typeface="Times New Roman"/>
              </a:rPr>
            </a:b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through:</a:t>
            </a:r>
          </a:p>
          <a:p>
            <a:pPr>
              <a:lnSpc>
                <a:spcPts val="1800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759200" y="876300"/>
            <a:ext cx="4013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32" smtClean="0">
                <a:solidFill>
                  <a:srgbClr val="000000"/>
                </a:solidFill>
                <a:latin typeface="Arial"/>
                <a:cs typeface="Arial"/>
              </a:rPr>
              <a:t>1- Vasoconstriction occurs intensely in the</a:t>
            </a:r>
          </a:p>
          <a:p>
            <a:pPr>
              <a:lnSpc>
                <a:spcPts val="1780"/>
              </a:lnSpc>
            </a:pPr>
            <a:endParaRPr lang="en-CA" sz="153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759200" y="1104900"/>
            <a:ext cx="4013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arterioles &amp; much less so in the veins.</a:t>
            </a:r>
          </a:p>
          <a:p>
            <a:pPr>
              <a:lnSpc>
                <a:spcPts val="1780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759200" y="1460500"/>
            <a:ext cx="4013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32" smtClean="0">
                <a:solidFill>
                  <a:srgbClr val="000000"/>
                </a:solidFill>
                <a:latin typeface="Arial"/>
                <a:cs typeface="Arial"/>
              </a:rPr>
              <a:t>Constriction of the arterioles increases the</a:t>
            </a:r>
          </a:p>
          <a:p>
            <a:pPr>
              <a:lnSpc>
                <a:spcPts val="1780"/>
              </a:lnSpc>
            </a:pPr>
            <a:endParaRPr lang="en-CA" sz="153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759200" y="1689100"/>
            <a:ext cx="4013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total peripheral resistance, thereby raising</a:t>
            </a:r>
          </a:p>
          <a:p>
            <a:pPr>
              <a:lnSpc>
                <a:spcPts val="1780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759200" y="1930400"/>
            <a:ext cx="4013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32" smtClean="0">
                <a:solidFill>
                  <a:srgbClr val="000000"/>
                </a:solidFill>
                <a:latin typeface="Arial"/>
                <a:cs typeface="Arial"/>
              </a:rPr>
              <a:t>the arterial pressure.</a:t>
            </a:r>
          </a:p>
          <a:p>
            <a:pPr>
              <a:lnSpc>
                <a:spcPts val="1780"/>
              </a:lnSpc>
            </a:pPr>
            <a:endParaRPr lang="en-CA" sz="153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759200" y="2273300"/>
            <a:ext cx="4013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2- decrease excretion of both salt and</a:t>
            </a:r>
          </a:p>
          <a:p>
            <a:pPr>
              <a:lnSpc>
                <a:spcPts val="1780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759200" y="2514600"/>
            <a:ext cx="4013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32" smtClean="0">
                <a:solidFill>
                  <a:srgbClr val="000000"/>
                </a:solidFill>
                <a:latin typeface="Arial"/>
                <a:cs typeface="Arial"/>
              </a:rPr>
              <a:t>water by the kidneys.</a:t>
            </a:r>
          </a:p>
          <a:p>
            <a:pPr>
              <a:lnSpc>
                <a:spcPts val="1780"/>
              </a:lnSpc>
            </a:pPr>
            <a:endParaRPr lang="en-CA" sz="1532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822700" y="2857500"/>
            <a:ext cx="3949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This slowly increases ECF volume, which</a:t>
            </a:r>
          </a:p>
          <a:p>
            <a:pPr>
              <a:lnSpc>
                <a:spcPts val="1780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759200" y="3098800"/>
            <a:ext cx="4013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32" smtClean="0">
                <a:solidFill>
                  <a:srgbClr val="000000"/>
                </a:solidFill>
                <a:latin typeface="Arial"/>
                <a:cs typeface="Arial"/>
              </a:rPr>
              <a:t>then increases the arterial pressure during</a:t>
            </a:r>
          </a:p>
          <a:p>
            <a:pPr>
              <a:lnSpc>
                <a:spcPts val="1780"/>
              </a:lnSpc>
            </a:pPr>
            <a:endParaRPr lang="en-CA" sz="1532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759200" y="3327400"/>
            <a:ext cx="4013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subsequent hours and days.</a:t>
            </a:r>
          </a:p>
          <a:p>
            <a:pPr>
              <a:lnSpc>
                <a:spcPts val="1780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759200" y="3721100"/>
            <a:ext cx="4013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920" smtClean="0">
                <a:solidFill>
                  <a:srgbClr val="009DD9"/>
                </a:solidFill>
                <a:latin typeface="Arial Unicode MS"/>
                <a:cs typeface="Arial Unicode MS"/>
              </a:rPr>
              <a:t></a:t>
            </a:r>
            <a:r>
              <a:rPr lang="en-CA" sz="1542" b="1" smtClean="0">
                <a:solidFill>
                  <a:srgbClr val="000000"/>
                </a:solidFill>
                <a:latin typeface="Constantia Bold"/>
                <a:cs typeface="Constantia Bold"/>
              </a:rPr>
              <a:t>   Angiotensin II</a:t>
            </a:r>
            <a:r>
              <a:rPr lang="en-CA" sz="1532" smtClean="0">
                <a:solidFill>
                  <a:srgbClr val="000000"/>
                </a:solidFill>
                <a:latin typeface="Constantia"/>
                <a:cs typeface="Constantia"/>
              </a:rPr>
              <a:t> acts on the zona</a:t>
            </a:r>
          </a:p>
          <a:p>
            <a:pPr>
              <a:lnSpc>
                <a:spcPts val="1780"/>
              </a:lnSpc>
            </a:pPr>
            <a:endParaRPr lang="en-CA" sz="1514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038600" y="3949700"/>
            <a:ext cx="37338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30" smtClean="0">
                <a:solidFill>
                  <a:srgbClr val="000000"/>
                </a:solidFill>
                <a:latin typeface="Constantia"/>
                <a:cs typeface="Constantia"/>
              </a:rPr>
              <a:t>glomerulosa to stimulate aldosterone</a:t>
            </a:r>
          </a:p>
          <a:p>
            <a:pPr>
              <a:lnSpc>
                <a:spcPts val="1780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038600" y="4191000"/>
            <a:ext cx="37338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32" smtClean="0">
                <a:solidFill>
                  <a:srgbClr val="000000"/>
                </a:solidFill>
                <a:latin typeface="Constantia"/>
                <a:cs typeface="Constantia"/>
              </a:rPr>
              <a:t>synthesis.</a:t>
            </a:r>
          </a:p>
          <a:p>
            <a:pPr>
              <a:lnSpc>
                <a:spcPts val="1780"/>
              </a:lnSpc>
            </a:pPr>
            <a:endParaRPr lang="en-CA" sz="1532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759200" y="4495800"/>
            <a:ext cx="40132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279400" algn="l"/>
              </a:tabLst>
            </a:pPr>
            <a:r>
              <a:rPr lang="en-CA" sz="918" smtClean="0">
                <a:solidFill>
                  <a:srgbClr val="009DD9"/>
                </a:solidFill>
                <a:latin typeface="Arial Unicode MS"/>
                <a:cs typeface="Arial Unicode MS"/>
              </a:rPr>
              <a:t></a:t>
            </a:r>
            <a:r>
              <a:rPr lang="en-CA" sz="1530" smtClean="0">
                <a:solidFill>
                  <a:srgbClr val="000000"/>
                </a:solidFill>
                <a:latin typeface="Constantia"/>
                <a:cs typeface="Constantia"/>
              </a:rPr>
              <a:t>   Angiotensin II acts via increased</a:t>
            </a:r>
            <a:br>
              <a:rPr lang="en-CA" sz="1532" smtClean="0">
                <a:solidFill>
                  <a:srgbClr val="000000"/>
                </a:solidFill>
                <a:latin typeface="Times New Roman"/>
              </a:rPr>
            </a:br>
            <a:r>
              <a:rPr lang="en-CA" sz="1532" smtClean="0">
                <a:solidFill>
                  <a:srgbClr val="000000"/>
                </a:solidFill>
                <a:latin typeface="Constantia"/>
                <a:cs typeface="Constantia"/>
              </a:rPr>
              <a:t>	intracellular cAMP to stimulate</a:t>
            </a:r>
          </a:p>
          <a:p>
            <a:pPr>
              <a:lnSpc>
                <a:spcPts val="1800"/>
              </a:lnSpc>
            </a:pPr>
            <a:endParaRPr lang="en-CA" sz="1532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038600" y="4965700"/>
            <a:ext cx="37338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30" smtClean="0">
                <a:solidFill>
                  <a:srgbClr val="000000"/>
                </a:solidFill>
                <a:latin typeface="Constantia"/>
                <a:cs typeface="Constantia"/>
              </a:rPr>
              <a:t>aldosterone synthesis.</a:t>
            </a:r>
          </a:p>
          <a:p>
            <a:pPr>
              <a:lnSpc>
                <a:spcPts val="1780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092200" y="139700"/>
            <a:ext cx="6680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60"/>
              </a:lnSpc>
            </a:pPr>
            <a:r>
              <a:rPr lang="en-CA" sz="2715" smtClean="0">
                <a:solidFill>
                  <a:srgbClr val="C00000"/>
                </a:solidFill>
                <a:latin typeface="Calibri"/>
                <a:cs typeface="Calibri"/>
              </a:rPr>
              <a:t>Regulation of Aldosterone secretion</a:t>
            </a:r>
          </a:p>
          <a:p>
            <a:pPr>
              <a:lnSpc>
                <a:spcPts val="2660"/>
              </a:lnSpc>
            </a:pPr>
            <a:endParaRPr lang="en-CA" sz="271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87400" y="4076700"/>
            <a:ext cx="69850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It is essential for life</a:t>
            </a:r>
          </a:p>
          <a:p>
            <a:pPr>
              <a:lnSpc>
                <a:spcPts val="1780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273300" y="774700"/>
            <a:ext cx="54991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10"/>
              </a:lnSpc>
            </a:pPr>
            <a:r>
              <a:rPr lang="en-CA" sz="3418" b="1" smtClean="0">
                <a:solidFill>
                  <a:srgbClr val="000000"/>
                </a:solidFill>
                <a:latin typeface="Arial Bold"/>
                <a:cs typeface="Arial Bold"/>
              </a:rPr>
              <a:t>Abnormalities</a:t>
            </a:r>
          </a:p>
          <a:p>
            <a:pPr>
              <a:lnSpc>
                <a:spcPts val="3910"/>
              </a:lnSpc>
            </a:pPr>
            <a:endParaRPr lang="en-CA" sz="340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38200" y="2108200"/>
            <a:ext cx="36068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93" smtClean="0">
                <a:solidFill>
                  <a:srgbClr val="000000"/>
                </a:solidFill>
                <a:latin typeface="Tahoma"/>
                <a:cs typeface="Tahoma"/>
              </a:rPr>
              <a:t>Primary hyperaldosteronism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68400" y="2362200"/>
            <a:ext cx="3276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14211">
              <a:lnSpc>
                <a:spcPts val="2000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(increase secretion</a:t>
            </a:r>
            <a:br>
              <a:rPr lang="en-CA" sz="1693" smtClean="0">
                <a:solidFill>
                  <a:srgbClr val="000000"/>
                </a:solidFill>
                <a:latin typeface="Times New Roman"/>
              </a:rPr>
            </a:b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of mineralocorticoids)</a:t>
            </a:r>
          </a:p>
          <a:p>
            <a:pPr>
              <a:lnSpc>
                <a:spcPts val="2040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47700" y="3276600"/>
            <a:ext cx="37973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577" spc="-10" smtClean="0">
                <a:solidFill>
                  <a:srgbClr val="000000"/>
                </a:solidFill>
                <a:latin typeface="Tahoma"/>
                <a:cs typeface="Tahoma"/>
              </a:rPr>
              <a:t>Conn¶s Syndrome</a:t>
            </a:r>
          </a:p>
          <a:p>
            <a:pPr>
              <a:lnSpc>
                <a:spcPts val="3105"/>
              </a:lnSpc>
            </a:pPr>
            <a:endParaRPr lang="en-CA" sz="271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24400" y="2108200"/>
            <a:ext cx="29337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8861">
              <a:lnSpc>
                <a:spcPts val="2000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Complete failure to</a:t>
            </a:r>
            <a:br>
              <a:rPr lang="en-CA" sz="1693" smtClean="0">
                <a:solidFill>
                  <a:srgbClr val="000000"/>
                </a:solidFill>
                <a:latin typeface="Times New Roman"/>
              </a:rPr>
            </a:b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secrete aldosterone</a:t>
            </a:r>
          </a:p>
          <a:p>
            <a:pPr>
              <a:lnSpc>
                <a:spcPts val="203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46600" y="3086100"/>
            <a:ext cx="31115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42" smtClean="0">
                <a:solidFill>
                  <a:srgbClr val="000000"/>
                </a:solidFill>
                <a:latin typeface="Arial Unicode MS"/>
                <a:cs typeface="Arial Unicode MS"/>
              </a:rPr>
              <a:t>y</a:t>
            </a:r>
            <a:r>
              <a:rPr lang="en-CA" sz="2042" smtClean="0">
                <a:solidFill>
                  <a:srgbClr val="000000"/>
                </a:solidFill>
                <a:latin typeface="Arial"/>
                <a:cs typeface="Arial"/>
              </a:rPr>
              <a:t> Dehydration</a:t>
            </a:r>
          </a:p>
          <a:p>
            <a:pPr>
              <a:lnSpc>
                <a:spcPts val="2355"/>
              </a:lnSpc>
            </a:pPr>
            <a:endParaRPr lang="en-CA" sz="204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46600" y="3378200"/>
            <a:ext cx="31115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039" smtClean="0">
                <a:solidFill>
                  <a:srgbClr val="000000"/>
                </a:solidFill>
                <a:latin typeface="Arial Unicode MS"/>
                <a:cs typeface="Arial Unicode MS"/>
              </a:rPr>
              <a:t>y</a:t>
            </a:r>
            <a:r>
              <a:rPr lang="en-CA" sz="2039" smtClean="0">
                <a:solidFill>
                  <a:srgbClr val="000000"/>
                </a:solidFill>
                <a:latin typeface="Arial"/>
                <a:cs typeface="Arial"/>
              </a:rPr>
              <a:t> Low blood volume</a:t>
            </a:r>
            <a:br>
              <a:rPr lang="en-CA" sz="2042" smtClean="0">
                <a:solidFill>
                  <a:srgbClr val="000000"/>
                </a:solidFill>
                <a:latin typeface="Times New Roman"/>
              </a:rPr>
            </a:br>
            <a:r>
              <a:rPr lang="en-CA" sz="2042" smtClean="0">
                <a:solidFill>
                  <a:srgbClr val="000000"/>
                </a:solidFill>
                <a:latin typeface="Arial Unicode MS"/>
                <a:cs typeface="Arial Unicode MS"/>
              </a:rPr>
              <a:t>y</a:t>
            </a:r>
            <a:r>
              <a:rPr lang="en-CA" sz="2042" smtClean="0">
                <a:solidFill>
                  <a:srgbClr val="000000"/>
                </a:solidFill>
                <a:latin typeface="Arial"/>
                <a:cs typeface="Arial"/>
              </a:rPr>
              <a:t> Low blood pressure</a:t>
            </a:r>
          </a:p>
          <a:p>
            <a:pPr>
              <a:lnSpc>
                <a:spcPts val="2450"/>
              </a:lnSpc>
            </a:pPr>
            <a:endParaRPr lang="en-CA" sz="204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78400" y="4584700"/>
            <a:ext cx="26797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713" smtClean="0">
                <a:solidFill>
                  <a:srgbClr val="000000"/>
                </a:solidFill>
                <a:latin typeface="Arial"/>
                <a:cs typeface="Arial"/>
              </a:rPr>
              <a:t>DEATH</a:t>
            </a:r>
          </a:p>
          <a:p>
            <a:pPr>
              <a:lnSpc>
                <a:spcPts val="3105"/>
              </a:lnSpc>
            </a:pPr>
            <a:endParaRPr lang="en-CA" sz="271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342900" y="508000"/>
            <a:ext cx="7429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000000"/>
                </a:solidFill>
                <a:latin typeface="Tahoma"/>
                <a:cs typeface="Tahoma"/>
              </a:rPr>
              <a:t>Primary Aldosteronism (Conn's Syndrome)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42900" y="1054100"/>
            <a:ext cx="74295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693" smtClean="0">
                <a:solidFill>
                  <a:srgbClr val="000000"/>
                </a:solidFill>
                <a:latin typeface="Arial Unicode MS"/>
                <a:cs typeface="Arial Unicode MS"/>
              </a:rPr>
              <a:t>¾</a:t>
            </a:r>
            <a:r>
              <a:rPr lang="en-CA" sz="1693" smtClean="0">
                <a:solidFill>
                  <a:srgbClr val="000000"/>
                </a:solidFill>
                <a:latin typeface="Tahoma"/>
                <a:cs typeface="Tahoma"/>
              </a:rPr>
              <a:t>Cause: tumor of the zona glomerulosa cells (adenoma) </a:t>
            </a: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→</a:t>
            </a:r>
            <a:r>
              <a:rPr lang="en-CA" sz="1693" smtClean="0">
                <a:solidFill>
                  <a:srgbClr val="000000"/>
                </a:solidFill>
                <a:latin typeface="Tahoma"/>
                <a:cs typeface="Tahoma"/>
              </a:rPr>
              <a:t> secretes large</a:t>
            </a:r>
            <a:br>
              <a:rPr lang="en-CA" sz="1695" smtClean="0">
                <a:solidFill>
                  <a:srgbClr val="000000"/>
                </a:solidFill>
                <a:latin typeface="Times New Roman"/>
              </a:rPr>
            </a:br>
            <a:r>
              <a:rPr lang="en-CA" sz="1695" smtClean="0">
                <a:solidFill>
                  <a:srgbClr val="000000"/>
                </a:solidFill>
                <a:latin typeface="Tahoma"/>
                <a:cs typeface="Tahoma"/>
              </a:rPr>
              <a:t>amounts of aldosterone.</a:t>
            </a:r>
          </a:p>
          <a:p>
            <a:pPr>
              <a:lnSpc>
                <a:spcPts val="2100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42900" y="1854200"/>
            <a:ext cx="74295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Arial Unicode MS"/>
                <a:cs typeface="Arial Unicode MS"/>
              </a:rPr>
              <a:t>¾</a:t>
            </a:r>
            <a:r>
              <a:rPr lang="en-CA" sz="1695" smtClean="0">
                <a:solidFill>
                  <a:srgbClr val="000000"/>
                </a:solidFill>
                <a:latin typeface="Tahoma"/>
                <a:cs typeface="Tahoma"/>
              </a:rPr>
              <a:t>Effects: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42900" y="2120900"/>
            <a:ext cx="74295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Tahoma"/>
                <a:cs typeface="Tahoma"/>
              </a:rPr>
              <a:t>The most important effects are: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2900" y="2374900"/>
            <a:ext cx="74295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Tahoma"/>
                <a:cs typeface="Tahoma"/>
              </a:rPr>
              <a:t>• hypokalemia.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2900" y="2628900"/>
            <a:ext cx="74295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Tahoma"/>
                <a:cs typeface="Tahoma"/>
              </a:rPr>
              <a:t>• slight increase in ECF volume and blood volume.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2900" y="2895600"/>
            <a:ext cx="74295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Tahoma"/>
                <a:cs typeface="Tahoma"/>
              </a:rPr>
              <a:t>• very slight increase in plasma sodium concentration.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42900" y="3149600"/>
            <a:ext cx="74295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Tahoma"/>
                <a:cs typeface="Tahoma"/>
              </a:rPr>
              <a:t>• almost always, hypertension.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42900" y="3416300"/>
            <a:ext cx="74295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Tahoma"/>
                <a:cs typeface="Tahoma"/>
              </a:rPr>
              <a:t>•There  are  occasional  periods  of  muscle  paralysis  caused  by  the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42900" y="3670300"/>
            <a:ext cx="74295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Tahoma"/>
                <a:cs typeface="Tahoma"/>
              </a:rPr>
              <a:t>hypokalemia.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42900" y="3924300"/>
            <a:ext cx="74295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4038600" algn="l"/>
              </a:tabLst>
            </a:pPr>
            <a:r>
              <a:rPr lang="en-CA" sz="1693" smtClean="0">
                <a:solidFill>
                  <a:srgbClr val="000000"/>
                </a:solidFill>
                <a:latin typeface="Tahoma"/>
                <a:cs typeface="Tahoma"/>
              </a:rPr>
              <a:t>•decreased plasma renin concentration</a:t>
            </a:r>
            <a:r>
              <a:rPr lang="en-CA" sz="1693" smtClean="0">
                <a:solidFill>
                  <a:srgbClr val="000000"/>
                </a:solidFill>
                <a:latin typeface="Tahoma"/>
                <a:cs typeface="Tahoma"/>
              </a:rPr>
              <a:t>	(from feedback suppression of</a:t>
            </a:r>
            <a:br>
              <a:rPr lang="en-CA" sz="1695" smtClean="0">
                <a:solidFill>
                  <a:srgbClr val="000000"/>
                </a:solidFill>
                <a:latin typeface="Times New Roman"/>
              </a:rPr>
            </a:br>
            <a:r>
              <a:rPr lang="en-CA" sz="1695" smtClean="0">
                <a:solidFill>
                  <a:srgbClr val="000000"/>
                </a:solidFill>
                <a:latin typeface="Tahoma"/>
                <a:cs typeface="Tahoma"/>
              </a:rPr>
              <a:t>renin secretion caused by the </a:t>
            </a:r>
            <a:r>
              <a:rPr lang="en-CA" sz="1695" smtClean="0">
                <a:solidFill>
                  <a:srgbClr val="000000"/>
                </a:solidFill>
                <a:latin typeface="Arial Unicode MS"/>
                <a:cs typeface="Arial Unicode MS"/>
              </a:rPr>
              <a:t>n</a:t>
            </a:r>
            <a:r>
              <a:rPr lang="en-CA" sz="1695" smtClean="0">
                <a:solidFill>
                  <a:srgbClr val="000000"/>
                </a:solidFill>
                <a:latin typeface="Tahoma"/>
                <a:cs typeface="Tahoma"/>
              </a:rPr>
              <a:t> aldosterone) or by the excess ECF volume</a:t>
            </a:r>
            <a:br>
              <a:rPr lang="en-CA" sz="1693" smtClean="0">
                <a:solidFill>
                  <a:srgbClr val="000000"/>
                </a:solidFill>
                <a:latin typeface="Times New Roman"/>
              </a:rPr>
            </a:br>
            <a:r>
              <a:rPr lang="en-CA" sz="1693" smtClean="0">
                <a:solidFill>
                  <a:srgbClr val="000000"/>
                </a:solidFill>
                <a:latin typeface="Tahoma"/>
                <a:cs typeface="Tahoma"/>
              </a:rPr>
              <a:t>and arterial pressure.</a:t>
            </a:r>
          </a:p>
          <a:p>
            <a:pPr>
              <a:lnSpc>
                <a:spcPts val="2000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2900" y="4965700"/>
            <a:ext cx="7429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1562100" algn="l"/>
              </a:tabLst>
            </a:pPr>
            <a:r>
              <a:rPr lang="en-CA" sz="1693" smtClean="0">
                <a:solidFill>
                  <a:srgbClr val="000000"/>
                </a:solidFill>
                <a:latin typeface="Arial Unicode MS"/>
                <a:cs typeface="Arial Unicode MS"/>
              </a:rPr>
              <a:t>¾</a:t>
            </a:r>
            <a:r>
              <a:rPr lang="en-CA" sz="1693" smtClean="0">
                <a:solidFill>
                  <a:srgbClr val="000000"/>
                </a:solidFill>
                <a:latin typeface="Tahoma"/>
                <a:cs typeface="Tahoma"/>
              </a:rPr>
              <a:t> Treatment:   usually surgical removal.</a:t>
            </a:r>
            <a:br>
              <a:rPr lang="en-CA" sz="1693" smtClean="0">
                <a:solidFill>
                  <a:srgbClr val="000000"/>
                </a:solidFill>
                <a:latin typeface="Times New Roman"/>
              </a:rPr>
            </a:b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	Spironolactone</a:t>
            </a:r>
          </a:p>
          <a:p>
            <a:pPr>
              <a:lnSpc>
                <a:spcPts val="2000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14300" y="76200"/>
            <a:ext cx="76581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lang="en-CA" sz="1703" b="1" smtClean="0">
                <a:solidFill>
                  <a:srgbClr val="000000"/>
                </a:solidFill>
                <a:latin typeface="Tahoma Bold"/>
                <a:cs typeface="Tahoma Bold"/>
              </a:rPr>
              <a:t>Primary Aldosteronism</a:t>
            </a:r>
          </a:p>
          <a:p>
            <a:pPr>
              <a:lnSpc>
                <a:spcPts val="1530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03200" y="3225800"/>
            <a:ext cx="2159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22" smtClean="0">
                <a:solidFill>
                  <a:srgbClr val="000000"/>
                </a:solidFill>
                <a:latin typeface="Arial Unicode MS"/>
                <a:cs typeface="Arial Unicode MS"/>
              </a:rPr>
              <a:t></a:t>
            </a:r>
          </a:p>
          <a:p>
            <a:pPr>
              <a:lnSpc>
                <a:spcPts val="1150"/>
              </a:lnSpc>
            </a:pPr>
            <a:endParaRPr lang="en-CA" sz="102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0700" y="3136900"/>
            <a:ext cx="7150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95" smtClean="0">
                <a:solidFill>
                  <a:srgbClr val="000000"/>
                </a:solidFill>
                <a:latin typeface="Calibri"/>
                <a:cs typeface="Calibri"/>
              </a:rPr>
              <a:t>Hypertension.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3200" y="3403600"/>
            <a:ext cx="75692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1019" smtClean="0">
                <a:solidFill>
                  <a:srgbClr val="000000"/>
                </a:solidFill>
                <a:latin typeface="Arial Unicode MS"/>
                <a:cs typeface="Arial Unicode MS"/>
              </a:rPr>
              <a:t></a:t>
            </a:r>
            <a:r>
              <a:rPr lang="en-CA" sz="1693" smtClean="0">
                <a:solidFill>
                  <a:srgbClr val="000000"/>
                </a:solidFill>
                <a:latin typeface="Calibri"/>
                <a:cs typeface="Calibri"/>
              </a:rPr>
              <a:t>   Hypokalemia and </a:t>
            </a:r>
            <a:r>
              <a:rPr lang="en-CA" sz="1693" smtClean="0">
                <a:solidFill>
                  <a:srgbClr val="000000"/>
                </a:solidFill>
                <a:latin typeface="Constantia"/>
                <a:cs typeface="Constantia"/>
              </a:rPr>
              <a:t> hypernatremia</a:t>
            </a:r>
            <a:br>
              <a:rPr lang="en-CA" sz="1676" smtClean="0">
                <a:solidFill>
                  <a:srgbClr val="000000"/>
                </a:solidFill>
                <a:latin typeface="Times New Roman"/>
              </a:rPr>
            </a:br>
            <a:r>
              <a:rPr lang="en-CA" sz="1022" smtClean="0">
                <a:solidFill>
                  <a:srgbClr val="000000"/>
                </a:solidFill>
                <a:latin typeface="Arial Unicode MS"/>
                <a:cs typeface="Arial Unicode MS"/>
              </a:rPr>
              <a:t></a:t>
            </a:r>
            <a:r>
              <a:rPr lang="en-CA" sz="1695" smtClean="0">
                <a:solidFill>
                  <a:srgbClr val="000000"/>
                </a:solidFill>
                <a:latin typeface="Calibri"/>
                <a:cs typeface="Calibri"/>
              </a:rPr>
              <a:t>   Nocturnal polyuria &amp; polydipsia</a:t>
            </a:r>
          </a:p>
          <a:p>
            <a:pPr>
              <a:lnSpc>
                <a:spcPts val="2600"/>
              </a:lnSpc>
            </a:pPr>
            <a:endParaRPr lang="en-CA" sz="167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03200" y="4140200"/>
            <a:ext cx="75692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266700" algn="l"/>
              </a:tabLst>
            </a:pPr>
            <a:r>
              <a:rPr lang="en-CA" sz="1019" smtClean="0">
                <a:solidFill>
                  <a:srgbClr val="000000"/>
                </a:solidFill>
                <a:latin typeface="Arial Unicode MS"/>
                <a:cs typeface="Arial Unicode MS"/>
              </a:rPr>
              <a:t></a:t>
            </a:r>
            <a:r>
              <a:rPr lang="en-CA" sz="1693" smtClean="0">
                <a:solidFill>
                  <a:srgbClr val="000000"/>
                </a:solidFill>
                <a:latin typeface="Calibri"/>
                <a:cs typeface="Calibri"/>
              </a:rPr>
              <a:t>  Increased tubular (intercalated cells) hydrogen ion secretion, with</a:t>
            </a:r>
            <a:br>
              <a:rPr lang="en-CA" sz="1693" smtClean="0">
                <a:solidFill>
                  <a:srgbClr val="000000"/>
                </a:solidFill>
                <a:latin typeface="Times New Roman"/>
              </a:rPr>
            </a:br>
            <a:r>
              <a:rPr lang="en-CA" sz="1693" smtClean="0">
                <a:solidFill>
                  <a:srgbClr val="000000"/>
                </a:solidFill>
                <a:latin typeface="Calibri"/>
                <a:cs typeface="Calibri"/>
              </a:rPr>
              <a:t>	resultant mild alkalosis.</a:t>
            </a:r>
          </a:p>
          <a:p>
            <a:pPr>
              <a:lnSpc>
                <a:spcPts val="2000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3200" y="4673600"/>
            <a:ext cx="75692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  <a:tabLst>
                <a:tab pos="304800" algn="l"/>
              </a:tabLst>
            </a:pPr>
            <a:r>
              <a:rPr lang="en-CA" sz="1019" smtClean="0">
                <a:solidFill>
                  <a:srgbClr val="000000"/>
                </a:solidFill>
                <a:latin typeface="Arial Unicode MS"/>
                <a:cs typeface="Arial Unicode MS"/>
              </a:rPr>
              <a:t></a:t>
            </a:r>
            <a:r>
              <a:rPr lang="en-CA" sz="1693" smtClean="0">
                <a:solidFill>
                  <a:srgbClr val="000000"/>
                </a:solidFill>
                <a:latin typeface="Calibri"/>
                <a:cs typeface="Calibri"/>
              </a:rPr>
              <a:t>   Neuromuscular manifestations</a:t>
            </a:r>
            <a:br>
              <a:rPr lang="en-CA" sz="1671" smtClean="0">
                <a:solidFill>
                  <a:srgbClr val="000000"/>
                </a:solidFill>
                <a:latin typeface="Times New Roman"/>
              </a:rPr>
            </a:br>
            <a:r>
              <a:rPr lang="en-CA" sz="1183" smtClean="0">
                <a:solidFill>
                  <a:srgbClr val="000000"/>
                </a:solidFill>
                <a:latin typeface="Arial Unicode MS"/>
                <a:cs typeface="Arial Unicode MS"/>
              </a:rPr>
              <a:t>	</a:t>
            </a:r>
            <a:r>
              <a:rPr lang="en-CA" sz="1693" smtClean="0">
                <a:solidFill>
                  <a:srgbClr val="000000"/>
                </a:solidFill>
                <a:latin typeface="Calibri"/>
                <a:cs typeface="Calibri"/>
              </a:rPr>
              <a:t> weakness, paresthesia</a:t>
            </a:r>
          </a:p>
          <a:p>
            <a:pPr>
              <a:lnSpc>
                <a:spcPts val="2600"/>
              </a:lnSpc>
            </a:pPr>
            <a:endParaRPr lang="en-CA" sz="1671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08000" y="5384800"/>
            <a:ext cx="72644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183" smtClean="0">
                <a:solidFill>
                  <a:srgbClr val="000000"/>
                </a:solidFill>
                <a:latin typeface="Arial Unicode MS"/>
                <a:cs typeface="Arial Unicode MS"/>
              </a:rPr>
              <a:t></a:t>
            </a:r>
            <a:r>
              <a:rPr lang="en-CA" sz="1695" smtClean="0">
                <a:solidFill>
                  <a:srgbClr val="000000"/>
                </a:solidFill>
                <a:latin typeface="Calibri"/>
                <a:cs typeface="Calibri"/>
              </a:rPr>
              <a:t> intermittent paralysis</a:t>
            </a:r>
          </a:p>
          <a:p>
            <a:pPr>
              <a:lnSpc>
                <a:spcPts val="1955"/>
              </a:lnSpc>
            </a:pPr>
            <a:endParaRPr lang="en-CA" sz="167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3009900" y="495300"/>
            <a:ext cx="47625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396" b="1" smtClean="0">
                <a:solidFill>
                  <a:srgbClr val="000000"/>
                </a:solidFill>
                <a:latin typeface="Arial Bold"/>
                <a:cs typeface="Arial Bold"/>
              </a:rPr>
              <a:t>Objectives</a:t>
            </a:r>
          </a:p>
          <a:p>
            <a:pPr>
              <a:lnSpc>
                <a:spcPts val="2760"/>
              </a:lnSpc>
            </a:pPr>
            <a:endParaRPr lang="en-CA" sz="238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87400" y="1130300"/>
            <a:ext cx="6985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49" b="1" smtClean="0">
                <a:solidFill>
                  <a:srgbClr val="000000"/>
                </a:solidFill>
                <a:latin typeface="Calibri Bold"/>
                <a:cs typeface="Calibri Bold"/>
              </a:rPr>
              <a:t>At the end of this lecture student should be able to know: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39800" y="1651000"/>
            <a:ext cx="68326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042" smtClean="0">
                <a:solidFill>
                  <a:srgbClr val="000000"/>
                </a:solidFill>
                <a:latin typeface="Arial Unicode MS"/>
                <a:cs typeface="Arial Unicode MS"/>
              </a:rPr>
              <a:t></a:t>
            </a:r>
            <a:r>
              <a:rPr lang="en-CA" sz="2042" smtClean="0">
                <a:solidFill>
                  <a:srgbClr val="000000"/>
                </a:solidFill>
                <a:latin typeface="Calibri"/>
                <a:cs typeface="Calibri"/>
              </a:rPr>
              <a:t> The cellular arrangements and functional components</a:t>
            </a:r>
            <a:br>
              <a:rPr lang="en-CA" sz="2039" smtClean="0">
                <a:solidFill>
                  <a:srgbClr val="000000"/>
                </a:solidFill>
                <a:latin typeface="Times New Roman"/>
              </a:rPr>
            </a:br>
            <a:r>
              <a:rPr lang="en-CA" sz="2039" smtClean="0">
                <a:solidFill>
                  <a:srgbClr val="000000"/>
                </a:solidFill>
                <a:latin typeface="Calibri"/>
                <a:cs typeface="Calibri"/>
              </a:rPr>
              <a:t>of the adrenal gland.</a:t>
            </a:r>
          </a:p>
          <a:p>
            <a:pPr>
              <a:lnSpc>
                <a:spcPts val="2500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39800" y="2273300"/>
            <a:ext cx="68326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042" smtClean="0">
                <a:solidFill>
                  <a:srgbClr val="000000"/>
                </a:solidFill>
                <a:latin typeface="Arial Unicode MS"/>
                <a:cs typeface="Arial Unicode MS"/>
              </a:rPr>
              <a:t></a:t>
            </a:r>
            <a:r>
              <a:rPr lang="en-CA" sz="2042" smtClean="0">
                <a:solidFill>
                  <a:srgbClr val="000000"/>
                </a:solidFill>
                <a:latin typeface="Calibri"/>
                <a:cs typeface="Calibri"/>
              </a:rPr>
              <a:t> The hormones secreted by the medulla and cortex of</a:t>
            </a:r>
            <a:br>
              <a:rPr lang="en-CA" sz="2039" smtClean="0">
                <a:solidFill>
                  <a:srgbClr val="000000"/>
                </a:solidFill>
                <a:latin typeface="Times New Roman"/>
              </a:rPr>
            </a:br>
            <a:r>
              <a:rPr lang="en-CA" sz="2039" smtClean="0">
                <a:solidFill>
                  <a:srgbClr val="000000"/>
                </a:solidFill>
                <a:latin typeface="Calibri"/>
                <a:cs typeface="Calibri"/>
              </a:rPr>
              <a:t>the adrenal gland.</a:t>
            </a:r>
          </a:p>
          <a:p>
            <a:pPr>
              <a:lnSpc>
                <a:spcPts val="2500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39800" y="2895600"/>
            <a:ext cx="6832600" cy="1333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65"/>
              </a:lnSpc>
            </a:pPr>
            <a:r>
              <a:rPr lang="en-CA" sz="2042" smtClean="0">
                <a:solidFill>
                  <a:srgbClr val="000000"/>
                </a:solidFill>
                <a:latin typeface="Arial Unicode MS"/>
                <a:cs typeface="Arial Unicode MS"/>
              </a:rPr>
              <a:t></a:t>
            </a:r>
            <a:r>
              <a:rPr lang="en-CA" sz="2042" smtClean="0">
                <a:solidFill>
                  <a:srgbClr val="000000"/>
                </a:solidFill>
                <a:latin typeface="Calibri"/>
                <a:cs typeface="Calibri"/>
              </a:rPr>
              <a:t> The synthesis of the adrenocortical steroids.</a:t>
            </a:r>
            <a:br>
              <a:rPr lang="en-CA" sz="2039" smtClean="0">
                <a:solidFill>
                  <a:srgbClr val="000000"/>
                </a:solidFill>
                <a:latin typeface="Times New Roman"/>
              </a:rPr>
            </a:br>
            <a:r>
              <a:rPr lang="en-CA" sz="2039" smtClean="0">
                <a:solidFill>
                  <a:srgbClr val="000000"/>
                </a:solidFill>
                <a:latin typeface="Arial Unicode MS"/>
                <a:cs typeface="Arial Unicode MS"/>
              </a:rPr>
              <a:t></a:t>
            </a:r>
            <a:r>
              <a:rPr lang="en-CA" sz="2039" smtClean="0">
                <a:solidFill>
                  <a:srgbClr val="000000"/>
                </a:solidFill>
                <a:latin typeface="Calibri"/>
                <a:cs typeface="Calibri"/>
              </a:rPr>
              <a:t> The physiological actions of aldosterone.</a:t>
            </a:r>
            <a:br>
              <a:rPr lang="en-CA" sz="2039" smtClean="0">
                <a:solidFill>
                  <a:srgbClr val="000000"/>
                </a:solidFill>
                <a:latin typeface="Times New Roman"/>
              </a:rPr>
            </a:br>
            <a:r>
              <a:rPr lang="en-CA" sz="2039" smtClean="0">
                <a:solidFill>
                  <a:srgbClr val="000000"/>
                </a:solidFill>
                <a:latin typeface="Arial Unicode MS"/>
                <a:cs typeface="Arial Unicode MS"/>
              </a:rPr>
              <a:t></a:t>
            </a:r>
            <a:r>
              <a:rPr lang="en-CA" sz="2039" smtClean="0">
                <a:solidFill>
                  <a:srgbClr val="000000"/>
                </a:solidFill>
                <a:latin typeface="Calibri"/>
                <a:cs typeface="Calibri"/>
              </a:rPr>
              <a:t> The regulation of aldosterone secretion.</a:t>
            </a:r>
            <a:br>
              <a:rPr lang="en-CA" sz="2042" smtClean="0">
                <a:solidFill>
                  <a:srgbClr val="000000"/>
                </a:solidFill>
                <a:latin typeface="Times New Roman"/>
              </a:rPr>
            </a:br>
            <a:r>
              <a:rPr lang="en-CA" sz="2042" smtClean="0">
                <a:solidFill>
                  <a:srgbClr val="000000"/>
                </a:solidFill>
                <a:latin typeface="Arial Unicode MS"/>
                <a:cs typeface="Arial Unicode MS"/>
              </a:rPr>
              <a:t></a:t>
            </a:r>
            <a:r>
              <a:rPr lang="en-CA" sz="2042" smtClean="0">
                <a:solidFill>
                  <a:srgbClr val="000000"/>
                </a:solidFill>
                <a:latin typeface="Calibri"/>
                <a:cs typeface="Calibri"/>
              </a:rPr>
              <a:t> The major stimuli for aldosterone secretion.</a:t>
            </a:r>
          </a:p>
          <a:p>
            <a:pPr>
              <a:lnSpc>
                <a:spcPts val="2465"/>
              </a:lnSpc>
            </a:pPr>
            <a:endParaRPr lang="en-CA" sz="204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730500" y="4902200"/>
            <a:ext cx="50419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10"/>
              </a:lnSpc>
            </a:pPr>
            <a:r>
              <a:rPr lang="en-CA" sz="3408" smtClean="0">
                <a:solidFill>
                  <a:srgbClr val="000000"/>
                </a:solidFill>
                <a:latin typeface="Times New Roman"/>
                <a:cs typeface="Times New Roman"/>
              </a:rPr>
              <a:t>Adrenal Gland</a:t>
            </a:r>
          </a:p>
          <a:p>
            <a:pPr>
              <a:lnSpc>
                <a:spcPts val="3910"/>
              </a:lnSpc>
            </a:pPr>
            <a:endParaRPr lang="en-CA" sz="3408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209800" y="419100"/>
            <a:ext cx="5562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33" b="1" smtClean="0">
                <a:solidFill>
                  <a:srgbClr val="000000"/>
                </a:solidFill>
                <a:latin typeface="Calibri Bold"/>
                <a:cs typeface="Calibri Bold"/>
              </a:rPr>
              <a:t>The Adrenal Gland</a:t>
            </a:r>
          </a:p>
          <a:p>
            <a:pPr>
              <a:lnSpc>
                <a:spcPts val="3680"/>
              </a:lnSpc>
            </a:pPr>
            <a:endParaRPr lang="en-CA" sz="3223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1397000"/>
            <a:ext cx="7315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1940" smtClean="0">
                <a:solidFill>
                  <a:srgbClr val="0AD0D9"/>
                </a:solidFill>
                <a:latin typeface="Arial Unicode MS"/>
                <a:cs typeface="Arial Unicode MS"/>
              </a:rPr>
              <a:t>y</a:t>
            </a:r>
            <a:r>
              <a:rPr lang="en-CA" sz="2042" smtClean="0">
                <a:solidFill>
                  <a:srgbClr val="000000"/>
                </a:solidFill>
                <a:latin typeface="Comic Sans MS"/>
                <a:cs typeface="Comic Sans MS"/>
              </a:rPr>
              <a:t> There are two adrenal</a:t>
            </a:r>
          </a:p>
          <a:p>
            <a:pPr>
              <a:lnSpc>
                <a:spcPts val="2355"/>
              </a:lnSpc>
            </a:pPr>
            <a:endParaRPr lang="en-CA" sz="203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1689100"/>
            <a:ext cx="16002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000000"/>
                </a:solidFill>
                <a:latin typeface="Comic Sans MS"/>
                <a:cs typeface="Comic Sans MS"/>
              </a:rPr>
              <a:t>(suprarenal)</a:t>
            </a:r>
          </a:p>
          <a:p>
            <a:pPr>
              <a:lnSpc>
                <a:spcPts val="2355"/>
              </a:lnSpc>
            </a:pPr>
          </a:p>
        </p:txBody>
      </p:sp>
      <p:sp>
        <p:nvSpPr>
          <p:cNvPr id="5" name="TextBox 5"/>
          <p:cNvSpPr txBox="1"/>
          <p:nvPr/>
        </p:nvSpPr>
        <p:spPr>
          <a:xfrm>
            <a:off x="2794000" y="1689100"/>
            <a:ext cx="9017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000000"/>
                </a:solidFill>
                <a:latin typeface="Comic Sans MS"/>
                <a:cs typeface="Comic Sans MS"/>
              </a:rPr>
              <a:t>glands</a:t>
            </a:r>
          </a:p>
          <a:p>
            <a:pPr>
              <a:lnSpc>
                <a:spcPts val="2355"/>
              </a:lnSpc>
            </a:pPr>
          </a:p>
        </p:txBody>
      </p:sp>
      <p:sp>
        <p:nvSpPr>
          <p:cNvPr id="6" name="TextBox 6"/>
          <p:cNvSpPr txBox="1"/>
          <p:nvPr/>
        </p:nvSpPr>
        <p:spPr>
          <a:xfrm>
            <a:off x="685800" y="1993900"/>
            <a:ext cx="70866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039" smtClean="0">
                <a:solidFill>
                  <a:srgbClr val="000000"/>
                </a:solidFill>
                <a:latin typeface="Comic Sans MS"/>
                <a:cs typeface="Comic Sans MS"/>
              </a:rPr>
              <a:t>that lie at the superior</a:t>
            </a:r>
            <a:br>
              <a:rPr lang="en-CA" sz="2039" smtClean="0">
                <a:solidFill>
                  <a:srgbClr val="000000"/>
                </a:solidFill>
                <a:latin typeface="Times New Roman"/>
              </a:rPr>
            </a:br>
            <a:r>
              <a:rPr lang="en-CA" sz="2039" smtClean="0">
                <a:solidFill>
                  <a:srgbClr val="000000"/>
                </a:solidFill>
                <a:latin typeface="Comic Sans MS"/>
                <a:cs typeface="Comic Sans MS"/>
              </a:rPr>
              <a:t>pole of the two kidneys</a:t>
            </a:r>
          </a:p>
          <a:p>
            <a:pPr>
              <a:lnSpc>
                <a:spcPts val="2500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2641600"/>
            <a:ext cx="7315200" cy="800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1937" smtClean="0">
                <a:solidFill>
                  <a:srgbClr val="0AD0D9"/>
                </a:solidFill>
                <a:latin typeface="Arial Unicode MS"/>
                <a:cs typeface="Arial Unicode MS"/>
              </a:rPr>
              <a:t>y</a:t>
            </a:r>
            <a:r>
              <a:rPr lang="en-CA" sz="2039" smtClean="0">
                <a:solidFill>
                  <a:srgbClr val="000000"/>
                </a:solidFill>
                <a:latin typeface="Comic Sans MS"/>
                <a:cs typeface="Comic Sans MS"/>
              </a:rPr>
              <a:t> Small, pyramid-shaped</a:t>
            </a:r>
            <a:br>
              <a:rPr lang="en-CA" sz="2034" smtClean="0">
                <a:solidFill>
                  <a:srgbClr val="000000"/>
                </a:solidFill>
                <a:latin typeface="Times New Roman"/>
              </a:rPr>
            </a:br>
            <a:r>
              <a:rPr lang="en-CA" sz="1940" smtClean="0">
                <a:solidFill>
                  <a:srgbClr val="0AD0D9"/>
                </a:solidFill>
                <a:latin typeface="Arial Unicode MS"/>
                <a:cs typeface="Arial Unicode MS"/>
              </a:rPr>
              <a:t>y</a:t>
            </a:r>
            <a:r>
              <a:rPr lang="en-CA" sz="2042" smtClean="0">
                <a:solidFill>
                  <a:srgbClr val="000000"/>
                </a:solidFill>
                <a:latin typeface="Comic Sans MS"/>
                <a:cs typeface="Comic Sans MS"/>
              </a:rPr>
              <a:t> Weigh 6-10 g</a:t>
            </a:r>
          </a:p>
          <a:p>
            <a:pPr>
              <a:lnSpc>
                <a:spcPts val="2900"/>
              </a:lnSpc>
            </a:pPr>
            <a:endParaRPr lang="en-CA" sz="203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66700" y="165100"/>
            <a:ext cx="75057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10"/>
              </a:lnSpc>
            </a:pPr>
            <a:r>
              <a:rPr lang="en-CA" sz="3418" b="1" smtClean="0">
                <a:solidFill>
                  <a:srgbClr val="C00000"/>
                </a:solidFill>
                <a:latin typeface="Times New Roman Bold"/>
                <a:cs typeface="Times New Roman Bold"/>
              </a:rPr>
              <a:t>Adrenal Gland</a:t>
            </a:r>
          </a:p>
          <a:p>
            <a:pPr>
              <a:lnSpc>
                <a:spcPts val="3910"/>
              </a:lnSpc>
            </a:pPr>
            <a:endParaRPr lang="en-CA" sz="340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46600" y="800100"/>
            <a:ext cx="3225800" cy="1028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50"/>
              </a:lnSpc>
              <a:tabLst>
                <a:tab pos="292100" algn="l"/>
                <a:tab pos="292100" algn="l"/>
              </a:tabLst>
            </a:pPr>
            <a:r>
              <a:rPr lang="en-CA" sz="204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042" smtClean="0">
                <a:solidFill>
                  <a:srgbClr val="000000"/>
                </a:solidFill>
                <a:latin typeface="Comic Sans MS"/>
                <a:cs typeface="Comic Sans MS"/>
              </a:rPr>
              <a:t> Divided    into    two</a:t>
            </a:r>
            <a:br>
              <a:rPr lang="en-CA" sz="2039" smtClean="0">
                <a:solidFill>
                  <a:srgbClr val="000000"/>
                </a:solidFill>
                <a:latin typeface="Times New Roman"/>
              </a:rPr>
            </a:br>
            <a:r>
              <a:rPr lang="en-CA" sz="2039" smtClean="0">
                <a:solidFill>
                  <a:srgbClr val="000000"/>
                </a:solidFill>
                <a:latin typeface="Comic Sans MS"/>
                <a:cs typeface="Comic Sans MS"/>
              </a:rPr>
              <a:t>	morphologically   and</a:t>
            </a:r>
            <a:br>
              <a:rPr lang="en-CA" sz="2039" smtClean="0">
                <a:solidFill>
                  <a:srgbClr val="000000"/>
                </a:solidFill>
                <a:latin typeface="Times New Roman"/>
              </a:rPr>
            </a:br>
            <a:r>
              <a:rPr lang="en-CA" sz="2039" smtClean="0">
                <a:solidFill>
                  <a:srgbClr val="000000"/>
                </a:solidFill>
                <a:latin typeface="Comic Sans MS"/>
                <a:cs typeface="Comic Sans MS"/>
              </a:rPr>
              <a:t>	distinct regions:</a:t>
            </a:r>
          </a:p>
          <a:p>
            <a:pPr>
              <a:lnSpc>
                <a:spcPts val="2450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622800" y="2057400"/>
            <a:ext cx="3149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C00000"/>
                </a:solidFill>
                <a:latin typeface="Comic Sans MS"/>
                <a:cs typeface="Comic Sans MS"/>
              </a:rPr>
              <a:t>-Adrenal cortex: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46600" y="2362200"/>
            <a:ext cx="32258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50"/>
              </a:lnSpc>
              <a:tabLst>
                <a:tab pos="292100" algn="l"/>
              </a:tabLst>
            </a:pP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	Secrete   group   of   hormones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38700" y="2578100"/>
            <a:ext cx="29337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lang="en-CA" sz="1368" smtClean="0">
                <a:solidFill>
                  <a:srgbClr val="000000"/>
                </a:solidFill>
                <a:latin typeface="Comic Sans MS"/>
                <a:cs typeface="Comic Sans MS"/>
              </a:rPr>
              <a:t>called corticosteroids</a:t>
            </a:r>
          </a:p>
          <a:p>
            <a:pPr>
              <a:lnSpc>
                <a:spcPts val="1550"/>
              </a:lnSpc>
            </a:pPr>
            <a:endParaRPr lang="en-CA" sz="136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46600" y="2781300"/>
            <a:ext cx="32258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50"/>
              </a:lnSpc>
              <a:tabLst>
                <a:tab pos="292100" algn="l"/>
              </a:tabLst>
            </a:pP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	All   synthesized   from   the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38700" y="2984500"/>
            <a:ext cx="29337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steroid cholesterol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46600" y="3187700"/>
            <a:ext cx="3048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1550"/>
              </a:lnSpc>
            </a:pPr>
          </a:p>
        </p:txBody>
      </p:sp>
      <p:sp>
        <p:nvSpPr>
          <p:cNvPr id="10" name="TextBox 10"/>
          <p:cNvSpPr txBox="1"/>
          <p:nvPr/>
        </p:nvSpPr>
        <p:spPr>
          <a:xfrm>
            <a:off x="4838700" y="3187700"/>
            <a:ext cx="23241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Have different functions.</a:t>
            </a:r>
          </a:p>
          <a:p>
            <a:pPr>
              <a:lnSpc>
                <a:spcPts val="1550"/>
              </a:lnSpc>
            </a:pPr>
          </a:p>
        </p:txBody>
      </p:sp>
      <p:sp>
        <p:nvSpPr>
          <p:cNvPr id="11" name="TextBox 11"/>
          <p:cNvSpPr txBox="1"/>
          <p:nvPr/>
        </p:nvSpPr>
        <p:spPr>
          <a:xfrm>
            <a:off x="4546600" y="3594100"/>
            <a:ext cx="22606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42" smtClean="0">
                <a:solidFill>
                  <a:srgbClr val="C00000"/>
                </a:solidFill>
                <a:latin typeface="Comic Sans MS"/>
                <a:cs typeface="Comic Sans MS"/>
              </a:rPr>
              <a:t>-Adrenal medulla:</a:t>
            </a:r>
          </a:p>
          <a:p>
            <a:pPr>
              <a:lnSpc>
                <a:spcPts val="2355"/>
              </a:lnSpc>
            </a:pPr>
          </a:p>
        </p:txBody>
      </p:sp>
      <p:sp>
        <p:nvSpPr>
          <p:cNvPr id="12" name="TextBox 12"/>
          <p:cNvSpPr txBox="1"/>
          <p:nvPr/>
        </p:nvSpPr>
        <p:spPr>
          <a:xfrm>
            <a:off x="4546600" y="3911600"/>
            <a:ext cx="2298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  It is the central region</a:t>
            </a:r>
          </a:p>
          <a:p>
            <a:pPr>
              <a:lnSpc>
                <a:spcPts val="1550"/>
              </a:lnSpc>
            </a:pPr>
          </a:p>
        </p:txBody>
      </p:sp>
      <p:sp>
        <p:nvSpPr>
          <p:cNvPr id="13" name="TextBox 13"/>
          <p:cNvSpPr txBox="1"/>
          <p:nvPr/>
        </p:nvSpPr>
        <p:spPr>
          <a:xfrm>
            <a:off x="4546600" y="4114800"/>
            <a:ext cx="2540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1550"/>
              </a:lnSpc>
            </a:pPr>
          </a:p>
        </p:txBody>
      </p:sp>
      <p:sp>
        <p:nvSpPr>
          <p:cNvPr id="14" name="TextBox 14"/>
          <p:cNvSpPr txBox="1"/>
          <p:nvPr/>
        </p:nvSpPr>
        <p:spPr>
          <a:xfrm>
            <a:off x="4787900" y="4114800"/>
            <a:ext cx="15748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20% of the gland</a:t>
            </a:r>
          </a:p>
          <a:p>
            <a:pPr>
              <a:lnSpc>
                <a:spcPts val="1550"/>
              </a:lnSpc>
            </a:pPr>
          </a:p>
        </p:txBody>
      </p:sp>
      <p:sp>
        <p:nvSpPr>
          <p:cNvPr id="15" name="TextBox 15"/>
          <p:cNvSpPr txBox="1"/>
          <p:nvPr/>
        </p:nvSpPr>
        <p:spPr>
          <a:xfrm>
            <a:off x="4546600" y="4330700"/>
            <a:ext cx="3048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1550"/>
              </a:lnSpc>
            </a:pPr>
          </a:p>
        </p:txBody>
      </p:sp>
      <p:sp>
        <p:nvSpPr>
          <p:cNvPr id="16" name="TextBox 16"/>
          <p:cNvSpPr txBox="1"/>
          <p:nvPr/>
        </p:nvSpPr>
        <p:spPr>
          <a:xfrm>
            <a:off x="4787900" y="4330700"/>
            <a:ext cx="2768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Secretes    EPN    and    NEPN</a:t>
            </a:r>
          </a:p>
          <a:p>
            <a:pPr>
              <a:lnSpc>
                <a:spcPts val="1550"/>
              </a:lnSpc>
            </a:pPr>
          </a:p>
        </p:txBody>
      </p:sp>
      <p:sp>
        <p:nvSpPr>
          <p:cNvPr id="17" name="TextBox 17"/>
          <p:cNvSpPr txBox="1"/>
          <p:nvPr/>
        </p:nvSpPr>
        <p:spPr>
          <a:xfrm>
            <a:off x="4787900" y="4533900"/>
            <a:ext cx="29845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(related to sympathetic nervous</a:t>
            </a:r>
            <a:br>
              <a:rPr lang="en-CA" sz="1366" smtClean="0">
                <a:solidFill>
                  <a:srgbClr val="000000"/>
                </a:solidFill>
                <a:latin typeface="Times New Roman"/>
              </a:rPr>
            </a:b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system).</a:t>
            </a:r>
          </a:p>
          <a:p>
            <a:pPr>
              <a:lnSpc>
                <a:spcPts val="160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235200" y="101600"/>
            <a:ext cx="5537200" cy="800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25"/>
              </a:lnSpc>
            </a:pPr>
            <a:r>
              <a:rPr lang="en-CA" sz="4255" b="1" smtClean="0">
                <a:solidFill>
                  <a:srgbClr val="000000"/>
                </a:solidFill>
                <a:latin typeface="Calibri Bold"/>
                <a:cs typeface="Calibri Bold"/>
              </a:rPr>
              <a:t>Adrenal Cortex</a:t>
            </a:r>
          </a:p>
          <a:p>
            <a:pPr>
              <a:lnSpc>
                <a:spcPts val="3825"/>
              </a:lnSpc>
            </a:pPr>
            <a:endParaRPr lang="en-CA" sz="424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57200" y="152400"/>
            <a:ext cx="21844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88" b="1" smtClean="0">
                <a:solidFill>
                  <a:srgbClr val="000000"/>
                </a:solidFill>
                <a:latin typeface="Calibri Bold"/>
                <a:cs typeface="Calibri Bold"/>
              </a:rPr>
              <a:t>The Adrenal Gland</a:t>
            </a:r>
          </a:p>
          <a:p>
            <a:pPr>
              <a:lnSpc>
                <a:spcPts val="2185"/>
              </a:lnSpc>
            </a:pPr>
          </a:p>
        </p:txBody>
      </p:sp>
      <p:sp>
        <p:nvSpPr>
          <p:cNvPr id="3" name="TextBox 3"/>
          <p:cNvSpPr txBox="1"/>
          <p:nvPr/>
        </p:nvSpPr>
        <p:spPr>
          <a:xfrm>
            <a:off x="3441700" y="152400"/>
            <a:ext cx="28067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88" b="1" smtClean="0">
                <a:solidFill>
                  <a:srgbClr val="000000"/>
                </a:solidFill>
                <a:latin typeface="Calibri Bold"/>
                <a:cs typeface="Calibri Bold"/>
              </a:rPr>
              <a:t>Corticosteroid hormones</a:t>
            </a:r>
          </a:p>
          <a:p>
            <a:pPr>
              <a:lnSpc>
                <a:spcPts val="2185"/>
              </a:lnSpc>
            </a:pPr>
          </a:p>
        </p:txBody>
      </p:sp>
      <p:sp>
        <p:nvSpPr>
          <p:cNvPr id="4" name="TextBox 4"/>
          <p:cNvSpPr txBox="1"/>
          <p:nvPr/>
        </p:nvSpPr>
        <p:spPr>
          <a:xfrm>
            <a:off x="6705600" y="3302000"/>
            <a:ext cx="10668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(Cortisol)</a:t>
            </a:r>
          </a:p>
          <a:p>
            <a:pPr>
              <a:lnSpc>
                <a:spcPts val="1780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489700" y="4445000"/>
            <a:ext cx="1511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Mineralocortico</a:t>
            </a:r>
          </a:p>
          <a:p>
            <a:pPr>
              <a:lnSpc>
                <a:spcPts val="1780"/>
              </a:lnSpc>
            </a:pPr>
          </a:p>
        </p:txBody>
      </p:sp>
      <p:sp>
        <p:nvSpPr>
          <p:cNvPr id="6" name="TextBox 6"/>
          <p:cNvSpPr txBox="1"/>
          <p:nvPr/>
        </p:nvSpPr>
        <p:spPr>
          <a:xfrm>
            <a:off x="6489700" y="4635500"/>
            <a:ext cx="342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lang="en-CA" sz="1530" smtClean="0">
                <a:solidFill>
                  <a:srgbClr val="1303D5"/>
                </a:solidFill>
                <a:latin typeface="Arial"/>
                <a:cs typeface="Arial"/>
              </a:rPr>
              <a:t>(</a:t>
            </a:r>
          </a:p>
          <a:p>
            <a:pPr>
              <a:lnSpc>
                <a:spcPts val="1475"/>
              </a:lnSpc>
            </a:pPr>
          </a:p>
        </p:txBody>
      </p:sp>
      <p:sp>
        <p:nvSpPr>
          <p:cNvPr id="7" name="TextBox 7"/>
          <p:cNvSpPr txBox="1"/>
          <p:nvPr/>
        </p:nvSpPr>
        <p:spPr>
          <a:xfrm>
            <a:off x="7632700" y="4635500"/>
            <a:ext cx="342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30" smtClean="0">
                <a:solidFill>
                  <a:srgbClr val="1303D5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ts val="1780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508000" y="292100"/>
            <a:ext cx="72644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lang="en-CA" sz="1886" b="1" smtClean="0">
                <a:solidFill>
                  <a:srgbClr val="000000"/>
                </a:solidFill>
                <a:latin typeface="Calibri Bold"/>
                <a:cs typeface="Calibri Bold"/>
              </a:rPr>
              <a:t>The Adrenal Gland</a:t>
            </a:r>
          </a:p>
          <a:p>
            <a:pPr>
              <a:lnSpc>
                <a:spcPts val="2125"/>
              </a:lnSpc>
            </a:pPr>
            <a:endParaRPr lang="en-CA" sz="187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66700" y="762000"/>
            <a:ext cx="75057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95"/>
              </a:lnSpc>
            </a:pPr>
            <a:r>
              <a:rPr lang="en-CA" sz="1695" smtClean="0">
                <a:solidFill>
                  <a:srgbClr val="000000"/>
                </a:solidFill>
                <a:latin typeface="Arial"/>
                <a:cs typeface="Arial"/>
              </a:rPr>
              <a:t>•  Adrenal Cortex:Synthesizes and releases steroid hormones </a:t>
            </a:r>
            <a:r>
              <a:rPr lang="en-CA" sz="1532" smtClean="0">
                <a:solidFill>
                  <a:srgbClr val="000000"/>
                </a:solidFill>
                <a:latin typeface="Arial"/>
                <a:cs typeface="Arial"/>
              </a:rPr>
              <a:t>(corticosteroids)</a:t>
            </a:r>
          </a:p>
          <a:p>
            <a:pPr>
              <a:lnSpc>
                <a:spcPts val="1895"/>
              </a:lnSpc>
            </a:pPr>
            <a:endParaRPr lang="en-CA" sz="165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6700" y="1003300"/>
            <a:ext cx="75057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•  Different corticosteroids are produced in each of the three layers.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82700" y="1384300"/>
            <a:ext cx="10287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05" b="1" smtClean="0">
                <a:solidFill>
                  <a:srgbClr val="000000"/>
                </a:solidFill>
                <a:latin typeface="Constantia Bold"/>
                <a:cs typeface="Constantia Bold"/>
              </a:rPr>
              <a:t>Region</a:t>
            </a:r>
          </a:p>
          <a:p>
            <a:pPr>
              <a:lnSpc>
                <a:spcPts val="1955"/>
              </a:lnSpc>
            </a:pPr>
          </a:p>
        </p:txBody>
      </p:sp>
      <p:sp>
        <p:nvSpPr>
          <p:cNvPr id="6" name="TextBox 6"/>
          <p:cNvSpPr txBox="1"/>
          <p:nvPr/>
        </p:nvSpPr>
        <p:spPr>
          <a:xfrm>
            <a:off x="3619500" y="1384300"/>
            <a:ext cx="8890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05" b="1" smtClean="0">
                <a:solidFill>
                  <a:srgbClr val="000000"/>
                </a:solidFill>
                <a:latin typeface="Constantia Bold"/>
                <a:cs typeface="Constantia Bold"/>
              </a:rPr>
              <a:t>Types</a:t>
            </a:r>
          </a:p>
          <a:p>
            <a:pPr>
              <a:lnSpc>
                <a:spcPts val="1955"/>
              </a:lnSpc>
            </a:pPr>
          </a:p>
        </p:txBody>
      </p:sp>
      <p:sp>
        <p:nvSpPr>
          <p:cNvPr id="7" name="TextBox 7"/>
          <p:cNvSpPr txBox="1"/>
          <p:nvPr/>
        </p:nvSpPr>
        <p:spPr>
          <a:xfrm>
            <a:off x="5638800" y="1384300"/>
            <a:ext cx="13970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05" b="1" smtClean="0">
                <a:solidFill>
                  <a:srgbClr val="000000"/>
                </a:solidFill>
                <a:latin typeface="Constantia Bold"/>
                <a:cs typeface="Constantia Bold"/>
              </a:rPr>
              <a:t>Hormones</a:t>
            </a:r>
          </a:p>
          <a:p>
            <a:pPr>
              <a:lnSpc>
                <a:spcPts val="1955"/>
              </a:lnSpc>
            </a:pPr>
          </a:p>
        </p:txBody>
      </p:sp>
      <p:sp>
        <p:nvSpPr>
          <p:cNvPr id="8" name="TextBox 8"/>
          <p:cNvSpPr txBox="1"/>
          <p:nvPr/>
        </p:nvSpPr>
        <p:spPr>
          <a:xfrm>
            <a:off x="736600" y="1879600"/>
            <a:ext cx="21336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lang="en-CA" sz="1703" b="1" smtClean="0">
                <a:solidFill>
                  <a:srgbClr val="000000"/>
                </a:solidFill>
                <a:latin typeface="Constantia Bold"/>
                <a:cs typeface="Constantia Bold"/>
              </a:rPr>
              <a:t>Zona glomerulosa</a:t>
            </a:r>
          </a:p>
          <a:p>
            <a:pPr>
              <a:lnSpc>
                <a:spcPts val="2010"/>
              </a:lnSpc>
            </a:pPr>
          </a:p>
        </p:txBody>
      </p:sp>
      <p:sp>
        <p:nvSpPr>
          <p:cNvPr id="9" name="TextBox 9"/>
          <p:cNvSpPr txBox="1"/>
          <p:nvPr/>
        </p:nvSpPr>
        <p:spPr>
          <a:xfrm>
            <a:off x="2946400" y="1879600"/>
            <a:ext cx="22479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03" b="1" smtClean="0">
                <a:solidFill>
                  <a:srgbClr val="000000"/>
                </a:solidFill>
                <a:latin typeface="Constantia Bold"/>
                <a:cs typeface="Constantia Bold"/>
              </a:rPr>
              <a:t>Mineralocorticoids</a:t>
            </a:r>
          </a:p>
          <a:p>
            <a:pPr>
              <a:lnSpc>
                <a:spcPts val="1955"/>
              </a:lnSpc>
            </a:pPr>
          </a:p>
        </p:txBody>
      </p:sp>
      <p:sp>
        <p:nvSpPr>
          <p:cNvPr id="10" name="TextBox 10"/>
          <p:cNvSpPr txBox="1"/>
          <p:nvPr/>
        </p:nvSpPr>
        <p:spPr>
          <a:xfrm>
            <a:off x="5613400" y="1879600"/>
            <a:ext cx="13970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40" b="1" smtClean="0">
                <a:solidFill>
                  <a:srgbClr val="000000"/>
                </a:solidFill>
                <a:latin typeface="Constantia Bold"/>
                <a:cs typeface="Constantia Bold"/>
              </a:rPr>
              <a:t>Aldosterone</a:t>
            </a:r>
          </a:p>
          <a:p>
            <a:pPr>
              <a:lnSpc>
                <a:spcPts val="1780"/>
              </a:lnSpc>
            </a:pPr>
          </a:p>
        </p:txBody>
      </p:sp>
      <p:sp>
        <p:nvSpPr>
          <p:cNvPr id="11" name="TextBox 11"/>
          <p:cNvSpPr txBox="1"/>
          <p:nvPr/>
        </p:nvSpPr>
        <p:spPr>
          <a:xfrm>
            <a:off x="825500" y="2755900"/>
            <a:ext cx="19431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03" b="1" smtClean="0">
                <a:solidFill>
                  <a:srgbClr val="000000"/>
                </a:solidFill>
                <a:latin typeface="Constantia Bold"/>
                <a:cs typeface="Constantia Bold"/>
              </a:rPr>
              <a:t>Zona fasciculata</a:t>
            </a:r>
          </a:p>
          <a:p>
            <a:pPr>
              <a:lnSpc>
                <a:spcPts val="1955"/>
              </a:lnSpc>
            </a:pPr>
          </a:p>
        </p:txBody>
      </p:sp>
      <p:sp>
        <p:nvSpPr>
          <p:cNvPr id="12" name="TextBox 12"/>
          <p:cNvSpPr txBox="1"/>
          <p:nvPr/>
        </p:nvSpPr>
        <p:spPr>
          <a:xfrm>
            <a:off x="3111500" y="2755900"/>
            <a:ext cx="19050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03" b="1" smtClean="0">
                <a:solidFill>
                  <a:srgbClr val="000000"/>
                </a:solidFill>
                <a:latin typeface="Constantia Bold"/>
                <a:cs typeface="Constantia Bold"/>
              </a:rPr>
              <a:t>Glucocorticoids</a:t>
            </a:r>
          </a:p>
          <a:p>
            <a:pPr>
              <a:lnSpc>
                <a:spcPts val="1955"/>
              </a:lnSpc>
            </a:pPr>
          </a:p>
        </p:txBody>
      </p:sp>
      <p:sp>
        <p:nvSpPr>
          <p:cNvPr id="13" name="TextBox 13"/>
          <p:cNvSpPr txBox="1"/>
          <p:nvPr/>
        </p:nvSpPr>
        <p:spPr>
          <a:xfrm>
            <a:off x="5118100" y="2755900"/>
            <a:ext cx="9398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40" b="1" smtClean="0">
                <a:solidFill>
                  <a:srgbClr val="000000"/>
                </a:solidFill>
                <a:latin typeface="Constantia Bold"/>
                <a:cs typeface="Constantia Bold"/>
              </a:rPr>
              <a:t>Cortisol</a:t>
            </a:r>
          </a:p>
          <a:p>
            <a:pPr>
              <a:lnSpc>
                <a:spcPts val="1780"/>
              </a:lnSpc>
            </a:pPr>
          </a:p>
        </p:txBody>
      </p:sp>
      <p:sp>
        <p:nvSpPr>
          <p:cNvPr id="14" name="TextBox 14"/>
          <p:cNvSpPr txBox="1"/>
          <p:nvPr/>
        </p:nvSpPr>
        <p:spPr>
          <a:xfrm>
            <a:off x="6413500" y="2755900"/>
            <a:ext cx="9906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40" b="1" smtClean="0">
                <a:solidFill>
                  <a:srgbClr val="000000"/>
                </a:solidFill>
                <a:latin typeface="Constantia Bold"/>
                <a:cs typeface="Constantia Bold"/>
              </a:rPr>
              <a:t>(mainly)</a:t>
            </a:r>
          </a:p>
          <a:p>
            <a:pPr>
              <a:lnSpc>
                <a:spcPts val="1780"/>
              </a:lnSpc>
            </a:pPr>
          </a:p>
        </p:txBody>
      </p:sp>
      <p:sp>
        <p:nvSpPr>
          <p:cNvPr id="15" name="TextBox 15"/>
          <p:cNvSpPr txBox="1"/>
          <p:nvPr/>
        </p:nvSpPr>
        <p:spPr>
          <a:xfrm>
            <a:off x="5118100" y="2984500"/>
            <a:ext cx="15748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5"/>
              </a:lnSpc>
            </a:pPr>
            <a:r>
              <a:rPr lang="en-CA" sz="1542" b="1" smtClean="0">
                <a:solidFill>
                  <a:srgbClr val="000000"/>
                </a:solidFill>
                <a:latin typeface="Constantia Bold"/>
                <a:cs typeface="Constantia Bold"/>
              </a:rPr>
              <a:t>Corticosterone</a:t>
            </a:r>
          </a:p>
          <a:p>
            <a:pPr>
              <a:lnSpc>
                <a:spcPts val="1615"/>
              </a:lnSpc>
            </a:pPr>
          </a:p>
        </p:txBody>
      </p:sp>
      <p:sp>
        <p:nvSpPr>
          <p:cNvPr id="16" name="TextBox 16"/>
          <p:cNvSpPr txBox="1"/>
          <p:nvPr/>
        </p:nvSpPr>
        <p:spPr>
          <a:xfrm>
            <a:off x="5118100" y="3213100"/>
            <a:ext cx="12065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40" b="1" smtClean="0">
                <a:solidFill>
                  <a:srgbClr val="000000"/>
                </a:solidFill>
                <a:latin typeface="Constantia Bold"/>
                <a:cs typeface="Constantia Bold"/>
              </a:rPr>
              <a:t>Androgens</a:t>
            </a:r>
          </a:p>
          <a:p>
            <a:pPr>
              <a:lnSpc>
                <a:spcPts val="1780"/>
              </a:lnSpc>
            </a:pPr>
          </a:p>
        </p:txBody>
      </p:sp>
      <p:sp>
        <p:nvSpPr>
          <p:cNvPr id="17" name="TextBox 17"/>
          <p:cNvSpPr txBox="1"/>
          <p:nvPr/>
        </p:nvSpPr>
        <p:spPr>
          <a:xfrm>
            <a:off x="6273800" y="3289300"/>
            <a:ext cx="1130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29" b="1" smtClean="0">
                <a:solidFill>
                  <a:srgbClr val="000000"/>
                </a:solidFill>
                <a:latin typeface="Constantia Bold"/>
                <a:cs typeface="Constantia Bold"/>
              </a:rPr>
              <a:t>(small amount)</a:t>
            </a:r>
          </a:p>
          <a:p>
            <a:pPr>
              <a:lnSpc>
                <a:spcPts val="1150"/>
              </a:lnSpc>
            </a:pPr>
          </a:p>
        </p:txBody>
      </p:sp>
      <p:sp>
        <p:nvSpPr>
          <p:cNvPr id="18" name="TextBox 18"/>
          <p:cNvSpPr txBox="1"/>
          <p:nvPr/>
        </p:nvSpPr>
        <p:spPr>
          <a:xfrm>
            <a:off x="5118100" y="3454400"/>
            <a:ext cx="11684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40" b="1" smtClean="0">
                <a:solidFill>
                  <a:srgbClr val="000000"/>
                </a:solidFill>
                <a:latin typeface="Constantia Bold"/>
                <a:cs typeface="Constantia Bold"/>
              </a:rPr>
              <a:t>Estrogens</a:t>
            </a:r>
          </a:p>
          <a:p>
            <a:pPr>
              <a:lnSpc>
                <a:spcPts val="1780"/>
              </a:lnSpc>
            </a:pPr>
          </a:p>
        </p:txBody>
      </p:sp>
      <p:sp>
        <p:nvSpPr>
          <p:cNvPr id="19" name="TextBox 19"/>
          <p:cNvSpPr txBox="1"/>
          <p:nvPr/>
        </p:nvSpPr>
        <p:spPr>
          <a:xfrm>
            <a:off x="6286500" y="3517900"/>
            <a:ext cx="1130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29" b="1" smtClean="0">
                <a:solidFill>
                  <a:srgbClr val="000000"/>
                </a:solidFill>
                <a:latin typeface="Constantia Bold"/>
                <a:cs typeface="Constantia Bold"/>
              </a:rPr>
              <a:t>(small amount)</a:t>
            </a:r>
          </a:p>
          <a:p>
            <a:pPr>
              <a:lnSpc>
                <a:spcPts val="1150"/>
              </a:lnSpc>
            </a:pPr>
          </a:p>
        </p:txBody>
      </p:sp>
      <p:sp>
        <p:nvSpPr>
          <p:cNvPr id="20" name="TextBox 20"/>
          <p:cNvSpPr txBox="1"/>
          <p:nvPr/>
        </p:nvSpPr>
        <p:spPr>
          <a:xfrm>
            <a:off x="850900" y="4241800"/>
            <a:ext cx="2044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703" b="1" smtClean="0">
                <a:solidFill>
                  <a:srgbClr val="000000"/>
                </a:solidFill>
                <a:latin typeface="Constantia Bold"/>
                <a:cs typeface="Constantia Bold"/>
              </a:rPr>
              <a:t>Zona reticularis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009900" y="4241800"/>
            <a:ext cx="1993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703" b="1" smtClean="0">
                <a:solidFill>
                  <a:srgbClr val="000000"/>
                </a:solidFill>
                <a:latin typeface="Constantia Bold"/>
                <a:cs typeface="Constantia Bold"/>
              </a:rPr>
              <a:t>Gonadocorticoids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118100" y="4229100"/>
            <a:ext cx="25400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40" b="1" smtClean="0">
                <a:solidFill>
                  <a:srgbClr val="000000"/>
                </a:solidFill>
                <a:latin typeface="Constantia Bold"/>
                <a:cs typeface="Constantia Bold"/>
              </a:rPr>
              <a:t>Androgens:</a:t>
            </a:r>
            <a:br>
              <a:rPr lang="en-CA" sz="1530" smtClean="0">
                <a:solidFill>
                  <a:srgbClr val="000000"/>
                </a:solidFill>
                <a:latin typeface="Times New Roman"/>
              </a:rPr>
            </a:br>
            <a:r>
              <a:rPr lang="en-CA" sz="1540" b="1" smtClean="0">
                <a:solidFill>
                  <a:srgbClr val="000000"/>
                </a:solidFill>
                <a:latin typeface="Constantia Bold"/>
                <a:cs typeface="Constantia Bold"/>
              </a:rPr>
              <a:t>DHEA</a:t>
            </a:r>
          </a:p>
          <a:p>
            <a:pPr>
              <a:lnSpc>
                <a:spcPts val="1835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118100" y="4699000"/>
            <a:ext cx="2540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1130300" algn="l"/>
              </a:tabLst>
            </a:pPr>
            <a:r>
              <a:rPr lang="en-CA" sz="1540" b="1" smtClean="0">
                <a:solidFill>
                  <a:srgbClr val="000000"/>
                </a:solidFill>
                <a:latin typeface="Constantia Bold"/>
                <a:cs typeface="Constantia Bold"/>
              </a:rPr>
              <a:t>Androstenedione</a:t>
            </a:r>
            <a:br>
              <a:rPr lang="en-CA" sz="1530" smtClean="0">
                <a:solidFill>
                  <a:srgbClr val="000000"/>
                </a:solidFill>
                <a:latin typeface="Times New Roman"/>
              </a:rPr>
            </a:br>
            <a:r>
              <a:rPr lang="en-CA" sz="1540" b="1" smtClean="0">
                <a:solidFill>
                  <a:srgbClr val="000000"/>
                </a:solidFill>
                <a:latin typeface="Constantia Bold"/>
                <a:cs typeface="Constantia Bold"/>
              </a:rPr>
              <a:t>Estrogen</a:t>
            </a:r>
            <a:r>
              <a:rPr lang="en-CA" sz="1029" b="1" smtClean="0">
                <a:solidFill>
                  <a:srgbClr val="000000"/>
                </a:solidFill>
                <a:latin typeface="Constantia Bold"/>
                <a:cs typeface="Constantia Bold"/>
              </a:rPr>
              <a:t>	(small amount)</a:t>
            </a:r>
          </a:p>
          <a:p>
            <a:pPr>
              <a:lnSpc>
                <a:spcPts val="1835"/>
              </a:lnSpc>
            </a:pPr>
            <a:endParaRPr lang="en-CA" sz="1019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118100" y="5168900"/>
            <a:ext cx="25400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42" b="1" smtClean="0">
                <a:solidFill>
                  <a:srgbClr val="000000"/>
                </a:solidFill>
                <a:latin typeface="Constantia Bold"/>
                <a:cs typeface="Constantia Bold"/>
              </a:rPr>
              <a:t>Glucocorticoids</a:t>
            </a:r>
          </a:p>
          <a:p>
            <a:pPr>
              <a:lnSpc>
                <a:spcPts val="1780"/>
              </a:lnSpc>
            </a:pPr>
            <a:endParaRPr lang="en-CA" sz="153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Privet1</vt:lpstr>
    </vt:vector>
  </TitlesOfParts>
  <Company>Investintech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A2E_Engine</dc:creator>
  <cp:lastModifiedBy>A2E_Engine</cp:lastModifiedBy>
  <dcterms:created xsi:type="dcterms:W3CDTF">2020-02-29T23:07:26Z</dcterms:created>
  <dcterms:modified xsi:type="dcterms:W3CDTF">2020-02-29T23:07:26Z</dcterms:modified>
</cp:coreProperties>
</file>