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7" r:id="rId11"/>
    <p:sldId id="353" r:id="rId12"/>
    <p:sldId id="354" r:id="rId13"/>
    <p:sldId id="355" r:id="rId14"/>
    <p:sldId id="356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zahid kaimkhani" initials="dz" lastIdx="1" clrIdx="0">
    <p:extLst>
      <p:ext uri="{19B8F6BF-5375-455C-9EA6-DF929625EA0E}">
        <p15:presenceInfo xmlns:p15="http://schemas.microsoft.com/office/powerpoint/2012/main" userId="dr zahid kaimkh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91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80508" autoAdjust="0"/>
  </p:normalViewPr>
  <p:slideViewPr>
    <p:cSldViewPr>
      <p:cViewPr varScale="1">
        <p:scale>
          <a:sx n="116" d="100"/>
          <a:sy n="116" d="100"/>
        </p:scale>
        <p:origin x="100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INTESTINE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E0BDF-DA80-44F1-AFC5-F9EC28E6FAC8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C94BE-07D7-49CB-A4F2-CD20162AA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820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INTESTINE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B241-5445-4A14-92C0-29871EC9AE4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6A5F-5B94-43C1-A59C-80CC6B6C7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829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50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32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6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1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8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6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8/31/2015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6000780" cy="5000650"/>
          </a:xfrm>
          <a:prstGeom prst="rect">
            <a:avLst/>
          </a:prstGeom>
        </p:spPr>
      </p:pic>
      <p:pic>
        <p:nvPicPr>
          <p:cNvPr id="5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5475" y="28832"/>
            <a:ext cx="1143001" cy="44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1273087" y="568198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Gungsuh" pitchFamily="18" charset="-127"/>
                <a:ea typeface="Gungsuh" pitchFamily="18" charset="-127"/>
              </a:rPr>
              <a:t>                </a:t>
            </a:r>
            <a:r>
              <a:rPr lang="en-US" sz="1200" dirty="0">
                <a:latin typeface="Aharoni" panose="02010803020104030203" pitchFamily="2" charset="-79"/>
                <a:ea typeface="Gungsuh" pitchFamily="18" charset="-127"/>
                <a:cs typeface="Aharoni" panose="02010803020104030203" pitchFamily="2" charset="-79"/>
              </a:rPr>
              <a:t>DR. ZAHID ALI KAIMKHANI</a:t>
            </a:r>
          </a:p>
          <a:p>
            <a:r>
              <a:rPr lang="en-US" sz="1200" dirty="0">
                <a:latin typeface="Aharoni" panose="02010803020104030203" pitchFamily="2" charset="-79"/>
                <a:ea typeface="Gungsuh" pitchFamily="18" charset="-127"/>
                <a:cs typeface="Aharoni" panose="02010803020104030203" pitchFamily="2" charset="-79"/>
              </a:rPr>
              <a:t>                                     </a:t>
            </a:r>
            <a:r>
              <a:rPr lang="en-US" sz="1100" dirty="0">
                <a:latin typeface="Aharoni" panose="02010803020104030203" pitchFamily="2" charset="-79"/>
                <a:ea typeface="Gungsuh" pitchFamily="18" charset="-127"/>
                <a:cs typeface="Aharoni" panose="02010803020104030203" pitchFamily="2" charset="-79"/>
              </a:rPr>
              <a:t>M.D; </a:t>
            </a:r>
            <a:r>
              <a:rPr lang="en-US" sz="1100" dirty="0" err="1">
                <a:latin typeface="Aharoni" panose="02010803020104030203" pitchFamily="2" charset="-79"/>
                <a:ea typeface="Gungsuh" pitchFamily="18" charset="-127"/>
                <a:cs typeface="Aharoni" panose="02010803020104030203" pitchFamily="2" charset="-79"/>
              </a:rPr>
              <a:t>M.Phil</a:t>
            </a:r>
            <a:r>
              <a:rPr lang="en-US" sz="1100" dirty="0">
                <a:latin typeface="Aharoni" panose="02010803020104030203" pitchFamily="2" charset="-79"/>
                <a:ea typeface="Gungsuh" pitchFamily="18" charset="-127"/>
                <a:cs typeface="Aharoni" panose="02010803020104030203" pitchFamily="2" charset="-79"/>
              </a:rPr>
              <a:t>; </a:t>
            </a:r>
            <a:r>
              <a:rPr lang="en-US" sz="1100" dirty="0" err="1">
                <a:latin typeface="Aharoni" panose="02010803020104030203" pitchFamily="2" charset="-79"/>
                <a:ea typeface="Gungsuh" pitchFamily="18" charset="-127"/>
                <a:cs typeface="Aharoni" panose="02010803020104030203" pitchFamily="2" charset="-79"/>
              </a:rPr>
              <a:t>Ph.D</a:t>
            </a:r>
            <a:endParaRPr lang="en-US" sz="1200" dirty="0">
              <a:latin typeface="Aharoni" panose="02010803020104030203" pitchFamily="2" charset="-79"/>
              <a:ea typeface="Gungsuh" pitchFamily="18" charset="-127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2044" y="2551837"/>
            <a:ext cx="6187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owalliaUPC" panose="020B0604020202020204" pitchFamily="34" charset="-34"/>
                <a:ea typeface="BatangChe" panose="02030609000101010101" pitchFamily="49" charset="-127"/>
                <a:cs typeface="BrowalliaUPC" panose="020B0604020202020204" pitchFamily="34" charset="-34"/>
              </a:rPr>
              <a:t>ANATOMY OF PANCREASE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 r="1863" b="11838"/>
          <a:stretch/>
        </p:blipFill>
        <p:spPr>
          <a:xfrm>
            <a:off x="60630" y="21231"/>
            <a:ext cx="1094727" cy="457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34" y="28832"/>
            <a:ext cx="3191932" cy="1795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166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788"/>
              <a:pPr/>
              <a:t>10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512075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155" y="822671"/>
            <a:ext cx="3098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RELATIONS OF THE PANCREAS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1406" y="793163"/>
            <a:ext cx="545339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Posterior Relations (from right to left)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Bile duct, portal &amp; splenic veins, 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inferior vena cava, 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aorta  &amp; origin of SMA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Left psoas muscle,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left </a:t>
            </a:r>
            <a:r>
              <a:rPr lang="en-US" sz="1600" dirty="0"/>
              <a:t>renal vessels &amp; </a:t>
            </a:r>
            <a:r>
              <a:rPr lang="en-US" sz="1600" dirty="0" smtClean="0"/>
              <a:t>left </a:t>
            </a:r>
            <a:r>
              <a:rPr lang="en-US" sz="1600" dirty="0"/>
              <a:t>kidney</a:t>
            </a:r>
          </a:p>
          <a:p>
            <a:pPr marL="557213" lvl="1" indent="-2143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Hilum of the spleen.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r="2351" b="8246"/>
          <a:stretch/>
        </p:blipFill>
        <p:spPr>
          <a:xfrm>
            <a:off x="653501" y="1778272"/>
            <a:ext cx="5005841" cy="3767238"/>
          </a:xfrm>
          <a:prstGeom prst="rect">
            <a:avLst/>
          </a:prstGeom>
        </p:spPr>
      </p:pic>
      <p:pic>
        <p:nvPicPr>
          <p:cNvPr id="17" name="Picture 4" descr="http://www.kestrelstudio.com/portfolio/medical-illustration/anatomical/images/duodenum-pancreas-ant-thumb.jpg"/>
          <p:cNvPicPr>
            <a:picLocks noChangeAspect="1" noChangeArrowheads="1"/>
          </p:cNvPicPr>
          <p:nvPr/>
        </p:nvPicPr>
        <p:blipFill>
          <a:blip r:embed="rId5" cstate="print"/>
          <a:srcRect t="12000" b="12000"/>
          <a:stretch>
            <a:fillRect/>
          </a:stretch>
        </p:blipFill>
        <p:spPr bwMode="auto">
          <a:xfrm>
            <a:off x="8990674" y="2919481"/>
            <a:ext cx="3059966" cy="23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www.kestrelstudio.com/portfolio/medical-illustration/anatomical/images/duodenum-pancreas-post.jpg"/>
          <p:cNvPicPr>
            <a:picLocks noChangeAspect="1" noChangeArrowheads="1"/>
          </p:cNvPicPr>
          <p:nvPr/>
        </p:nvPicPr>
        <p:blipFill>
          <a:blip r:embed="rId6" cstate="print"/>
          <a:srcRect l="3999" t="14000" r="3999" b="16000"/>
          <a:stretch>
            <a:fillRect/>
          </a:stretch>
        </p:blipFill>
        <p:spPr bwMode="auto">
          <a:xfrm>
            <a:off x="5865941" y="2895600"/>
            <a:ext cx="3057763" cy="23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767088" y="5768665"/>
            <a:ext cx="16029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Posterior view</a:t>
            </a:r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9657204" y="5738718"/>
            <a:ext cx="16029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Anterior view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8615286" y="2836617"/>
            <a:ext cx="1219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 smtClean="0"/>
              <a:t>Bile duct</a:t>
            </a:r>
            <a:endParaRPr lang="ar-SA" sz="105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008209" y="3064133"/>
            <a:ext cx="669191" cy="364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370034" y="3051827"/>
            <a:ext cx="638175" cy="505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11717" y="2642482"/>
            <a:ext cx="1219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 smtClean="0"/>
              <a:t>Portal vein</a:t>
            </a:r>
            <a:endParaRPr lang="ar-SA" sz="105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9794253" y="2746303"/>
            <a:ext cx="126720" cy="558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89009" y="2935709"/>
            <a:ext cx="1219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 smtClean="0"/>
              <a:t>Portal vein</a:t>
            </a:r>
            <a:endParaRPr lang="ar-SA" sz="105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136052" y="3158946"/>
            <a:ext cx="67370" cy="715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70034" y="5314677"/>
            <a:ext cx="157708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 smtClean="0"/>
              <a:t>Superior mesenteric vessels</a:t>
            </a:r>
            <a:endParaRPr lang="ar-SA" sz="9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835141" y="5039533"/>
            <a:ext cx="669191" cy="364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9602907" y="4876917"/>
            <a:ext cx="491637" cy="510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Free User\My Documents\My Pictures\Image48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11163"/>
            <a:ext cx="3586417" cy="283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450" y="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11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263140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1973" y="1371600"/>
            <a:ext cx="511062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duct (of </a:t>
            </a:r>
            <a:r>
              <a:rPr lang="en-US" sz="1350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Wirsung</a:t>
            </a:r>
            <a:r>
              <a:rPr lang="en-US" sz="135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r>
              <a:rPr lang="en-US" sz="1350" dirty="0"/>
              <a:t>runs the entire length of pancreas beginning from the tail. </a:t>
            </a:r>
          </a:p>
          <a:p>
            <a:pPr marL="0" lvl="1">
              <a:defRPr/>
            </a:pPr>
            <a:r>
              <a:rPr lang="en-US" sz="1350" dirty="0"/>
              <a:t> </a:t>
            </a:r>
          </a:p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r>
              <a:rPr lang="en-US" sz="1350" dirty="0"/>
              <a:t>It drain whole pancreas </a:t>
            </a:r>
            <a:r>
              <a:rPr lang="en-US" sz="1350" b="1" dirty="0"/>
              <a:t>except</a:t>
            </a:r>
            <a:r>
              <a:rPr lang="en-US" sz="1350" dirty="0"/>
              <a:t> upper portion of the head i.e</a:t>
            </a:r>
            <a:r>
              <a:rPr lang="en-US" sz="1350" dirty="0" smtClean="0"/>
              <a:t>. </a:t>
            </a:r>
            <a:r>
              <a:rPr lang="en-US" sz="1350" dirty="0"/>
              <a:t>tail, body, neck, inferior portion of head &amp; uncinate process.</a:t>
            </a:r>
          </a:p>
          <a:p>
            <a:pPr marL="0" lvl="1">
              <a:defRPr/>
            </a:pPr>
            <a:endParaRPr lang="en-US" sz="900" dirty="0"/>
          </a:p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r>
              <a:rPr lang="en-US" sz="1350" dirty="0"/>
              <a:t>Joins common bile duct &amp; together they open into a small </a:t>
            </a:r>
            <a:r>
              <a:rPr lang="en-US" sz="1350" dirty="0" err="1">
                <a:solidFill>
                  <a:srgbClr val="C00000"/>
                </a:solidFill>
              </a:rPr>
              <a:t>hepatopancreatic</a:t>
            </a:r>
            <a:r>
              <a:rPr lang="en-US" sz="1350" dirty="0">
                <a:solidFill>
                  <a:srgbClr val="C00000"/>
                </a:solidFill>
              </a:rPr>
              <a:t> ampulla (Ampulla of </a:t>
            </a:r>
            <a:r>
              <a:rPr lang="en-US" sz="1350" dirty="0" err="1">
                <a:solidFill>
                  <a:srgbClr val="C00000"/>
                </a:solidFill>
              </a:rPr>
              <a:t>Vater</a:t>
            </a:r>
            <a:r>
              <a:rPr lang="en-US" sz="1350" dirty="0">
                <a:solidFill>
                  <a:srgbClr val="C00000"/>
                </a:solidFill>
              </a:rPr>
              <a:t>) </a:t>
            </a:r>
            <a:r>
              <a:rPr lang="en-US" sz="1350" dirty="0"/>
              <a:t>in the 2</a:t>
            </a:r>
            <a:r>
              <a:rPr lang="en-US" sz="1350" baseline="30000" dirty="0"/>
              <a:t>nd</a:t>
            </a:r>
            <a:r>
              <a:rPr lang="en-US" sz="1350" dirty="0"/>
              <a:t> part of the duodenum.</a:t>
            </a:r>
          </a:p>
          <a:p>
            <a:pPr marL="0" lvl="1">
              <a:defRPr/>
            </a:pPr>
            <a:endParaRPr lang="en-US" sz="750" dirty="0"/>
          </a:p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r>
              <a:rPr lang="en-US" sz="1350" dirty="0"/>
              <a:t>The ampulla opens by a narrow mouth on the summit of major duodenal papilla </a:t>
            </a:r>
            <a:r>
              <a:rPr lang="en-US" sz="1350" dirty="0">
                <a:solidFill>
                  <a:schemeClr val="tx2"/>
                </a:solidFill>
              </a:rPr>
              <a:t>8–10 cm distal to the pylorus</a:t>
            </a:r>
            <a:r>
              <a:rPr lang="en-US" sz="1350" dirty="0"/>
              <a:t>. </a:t>
            </a:r>
          </a:p>
          <a:p>
            <a:pPr marL="214313" lvl="1" indent="-214313">
              <a:buFont typeface="Courier New" panose="02070309020205020404" pitchFamily="49" charset="0"/>
              <a:buChar char="o"/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50535" y="647981"/>
            <a:ext cx="2799484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PANCREATIC DUCTS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duct (of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Wirsung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Accessory duct (of Santorini)</a:t>
            </a:r>
          </a:p>
          <a:p>
            <a:endParaRPr lang="en-US" sz="1350" dirty="0">
              <a:solidFill>
                <a:schemeClr val="accent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4595" y="867212"/>
            <a:ext cx="4714875" cy="150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Accessory duct (of Santorini)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en-US" sz="1350" dirty="0"/>
              <a:t> drains superior portion of the head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en-US" sz="1350" dirty="0"/>
              <a:t>It empties separately into 2nd part of duodenum at (minor duodenal papilla) about 2–3 cm above the opening of main pancreatic duct (6–8 cm distal to pylorus)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endParaRPr lang="en-US" sz="1350" dirty="0"/>
          </a:p>
          <a:p>
            <a:pPr lvl="1">
              <a:lnSpc>
                <a:spcPct val="90000"/>
              </a:lnSpc>
              <a:defRPr/>
            </a:pPr>
            <a:endParaRPr lang="en-US" sz="1350" dirty="0"/>
          </a:p>
        </p:txBody>
      </p:sp>
      <p:pic>
        <p:nvPicPr>
          <p:cNvPr id="17" name="Picture 3" descr="C:\Documents and Settings\Free User\My Documents\My Pictures\zaxs.jpg"/>
          <p:cNvPicPr>
            <a:picLocks noChangeAspect="1" noChangeArrowheads="1"/>
          </p:cNvPicPr>
          <p:nvPr/>
        </p:nvPicPr>
        <p:blipFill>
          <a:blip r:embed="rId5" cstate="print"/>
          <a:srcRect b="5438"/>
          <a:stretch>
            <a:fillRect/>
          </a:stretch>
        </p:blipFill>
        <p:spPr bwMode="auto">
          <a:xfrm>
            <a:off x="9220200" y="2205041"/>
            <a:ext cx="2800350" cy="21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ctangle 7169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b="5882"/>
          <a:stretch>
            <a:fillRect/>
          </a:stretch>
        </p:blipFill>
        <p:spPr bwMode="auto">
          <a:xfrm>
            <a:off x="7315200" y="3557570"/>
            <a:ext cx="4419600" cy="28962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" b="53898"/>
          <a:stretch/>
        </p:blipFill>
        <p:spPr>
          <a:xfrm>
            <a:off x="1286745" y="3726276"/>
            <a:ext cx="4750864" cy="2979323"/>
          </a:xfrm>
          <a:prstGeom prst="rect">
            <a:avLst/>
          </a:prstGeom>
        </p:spPr>
      </p:pic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373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788"/>
              <a:pPr/>
              <a:t>12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31280" y="5624514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059" y="1398785"/>
            <a:ext cx="3486150" cy="289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35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Arterial Supply</a:t>
            </a:r>
          </a:p>
          <a:p>
            <a:pPr>
              <a:lnSpc>
                <a:spcPct val="90000"/>
              </a:lnSpc>
              <a:defRPr/>
            </a:pPr>
            <a:endParaRPr lang="en-US" sz="135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14313" lvl="1" indent="-2143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 &amp; Neck</a:t>
            </a:r>
            <a:endParaRPr lang="en-US" sz="1350" dirty="0"/>
          </a:p>
          <a:p>
            <a:pPr marL="342900" lvl="2">
              <a:lnSpc>
                <a:spcPct val="90000"/>
              </a:lnSpc>
              <a:defRPr/>
            </a:pPr>
            <a:r>
              <a:rPr lang="en-US" sz="1350" dirty="0"/>
              <a:t>Supplied by branches from:</a:t>
            </a:r>
          </a:p>
          <a:p>
            <a:pPr marL="600075" lvl="2" indent="-257175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350" dirty="0">
                <a:solidFill>
                  <a:srgbClr val="FF0000"/>
                </a:solidFill>
                <a:sym typeface="Wingdings" pitchFamily="2" charset="2"/>
              </a:rPr>
              <a:t>Superior </a:t>
            </a:r>
            <a:r>
              <a:rPr lang="en-US" sz="1350" dirty="0" err="1">
                <a:solidFill>
                  <a:srgbClr val="FF0000"/>
                </a:solidFill>
                <a:sym typeface="Wingdings" pitchFamily="2" charset="2"/>
              </a:rPr>
              <a:t>pancreatico</a:t>
            </a:r>
            <a:r>
              <a:rPr lang="en-US" sz="1350" dirty="0">
                <a:solidFill>
                  <a:srgbClr val="FF0000"/>
                </a:solidFill>
                <a:sym typeface="Wingdings" pitchFamily="2" charset="2"/>
              </a:rPr>
              <a:t>-duodenal artery </a:t>
            </a:r>
            <a:r>
              <a:rPr lang="en-US" sz="1350" dirty="0" err="1">
                <a:solidFill>
                  <a:srgbClr val="FF0000"/>
                </a:solidFill>
                <a:sym typeface="Wingdings" pitchFamily="2" charset="2"/>
              </a:rPr>
              <a:t>br</a:t>
            </a:r>
            <a:r>
              <a:rPr lang="en-US" sz="1350" dirty="0">
                <a:solidFill>
                  <a:srgbClr val="FF0000"/>
                </a:solidFill>
                <a:sym typeface="Wingdings" pitchFamily="2" charset="2"/>
              </a:rPr>
              <a:t> of gastroduodenal artery (GDA),   </a:t>
            </a:r>
            <a:r>
              <a:rPr lang="en-US" sz="1350" dirty="0">
                <a:sym typeface="Wingdings" pitchFamily="2" charset="2"/>
              </a:rPr>
              <a:t>branch of  hepatic artery branch of </a:t>
            </a:r>
            <a:r>
              <a:rPr lang="en-US" sz="1350" dirty="0">
                <a:solidFill>
                  <a:srgbClr val="FF0000"/>
                </a:solidFill>
              </a:rPr>
              <a:t>Celiac trunk </a:t>
            </a:r>
            <a:r>
              <a:rPr lang="en-US" sz="1350" dirty="0"/>
              <a:t> </a:t>
            </a:r>
            <a:endParaRPr lang="en-US" sz="1350" dirty="0">
              <a:solidFill>
                <a:srgbClr val="FF0000"/>
              </a:solidFill>
              <a:sym typeface="Wingdings" pitchFamily="2" charset="2"/>
            </a:endParaRPr>
          </a:p>
          <a:p>
            <a:pPr marL="600075" lvl="2" indent="-257175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350" dirty="0">
                <a:solidFill>
                  <a:srgbClr val="FF0000"/>
                </a:solidFill>
                <a:sym typeface="Wingdings" pitchFamily="2" charset="2"/>
              </a:rPr>
              <a:t>Inferior </a:t>
            </a:r>
            <a:r>
              <a:rPr lang="en-US" sz="1350" dirty="0" err="1">
                <a:solidFill>
                  <a:srgbClr val="FF0000"/>
                </a:solidFill>
                <a:sym typeface="Wingdings" pitchFamily="2" charset="2"/>
              </a:rPr>
              <a:t>pancreatico</a:t>
            </a:r>
            <a:r>
              <a:rPr lang="en-US" sz="1350" dirty="0">
                <a:solidFill>
                  <a:srgbClr val="FF0000"/>
                </a:solidFill>
                <a:sym typeface="Wingdings" pitchFamily="2" charset="2"/>
              </a:rPr>
              <a:t>-duodenal artery </a:t>
            </a:r>
            <a:r>
              <a:rPr lang="en-US" sz="1350" dirty="0">
                <a:sym typeface="Wingdings" pitchFamily="2" charset="2"/>
              </a:rPr>
              <a:t>branch of </a:t>
            </a:r>
            <a:r>
              <a:rPr lang="en-US" sz="1350" dirty="0">
                <a:solidFill>
                  <a:srgbClr val="FF0000"/>
                </a:solidFill>
              </a:rPr>
              <a:t>Superior mesenteric artery </a:t>
            </a:r>
            <a:endParaRPr lang="en-US" sz="1350" dirty="0">
              <a:sym typeface="Wingdings" pitchFamily="2" charset="2"/>
            </a:endParaRPr>
          </a:p>
          <a:p>
            <a:pPr marL="214313" lvl="1" indent="-2143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Body and tail:</a:t>
            </a:r>
          </a:p>
          <a:p>
            <a:pPr marL="0" lvl="1">
              <a:lnSpc>
                <a:spcPct val="90000"/>
              </a:lnSpc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1350" dirty="0"/>
              <a:t>Supplied by </a:t>
            </a:r>
            <a:r>
              <a:rPr lang="en-US" sz="1350" dirty="0">
                <a:solidFill>
                  <a:srgbClr val="FF0000"/>
                </a:solidFill>
              </a:rPr>
              <a:t>Splenic artery (main 	artery) </a:t>
            </a:r>
            <a:r>
              <a:rPr lang="en-US" sz="1350" dirty="0"/>
              <a:t>through 8-10 branches</a:t>
            </a:r>
          </a:p>
          <a:p>
            <a:pPr marL="0" lvl="1">
              <a:defRPr/>
            </a:pPr>
            <a:endParaRPr lang="en-US" sz="1350" dirty="0"/>
          </a:p>
          <a:p>
            <a:pPr marL="0" lvl="1">
              <a:defRPr/>
            </a:pPr>
            <a:r>
              <a:rPr lang="en-US" sz="135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022163"/>
            <a:ext cx="33057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SUPPLY OF THE PANCERAS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22791" y="1121786"/>
            <a:ext cx="3257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Venous Drainage 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9" y="1613237"/>
            <a:ext cx="2409825" cy="164352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2" algn="ctr">
              <a:lnSpc>
                <a:spcPct val="90000"/>
              </a:lnSpc>
              <a:defRPr/>
            </a:pPr>
            <a:r>
              <a:rPr lang="en-US" sz="1400" dirty="0">
                <a:solidFill>
                  <a:srgbClr val="FF0000"/>
                </a:solidFill>
              </a:rPr>
              <a:t>Celiac trunk</a:t>
            </a:r>
          </a:p>
          <a:p>
            <a:pPr marL="342900" lvl="2" algn="ctr">
              <a:lnSpc>
                <a:spcPct val="90000"/>
              </a:lnSpc>
              <a:defRPr/>
            </a:pPr>
            <a:endParaRPr lang="en-US" sz="1400" dirty="0">
              <a:solidFill>
                <a:srgbClr val="FF0000"/>
              </a:solidFill>
            </a:endParaRP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dirty="0">
                <a:sym typeface="Wingdings" pitchFamily="2" charset="2"/>
              </a:rPr>
              <a:t>Hepatic artery</a:t>
            </a: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dirty="0">
                <a:sym typeface="Wingdings" pitchFamily="2" charset="2"/>
              </a:rPr>
              <a:t> </a:t>
            </a: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Gastroduodenal A (GDA)  </a:t>
            </a: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   </a:t>
            </a:r>
          </a:p>
          <a:p>
            <a:pPr marL="342900" lvl="2" algn="ctr">
              <a:lnSpc>
                <a:spcPct val="90000"/>
              </a:lnSpc>
              <a:defRPr/>
            </a:pP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Superior </a:t>
            </a:r>
            <a:r>
              <a:rPr lang="en-US" sz="1400" dirty="0" err="1">
                <a:solidFill>
                  <a:srgbClr val="FF0000"/>
                </a:solidFill>
                <a:sym typeface="Wingdings" pitchFamily="2" charset="2"/>
              </a:rPr>
              <a:t>pancreatico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-duodenal A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5760530" y="1869218"/>
            <a:ext cx="89841" cy="181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Arrow 17"/>
          <p:cNvSpPr/>
          <p:nvPr/>
        </p:nvSpPr>
        <p:spPr>
          <a:xfrm rot="5400000">
            <a:off x="5772539" y="2228558"/>
            <a:ext cx="90601" cy="15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ight Arrow 18"/>
          <p:cNvSpPr/>
          <p:nvPr/>
        </p:nvSpPr>
        <p:spPr>
          <a:xfrm rot="5400000">
            <a:off x="5741623" y="2585096"/>
            <a:ext cx="116900" cy="14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7006351" y="1523100"/>
            <a:ext cx="5061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 &amp; Neck</a:t>
            </a:r>
            <a:endParaRPr lang="en-US" sz="1600" dirty="0"/>
          </a:p>
          <a:p>
            <a:pPr marL="600075" lvl="1" indent="-25717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Drained by anterior and posterior venous arcades that form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superior &amp; inferior pancreaticoduodenal veins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follow the corresponding arteries.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lvl="1" indent="-214313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Body and tail:</a:t>
            </a:r>
          </a:p>
          <a:p>
            <a:pPr marL="0" lvl="1">
              <a:lnSpc>
                <a:spcPct val="90000"/>
              </a:lnSpc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1600" dirty="0"/>
              <a:t>Drained by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splenic vein</a:t>
            </a:r>
            <a:r>
              <a:rPr lang="en-US" sz="1600" dirty="0"/>
              <a:t>, </a:t>
            </a:r>
            <a:r>
              <a:rPr lang="en-US" sz="1600" dirty="0" smtClean="0"/>
              <a:t>which is </a:t>
            </a:r>
            <a:r>
              <a:rPr lang="en-US" sz="1600" dirty="0"/>
              <a:t>a tributary of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11293"/>
            <a:ext cx="4267200" cy="3574236"/>
          </a:xfrm>
          <a:prstGeom prst="rect">
            <a:avLst/>
          </a:prstGeom>
        </p:spPr>
      </p:pic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13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05600" y="6534794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452114"/>
            <a:ext cx="348615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dirty="0"/>
              <a:t>Rich network that drains into: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350" dirty="0"/>
              <a:t> </a:t>
            </a:r>
            <a:r>
              <a:rPr lang="en-US" sz="1350" b="1" dirty="0">
                <a:solidFill>
                  <a:srgbClr val="008000"/>
                </a:solidFill>
              </a:rPr>
              <a:t>Pyloric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350" b="1" dirty="0">
                <a:solidFill>
                  <a:srgbClr val="008000"/>
                </a:solidFill>
              </a:rPr>
              <a:t> Hepatic &amp;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350" b="1" dirty="0">
                <a:solidFill>
                  <a:srgbClr val="008000"/>
                </a:solidFill>
              </a:rPr>
              <a:t>Splenic nodes</a:t>
            </a:r>
          </a:p>
          <a:p>
            <a:pPr>
              <a:defRPr/>
            </a:pPr>
            <a:r>
              <a:rPr lang="en-US" sz="1350" dirty="0"/>
              <a:t>Ultimately the </a:t>
            </a:r>
            <a:r>
              <a:rPr lang="en-US" sz="1350" b="1" dirty="0"/>
              <a:t>efferent vessels </a:t>
            </a:r>
            <a:r>
              <a:rPr lang="en-US" sz="1350" dirty="0"/>
              <a:t>drain into:</a:t>
            </a:r>
          </a:p>
          <a:p>
            <a:pPr lvl="1" indent="-214313">
              <a:buFont typeface="Arial" pitchFamily="34" charset="0"/>
              <a:buChar char="•"/>
              <a:defRPr/>
            </a:pPr>
            <a:r>
              <a:rPr lang="en-US" sz="1350" b="1" dirty="0">
                <a:solidFill>
                  <a:srgbClr val="008000"/>
                </a:solidFill>
              </a:rPr>
              <a:t> the celiac &amp; </a:t>
            </a:r>
          </a:p>
          <a:p>
            <a:pPr lvl="1" indent="-214313">
              <a:buFont typeface="Arial" pitchFamily="34" charset="0"/>
              <a:buChar char="•"/>
              <a:defRPr/>
            </a:pPr>
            <a:r>
              <a:rPr lang="en-US" sz="1350" b="1" dirty="0">
                <a:solidFill>
                  <a:srgbClr val="008000"/>
                </a:solidFill>
              </a:rPr>
              <a:t>superior mesenteric lymph nodes.</a:t>
            </a:r>
          </a:p>
          <a:p>
            <a:pPr marL="0" lvl="1">
              <a:defRPr/>
            </a:pPr>
            <a:endParaRPr lang="en-US" sz="1350" dirty="0"/>
          </a:p>
          <a:p>
            <a:pPr marL="0" lvl="1">
              <a:defRPr/>
            </a:pPr>
            <a:r>
              <a:rPr lang="en-US" sz="135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994335"/>
            <a:ext cx="22717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LYMPHATIC DRAINAGE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53400" y="1290532"/>
            <a:ext cx="15071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INNERVATION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6045" y="1824864"/>
            <a:ext cx="400050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Sympathetic fibers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350" dirty="0"/>
              <a:t>from the thoracic splanchnic nerves</a:t>
            </a:r>
            <a:r>
              <a:rPr lang="en-US" sz="1350" b="1" dirty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350" dirty="0"/>
              <a:t>have a predominantly </a:t>
            </a:r>
            <a:r>
              <a:rPr lang="en-US" sz="1350" dirty="0">
                <a:solidFill>
                  <a:srgbClr val="C00000"/>
                </a:solidFill>
              </a:rPr>
              <a:t>inhibitory</a:t>
            </a:r>
            <a:r>
              <a:rPr lang="en-US" sz="1350" dirty="0"/>
              <a:t> effect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Parasympathetic fibers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350" dirty="0"/>
              <a:t>from the Vagus.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C00000"/>
                </a:solidFill>
              </a:rPr>
              <a:t>stimulate</a:t>
            </a:r>
            <a:r>
              <a:rPr lang="en-US" sz="1350" dirty="0"/>
              <a:t> both exocrine and endocrine secretions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4876800"/>
            <a:ext cx="533400" cy="533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1447800" y="3124200"/>
            <a:ext cx="762000" cy="5334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2705100" y="2916195"/>
            <a:ext cx="838200" cy="2286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3733800" y="6019800"/>
            <a:ext cx="838200" cy="4572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51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14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31972" y="6401991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880212"/>
            <a:ext cx="20345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CLINICAL ANATOMY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719641"/>
            <a:ext cx="4265271" cy="214674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Carcinoma of the head of pancreas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Is common.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Compresses the bile duct leading to </a:t>
            </a:r>
            <a:r>
              <a:rPr lang="en-US" sz="135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persistent obstructive jaundice.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May press the portal vein or may involve the stomach due to close vicinity of these structures to the head of pancreas. </a:t>
            </a:r>
          </a:p>
          <a:p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410200" y="1721700"/>
            <a:ext cx="5886450" cy="214674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Acute pancreatitis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Is the acute inflammation of the pancreas.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Occurs due to </a:t>
            </a:r>
            <a:r>
              <a:rPr lang="en-US" sz="1350" dirty="0">
                <a:solidFill>
                  <a:srgbClr val="C00000"/>
                </a:solidFill>
              </a:rPr>
              <a:t>obstruction of pancreatic duct</a:t>
            </a:r>
            <a:r>
              <a:rPr lang="en-US" sz="1350" dirty="0"/>
              <a:t>, </a:t>
            </a:r>
            <a:r>
              <a:rPr lang="en-US" sz="1350" dirty="0">
                <a:solidFill>
                  <a:srgbClr val="0070C0"/>
                </a:solidFill>
              </a:rPr>
              <a:t>ingestion of alcohol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, viral infections (mumps), </a:t>
            </a:r>
            <a:r>
              <a:rPr lang="en-US" sz="1350" dirty="0"/>
              <a:t>or </a:t>
            </a:r>
            <a:r>
              <a:rPr lang="en-US" sz="1350" dirty="0">
                <a:solidFill>
                  <a:srgbClr val="7030A0"/>
                </a:solidFill>
              </a:rPr>
              <a:t>trauma.</a:t>
            </a:r>
          </a:p>
          <a:p>
            <a:pPr lvl="1"/>
            <a:r>
              <a:rPr lang="en-US" sz="1350" dirty="0"/>
              <a:t>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It is serious condition because activated pancreatic enzymes leak into the substance of pancreas and initiates the </a:t>
            </a:r>
            <a:r>
              <a:rPr lang="en-US" sz="1350" dirty="0" err="1"/>
              <a:t>autodigestion</a:t>
            </a:r>
            <a:r>
              <a:rPr lang="en-US" sz="1350" dirty="0"/>
              <a:t> of the gland.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Clinically, it presents as very severe pain in the epigastric region radiating to the back, fever, nausea, and vomiting. </a:t>
            </a:r>
            <a:endParaRPr lang="en-US" sz="135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1972" y="4202099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Pancreatic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pseudocyst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46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pic>
        <p:nvPicPr>
          <p:cNvPr id="7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4200" y="20595"/>
            <a:ext cx="1371600" cy="53039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22" y="2133600"/>
            <a:ext cx="5362977" cy="21512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3649" y="76200"/>
            <a:ext cx="1295400" cy="50093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050"/>
              <a:pPr/>
              <a:t>2</a:t>
            </a:fld>
            <a:endParaRPr lang="en-US" sz="10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ZAHID KAIMKHANI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381000"/>
            <a:ext cx="7171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Pancreases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“All Flesh”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8" y="1752601"/>
            <a:ext cx="609599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94644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3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16373" y="6336616"/>
            <a:ext cx="1016000" cy="365125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5943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Both exocrine and endocrine functions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Exocrine component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makes and secretes digestive enzymes into the intestine (Exocrine pancreas)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comprise more than 95% of the pancreatic mass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Endocrine component 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makes and secretes hormones (insulin, glucagon, somatostatin)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control energy metabolism and storage throughout the body (Endocrine pancreas Islet's of Langerhans).	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600" dirty="0"/>
              <a:t>comprise 1-2% of pancreatic mass.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Lies in the upper abdomen behind the stomach</a:t>
            </a:r>
            <a:endParaRPr lang="ar-SA" sz="1600" b="1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83" y="1143000"/>
            <a:ext cx="4876800" cy="4305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9499" y="60439"/>
            <a:ext cx="1235928" cy="381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2200" y="5624514"/>
            <a:ext cx="228600" cy="273844"/>
          </a:xfrm>
        </p:spPr>
        <p:txBody>
          <a:bodyPr/>
          <a:lstStyle/>
          <a:p>
            <a:fld id="{B6F15528-21DE-4FAA-801E-634DDDAF4B2B}" type="slidenum">
              <a:rPr lang="en-US" sz="788"/>
              <a:pPr/>
              <a:t>4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380260"/>
            <a:ext cx="129733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28018"/>
            <a:ext cx="1449730" cy="8630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0886" y="1211429"/>
            <a:ext cx="48577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the epigastric and left hypochondriac regions. </a:t>
            </a:r>
          </a:p>
          <a:p>
            <a:r>
              <a:rPr lang="en-US" sz="1600" dirty="0"/>
              <a:t>(from concavity of the duodenum to the hilum of spleen opposite the level of T12– L3 vertebrae). 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PERITONEUM</a:t>
            </a:r>
          </a:p>
          <a:p>
            <a:r>
              <a:rPr lang="en-US" sz="1600" dirty="0"/>
              <a:t>The greater part is </a:t>
            </a:r>
            <a:r>
              <a:rPr lang="en-US" sz="1600" dirty="0">
                <a:solidFill>
                  <a:srgbClr val="008000"/>
                </a:solidFill>
              </a:rPr>
              <a:t>retroperitoneal</a:t>
            </a:r>
            <a:r>
              <a:rPr lang="en-US" sz="1600" dirty="0"/>
              <a:t> behind the lesser sac.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SHAPE</a:t>
            </a:r>
          </a:p>
          <a:p>
            <a:r>
              <a:rPr lang="en-US" sz="1600" dirty="0"/>
              <a:t>The pancreas is “J”-shaped or</a:t>
            </a:r>
            <a:r>
              <a:rPr lang="en-US" sz="1600" b="1" dirty="0"/>
              <a:t> RETORT </a:t>
            </a:r>
            <a:r>
              <a:rPr lang="en-US" sz="1600" dirty="0"/>
              <a:t>shaped being set obliquely. 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SIZE </a:t>
            </a:r>
          </a:p>
          <a:p>
            <a:r>
              <a:rPr lang="en-US" sz="1600" dirty="0"/>
              <a:t>Length: 12–15 cm(6-10 inch). </a:t>
            </a:r>
          </a:p>
          <a:p>
            <a:r>
              <a:rPr lang="en-US" sz="1600" dirty="0"/>
              <a:t>Weight: 60–100 g.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962573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LOCATION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00" b="68785"/>
          <a:stretch/>
        </p:blipFill>
        <p:spPr>
          <a:xfrm>
            <a:off x="8229600" y="516174"/>
            <a:ext cx="1752600" cy="1919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2950" y="3903013"/>
            <a:ext cx="361950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" dirty="0"/>
              <a:t>HEAD</a:t>
            </a:r>
            <a:endParaRPr lang="ar-SA" sz="1350" dirty="0"/>
          </a:p>
        </p:txBody>
      </p:sp>
      <p:sp>
        <p:nvSpPr>
          <p:cNvPr id="14" name="TextBox 13"/>
          <p:cNvSpPr txBox="1"/>
          <p:nvPr/>
        </p:nvSpPr>
        <p:spPr>
          <a:xfrm rot="4446051">
            <a:off x="4727854" y="3711982"/>
            <a:ext cx="361950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" dirty="0"/>
              <a:t>NECK</a:t>
            </a:r>
            <a:endParaRPr lang="ar-SA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5007661" y="3750523"/>
            <a:ext cx="361950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" dirty="0"/>
              <a:t>BODY</a:t>
            </a:r>
            <a:endParaRPr lang="ar-SA" sz="1350" dirty="0"/>
          </a:p>
        </p:txBody>
      </p:sp>
      <p:sp>
        <p:nvSpPr>
          <p:cNvPr id="16" name="TextBox 15"/>
          <p:cNvSpPr txBox="1"/>
          <p:nvPr/>
        </p:nvSpPr>
        <p:spPr>
          <a:xfrm rot="1138435">
            <a:off x="5619750" y="3988959"/>
            <a:ext cx="361950" cy="184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" dirty="0"/>
              <a:t>TAIL</a:t>
            </a:r>
            <a:endParaRPr lang="ar-SA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18628" r="3559" b="12353"/>
          <a:stretch/>
        </p:blipFill>
        <p:spPr>
          <a:xfrm>
            <a:off x="4081570" y="4750859"/>
            <a:ext cx="2576081" cy="929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2709269"/>
            <a:ext cx="3810000" cy="33636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5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88047" y="6401991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6087"/>
          <a:stretch/>
        </p:blipFill>
        <p:spPr>
          <a:xfrm>
            <a:off x="6476999" y="565664"/>
            <a:ext cx="5382313" cy="3900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29" y="990600"/>
            <a:ext cx="4525319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buFont typeface="+mj-lt"/>
              <a:buAutoNum type="arabicPeriod"/>
            </a:pPr>
            <a:r>
              <a:rPr lang="en-US" sz="1600" dirty="0"/>
              <a:t>Head (with one process— uncinate process).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600" dirty="0"/>
              <a:t>Neck.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600" dirty="0"/>
              <a:t>Body (with one process—tuber </a:t>
            </a:r>
            <a:r>
              <a:rPr lang="en-US" sz="1600" dirty="0" err="1"/>
              <a:t>omentale</a:t>
            </a:r>
            <a:r>
              <a:rPr lang="en-US" sz="1600" dirty="0"/>
              <a:t>).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600" dirty="0"/>
              <a:t>Tail.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280" y="640270"/>
            <a:ext cx="2414444" cy="546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PARTS (SUBDIVISIONS)</a:t>
            </a:r>
          </a:p>
          <a:p>
            <a:r>
              <a:rPr lang="en-US" sz="135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160709"/>
            <a:ext cx="5529419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 OF THE PANCREAS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is the enlarged, disc-shaped right end of the pancreas.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lies in the concavity of the C-shaped duodenal loop in front of the L2 vertebra 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Anterior surface is related from above downward to:</a:t>
            </a:r>
            <a:endParaRPr lang="en-US" sz="1600" dirty="0"/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The  gastroduodenal artery,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transverse colon,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root of the transverse mesocolon and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jejunum. 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Posterior surface is related to</a:t>
            </a:r>
            <a:r>
              <a:rPr lang="en-US" sz="1600" dirty="0"/>
              <a:t>: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 IVC,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 left renal vein,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bile duct and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right crus of diaphragm. </a:t>
            </a:r>
          </a:p>
          <a:p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6882156" y="51536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Uncinate process is related to: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anteriorly to superior mesenteric vessels and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posteriorly to the abdominal aorta.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95970" y="4180141"/>
            <a:ext cx="1224536" cy="2857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308238" y="2362200"/>
            <a:ext cx="988162" cy="838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94644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6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13437" y="6401991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6087"/>
          <a:stretch/>
        </p:blipFill>
        <p:spPr>
          <a:xfrm>
            <a:off x="6121905" y="1066800"/>
            <a:ext cx="5983340" cy="4335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066800"/>
            <a:ext cx="2595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NECK OF THE PANCREAS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141" y="1752600"/>
            <a:ext cx="5436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Best defined as </a:t>
            </a:r>
            <a:r>
              <a:rPr lang="en-US" sz="1600" dirty="0"/>
              <a:t>“narrow band of pancreatic tissue that Lies in front of superior mesenteric and the portal vein”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Its </a:t>
            </a:r>
            <a:r>
              <a:rPr lang="en-US" sz="1600" dirty="0" err="1"/>
              <a:t>antero</a:t>
            </a:r>
            <a:r>
              <a:rPr lang="en-US" sz="1600" dirty="0"/>
              <a:t>-superior surface supports/related to the pylorus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The superior mesenteric vessels emerge from its inferior border</a:t>
            </a:r>
          </a:p>
        </p:txBody>
      </p:sp>
      <p:sp>
        <p:nvSpPr>
          <p:cNvPr id="3" name="Rectangle 2"/>
          <p:cNvSpPr/>
          <p:nvPr/>
        </p:nvSpPr>
        <p:spPr>
          <a:xfrm rot="20010881">
            <a:off x="8795632" y="2520073"/>
            <a:ext cx="281033" cy="8127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102578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7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69280" y="6538913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6087"/>
          <a:stretch/>
        </p:blipFill>
        <p:spPr>
          <a:xfrm>
            <a:off x="6781800" y="778509"/>
            <a:ext cx="4960952" cy="35948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199" y="1676400"/>
            <a:ext cx="62562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runs </a:t>
            </a:r>
            <a:r>
              <a:rPr lang="en-US" dirty="0"/>
              <a:t>upward and to the left.</a:t>
            </a:r>
          </a:p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lies in front of the vertebral column at or just below the </a:t>
            </a:r>
            <a:r>
              <a:rPr lang="en-US" dirty="0" err="1"/>
              <a:t>transpyloric</a:t>
            </a:r>
            <a:r>
              <a:rPr lang="en-US" dirty="0"/>
              <a:t> plane. </a:t>
            </a:r>
          </a:p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7030A0"/>
                </a:solidFill>
              </a:rPr>
              <a:t>One process</a:t>
            </a:r>
            <a:r>
              <a:rPr lang="en-US" sz="1100" dirty="0"/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Tuber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omentale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(a part of the body projects above the lesser curvature of the stomach and comes in contact with the lesser </a:t>
            </a:r>
            <a:r>
              <a:rPr lang="en-US" sz="1100" dirty="0" err="1">
                <a:latin typeface="Aharoni" panose="02010803020104030203" pitchFamily="2" charset="-79"/>
                <a:cs typeface="Aharoni" panose="02010803020104030203" pitchFamily="2" charset="-79"/>
              </a:rPr>
              <a:t>omentum</a:t>
            </a:r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 across the lesser sac).</a:t>
            </a:r>
          </a:p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is </a:t>
            </a:r>
            <a:r>
              <a:rPr lang="en-US" dirty="0"/>
              <a:t>triangular in cross section.</a:t>
            </a:r>
          </a:p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The splenic vein is embedded in its posterior surface</a:t>
            </a:r>
          </a:p>
          <a:p>
            <a:pPr marL="471488" lvl="1" indent="-12858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The splenic artery runs over its upper border</a:t>
            </a:r>
          </a:p>
          <a:p>
            <a:endParaRPr lang="en-US" sz="900" dirty="0"/>
          </a:p>
        </p:txBody>
      </p:sp>
      <p:pic>
        <p:nvPicPr>
          <p:cNvPr id="13" name="Picture 2" descr="C:\Documents and Settings\Free User\My Documents\My Pictures\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2589" y="4153130"/>
            <a:ext cx="2590800" cy="24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2400" y="1266932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BODY OF THE PANCREAS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672154">
            <a:off x="9266883" y="1790854"/>
            <a:ext cx="1129768" cy="6235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0450" y="27889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788"/>
              <a:pPr/>
              <a:t>8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468227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6087"/>
          <a:stretch/>
        </p:blipFill>
        <p:spPr>
          <a:xfrm>
            <a:off x="7123620" y="1219200"/>
            <a:ext cx="4837176" cy="3505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1371600"/>
            <a:ext cx="6553200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TAIL OF THE PANCREAS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Narrow, short segment, ending at the splenic hilum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It is mobile unlike the other major retroperitoneal parts of the gland.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contains the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largest</a:t>
            </a:r>
            <a:r>
              <a:rPr lang="en-US" sz="1600" dirty="0"/>
              <a:t> number of </a:t>
            </a:r>
            <a:r>
              <a:rPr lang="en-US" sz="1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islets of Langerhans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Lies in the </a:t>
            </a:r>
            <a:r>
              <a:rPr lang="en-US" sz="1600" dirty="0" err="1"/>
              <a:t>splenicorenal</a:t>
            </a:r>
            <a:r>
              <a:rPr lang="en-US" sz="1600" dirty="0"/>
              <a:t> (</a:t>
            </a:r>
            <a:r>
              <a:rPr lang="en-US" sz="1600" dirty="0" err="1"/>
              <a:t>lienorenal</a:t>
            </a:r>
            <a:r>
              <a:rPr lang="en-US" sz="1600" dirty="0"/>
              <a:t>) ligament (may get injured during splenectomy) along with splenic vessels,  at the level of the T12 vertebra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Anteriorly, related to splenic flexure of colon</a:t>
            </a:r>
          </a:p>
          <a:p>
            <a:r>
              <a:rPr lang="en-US" sz="135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010881">
            <a:off x="10584391" y="2041002"/>
            <a:ext cx="313317" cy="3865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626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su\Desktop\ksu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5" y="76200"/>
            <a:ext cx="971550" cy="375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166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788"/>
              <a:pPr/>
              <a:t>9</a:t>
            </a:fld>
            <a:endParaRPr lang="en-US" sz="788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6512075"/>
            <a:ext cx="1312520" cy="273844"/>
          </a:xfrm>
        </p:spPr>
        <p:txBody>
          <a:bodyPr/>
          <a:lstStyle/>
          <a:p>
            <a:r>
              <a:rPr lang="en-US" sz="750" dirty="0"/>
              <a:t>ZAHID KAIMKHANI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0696" y="1371600"/>
            <a:ext cx="3747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Anterior Relations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Stomach separated by lesser sac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Transverse colon &amp; 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Transverse </a:t>
            </a:r>
            <a:r>
              <a:rPr lang="en-US" sz="1400" dirty="0" err="1"/>
              <a:t>mesocolon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" name="Picture 2" descr="http://www.endocrinediseases.org/neuroendocrine/img/pic_abdominal_anatomy.jpg"/>
          <p:cNvPicPr>
            <a:picLocks noChangeAspect="1" noChangeArrowheads="1"/>
          </p:cNvPicPr>
          <p:nvPr/>
        </p:nvPicPr>
        <p:blipFill>
          <a:blip r:embed="rId4" cstate="print"/>
          <a:srcRect l="13218" r="10639" b="20971"/>
          <a:stretch>
            <a:fillRect/>
          </a:stretch>
        </p:blipFill>
        <p:spPr bwMode="auto">
          <a:xfrm>
            <a:off x="687629" y="2725696"/>
            <a:ext cx="3278688" cy="3240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155" y="822671"/>
            <a:ext cx="3098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RELATIONS OF THE PANCREAS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88254" y="946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rgbClr val="C00000"/>
                  </a:solidFill>
                  <a:prstDash val="solid"/>
                </a:ln>
              </a:rPr>
              <a:t>The Pancreases “All Flesh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2054" name="Picture 205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86" r="8478"/>
          <a:stretch/>
        </p:blipFill>
        <p:spPr>
          <a:xfrm>
            <a:off x="7437761" y="3434961"/>
            <a:ext cx="4250677" cy="2981714"/>
          </a:xfrm>
          <a:prstGeom prst="rect">
            <a:avLst/>
          </a:prstGeom>
        </p:spPr>
      </p:pic>
      <p:sp>
        <p:nvSpPr>
          <p:cNvPr id="2055" name="TextBox 2054"/>
          <p:cNvSpPr txBox="1"/>
          <p:nvPr/>
        </p:nvSpPr>
        <p:spPr>
          <a:xfrm>
            <a:off x="8915400" y="3505200"/>
            <a:ext cx="147721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Stomach</a:t>
            </a:r>
            <a:endParaRPr lang="ar-SA" sz="12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4994"/>
            <a:ext cx="3429000" cy="30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21570</TotalTime>
  <Words>1068</Words>
  <Application>Microsoft Office PowerPoint</Application>
  <PresentationFormat>Widescreen</PresentationFormat>
  <Paragraphs>220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BatangChe</vt:lpstr>
      <vt:lpstr>Gungsuh</vt:lpstr>
      <vt:lpstr>Aharoni</vt:lpstr>
      <vt:lpstr>Arial</vt:lpstr>
      <vt:lpstr>Arial</vt:lpstr>
      <vt:lpstr>BrowalliaUPC</vt:lpstr>
      <vt:lpstr>Calibri</vt:lpstr>
      <vt:lpstr>Courier New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usman</dc:creator>
  <cp:lastModifiedBy>Ali Zahid</cp:lastModifiedBy>
  <cp:revision>390</cp:revision>
  <dcterms:created xsi:type="dcterms:W3CDTF">2006-08-16T00:00:00Z</dcterms:created>
  <dcterms:modified xsi:type="dcterms:W3CDTF">2020-03-08T07:46:49Z</dcterms:modified>
</cp:coreProperties>
</file>