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PITUITARY 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6" descr="postcard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2004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4273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suffer (s) from pituitary disturbances?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1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2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3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Soldiers # 1 &amp; 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5814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209800" y="4267200"/>
            <a:ext cx="381000" cy="228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058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181600"/>
            <a:ext cx="79248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&amp; inferior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arteries (branches of internal carotid artery)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VEINS: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 drain into cavernous sinuses.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5181600" cy="3276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7848600" y="29718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696200" y="38100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472440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Cavernous sinuses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7315200" y="43434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pituitary 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886200" cy="321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810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029200"/>
            <a:ext cx="8789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inferior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posterior lobe of pituitary gland.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superior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forms a capillary  network from which vessels pass downward &amp; form sinusoids into the anterior lobe of pituitary gland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system).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0"/>
            <a:ext cx="115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hypothalamo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hypophseal</a:t>
            </a:r>
            <a:r>
              <a:rPr lang="en-US" sz="1200" dirty="0" smtClean="0"/>
              <a:t>  </a:t>
            </a:r>
          </a:p>
          <a:p>
            <a:r>
              <a:rPr lang="en-US" sz="1200" dirty="0" smtClean="0"/>
              <a:t>portal vessel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8001000" y="35052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8077200" y="3048000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" y="17526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/>
          <p:nvPr/>
        </p:nvSpPr>
        <p:spPr>
          <a:xfrm>
            <a:off x="8458200" y="3886200"/>
            <a:ext cx="228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2209800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1687139" y="2340605"/>
            <a:ext cx="598861" cy="173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990600" y="20574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2057400" y="26670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685800" y="2743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/>
      <p:bldP spid="2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28600" y="2133600"/>
            <a:ext cx="4038600" cy="3962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Hormone-releasing &amp; inhibiting factors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produced by hypothalamus use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portal system of vessels to reach the anterior lobe of pituitary gland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248400" y="2438400"/>
            <a:ext cx="1524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629400" y="2438400"/>
            <a:ext cx="1143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781800" y="24384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4572000"/>
            <a:ext cx="1494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portal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 rot="10800000">
            <a:off x="6324600" y="4343400"/>
            <a:ext cx="990600" cy="444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3581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Axons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supraoptic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paraventricular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hypothalamus send their secretion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neurosecretion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posterior lobe of pituitary gland through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tract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95800" cy="426666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267200" y="2667000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31242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572000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Hypothalamo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tract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rot="10800000">
            <a:off x="6400800" y="4572000"/>
            <a:ext cx="990600" cy="21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8229600" y="5486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superior to the pituitary gland?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chiasma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Mammillary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bodies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venous sinuses drains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Cavernous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Sigmoid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657600" y="3276600"/>
            <a:ext cx="6096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72635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BEST WISHES</a:t>
            </a: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structures related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lobes of the gland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blood supply of pituitary gland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(HYPOPHYSIS CEREBRI)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4800600"/>
            <a:ext cx="8001000" cy="1905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referred to as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master of endocrine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a small oval structure of 1 cm in diameter.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doubles its size during pregnancy.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1"/>
            <a:ext cx="4724399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09600" y="5105400"/>
            <a:ext cx="80772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lies in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fossa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body of sphenoid bone, between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chiasma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mammillary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mayo_pituitary_glan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00200"/>
            <a:ext cx="5486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3581400"/>
            <a:ext cx="190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Mammillary</a:t>
            </a:r>
            <a:r>
              <a:rPr lang="en-US" b="1" dirty="0" smtClean="0"/>
              <a:t> body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4648200" y="3657600"/>
            <a:ext cx="2667000" cy="108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2004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 </a:t>
            </a:r>
            <a:r>
              <a:rPr lang="en-US" b="1" dirty="0" err="1" smtClean="0"/>
              <a:t>chiasma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548822" y="3385066"/>
            <a:ext cx="2794578" cy="1963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63292" y="4343400"/>
            <a:ext cx="18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Body of sphenoid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>
            <a:off x="4495800" y="4038600"/>
            <a:ext cx="2767492" cy="489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pic>
        <p:nvPicPr>
          <p:cNvPr id="9" name="Content Placeholder 8" descr="cranialfossanx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86832" y="2438400"/>
            <a:ext cx="3331735" cy="3581400"/>
          </a:xfrm>
        </p:spPr>
      </p:pic>
      <p:pic>
        <p:nvPicPr>
          <p:cNvPr id="10" name="Content Placeholder 9" descr="250px-Sella_turcic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3657600" cy="3124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lies in the middle cranial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fossa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is well protected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turcica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 body of sphenoid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5908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Sella</a:t>
            </a:r>
            <a:r>
              <a:rPr lang="en-US" b="1" dirty="0" smtClean="0"/>
              <a:t> </a:t>
            </a:r>
            <a:r>
              <a:rPr lang="en-US" b="1" dirty="0" err="1" smtClean="0"/>
              <a:t>turcica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6193468" y="3091264"/>
            <a:ext cx="468868" cy="206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rot="16200000" flipH="1">
            <a:off x="6155368" y="3335968"/>
            <a:ext cx="1078468" cy="326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057400" y="3886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2514600" y="38862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09600" y="5486400"/>
            <a:ext cx="7924800" cy="11430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fold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dura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mater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Diaphragma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sellae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covers the pituitary gland &amp; has an opening for passage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(pituitary stalk) connecting the gland to hypothalamus.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943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Arrow Connector 21"/>
          <p:cNvCxnSpPr/>
          <p:nvPr/>
        </p:nvCxnSpPr>
        <p:spPr>
          <a:xfrm rot="5400000">
            <a:off x="4153694" y="2857500"/>
            <a:ext cx="685006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2651760" y="2883894"/>
            <a:ext cx="3779520" cy="488727"/>
          </a:xfrm>
          <a:custGeom>
            <a:avLst/>
            <a:gdLst>
              <a:gd name="connsiteX0" fmla="*/ 0 w 3779520"/>
              <a:gd name="connsiteY0" fmla="*/ 42186 h 488727"/>
              <a:gd name="connsiteX1" fmla="*/ 198120 w 3779520"/>
              <a:gd name="connsiteY1" fmla="*/ 57426 h 488727"/>
              <a:gd name="connsiteX2" fmla="*/ 243840 w 3779520"/>
              <a:gd name="connsiteY2" fmla="*/ 42186 h 488727"/>
              <a:gd name="connsiteX3" fmla="*/ 350520 w 3779520"/>
              <a:gd name="connsiteY3" fmla="*/ 57426 h 488727"/>
              <a:gd name="connsiteX4" fmla="*/ 883920 w 3779520"/>
              <a:gd name="connsiteY4" fmla="*/ 72666 h 488727"/>
              <a:gd name="connsiteX5" fmla="*/ 1005840 w 3779520"/>
              <a:gd name="connsiteY5" fmla="*/ 87906 h 488727"/>
              <a:gd name="connsiteX6" fmla="*/ 1691640 w 3779520"/>
              <a:gd name="connsiteY6" fmla="*/ 118386 h 488727"/>
              <a:gd name="connsiteX7" fmla="*/ 1447800 w 3779520"/>
              <a:gd name="connsiteY7" fmla="*/ 133626 h 488727"/>
              <a:gd name="connsiteX8" fmla="*/ 1310640 w 3779520"/>
              <a:gd name="connsiteY8" fmla="*/ 194586 h 488727"/>
              <a:gd name="connsiteX9" fmla="*/ 1264920 w 3779520"/>
              <a:gd name="connsiteY9" fmla="*/ 286026 h 488727"/>
              <a:gd name="connsiteX10" fmla="*/ 1280160 w 3779520"/>
              <a:gd name="connsiteY10" fmla="*/ 453666 h 488727"/>
              <a:gd name="connsiteX11" fmla="*/ 1325880 w 3779520"/>
              <a:gd name="connsiteY11" fmla="*/ 468906 h 488727"/>
              <a:gd name="connsiteX12" fmla="*/ 1722120 w 3779520"/>
              <a:gd name="connsiteY12" fmla="*/ 484146 h 488727"/>
              <a:gd name="connsiteX13" fmla="*/ 2423160 w 3779520"/>
              <a:gd name="connsiteY13" fmla="*/ 468906 h 488727"/>
              <a:gd name="connsiteX14" fmla="*/ 2438400 w 3779520"/>
              <a:gd name="connsiteY14" fmla="*/ 423186 h 488727"/>
              <a:gd name="connsiteX15" fmla="*/ 2484120 w 3779520"/>
              <a:gd name="connsiteY15" fmla="*/ 407946 h 488727"/>
              <a:gd name="connsiteX16" fmla="*/ 2499360 w 3779520"/>
              <a:gd name="connsiteY16" fmla="*/ 362226 h 488727"/>
              <a:gd name="connsiteX17" fmla="*/ 2438400 w 3779520"/>
              <a:gd name="connsiteY17" fmla="*/ 286026 h 488727"/>
              <a:gd name="connsiteX18" fmla="*/ 2392680 w 3779520"/>
              <a:gd name="connsiteY18" fmla="*/ 240306 h 488727"/>
              <a:gd name="connsiteX19" fmla="*/ 2377440 w 3779520"/>
              <a:gd name="connsiteY19" fmla="*/ 194586 h 488727"/>
              <a:gd name="connsiteX20" fmla="*/ 2331720 w 3779520"/>
              <a:gd name="connsiteY20" fmla="*/ 164106 h 488727"/>
              <a:gd name="connsiteX21" fmla="*/ 2133600 w 3779520"/>
              <a:gd name="connsiteY21" fmla="*/ 133626 h 488727"/>
              <a:gd name="connsiteX22" fmla="*/ 2042160 w 3779520"/>
              <a:gd name="connsiteY22" fmla="*/ 103146 h 488727"/>
              <a:gd name="connsiteX23" fmla="*/ 2926080 w 3779520"/>
              <a:gd name="connsiteY23" fmla="*/ 72666 h 488727"/>
              <a:gd name="connsiteX24" fmla="*/ 3779520 w 3779520"/>
              <a:gd name="connsiteY24" fmla="*/ 72666 h 48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79520" h="488727">
                <a:moveTo>
                  <a:pt x="0" y="42186"/>
                </a:moveTo>
                <a:cubicBezTo>
                  <a:pt x="66040" y="47266"/>
                  <a:pt x="131885" y="57426"/>
                  <a:pt x="198120" y="57426"/>
                </a:cubicBezTo>
                <a:cubicBezTo>
                  <a:pt x="214184" y="57426"/>
                  <a:pt x="227776" y="42186"/>
                  <a:pt x="243840" y="42186"/>
                </a:cubicBezTo>
                <a:cubicBezTo>
                  <a:pt x="279761" y="42186"/>
                  <a:pt x="314640" y="55717"/>
                  <a:pt x="350520" y="57426"/>
                </a:cubicBezTo>
                <a:cubicBezTo>
                  <a:pt x="528191" y="65887"/>
                  <a:pt x="706120" y="67586"/>
                  <a:pt x="883920" y="72666"/>
                </a:cubicBezTo>
                <a:cubicBezTo>
                  <a:pt x="924560" y="77746"/>
                  <a:pt x="964922" y="86127"/>
                  <a:pt x="1005840" y="87906"/>
                </a:cubicBezTo>
                <a:lnTo>
                  <a:pt x="1691640" y="118386"/>
                </a:lnTo>
                <a:cubicBezTo>
                  <a:pt x="1578184" y="194023"/>
                  <a:pt x="1709837" y="119835"/>
                  <a:pt x="1447800" y="133626"/>
                </a:cubicBezTo>
                <a:cubicBezTo>
                  <a:pt x="1388728" y="136735"/>
                  <a:pt x="1354734" y="165190"/>
                  <a:pt x="1310640" y="194586"/>
                </a:cubicBezTo>
                <a:cubicBezTo>
                  <a:pt x="1295229" y="217702"/>
                  <a:pt x="1264920" y="254478"/>
                  <a:pt x="1264920" y="286026"/>
                </a:cubicBezTo>
                <a:cubicBezTo>
                  <a:pt x="1264920" y="342136"/>
                  <a:pt x="1262416" y="400435"/>
                  <a:pt x="1280160" y="453666"/>
                </a:cubicBezTo>
                <a:cubicBezTo>
                  <a:pt x="1285240" y="468906"/>
                  <a:pt x="1309854" y="467801"/>
                  <a:pt x="1325880" y="468906"/>
                </a:cubicBezTo>
                <a:cubicBezTo>
                  <a:pt x="1457744" y="478000"/>
                  <a:pt x="1590040" y="479066"/>
                  <a:pt x="1722120" y="484146"/>
                </a:cubicBezTo>
                <a:cubicBezTo>
                  <a:pt x="1955800" y="479066"/>
                  <a:pt x="2190267" y="488727"/>
                  <a:pt x="2423160" y="468906"/>
                </a:cubicBezTo>
                <a:cubicBezTo>
                  <a:pt x="2439167" y="467544"/>
                  <a:pt x="2427041" y="434545"/>
                  <a:pt x="2438400" y="423186"/>
                </a:cubicBezTo>
                <a:cubicBezTo>
                  <a:pt x="2449759" y="411827"/>
                  <a:pt x="2468880" y="413026"/>
                  <a:pt x="2484120" y="407946"/>
                </a:cubicBezTo>
                <a:cubicBezTo>
                  <a:pt x="2489200" y="392706"/>
                  <a:pt x="2499360" y="378290"/>
                  <a:pt x="2499360" y="362226"/>
                </a:cubicBezTo>
                <a:cubicBezTo>
                  <a:pt x="2499360" y="308019"/>
                  <a:pt x="2473506" y="315281"/>
                  <a:pt x="2438400" y="286026"/>
                </a:cubicBezTo>
                <a:cubicBezTo>
                  <a:pt x="2421843" y="272228"/>
                  <a:pt x="2407920" y="255546"/>
                  <a:pt x="2392680" y="240306"/>
                </a:cubicBezTo>
                <a:cubicBezTo>
                  <a:pt x="2387600" y="225066"/>
                  <a:pt x="2387475" y="207130"/>
                  <a:pt x="2377440" y="194586"/>
                </a:cubicBezTo>
                <a:cubicBezTo>
                  <a:pt x="2365998" y="180283"/>
                  <a:pt x="2348555" y="171321"/>
                  <a:pt x="2331720" y="164106"/>
                </a:cubicBezTo>
                <a:cubicBezTo>
                  <a:pt x="2285525" y="144308"/>
                  <a:pt x="2161135" y="136685"/>
                  <a:pt x="2133600" y="133626"/>
                </a:cubicBezTo>
                <a:cubicBezTo>
                  <a:pt x="2103120" y="123466"/>
                  <a:pt x="2011680" y="113306"/>
                  <a:pt x="2042160" y="103146"/>
                </a:cubicBezTo>
                <a:cubicBezTo>
                  <a:pt x="2351597" y="0"/>
                  <a:pt x="2095979" y="80144"/>
                  <a:pt x="2926080" y="72666"/>
                </a:cubicBezTo>
                <a:lnTo>
                  <a:pt x="3779520" y="7266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752600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572000" y="1906488"/>
            <a:ext cx="1447800" cy="912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pituitary 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667000"/>
            <a:ext cx="4114800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/>
          <a:lstStyle/>
          <a:p>
            <a:pPr algn="ctr"/>
            <a:r>
              <a:rPr lang="en-US" dirty="0" smtClean="0"/>
              <a:t>X-RAY SKULL: LATERAL 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343400" cy="640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SAGITTAL SECTION OF HEAD &amp; NECK</a:t>
            </a:r>
            <a:endParaRPr lang="en-US" dirty="0"/>
          </a:p>
        </p:txBody>
      </p:sp>
      <p:pic>
        <p:nvPicPr>
          <p:cNvPr id="13" name="Content Placeholder 12" descr="hypophyseal foss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4343400" cy="3657600"/>
          </a:xfrm>
        </p:spPr>
      </p:pic>
      <p:sp>
        <p:nvSpPr>
          <p:cNvPr id="14" name="TextBox 13"/>
          <p:cNvSpPr txBox="1"/>
          <p:nvPr/>
        </p:nvSpPr>
        <p:spPr>
          <a:xfrm>
            <a:off x="990600" y="3505200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Hypophyseal</a:t>
            </a:r>
            <a:r>
              <a:rPr lang="en-US" b="1" dirty="0" smtClean="0"/>
              <a:t>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1984178" y="3889178"/>
            <a:ext cx="926068" cy="896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63246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Sphenoidal</a:t>
            </a:r>
            <a:r>
              <a:rPr lang="en-US" b="1" dirty="0" smtClean="0"/>
              <a:t> air sinus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>
          <a:xfrm rot="5400000" flipH="1" flipV="1">
            <a:off x="4989977" y="4227978"/>
            <a:ext cx="1828800" cy="23644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3161178" y="4763622"/>
            <a:ext cx="1447800" cy="167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2743200"/>
            <a:ext cx="98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Pituitary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gland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6934200" y="3066366"/>
            <a:ext cx="914400" cy="13532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RELATIONS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5257800"/>
            <a:ext cx="7696200" cy="13716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 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Cavernous sinuses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5150777" cy="3394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971800" y="2286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4191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6600" y="4495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385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533900" y="42291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1910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991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038600" y="41910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848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533900" y="45339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72000" y="4419600"/>
            <a:ext cx="1447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6388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200400" y="4419600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28194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382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4419600"/>
            <a:ext cx="85344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gland is subdivided into: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Anterior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true gland, secretes hormones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Posterior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connected to hypothalamus through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tract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stores hormones secreted by hypothalamic nuclei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pituitary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5130800" cy="2667000"/>
          </a:xfrm>
        </p:spPr>
      </p:pic>
      <p:sp>
        <p:nvSpPr>
          <p:cNvPr id="7" name="Oval 6"/>
          <p:cNvSpPr/>
          <p:nvPr/>
        </p:nvSpPr>
        <p:spPr>
          <a:xfrm flipH="1">
            <a:off x="53340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 rot="5400000">
            <a:off x="4686300" y="2705100"/>
            <a:ext cx="1143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34290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91100" y="34671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1981200" y="26670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3810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2286000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 Black" pitchFamily="34" charset="0"/>
                <a:cs typeface="Arial" pitchFamily="34" charset="0"/>
              </a:rPr>
              <a:t>Hypothalamo-hypophyseal</a:t>
            </a:r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tract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5334000" y="2514600"/>
            <a:ext cx="76200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440</TotalTime>
  <Words>422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Arial Black</vt:lpstr>
      <vt:lpstr>Tw Cen MT</vt:lpstr>
      <vt:lpstr>Wingdings</vt:lpstr>
      <vt:lpstr>Wingdings 2</vt:lpstr>
      <vt:lpstr>Median</vt:lpstr>
      <vt:lpstr>ANATOMY  OF  THE PITUITARY GLAND</vt:lpstr>
      <vt:lpstr>OBJECTIVES</vt:lpstr>
      <vt:lpstr>PITUITARY GLAND (HYPOPHYSIS CEREBRI)</vt:lpstr>
      <vt:lpstr>PITUITARY GLAND (POSITION)</vt:lpstr>
      <vt:lpstr>PITUITARY GLAND (POSITION)</vt:lpstr>
      <vt:lpstr>PITUITARY GLAND (POSITION)</vt:lpstr>
      <vt:lpstr>PITUITARY GLAND</vt:lpstr>
      <vt:lpstr>IMPORTANT RELATIONS</vt:lpstr>
      <vt:lpstr>SUBDIVISIONS OF PITUITARY GLAND</vt:lpstr>
      <vt:lpstr>BLOOD SUPPLY OF PITUITARY GLAND</vt:lpstr>
      <vt:lpstr>ARTERIES OF PITUITARY GLAND</vt:lpstr>
      <vt:lpstr>ANTERIOR LOBE OF PITUITARY</vt:lpstr>
      <vt:lpstr>POSTERIOR LOBE OF PITUITARY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Ahmed Ibrahim</cp:lastModifiedBy>
  <cp:revision>75</cp:revision>
  <dcterms:created xsi:type="dcterms:W3CDTF">2011-03-26T11:54:12Z</dcterms:created>
  <dcterms:modified xsi:type="dcterms:W3CDTF">2019-01-15T12:20:46Z</dcterms:modified>
</cp:coreProperties>
</file>