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64" r:id="rId2"/>
    <p:sldId id="265" r:id="rId3"/>
    <p:sldId id="267" r:id="rId4"/>
    <p:sldId id="266" r:id="rId5"/>
    <p:sldId id="268" r:id="rId6"/>
    <p:sldId id="269" r:id="rId7"/>
    <p:sldId id="270" r:id="rId8"/>
    <p:sldId id="272" r:id="rId9"/>
    <p:sldId id="273" r:id="rId10"/>
    <p:sldId id="310" r:id="rId11"/>
    <p:sldId id="274" r:id="rId12"/>
    <p:sldId id="275" r:id="rId13"/>
    <p:sldId id="276" r:id="rId14"/>
    <p:sldId id="277" r:id="rId15"/>
    <p:sldId id="278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305" r:id="rId25"/>
    <p:sldId id="304" r:id="rId26"/>
    <p:sldId id="306" r:id="rId27"/>
    <p:sldId id="309" r:id="rId28"/>
    <p:sldId id="307" r:id="rId29"/>
    <p:sldId id="300" r:id="rId30"/>
    <p:sldId id="308" r:id="rId31"/>
  </p:sldIdLst>
  <p:sldSz cx="10287000" cy="6858000" type="35mm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28" autoAdjust="0"/>
    <p:restoredTop sz="94660"/>
  </p:normalViewPr>
  <p:slideViewPr>
    <p:cSldViewPr snapToGrid="0">
      <p:cViewPr>
        <p:scale>
          <a:sx n="100" d="100"/>
          <a:sy n="100" d="100"/>
        </p:scale>
        <p:origin x="1712" y="424"/>
      </p:cViewPr>
      <p:guideLst>
        <p:guide orient="horz" pos="216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D6DAC-5390-4842-96E1-1D3E9EA21B29}" type="datetimeFigureOut">
              <a:rPr lang="en-US" smtClean="0"/>
              <a:pPr/>
              <a:t>2/16/20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DF0E0-AA37-4E49-8B4D-01F124C0E2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777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16249635-4601-4093-BAFA-46A35E045D53}" type="slidenum">
              <a:rPr lang="en-US" altLang="en-US" smtClean="0"/>
              <a:pPr algn="l">
                <a:spcBef>
                  <a:spcPct val="0"/>
                </a:spcBef>
              </a:pPr>
              <a:t>1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2662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78C45D-B92E-496D-A343-BC569AE0E114}" type="slidenum">
              <a:rPr lang="en-US" altLang="en-US"/>
              <a:pPr eaLnBrk="1" hangingPunct="1">
                <a:spcBef>
                  <a:spcPct val="0"/>
                </a:spcBef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4985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9945B3-58CF-4377-A783-84A3FE782E10}" type="slidenum">
              <a:rPr lang="en-US" altLang="en-US"/>
              <a:pPr eaLnBrk="1" hangingPunct="1">
                <a:spcBef>
                  <a:spcPct val="0"/>
                </a:spcBef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4425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D3FD40-5F50-4472-8EDE-8F6EB09205EE}" type="slidenum">
              <a:rPr lang="en-US" altLang="en-US"/>
              <a:pPr eaLnBrk="1" hangingPunct="1">
                <a:spcBef>
                  <a:spcPct val="0"/>
                </a:spcBef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7171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7C4A4D-0DDB-44BF-AA77-13319E80F60D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7159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BAC320-557E-43F5-9FF2-503F6AE970C5}" type="slidenum">
              <a:rPr lang="en-US" altLang="en-US"/>
              <a:pPr eaLnBrk="1" hangingPunct="1">
                <a:spcBef>
                  <a:spcPct val="0"/>
                </a:spcBef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8998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378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54C177-C9B2-46AA-BD23-E8379D0B4820}" type="slidenum">
              <a:rPr lang="en-US" altLang="en-US"/>
              <a:pPr eaLnBrk="1" hangingPunct="1">
                <a:spcBef>
                  <a:spcPct val="0"/>
                </a:spcBef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8140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0D9F7E-E1D3-4651-85E3-74D49019A318}" type="slidenum">
              <a:rPr lang="en-US" altLang="en-US"/>
              <a:pPr eaLnBrk="1" hangingPunct="1">
                <a:spcBef>
                  <a:spcPct val="0"/>
                </a:spcBef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9258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998851-187D-4C54-85D7-6E9F229F17C6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79943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D57230-E0E4-4D1C-8C5A-23C132E6800C}" type="slidenum">
              <a:rPr lang="en-US" altLang="en-US"/>
              <a:pPr eaLnBrk="1" hangingPunct="1">
                <a:spcBef>
                  <a:spcPct val="0"/>
                </a:spcBef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1106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481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F530C3-E0C5-490F-9586-707821892604}" type="slidenum">
              <a:rPr lang="en-US" altLang="en-US"/>
              <a:pPr eaLnBrk="1" hangingPunct="1">
                <a:spcBef>
                  <a:spcPct val="0"/>
                </a:spcBef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4860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1163D12F-7F06-430B-8A0F-57C2CE9AAF1B}" type="slidenum">
              <a:rPr lang="en-US" altLang="en-US" smtClean="0"/>
              <a:pPr algn="l">
                <a:spcBef>
                  <a:spcPct val="0"/>
                </a:spcBef>
              </a:pPr>
              <a:t>2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17758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F067CD-D37B-4F6D-95D6-BDD98726743A}" type="slidenum">
              <a:rPr lang="en-US" altLang="en-US"/>
              <a:pPr eaLnBrk="1" hangingPunct="1">
                <a:spcBef>
                  <a:spcPct val="0"/>
                </a:spcBef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53682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522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BCDF7E-BDC9-495A-941F-F4EC4381F20A}" type="slidenum">
              <a:rPr lang="en-US" altLang="en-US"/>
              <a:pPr eaLnBrk="1" hangingPunct="1">
                <a:spcBef>
                  <a:spcPct val="0"/>
                </a:spcBef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75772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542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F45292-A4BE-4CC7-8079-AF10E9B0A49D}" type="slidenum">
              <a:rPr lang="en-US" altLang="en-US"/>
              <a:pPr eaLnBrk="1" hangingPunct="1">
                <a:spcBef>
                  <a:spcPct val="0"/>
                </a:spcBef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5298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563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B5387E-AF60-4EDB-B10A-7152987535F3}" type="slidenum">
              <a:rPr lang="en-US" altLang="en-US"/>
              <a:pPr eaLnBrk="1" hangingPunct="1">
                <a:spcBef>
                  <a:spcPct val="0"/>
                </a:spcBef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6828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655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AAF099-333A-41DD-B420-44550EC724DC}" type="slidenum">
              <a:rPr lang="en-US" altLang="en-US"/>
              <a:pPr eaLnBrk="1" hangingPunct="1">
                <a:spcBef>
                  <a:spcPct val="0"/>
                </a:spcBef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40919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655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AAF099-333A-41DD-B420-44550EC724DC}" type="slidenum">
              <a:rPr lang="en-US" altLang="en-US"/>
              <a:pPr eaLnBrk="1" hangingPunct="1">
                <a:spcBef>
                  <a:spcPct val="0"/>
                </a:spcBef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4091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1873DF-B724-4D28-8099-8043AF735403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9760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278914-0FB5-4E0F-80D3-8E4A765A3BBF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1120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0A4FB3-0880-4D9A-9B7A-970492B1C07D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9230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FE5363-479E-4F61-9DB0-1AE5046F634A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0031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74A38D-3117-44C0-9B9A-8E9EBD9926A5}" type="slidenum">
              <a:rPr lang="en-US" altLang="en-US"/>
              <a:pPr eaLnBrk="1" hangingPunct="1">
                <a:spcBef>
                  <a:spcPct val="0"/>
                </a:spcBef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314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EDA563-EF3B-4BC7-94CB-C3611E760801}" type="slidenum">
              <a:rPr lang="en-US" altLang="en-US"/>
              <a:pPr eaLnBrk="1" hangingPunct="1">
                <a:spcBef>
                  <a:spcPct val="0"/>
                </a:spcBef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0024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C7220A-F06F-495D-92DF-0EBC298B4C42}" type="slidenum">
              <a:rPr lang="en-US" altLang="en-US"/>
              <a:pPr eaLnBrk="1" hangingPunct="1">
                <a:spcBef>
                  <a:spcPct val="0"/>
                </a:spcBef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007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79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758952"/>
            <a:ext cx="8486775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168" y="4455620"/>
            <a:ext cx="8486775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2/16/20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18961" y="4343400"/>
            <a:ext cx="833247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24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2/16/20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37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79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414779"/>
            <a:ext cx="2218134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1" y="414778"/>
            <a:ext cx="6525816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2/16/20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28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2/16/20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29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79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758952"/>
            <a:ext cx="8486775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830" y="4453128"/>
            <a:ext cx="8486775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2/16/20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18961" y="4343400"/>
            <a:ext cx="833247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74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25830" y="286604"/>
            <a:ext cx="8486775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829" y="1845734"/>
            <a:ext cx="4166235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6370" y="1845735"/>
            <a:ext cx="4166235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2/16/20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30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25830" y="286604"/>
            <a:ext cx="8486775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830" y="1846052"/>
            <a:ext cx="4166235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" y="2582334"/>
            <a:ext cx="4166235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6370" y="1846052"/>
            <a:ext cx="4166235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6370" y="2582334"/>
            <a:ext cx="4166235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2/16/20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483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2/16/20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856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79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2/16/20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50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41785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408810" y="0"/>
            <a:ext cx="54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594359"/>
            <a:ext cx="2700338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506" y="731520"/>
            <a:ext cx="5477828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5762" y="2926080"/>
            <a:ext cx="2700338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2776" y="6459786"/>
            <a:ext cx="2209368" cy="365125"/>
          </a:xfrm>
        </p:spPr>
        <p:txBody>
          <a:bodyPr/>
          <a:lstStyle>
            <a:lvl1pPr algn="l">
              <a:defRPr/>
            </a:lvl1pPr>
          </a:lstStyle>
          <a:p>
            <a:fld id="{FF7951FE-E49F-4225-AEC5-64F701AAFE4E}" type="datetimeFigureOut">
              <a:rPr lang="en-US" smtClean="0"/>
              <a:pPr/>
              <a:t>2/16/20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50506" y="6459786"/>
            <a:ext cx="39219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2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028432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5074920"/>
            <a:ext cx="8533067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10286987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830" y="5907023"/>
            <a:ext cx="8533067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2/16/20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83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0287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0287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5830" y="286604"/>
            <a:ext cx="8486775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830" y="1845734"/>
            <a:ext cx="8486775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830" y="6459786"/>
            <a:ext cx="20859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F7951FE-E49F-4225-AEC5-64F701AAFE4E}" type="datetimeFigureOut">
              <a:rPr lang="en-US" smtClean="0"/>
              <a:pPr/>
              <a:t>2/16/20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0219" y="6459786"/>
            <a:ext cx="40692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3512" y="6459786"/>
            <a:ext cx="1107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007042" y="1737845"/>
            <a:ext cx="840962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9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5400" dirty="0">
                <a:latin typeface="Constantia" panose="02030602050306030303" pitchFamily="18" charset="0"/>
              </a:rPr>
              <a:t>Thyroid Hormones and Thermogenesis</a:t>
            </a:r>
            <a:br>
              <a:rPr lang="en-US" altLang="en-US" sz="5400" dirty="0">
                <a:latin typeface="Constantia" panose="02030602050306030303" pitchFamily="18" charset="0"/>
              </a:rPr>
            </a:b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580"/>
              </a:spcBef>
              <a:defRPr/>
            </a:pPr>
            <a:r>
              <a:rPr lang="en-US" dirty="0"/>
              <a:t>Endocrine </a:t>
            </a:r>
            <a:r>
              <a:rPr lang="en-US" dirty="0" smtClean="0"/>
              <a:t>Block</a:t>
            </a:r>
          </a:p>
          <a:p>
            <a:pPr>
              <a:spcBef>
                <a:spcPts val="580"/>
              </a:spcBef>
              <a:defRPr/>
            </a:pPr>
            <a:endParaRPr lang="en-US" dirty="0"/>
          </a:p>
          <a:p>
            <a:pPr>
              <a:spcBef>
                <a:spcPts val="580"/>
              </a:spcBef>
              <a:defRPr/>
            </a:pPr>
            <a:r>
              <a:rPr lang="en-US" dirty="0" smtClean="0"/>
              <a:t>Dr. Usman Ghani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50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54000"/>
            <a:ext cx="5232400" cy="1193800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dirty="0">
                <a:latin typeface="Constantia" panose="02030602050306030303" pitchFamily="18" charset="0"/>
              </a:rPr>
              <a:t>Regulation </a:t>
            </a:r>
            <a:r>
              <a:rPr lang="en-US" altLang="en-US" sz="4000" dirty="0" smtClean="0">
                <a:latin typeface="Constantia" panose="02030602050306030303" pitchFamily="18" charset="0"/>
              </a:rPr>
              <a:t>of Thyroid Hormone Secretion</a:t>
            </a:r>
            <a:endParaRPr lang="en-US" sz="4000" dirty="0"/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952500" y="2225675"/>
            <a:ext cx="41790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r" rtl="1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9pPr>
          </a:lstStyle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4C4242"/>
                </a:solidFill>
                <a:latin typeface="Constantia" panose="02030602050306030303" pitchFamily="18" charset="0"/>
              </a:rPr>
              <a:t>High thyroid hormone levels</a:t>
            </a:r>
          </a:p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solidFill>
                  <a:srgbClr val="4C4242"/>
                </a:solidFill>
                <a:latin typeface="Constantia" panose="02030602050306030303" pitchFamily="18" charset="0"/>
              </a:rPr>
              <a:t>suppress TRH, TSH</a:t>
            </a:r>
            <a:endParaRPr lang="en-US" altLang="en-US" sz="2400" dirty="0">
              <a:solidFill>
                <a:srgbClr val="4C4242"/>
              </a:solidFill>
              <a:latin typeface="Constantia" panose="02030602050306030303" pitchFamily="18" charset="0"/>
            </a:endParaRP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1206500" y="4132263"/>
            <a:ext cx="3923721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9pPr>
          </a:lstStyle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4C4242"/>
                </a:solidFill>
                <a:latin typeface="Constantia" panose="02030602050306030303" pitchFamily="18" charset="0"/>
              </a:rPr>
              <a:t>Low thyroid hormone levels</a:t>
            </a:r>
          </a:p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4C4242"/>
                </a:solidFill>
                <a:latin typeface="Constantia" panose="02030602050306030303" pitchFamily="18" charset="0"/>
              </a:rPr>
              <a:t>stimulate </a:t>
            </a:r>
            <a:r>
              <a:rPr lang="en-US" altLang="en-US" sz="2400" dirty="0" smtClean="0">
                <a:solidFill>
                  <a:srgbClr val="4C4242"/>
                </a:solidFill>
                <a:latin typeface="Constantia" panose="02030602050306030303" pitchFamily="18" charset="0"/>
              </a:rPr>
              <a:t>TRH, TSH </a:t>
            </a:r>
            <a:r>
              <a:rPr lang="en-US" altLang="en-US" sz="2400" dirty="0">
                <a:solidFill>
                  <a:srgbClr val="4C4242"/>
                </a:solidFill>
                <a:latin typeface="Constantia" panose="02030602050306030303" pitchFamily="18" charset="0"/>
              </a:rPr>
              <a:t>to </a:t>
            </a:r>
            <a:r>
              <a:rPr lang="en-US" altLang="en-US" sz="2400" dirty="0" smtClean="0">
                <a:solidFill>
                  <a:srgbClr val="4C4242"/>
                </a:solidFill>
                <a:latin typeface="Constantia" panose="02030602050306030303" pitchFamily="18" charset="0"/>
              </a:rPr>
              <a:t>produce more </a:t>
            </a:r>
            <a:r>
              <a:rPr lang="en-US" altLang="en-US" sz="2400" dirty="0">
                <a:solidFill>
                  <a:srgbClr val="4C4242"/>
                </a:solidFill>
                <a:latin typeface="Constantia" panose="02030602050306030303" pitchFamily="18" charset="0"/>
              </a:rPr>
              <a:t>hormone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900" y="76200"/>
            <a:ext cx="3109377" cy="6705600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8900" y="6429700"/>
            <a:ext cx="5575301" cy="39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sz="1800" dirty="0" smtClean="0">
                <a:latin typeface="Arial" panose="020B0604020202020204" pitchFamily="34" charset="0"/>
              </a:rPr>
              <a:t>Clinical Chemistry, Bishop, 7</a:t>
            </a:r>
            <a:r>
              <a:rPr lang="en-GB" sz="1800" baseline="30000" dirty="0" smtClean="0">
                <a:latin typeface="Arial" panose="020B0604020202020204" pitchFamily="34" charset="0"/>
              </a:rPr>
              <a:t>th</a:t>
            </a:r>
            <a:r>
              <a:rPr lang="en-GB" sz="1800" dirty="0" smtClean="0">
                <a:latin typeface="Arial" panose="020B0604020202020204" pitchFamily="34" charset="0"/>
              </a:rPr>
              <a:t> Edition, pp. 492.</a:t>
            </a:r>
            <a:endParaRPr lang="en-GB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30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248504"/>
            <a:ext cx="8486775" cy="1450757"/>
          </a:xfrm>
        </p:spPr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Thyroid Function </a:t>
            </a:r>
            <a:r>
              <a:rPr lang="en-US" altLang="en-US" dirty="0" smtClean="0">
                <a:latin typeface="Constantia" panose="02030602050306030303" pitchFamily="18" charset="0"/>
              </a:rPr>
              <a:t>Tests</a:t>
            </a:r>
            <a:endParaRPr lang="en-US" dirty="0"/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925830" y="1845734"/>
            <a:ext cx="8486775" cy="4174066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Franklin Gothic Book" panose="020B0503020102020204" pitchFamily="34" charset="0"/>
              <a:buAutoNum type="romanUcPeriod"/>
            </a:pPr>
            <a:r>
              <a:rPr lang="en-US" alt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TSH measurement:</a:t>
            </a:r>
          </a:p>
          <a:p>
            <a:pPr marL="833438" lvl="1" indent="-514350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Assessment of thyroid function</a:t>
            </a:r>
          </a:p>
          <a:p>
            <a:pPr marL="833438" lvl="1" indent="-514350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Highly sensitive test (detects very low conc.)</a:t>
            </a:r>
          </a:p>
          <a:p>
            <a:pPr marL="571500" indent="-571500">
              <a:buFont typeface="Franklin Gothic Book" panose="020B0503020102020204" pitchFamily="34" charset="0"/>
              <a:buAutoNum type="romanUcPeriod"/>
            </a:pPr>
            <a:r>
              <a:rPr lang="en-US" alt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Total T</a:t>
            </a:r>
            <a:r>
              <a:rPr lang="en-US" altLang="en-US" sz="3200" b="1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 or free T</a:t>
            </a:r>
            <a:r>
              <a:rPr lang="en-US" altLang="en-US" sz="3200" b="1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marL="833438" lvl="1" indent="-514350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Assessment of thyroid function</a:t>
            </a:r>
          </a:p>
          <a:p>
            <a:pPr marL="833438" lvl="1" indent="-514350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Monitors thyroid treatment (both anti-thyroid and thyroid replacement treatment)</a:t>
            </a:r>
          </a:p>
          <a:p>
            <a:pPr marL="833438" lvl="1" indent="-514350"/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TSH may take </a:t>
            </a: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up to 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8 weeks to adjust to new level during treatment</a:t>
            </a:r>
          </a:p>
        </p:txBody>
      </p:sp>
    </p:spTree>
    <p:extLst>
      <p:ext uri="{BB962C8B-B14F-4D97-AF65-F5344CB8AC3E}">
        <p14:creationId xmlns:p14="http://schemas.microsoft.com/office/powerpoint/2010/main" val="193391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Thyroid Function </a:t>
            </a:r>
            <a:r>
              <a:rPr lang="en-US" altLang="en-US" dirty="0" smtClean="0">
                <a:latin typeface="Constantia" panose="02030602050306030303" pitchFamily="18" charset="0"/>
              </a:rPr>
              <a:t>Tests</a:t>
            </a:r>
            <a:endParaRPr lang="en-US" dirty="0"/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925830" y="1845734"/>
            <a:ext cx="8878472" cy="4618566"/>
          </a:xfrm>
        </p:spPr>
        <p:txBody>
          <a:bodyPr>
            <a:normAutofit fontScale="85000" lnSpcReduction="10000"/>
          </a:bodyPr>
          <a:lstStyle/>
          <a:p>
            <a:pPr marL="571500" indent="-571500">
              <a:spcBef>
                <a:spcPts val="580"/>
              </a:spcBef>
              <a:buFont typeface="+mj-lt"/>
              <a:buAutoNum type="romanUcPeriod" startAt="3"/>
              <a:defRPr/>
            </a:pPr>
            <a:r>
              <a:rPr lang="en-US" sz="3200" b="1" dirty="0">
                <a:solidFill>
                  <a:srgbClr val="000000"/>
                </a:solidFill>
              </a:rPr>
              <a:t>Total T</a:t>
            </a:r>
            <a:r>
              <a:rPr lang="en-US" sz="3200" b="1" baseline="-25000" dirty="0">
                <a:solidFill>
                  <a:srgbClr val="000000"/>
                </a:solidFill>
              </a:rPr>
              <a:t>3</a:t>
            </a:r>
            <a:r>
              <a:rPr lang="en-US" sz="3200" b="1" dirty="0">
                <a:solidFill>
                  <a:srgbClr val="000000"/>
                </a:solidFill>
              </a:rPr>
              <a:t> or free T</a:t>
            </a:r>
            <a:r>
              <a:rPr lang="en-US" sz="3200" b="1" baseline="-25000" dirty="0">
                <a:solidFill>
                  <a:srgbClr val="000000"/>
                </a:solidFill>
              </a:rPr>
              <a:t>3</a:t>
            </a:r>
            <a:r>
              <a:rPr lang="en-US" sz="3200" b="1" dirty="0">
                <a:solidFill>
                  <a:srgbClr val="000000"/>
                </a:solidFill>
              </a:rPr>
              <a:t>: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Useful for assessing hyperthyroidism in which rise </a:t>
            </a:r>
            <a:r>
              <a:rPr lang="en-US" sz="3200" dirty="0">
                <a:solidFill>
                  <a:srgbClr val="000000"/>
                </a:solidFill>
              </a:rPr>
              <a:t>in T</a:t>
            </a:r>
            <a:r>
              <a:rPr lang="en-US" sz="3200" baseline="-25000" dirty="0">
                <a:solidFill>
                  <a:srgbClr val="000000"/>
                </a:solidFill>
              </a:rPr>
              <a:t>3</a:t>
            </a:r>
            <a:r>
              <a:rPr lang="en-US" sz="3200" dirty="0">
                <a:solidFill>
                  <a:srgbClr val="000000"/>
                </a:solidFill>
              </a:rPr>
              <a:t> is independent of T</a:t>
            </a:r>
            <a:r>
              <a:rPr lang="en-US" sz="3200" baseline="-25000" dirty="0">
                <a:solidFill>
                  <a:srgbClr val="000000"/>
                </a:solidFill>
              </a:rPr>
              <a:t>4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200" dirty="0">
                <a:solidFill>
                  <a:srgbClr val="000000"/>
                </a:solidFill>
              </a:rPr>
              <a:t>In some patients only T</a:t>
            </a:r>
            <a:r>
              <a:rPr lang="en-US" sz="3200" baseline="-25000" dirty="0">
                <a:solidFill>
                  <a:srgbClr val="000000"/>
                </a:solidFill>
              </a:rPr>
              <a:t>3</a:t>
            </a:r>
            <a:r>
              <a:rPr lang="en-US" sz="3200" dirty="0">
                <a:solidFill>
                  <a:srgbClr val="000000"/>
                </a:solidFill>
              </a:rPr>
              <a:t> rises (T</a:t>
            </a:r>
            <a:r>
              <a:rPr lang="en-US" sz="3200" baseline="-25000" dirty="0">
                <a:solidFill>
                  <a:srgbClr val="000000"/>
                </a:solidFill>
              </a:rPr>
              <a:t>4</a:t>
            </a:r>
            <a:r>
              <a:rPr lang="en-US" sz="3200" dirty="0">
                <a:solidFill>
                  <a:srgbClr val="000000"/>
                </a:solidFill>
              </a:rPr>
              <a:t> is normal): T</a:t>
            </a:r>
            <a:r>
              <a:rPr lang="en-US" sz="3200" baseline="-25000" dirty="0">
                <a:solidFill>
                  <a:srgbClr val="000000"/>
                </a:solidFill>
              </a:rPr>
              <a:t>3</a:t>
            </a:r>
            <a:r>
              <a:rPr lang="en-US" sz="3200" dirty="0">
                <a:solidFill>
                  <a:srgbClr val="000000"/>
                </a:solidFill>
              </a:rPr>
              <a:t> toxicosis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200" dirty="0">
                <a:solidFill>
                  <a:srgbClr val="000000"/>
                </a:solidFill>
              </a:rPr>
              <a:t>For earlier identification of thyrotoxicosis</a:t>
            </a:r>
          </a:p>
          <a:p>
            <a:pPr marL="571500" indent="-571500">
              <a:spcBef>
                <a:spcPts val="580"/>
              </a:spcBef>
              <a:buFont typeface="+mj-lt"/>
              <a:buAutoNum type="romanUcPeriod" startAt="4"/>
              <a:defRPr/>
            </a:pPr>
            <a:r>
              <a:rPr lang="en-US" sz="3200" b="1" dirty="0">
                <a:solidFill>
                  <a:srgbClr val="000000"/>
                </a:solidFill>
              </a:rPr>
              <a:t>Antibodies: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200" dirty="0">
                <a:solidFill>
                  <a:srgbClr val="000000"/>
                </a:solidFill>
              </a:rPr>
              <a:t>Diagnosis and monitoring of autoimmune thyroid </a:t>
            </a:r>
            <a:r>
              <a:rPr lang="en-US" sz="3200" dirty="0" smtClean="0">
                <a:solidFill>
                  <a:srgbClr val="000000"/>
                </a:solidFill>
              </a:rPr>
              <a:t>disease:</a:t>
            </a:r>
          </a:p>
          <a:p>
            <a:pPr marL="925830" lvl="2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Hashimoto’s thyroiditis (antibodies against TSH receptors that suppress thyroid secretion)</a:t>
            </a:r>
            <a:endParaRPr lang="en-US" sz="2800" dirty="0">
              <a:solidFill>
                <a:srgbClr val="000000"/>
              </a:solidFill>
            </a:endParaRPr>
          </a:p>
          <a:p>
            <a:pPr marL="925830" lvl="2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Graves’ disease (antibodies </a:t>
            </a:r>
            <a:r>
              <a:rPr lang="en-US" sz="2800" dirty="0">
                <a:solidFill>
                  <a:srgbClr val="000000"/>
                </a:solidFill>
              </a:rPr>
              <a:t>against TSH </a:t>
            </a:r>
            <a:r>
              <a:rPr lang="en-US" sz="2800" dirty="0" smtClean="0">
                <a:solidFill>
                  <a:srgbClr val="000000"/>
                </a:solidFill>
              </a:rPr>
              <a:t>receptors that stimulate thyroid secretion)</a:t>
            </a:r>
            <a:endParaRPr lang="en-US" sz="2800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838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254000"/>
            <a:ext cx="8486775" cy="86106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 smtClean="0">
                <a:latin typeface="Constantia" panose="02030602050306030303" pitchFamily="18" charset="0"/>
              </a:rPr>
              <a:t>Goitre, Hypo and Hyperthyroidism</a:t>
            </a:r>
            <a:endParaRPr lang="en-US" dirty="0"/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290831" y="1210734"/>
            <a:ext cx="7049770" cy="4023360"/>
          </a:xfrm>
        </p:spPr>
        <p:txBody>
          <a:bodyPr>
            <a:noAutofit/>
          </a:bodyPr>
          <a:lstStyle/>
          <a:p>
            <a:pPr algn="l" rtl="0" eaLnBrk="1" hangingPunct="1"/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Enlarged thyroid gland</a:t>
            </a:r>
          </a:p>
          <a:p>
            <a:pPr algn="l" rtl="0" eaLnBrk="1" hangingPunct="1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Goitre 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may be associated with:</a:t>
            </a:r>
          </a:p>
          <a:p>
            <a:pPr marL="742950" lvl="1" indent="-285750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Hypofunction</a:t>
            </a:r>
          </a:p>
          <a:p>
            <a:pPr marL="742950" lvl="1" indent="-285750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Hyperfunction</a:t>
            </a:r>
          </a:p>
          <a:p>
            <a:pPr marL="742950" lvl="1" indent="-285750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Normal thyroid hormone conc. (euthyroid)</a:t>
            </a:r>
          </a:p>
          <a:p>
            <a:pPr algn="l" rtl="0" eaLnBrk="1" hangingPunct="1"/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Causes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marL="742950" lvl="1" indent="-285750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Iodine, selenium deficiency</a:t>
            </a:r>
          </a:p>
          <a:p>
            <a:pPr marL="742950" lvl="1" indent="-285750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Hashimoto’s thyroiditis</a:t>
            </a:r>
          </a:p>
          <a:p>
            <a:pPr marL="742950" lvl="1" indent="-285750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Graves’ disease (hyperthyroidism)</a:t>
            </a:r>
          </a:p>
          <a:p>
            <a:pPr marL="742950" lvl="1" indent="-285750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Congenital hypothyroidism / thyroid cancer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100" y="1714500"/>
            <a:ext cx="2604724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5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Hypothyroidism</a:t>
            </a:r>
            <a:endParaRPr lang="en-US" dirty="0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 eaLnBrk="1" hangingPunct="1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Deficiency of thyroid hormones</a:t>
            </a:r>
          </a:p>
          <a:p>
            <a:pPr algn="l" rtl="0" eaLnBrk="1" hangingPunct="1"/>
            <a:endParaRPr lang="en-US" altLang="en-US" sz="3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altLang="en-US" sz="36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Primary hypothyroidism: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Failure of thyroid </a:t>
            </a:r>
            <a:r>
              <a:rPr lang="en-US" altLang="en-US" sz="3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gland (Elevated TSH, deficiency of thyroid hormones)</a:t>
            </a:r>
            <a:endParaRPr lang="en-US" altLang="en-US" sz="3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742950" lvl="1" indent="-285750"/>
            <a:endParaRPr lang="en-US" altLang="en-US" sz="3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altLang="en-US" sz="36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Secondary hypothyroidism: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Failure of the pituitary </a:t>
            </a:r>
            <a:r>
              <a:rPr lang="en-US" altLang="en-US" sz="3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gland to 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secrete TSH (rare)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Failure of the hypothalamic-pituitary-thyroid axis</a:t>
            </a:r>
          </a:p>
        </p:txBody>
      </p:sp>
    </p:spTree>
    <p:extLst>
      <p:ext uri="{BB962C8B-B14F-4D97-AF65-F5344CB8AC3E}">
        <p14:creationId xmlns:p14="http://schemas.microsoft.com/office/powerpoint/2010/main" val="57256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Hypothyroidism</a:t>
            </a:r>
            <a:endParaRPr lang="en-US" dirty="0"/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925830" y="1718734"/>
            <a:ext cx="8486775" cy="4910666"/>
          </a:xfrm>
        </p:spPr>
        <p:txBody>
          <a:bodyPr>
            <a:noAutofit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b="1" dirty="0">
                <a:solidFill>
                  <a:srgbClr val="000000"/>
                </a:solidFill>
              </a:rPr>
              <a:t>Causes: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Hashimoto’s </a:t>
            </a:r>
            <a:r>
              <a:rPr lang="en-US" sz="2400" dirty="0" smtClean="0">
                <a:solidFill>
                  <a:srgbClr val="000000"/>
                </a:solidFill>
              </a:rPr>
              <a:t>thyroiditis</a:t>
            </a:r>
            <a:endParaRPr lang="en-US" sz="2400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Radioiodine or surgical treatment of hyperthyroidism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Drug effects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TSH deficiency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Congenital </a:t>
            </a:r>
            <a:r>
              <a:rPr lang="en-US" sz="2400" dirty="0" smtClean="0">
                <a:solidFill>
                  <a:srgbClr val="000000"/>
                </a:solidFill>
              </a:rPr>
              <a:t>defects in thyroid synthesis / thyroid resistance</a:t>
            </a:r>
            <a:endParaRPr lang="en-US" sz="2400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Severe iodine deficiency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b="1" dirty="0">
                <a:solidFill>
                  <a:srgbClr val="000000"/>
                </a:solidFill>
              </a:rPr>
              <a:t>Clinical features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Tiredness / cold intolerance / weight gain / dry skin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Treatment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Replacement therapy with levothyroxine (T</a:t>
            </a:r>
            <a:r>
              <a:rPr lang="en-US" sz="2400" baseline="-25000" dirty="0" smtClean="0">
                <a:solidFill>
                  <a:srgbClr val="000000"/>
                </a:solidFill>
              </a:rPr>
              <a:t>4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8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2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27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27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4" b="9259"/>
          <a:stretch/>
        </p:blipFill>
        <p:spPr>
          <a:xfrm>
            <a:off x="1587500" y="49057"/>
            <a:ext cx="7378700" cy="68108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19200" y="525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77900" y="5016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16000" y="3670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87600" y="6019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96900" y="5208032"/>
            <a:ext cx="31186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Strategy for the biochemical</a:t>
            </a:r>
          </a:p>
          <a:p>
            <a:r>
              <a:rPr lang="en-US" sz="2000" dirty="0"/>
              <a:t>i</a:t>
            </a:r>
            <a:r>
              <a:rPr lang="en-US" sz="2000" dirty="0" smtClean="0"/>
              <a:t>nvestigation of suspected</a:t>
            </a:r>
          </a:p>
          <a:p>
            <a:r>
              <a:rPr lang="en-US" sz="2000" dirty="0" smtClean="0"/>
              <a:t>hypothyroidism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594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Hypothyroidism</a:t>
            </a:r>
            <a:endParaRPr lang="en-US" dirty="0"/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altLang="en-US" sz="3600" b="1" dirty="0">
                <a:solidFill>
                  <a:srgbClr val="000000"/>
                </a:solidFill>
                <a:cs typeface="Times New Roman" panose="02020603050405020304" pitchFamily="18" charset="0"/>
              </a:rPr>
              <a:t>Non-thyroidal illness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In some diseases, the normal regulation of TSH, T</a:t>
            </a:r>
            <a:r>
              <a:rPr lang="en-US" altLang="en-US" sz="32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and T</a:t>
            </a:r>
            <a:r>
              <a:rPr lang="en-US" altLang="en-US" sz="32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secretion and metabolism is disturbed</a:t>
            </a:r>
          </a:p>
          <a:p>
            <a:pPr marL="742950" lvl="1" indent="-285750"/>
            <a:r>
              <a:rPr lang="en-US" altLang="en-US" sz="3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Most 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of T</a:t>
            </a:r>
            <a:r>
              <a:rPr lang="en-US" altLang="en-US" sz="32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is converted to rT</a:t>
            </a:r>
            <a:r>
              <a:rPr lang="en-US" altLang="en-US" sz="32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(inactive)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Causing thyroid hormone deficiency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Secretion of T</a:t>
            </a:r>
            <a:r>
              <a:rPr lang="en-US" altLang="en-US" sz="32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and T</a:t>
            </a:r>
            <a:r>
              <a:rPr lang="en-US" altLang="en-US" sz="32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is decreased</a:t>
            </a:r>
          </a:p>
        </p:txBody>
      </p:sp>
    </p:spTree>
    <p:extLst>
      <p:ext uri="{BB962C8B-B14F-4D97-AF65-F5344CB8AC3E}">
        <p14:creationId xmlns:p14="http://schemas.microsoft.com/office/powerpoint/2010/main" val="146872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368300"/>
            <a:ext cx="8486775" cy="784861"/>
          </a:xfrm>
        </p:spPr>
        <p:txBody>
          <a:bodyPr/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Hyperthyroidism</a:t>
            </a:r>
            <a:endParaRPr lang="en-US" dirty="0"/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925830" y="1270000"/>
            <a:ext cx="8486775" cy="53340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Hyperstimulation of thyroid gland by pituitary gland</a:t>
            </a:r>
          </a:p>
          <a:p>
            <a:pPr>
              <a:buFont typeface="Wingdings" charset="2"/>
              <a:buChar char="Ø"/>
            </a:pPr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Hypersecretion </a:t>
            </a: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of thyroid </a:t>
            </a:r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hormones</a:t>
            </a:r>
          </a:p>
          <a:p>
            <a:pPr>
              <a:buFont typeface="Wingdings" charset="2"/>
              <a:buChar char="Ø"/>
            </a:pPr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Tissues </a:t>
            </a: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are exposed </a:t>
            </a:r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to high levels </a:t>
            </a: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of thyroid </a:t>
            </a:r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hormones (</a:t>
            </a: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thyrotoxicosis</a:t>
            </a:r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endParaRPr lang="en-US" altLang="en-US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altLang="en-US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Causes</a:t>
            </a: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</a:p>
          <a:p>
            <a:pPr marL="742950" lvl="1" indent="-285750"/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Graves’ disease</a:t>
            </a:r>
          </a:p>
          <a:p>
            <a:pPr marL="742950" lvl="1" indent="-285750"/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Toxic multinodular goitre</a:t>
            </a:r>
          </a:p>
          <a:p>
            <a:pPr marL="742950" lvl="1" indent="-285750"/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Thyroid adenoma</a:t>
            </a:r>
          </a:p>
          <a:p>
            <a:pPr marL="742950" lvl="1" indent="-285750"/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Thyroiditis</a:t>
            </a:r>
          </a:p>
          <a:p>
            <a:pPr marL="742950" lvl="1" indent="-285750"/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Excessive intake of iodine / iodine drugs</a:t>
            </a:r>
          </a:p>
          <a:p>
            <a:pPr marL="742950" lvl="1" indent="-285750"/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Excessive intake of T</a:t>
            </a:r>
            <a:r>
              <a:rPr lang="en-US" altLang="en-US" sz="2800" baseline="-25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and T</a:t>
            </a:r>
            <a:r>
              <a:rPr lang="en-US" altLang="en-US" sz="2800" baseline="-25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9678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4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4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Hyperthyroidism</a:t>
            </a:r>
            <a:endParaRPr lang="en-US" dirty="0"/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735331" y="1845734"/>
            <a:ext cx="5068570" cy="4605866"/>
          </a:xfrm>
        </p:spPr>
        <p:txBody>
          <a:bodyPr>
            <a:noAutofit/>
          </a:bodyPr>
          <a:lstStyle/>
          <a:p>
            <a:pPr algn="l" rtl="0" eaLnBrk="1" hangingPunct="1">
              <a:buFont typeface="Wingdings 2" panose="05020102010507070707" pitchFamily="18" charset="2"/>
              <a:buNone/>
            </a:pP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Clinical features: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700" dirty="0">
                <a:solidFill>
                  <a:srgbClr val="000000"/>
                </a:solidFill>
                <a:cs typeface="Times New Roman" panose="02020603050405020304" pitchFamily="18" charset="0"/>
              </a:rPr>
              <a:t>Weight loss with normal </a:t>
            </a:r>
            <a:r>
              <a:rPr lang="en-US" altLang="en-US" sz="27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appetite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7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Sweating </a:t>
            </a:r>
            <a:r>
              <a:rPr lang="en-US" altLang="en-US" sz="2700" dirty="0">
                <a:solidFill>
                  <a:srgbClr val="000000"/>
                </a:solidFill>
                <a:cs typeface="Times New Roman" panose="02020603050405020304" pitchFamily="18" charset="0"/>
              </a:rPr>
              <a:t>/ heat </a:t>
            </a:r>
            <a:r>
              <a:rPr lang="en-US" altLang="en-US" sz="27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intolerance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7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Fatigue</a:t>
            </a:r>
            <a:endParaRPr lang="en-US" altLang="en-US" sz="27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7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Palpitation </a:t>
            </a:r>
            <a:r>
              <a:rPr lang="en-US" altLang="en-US" sz="2700" dirty="0">
                <a:solidFill>
                  <a:srgbClr val="000000"/>
                </a:solidFill>
                <a:cs typeface="Times New Roman" panose="02020603050405020304" pitchFamily="18" charset="0"/>
              </a:rPr>
              <a:t>/ agitation, </a:t>
            </a:r>
            <a:r>
              <a:rPr lang="en-US" altLang="en-US" sz="27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tremor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7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Angina</a:t>
            </a:r>
            <a:r>
              <a:rPr lang="en-US" altLang="en-US" sz="2700" dirty="0">
                <a:solidFill>
                  <a:srgbClr val="000000"/>
                </a:solidFill>
                <a:cs typeface="Times New Roman" panose="02020603050405020304" pitchFamily="18" charset="0"/>
              </a:rPr>
              <a:t>, heart </a:t>
            </a:r>
            <a:r>
              <a:rPr lang="en-US" altLang="en-US" sz="27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failure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7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Diarrhea</a:t>
            </a:r>
            <a:endParaRPr lang="en-US" altLang="en-US" sz="27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7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Eyelid </a:t>
            </a:r>
            <a:r>
              <a:rPr lang="en-US" altLang="en-US" sz="2700" dirty="0">
                <a:solidFill>
                  <a:srgbClr val="000000"/>
                </a:solidFill>
                <a:cs typeface="Times New Roman" panose="02020603050405020304" pitchFamily="18" charset="0"/>
              </a:rPr>
              <a:t>retraction and lid lag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488" t="1695"/>
          <a:stretch/>
        </p:blipFill>
        <p:spPr>
          <a:xfrm>
            <a:off x="6197600" y="723900"/>
            <a:ext cx="3814133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0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025" y="107576"/>
            <a:ext cx="8486775" cy="823758"/>
          </a:xfrm>
        </p:spPr>
        <p:txBody>
          <a:bodyPr/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Objectives:</a:t>
            </a:r>
            <a:endParaRPr lang="en-US" dirty="0"/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948522" y="964205"/>
            <a:ext cx="8486775" cy="5025713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2400" b="1" dirty="0" smtClean="0">
                <a:cs typeface="Times New Roman" panose="02020603050405020304" pitchFamily="18" charset="0"/>
              </a:rPr>
              <a:t>By the end of this lecture, the Second Year students will be able to: </a:t>
            </a:r>
          </a:p>
          <a:p>
            <a:pPr algn="l" eaLnBrk="1" hangingPunct="1">
              <a:buFont typeface="Wingdings" charset="2"/>
              <a:buChar char="u"/>
            </a:pPr>
            <a:r>
              <a:rPr lang="en-US" altLang="en-US" sz="2800" dirty="0" smtClean="0">
                <a:cs typeface="Times New Roman" panose="02020603050405020304" pitchFamily="18" charset="0"/>
              </a:rPr>
              <a:t>Describe the types and biosynthesis of thyroid hormones</a:t>
            </a:r>
          </a:p>
          <a:p>
            <a:pPr algn="l" eaLnBrk="1" hangingPunct="1">
              <a:buFont typeface="Wingdings" charset="2"/>
              <a:buChar char="u"/>
            </a:pPr>
            <a:r>
              <a:rPr lang="en-US" altLang="en-US" sz="2800" dirty="0" smtClean="0">
                <a:cs typeface="Times New Roman" panose="02020603050405020304" pitchFamily="18" charset="0"/>
              </a:rPr>
              <a:t>Discuss the thyroid hormone actions</a:t>
            </a:r>
          </a:p>
          <a:p>
            <a:pPr algn="l" eaLnBrk="1" hangingPunct="1">
              <a:buFont typeface="Wingdings" charset="2"/>
              <a:buChar char="u"/>
            </a:pPr>
            <a:r>
              <a:rPr lang="en-US" altLang="en-US" sz="2800" dirty="0" smtClean="0">
                <a:cs typeface="Times New Roman" panose="02020603050405020304" pitchFamily="18" charset="0"/>
              </a:rPr>
              <a:t>Understand the regulation of thyroid hormones</a:t>
            </a:r>
          </a:p>
          <a:p>
            <a:pPr algn="l" eaLnBrk="1" hangingPunct="1">
              <a:buFont typeface="Wingdings" charset="2"/>
              <a:buChar char="u"/>
            </a:pPr>
            <a:r>
              <a:rPr lang="en-US" altLang="en-US" sz="2800" dirty="0" smtClean="0">
                <a:cs typeface="Times New Roman" panose="02020603050405020304" pitchFamily="18" charset="0"/>
              </a:rPr>
              <a:t>List and interpret the thyroid function tests</a:t>
            </a:r>
          </a:p>
          <a:p>
            <a:pPr algn="l" eaLnBrk="1" hangingPunct="1">
              <a:buFont typeface="Wingdings" charset="2"/>
              <a:buChar char="u"/>
            </a:pPr>
            <a:r>
              <a:rPr lang="en-US" altLang="en-US" sz="2800" dirty="0" smtClean="0">
                <a:cs typeface="Times New Roman" panose="02020603050405020304" pitchFamily="18" charset="0"/>
              </a:rPr>
              <a:t>Define goiter and differentiate between hypo and hyperthyroidism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pPr algn="l" eaLnBrk="1" hangingPunct="1">
              <a:buFont typeface="Wingdings" charset="2"/>
              <a:buChar char="u"/>
            </a:pPr>
            <a:r>
              <a:rPr lang="en-US" altLang="en-US" sz="2800" dirty="0" smtClean="0">
                <a:cs typeface="Times New Roman" panose="02020603050405020304" pitchFamily="18" charset="0"/>
              </a:rPr>
              <a:t>Discuss the role of thyroid hormone in thermogenesis</a:t>
            </a:r>
          </a:p>
        </p:txBody>
      </p:sp>
    </p:spTree>
    <p:extLst>
      <p:ext uri="{BB962C8B-B14F-4D97-AF65-F5344CB8AC3E}">
        <p14:creationId xmlns:p14="http://schemas.microsoft.com/office/powerpoint/2010/main" val="297647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Graves’ disease</a:t>
            </a:r>
            <a:endParaRPr lang="en-US" dirty="0"/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>
              <a:buFont typeface="Wingdings" charset="2"/>
              <a:buChar char="Ø"/>
            </a:pP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Most common cause of </a:t>
            </a:r>
            <a:r>
              <a:rPr lang="en-US" altLang="en-US" sz="3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hyperthyroidism</a:t>
            </a:r>
            <a:endParaRPr lang="en-US" altLang="en-US" sz="36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3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An 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autoimmune </a:t>
            </a:r>
            <a:r>
              <a:rPr lang="en-US" altLang="en-US" sz="3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disease</a:t>
            </a:r>
            <a:endParaRPr lang="en-US" altLang="en-US" sz="36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3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Due to antibodies 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against TSH receptors on </a:t>
            </a:r>
            <a:r>
              <a:rPr lang="en-US" altLang="en-US" sz="3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thyroid gland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3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The antibodies mimic 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the action of pituitary </a:t>
            </a:r>
            <a:r>
              <a:rPr lang="en-US" altLang="en-US" sz="3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hormone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3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ausing hypersecretion of thyroid hormone</a:t>
            </a:r>
            <a:endParaRPr lang="en-US" altLang="en-US" sz="36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59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Hyperthyroidism</a:t>
            </a:r>
            <a:endParaRPr lang="en-US" dirty="0"/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 eaLnBrk="1" hangingPunct="1">
              <a:buFont typeface="Wingdings 2" panose="05020102010507070707" pitchFamily="18" charset="2"/>
              <a:buNone/>
            </a:pPr>
            <a:r>
              <a:rPr lang="en-US" alt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Diagnosis</a:t>
            </a:r>
            <a:endParaRPr lang="en-US" altLang="en-US" b="1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Suppressed / undetectable TSH level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Raised thyroid hormones levels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Confirms primary hyperthyroidism</a:t>
            </a:r>
          </a:p>
          <a:p>
            <a:pPr algn="l" rtl="0" eaLnBrk="1" hangingPunct="1">
              <a:buFont typeface="Wingdings 2" panose="05020102010507070707" pitchFamily="18" charset="2"/>
              <a:buNone/>
            </a:pPr>
            <a:endParaRPr lang="en-US" altLang="en-US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 2" panose="05020102010507070707" pitchFamily="18" charset="2"/>
              <a:buNone/>
            </a:pPr>
            <a:r>
              <a:rPr lang="en-US" altLang="en-US" sz="3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Problems in diagnosis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Total serum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800" baseline="-25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4 </a:t>
            </a: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varies due to changes in binding protein levels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igh estrogens in pregnancy increase TBG synthesis</a:t>
            </a:r>
          </a:p>
        </p:txBody>
      </p:sp>
    </p:spTree>
    <p:extLst>
      <p:ext uri="{BB962C8B-B14F-4D97-AF65-F5344CB8AC3E}">
        <p14:creationId xmlns:p14="http://schemas.microsoft.com/office/powerpoint/2010/main" val="200691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Hyperthyroidism</a:t>
            </a:r>
            <a:endParaRPr lang="en-US" dirty="0"/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Congenital TBG deficiency can also influence results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Free T</a:t>
            </a:r>
            <a:r>
              <a:rPr lang="en-US" altLang="en-US" sz="2800" baseline="-25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and TSH are first-line tests for diagnosis of thyroid dysfunction</a:t>
            </a:r>
          </a:p>
          <a:p>
            <a:pPr algn="l" rtl="0" eaLnBrk="1" hangingPunct="1"/>
            <a:endParaRPr lang="en-US" altLang="en-US" sz="28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 2" panose="05020102010507070707" pitchFamily="18" charset="2"/>
              <a:buNone/>
            </a:pP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Treatment</a:t>
            </a:r>
            <a:endParaRPr lang="en-US" altLang="en-US" sz="2800" b="1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Antithyroid drugs: carbimazole, propylthiouracil</a:t>
            </a:r>
            <a:endParaRPr lang="en-US" altLang="en-US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Radioiodine: sodium </a:t>
            </a:r>
            <a:r>
              <a:rPr lang="en-US" altLang="en-US" sz="2800" baseline="30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131</a:t>
            </a: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I inhibits T</a:t>
            </a:r>
            <a:r>
              <a:rPr lang="en-US" altLang="en-US" sz="2800" baseline="-25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/T</a:t>
            </a:r>
            <a:r>
              <a:rPr lang="en-US" altLang="en-US" sz="2800" baseline="-25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synthesis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Surgery: thyroidectomy</a:t>
            </a:r>
          </a:p>
        </p:txBody>
      </p:sp>
    </p:spTree>
    <p:extLst>
      <p:ext uri="{BB962C8B-B14F-4D97-AF65-F5344CB8AC3E}">
        <p14:creationId xmlns:p14="http://schemas.microsoft.com/office/powerpoint/2010/main" val="407401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" y="0"/>
            <a:ext cx="85449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5830" y="393700"/>
            <a:ext cx="8486775" cy="721360"/>
          </a:xfrm>
        </p:spPr>
        <p:txBody>
          <a:bodyPr/>
          <a:lstStyle/>
          <a:p>
            <a:pPr algn="ctr"/>
            <a:r>
              <a:rPr lang="en-US" b="1" dirty="0" smtClean="0"/>
              <a:t>Thermogenesis (Heat production)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4583" y="1422400"/>
            <a:ext cx="9763298" cy="49657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</a:rPr>
              <a:t>Humans are </a:t>
            </a:r>
            <a:r>
              <a:rPr lang="en-US" sz="3200" dirty="0" smtClean="0">
                <a:solidFill>
                  <a:srgbClr val="FF6600"/>
                </a:solidFill>
              </a:rPr>
              <a:t>homeothermic</a:t>
            </a:r>
            <a:r>
              <a:rPr lang="en-US" sz="3200" dirty="0" smtClean="0">
                <a:solidFill>
                  <a:srgbClr val="000000"/>
                </a:solidFill>
              </a:rPr>
              <a:t> (keep constant body temp.)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</a:rPr>
              <a:t>Tightly controlled </a:t>
            </a:r>
            <a:r>
              <a:rPr lang="en-US" sz="3200" dirty="0" smtClean="0">
                <a:solidFill>
                  <a:srgbClr val="FF6600"/>
                </a:solidFill>
              </a:rPr>
              <a:t>temperature homeostasis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</a:rPr>
              <a:t>Thermogenesis is of two types: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6600"/>
                </a:solidFill>
              </a:rPr>
              <a:t>Obligatory</a:t>
            </a:r>
            <a:r>
              <a:rPr lang="en-US" sz="3200" dirty="0" smtClean="0">
                <a:solidFill>
                  <a:srgbClr val="000000"/>
                </a:solidFill>
              </a:rPr>
              <a:t>: </a:t>
            </a:r>
            <a:r>
              <a:rPr lang="en-US" sz="3200" dirty="0">
                <a:solidFill>
                  <a:srgbClr val="000000"/>
                </a:solidFill>
              </a:rPr>
              <a:t>H</a:t>
            </a:r>
            <a:r>
              <a:rPr lang="en-US" sz="3200" dirty="0" smtClean="0">
                <a:solidFill>
                  <a:srgbClr val="000000"/>
                </a:solidFill>
              </a:rPr>
              <a:t>eat production due to basal metabolic rate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6600"/>
                </a:solidFill>
              </a:rPr>
              <a:t>Facultative</a:t>
            </a:r>
            <a:r>
              <a:rPr lang="en-US" sz="3200" dirty="0" smtClean="0">
                <a:solidFill>
                  <a:srgbClr val="000000"/>
                </a:solidFill>
              </a:rPr>
              <a:t>: On-demand extra heat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production from metabolic activity in brown adipose tissue, skeletal muscle, etc.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</a:rPr>
              <a:t>F</a:t>
            </a:r>
            <a:r>
              <a:rPr lang="en-US" sz="3200" dirty="0" smtClean="0">
                <a:solidFill>
                  <a:srgbClr val="000000"/>
                </a:solidFill>
              </a:rPr>
              <a:t>acultative thermogenesis in brown adipose tissue is stimulated by sympathetic nervous system</a:t>
            </a:r>
          </a:p>
        </p:txBody>
      </p:sp>
    </p:spTree>
    <p:extLst>
      <p:ext uri="{BB962C8B-B14F-4D97-AF65-F5344CB8AC3E}">
        <p14:creationId xmlns:p14="http://schemas.microsoft.com/office/powerpoint/2010/main" val="341175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nstantia"/>
                <a:cs typeface="Constantia"/>
              </a:rPr>
              <a:t>Thyroid Hormone and </a:t>
            </a:r>
            <a:r>
              <a:rPr lang="en-US" sz="4000" dirty="0" smtClean="0">
                <a:latin typeface="Constantia"/>
                <a:cs typeface="Constantia"/>
              </a:rPr>
              <a:t>Thermogenesis</a:t>
            </a:r>
            <a:endParaRPr lang="en-US" sz="4000" dirty="0">
              <a:latin typeface="Constantia"/>
              <a:cs typeface="Constanti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hyroid hormone plays essential roles in thermogenesis</a:t>
            </a:r>
          </a:p>
          <a:p>
            <a:pPr>
              <a:buFont typeface="Wingdings" charset="2"/>
              <a:buChar char="Ø"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upregulates body temperature set by the brain</a:t>
            </a:r>
          </a:p>
          <a:p>
            <a:pPr>
              <a:buFont typeface="Wingdings" charset="2"/>
              <a:buChar char="Ø"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acts centrally on the hypothalamus that controls brown adipose tissue for thermogenesis</a:t>
            </a:r>
          </a:p>
        </p:txBody>
      </p:sp>
    </p:spTree>
    <p:extLst>
      <p:ext uri="{BB962C8B-B14F-4D97-AF65-F5344CB8AC3E}">
        <p14:creationId xmlns:p14="http://schemas.microsoft.com/office/powerpoint/2010/main" val="149910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3300" y="215900"/>
            <a:ext cx="820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nstantia"/>
                <a:cs typeface="Constantia"/>
              </a:rPr>
              <a:t>Two </a:t>
            </a:r>
            <a:r>
              <a:rPr lang="en-US" sz="2800" b="1" dirty="0" smtClean="0">
                <a:latin typeface="Constantia"/>
                <a:cs typeface="Constantia"/>
              </a:rPr>
              <a:t>mechanisms of thyroid </a:t>
            </a:r>
            <a:r>
              <a:rPr lang="en-US" sz="2800" b="1" dirty="0">
                <a:latin typeface="Constantia"/>
                <a:cs typeface="Constantia"/>
              </a:rPr>
              <a:t>thermogenesis</a:t>
            </a:r>
          </a:p>
        </p:txBody>
      </p:sp>
      <p:sp>
        <p:nvSpPr>
          <p:cNvPr id="8" name="Down Arrow 7"/>
          <p:cNvSpPr/>
          <p:nvPr/>
        </p:nvSpPr>
        <p:spPr>
          <a:xfrm rot="2747349">
            <a:off x="2129171" y="1554609"/>
            <a:ext cx="482600" cy="9716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Down Arrow 19"/>
          <p:cNvSpPr/>
          <p:nvPr/>
        </p:nvSpPr>
        <p:spPr>
          <a:xfrm rot="19663395">
            <a:off x="6938405" y="1588023"/>
            <a:ext cx="482600" cy="97113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8000" y="2374900"/>
            <a:ext cx="26248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000"/>
                </a:solidFill>
              </a:rPr>
              <a:t>Body tissue cells</a:t>
            </a:r>
          </a:p>
          <a:p>
            <a:pPr algn="ctr"/>
            <a:r>
              <a:rPr lang="en-US" sz="2800" b="1" dirty="0" smtClean="0">
                <a:solidFill>
                  <a:srgbClr val="008000"/>
                </a:solidFill>
              </a:rPr>
              <a:t>(muscle, liver)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1574800" y="3378200"/>
            <a:ext cx="482600" cy="558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45860" y="4000500"/>
            <a:ext cx="33787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000"/>
                </a:solidFill>
              </a:rPr>
              <a:t>Activates certain</a:t>
            </a:r>
          </a:p>
          <a:p>
            <a:pPr algn="ctr"/>
            <a:r>
              <a:rPr lang="en-US" sz="2800" b="1" dirty="0">
                <a:solidFill>
                  <a:srgbClr val="008000"/>
                </a:solidFill>
              </a:rPr>
              <a:t>e</a:t>
            </a:r>
            <a:r>
              <a:rPr lang="en-US" sz="2800" b="1" dirty="0" smtClean="0">
                <a:solidFill>
                  <a:srgbClr val="008000"/>
                </a:solidFill>
              </a:rPr>
              <a:t>nzymes by an</a:t>
            </a:r>
          </a:p>
          <a:p>
            <a:pPr algn="ctr"/>
            <a:r>
              <a:rPr lang="en-US" sz="2800" b="1" dirty="0" smtClean="0">
                <a:solidFill>
                  <a:srgbClr val="008000"/>
                </a:solidFill>
              </a:rPr>
              <a:t>unknown mechanism</a:t>
            </a:r>
          </a:p>
        </p:txBody>
      </p:sp>
      <p:sp>
        <p:nvSpPr>
          <p:cNvPr id="26" name="Down Arrow 25"/>
          <p:cNvSpPr/>
          <p:nvPr/>
        </p:nvSpPr>
        <p:spPr>
          <a:xfrm rot="5400000">
            <a:off x="6353461" y="5388753"/>
            <a:ext cx="482600" cy="98963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56005" y="5599093"/>
            <a:ext cx="2775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THERMOGENESIS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7592" y="952500"/>
            <a:ext cx="1882196" cy="95410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000"/>
                </a:solidFill>
              </a:rPr>
              <a:t>1. Classical,</a:t>
            </a:r>
          </a:p>
          <a:p>
            <a:pPr algn="ctr"/>
            <a:r>
              <a:rPr lang="en-US" sz="2800" b="1" dirty="0" smtClean="0">
                <a:solidFill>
                  <a:srgbClr val="008000"/>
                </a:solidFill>
              </a:rPr>
              <a:t>peripheral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40000" y="1104900"/>
            <a:ext cx="459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6600"/>
                </a:solidFill>
              </a:rPr>
              <a:t>Thyroid hormone (T</a:t>
            </a:r>
            <a:r>
              <a:rPr lang="en-US" sz="2800" b="1" baseline="-25000" dirty="0" smtClean="0">
                <a:solidFill>
                  <a:srgbClr val="FF6600"/>
                </a:solidFill>
              </a:rPr>
              <a:t>3</a:t>
            </a:r>
            <a:r>
              <a:rPr lang="en-US" sz="2800" b="1" dirty="0" smtClean="0">
                <a:solidFill>
                  <a:srgbClr val="FF6600"/>
                </a:solidFill>
              </a:rPr>
              <a:t>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83400" y="2603500"/>
            <a:ext cx="2354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8E4221"/>
                </a:solidFill>
              </a:rPr>
              <a:t>Hypothalamus</a:t>
            </a:r>
          </a:p>
        </p:txBody>
      </p:sp>
      <p:sp>
        <p:nvSpPr>
          <p:cNvPr id="38" name="Down Arrow 37"/>
          <p:cNvSpPr/>
          <p:nvPr/>
        </p:nvSpPr>
        <p:spPr>
          <a:xfrm>
            <a:off x="7810500" y="3162300"/>
            <a:ext cx="482600" cy="558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802486" y="3708400"/>
            <a:ext cx="26131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E4221"/>
                </a:solidFill>
              </a:rPr>
              <a:t>Activates brown</a:t>
            </a:r>
          </a:p>
          <a:p>
            <a:pPr algn="ctr"/>
            <a:r>
              <a:rPr lang="en-US" sz="2800" b="1" dirty="0" smtClean="0">
                <a:solidFill>
                  <a:srgbClr val="8E4221"/>
                </a:solidFill>
              </a:rPr>
              <a:t>adipose tissue</a:t>
            </a:r>
          </a:p>
        </p:txBody>
      </p:sp>
      <p:sp>
        <p:nvSpPr>
          <p:cNvPr id="40" name="Down Arrow 39"/>
          <p:cNvSpPr/>
          <p:nvPr/>
        </p:nvSpPr>
        <p:spPr>
          <a:xfrm>
            <a:off x="7848600" y="4686300"/>
            <a:ext cx="482600" cy="558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116220" y="5143500"/>
            <a:ext cx="20364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E4221"/>
                </a:solidFill>
              </a:rPr>
              <a:t>Increased</a:t>
            </a:r>
          </a:p>
          <a:p>
            <a:pPr algn="ctr"/>
            <a:r>
              <a:rPr lang="en-US" sz="2800" b="1" dirty="0" smtClean="0">
                <a:solidFill>
                  <a:srgbClr val="8E4221"/>
                </a:solidFill>
              </a:rPr>
              <a:t>body energy</a:t>
            </a:r>
          </a:p>
          <a:p>
            <a:pPr algn="ctr"/>
            <a:r>
              <a:rPr lang="en-US" sz="2800" b="1" dirty="0" smtClean="0">
                <a:solidFill>
                  <a:srgbClr val="8E4221"/>
                </a:solidFill>
              </a:rPr>
              <a:t>expenditure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470245" y="1155700"/>
            <a:ext cx="2489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2. New: Central</a:t>
            </a:r>
          </a:p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rown fat</a:t>
            </a:r>
          </a:p>
        </p:txBody>
      </p:sp>
      <p:sp>
        <p:nvSpPr>
          <p:cNvPr id="4" name="Bent-Up Arrow 3"/>
          <p:cNvSpPr/>
          <p:nvPr/>
        </p:nvSpPr>
        <p:spPr>
          <a:xfrm rot="5400000">
            <a:off x="2152650" y="4845050"/>
            <a:ext cx="711200" cy="173990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8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2" grpId="0" animBg="1"/>
      <p:bldP spid="26" grpId="0" animBg="1"/>
      <p:bldP spid="38" grpId="0" animBg="1"/>
      <p:bldP spid="40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27" t="3518" r="2416"/>
          <a:stretch/>
        </p:blipFill>
        <p:spPr>
          <a:xfrm>
            <a:off x="2997200" y="114300"/>
            <a:ext cx="7099300" cy="66167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9400" y="584200"/>
            <a:ext cx="3365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atin typeface="Constantia"/>
                <a:cs typeface="Constantia"/>
              </a:rPr>
              <a:t>Two mechanisms</a:t>
            </a:r>
          </a:p>
          <a:p>
            <a:pPr algn="r"/>
            <a:r>
              <a:rPr lang="en-US" sz="2800" b="1" dirty="0">
                <a:latin typeface="Constantia"/>
                <a:cs typeface="Constantia"/>
              </a:rPr>
              <a:t>o</a:t>
            </a:r>
            <a:r>
              <a:rPr lang="en-US" sz="2800" b="1" dirty="0" smtClean="0">
                <a:latin typeface="Constantia"/>
                <a:cs typeface="Constantia"/>
              </a:rPr>
              <a:t>f thyroid thermogenesis</a:t>
            </a:r>
          </a:p>
        </p:txBody>
      </p:sp>
    </p:spTree>
    <p:extLst>
      <p:ext uri="{BB962C8B-B14F-4D97-AF65-F5344CB8AC3E}">
        <p14:creationId xmlns:p14="http://schemas.microsoft.com/office/powerpoint/2010/main" val="99560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79400" y="139700"/>
            <a:ext cx="9804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In respiratory chain, some protons reenter the mitochondrial matrix thru </a:t>
            </a:r>
            <a:r>
              <a:rPr lang="en-US" sz="2800" dirty="0" smtClean="0">
                <a:solidFill>
                  <a:srgbClr val="FF6600"/>
                </a:solidFill>
              </a:rPr>
              <a:t>uncoupling proteins (UCPs) </a:t>
            </a:r>
            <a:r>
              <a:rPr lang="en-US" sz="2800" dirty="0" smtClean="0"/>
              <a:t>without ATP synthesis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These protons are released as heat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Thyroid hormone regulates mitochondrial UCPs</a:t>
            </a:r>
            <a:endParaRPr lang="en-US" altLang="en-US" sz="2000" dirty="0">
              <a:solidFill>
                <a:srgbClr val="000000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r>
              <a:rPr lang="en-US" sz="2800" dirty="0" smtClean="0"/>
              <a:t>Examples: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6600"/>
                </a:solidFill>
              </a:rPr>
              <a:t>UCP1 in brown adipose tissue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6600"/>
                </a:solidFill>
              </a:rPr>
              <a:t>UCP3 in muscle, other tissues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92923"/>
            <a:ext cx="6896100" cy="3465077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96100" y="3191920"/>
            <a:ext cx="3390899" cy="36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2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330" y="812800"/>
            <a:ext cx="8486775" cy="65786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Constantia"/>
                <a:cs typeface="Constantia"/>
              </a:rPr>
              <a:t>Take home message</a:t>
            </a:r>
            <a:endParaRPr lang="en-US" b="1" dirty="0">
              <a:latin typeface="Constantia"/>
              <a:cs typeface="Constant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02" y="1731434"/>
            <a:ext cx="9851781" cy="452693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Thyroid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hormones are synthesized in the thyroid gland by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iodination, coupling and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binding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thyroglobulin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hyroid hormones regulate metabolism and thermogenesis in the body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regulated by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hypothalamic-pituitary-thyroid axis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Thyroid function tests such as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TSH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free T</a:t>
            </a:r>
            <a:r>
              <a:rPr lang="en-US" alt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T</a:t>
            </a:r>
            <a:r>
              <a:rPr lang="en-US" alt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antibodies help diagnose and follow up thyroid disorders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Goiter, hypo- and hyperthyroidism are due to abnormalities in thyroid functions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72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Types and Biosynthesis </a:t>
            </a:r>
            <a:r>
              <a:rPr lang="en-US" altLang="en-US" dirty="0">
                <a:latin typeface="Constantia" panose="02030602050306030303" pitchFamily="18" charset="0"/>
              </a:rPr>
              <a:t>of</a:t>
            </a:r>
            <a:br>
              <a:rPr lang="en-US" altLang="en-US" dirty="0">
                <a:latin typeface="Constantia" panose="02030602050306030303" pitchFamily="18" charset="0"/>
              </a:rPr>
            </a:br>
            <a:r>
              <a:rPr lang="en-US" altLang="en-US" dirty="0">
                <a:latin typeface="Constantia" panose="02030602050306030303" pitchFamily="18" charset="0"/>
              </a:rPr>
              <a:t>Thyroid </a:t>
            </a:r>
            <a:r>
              <a:rPr lang="en-US" altLang="en-US" dirty="0" smtClean="0">
                <a:latin typeface="Constantia" panose="02030602050306030303" pitchFamily="18" charset="0"/>
              </a:rPr>
              <a:t>Hormones</a:t>
            </a:r>
            <a:endParaRPr lang="en-US" dirty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925830" y="1845734"/>
            <a:ext cx="8486775" cy="4514725"/>
          </a:xfrm>
        </p:spPr>
        <p:txBody>
          <a:bodyPr>
            <a:normAutofit fontScale="92500" lnSpcReduction="20000"/>
          </a:bodyPr>
          <a:lstStyle/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Thyroxine (T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) and tri-iodothyronine (T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)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Synthesized in the thyroid gland by: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3200" dirty="0" smtClean="0">
                <a:cs typeface="Times New Roman" panose="02020603050405020304" pitchFamily="18" charset="0"/>
              </a:rPr>
              <a:t>Iodination and coupling </a:t>
            </a:r>
            <a:r>
              <a:rPr lang="en-US" altLang="en-US" sz="3200" dirty="0">
                <a:cs typeface="Times New Roman" panose="02020603050405020304" pitchFamily="18" charset="0"/>
              </a:rPr>
              <a:t>of two tyrosine molecules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3200" dirty="0" smtClean="0">
                <a:cs typeface="Times New Roman" panose="02020603050405020304" pitchFamily="18" charset="0"/>
              </a:rPr>
              <a:t>Binding </a:t>
            </a:r>
            <a:r>
              <a:rPr lang="en-US" altLang="en-US" sz="3200" dirty="0">
                <a:cs typeface="Times New Roman" panose="02020603050405020304" pitchFamily="18" charset="0"/>
              </a:rPr>
              <a:t>to thyroglobulin protein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Thyroid gland mostly secretes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Peripheral tissues (liver, kidney, etc.) de-iodinate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to 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T</a:t>
            </a:r>
            <a:r>
              <a:rPr lang="en-US" altLang="en-US" sz="3200" baseline="-25000" dirty="0" smtClean="0">
                <a:cs typeface="Times New Roman" panose="02020603050405020304" pitchFamily="18" charset="0"/>
              </a:rPr>
              <a:t>3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Deiodination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is catalyzed by deiodinase enzymes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 smtClean="0">
                <a:cs typeface="Times New Roman" panose="02020603050405020304" pitchFamily="18" charset="0"/>
              </a:rPr>
              <a:t>T</a:t>
            </a:r>
            <a:r>
              <a:rPr lang="en-US" altLang="en-US" sz="3200" baseline="-25000" dirty="0" smtClean="0">
                <a:cs typeface="Times New Roman" panose="02020603050405020304" pitchFamily="18" charset="0"/>
              </a:rPr>
              <a:t>4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can be metabolized to rT</a:t>
            </a:r>
            <a:r>
              <a:rPr lang="en-US" altLang="en-US" sz="3200" baseline="-25000" dirty="0" smtClean="0">
                <a:cs typeface="Times New Roman" panose="02020603050405020304" pitchFamily="18" charset="0"/>
              </a:rPr>
              <a:t>3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(inactive form)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endParaRPr lang="en-US" altLang="en-US" sz="3200" dirty="0" smtClean="0"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panose="05000000000000000000" pitchFamily="2" charset="2"/>
              <a:buChar char="Ø"/>
            </a:pPr>
            <a:endParaRPr lang="en-US" altLang="en-US" sz="3200" baseline="-25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0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330" y="812800"/>
            <a:ext cx="8486775" cy="65786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Constantia"/>
                <a:cs typeface="Constantia"/>
              </a:rPr>
              <a:t>References</a:t>
            </a:r>
            <a:endParaRPr lang="en-US" b="1" dirty="0">
              <a:latin typeface="Constantia"/>
              <a:cs typeface="Constant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303" y="1731434"/>
            <a:ext cx="8413798" cy="452693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Clinical Biochemistry: An Illustrated Colour Text, 5</a:t>
            </a:r>
            <a:r>
              <a:rPr lang="en-US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Edition,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Allan Gaw, pp. 88-93, Churchill Livingstone, UK.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Nedergaard, J and Cannon, B. Thyroid hormones: igniting brown fat via the brain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Nature Medicine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Volume 16, Number 9, pp. 965-967, 2010.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87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00" y="406400"/>
            <a:ext cx="6784838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3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Types and Biosynthesis </a:t>
            </a:r>
            <a:r>
              <a:rPr lang="en-US" altLang="en-US" dirty="0">
                <a:latin typeface="Constantia" panose="02030602050306030303" pitchFamily="18" charset="0"/>
              </a:rPr>
              <a:t>of</a:t>
            </a:r>
            <a:br>
              <a:rPr lang="en-US" altLang="en-US" dirty="0">
                <a:latin typeface="Constantia" panose="02030602050306030303" pitchFamily="18" charset="0"/>
              </a:rPr>
            </a:br>
            <a:r>
              <a:rPr lang="en-US" altLang="en-US" dirty="0">
                <a:latin typeface="Constantia" panose="02030602050306030303" pitchFamily="18" charset="0"/>
              </a:rPr>
              <a:t>Thyroid </a:t>
            </a:r>
            <a:r>
              <a:rPr lang="en-US" altLang="en-US" dirty="0" smtClean="0">
                <a:latin typeface="Constantia" panose="02030602050306030303" pitchFamily="18" charset="0"/>
              </a:rPr>
              <a:t>Hormones</a:t>
            </a:r>
            <a:endParaRPr lang="en-US" dirty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is a more </a:t>
            </a:r>
            <a:r>
              <a:rPr lang="en-US" altLang="en-US" sz="3200" dirty="0">
                <a:cs typeface="Times New Roman" panose="02020603050405020304" pitchFamily="18" charset="0"/>
              </a:rPr>
              <a:t>biologically active form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 smtClean="0">
                <a:cs typeface="Times New Roman" panose="02020603050405020304" pitchFamily="18" charset="0"/>
              </a:rPr>
              <a:t>Most </a:t>
            </a:r>
            <a:r>
              <a:rPr lang="en-US" altLang="en-US" sz="3200" dirty="0">
                <a:cs typeface="Times New Roman" panose="02020603050405020304" pitchFamily="18" charset="0"/>
              </a:rPr>
              <a:t>of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is transported in plasma as protein-bound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3200" dirty="0">
                <a:cs typeface="Times New Roman" panose="02020603050405020304" pitchFamily="18" charset="0"/>
              </a:rPr>
              <a:t>Thyroxin 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binding </a:t>
            </a:r>
            <a:r>
              <a:rPr lang="en-US" altLang="en-US" sz="3200" dirty="0">
                <a:cs typeface="Times New Roman" panose="02020603050405020304" pitchFamily="18" charset="0"/>
              </a:rPr>
              <a:t>globulin (TBG)-bound (70%)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3200" dirty="0">
                <a:cs typeface="Times New Roman" panose="02020603050405020304" pitchFamily="18" charset="0"/>
              </a:rPr>
              <a:t>Albumin-bound (25%)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3200" dirty="0">
                <a:cs typeface="Times New Roman" panose="02020603050405020304" pitchFamily="18" charset="0"/>
              </a:rPr>
              <a:t>Transthyretin 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(pre-albumin)</a:t>
            </a:r>
            <a:r>
              <a:rPr lang="en-US" altLang="en-US" sz="3200" dirty="0">
                <a:cs typeface="Times New Roman" panose="02020603050405020304" pitchFamily="18" charset="0"/>
              </a:rPr>
              <a:t>-bound (5%)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The unbound (free) form of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and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 are biologically active</a:t>
            </a:r>
          </a:p>
        </p:txBody>
      </p:sp>
    </p:spTree>
    <p:extLst>
      <p:ext uri="{BB962C8B-B14F-4D97-AF65-F5344CB8AC3E}">
        <p14:creationId xmlns:p14="http://schemas.microsoft.com/office/powerpoint/2010/main" val="206244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146904"/>
            <a:ext cx="8486775" cy="1450757"/>
          </a:xfrm>
        </p:spPr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Thyroid hormone </a:t>
            </a:r>
            <a:r>
              <a:rPr lang="en-US" altLang="en-US" dirty="0" smtClean="0">
                <a:latin typeface="Constantia" panose="02030602050306030303" pitchFamily="18" charset="0"/>
              </a:rPr>
              <a:t>action</a:t>
            </a:r>
            <a:endParaRPr lang="en-US" dirty="0"/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712176" y="1635760"/>
            <a:ext cx="9412605" cy="428244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/>
                </a:solidFill>
                <a:cs typeface="Calibri"/>
              </a:rPr>
              <a:t>P</a:t>
            </a:r>
            <a:r>
              <a:rPr lang="en-US" sz="3000" dirty="0" smtClean="0">
                <a:solidFill>
                  <a:schemeClr val="tx1"/>
                </a:solidFill>
                <a:cs typeface="Calibri"/>
              </a:rPr>
              <a:t>lays </a:t>
            </a:r>
            <a:r>
              <a:rPr lang="en-US" sz="3000" dirty="0" smtClean="0">
                <a:solidFill>
                  <a:schemeClr val="tx1"/>
                </a:solidFill>
                <a:cs typeface="Calibri"/>
              </a:rPr>
              <a:t>essential </a:t>
            </a:r>
            <a:r>
              <a:rPr lang="en-US" sz="3000" dirty="0">
                <a:solidFill>
                  <a:schemeClr val="tx1"/>
                </a:solidFill>
                <a:cs typeface="Calibri"/>
              </a:rPr>
              <a:t>role in </a:t>
            </a:r>
            <a:r>
              <a:rPr lang="en-US" sz="3000" dirty="0" smtClean="0">
                <a:solidFill>
                  <a:schemeClr val="tx1"/>
                </a:solidFill>
                <a:cs typeface="Calibri"/>
              </a:rPr>
              <a:t>the </a:t>
            </a:r>
            <a:r>
              <a:rPr lang="en-US" altLang="en-US" sz="3000" dirty="0" smtClean="0">
                <a:solidFill>
                  <a:schemeClr val="tx1"/>
                </a:solidFill>
                <a:cs typeface="Calibri"/>
              </a:rPr>
              <a:t>maturation </a:t>
            </a:r>
            <a:r>
              <a:rPr lang="en-US" altLang="en-US" sz="3000" dirty="0">
                <a:solidFill>
                  <a:schemeClr val="tx1"/>
                </a:solidFill>
                <a:cs typeface="Calibri"/>
              </a:rPr>
              <a:t>of all body </a:t>
            </a:r>
            <a:r>
              <a:rPr lang="en-US" altLang="en-US" sz="3000" dirty="0" smtClean="0">
                <a:solidFill>
                  <a:schemeClr val="tx1"/>
                </a:solidFill>
                <a:cs typeface="Calibri"/>
              </a:rPr>
              <a:t>tissues</a:t>
            </a:r>
            <a:endParaRPr lang="en-US" sz="3000" dirty="0">
              <a:solidFill>
                <a:schemeClr val="tx1"/>
              </a:solidFill>
              <a:cs typeface="Calibri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3000" dirty="0" smtClean="0">
                <a:cs typeface="Calibri"/>
              </a:rPr>
              <a:t>Involved in thermogenesis </a:t>
            </a:r>
            <a:r>
              <a:rPr lang="en-US" sz="3000" dirty="0" smtClean="0">
                <a:cs typeface="Calibri"/>
              </a:rPr>
              <a:t>and metabolic regulation</a:t>
            </a:r>
            <a:endParaRPr lang="en-US" sz="3000" dirty="0">
              <a:cs typeface="Calibri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3000" dirty="0" smtClean="0">
                <a:cs typeface="Calibri"/>
              </a:rPr>
              <a:t>Increases cellular oxygen </a:t>
            </a:r>
            <a:r>
              <a:rPr lang="en-US" sz="3000" dirty="0">
                <a:cs typeface="Calibri"/>
              </a:rPr>
              <a:t>consumption and </a:t>
            </a:r>
            <a:r>
              <a:rPr lang="en-US" sz="3000" dirty="0" smtClean="0">
                <a:cs typeface="Calibri"/>
              </a:rPr>
              <a:t>stimulates the metabolic rate</a:t>
            </a:r>
            <a:endParaRPr lang="en-US" altLang="en-US" sz="3000" dirty="0">
              <a:cs typeface="Calibri"/>
            </a:endParaRPr>
          </a:p>
          <a:p>
            <a:pPr algn="l" rtl="0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3000" dirty="0">
                <a:cs typeface="Calibri"/>
              </a:rPr>
              <a:t>A</a:t>
            </a:r>
            <a:r>
              <a:rPr lang="en-US" altLang="en-US" sz="3000" dirty="0" smtClean="0">
                <a:cs typeface="Calibri"/>
              </a:rPr>
              <a:t>ffects the rate </a:t>
            </a:r>
            <a:r>
              <a:rPr lang="en-US" altLang="en-US" sz="3000" dirty="0">
                <a:cs typeface="Calibri"/>
              </a:rPr>
              <a:t>of protein, carbohydrate and lipid </a:t>
            </a:r>
            <a:r>
              <a:rPr lang="en-US" altLang="en-US" sz="3000" dirty="0" smtClean="0">
                <a:cs typeface="Calibri"/>
              </a:rPr>
              <a:t>metabolis</a:t>
            </a:r>
            <a:r>
              <a:rPr lang="en-US" altLang="en-US" sz="3000" dirty="0" smtClean="0">
                <a:cs typeface="Arial" panose="020B0604020202020204" pitchFamily="34" charset="0"/>
              </a:rPr>
              <a:t>m</a:t>
            </a:r>
            <a:endParaRPr lang="en-US" altLang="en-US" sz="3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57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Constantia" panose="02030602050306030303" pitchFamily="18" charset="0"/>
              </a:rPr>
              <a:t>Thyroid Hormone </a:t>
            </a:r>
            <a:r>
              <a:rPr lang="en-US" altLang="en-US" dirty="0" smtClean="0">
                <a:latin typeface="Constantia" panose="02030602050306030303" pitchFamily="18" charset="0"/>
              </a:rPr>
              <a:t>Action</a:t>
            </a:r>
            <a:endParaRPr lang="en-US" dirty="0"/>
          </a:p>
        </p:txBody>
      </p:sp>
      <p:sp>
        <p:nvSpPr>
          <p:cNvPr id="82946" name="Content Placeholder 2"/>
          <p:cNvSpPr>
            <a:spLocks noGrp="1"/>
          </p:cNvSpPr>
          <p:nvPr>
            <p:ph idx="1"/>
          </p:nvPr>
        </p:nvSpPr>
        <p:spPr>
          <a:xfrm>
            <a:off x="925830" y="1845734"/>
            <a:ext cx="8486775" cy="4434042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580"/>
              </a:spcBef>
              <a:buNone/>
              <a:defRPr/>
            </a:pPr>
            <a:r>
              <a:rPr lang="en-US" sz="3200" b="1" dirty="0" smtClean="0"/>
              <a:t>Clinical evidence of the wide spectrum of thyroid hormone action: </a:t>
            </a:r>
          </a:p>
          <a:p>
            <a:pPr marL="0" indent="0">
              <a:spcBef>
                <a:spcPts val="580"/>
              </a:spcBef>
              <a:buNone/>
              <a:defRPr/>
            </a:pPr>
            <a:endParaRPr lang="en-US" sz="3200" b="1" dirty="0" smtClean="0"/>
          </a:p>
          <a:p>
            <a:pPr marL="566928" lvl="1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800" dirty="0" smtClean="0"/>
              <a:t>Untreated </a:t>
            </a:r>
            <a:r>
              <a:rPr lang="en-US" sz="3800" dirty="0"/>
              <a:t>congenital hypothyroidism </a:t>
            </a:r>
            <a:r>
              <a:rPr lang="en-US" sz="3800" dirty="0">
                <a:sym typeface="Wingdings" pitchFamily="2" charset="2"/>
              </a:rPr>
              <a:t></a:t>
            </a:r>
            <a:r>
              <a:rPr lang="en-US" sz="3800" dirty="0"/>
              <a:t>permanent brain damage</a:t>
            </a:r>
          </a:p>
          <a:p>
            <a:pPr marL="0" indent="0">
              <a:spcBef>
                <a:spcPts val="580"/>
              </a:spcBef>
              <a:buNone/>
              <a:defRPr/>
            </a:pPr>
            <a:endParaRPr lang="en-US" sz="1100" dirty="0"/>
          </a:p>
          <a:p>
            <a:pPr marL="566928" lvl="1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800" dirty="0"/>
              <a:t>Hypothyroid children have:</a:t>
            </a:r>
          </a:p>
          <a:p>
            <a:pPr marL="731520" lvl="2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300" dirty="0"/>
              <a:t>D</a:t>
            </a:r>
            <a:r>
              <a:rPr lang="en-US" sz="3300" dirty="0" smtClean="0"/>
              <a:t>elayed </a:t>
            </a:r>
            <a:r>
              <a:rPr lang="en-US" sz="3300" dirty="0"/>
              <a:t>skeletal maturation </a:t>
            </a:r>
            <a:r>
              <a:rPr lang="en-US" sz="3300" dirty="0">
                <a:sym typeface="Wingdings" pitchFamily="2" charset="2"/>
              </a:rPr>
              <a:t></a:t>
            </a:r>
            <a:r>
              <a:rPr lang="en-US" sz="3300" dirty="0"/>
              <a:t>short stature</a:t>
            </a:r>
          </a:p>
          <a:p>
            <a:pPr marL="731520" lvl="2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300" dirty="0"/>
              <a:t>D</a:t>
            </a:r>
            <a:r>
              <a:rPr lang="en-US" sz="3300" dirty="0" smtClean="0"/>
              <a:t>elayed </a:t>
            </a:r>
            <a:r>
              <a:rPr lang="en-US" sz="3300" dirty="0"/>
              <a:t>puberty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sz="1000" dirty="0"/>
          </a:p>
          <a:p>
            <a:pPr marL="566928" lvl="1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800" dirty="0"/>
              <a:t>Hypothyroid patients have high serum cholesterol due to:</a:t>
            </a:r>
          </a:p>
          <a:p>
            <a:pPr marL="925830" lvl="2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300" dirty="0"/>
              <a:t>Down regulation of LDL receptors on liver cells</a:t>
            </a:r>
          </a:p>
          <a:p>
            <a:pPr marL="925830" lvl="2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300" dirty="0"/>
              <a:t>Failure of sterol excretion via the gut</a:t>
            </a:r>
          </a:p>
        </p:txBody>
      </p:sp>
    </p:spTree>
    <p:extLst>
      <p:ext uri="{BB962C8B-B14F-4D97-AF65-F5344CB8AC3E}">
        <p14:creationId xmlns:p14="http://schemas.microsoft.com/office/powerpoint/2010/main" val="102844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9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9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9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dirty="0">
                <a:latin typeface="Constantia" panose="02030602050306030303" pitchFamily="18" charset="0"/>
              </a:rPr>
              <a:t>Regulation of Thyroid</a:t>
            </a:r>
            <a:br>
              <a:rPr lang="en-US" altLang="en-US" dirty="0">
                <a:latin typeface="Constantia" panose="02030602050306030303" pitchFamily="18" charset="0"/>
              </a:rPr>
            </a:br>
            <a:r>
              <a:rPr lang="en-US" altLang="en-US" dirty="0">
                <a:latin typeface="Constantia" panose="02030602050306030303" pitchFamily="18" charset="0"/>
              </a:rPr>
              <a:t>Hormone </a:t>
            </a:r>
            <a:r>
              <a:rPr lang="en-US" altLang="en-US" dirty="0" smtClean="0">
                <a:latin typeface="Constantia" panose="02030602050306030303" pitchFamily="18" charset="0"/>
              </a:rPr>
              <a:t>Secretion</a:t>
            </a:r>
            <a:endParaRPr lang="en-US" dirty="0"/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>
              <a:buFont typeface="Wingdings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The hypothalamic-pituitary-thyroid axis regulates thyroid 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secretion</a:t>
            </a:r>
          </a:p>
          <a:p>
            <a:pPr algn="l" rtl="0" eaLnBrk="1" hangingPunct="1">
              <a:buFont typeface="Wingdings" charset="2"/>
              <a:buChar char="Ø"/>
            </a:pPr>
            <a:endParaRPr lang="en-US" altLang="en-US" sz="3200" dirty="0"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3200" dirty="0" smtClean="0">
                <a:cs typeface="Times New Roman" panose="02020603050405020304" pitchFamily="18" charset="0"/>
              </a:rPr>
              <a:t>The </a:t>
            </a:r>
            <a:r>
              <a:rPr lang="en-US" altLang="en-US" sz="3200" dirty="0">
                <a:cs typeface="Times New Roman" panose="02020603050405020304" pitchFamily="18" charset="0"/>
              </a:rPr>
              <a:t>hypothalamus senses low levels of 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/T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and releases </a:t>
            </a:r>
            <a:r>
              <a:rPr lang="en-US" altLang="en-US" sz="3200" dirty="0">
                <a:solidFill>
                  <a:srgbClr val="FF6600"/>
                </a:solidFill>
                <a:cs typeface="Times New Roman" panose="02020603050405020304" pitchFamily="18" charset="0"/>
              </a:rPr>
              <a:t>thyrotropin releasing hormone (TRH</a:t>
            </a:r>
            <a:r>
              <a:rPr lang="en-US" altLang="en-US" sz="3200" dirty="0" smtClean="0">
                <a:solidFill>
                  <a:srgbClr val="FF6600"/>
                </a:solidFill>
                <a:cs typeface="Times New Roman" panose="02020603050405020304" pitchFamily="18" charset="0"/>
              </a:rPr>
              <a:t>)</a:t>
            </a:r>
          </a:p>
          <a:p>
            <a:pPr algn="l" rtl="0" eaLnBrk="1" hangingPunct="1">
              <a:buFont typeface="Wingdings" charset="2"/>
              <a:buChar char="Ø"/>
            </a:pPr>
            <a:endParaRPr lang="en-US" altLang="en-US" sz="3200" dirty="0"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3200" dirty="0" smtClean="0">
                <a:cs typeface="Times New Roman" panose="02020603050405020304" pitchFamily="18" charset="0"/>
              </a:rPr>
              <a:t>TRH </a:t>
            </a:r>
            <a:r>
              <a:rPr lang="en-US" altLang="en-US" sz="3200" dirty="0">
                <a:cs typeface="Times New Roman" panose="02020603050405020304" pitchFamily="18" charset="0"/>
              </a:rPr>
              <a:t>stimulates the pituitary to produce </a:t>
            </a:r>
            <a:r>
              <a:rPr lang="en-US" altLang="en-US" sz="3200" dirty="0">
                <a:solidFill>
                  <a:srgbClr val="008000"/>
                </a:solidFill>
                <a:cs typeface="Times New Roman" panose="02020603050405020304" pitchFamily="18" charset="0"/>
              </a:rPr>
              <a:t>thyroid stimulating hormone (TSH)</a:t>
            </a:r>
          </a:p>
        </p:txBody>
      </p:sp>
    </p:spTree>
    <p:extLst>
      <p:ext uri="{BB962C8B-B14F-4D97-AF65-F5344CB8AC3E}">
        <p14:creationId xmlns:p14="http://schemas.microsoft.com/office/powerpoint/2010/main" val="139964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dirty="0">
                <a:latin typeface="Constantia" panose="02030602050306030303" pitchFamily="18" charset="0"/>
              </a:rPr>
              <a:t>Regulation of Thyroid</a:t>
            </a:r>
            <a:br>
              <a:rPr lang="en-US" altLang="en-US" dirty="0">
                <a:latin typeface="Constantia" panose="02030602050306030303" pitchFamily="18" charset="0"/>
              </a:rPr>
            </a:br>
            <a:r>
              <a:rPr lang="en-US" altLang="en-US" dirty="0">
                <a:latin typeface="Constantia" panose="02030602050306030303" pitchFamily="18" charset="0"/>
              </a:rPr>
              <a:t>Hormone </a:t>
            </a:r>
            <a:r>
              <a:rPr lang="en-US" altLang="en-US" dirty="0" smtClean="0">
                <a:latin typeface="Constantia" panose="02030602050306030303" pitchFamily="18" charset="0"/>
              </a:rPr>
              <a:t>Secretion</a:t>
            </a:r>
            <a:endParaRPr lang="en-US" dirty="0"/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TSH stimulates the thyroid to produce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/T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until levels return to 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normal</a:t>
            </a:r>
          </a:p>
          <a:p>
            <a:pPr>
              <a:buFont typeface="Wingdings" charset="2"/>
              <a:buChar char="Ø"/>
            </a:pPr>
            <a:endParaRPr lang="en-US" altLang="en-US" sz="3200" dirty="0">
              <a:cs typeface="Times New Roman" panose="02020603050405020304" pitchFamily="18" charset="0"/>
            </a:endParaRPr>
          </a:p>
          <a:p>
            <a:pPr>
              <a:buFont typeface="Wingdings" charset="2"/>
              <a:buChar char="Ø"/>
            </a:pPr>
            <a:r>
              <a:rPr lang="en-US" altLang="en-US" sz="3200" dirty="0" smtClean="0">
                <a:cs typeface="Times New Roman" panose="02020603050405020304" pitchFamily="18" charset="0"/>
              </a:rPr>
              <a:t>T</a:t>
            </a:r>
            <a:r>
              <a:rPr lang="en-US" altLang="en-US" sz="3200" baseline="-25000" dirty="0" smtClean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/T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exert negative 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feedback </a:t>
            </a:r>
            <a:r>
              <a:rPr lang="en-US" altLang="en-US" sz="3200" dirty="0">
                <a:cs typeface="Times New Roman" panose="02020603050405020304" pitchFamily="18" charset="0"/>
              </a:rPr>
              <a:t>control on the hypothalamus and 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pituitary</a:t>
            </a:r>
          </a:p>
          <a:p>
            <a:pPr>
              <a:buFont typeface="Wingdings" charset="2"/>
              <a:buChar char="Ø"/>
            </a:pPr>
            <a:endParaRPr lang="en-US" altLang="en-US" sz="3200" dirty="0">
              <a:cs typeface="Times New Roman" panose="02020603050405020304" pitchFamily="18" charset="0"/>
            </a:endParaRPr>
          </a:p>
          <a:p>
            <a:pPr>
              <a:buFont typeface="Wingdings" charset="2"/>
              <a:buChar char="Ø"/>
            </a:pPr>
            <a:r>
              <a:rPr lang="en-US" altLang="en-US" sz="3200" dirty="0" smtClean="0">
                <a:cs typeface="Times New Roman" panose="02020603050405020304" pitchFamily="18" charset="0"/>
              </a:rPr>
              <a:t>Controlling </a:t>
            </a:r>
            <a:r>
              <a:rPr lang="en-US" altLang="en-US" sz="3200" dirty="0">
                <a:cs typeface="Times New Roman" panose="02020603050405020304" pitchFamily="18" charset="0"/>
              </a:rPr>
              <a:t>the release of both TRH and TSH</a:t>
            </a:r>
          </a:p>
        </p:txBody>
      </p:sp>
    </p:spTree>
    <p:extLst>
      <p:ext uri="{BB962C8B-B14F-4D97-AF65-F5344CB8AC3E}">
        <p14:creationId xmlns:p14="http://schemas.microsoft.com/office/powerpoint/2010/main" val="406452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1481</TotalTime>
  <Words>1224</Words>
  <Application>Microsoft Macintosh PowerPoint</Application>
  <PresentationFormat>35mm Slides</PresentationFormat>
  <Paragraphs>238</Paragraphs>
  <Slides>30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Calibri</vt:lpstr>
      <vt:lpstr>Calibri Light</vt:lpstr>
      <vt:lpstr>Constantia</vt:lpstr>
      <vt:lpstr>Franklin Gothic Book</vt:lpstr>
      <vt:lpstr>msgothic</vt:lpstr>
      <vt:lpstr>Times New Roman</vt:lpstr>
      <vt:lpstr>Wingdings</vt:lpstr>
      <vt:lpstr>Wingdings 2</vt:lpstr>
      <vt:lpstr>Arial</vt:lpstr>
      <vt:lpstr>Retrospect</vt:lpstr>
      <vt:lpstr>Thyroid Hormones and Thermogenesis </vt:lpstr>
      <vt:lpstr>Objectives:</vt:lpstr>
      <vt:lpstr>Types and Biosynthesis of Thyroid Hormones</vt:lpstr>
      <vt:lpstr>PowerPoint Presentation</vt:lpstr>
      <vt:lpstr>Types and Biosynthesis of Thyroid Hormones</vt:lpstr>
      <vt:lpstr>Thyroid hormone action</vt:lpstr>
      <vt:lpstr>Thyroid Hormone Action</vt:lpstr>
      <vt:lpstr>Regulation of Thyroid Hormone Secretion</vt:lpstr>
      <vt:lpstr>Regulation of Thyroid Hormone Secretion</vt:lpstr>
      <vt:lpstr>Regulation of Thyroid Hormone Secretion</vt:lpstr>
      <vt:lpstr>Thyroid Function Tests</vt:lpstr>
      <vt:lpstr>Thyroid Function Tests</vt:lpstr>
      <vt:lpstr>Goitre, Hypo and Hyperthyroidism</vt:lpstr>
      <vt:lpstr>Hypothyroidism</vt:lpstr>
      <vt:lpstr>Hypothyroidism</vt:lpstr>
      <vt:lpstr>PowerPoint Presentation</vt:lpstr>
      <vt:lpstr>Hypothyroidism</vt:lpstr>
      <vt:lpstr>Hyperthyroidism</vt:lpstr>
      <vt:lpstr>Hyperthyroidism</vt:lpstr>
      <vt:lpstr>Graves’ disease</vt:lpstr>
      <vt:lpstr>Hyperthyroidism</vt:lpstr>
      <vt:lpstr>Hyperthyroidism</vt:lpstr>
      <vt:lpstr>PowerPoint Presentation</vt:lpstr>
      <vt:lpstr>Thermogenesis (Heat production)</vt:lpstr>
      <vt:lpstr>Thyroid Hormone and Thermogenesis</vt:lpstr>
      <vt:lpstr>PowerPoint Presentation</vt:lpstr>
      <vt:lpstr>PowerPoint Presentation</vt:lpstr>
      <vt:lpstr>PowerPoint Presentation</vt:lpstr>
      <vt:lpstr>Take home message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Reem Sallam</dc:creator>
  <cp:lastModifiedBy>Microsoft Office User</cp:lastModifiedBy>
  <cp:revision>130</cp:revision>
  <dcterms:created xsi:type="dcterms:W3CDTF">2016-01-22T23:01:25Z</dcterms:created>
  <dcterms:modified xsi:type="dcterms:W3CDTF">2020-02-16T16:16:56Z</dcterms:modified>
</cp:coreProperties>
</file>