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29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63" d="100"/>
          <a:sy n="63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Diaphragma</a:t>
            </a:r>
            <a:r>
              <a:rPr lang="en-CA" baseline="0" dirty="0"/>
              <a:t> </a:t>
            </a:r>
            <a:r>
              <a:rPr lang="en-CA" baseline="0" dirty="0" err="1"/>
              <a:t>sella</a:t>
            </a:r>
            <a:r>
              <a:rPr lang="en-CA" baseline="0" dirty="0"/>
              <a:t> is formed by a reflection of </a:t>
            </a:r>
            <a:r>
              <a:rPr lang="en-CA" baseline="0" dirty="0" err="1"/>
              <a:t>dura</a:t>
            </a:r>
            <a:r>
              <a:rPr lang="en-CA" baseline="0" dirty="0"/>
              <a:t> matter preventing CSF from entering the </a:t>
            </a:r>
            <a:r>
              <a:rPr lang="en-CA" baseline="0" dirty="0" err="1"/>
              <a:t>sella</a:t>
            </a:r>
            <a:r>
              <a:rPr lang="en-CA" baseline="0" dirty="0"/>
              <a:t> </a:t>
            </a:r>
            <a:r>
              <a:rPr lang="en-CA" baseline="0" dirty="0" err="1"/>
              <a:t>turcica</a:t>
            </a:r>
            <a:r>
              <a:rPr lang="en-CA" baseline="0" dirty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Normal pituitary stalk length</a:t>
            </a:r>
            <a:r>
              <a:rPr lang="en-CA" baseline="0" dirty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Height</a:t>
            </a:r>
            <a:r>
              <a:rPr lang="en-CA" baseline="0" dirty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Left</a:t>
            </a:r>
            <a:r>
              <a:rPr lang="en-CA" baseline="0" dirty="0"/>
              <a:t> side </a:t>
            </a:r>
            <a:r>
              <a:rPr lang="en-CA" baseline="0" dirty="0" err="1"/>
              <a:t>microadenoma</a:t>
            </a:r>
            <a:r>
              <a:rPr lang="en-CA" baseline="0" dirty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Enhanced T1 MRI </a:t>
            </a:r>
            <a:r>
              <a:rPr lang="en-CA" dirty="0" err="1"/>
              <a:t>rathke’s</a:t>
            </a:r>
            <a:r>
              <a:rPr lang="en-CA" dirty="0"/>
              <a:t> cyst / non-</a:t>
            </a:r>
            <a:r>
              <a:rPr lang="en-CA" dirty="0" err="1"/>
              <a:t>enchanced</a:t>
            </a:r>
            <a:r>
              <a:rPr lang="en-CA" dirty="0"/>
              <a:t> T1 with</a:t>
            </a:r>
            <a:r>
              <a:rPr lang="en-CA" baseline="0" dirty="0"/>
              <a:t> large </a:t>
            </a:r>
            <a:r>
              <a:rPr lang="en-CA" baseline="0" dirty="0" err="1"/>
              <a:t>rathkes</a:t>
            </a:r>
            <a:r>
              <a:rPr lang="en-CA" baseline="0" dirty="0"/>
              <a:t> cyst compressing normal pituitary tissue and optic chiasm in the middle of stalk insertion sometimes go </a:t>
            </a:r>
            <a:r>
              <a:rPr lang="en-CA" baseline="0" dirty="0" err="1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Guanine </a:t>
            </a:r>
            <a:r>
              <a:rPr lang="en-CA" dirty="0" err="1"/>
              <a:t>nucleatide</a:t>
            </a:r>
            <a:r>
              <a:rPr lang="en-CA" dirty="0"/>
              <a:t> stimulatory protein</a:t>
            </a:r>
            <a:r>
              <a:rPr lang="en-CA" baseline="0" dirty="0"/>
              <a:t> gene found in 40 % of </a:t>
            </a:r>
            <a:r>
              <a:rPr lang="en-CA" baseline="0" dirty="0" err="1"/>
              <a:t>somatotroph</a:t>
            </a:r>
            <a:r>
              <a:rPr lang="en-CA" baseline="0" dirty="0"/>
              <a:t> adenoma/ inactivation mutation in </a:t>
            </a:r>
            <a:r>
              <a:rPr lang="en-CA" baseline="0" dirty="0" err="1"/>
              <a:t>tumor</a:t>
            </a:r>
            <a:r>
              <a:rPr lang="en-CA" baseline="0" dirty="0"/>
              <a:t> </a:t>
            </a:r>
            <a:r>
              <a:rPr lang="en-CA" baseline="0" dirty="0" err="1"/>
              <a:t>supressing</a:t>
            </a:r>
            <a:r>
              <a:rPr lang="en-CA" baseline="0" dirty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/>
              <a:t>Anterior Pituitary Disorders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US" sz="2200" i="1" dirty="0"/>
              <a:t>MUHAMMAD MUJAMMAMI</a:t>
            </a:r>
            <a:r>
              <a:rPr lang="en-US" sz="2000" dirty="0"/>
              <a:t>, </a:t>
            </a:r>
            <a:r>
              <a:rPr lang="en-US" sz="1800" dirty="0"/>
              <a:t>MD, MSc, ECNU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Assistant Professor &amp; Consultant</a:t>
            </a:r>
            <a:br>
              <a:rPr lang="en-US" sz="20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Endocrine &amp; Metabolism Unit, Department of Medicine </a:t>
            </a:r>
            <a:br>
              <a:rPr lang="en-US" sz="1800" dirty="0"/>
            </a:br>
            <a:r>
              <a:rPr lang="en-US" sz="1800" dirty="0"/>
              <a:t>King Saud University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CA" sz="2000" dirty="0"/>
              <a:t/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r>
              <a:rPr lang="en-CA" dirty="0"/>
              <a:t>Endocrine </a:t>
            </a:r>
            <a:r>
              <a:rPr lang="en-CA" dirty="0" smtClean="0"/>
              <a:t>block </a:t>
            </a:r>
            <a:r>
              <a:rPr lang="en-US" b="1" dirty="0"/>
              <a:t>(ENDO 225)</a:t>
            </a:r>
            <a:r>
              <a:rPr lang="en-CA" smtClean="0"/>
              <a:t> </a:t>
            </a:r>
            <a:r>
              <a:rPr lang="en-CA" smtClean="0"/>
              <a:t>2020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/>
          </a:p>
          <a:p>
            <a:r>
              <a:rPr lang="en-CA" b="1" dirty="0"/>
              <a:t>Anterior pituitary disorders</a:t>
            </a:r>
          </a:p>
          <a:p>
            <a:endParaRPr lang="en-CA" sz="2800" b="1" dirty="0"/>
          </a:p>
          <a:p>
            <a:endParaRPr lang="en-CA" sz="2800" b="1" dirty="0"/>
          </a:p>
          <a:p>
            <a:endParaRPr lang="en-CA" sz="2800" b="1" dirty="0"/>
          </a:p>
          <a:p>
            <a:r>
              <a:rPr lang="en-CA" b="1" dirty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LH,FSH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TSH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ACTH,POMC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Liver</a:t>
                      </a:r>
                    </a:p>
                    <a:p>
                      <a:r>
                        <a:rPr lang="en-US" sz="1000" dirty="0"/>
                        <a:t>&amp; other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Thyroid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/>
                        <a:t>Target Hormone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IGF-1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Testosterone,</a:t>
                      </a:r>
                      <a:r>
                        <a:rPr lang="en-US" sz="1000" baseline="0" dirty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cortisol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/>
                        <a:t>Androgen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Prolactin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compressive adenoma in pituitary will impair hormone production in this order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/>
          </a:p>
          <a:p>
            <a:r>
              <a:rPr lang="en-US" b="1" dirty="0"/>
              <a:t>Posterior Pituitary Hormones</a:t>
            </a:r>
          </a:p>
          <a:p>
            <a:pPr lvl="1"/>
            <a:r>
              <a:rPr lang="en-US" dirty="0"/>
              <a:t>Oxytocin</a:t>
            </a:r>
          </a:p>
          <a:p>
            <a:pPr lvl="1"/>
            <a:r>
              <a:rPr lang="en-US" dirty="0"/>
              <a:t>ADH( vasopressin)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r>
              <a:rPr lang="en-US" altLang="en-US" sz="2600" dirty="0">
                <a:latin typeface="Arial Narrow" pitchFamily="34" charset="0"/>
              </a:rPr>
              <a:t> ( PRL-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r>
              <a:rPr lang="en-US" altLang="en-US" sz="2600" dirty="0">
                <a:latin typeface="Arial Narrow" pitchFamily="34" charset="0"/>
              </a:rPr>
              <a:t> ( GH secreting adenoma, Acromegaly)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r>
              <a:rPr lang="en-US" altLang="en-US" sz="2600" dirty="0">
                <a:latin typeface="Arial Narrow" pitchFamily="34" charset="0"/>
              </a:rPr>
              <a:t>   ( ACTH secreting adenoma, Cushing’s disease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r>
              <a:rPr lang="en-US" altLang="en-US" sz="2600" dirty="0">
                <a:latin typeface="Arial Narrow" pitchFamily="34" charset="0"/>
              </a:rPr>
              <a:t> (TSH-</a:t>
            </a:r>
            <a:r>
              <a:rPr lang="en-US" altLang="en-US" sz="2600" dirty="0" err="1">
                <a:latin typeface="Arial Narrow" pitchFamily="34" charset="0"/>
              </a:rPr>
              <a:t>oma</a:t>
            </a:r>
            <a:r>
              <a:rPr lang="en-US" altLang="en-US" sz="2600" dirty="0">
                <a:latin typeface="Arial Narrow" pitchFamily="34" charset="0"/>
              </a:rPr>
              <a:t>, rare 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Lymphocytic </a:t>
            </a:r>
            <a:r>
              <a:rPr lang="en-US" altLang="en-US" sz="2600" b="1" dirty="0" err="1">
                <a:latin typeface="Arial Narrow" pitchFamily="34" charset="0"/>
              </a:rPr>
              <a:t>hypophysitis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Carotid </a:t>
            </a:r>
            <a:r>
              <a:rPr lang="en-US" altLang="en-US" sz="2600" b="1" dirty="0" err="1">
                <a:latin typeface="Arial Narrow" pitchFamily="34" charset="0"/>
              </a:rPr>
              <a:t>aneursym</a:t>
            </a: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understand basic pathophysiology and feedback  for anterior pituitary hormones.</a:t>
            </a:r>
          </a:p>
          <a:p>
            <a:endParaRPr lang="en-US" dirty="0"/>
          </a:p>
          <a:p>
            <a:r>
              <a:rPr lang="en-US" dirty="0"/>
              <a:t>Know about clinical approach for common anterior pituitary gland disorders:</a:t>
            </a:r>
          </a:p>
          <a:p>
            <a:pPr lvl="1"/>
            <a:r>
              <a:rPr lang="en-US" dirty="0"/>
              <a:t>Common clinical presentations.</a:t>
            </a:r>
          </a:p>
          <a:p>
            <a:pPr lvl="1"/>
            <a:r>
              <a:rPr lang="en-US" dirty="0"/>
              <a:t>Main laboratory investigations.</a:t>
            </a:r>
          </a:p>
          <a:p>
            <a:pPr lvl="1"/>
            <a:r>
              <a:rPr lang="en-US" dirty="0"/>
              <a:t>Radiological investigations</a:t>
            </a:r>
          </a:p>
          <a:p>
            <a:pPr lvl="1"/>
            <a:r>
              <a:rPr lang="en-US" dirty="0"/>
              <a:t>Describe lines </a:t>
            </a:r>
            <a:r>
              <a:rPr lang="en-US"/>
              <a:t>of management </a:t>
            </a:r>
            <a:r>
              <a:rPr lang="en-US" dirty="0"/>
              <a:t>for each of these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/>
              <a:t>hypopituitarism ( isolated, multiple, pan)</a:t>
            </a:r>
          </a:p>
          <a:p>
            <a:pPr marL="768096" lvl="2" indent="0">
              <a:buNone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/>
          </a:p>
          <a:p>
            <a:pPr lvl="1"/>
            <a:endParaRPr lang="en-CA" b="1" dirty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Pituitary adenoma:</a:t>
            </a:r>
          </a:p>
          <a:p>
            <a:pPr lvl="1"/>
            <a:r>
              <a:rPr lang="en-CA" sz="2000" dirty="0"/>
              <a:t> 10 % of all pituitary lesions</a:t>
            </a:r>
          </a:p>
          <a:p>
            <a:pPr lvl="1"/>
            <a:r>
              <a:rPr lang="en-CA" sz="2000" dirty="0"/>
              <a:t>Genetic-related</a:t>
            </a:r>
          </a:p>
          <a:p>
            <a:pPr lvl="2"/>
            <a:r>
              <a:rPr lang="en-CA" sz="1600" dirty="0"/>
              <a:t>MEN-1,  Gs-alpha mutation, PTTG gene, FGF receptor-4</a:t>
            </a:r>
          </a:p>
          <a:p>
            <a:endParaRPr lang="en-CA" sz="2400" dirty="0"/>
          </a:p>
          <a:p>
            <a:r>
              <a:rPr lang="en-CA" sz="2400" dirty="0"/>
              <a:t>Pituitary </a:t>
            </a:r>
            <a:r>
              <a:rPr lang="en-CA" sz="2400" dirty="0" err="1"/>
              <a:t>incidentaloma</a:t>
            </a:r>
            <a:r>
              <a:rPr lang="en-CA" sz="2400" dirty="0"/>
              <a:t>: </a:t>
            </a:r>
          </a:p>
          <a:p>
            <a:pPr lvl="1"/>
            <a:r>
              <a:rPr lang="en-CA" sz="2000" dirty="0"/>
              <a:t>1.5 -31     % in autopsy ( prevalence)</a:t>
            </a:r>
          </a:p>
          <a:p>
            <a:pPr lvl="1"/>
            <a:r>
              <a:rPr lang="en-CA" sz="2400" dirty="0"/>
              <a:t>10 %   by MRI most of them &lt; 1 cm</a:t>
            </a:r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7"/>
            <a:endParaRPr lang="en-CA" sz="2400" dirty="0"/>
          </a:p>
          <a:p>
            <a:pPr lvl="8"/>
            <a:endParaRPr lang="en-CA" sz="11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2400" dirty="0"/>
          </a:p>
          <a:p>
            <a:pPr lvl="7">
              <a:buNone/>
            </a:pPr>
            <a:endParaRPr lang="en-CA" sz="1200" dirty="0"/>
          </a:p>
          <a:p>
            <a:pPr lvl="7">
              <a:buNone/>
            </a:pPr>
            <a:endParaRPr lang="en-CA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Evaluation of Pituitary lesion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/>
              <a:t>C: Clinical </a:t>
            </a:r>
            <a:r>
              <a:rPr lang="en-US" dirty="0"/>
              <a:t>( History and Examination)</a:t>
            </a:r>
          </a:p>
          <a:p>
            <a:pPr lvl="1"/>
            <a:r>
              <a:rPr lang="en-US" dirty="0"/>
              <a:t> function ( </a:t>
            </a:r>
            <a:r>
              <a:rPr lang="en-US" dirty="0" err="1"/>
              <a:t>oversection</a:t>
            </a:r>
            <a:r>
              <a:rPr lang="en-US" dirty="0"/>
              <a:t> or </a:t>
            </a:r>
            <a:r>
              <a:rPr lang="en-US" dirty="0" err="1"/>
              <a:t>hyposecretion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Mass ( headache, visual symptoms )</a:t>
            </a:r>
          </a:p>
          <a:p>
            <a:endParaRPr lang="en-US" dirty="0"/>
          </a:p>
          <a:p>
            <a:r>
              <a:rPr lang="en-US" sz="4600" b="1" dirty="0"/>
              <a:t>B: Biochemical</a:t>
            </a:r>
          </a:p>
          <a:p>
            <a:pPr lvl="1"/>
            <a:r>
              <a:rPr lang="en-US" dirty="0"/>
              <a:t>Screen Test</a:t>
            </a:r>
          </a:p>
          <a:p>
            <a:pPr lvl="1"/>
            <a:r>
              <a:rPr lang="en-US" dirty="0"/>
              <a:t>Confirmatory Test</a:t>
            </a:r>
          </a:p>
          <a:p>
            <a:endParaRPr lang="en-US" dirty="0"/>
          </a:p>
          <a:p>
            <a:r>
              <a:rPr lang="en-US" sz="4600" b="1" dirty="0"/>
              <a:t>A: Anatomical</a:t>
            </a:r>
          </a:p>
          <a:p>
            <a:pPr lvl="1"/>
            <a:r>
              <a:rPr lang="en-US" dirty="0"/>
              <a:t>MRI of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 treatment:</a:t>
            </a:r>
          </a:p>
          <a:p>
            <a:pPr lvl="1"/>
            <a:r>
              <a:rPr lang="en-US" dirty="0"/>
              <a:t>Surgical – Medical – Radiation</a:t>
            </a:r>
          </a:p>
          <a:p>
            <a:pPr lvl="1"/>
            <a:r>
              <a:rPr lang="en-US" dirty="0"/>
              <a:t>Medical – Surgical – Radiation </a:t>
            </a:r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Asymptomtic</a:t>
                      </a:r>
                      <a:r>
                        <a:rPr lang="en-US" baseline="0" dirty="0"/>
                        <a:t> , </a:t>
                      </a:r>
                      <a:r>
                        <a:rPr lang="en-CA" sz="1800" dirty="0" err="1"/>
                        <a:t>incidentaloma</a:t>
                      </a:r>
                      <a:r>
                        <a:rPr lang="en-CA" sz="1800" dirty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Mass-effect ( mechanical pressure,</a:t>
                      </a:r>
                      <a:r>
                        <a:rPr lang="en-CA" sz="1800" baseline="0" dirty="0"/>
                        <a:t> hypopituitarism, visual ( </a:t>
                      </a:r>
                      <a:r>
                        <a:rPr lang="en-CA" sz="1800" baseline="0" dirty="0" err="1"/>
                        <a:t>bitemproal</a:t>
                      </a:r>
                      <a:r>
                        <a:rPr lang="en-CA" sz="1800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GH,LH,FSH,TSH,ACTH: not high</a:t>
                      </a:r>
                    </a:p>
                    <a:p>
                      <a:r>
                        <a:rPr lang="en-US" dirty="0"/>
                        <a:t>PRL</a:t>
                      </a:r>
                      <a:r>
                        <a:rPr lang="en-US" baseline="0" dirty="0"/>
                        <a:t> : low ,high,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/>
                        <a:t>Observation</a:t>
                      </a:r>
                    </a:p>
                    <a:p>
                      <a:r>
                        <a:rPr lang="en-CA" sz="1800" b="1" dirty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Non- functional pituitary adenoma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Functional pituitary 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</a:t>
            </a:r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Prolactin - Low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N.B. :</a:t>
            </a:r>
          </a:p>
          <a:p>
            <a:pPr lvl="1"/>
            <a:r>
              <a:rPr lang="en-US" dirty="0"/>
              <a:t>PRL is the only pituitary hormone that is inhibited by hypothalamus.</a:t>
            </a:r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Prolactinoma</a:t>
            </a:r>
            <a:r>
              <a:rPr lang="en-CA" dirty="0"/>
              <a:t> ( Mass + high level)</a:t>
            </a:r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134124"/>
              </p:ext>
            </p:extLst>
          </p:nvPr>
        </p:nvGraphicFramePr>
        <p:xfrm>
          <a:off x="107504" y="370276"/>
          <a:ext cx="8964488" cy="572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/>
                        <a:t>oligomenorrhea</a:t>
                      </a:r>
                      <a:r>
                        <a:rPr lang="en-US" altLang="en-US" sz="1400" b="1" dirty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GH,LH,FSH,TSH,ACTH: normal or low</a:t>
                      </a:r>
                    </a:p>
                    <a:p>
                      <a:r>
                        <a:rPr lang="en-US" sz="1400" dirty="0"/>
                        <a:t>PRL</a:t>
                      </a:r>
                      <a:r>
                        <a:rPr lang="en-US" sz="1400" baseline="0" dirty="0"/>
                        <a:t> : High</a:t>
                      </a:r>
                    </a:p>
                    <a:p>
                      <a:r>
                        <a:rPr lang="en-US" sz="1400" baseline="0" dirty="0"/>
                        <a:t>TSH: R/O Hypothyroidism( primary)</a:t>
                      </a:r>
                    </a:p>
                    <a:p>
                      <a:r>
                        <a:rPr lang="en-US" sz="1400" baseline="0" dirty="0"/>
                        <a:t>IGF-1: R/O acromegaly co-</a:t>
                      </a:r>
                      <a:r>
                        <a:rPr lang="en-US" sz="1400" baseline="0" dirty="0" err="1"/>
                        <a:t>secrtion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Medical</a:t>
                      </a:r>
                      <a:r>
                        <a:rPr lang="en-CA" sz="1400" b="1" baseline="0" dirty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</a:t>
            </a:r>
            <a:r>
              <a:rPr lang="en-US" altLang="en-US" sz="2800" b="1" dirty="0"/>
              <a:t>women:</a:t>
            </a:r>
          </a:p>
          <a:p>
            <a:pPr lvl="1"/>
            <a:r>
              <a:rPr lang="en-US" altLang="en-US" sz="2400" dirty="0"/>
              <a:t>90%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/>
          </a:p>
          <a:p>
            <a:r>
              <a:rPr lang="en-US" altLang="en-US" sz="2800" dirty="0" err="1"/>
              <a:t>Prolactinomas</a:t>
            </a:r>
            <a:r>
              <a:rPr lang="en-US" altLang="en-US" sz="2800" dirty="0"/>
              <a:t> in </a:t>
            </a:r>
            <a:r>
              <a:rPr lang="en-US" altLang="en-US" sz="2800" b="1" dirty="0"/>
              <a:t>men</a:t>
            </a:r>
            <a:r>
              <a:rPr lang="en-US" altLang="en-US" sz="2800" dirty="0"/>
              <a:t> :</a:t>
            </a:r>
          </a:p>
          <a:p>
            <a:pPr lvl="1"/>
            <a:r>
              <a:rPr lang="en-US" altLang="en-US" sz="2400" dirty="0"/>
              <a:t>60%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disorder</a:t>
            </a:r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en-CA" sz="2800" dirty="0"/>
              <a:t>Isolated, pan hypopituitarism</a:t>
            </a:r>
          </a:p>
          <a:p>
            <a:endParaRPr lang="en-CA" sz="2800" dirty="0"/>
          </a:p>
          <a:p>
            <a:r>
              <a:rPr lang="en-CA" sz="2800" dirty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Disease :</a:t>
            </a:r>
          </a:p>
          <a:p>
            <a:pPr lvl="1"/>
            <a:r>
              <a:rPr lang="en-CA" sz="2400" dirty="0"/>
              <a:t>Children: Short stature</a:t>
            </a:r>
          </a:p>
          <a:p>
            <a:pPr lvl="1"/>
            <a:r>
              <a:rPr lang="en-CA" sz="2400" dirty="0"/>
              <a:t>Adult: ??</a:t>
            </a:r>
          </a:p>
          <a:p>
            <a:endParaRPr lang="en-CA" sz="2800" dirty="0"/>
          </a:p>
          <a:p>
            <a:pPr>
              <a:buNone/>
            </a:pPr>
            <a:endParaRPr lang="en-CA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endParaRPr lang="en-CA"/>
          </a:p>
          <a:p>
            <a:pPr eaLnBrk="1" hangingPunct="1">
              <a:lnSpc>
                <a:spcPct val="90000"/>
              </a:lnSpc>
            </a:pPr>
            <a:r>
              <a:rPr lang="en-CA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  <a:endParaRPr lang="en-US" altLang="en-US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r>
                        <a:rPr lang="en-CA" dirty="0"/>
                        <a:t>Dynamic testing:</a:t>
                      </a:r>
                    </a:p>
                    <a:p>
                      <a:pPr lvl="1"/>
                      <a:r>
                        <a:rPr lang="en-CA" dirty="0"/>
                        <a:t>  clonidine stimulation test</a:t>
                      </a:r>
                    </a:p>
                    <a:p>
                      <a:pPr lvl="1"/>
                      <a:r>
                        <a:rPr lang="en-CA" dirty="0"/>
                        <a:t> glucagon stimulation</a:t>
                      </a:r>
                    </a:p>
                    <a:p>
                      <a:pPr lvl="1"/>
                      <a:r>
                        <a:rPr lang="en-CA" dirty="0"/>
                        <a:t>exercise testing,</a:t>
                      </a:r>
                    </a:p>
                    <a:p>
                      <a:pPr lvl="1"/>
                      <a:r>
                        <a:rPr lang="en-CA" dirty="0"/>
                        <a:t> arginine-GHRH</a:t>
                      </a:r>
                    </a:p>
                    <a:p>
                      <a:pPr lvl="1"/>
                      <a:r>
                        <a:rPr lang="en-CA" dirty="0"/>
                        <a:t> </a:t>
                      </a:r>
                      <a:r>
                        <a:rPr lang="en-CA" b="1" dirty="0"/>
                        <a:t>insulin tolerance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X-ray of hands: delayed bone age</a:t>
                      </a:r>
                    </a:p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GH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Acromegaly</a:t>
            </a:r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Gland</a:t>
            </a:r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Sweating, Enlargement (</a:t>
                      </a:r>
                      <a:r>
                        <a:rPr lang="en-US" altLang="en-US" sz="1400" b="1" dirty="0" err="1"/>
                        <a:t>acral</a:t>
                      </a:r>
                      <a:r>
                        <a:rPr lang="en-US" altLang="en-US" sz="1400" b="1" dirty="0"/>
                        <a:t>, face gross features, heart, tongue Jaw, gigantism in children ,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Mass-effect ( mechanical pressure,</a:t>
                      </a:r>
                      <a:r>
                        <a:rPr lang="en-CA" sz="1400" b="1" baseline="0" dirty="0"/>
                        <a:t> hypopituitarism)</a:t>
                      </a:r>
                      <a:r>
                        <a:rPr lang="en-US" altLang="en-US" sz="1400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/>
                        <a:t>HTN,CHF,</a:t>
                      </a:r>
                      <a:r>
                        <a:rPr lang="en-US" altLang="en-US" sz="1400" b="1" i="1" baseline="0" dirty="0"/>
                        <a:t> </a:t>
                      </a:r>
                      <a:r>
                        <a:rPr lang="en-US" altLang="en-US" sz="1400" b="1" i="1" baseline="0" dirty="0" err="1"/>
                        <a:t>OSA,constipation</a:t>
                      </a:r>
                      <a:endParaRPr lang="en-US" altLang="en-US" sz="14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O/E: Visual field defect ( </a:t>
                      </a:r>
                      <a:r>
                        <a:rPr lang="en-CA" sz="1400" b="1" baseline="0" dirty="0" err="1"/>
                        <a:t>Bitemporal</a:t>
                      </a:r>
                      <a:r>
                        <a:rPr lang="en-CA" sz="1400" b="1" baseline="0" dirty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Pituitary Function (LH,FSH.PRL, TSH, ACTH, </a:t>
                      </a:r>
                      <a:r>
                        <a:rPr lang="en-US" sz="1400" dirty="0" err="1"/>
                        <a:t>cortisol,testesterone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T4)</a:t>
                      </a:r>
                    </a:p>
                    <a:p>
                      <a:r>
                        <a:rPr lang="en-US" sz="1400" baseline="0" dirty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Confirmatory Test :  </a:t>
                      </a:r>
                      <a:r>
                        <a:rPr lang="en-CA" sz="1400" dirty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/>
                    </a:p>
                    <a:p>
                      <a:r>
                        <a:rPr lang="en-CA" sz="1400" dirty="0"/>
                        <a:t>Fasting and random blood sugar, HbA1c</a:t>
                      </a:r>
                    </a:p>
                    <a:p>
                      <a:r>
                        <a:rPr lang="en-CA" sz="1400" dirty="0"/>
                        <a:t>Lipid profile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  <a:p>
                      <a:r>
                        <a:rPr lang="en-CA" sz="1400" dirty="0"/>
                        <a:t>Echo:</a:t>
                      </a:r>
                    </a:p>
                    <a:p>
                      <a:r>
                        <a:rPr lang="en-CA" sz="1400" dirty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/>
                        <a:t>      50 % died before age of 50</a:t>
                      </a:r>
                    </a:p>
                    <a:p>
                      <a:r>
                        <a:rPr lang="en-CA" sz="1400" dirty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Surgical – Medical (</a:t>
                      </a:r>
                      <a:r>
                        <a:rPr lang="en-CA" sz="1400" dirty="0"/>
                        <a:t>Somatostatin analogue)- </a:t>
                      </a:r>
                      <a:r>
                        <a:rPr lang="en-CA" sz="1400" b="1" dirty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ACTH-disorders</a:t>
            </a:r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Cortisol low (</a:t>
            </a:r>
            <a:r>
              <a:rPr lang="en-US" dirty="0" err="1"/>
              <a:t>Hypoadrenalism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Nausea, Vomiting, abdominal pain, Diarrhea</a:t>
            </a:r>
          </a:p>
          <a:p>
            <a:r>
              <a:rPr lang="en-US" sz="2400" dirty="0"/>
              <a:t>Dizziness and weakness, Tiredness, Muscle ache</a:t>
            </a:r>
          </a:p>
          <a:p>
            <a:pPr marL="118872" indent="0">
              <a:buNone/>
            </a:pPr>
            <a:endParaRPr lang="en-US" sz="2400" dirty="0"/>
          </a:p>
          <a:p>
            <a:r>
              <a:rPr lang="en-US" sz="2400" dirty="0"/>
              <a:t>Hypotension</a:t>
            </a:r>
          </a:p>
          <a:p>
            <a:endParaRPr lang="en-US" sz="2400" dirty="0"/>
          </a:p>
          <a:p>
            <a:r>
              <a:rPr lang="en-US" sz="2400" dirty="0"/>
              <a:t>Weight loss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 of </a:t>
            </a:r>
            <a:r>
              <a:rPr lang="en-CA" dirty="0" err="1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b="1" dirty="0"/>
              <a:t>Cortisol replacement</a:t>
            </a:r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ACTH-Adenoma</a:t>
            </a:r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Hirsutism in women 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/>
              <a:t>Stria</a:t>
            </a:r>
            <a:r>
              <a:rPr lang="en-CA" dirty="0"/>
              <a:t> (purple, wide &gt;1cm)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Rathke’s</a:t>
            </a:r>
            <a:r>
              <a:rPr lang="en-CA" dirty="0"/>
              <a:t> pouch, Ectodermal </a:t>
            </a:r>
            <a:r>
              <a:rPr lang="en-CA" dirty="0" err="1"/>
              <a:t>evagination</a:t>
            </a:r>
            <a:r>
              <a:rPr lang="en-CA" dirty="0"/>
              <a:t> of oropharynx</a:t>
            </a:r>
          </a:p>
          <a:p>
            <a:r>
              <a:rPr lang="en-CA" dirty="0"/>
              <a:t>Synthesis and secrete</a:t>
            </a:r>
          </a:p>
          <a:p>
            <a:pPr lvl="1"/>
            <a:r>
              <a:rPr lang="en-CA" sz="1600" dirty="0"/>
              <a:t>(GH,LH,FSH,PRL,TSH,ACTH)</a:t>
            </a:r>
          </a:p>
          <a:p>
            <a:endParaRPr lang="en-CA" sz="1700" dirty="0"/>
          </a:p>
          <a:p>
            <a:r>
              <a:rPr lang="en-CA" sz="1700" dirty="0"/>
              <a:t>recognizable 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gestation and full 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endParaRPr lang="en-CA" sz="1700" dirty="0"/>
          </a:p>
          <a:p>
            <a:endParaRPr lang="en-CA" sz="1700" dirty="0"/>
          </a:p>
          <a:p>
            <a:r>
              <a:rPr lang="en-CA" sz="1700" dirty="0"/>
              <a:t>Portion 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pituitary</a:t>
            </a:r>
          </a:p>
          <a:p>
            <a:r>
              <a:rPr lang="en-CA" sz="2000" dirty="0"/>
              <a:t>(neurohypophysis)</a:t>
            </a:r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ventricle</a:t>
            </a:r>
          </a:p>
          <a:p>
            <a:r>
              <a:rPr lang="en-CA" dirty="0"/>
              <a:t>Only storage:</a:t>
            </a:r>
          </a:p>
          <a:p>
            <a:pPr lvl="1"/>
            <a:r>
              <a:rPr lang="en-CA" sz="1600" dirty="0" err="1"/>
              <a:t>Oxyctocin,ADH</a:t>
            </a:r>
            <a:r>
              <a:rPr lang="en-CA" sz="1600" dirty="0"/>
              <a:t> </a:t>
            </a:r>
            <a:r>
              <a:rPr lang="en-CA" sz="1600"/>
              <a:t>(hypothalamic </a:t>
            </a:r>
            <a:r>
              <a:rPr lang="en-CA" sz="1600" dirty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/>
              <a:t>ecchymosis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HPA-axis ( excessive </a:t>
            </a:r>
            <a:r>
              <a:rPr lang="en-CA" b="1" dirty="0" err="1"/>
              <a:t>cortisol</a:t>
            </a:r>
            <a:r>
              <a:rPr lang="en-CA" b="1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80 %  HTN</a:t>
            </a:r>
          </a:p>
          <a:p>
            <a:r>
              <a:rPr lang="en-CA" sz="2400" dirty="0"/>
              <a:t>LVH</a:t>
            </a:r>
          </a:p>
          <a:p>
            <a:r>
              <a:rPr lang="en-CA" sz="2400" dirty="0"/>
              <a:t>Diastolic dysfunction, </a:t>
            </a:r>
            <a:r>
              <a:rPr lang="en-CA" sz="2400" dirty="0" err="1"/>
              <a:t>intraventricular</a:t>
            </a:r>
            <a:r>
              <a:rPr lang="en-CA" sz="2400" dirty="0"/>
              <a:t> </a:t>
            </a:r>
            <a:r>
              <a:rPr lang="en-CA" sz="2400" dirty="0" err="1"/>
              <a:t>septal</a:t>
            </a:r>
            <a:r>
              <a:rPr lang="en-CA" sz="2400" dirty="0"/>
              <a:t> hypertrophy</a:t>
            </a:r>
          </a:p>
          <a:p>
            <a:r>
              <a:rPr lang="en-CA" sz="2400" dirty="0"/>
              <a:t>ECG needed: high QRS voltage, inverted T-wave</a:t>
            </a:r>
          </a:p>
          <a:p>
            <a:r>
              <a:rPr lang="en-CA" sz="2400" dirty="0"/>
              <a:t>Echocardiogram </a:t>
            </a:r>
            <a:r>
              <a:rPr lang="en-CA" sz="2400" dirty="0" err="1"/>
              <a:t>preop</a:t>
            </a:r>
            <a:endParaRPr lang="en-CA" sz="2400" dirty="0"/>
          </a:p>
          <a:p>
            <a:r>
              <a:rPr lang="en-CA" sz="2400" dirty="0"/>
              <a:t>OSA: 33% mild, 18% severe. Needs respiratory assessment and careful use of sedative during surgery</a:t>
            </a:r>
          </a:p>
          <a:p>
            <a:r>
              <a:rPr lang="en-CA" sz="2400" dirty="0"/>
              <a:t>Glucose intolerance in 60%, control of </a:t>
            </a:r>
            <a:r>
              <a:rPr lang="en-CA" sz="2400" dirty="0" err="1"/>
              <a:t>hyperglycemia</a:t>
            </a:r>
            <a:endParaRPr lang="en-CA" sz="2400" dirty="0"/>
          </a:p>
          <a:p>
            <a:r>
              <a:rPr lang="en-CA" sz="2400" dirty="0"/>
              <a:t>Osteoporosis with vertebral fracture→→ positioning of patient in OR ( 50 %), 20 % with fracture</a:t>
            </a:r>
          </a:p>
          <a:p>
            <a:r>
              <a:rPr lang="en-CA" sz="2400" dirty="0"/>
              <a:t>thin skin→→ difficult IV </a:t>
            </a:r>
            <a:r>
              <a:rPr lang="en-CA" sz="2400" dirty="0" err="1"/>
              <a:t>cannulation</a:t>
            </a:r>
            <a:r>
              <a:rPr lang="en-CA" sz="2400" dirty="0"/>
              <a:t>, poor wound healing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Hirsutism, acne, easily bur</a:t>
                      </a:r>
                      <a:r>
                        <a:rPr lang="en-US" altLang="en-US" sz="1400" b="1" baseline="0" dirty="0"/>
                        <a:t> </a:t>
                      </a:r>
                      <a:r>
                        <a:rPr lang="en-US" altLang="en-US" sz="1400" b="1" dirty="0"/>
                        <a:t> DM,HTN, irregular period, proximal weakness,</a:t>
                      </a:r>
                      <a:r>
                        <a:rPr lang="en-US" altLang="en-US" sz="1400" b="1" baseline="0" dirty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hirsutism, acne, moon face, central obesity, </a:t>
                      </a:r>
                      <a:r>
                        <a:rPr lang="en-US" altLang="en-US" sz="1400" b="1" baseline="0" dirty="0" err="1"/>
                        <a:t>stria</a:t>
                      </a:r>
                      <a:r>
                        <a:rPr lang="en-US" altLang="en-US" sz="1400" b="1" baseline="0" dirty="0"/>
                        <a:t>,</a:t>
                      </a:r>
                      <a:r>
                        <a:rPr lang="en-US" altLang="en-US" sz="1400" b="1" dirty="0"/>
                        <a:t> proximal weakness, supraclavicular fat</a:t>
                      </a:r>
                      <a:r>
                        <a:rPr lang="en-US" altLang="en-US" sz="1400" b="1" baseline="0" dirty="0"/>
                        <a:t> pad,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cortisol , high ACH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24hrs for UFC</a:t>
                      </a:r>
                    </a:p>
                    <a:p>
                      <a:r>
                        <a:rPr lang="en-US" sz="1400" baseline="0" dirty="0"/>
                        <a:t>1MG DST</a:t>
                      </a:r>
                    </a:p>
                    <a:p>
                      <a:r>
                        <a:rPr lang="en-US" sz="1400" baseline="0" dirty="0"/>
                        <a:t>Midnight </a:t>
                      </a:r>
                      <a:r>
                        <a:rPr lang="en-US" sz="1400" dirty="0"/>
                        <a:t>salivary cortisol </a:t>
                      </a: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/>
                        <a:t>Surgical</a:t>
                      </a:r>
                      <a:r>
                        <a:rPr lang="en-CA" sz="1400" baseline="0" dirty="0"/>
                        <a:t> – Medical - Radiation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TSH-Hypothyroid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Low TSH</a:t>
            </a:r>
          </a:p>
          <a:p>
            <a:r>
              <a:rPr lang="en-US" sz="2800" dirty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/>
                        <a:t>Central Hypothyroidism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/>
                        <a:t>C: 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/>
                        <a:t>O/E: obesity, ? Depressed face, eye brow  </a:t>
                      </a:r>
                      <a:endParaRPr lang="en-US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/>
                        <a:t>B: Biochemical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T4 , Low</a:t>
                      </a:r>
                      <a:r>
                        <a:rPr lang="en-US" sz="1400" baseline="0" dirty="0"/>
                        <a:t> TSH</a:t>
                      </a:r>
                      <a:endParaRPr lang="en-US" sz="1400" dirty="0"/>
                    </a:p>
                    <a:p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/>
                        <a:t>A: Anatomical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Thyroxine replacement</a:t>
                      </a:r>
                    </a:p>
                    <a:p>
                      <a:r>
                        <a:rPr lang="en-US" sz="1400" dirty="0"/>
                        <a:t>Surgical removal of pituitary adenoma if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TSH-hyperthyroid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TSH-Producing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dirty="0"/>
              <a:t>Very rare &lt; 2.8 %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Signs of hyperthyroidism</a:t>
            </a:r>
          </a:p>
          <a:p>
            <a:endParaRPr lang="en-CA" sz="2400" dirty="0"/>
          </a:p>
          <a:p>
            <a:r>
              <a:rPr lang="en-CA" sz="2400" dirty="0"/>
              <a:t>High TSH, FT4, FT3</a:t>
            </a:r>
          </a:p>
          <a:p>
            <a:endParaRPr lang="en-CA" sz="2400" dirty="0"/>
          </a:p>
          <a:p>
            <a:r>
              <a:rPr lang="en-CA" sz="2400" dirty="0"/>
              <a:t>Treatment </a:t>
            </a:r>
            <a:r>
              <a:rPr lang="en-CA" sz="2400" dirty="0" err="1"/>
              <a:t>preop</a:t>
            </a:r>
            <a:r>
              <a:rPr lang="en-CA" sz="2400" dirty="0"/>
              <a:t> with anti-thyroid meds </a:t>
            </a:r>
          </a:p>
          <a:p>
            <a:pPr marL="118872" indent="0">
              <a:buNone/>
            </a:pPr>
            <a:endParaRPr lang="en-CA" sz="2400" dirty="0"/>
          </a:p>
          <a:p>
            <a:r>
              <a:rPr lang="en-CA" sz="2400" dirty="0"/>
              <a:t>Surgical resection of adenoma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Medical therapy: </a:t>
            </a:r>
            <a:r>
              <a:rPr lang="en-CA" sz="2400" dirty="0" err="1"/>
              <a:t>Somatostatin</a:t>
            </a:r>
            <a:r>
              <a:rPr lang="en-CA" sz="2400" dirty="0"/>
              <a:t> Analogue</a:t>
            </a:r>
          </a:p>
          <a:p>
            <a:endParaRPr lang="en-CA" dirty="0"/>
          </a:p>
          <a:p>
            <a:endParaRPr lang="en-C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/>
              <a:t>Roof : </a:t>
            </a:r>
            <a:r>
              <a:rPr lang="en-CA" sz="2400" dirty="0" err="1"/>
              <a:t>diaphragma</a:t>
            </a:r>
            <a:r>
              <a:rPr lang="en-CA" sz="2400" dirty="0"/>
              <a:t> </a:t>
            </a:r>
            <a:r>
              <a:rPr lang="en-CA" sz="2400" dirty="0" err="1"/>
              <a:t>sellae</a:t>
            </a:r>
            <a:endParaRPr lang="en-CA" sz="2400" dirty="0"/>
          </a:p>
          <a:p>
            <a:pPr lvl="1"/>
            <a:r>
              <a:rPr lang="en-CA" sz="2000" dirty="0"/>
              <a:t>Pituitary stalk  and its blood vessels pass through the diaphragm</a:t>
            </a:r>
          </a:p>
          <a:p>
            <a:endParaRPr lang="en-CA" sz="2400" dirty="0"/>
          </a:p>
          <a:p>
            <a:r>
              <a:rPr lang="en-CA" sz="2400" b="1" u="sng" dirty="0"/>
              <a:t>Floor:  </a:t>
            </a:r>
            <a:r>
              <a:rPr lang="en-CA" sz="2400" dirty="0"/>
              <a:t>Sphenoid sinus</a:t>
            </a:r>
          </a:p>
          <a:p>
            <a:endParaRPr lang="en-CA" sz="2400" dirty="0"/>
          </a:p>
          <a:p>
            <a:r>
              <a:rPr lang="en-CA" sz="2400" b="1" u="sng" dirty="0"/>
              <a:t>Lateral walls: </a:t>
            </a:r>
            <a:r>
              <a:rPr lang="en-CA" sz="2400" dirty="0"/>
              <a:t>cavernous sinus</a:t>
            </a:r>
          </a:p>
          <a:p>
            <a:pPr lvl="1"/>
            <a:r>
              <a:rPr lang="en-CA" sz="2000" dirty="0"/>
              <a:t> containing III, IV, VI, V1, V2 cranial nerves and internal carotid artery with sympathetic fibers.</a:t>
            </a:r>
          </a:p>
          <a:p>
            <a:pPr lvl="1"/>
            <a:r>
              <a:rPr lang="en-CA" sz="2000" dirty="0"/>
              <a:t> Both adjacent to temporal lobes</a:t>
            </a:r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Gonadotroph</a:t>
            </a:r>
            <a:r>
              <a:rPr lang="en-CA" dirty="0"/>
              <a:t>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Surgical resection if large</a:t>
            </a:r>
          </a:p>
          <a:p>
            <a:r>
              <a:rPr lang="en-CA" dirty="0"/>
              <a:t>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assessment of pituitary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Baseline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 </a:t>
            </a:r>
            <a:r>
              <a:rPr lang="en-CA" dirty="0"/>
              <a:t>TSH, </a:t>
            </a:r>
            <a:r>
              <a:rPr lang="en-CA" dirty="0" smtClean="0"/>
              <a:t>FT4</a:t>
            </a:r>
          </a:p>
          <a:p>
            <a:pPr lvl="1"/>
            <a:r>
              <a:rPr lang="en-CA" dirty="0" smtClean="0"/>
              <a:t>LH</a:t>
            </a:r>
            <a:r>
              <a:rPr lang="en-CA" dirty="0"/>
              <a:t>, FSH, </a:t>
            </a:r>
            <a:r>
              <a:rPr lang="en-CA" dirty="0" smtClean="0"/>
              <a:t>and (Testosterone or Estradiol)</a:t>
            </a:r>
            <a:endParaRPr lang="en-CA" dirty="0"/>
          </a:p>
          <a:p>
            <a:pPr lvl="1"/>
            <a:r>
              <a:rPr lang="en-CA" dirty="0" smtClean="0"/>
              <a:t>Prolactin</a:t>
            </a:r>
            <a:endParaRPr lang="en-CA" dirty="0"/>
          </a:p>
          <a:p>
            <a:pPr lvl="1"/>
            <a:r>
              <a:rPr lang="en-CA" dirty="0" smtClean="0"/>
              <a:t> </a:t>
            </a:r>
            <a:r>
              <a:rPr lang="en-CA" dirty="0"/>
              <a:t>GH, </a:t>
            </a:r>
            <a:r>
              <a:rPr lang="en-CA" dirty="0" smtClean="0"/>
              <a:t>IGF-I</a:t>
            </a:r>
          </a:p>
          <a:p>
            <a:pPr lvl="1"/>
            <a:r>
              <a:rPr lang="en-CA" dirty="0" smtClean="0"/>
              <a:t>ACTH, cortisol and electrolyte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MRI </a:t>
            </a:r>
            <a:r>
              <a:rPr lang="en-CA" dirty="0"/>
              <a:t>brain</a:t>
            </a:r>
          </a:p>
          <a:p>
            <a:r>
              <a:rPr lang="en-CA" dirty="0" err="1"/>
              <a:t>Neuropthalmic</a:t>
            </a:r>
            <a:r>
              <a:rPr lang="en-CA" dirty="0"/>
              <a:t> evaluation of visual field</a:t>
            </a:r>
          </a:p>
          <a:p>
            <a:r>
              <a:rPr lang="en-CA" dirty="0"/>
              <a:t>Cardiac and respiratory assessment </a:t>
            </a:r>
          </a:p>
          <a:p>
            <a:endParaRPr lang="en-CA" dirty="0" smtClean="0"/>
          </a:p>
          <a:p>
            <a:r>
              <a:rPr lang="en-CA" dirty="0" smtClean="0"/>
              <a:t>Anesthesiologist </a:t>
            </a:r>
            <a:r>
              <a:rPr lang="en-CA" dirty="0"/>
              <a:t>for airway and perioperative monitoring</a:t>
            </a:r>
          </a:p>
          <a:p>
            <a:r>
              <a:rPr lang="en-CA" dirty="0"/>
              <a:t>Neurosurgeon </a:t>
            </a:r>
          </a:p>
          <a:p>
            <a:r>
              <a:rPr lang="en-CA" dirty="0"/>
              <a:t>ENT for </a:t>
            </a:r>
            <a:r>
              <a:rPr lang="en-CA" dirty="0" err="1"/>
              <a:t>Endonasal</a:t>
            </a:r>
            <a:r>
              <a:rPr lang="en-CA" dirty="0"/>
              <a:t> evaluation for surgical approach</a:t>
            </a:r>
          </a:p>
          <a:p>
            <a:endParaRPr lang="en-CA" dirty="0" smtClean="0"/>
          </a:p>
          <a:p>
            <a:r>
              <a:rPr lang="en-CA" dirty="0" err="1" smtClean="0"/>
              <a:t>Preop</a:t>
            </a:r>
            <a:r>
              <a:rPr lang="en-CA" dirty="0" smtClean="0"/>
              <a:t> </a:t>
            </a:r>
            <a:r>
              <a:rPr lang="en-CA" dirty="0"/>
              <a:t>hormonal replacement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maybe need  to be </a:t>
            </a:r>
            <a:r>
              <a:rPr lang="en-CA" dirty="0"/>
              <a:t>covered with stress dose of HC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Pituitary stalk in midline joins the pituitary gland with hypothalamus that is below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Development of pituitary cells is controlled by a set of transcription growth  factors like</a:t>
            </a:r>
          </a:p>
          <a:p>
            <a:pPr lvl="1"/>
            <a:r>
              <a:rPr lang="en-CA" sz="2000" dirty="0"/>
              <a:t> </a:t>
            </a:r>
            <a:r>
              <a:rPr lang="en-CA" sz="3200" dirty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Pituitary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/>
              <a:t>Pituitary gland measures</a:t>
            </a:r>
          </a:p>
          <a:p>
            <a:pPr lvl="1"/>
            <a:r>
              <a:rPr lang="en-CA" sz="2200" dirty="0"/>
              <a:t> 15 X 10 X 6 mm, weighs 500 mg but about 1 g in women</a:t>
            </a:r>
          </a:p>
          <a:p>
            <a:endParaRPr lang="en-CA" sz="2600" dirty="0"/>
          </a:p>
          <a:p>
            <a:r>
              <a:rPr lang="en-CA" sz="2600" dirty="0"/>
              <a:t>Optic chiasm</a:t>
            </a:r>
          </a:p>
          <a:p>
            <a:pPr lvl="1"/>
            <a:r>
              <a:rPr lang="en-CA" sz="2200" dirty="0"/>
              <a:t> lies 10 mm above the gland and anterior to the stalk</a:t>
            </a:r>
          </a:p>
          <a:p>
            <a:r>
              <a:rPr lang="en-CA" sz="2600" dirty="0"/>
              <a:t>Blood supply :</a:t>
            </a:r>
          </a:p>
          <a:p>
            <a:pPr lvl="1"/>
            <a:r>
              <a:rPr lang="en-CA" sz="2200" dirty="0"/>
              <a:t> superior,  middle, inferior </a:t>
            </a:r>
            <a:r>
              <a:rPr lang="en-CA" sz="2200" dirty="0" err="1"/>
              <a:t>hypophysial</a:t>
            </a:r>
            <a:r>
              <a:rPr lang="en-CA" sz="2200" dirty="0"/>
              <a:t> arteries ( internal carotid artery) running in median eminence from hypothalamus</a:t>
            </a:r>
          </a:p>
          <a:p>
            <a:r>
              <a:rPr lang="en-CA" sz="2600" dirty="0"/>
              <a:t>Venous drainage:</a:t>
            </a:r>
          </a:p>
          <a:p>
            <a:pPr lvl="1"/>
            <a:r>
              <a:rPr lang="en-CA" sz="2200" dirty="0"/>
              <a:t>  to superior and inferior petrosal </a:t>
            </a:r>
            <a:r>
              <a:rPr lang="en-CA" sz="2200" dirty="0" err="1"/>
              <a:t>sinsuses</a:t>
            </a:r>
            <a:r>
              <a:rPr lang="en-CA" sz="2200" dirty="0"/>
              <a:t> to jugular vein</a:t>
            </a:r>
          </a:p>
          <a:p>
            <a:endParaRPr lang="en-CA" sz="2400" dirty="0"/>
          </a:p>
          <a:p>
            <a:pPr>
              <a:buNone/>
            </a:pPr>
            <a:endParaRPr lang="en-CA" sz="2400" dirty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4639</TotalTime>
  <Words>1832</Words>
  <Application>Microsoft Office PowerPoint</Application>
  <PresentationFormat>On-screen Show (4:3)</PresentationFormat>
  <Paragraphs>495</Paragraphs>
  <Slides>62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Andalus</vt:lpstr>
      <vt:lpstr>Arial</vt:lpstr>
      <vt:lpstr>Arial Narrow</vt:lpstr>
      <vt:lpstr>Calibri</vt:lpstr>
      <vt:lpstr>Corbel</vt:lpstr>
      <vt:lpstr>Verdana</vt:lpstr>
      <vt:lpstr>Wingdings</vt:lpstr>
      <vt:lpstr>Wingdings 2</vt:lpstr>
      <vt:lpstr>Wingdings 3</vt:lpstr>
      <vt:lpstr>Module</vt:lpstr>
      <vt:lpstr>Anterior Pituitary Disorders  MUHAMMAD MUJAMMAMI, MD, MSc, ECNU   Assistant Professor &amp; Consultant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PowerPoint Presentation</vt:lpstr>
      <vt:lpstr>PowerPoint Presentation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PowerPoint Presentation</vt:lpstr>
      <vt:lpstr>Prolactinomas</vt:lpstr>
      <vt:lpstr>Growth hormone disorder</vt:lpstr>
      <vt:lpstr>Growth hormone deficiency</vt:lpstr>
      <vt:lpstr>Growth hormone deficiency</vt:lpstr>
      <vt:lpstr>PowerPoint Presentation</vt:lpstr>
      <vt:lpstr>Acromegaly</vt:lpstr>
      <vt:lpstr>Growth hormone - Acromegaly</vt:lpstr>
      <vt:lpstr>Growth hormone - Acromegaly</vt:lpstr>
      <vt:lpstr>PowerPoint Presentation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PowerPoint Presentation</vt:lpstr>
      <vt:lpstr>TSH-Hypothyroid</vt:lpstr>
      <vt:lpstr>Central Hypothyroidism</vt:lpstr>
      <vt:lpstr>PowerPoint Presentation</vt:lpstr>
      <vt:lpstr>TSH-hyperthyroid</vt:lpstr>
      <vt:lpstr>PowerPoint Presentation</vt:lpstr>
      <vt:lpstr>TSH-Producing adenoma</vt:lpstr>
      <vt:lpstr>PowerPoint Presentation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3422</cp:lastModifiedBy>
  <cp:revision>169</cp:revision>
  <dcterms:created xsi:type="dcterms:W3CDTF">2011-04-22T06:05:51Z</dcterms:created>
  <dcterms:modified xsi:type="dcterms:W3CDTF">2020-02-12T08:00:53Z</dcterms:modified>
</cp:coreProperties>
</file>