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42"/>
  </p:notesMasterIdLst>
  <p:sldIdLst>
    <p:sldId id="358" r:id="rId3"/>
    <p:sldId id="410" r:id="rId4"/>
    <p:sldId id="311" r:id="rId5"/>
    <p:sldId id="261" r:id="rId6"/>
    <p:sldId id="262" r:id="rId7"/>
    <p:sldId id="382" r:id="rId8"/>
    <p:sldId id="383" r:id="rId9"/>
    <p:sldId id="386" r:id="rId10"/>
    <p:sldId id="389" r:id="rId11"/>
    <p:sldId id="375" r:id="rId12"/>
    <p:sldId id="378" r:id="rId13"/>
    <p:sldId id="379" r:id="rId14"/>
    <p:sldId id="373" r:id="rId15"/>
    <p:sldId id="374" r:id="rId16"/>
    <p:sldId id="371" r:id="rId17"/>
    <p:sldId id="372" r:id="rId18"/>
    <p:sldId id="385" r:id="rId19"/>
    <p:sldId id="387" r:id="rId20"/>
    <p:sldId id="390" r:id="rId21"/>
    <p:sldId id="391" r:id="rId22"/>
    <p:sldId id="392" r:id="rId23"/>
    <p:sldId id="393" r:id="rId24"/>
    <p:sldId id="394" r:id="rId25"/>
    <p:sldId id="300" r:id="rId26"/>
    <p:sldId id="328" r:id="rId27"/>
    <p:sldId id="350" r:id="rId28"/>
    <p:sldId id="343" r:id="rId29"/>
    <p:sldId id="351" r:id="rId30"/>
    <p:sldId id="352" r:id="rId31"/>
    <p:sldId id="333" r:id="rId32"/>
    <p:sldId id="340" r:id="rId33"/>
    <p:sldId id="349" r:id="rId34"/>
    <p:sldId id="353" r:id="rId35"/>
    <p:sldId id="341" r:id="rId36"/>
    <p:sldId id="342" r:id="rId37"/>
    <p:sldId id="344" r:id="rId38"/>
    <p:sldId id="356" r:id="rId39"/>
    <p:sldId id="334" r:id="rId40"/>
    <p:sldId id="329"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wah Hassounah" initials="MH"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4621"/>
  </p:normalViewPr>
  <p:slideViewPr>
    <p:cSldViewPr>
      <p:cViewPr varScale="1">
        <p:scale>
          <a:sx n="106" d="100"/>
          <a:sy n="106" d="100"/>
        </p:scale>
        <p:origin x="96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62421C8-94AD-49CD-AD2D-D9DB2F8A7731}" type="datetimeFigureOut">
              <a:rPr lang="en-US"/>
              <a:pPr>
                <a:defRPr/>
              </a:pPr>
              <a:t>2/17/2019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504C69F-8577-4CCE-80D1-4EC27F0D0CD9}" type="slidenum">
              <a:rPr lang="en-US"/>
              <a:pPr>
                <a:defRPr/>
              </a:pPr>
              <a:t>‹#›</a:t>
            </a:fld>
            <a:endParaRPr lang="en-US"/>
          </a:p>
        </p:txBody>
      </p:sp>
    </p:spTree>
    <p:extLst>
      <p:ext uri="{BB962C8B-B14F-4D97-AF65-F5344CB8AC3E}">
        <p14:creationId xmlns:p14="http://schemas.microsoft.com/office/powerpoint/2010/main" val="5816020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pPr>
              <a:spcBef>
                <a:spcPct val="0"/>
              </a:spcBef>
            </a:pPr>
            <a:endParaRPr lang="da-DK" smtClean="0"/>
          </a:p>
        </p:txBody>
      </p:sp>
    </p:spTree>
    <p:extLst>
      <p:ext uri="{BB962C8B-B14F-4D97-AF65-F5344CB8AC3E}">
        <p14:creationId xmlns:p14="http://schemas.microsoft.com/office/powerpoint/2010/main" val="1811363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AB99E6D-8CAD-A045-BFB8-8F59CA166B4F}" type="datetime1">
              <a:rPr lang="en-HK" smtClean="0"/>
              <a:t>2/17/2019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3871EA-8694-4625-90F1-3EC90CC92D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91BA0E-BB1F-7744-B1C0-27F644A37ACB}" type="datetime1">
              <a:rPr lang="en-HK" smtClean="0"/>
              <a:t>2/17/2019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4A7ED6-1292-41FC-BA53-2C44FD5242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78E548-6600-5B42-930C-4CF7A4D25271}" type="datetime1">
              <a:rPr lang="en-HK" smtClean="0"/>
              <a:t>2/17/2019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7E9246-79B6-4EB3-965D-560C2BF26CA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981200"/>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76800" y="1981200"/>
            <a:ext cx="3581400" cy="4114800"/>
          </a:xfrm>
        </p:spPr>
        <p:txBody>
          <a:bodyPr rtlCol="0">
            <a:normAutofit/>
          </a:bodyPr>
          <a:lstStyle/>
          <a:p>
            <a:pPr lvl="0"/>
            <a:endParaRPr lang="en-US" noProof="0"/>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8382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1143000" y="1981200"/>
            <a:ext cx="35814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876800" y="1981200"/>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90E9804-E002-9141-BDBC-0BE0A07CA61C}" type="datetime1">
              <a:rPr lang="en-HK" smtClean="0"/>
              <a:t>2/17/2019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B3871EA-8694-4625-90F1-3EC90CC92D2C}" type="slidenum">
              <a:rPr lang="en-US" smtClean="0"/>
              <a:pPr>
                <a:defRPr/>
              </a:pPr>
              <a:t>‹#›</a:t>
            </a:fld>
            <a:endParaRPr lang="en-US"/>
          </a:p>
        </p:txBody>
      </p:sp>
    </p:spTree>
    <p:extLst>
      <p:ext uri="{BB962C8B-B14F-4D97-AF65-F5344CB8AC3E}">
        <p14:creationId xmlns:p14="http://schemas.microsoft.com/office/powerpoint/2010/main" val="3254549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C1C273B-AC6C-9C4A-AB85-65E7E8272360}" type="datetime1">
              <a:rPr lang="en-HK" smtClean="0"/>
              <a:t>2/17/2019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8A538C-D61F-4933-B973-D808E23F6756}" type="slidenum">
              <a:rPr lang="en-US" smtClean="0"/>
              <a:pPr>
                <a:defRPr/>
              </a:pPr>
              <a:t>‹#›</a:t>
            </a:fld>
            <a:endParaRPr lang="en-US"/>
          </a:p>
        </p:txBody>
      </p:sp>
    </p:spTree>
    <p:extLst>
      <p:ext uri="{BB962C8B-B14F-4D97-AF65-F5344CB8AC3E}">
        <p14:creationId xmlns:p14="http://schemas.microsoft.com/office/powerpoint/2010/main" val="2893772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902E19E8-019C-D645-BB7F-A57AB6021F5E}" type="datetime1">
              <a:rPr lang="en-HK" smtClean="0"/>
              <a:t>2/17/2019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0E0BEB8-8C3B-4FAD-9DA8-D1299B2BCF84}" type="slidenum">
              <a:rPr lang="en-US" smtClean="0"/>
              <a:pPr>
                <a:defRPr/>
              </a:pPr>
              <a:t>‹#›</a:t>
            </a:fld>
            <a:endParaRPr lang="en-US"/>
          </a:p>
        </p:txBody>
      </p:sp>
    </p:spTree>
    <p:extLst>
      <p:ext uri="{BB962C8B-B14F-4D97-AF65-F5344CB8AC3E}">
        <p14:creationId xmlns:p14="http://schemas.microsoft.com/office/powerpoint/2010/main" val="3044401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E139E45D-11EE-8449-AF55-2A3E72AC261A}" type="datetime1">
              <a:rPr lang="en-HK" smtClean="0"/>
              <a:t>2/17/2019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B5B53A-FD05-433A-BB6F-AF6D2302F382}" type="slidenum">
              <a:rPr lang="en-US" smtClean="0"/>
              <a:pPr>
                <a:defRPr/>
              </a:pPr>
              <a:t>‹#›</a:t>
            </a:fld>
            <a:endParaRPr lang="en-US"/>
          </a:p>
        </p:txBody>
      </p:sp>
    </p:spTree>
    <p:extLst>
      <p:ext uri="{BB962C8B-B14F-4D97-AF65-F5344CB8AC3E}">
        <p14:creationId xmlns:p14="http://schemas.microsoft.com/office/powerpoint/2010/main" val="3783570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3AA3458-43BA-7C4D-94A5-BF055993E5CB}" type="datetime1">
              <a:rPr lang="en-HK" smtClean="0"/>
              <a:t>2/17/2019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B40A209-EAB7-448A-B424-FDBAAFCD62BE}" type="slidenum">
              <a:rPr lang="en-US" smtClean="0"/>
              <a:pPr>
                <a:defRPr/>
              </a:pPr>
              <a:t>‹#›</a:t>
            </a:fld>
            <a:endParaRPr lang="en-US"/>
          </a:p>
        </p:txBody>
      </p:sp>
    </p:spTree>
    <p:extLst>
      <p:ext uri="{BB962C8B-B14F-4D97-AF65-F5344CB8AC3E}">
        <p14:creationId xmlns:p14="http://schemas.microsoft.com/office/powerpoint/2010/main" val="3341793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F60AA4C-E438-4840-9B08-BEF1B5B0D3F8}" type="datetime1">
              <a:rPr lang="en-HK" smtClean="0"/>
              <a:t>2/17/2019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0098676-507D-4EE7-8E9A-511C77C6B213}" type="slidenum">
              <a:rPr lang="en-US" smtClean="0"/>
              <a:pPr>
                <a:defRPr/>
              </a:pPr>
              <a:t>‹#›</a:t>
            </a:fld>
            <a:endParaRPr lang="en-US"/>
          </a:p>
        </p:txBody>
      </p:sp>
    </p:spTree>
    <p:extLst>
      <p:ext uri="{BB962C8B-B14F-4D97-AF65-F5344CB8AC3E}">
        <p14:creationId xmlns:p14="http://schemas.microsoft.com/office/powerpoint/2010/main" val="65622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FBD1FD-7328-5346-83C7-2E42041FFFEB}" type="datetime1">
              <a:rPr lang="en-HK" smtClean="0"/>
              <a:t>2/17/2019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8A538C-D61F-4933-B973-D808E23F675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EB1D224-3769-AC47-ACDB-9FCF62A2A3DA}" type="datetime1">
              <a:rPr lang="en-HK" smtClean="0"/>
              <a:t>2/17/2019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C36E165-5500-4A70-A5CE-2446CF6CAB30}" type="slidenum">
              <a:rPr lang="en-US" smtClean="0"/>
              <a:pPr>
                <a:defRPr/>
              </a:pPr>
              <a:t>‹#›</a:t>
            </a:fld>
            <a:endParaRPr lang="en-US"/>
          </a:p>
        </p:txBody>
      </p:sp>
    </p:spTree>
    <p:extLst>
      <p:ext uri="{BB962C8B-B14F-4D97-AF65-F5344CB8AC3E}">
        <p14:creationId xmlns:p14="http://schemas.microsoft.com/office/powerpoint/2010/main" val="3305749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4A4BC5D8-13E5-554A-BB55-B26DF5E1EF1E}" type="datetime1">
              <a:rPr lang="en-HK" smtClean="0"/>
              <a:t>2/17/2019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31B2047-68E6-41F0-9E4D-25C8B6FD76EF}" type="slidenum">
              <a:rPr lang="en-US" smtClean="0"/>
              <a:pPr>
                <a:defRPr/>
              </a:pPr>
              <a:t>‹#›</a:t>
            </a:fld>
            <a:endParaRPr lang="en-US"/>
          </a:p>
        </p:txBody>
      </p:sp>
    </p:spTree>
    <p:extLst>
      <p:ext uri="{BB962C8B-B14F-4D97-AF65-F5344CB8AC3E}">
        <p14:creationId xmlns:p14="http://schemas.microsoft.com/office/powerpoint/2010/main" val="2929451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C4BC9B3-562D-C142-9890-472CB7484DB9}" type="datetime1">
              <a:rPr lang="en-HK" smtClean="0"/>
              <a:t>2/17/2019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4CCE4A2-58D8-467F-8349-4B828A076BC2}" type="slidenum">
              <a:rPr lang="en-US" smtClean="0"/>
              <a:pPr>
                <a:defRPr/>
              </a:pPr>
              <a:t>‹#›</a:t>
            </a:fld>
            <a:endParaRPr lang="en-US"/>
          </a:p>
        </p:txBody>
      </p:sp>
    </p:spTree>
    <p:extLst>
      <p:ext uri="{BB962C8B-B14F-4D97-AF65-F5344CB8AC3E}">
        <p14:creationId xmlns:p14="http://schemas.microsoft.com/office/powerpoint/2010/main" val="1212887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C0B29CD-32D9-8B4C-B1FB-01F284EE10A1}" type="datetime1">
              <a:rPr lang="en-HK" smtClean="0"/>
              <a:t>2/17/2019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4A7ED6-1292-41FC-BA53-2C44FD5242DE}" type="slidenum">
              <a:rPr lang="en-US" smtClean="0"/>
              <a:pPr>
                <a:defRPr/>
              </a:pPr>
              <a:t>‹#›</a:t>
            </a:fld>
            <a:endParaRPr lang="en-US"/>
          </a:p>
        </p:txBody>
      </p:sp>
    </p:spTree>
    <p:extLst>
      <p:ext uri="{BB962C8B-B14F-4D97-AF65-F5344CB8AC3E}">
        <p14:creationId xmlns:p14="http://schemas.microsoft.com/office/powerpoint/2010/main" val="3320551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485EFD3-A99D-B244-9F4C-50BF3606EA0D}" type="datetime1">
              <a:rPr lang="en-HK" smtClean="0"/>
              <a:t>2/17/2019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7E9246-79B6-4EB3-965D-560C2BF26CAC}" type="slidenum">
              <a:rPr lang="en-US" smtClean="0"/>
              <a:pPr>
                <a:defRPr/>
              </a:pPr>
              <a:t>‹#›</a:t>
            </a:fld>
            <a:endParaRPr lang="en-US"/>
          </a:p>
        </p:txBody>
      </p:sp>
    </p:spTree>
    <p:extLst>
      <p:ext uri="{BB962C8B-B14F-4D97-AF65-F5344CB8AC3E}">
        <p14:creationId xmlns:p14="http://schemas.microsoft.com/office/powerpoint/2010/main" val="99368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5E9217-43ED-114B-BDC2-64565F4A83DA}" type="datetime1">
              <a:rPr lang="en-HK" smtClean="0"/>
              <a:t>2/17/2019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E0BEB8-8C3B-4FAD-9DA8-D1299B2BCF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F7E9332-E5BF-4A46-B99E-5439C1B84A24}" type="datetime1">
              <a:rPr lang="en-HK" smtClean="0"/>
              <a:t>2/17/2019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B5B53A-FD05-433A-BB6F-AF6D2302F3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20EB195-C68E-D446-80AA-E32A7750839A}" type="datetime1">
              <a:rPr lang="en-HK" smtClean="0"/>
              <a:t>2/17/2019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40A209-EAB7-448A-B424-FDBAAFCD62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6F6D3DB-530C-2C46-BCAD-12A7DE86986B}" type="datetime1">
              <a:rPr lang="en-HK" smtClean="0"/>
              <a:t>2/17/2019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098676-507D-4EE7-8E9A-511C77C6B2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33B266-05F3-1C4C-99E2-5D7CD2821B1C}" type="datetime1">
              <a:rPr lang="en-HK" smtClean="0"/>
              <a:t>2/17/2019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36E165-5500-4A70-A5CE-2446CF6CAB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DEE451-7DF2-6C4A-BA44-97A842E3AC8E}" type="datetime1">
              <a:rPr lang="en-HK" smtClean="0"/>
              <a:t>2/17/2019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1B2047-68E6-41F0-9E4D-25C8B6FD76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145C59-3C5C-B541-924F-64B14AA81C9B}" type="datetime1">
              <a:rPr lang="en-HK" smtClean="0"/>
              <a:t>2/17/2019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CCE4A2-58D8-467F-8349-4B828A076B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2007D37-9BCA-9343-9E75-0FC540DCA1CC}" type="datetime1">
              <a:rPr lang="en-HK" smtClean="0"/>
              <a:t>2/17/2019</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F45348A-5635-4B6E-B08E-99A709CB6B4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E515D32B-EF90-964A-B5C7-F9D955E3F4D3}" type="datetime1">
              <a:rPr lang="en-HK" smtClean="0"/>
              <a:t>2/17/2019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F45348A-5635-4B6E-B08E-99A709CB6B40}" type="slidenum">
              <a:rPr lang="en-US" smtClean="0"/>
              <a:pPr>
                <a:defRPr/>
              </a:pPr>
              <a:t>‹#›</a:t>
            </a:fld>
            <a:endParaRPr lang="en-US"/>
          </a:p>
        </p:txBody>
      </p:sp>
    </p:spTree>
    <p:extLst>
      <p:ext uri="{BB962C8B-B14F-4D97-AF65-F5344CB8AC3E}">
        <p14:creationId xmlns:p14="http://schemas.microsoft.com/office/powerpoint/2010/main" val="3771811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indexmundi.com/facts/saudi-arabia/indicator/SH.STA.DIAB.ZS" TargetMode="External"/><Relationship Id="rId3" Type="http://schemas.openxmlformats.org/officeDocument/2006/relationships/hyperlink" Target="https://www.indexmundi.com/facts/nauru/indicator/SH.STA.DIAB.ZS" TargetMode="External"/><Relationship Id="rId7" Type="http://schemas.openxmlformats.org/officeDocument/2006/relationships/hyperlink" Target="https://www.indexmundi.com/facts/solomon-islands/indicator/SH.STA.DIAB.ZS" TargetMode="External"/><Relationship Id="rId12" Type="http://schemas.openxmlformats.org/officeDocument/2006/relationships/image" Target="../media/image14.gif"/><Relationship Id="rId2" Type="http://schemas.openxmlformats.org/officeDocument/2006/relationships/hyperlink" Target="https://www.indexmundi.com/facts/tuvalu/indicator/SH.STA.DIAB.ZS" TargetMode="External"/><Relationship Id="rId1" Type="http://schemas.openxmlformats.org/officeDocument/2006/relationships/slideLayout" Target="../slideLayouts/slideLayout2.xml"/><Relationship Id="rId6" Type="http://schemas.openxmlformats.org/officeDocument/2006/relationships/hyperlink" Target="https://www.indexmundi.com/facts/mauritius/indicator/SH.STA.DIAB.ZS" TargetMode="External"/><Relationship Id="rId11" Type="http://schemas.openxmlformats.org/officeDocument/2006/relationships/hyperlink" Target="https://www.indexmundi.com/facts/united-arab-emirates/indicator/SH.STA.DIAB.ZS" TargetMode="External"/><Relationship Id="rId5" Type="http://schemas.openxmlformats.org/officeDocument/2006/relationships/hyperlink" Target="https://www.indexmundi.com/facts/kiribati/indicator/SH.STA.DIAB.ZS" TargetMode="External"/><Relationship Id="rId10" Type="http://schemas.openxmlformats.org/officeDocument/2006/relationships/hyperlink" Target="https://www.indexmundi.com/facts/egypt/indicator/SH.STA.DIAB.ZS" TargetMode="External"/><Relationship Id="rId4" Type="http://schemas.openxmlformats.org/officeDocument/2006/relationships/hyperlink" Target="https://www.indexmundi.com/facts/new-caledonia/indicator/SH.STA.DIAB.ZS" TargetMode="External"/><Relationship Id="rId9" Type="http://schemas.openxmlformats.org/officeDocument/2006/relationships/hyperlink" Target="https://www.indexmundi.com/facts/papua-new-guinea/indicator/SH.STA.DIAB.Z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diabetesatlas.org/content/global-burden" TargetMode="Externa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304800" y="2130427"/>
            <a:ext cx="8534400" cy="1470025"/>
          </a:xfrm>
        </p:spPr>
        <p:txBody>
          <a:bodyPr/>
          <a:lstStyle/>
          <a:p>
            <a:r>
              <a:rPr lang="en-US" b="1" dirty="0" smtClean="0">
                <a:solidFill>
                  <a:srgbClr val="FFFF00"/>
                </a:solidFill>
                <a:cs typeface="Aharoni" pitchFamily="2" charset="-79"/>
              </a:rPr>
              <a:t>Epidemiology of  Diabetes mellitus</a:t>
            </a:r>
            <a:endParaRPr lang="ar-SA" dirty="0" smtClean="0">
              <a:solidFill>
                <a:srgbClr val="FFFF00"/>
              </a:solidFill>
            </a:endParaRPr>
          </a:p>
        </p:txBody>
      </p:sp>
      <p:sp>
        <p:nvSpPr>
          <p:cNvPr id="3" name="Subtitle 2"/>
          <p:cNvSpPr>
            <a:spLocks noGrp="1"/>
          </p:cNvSpPr>
          <p:nvPr>
            <p:ph type="subTitle" idx="1"/>
          </p:nvPr>
        </p:nvSpPr>
        <p:spPr>
          <a:xfrm>
            <a:off x="1371600" y="3600450"/>
            <a:ext cx="6400800" cy="2495550"/>
          </a:xfrm>
        </p:spPr>
        <p:txBody>
          <a:bodyPr rtlCol="0">
            <a:normAutofit fontScale="77500" lnSpcReduction="20000"/>
          </a:bodyPr>
          <a:lstStyle/>
          <a:p>
            <a:pPr fontAlgn="auto">
              <a:spcAft>
                <a:spcPts val="0"/>
              </a:spcAft>
              <a:defRPr/>
            </a:pPr>
            <a:endParaRPr lang="en-US" sz="2600" b="1" dirty="0">
              <a:solidFill>
                <a:schemeClr val="tx1"/>
              </a:solidFill>
            </a:endParaRPr>
          </a:p>
          <a:p>
            <a:pPr fontAlgn="auto">
              <a:spcAft>
                <a:spcPts val="0"/>
              </a:spcAft>
              <a:defRPr/>
            </a:pPr>
            <a:r>
              <a:rPr lang="en-US" sz="3100" b="1" dirty="0" smtClean="0">
                <a:solidFill>
                  <a:schemeClr val="tx1"/>
                </a:solidFill>
              </a:rPr>
              <a:t>Dr </a:t>
            </a:r>
            <a:r>
              <a:rPr lang="en-US" sz="3100" b="1" dirty="0">
                <a:solidFill>
                  <a:schemeClr val="tx1"/>
                </a:solidFill>
              </a:rPr>
              <a:t>Armen </a:t>
            </a:r>
            <a:r>
              <a:rPr lang="en-US" sz="3100" b="1" dirty="0" smtClean="0">
                <a:solidFill>
                  <a:schemeClr val="tx1"/>
                </a:solidFill>
              </a:rPr>
              <a:t>Torchyan</a:t>
            </a:r>
            <a:endParaRPr lang="en-US" sz="3100" b="1" dirty="0">
              <a:solidFill>
                <a:schemeClr val="tx1"/>
              </a:solidFill>
            </a:endParaRPr>
          </a:p>
          <a:p>
            <a:pPr fontAlgn="auto">
              <a:spcAft>
                <a:spcPts val="0"/>
              </a:spcAft>
              <a:defRPr/>
            </a:pPr>
            <a:endParaRPr lang="en-US" sz="2600" b="1" dirty="0" smtClean="0">
              <a:solidFill>
                <a:schemeClr val="tx1"/>
              </a:solidFill>
            </a:endParaRPr>
          </a:p>
          <a:p>
            <a:pPr fontAlgn="auto">
              <a:spcAft>
                <a:spcPts val="0"/>
              </a:spcAft>
              <a:defRPr/>
            </a:pPr>
            <a:endParaRPr lang="en-US" sz="2600" b="1" dirty="0">
              <a:solidFill>
                <a:schemeClr val="tx1"/>
              </a:solidFill>
            </a:endParaRPr>
          </a:p>
          <a:p>
            <a:pPr fontAlgn="auto">
              <a:spcAft>
                <a:spcPts val="0"/>
              </a:spcAft>
              <a:defRPr/>
            </a:pPr>
            <a:r>
              <a:rPr lang="en-US" sz="2300" dirty="0" smtClean="0">
                <a:solidFill>
                  <a:schemeClr val="tx1"/>
                </a:solidFill>
              </a:rPr>
              <a:t>Some of the slides are courtesy of Prof </a:t>
            </a:r>
            <a:r>
              <a:rPr lang="en-US" sz="2300" dirty="0">
                <a:solidFill>
                  <a:schemeClr val="tx1"/>
                </a:solidFill>
              </a:rPr>
              <a:t>Ashry </a:t>
            </a:r>
            <a:r>
              <a:rPr lang="en-US" sz="2300" dirty="0" smtClean="0">
                <a:solidFill>
                  <a:schemeClr val="tx1"/>
                </a:solidFill>
              </a:rPr>
              <a:t>Gad </a:t>
            </a:r>
          </a:p>
          <a:p>
            <a:pPr fontAlgn="auto">
              <a:spcAft>
                <a:spcPts val="0"/>
              </a:spcAft>
              <a:defRPr/>
            </a:pPr>
            <a:endParaRPr lang="en-US" sz="2600" b="1" dirty="0">
              <a:solidFill>
                <a:schemeClr val="tx1"/>
              </a:solidFill>
            </a:endParaRPr>
          </a:p>
          <a:p>
            <a:pPr fontAlgn="auto">
              <a:spcAft>
                <a:spcPts val="0"/>
              </a:spcAft>
              <a:defRPr/>
            </a:pPr>
            <a:r>
              <a:rPr lang="en-US" sz="2300" b="1" dirty="0">
                <a:solidFill>
                  <a:schemeClr val="tx1"/>
                </a:solidFill>
              </a:rPr>
              <a:t>Department of Family &amp; Community Medicine</a:t>
            </a:r>
          </a:p>
          <a:p>
            <a:pPr fontAlgn="auto">
              <a:spcAft>
                <a:spcPts val="0"/>
              </a:spcAft>
              <a:defRPr/>
            </a:pPr>
            <a:r>
              <a:rPr lang="en-US" sz="2300" b="1" dirty="0">
                <a:solidFill>
                  <a:schemeClr val="tx1"/>
                </a:solidFill>
              </a:rPr>
              <a:t>King Saud University</a:t>
            </a:r>
          </a:p>
          <a:p>
            <a:pPr fontAlgn="auto">
              <a:spcAft>
                <a:spcPts val="0"/>
              </a:spcAft>
              <a:defRPr/>
            </a:pPr>
            <a:endParaRPr lang="ar-SA"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33400"/>
            <a:ext cx="1562100" cy="6261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Estimated prevalence and number of people with diabetes (adults 18+ years)</a:t>
            </a:r>
            <a:endParaRPr lang="en-US" sz="2400" dirty="0"/>
          </a:p>
        </p:txBody>
      </p:sp>
      <p:pic>
        <p:nvPicPr>
          <p:cNvPr id="4" name="Picture 3"/>
          <p:cNvPicPr>
            <a:picLocks noChangeAspect="1"/>
          </p:cNvPicPr>
          <p:nvPr/>
        </p:nvPicPr>
        <p:blipFill>
          <a:blip r:embed="rId2"/>
          <a:stretch>
            <a:fillRect/>
          </a:stretch>
        </p:blipFill>
        <p:spPr>
          <a:xfrm>
            <a:off x="657225" y="1621255"/>
            <a:ext cx="7829550" cy="4657725"/>
          </a:xfrm>
          <a:prstGeom prst="rect">
            <a:avLst/>
          </a:prstGeom>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spTree>
    <p:extLst>
      <p:ext uri="{BB962C8B-B14F-4D97-AF65-F5344CB8AC3E}">
        <p14:creationId xmlns:p14="http://schemas.microsoft.com/office/powerpoint/2010/main" val="4284158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Trends in prevalence of diabetes, 1980–2014,</a:t>
            </a:r>
            <a:br>
              <a:rPr lang="en-US" sz="2400" dirty="0" smtClean="0"/>
            </a:br>
            <a:r>
              <a:rPr lang="en-US" sz="2400" dirty="0" smtClean="0"/>
              <a:t>by country income group</a:t>
            </a:r>
            <a:endParaRPr lang="en-US" sz="2400" dirty="0"/>
          </a:p>
        </p:txBody>
      </p:sp>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pic>
        <p:nvPicPr>
          <p:cNvPr id="6" name="Picture 5"/>
          <p:cNvPicPr>
            <a:picLocks noChangeAspect="1"/>
          </p:cNvPicPr>
          <p:nvPr/>
        </p:nvPicPr>
        <p:blipFill>
          <a:blip r:embed="rId2"/>
          <a:stretch>
            <a:fillRect/>
          </a:stretch>
        </p:blipFill>
        <p:spPr>
          <a:xfrm>
            <a:off x="568569" y="1715772"/>
            <a:ext cx="7848600" cy="4410075"/>
          </a:xfrm>
          <a:prstGeom prst="rect">
            <a:avLst/>
          </a:prstGeom>
        </p:spPr>
      </p:pic>
    </p:spTree>
    <p:extLst>
      <p:ext uri="{BB962C8B-B14F-4D97-AF65-F5344CB8AC3E}">
        <p14:creationId xmlns:p14="http://schemas.microsoft.com/office/powerpoint/2010/main" val="693215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Trends in prevalence of diabetes, 1980–2014,</a:t>
            </a:r>
            <a:br>
              <a:rPr lang="en-US" sz="2400" dirty="0" smtClean="0"/>
            </a:br>
            <a:r>
              <a:rPr lang="en-US" sz="2400" dirty="0" smtClean="0"/>
              <a:t>by WHO region</a:t>
            </a:r>
            <a:endParaRPr lang="en-US" sz="2400" dirty="0"/>
          </a:p>
        </p:txBody>
      </p:sp>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pic>
        <p:nvPicPr>
          <p:cNvPr id="4" name="Picture 3"/>
          <p:cNvPicPr>
            <a:picLocks noChangeAspect="1"/>
          </p:cNvPicPr>
          <p:nvPr/>
        </p:nvPicPr>
        <p:blipFill>
          <a:blip r:embed="rId2"/>
          <a:stretch>
            <a:fillRect/>
          </a:stretch>
        </p:blipFill>
        <p:spPr>
          <a:xfrm>
            <a:off x="603738" y="1502925"/>
            <a:ext cx="7772400" cy="4876800"/>
          </a:xfrm>
          <a:prstGeom prst="rect">
            <a:avLst/>
          </a:prstGeom>
        </p:spPr>
      </p:pic>
    </p:spTree>
    <p:extLst>
      <p:ext uri="{BB962C8B-B14F-4D97-AF65-F5344CB8AC3E}">
        <p14:creationId xmlns:p14="http://schemas.microsoft.com/office/powerpoint/2010/main" val="803382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High blood glucose age-standardized mortality rates per 100000 by WHO region, age 20+, 2012</a:t>
            </a:r>
            <a:endParaRPr lang="en-US" sz="2400" dirty="0"/>
          </a:p>
        </p:txBody>
      </p:sp>
      <p:pic>
        <p:nvPicPr>
          <p:cNvPr id="4" name="Picture 3"/>
          <p:cNvPicPr>
            <a:picLocks noChangeAspect="1"/>
          </p:cNvPicPr>
          <p:nvPr/>
        </p:nvPicPr>
        <p:blipFill>
          <a:blip r:embed="rId2"/>
          <a:stretch>
            <a:fillRect/>
          </a:stretch>
        </p:blipFill>
        <p:spPr>
          <a:xfrm>
            <a:off x="652462" y="2362200"/>
            <a:ext cx="7839075" cy="3009900"/>
          </a:xfrm>
          <a:prstGeom prst="rect">
            <a:avLst/>
          </a:prstGeom>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spTree>
    <p:extLst>
      <p:ext uri="{BB962C8B-B14F-4D97-AF65-F5344CB8AC3E}">
        <p14:creationId xmlns:p14="http://schemas.microsoft.com/office/powerpoint/2010/main" val="1670932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Percentage of all deaths attributable to high blood glucose for adults aged 20–69 years, </a:t>
            </a:r>
            <a:r>
              <a:rPr lang="en-US" sz="2400" dirty="0"/>
              <a:t>b</a:t>
            </a:r>
            <a:r>
              <a:rPr lang="en-US" sz="2400" dirty="0" smtClean="0"/>
              <a:t>y WHO region and sex, 2000 and 2012</a:t>
            </a:r>
            <a:endParaRPr lang="en-US" sz="2400" dirty="0"/>
          </a:p>
        </p:txBody>
      </p:sp>
      <p:pic>
        <p:nvPicPr>
          <p:cNvPr id="4" name="Picture 3"/>
          <p:cNvPicPr>
            <a:picLocks noChangeAspect="1"/>
          </p:cNvPicPr>
          <p:nvPr/>
        </p:nvPicPr>
        <p:blipFill>
          <a:blip r:embed="rId2"/>
          <a:stretch>
            <a:fillRect/>
          </a:stretch>
        </p:blipFill>
        <p:spPr>
          <a:xfrm>
            <a:off x="604837" y="1676400"/>
            <a:ext cx="7934325" cy="4638675"/>
          </a:xfrm>
          <a:prstGeom prst="rect">
            <a:avLst/>
          </a:prstGeom>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spTree>
    <p:extLst>
      <p:ext uri="{BB962C8B-B14F-4D97-AF65-F5344CB8AC3E}">
        <p14:creationId xmlns:p14="http://schemas.microsoft.com/office/powerpoint/2010/main" val="3686125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Percentage of all-cause deaths globally attributed to high blood glucose in men, 2012</a:t>
            </a:r>
            <a:endParaRPr lang="en-US" sz="2400" dirty="0"/>
          </a:p>
        </p:txBody>
      </p:sp>
      <p:pic>
        <p:nvPicPr>
          <p:cNvPr id="4" name="Picture 3"/>
          <p:cNvPicPr>
            <a:picLocks noChangeAspect="1"/>
          </p:cNvPicPr>
          <p:nvPr/>
        </p:nvPicPr>
        <p:blipFill>
          <a:blip r:embed="rId2"/>
          <a:stretch>
            <a:fillRect/>
          </a:stretch>
        </p:blipFill>
        <p:spPr>
          <a:xfrm>
            <a:off x="585787" y="1676400"/>
            <a:ext cx="7972425" cy="4619625"/>
          </a:xfrm>
          <a:prstGeom prst="rect">
            <a:avLst/>
          </a:prstGeom>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spTree>
    <p:extLst>
      <p:ext uri="{BB962C8B-B14F-4D97-AF65-F5344CB8AC3E}">
        <p14:creationId xmlns:p14="http://schemas.microsoft.com/office/powerpoint/2010/main" val="326871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Percentage of all-cause deaths globally attributed to high blood glucose in women, 2012</a:t>
            </a:r>
            <a:endParaRPr lang="en-US" sz="2400" dirty="0"/>
          </a:p>
        </p:txBody>
      </p:sp>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pic>
        <p:nvPicPr>
          <p:cNvPr id="3" name="Picture 2"/>
          <p:cNvPicPr>
            <a:picLocks noChangeAspect="1"/>
          </p:cNvPicPr>
          <p:nvPr/>
        </p:nvPicPr>
        <p:blipFill>
          <a:blip r:embed="rId2"/>
          <a:stretch>
            <a:fillRect/>
          </a:stretch>
        </p:blipFill>
        <p:spPr>
          <a:xfrm>
            <a:off x="492369" y="1506222"/>
            <a:ext cx="7953375" cy="4829175"/>
          </a:xfrm>
          <a:prstGeom prst="rect">
            <a:avLst/>
          </a:prstGeom>
        </p:spPr>
      </p:pic>
    </p:spTree>
    <p:extLst>
      <p:ext uri="{BB962C8B-B14F-4D97-AF65-F5344CB8AC3E}">
        <p14:creationId xmlns:p14="http://schemas.microsoft.com/office/powerpoint/2010/main" val="13881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Diabetes prevalence (% of population ages 20 to 79</a:t>
            </a:r>
            <a:r>
              <a:rPr lang="en-US" sz="2400" dirty="0" smtClean="0"/>
              <a:t>)</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927098131"/>
              </p:ext>
            </p:extLst>
          </p:nvPr>
        </p:nvGraphicFramePr>
        <p:xfrm>
          <a:off x="1632438" y="1375753"/>
          <a:ext cx="5791200" cy="4670903"/>
        </p:xfrm>
        <a:graphic>
          <a:graphicData uri="http://schemas.openxmlformats.org/drawingml/2006/table">
            <a:tbl>
              <a:tblPr/>
              <a:tblGrid>
                <a:gridCol w="772160">
                  <a:extLst>
                    <a:ext uri="{9D8B030D-6E8A-4147-A177-3AD203B41FA5}">
                      <a16:colId xmlns:a16="http://schemas.microsoft.com/office/drawing/2014/main" val="3708287992"/>
                    </a:ext>
                  </a:extLst>
                </a:gridCol>
                <a:gridCol w="2992120">
                  <a:extLst>
                    <a:ext uri="{9D8B030D-6E8A-4147-A177-3AD203B41FA5}">
                      <a16:colId xmlns:a16="http://schemas.microsoft.com/office/drawing/2014/main" val="1055353319"/>
                    </a:ext>
                  </a:extLst>
                </a:gridCol>
                <a:gridCol w="965200">
                  <a:extLst>
                    <a:ext uri="{9D8B030D-6E8A-4147-A177-3AD203B41FA5}">
                      <a16:colId xmlns:a16="http://schemas.microsoft.com/office/drawing/2014/main" val="239559067"/>
                    </a:ext>
                  </a:extLst>
                </a:gridCol>
                <a:gridCol w="1061720">
                  <a:extLst>
                    <a:ext uri="{9D8B030D-6E8A-4147-A177-3AD203B41FA5}">
                      <a16:colId xmlns:a16="http://schemas.microsoft.com/office/drawing/2014/main" val="1208002562"/>
                    </a:ext>
                  </a:extLst>
                </a:gridCol>
              </a:tblGrid>
              <a:tr h="444433">
                <a:tc>
                  <a:txBody>
                    <a:bodyPr/>
                    <a:lstStyle/>
                    <a:p>
                      <a:pPr algn="ctr"/>
                      <a:r>
                        <a:rPr lang="en-US" dirty="0">
                          <a:solidFill>
                            <a:schemeClr val="bg1"/>
                          </a:solidFill>
                          <a:effectLst/>
                        </a:rPr>
                        <a:t>Rank</a:t>
                      </a:r>
                    </a:p>
                  </a:txBody>
                  <a:tcPr marL="47625" marR="47625" marT="57150" marB="57150"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E8EEF4"/>
                    </a:solidFill>
                  </a:tcPr>
                </a:tc>
                <a:tc>
                  <a:txBody>
                    <a:bodyPr/>
                    <a:lstStyle/>
                    <a:p>
                      <a:pPr algn="ctr"/>
                      <a:r>
                        <a:rPr lang="en-US" dirty="0">
                          <a:solidFill>
                            <a:schemeClr val="bg1"/>
                          </a:solidFill>
                          <a:effectLst/>
                        </a:rPr>
                        <a:t>Country</a:t>
                      </a:r>
                    </a:p>
                  </a:txBody>
                  <a:tcPr marL="47625" marR="47625" marT="57150" marB="57150"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E8EEF4"/>
                    </a:solidFill>
                  </a:tcPr>
                </a:tc>
                <a:tc>
                  <a:txBody>
                    <a:bodyPr/>
                    <a:lstStyle/>
                    <a:p>
                      <a:pPr algn="ctr"/>
                      <a:r>
                        <a:rPr lang="en-US" dirty="0" smtClean="0">
                          <a:solidFill>
                            <a:schemeClr val="bg1"/>
                          </a:solidFill>
                          <a:effectLst/>
                        </a:rPr>
                        <a:t>%</a:t>
                      </a:r>
                      <a:endParaRPr lang="en-US" dirty="0">
                        <a:solidFill>
                          <a:schemeClr val="bg1"/>
                        </a:solidFill>
                        <a:effectLst/>
                      </a:endParaRPr>
                    </a:p>
                  </a:txBody>
                  <a:tcPr marL="47625" marR="47625" marT="57150" marB="57150"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E8EEF4"/>
                    </a:solidFill>
                  </a:tcPr>
                </a:tc>
                <a:tc>
                  <a:txBody>
                    <a:bodyPr/>
                    <a:lstStyle/>
                    <a:p>
                      <a:pPr algn="ctr"/>
                      <a:r>
                        <a:rPr lang="en-US" dirty="0">
                          <a:solidFill>
                            <a:schemeClr val="bg1"/>
                          </a:solidFill>
                          <a:effectLst/>
                        </a:rPr>
                        <a:t>Year</a:t>
                      </a:r>
                    </a:p>
                  </a:txBody>
                  <a:tcPr marL="47625" marR="47625" marT="57150" marB="57150"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E8EEF4"/>
                    </a:solidFill>
                  </a:tcPr>
                </a:tc>
                <a:extLst>
                  <a:ext uri="{0D108BD9-81ED-4DB2-BD59-A6C34878D82A}">
                    <a16:rowId xmlns:a16="http://schemas.microsoft.com/office/drawing/2014/main" val="1476798260"/>
                  </a:ext>
                </a:extLst>
              </a:tr>
              <a:tr h="422647">
                <a:tc>
                  <a:txBody>
                    <a:bodyPr/>
                    <a:lstStyle/>
                    <a:p>
                      <a:pPr algn="ctr"/>
                      <a:r>
                        <a:rPr lang="en-US" dirty="0">
                          <a:solidFill>
                            <a:schemeClr val="bg1"/>
                          </a:solidFill>
                          <a:effectLst/>
                        </a:rPr>
                        <a:t>1</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dirty="0">
                          <a:solidFill>
                            <a:schemeClr val="bg1"/>
                          </a:solidFill>
                          <a:effectLst/>
                          <a:hlinkClick r:id="rId2"/>
                        </a:rPr>
                        <a:t>Tuvalu</a:t>
                      </a:r>
                      <a:endParaRPr lang="en-US" dirty="0">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27.25</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val="1296582320"/>
                  </a:ext>
                </a:extLst>
              </a:tr>
              <a:tr h="422647">
                <a:tc>
                  <a:txBody>
                    <a:bodyPr/>
                    <a:lstStyle/>
                    <a:p>
                      <a:pPr algn="ctr"/>
                      <a:r>
                        <a:rPr lang="en-US" dirty="0">
                          <a:solidFill>
                            <a:schemeClr val="bg1"/>
                          </a:solidFill>
                          <a:effectLst/>
                        </a:rPr>
                        <a:t>2</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3"/>
                        </a:rPr>
                        <a:t>Nauru</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24.07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val="2724519438"/>
                  </a:ext>
                </a:extLst>
              </a:tr>
              <a:tr h="422647">
                <a:tc>
                  <a:txBody>
                    <a:bodyPr/>
                    <a:lstStyle/>
                    <a:p>
                      <a:pPr algn="ctr"/>
                      <a:r>
                        <a:rPr lang="en-US" dirty="0">
                          <a:solidFill>
                            <a:schemeClr val="bg1"/>
                          </a:solidFill>
                          <a:effectLst/>
                        </a:rPr>
                        <a:t>3</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4"/>
                        </a:rPr>
                        <a:t>New Caledonia</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23.36</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val="1571042338"/>
                  </a:ext>
                </a:extLst>
              </a:tr>
              <a:tr h="422647">
                <a:tc>
                  <a:txBody>
                    <a:bodyPr/>
                    <a:lstStyle/>
                    <a:p>
                      <a:pPr algn="ctr"/>
                      <a:r>
                        <a:rPr lang="en-US" dirty="0">
                          <a:solidFill>
                            <a:schemeClr val="bg1"/>
                          </a:solidFill>
                          <a:effectLst/>
                        </a:rPr>
                        <a:t>4</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5"/>
                        </a:rPr>
                        <a:t>Kiribati</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22.66</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val="3800249848"/>
                  </a:ext>
                </a:extLst>
              </a:tr>
              <a:tr h="422647">
                <a:tc>
                  <a:txBody>
                    <a:bodyPr/>
                    <a:lstStyle/>
                    <a:p>
                      <a:pPr algn="ctr"/>
                      <a:r>
                        <a:rPr lang="en-US" dirty="0">
                          <a:solidFill>
                            <a:schemeClr val="bg1"/>
                          </a:solidFill>
                          <a:effectLst/>
                        </a:rPr>
                        <a:t>5</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6"/>
                        </a:rPr>
                        <a:t>Mauritius</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22.02</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val="1839682420"/>
                  </a:ext>
                </a:extLst>
              </a:tr>
              <a:tr h="422647">
                <a:tc>
                  <a:txBody>
                    <a:bodyPr/>
                    <a:lstStyle/>
                    <a:p>
                      <a:pPr algn="ctr"/>
                      <a:r>
                        <a:rPr lang="en-US" dirty="0">
                          <a:solidFill>
                            <a:schemeClr val="bg1"/>
                          </a:solidFill>
                          <a:effectLst/>
                        </a:rPr>
                        <a:t>6</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7"/>
                        </a:rPr>
                        <a:t>Solomon Islands</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18.68</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val="3348104491"/>
                  </a:ext>
                </a:extLst>
              </a:tr>
              <a:tr h="422647">
                <a:tc>
                  <a:txBody>
                    <a:bodyPr/>
                    <a:lstStyle/>
                    <a:p>
                      <a:pPr algn="ctr"/>
                      <a:r>
                        <a:rPr lang="en-US" dirty="0">
                          <a:solidFill>
                            <a:schemeClr val="bg1"/>
                          </a:solidFill>
                          <a:effectLst/>
                        </a:rPr>
                        <a:t>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dirty="0">
                          <a:hlinkClick r:id="rId8"/>
                        </a:rPr>
                        <a:t>Saudi Arabia</a:t>
                      </a:r>
                      <a:endParaRPr lang="en-US" dirty="0"/>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92D050"/>
                    </a:solidFill>
                  </a:tcPr>
                </a:tc>
                <a:tc>
                  <a:txBody>
                    <a:bodyPr/>
                    <a:lstStyle/>
                    <a:p>
                      <a:pPr algn="ctr"/>
                      <a:r>
                        <a:rPr lang="en-US" dirty="0">
                          <a:solidFill>
                            <a:schemeClr val="bg1"/>
                          </a:solidFill>
                        </a:rPr>
                        <a:t>17.72</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92D050"/>
                    </a:solidFill>
                  </a:tcPr>
                </a:tc>
                <a:tc>
                  <a:txBody>
                    <a:bodyPr/>
                    <a:lstStyle/>
                    <a:p>
                      <a:pPr algn="ctr"/>
                      <a:r>
                        <a:rPr lang="en-US" dirty="0">
                          <a:solidFill>
                            <a:schemeClr val="bg1"/>
                          </a:solidFill>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92D050"/>
                    </a:solidFill>
                  </a:tcPr>
                </a:tc>
                <a:extLst>
                  <a:ext uri="{0D108BD9-81ED-4DB2-BD59-A6C34878D82A}">
                    <a16:rowId xmlns:a16="http://schemas.microsoft.com/office/drawing/2014/main" val="2557064550"/>
                  </a:ext>
                </a:extLst>
              </a:tr>
              <a:tr h="422647">
                <a:tc>
                  <a:txBody>
                    <a:bodyPr/>
                    <a:lstStyle/>
                    <a:p>
                      <a:pPr algn="ctr"/>
                      <a:r>
                        <a:rPr lang="en-US" dirty="0">
                          <a:solidFill>
                            <a:schemeClr val="bg1"/>
                          </a:solidFill>
                          <a:effectLst/>
                        </a:rPr>
                        <a:t>8</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9"/>
                        </a:rPr>
                        <a:t>Papua New Guinea</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17.65</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val="3668045942"/>
                  </a:ext>
                </a:extLst>
              </a:tr>
              <a:tr h="422647">
                <a:tc>
                  <a:txBody>
                    <a:bodyPr/>
                    <a:lstStyle/>
                    <a:p>
                      <a:pPr algn="ctr"/>
                      <a:r>
                        <a:rPr lang="en-US" dirty="0">
                          <a:solidFill>
                            <a:schemeClr val="bg1"/>
                          </a:solidFill>
                          <a:effectLst/>
                        </a:rPr>
                        <a:t>9</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10"/>
                        </a:rPr>
                        <a:t>Egypt</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17.31</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val="1051437501"/>
                  </a:ext>
                </a:extLst>
              </a:tr>
              <a:tr h="422647">
                <a:tc>
                  <a:txBody>
                    <a:bodyPr/>
                    <a:lstStyle/>
                    <a:p>
                      <a:pPr algn="ctr"/>
                      <a:r>
                        <a:rPr lang="en-US" dirty="0">
                          <a:solidFill>
                            <a:schemeClr val="bg1"/>
                          </a:solidFill>
                          <a:effectLst/>
                        </a:rPr>
                        <a:t>10</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dirty="0">
                          <a:solidFill>
                            <a:schemeClr val="bg1"/>
                          </a:solidFill>
                          <a:effectLst/>
                          <a:hlinkClick r:id="rId11"/>
                        </a:rPr>
                        <a:t>United Arab Emirates</a:t>
                      </a:r>
                      <a:endParaRPr lang="en-US" dirty="0">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17.26</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val="1867011077"/>
                  </a:ext>
                </a:extLst>
              </a:tr>
            </a:tbl>
          </a:graphicData>
        </a:graphic>
      </p:graphicFrame>
      <p:pic>
        <p:nvPicPr>
          <p:cNvPr id="32772" name="Picture 4" descr="IndexMundi Ho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94298" y="6248401"/>
            <a:ext cx="1211577"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966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Trends in age-standardized prevalence of </a:t>
            </a:r>
            <a:r>
              <a:rPr lang="en-US" sz="2400" dirty="0" smtClean="0"/>
              <a:t>diabetes</a:t>
            </a:r>
            <a:br>
              <a:rPr lang="en-US" sz="2400" dirty="0" smtClean="0"/>
            </a:br>
            <a:r>
              <a:rPr lang="en-US" sz="2400" dirty="0" smtClean="0"/>
              <a:t>in Saudi Arabia</a:t>
            </a:r>
            <a:endParaRPr lang="en-US" sz="2400" dirty="0"/>
          </a:p>
        </p:txBody>
      </p:sp>
      <p:pic>
        <p:nvPicPr>
          <p:cNvPr id="4" name="Picture 3"/>
          <p:cNvPicPr>
            <a:picLocks noChangeAspect="1"/>
          </p:cNvPicPr>
          <p:nvPr/>
        </p:nvPicPr>
        <p:blipFill>
          <a:blip r:embed="rId2"/>
          <a:stretch>
            <a:fillRect/>
          </a:stretch>
        </p:blipFill>
        <p:spPr>
          <a:xfrm>
            <a:off x="1021393" y="1828800"/>
            <a:ext cx="7101214" cy="4491038"/>
          </a:xfrm>
          <a:prstGeom prst="rect">
            <a:avLst/>
          </a:prstGeom>
        </p:spPr>
      </p:pic>
      <p:sp>
        <p:nvSpPr>
          <p:cNvPr id="5" name="TextBox 4"/>
          <p:cNvSpPr txBox="1"/>
          <p:nvPr/>
        </p:nvSpPr>
        <p:spPr>
          <a:xfrm>
            <a:off x="6629400" y="6477000"/>
            <a:ext cx="2514600" cy="253916"/>
          </a:xfrm>
          <a:prstGeom prst="rect">
            <a:avLst/>
          </a:prstGeom>
          <a:noFill/>
        </p:spPr>
        <p:txBody>
          <a:bodyPr wrap="square" rtlCol="0">
            <a:spAutoFit/>
          </a:bodyPr>
          <a:lstStyle/>
          <a:p>
            <a:r>
              <a:rPr lang="en-US" sz="1050" dirty="0"/>
              <a:t> </a:t>
            </a:r>
            <a:r>
              <a:rPr lang="en-US" sz="1050" dirty="0" smtClean="0"/>
              <a:t>WHO Diabetes </a:t>
            </a:r>
            <a:r>
              <a:rPr lang="en-US" sz="1050" dirty="0"/>
              <a:t>country profiles, 2016.</a:t>
            </a:r>
          </a:p>
        </p:txBody>
      </p:sp>
    </p:spTree>
    <p:extLst>
      <p:ext uri="{BB962C8B-B14F-4D97-AF65-F5344CB8AC3E}">
        <p14:creationId xmlns:p14="http://schemas.microsoft.com/office/powerpoint/2010/main" val="503205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Common </a:t>
            </a:r>
            <a:r>
              <a:rPr lang="en-US" sz="2800" b="1" dirty="0" smtClean="0"/>
              <a:t>diabetes complications</a:t>
            </a:r>
            <a:endParaRPr lang="en-US" sz="2800" b="1" dirty="0"/>
          </a:p>
        </p:txBody>
      </p:sp>
      <p:sp>
        <p:nvSpPr>
          <p:cNvPr id="3" name="Content Placeholder 2"/>
          <p:cNvSpPr>
            <a:spLocks noGrp="1"/>
          </p:cNvSpPr>
          <p:nvPr>
            <p:ph idx="1"/>
          </p:nvPr>
        </p:nvSpPr>
        <p:spPr/>
        <p:txBody>
          <a:bodyPr/>
          <a:lstStyle/>
          <a:p>
            <a:pPr>
              <a:lnSpc>
                <a:spcPct val="150000"/>
              </a:lnSpc>
            </a:pPr>
            <a:endParaRPr lang="en-US" sz="2400" dirty="0" smtClean="0"/>
          </a:p>
          <a:p>
            <a:pPr>
              <a:lnSpc>
                <a:spcPct val="150000"/>
              </a:lnSpc>
            </a:pPr>
            <a:r>
              <a:rPr lang="en-US" sz="2400" dirty="0" smtClean="0"/>
              <a:t>Loss of vision </a:t>
            </a:r>
          </a:p>
          <a:p>
            <a:pPr>
              <a:lnSpc>
                <a:spcPct val="150000"/>
              </a:lnSpc>
            </a:pPr>
            <a:r>
              <a:rPr lang="en-US" sz="2400" dirty="0" smtClean="0"/>
              <a:t>End-stage renal disease </a:t>
            </a:r>
          </a:p>
          <a:p>
            <a:pPr>
              <a:lnSpc>
                <a:spcPct val="150000"/>
              </a:lnSpc>
            </a:pPr>
            <a:r>
              <a:rPr lang="en-US" sz="2400" dirty="0" smtClean="0"/>
              <a:t>Cardiovascular events </a:t>
            </a:r>
          </a:p>
          <a:p>
            <a:pPr>
              <a:lnSpc>
                <a:spcPct val="150000"/>
              </a:lnSpc>
            </a:pPr>
            <a:r>
              <a:rPr lang="en-US" sz="2400" dirty="0" smtClean="0"/>
              <a:t>Lower extremity amputations</a:t>
            </a:r>
            <a:endParaRPr lang="en-US" sz="2400" dirty="0"/>
          </a:p>
        </p:txBody>
      </p:sp>
      <p:pic>
        <p:nvPicPr>
          <p:cNvPr id="4" name="Picture 3"/>
          <p:cNvPicPr>
            <a:picLocks noChangeAspect="1"/>
          </p:cNvPicPr>
          <p:nvPr/>
        </p:nvPicPr>
        <p:blipFill>
          <a:blip r:embed="rId2"/>
          <a:stretch>
            <a:fillRect/>
          </a:stretch>
        </p:blipFill>
        <p:spPr>
          <a:xfrm>
            <a:off x="5199917" y="1700703"/>
            <a:ext cx="3495675" cy="4457700"/>
          </a:xfrm>
          <a:prstGeom prst="rect">
            <a:avLst/>
          </a:prstGeom>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spTree>
    <p:extLst>
      <p:ext uri="{BB962C8B-B14F-4D97-AF65-F5344CB8AC3E}">
        <p14:creationId xmlns:p14="http://schemas.microsoft.com/office/powerpoint/2010/main" val="1965747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FF00"/>
                </a:solidFill>
              </a:rPr>
              <a:t>Learning Objectives</a:t>
            </a:r>
          </a:p>
        </p:txBody>
      </p:sp>
      <p:sp>
        <p:nvSpPr>
          <p:cNvPr id="3" name="Content Placeholder 2"/>
          <p:cNvSpPr>
            <a:spLocks noGrp="1"/>
          </p:cNvSpPr>
          <p:nvPr>
            <p:ph idx="1"/>
          </p:nvPr>
        </p:nvSpPr>
        <p:spPr>
          <a:xfrm>
            <a:off x="457200" y="1752600"/>
            <a:ext cx="8229600" cy="4373565"/>
          </a:xfrm>
        </p:spPr>
        <p:txBody>
          <a:bodyPr/>
          <a:lstStyle/>
          <a:p>
            <a:pPr>
              <a:lnSpc>
                <a:spcPct val="150000"/>
              </a:lnSpc>
              <a:spcAft>
                <a:spcPts val="600"/>
              </a:spcAft>
            </a:pPr>
            <a:r>
              <a:rPr lang="en-US" sz="2400" dirty="0"/>
              <a:t>At the end of the presentation the students should be able </a:t>
            </a:r>
            <a:r>
              <a:rPr lang="en-US" sz="2400" dirty="0" smtClean="0"/>
              <a:t>to:</a:t>
            </a:r>
            <a:endParaRPr lang="en-US" sz="2400" dirty="0"/>
          </a:p>
          <a:p>
            <a:pPr lvl="1">
              <a:lnSpc>
                <a:spcPct val="130000"/>
              </a:lnSpc>
              <a:spcAft>
                <a:spcPts val="600"/>
              </a:spcAft>
            </a:pPr>
            <a:r>
              <a:rPr lang="en-US" sz="2000" dirty="0"/>
              <a:t>To list the types of Diabetes Mellitus</a:t>
            </a:r>
          </a:p>
          <a:p>
            <a:pPr lvl="1">
              <a:lnSpc>
                <a:spcPct val="130000"/>
              </a:lnSpc>
              <a:spcAft>
                <a:spcPts val="600"/>
              </a:spcAft>
            </a:pPr>
            <a:r>
              <a:rPr lang="en-US" sz="2000" dirty="0"/>
              <a:t>To describe the prevalence of Diabetes Mellitus  </a:t>
            </a:r>
          </a:p>
          <a:p>
            <a:pPr lvl="1">
              <a:spcAft>
                <a:spcPts val="600"/>
              </a:spcAft>
            </a:pPr>
            <a:r>
              <a:rPr lang="en-US" sz="2000" dirty="0"/>
              <a:t>To recognize the importance of diagnostic criteria for estimating the prevalence of diabetes mellitus </a:t>
            </a:r>
          </a:p>
          <a:p>
            <a:pPr lvl="1">
              <a:spcAft>
                <a:spcPts val="600"/>
              </a:spcAft>
            </a:pPr>
            <a:r>
              <a:rPr lang="en-US" sz="2000" dirty="0"/>
              <a:t>To discuss the risk factors and complications of type II </a:t>
            </a:r>
            <a:r>
              <a:rPr lang="en-US" sz="2000" dirty="0" smtClean="0"/>
              <a:t>diabetes mellitus </a:t>
            </a:r>
            <a:r>
              <a:rPr lang="en-US" dirty="0"/>
              <a:t> </a:t>
            </a:r>
            <a:endParaRPr lang="en-US" sz="2000" dirty="0"/>
          </a:p>
          <a:p>
            <a:pPr marL="0" indent="0">
              <a:buNone/>
            </a:pPr>
            <a:endParaRPr lang="en-US" dirty="0"/>
          </a:p>
        </p:txBody>
      </p:sp>
    </p:spTree>
    <p:extLst>
      <p:ext uri="{BB962C8B-B14F-4D97-AF65-F5344CB8AC3E}">
        <p14:creationId xmlns:p14="http://schemas.microsoft.com/office/powerpoint/2010/main" val="360871508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Loss </a:t>
            </a:r>
            <a:r>
              <a:rPr lang="en-US" sz="2800" b="1" dirty="0"/>
              <a:t>of vision </a:t>
            </a:r>
          </a:p>
        </p:txBody>
      </p:sp>
      <p:sp>
        <p:nvSpPr>
          <p:cNvPr id="3" name="Content Placeholder 2"/>
          <p:cNvSpPr>
            <a:spLocks noGrp="1"/>
          </p:cNvSpPr>
          <p:nvPr>
            <p:ph idx="1"/>
          </p:nvPr>
        </p:nvSpPr>
        <p:spPr>
          <a:xfrm>
            <a:off x="457200" y="1371600"/>
            <a:ext cx="4495800" cy="4525963"/>
          </a:xfrm>
        </p:spPr>
        <p:txBody>
          <a:bodyPr/>
          <a:lstStyle/>
          <a:p>
            <a:pPr>
              <a:spcAft>
                <a:spcPts val="600"/>
              </a:spcAft>
            </a:pPr>
            <a:r>
              <a:rPr lang="en-US" sz="2000" dirty="0"/>
              <a:t>Diabetic retinopathy caused 1.9% of moderate or severe visual impairment globally and 2.6% of blindness in </a:t>
            </a:r>
            <a:r>
              <a:rPr lang="en-US" sz="2000" dirty="0" smtClean="0"/>
              <a:t>2010.</a:t>
            </a:r>
          </a:p>
          <a:p>
            <a:pPr>
              <a:spcAft>
                <a:spcPts val="600"/>
              </a:spcAft>
            </a:pPr>
            <a:r>
              <a:rPr lang="en-US" sz="2000" dirty="0" smtClean="0"/>
              <a:t>Studies </a:t>
            </a:r>
            <a:r>
              <a:rPr lang="en-US" sz="2000" dirty="0"/>
              <a:t>suggest that prevalence of any retinopathy in persons with diabetes is 35% while proliferative (vision-threatening) retinopathy is 7</a:t>
            </a:r>
            <a:r>
              <a:rPr lang="en-US" sz="2000" dirty="0" smtClean="0"/>
              <a:t>%.</a:t>
            </a:r>
          </a:p>
          <a:p>
            <a:pPr>
              <a:spcAft>
                <a:spcPts val="600"/>
              </a:spcAft>
            </a:pPr>
            <a:r>
              <a:rPr lang="en-US" sz="2000" dirty="0" smtClean="0"/>
              <a:t>However</a:t>
            </a:r>
            <a:r>
              <a:rPr lang="en-US" sz="2000" dirty="0"/>
              <a:t>, retinopathy rates are higher among: people with type 1 diabetes; people with longer duration of diabetes; Caucasian populations; and possibly among people of lower socioeconomic status </a:t>
            </a:r>
          </a:p>
        </p:txBody>
      </p:sp>
      <p:sp>
        <p:nvSpPr>
          <p:cNvPr id="5" name="TextBox 4"/>
          <p:cNvSpPr txBox="1"/>
          <p:nvPr/>
        </p:nvSpPr>
        <p:spPr>
          <a:xfrm>
            <a:off x="3810000" y="6248400"/>
            <a:ext cx="1371600" cy="261610"/>
          </a:xfrm>
          <a:prstGeom prst="rect">
            <a:avLst/>
          </a:prstGeom>
          <a:noFill/>
        </p:spPr>
        <p:txBody>
          <a:bodyPr wrap="square" rtlCol="0">
            <a:spAutoFit/>
          </a:bodyPr>
          <a:lstStyle/>
          <a:p>
            <a:r>
              <a:rPr lang="en-US" sz="1050" dirty="0" smtClean="0"/>
              <a:t>Source, WHO 2016</a:t>
            </a:r>
            <a:endParaRPr lang="en-US" sz="1050" dirty="0"/>
          </a:p>
        </p:txBody>
      </p:sp>
      <p:pic>
        <p:nvPicPr>
          <p:cNvPr id="6" name="Picture 5"/>
          <p:cNvPicPr>
            <a:picLocks noChangeAspect="1"/>
          </p:cNvPicPr>
          <p:nvPr/>
        </p:nvPicPr>
        <p:blipFill>
          <a:blip r:embed="rId2"/>
          <a:stretch>
            <a:fillRect/>
          </a:stretch>
        </p:blipFill>
        <p:spPr>
          <a:xfrm>
            <a:off x="6217627" y="1294346"/>
            <a:ext cx="2438400" cy="1919334"/>
          </a:xfrm>
          <a:prstGeom prst="rect">
            <a:avLst/>
          </a:prstGeom>
        </p:spPr>
      </p:pic>
      <p:pic>
        <p:nvPicPr>
          <p:cNvPr id="7" name="Picture 6"/>
          <p:cNvPicPr>
            <a:picLocks noChangeAspect="1"/>
          </p:cNvPicPr>
          <p:nvPr/>
        </p:nvPicPr>
        <p:blipFill>
          <a:blip r:embed="rId3"/>
          <a:stretch>
            <a:fillRect/>
          </a:stretch>
        </p:blipFill>
        <p:spPr>
          <a:xfrm>
            <a:off x="6217627" y="3678237"/>
            <a:ext cx="2438400" cy="2266854"/>
          </a:xfrm>
          <a:prstGeom prst="rect">
            <a:avLst/>
          </a:prstGeom>
        </p:spPr>
      </p:pic>
      <p:sp>
        <p:nvSpPr>
          <p:cNvPr id="9" name="TextBox 8"/>
          <p:cNvSpPr txBox="1"/>
          <p:nvPr/>
        </p:nvSpPr>
        <p:spPr>
          <a:xfrm>
            <a:off x="7620000" y="6278843"/>
            <a:ext cx="1371600" cy="261610"/>
          </a:xfrm>
          <a:prstGeom prst="rect">
            <a:avLst/>
          </a:prstGeom>
          <a:noFill/>
        </p:spPr>
        <p:txBody>
          <a:bodyPr wrap="square" rtlCol="0">
            <a:spAutoFit/>
          </a:bodyPr>
          <a:lstStyle/>
          <a:p>
            <a:r>
              <a:rPr lang="en-US" sz="1050" dirty="0" smtClean="0"/>
              <a:t>Source, AAO 2018</a:t>
            </a:r>
            <a:endParaRPr lang="en-US" sz="1050" dirty="0"/>
          </a:p>
        </p:txBody>
      </p:sp>
    </p:spTree>
    <p:extLst>
      <p:ext uri="{BB962C8B-B14F-4D97-AF65-F5344CB8AC3E}">
        <p14:creationId xmlns:p14="http://schemas.microsoft.com/office/powerpoint/2010/main" val="101360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End-stage renal disease </a:t>
            </a:r>
          </a:p>
        </p:txBody>
      </p:sp>
      <p:sp>
        <p:nvSpPr>
          <p:cNvPr id="3" name="Content Placeholder 2"/>
          <p:cNvSpPr>
            <a:spLocks noGrp="1"/>
          </p:cNvSpPr>
          <p:nvPr>
            <p:ph idx="1"/>
          </p:nvPr>
        </p:nvSpPr>
        <p:spPr>
          <a:xfrm>
            <a:off x="457200" y="1600202"/>
            <a:ext cx="4114800" cy="4525963"/>
          </a:xfrm>
        </p:spPr>
        <p:txBody>
          <a:bodyPr/>
          <a:lstStyle/>
          <a:p>
            <a:pPr>
              <a:spcAft>
                <a:spcPts val="1200"/>
              </a:spcAft>
            </a:pPr>
            <a:r>
              <a:rPr lang="en-US" sz="2000" dirty="0"/>
              <a:t>Pooled data from 54 countries show that at least 80% of cases of end-stage renal disease (ESRD) are caused by diabetes, hypertension or a combination of the </a:t>
            </a:r>
            <a:r>
              <a:rPr lang="en-US" sz="2000" dirty="0" smtClean="0"/>
              <a:t>two.</a:t>
            </a:r>
          </a:p>
          <a:p>
            <a:pPr>
              <a:spcAft>
                <a:spcPts val="1200"/>
              </a:spcAft>
            </a:pPr>
            <a:r>
              <a:rPr lang="en-US" sz="2000" dirty="0" smtClean="0"/>
              <a:t>The </a:t>
            </a:r>
            <a:r>
              <a:rPr lang="en-US" sz="2000" dirty="0"/>
              <a:t>proportion of ESRD attributable to diabetes alone ranges from 12–55</a:t>
            </a:r>
            <a:r>
              <a:rPr lang="en-US" sz="2000" dirty="0" smtClean="0"/>
              <a:t>%.</a:t>
            </a:r>
          </a:p>
          <a:p>
            <a:pPr>
              <a:spcAft>
                <a:spcPts val="1200"/>
              </a:spcAft>
            </a:pPr>
            <a:r>
              <a:rPr lang="en-US" sz="2000" dirty="0" smtClean="0"/>
              <a:t>The </a:t>
            </a:r>
            <a:r>
              <a:rPr lang="en-US" sz="2000" dirty="0"/>
              <a:t>incidence of ESRD is up to 10 times as high in adults with diabetes as those without</a:t>
            </a:r>
            <a:r>
              <a:rPr lang="en-US" sz="2000" dirty="0" smtClean="0"/>
              <a:t>.</a:t>
            </a:r>
          </a:p>
        </p:txBody>
      </p:sp>
      <p:pic>
        <p:nvPicPr>
          <p:cNvPr id="33794" name="Picture 2" descr="Image result for diabetes kidney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1327" y="1981200"/>
            <a:ext cx="3665473" cy="311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151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Cardiovascular events </a:t>
            </a:r>
          </a:p>
        </p:txBody>
      </p:sp>
      <p:sp>
        <p:nvSpPr>
          <p:cNvPr id="3" name="Content Placeholder 2"/>
          <p:cNvSpPr>
            <a:spLocks noGrp="1"/>
          </p:cNvSpPr>
          <p:nvPr>
            <p:ph idx="1"/>
          </p:nvPr>
        </p:nvSpPr>
        <p:spPr>
          <a:xfrm>
            <a:off x="457200" y="1600202"/>
            <a:ext cx="4038600" cy="4525963"/>
          </a:xfrm>
        </p:spPr>
        <p:txBody>
          <a:bodyPr/>
          <a:lstStyle/>
          <a:p>
            <a:pPr>
              <a:spcAft>
                <a:spcPts val="600"/>
              </a:spcAft>
            </a:pPr>
            <a:r>
              <a:rPr lang="en-US" sz="2000" dirty="0"/>
              <a:t>Adults with diabetes historically have </a:t>
            </a:r>
            <a:r>
              <a:rPr lang="en-US" sz="2000" dirty="0" smtClean="0"/>
              <a:t>2-3 </a:t>
            </a:r>
            <a:r>
              <a:rPr lang="en-US" sz="2000" dirty="0"/>
              <a:t>times higher rate of cardiovascular disease (CVD) than adults without </a:t>
            </a:r>
            <a:r>
              <a:rPr lang="en-US" sz="2000" dirty="0" smtClean="0"/>
              <a:t>diabetes.</a:t>
            </a:r>
          </a:p>
          <a:p>
            <a:pPr>
              <a:spcAft>
                <a:spcPts val="600"/>
              </a:spcAft>
            </a:pPr>
            <a:r>
              <a:rPr lang="en-US" sz="2000" dirty="0" smtClean="0"/>
              <a:t>The </a:t>
            </a:r>
            <a:r>
              <a:rPr lang="en-US" sz="2000" dirty="0"/>
              <a:t>risk of cardiovascular disease increases continuously with rising fasting plasma glucose levels, even before reaching levels sufficient for a diabetes </a:t>
            </a:r>
            <a:r>
              <a:rPr lang="en-US" sz="2000" dirty="0" smtClean="0"/>
              <a:t>diagnosis.</a:t>
            </a:r>
          </a:p>
          <a:p>
            <a:pPr>
              <a:spcAft>
                <a:spcPts val="600"/>
              </a:spcAft>
            </a:pPr>
            <a:r>
              <a:rPr lang="en-US" sz="2000" dirty="0"/>
              <a:t>Almost 7 in 10 people with diabetes over age 65 will die of some type of heart disease. About 1 in 6 will die of stroke.</a:t>
            </a:r>
            <a:endParaRPr lang="en-US" sz="2000" dirty="0" smtClean="0"/>
          </a:p>
        </p:txBody>
      </p:sp>
      <p:pic>
        <p:nvPicPr>
          <p:cNvPr id="34818" name="Picture 2" descr="Image result for diabetes cardiovasc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28800"/>
            <a:ext cx="4321057" cy="3733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73857" y="5712152"/>
            <a:ext cx="1371600" cy="261610"/>
          </a:xfrm>
          <a:prstGeom prst="rect">
            <a:avLst/>
          </a:prstGeom>
          <a:noFill/>
        </p:spPr>
        <p:txBody>
          <a:bodyPr wrap="square" rtlCol="0">
            <a:spAutoFit/>
          </a:bodyPr>
          <a:lstStyle/>
          <a:p>
            <a:r>
              <a:rPr lang="en-US" sz="1050" dirty="0"/>
              <a:t>Source, </a:t>
            </a:r>
            <a:r>
              <a:rPr lang="en-US" sz="1050" dirty="0" err="1"/>
              <a:t>iMedpub</a:t>
            </a:r>
            <a:endParaRPr lang="en-US" sz="1050" dirty="0"/>
          </a:p>
        </p:txBody>
      </p:sp>
    </p:spTree>
    <p:extLst>
      <p:ext uri="{BB962C8B-B14F-4D97-AF65-F5344CB8AC3E}">
        <p14:creationId xmlns:p14="http://schemas.microsoft.com/office/powerpoint/2010/main" val="286508278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Lower extremity amputations</a:t>
            </a:r>
          </a:p>
        </p:txBody>
      </p:sp>
      <p:sp>
        <p:nvSpPr>
          <p:cNvPr id="3" name="Content Placeholder 2"/>
          <p:cNvSpPr>
            <a:spLocks noGrp="1"/>
          </p:cNvSpPr>
          <p:nvPr>
            <p:ph idx="1"/>
          </p:nvPr>
        </p:nvSpPr>
        <p:spPr>
          <a:xfrm>
            <a:off x="457200" y="1600202"/>
            <a:ext cx="4343400" cy="4525963"/>
          </a:xfrm>
        </p:spPr>
        <p:txBody>
          <a:bodyPr/>
          <a:lstStyle/>
          <a:p>
            <a:pPr>
              <a:spcAft>
                <a:spcPts val="600"/>
              </a:spcAft>
            </a:pPr>
            <a:r>
              <a:rPr lang="en-US" sz="2000" dirty="0" smtClean="0"/>
              <a:t>Diabetes appears to dramatically increase the risk of lower extremity amputation because of infected, non-healing foot ulcers.</a:t>
            </a:r>
          </a:p>
          <a:p>
            <a:pPr>
              <a:spcAft>
                <a:spcPts val="600"/>
              </a:spcAft>
            </a:pPr>
            <a:r>
              <a:rPr lang="en-US" sz="2000" dirty="0" smtClean="0"/>
              <a:t>Rates </a:t>
            </a:r>
            <a:r>
              <a:rPr lang="en-US" sz="2000" dirty="0"/>
              <a:t>of amputation in populations with diagnosed diabetes are typically 10 to 20 times those of nondiabetic </a:t>
            </a:r>
            <a:r>
              <a:rPr lang="en-US" sz="2000" dirty="0" smtClean="0"/>
              <a:t>populations.</a:t>
            </a:r>
          </a:p>
          <a:p>
            <a:pPr>
              <a:spcAft>
                <a:spcPts val="600"/>
              </a:spcAft>
            </a:pPr>
            <a:r>
              <a:rPr lang="en-US" sz="2000" dirty="0" smtClean="0"/>
              <a:t>Encouragingly </a:t>
            </a:r>
            <a:r>
              <a:rPr lang="en-US" sz="2000" dirty="0"/>
              <a:t>several studies show a 40% to 60% reduction in rates of amputations among adults with diabetes during the past 10–15 years in </a:t>
            </a:r>
            <a:r>
              <a:rPr lang="en-US" sz="2000" dirty="0" smtClean="0"/>
              <a:t>western countries. </a:t>
            </a:r>
            <a:endParaRPr lang="en-US" sz="2000" dirty="0"/>
          </a:p>
        </p:txBody>
      </p:sp>
      <p:pic>
        <p:nvPicPr>
          <p:cNvPr id="35844" name="Picture 4" descr="Image result for diabetic f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0"/>
            <a:ext cx="37338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867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7"/>
          <p:cNvSpPr>
            <a:spLocks noGrp="1" noChangeArrowheads="1"/>
          </p:cNvSpPr>
          <p:nvPr>
            <p:ph type="body" idx="1"/>
          </p:nvPr>
        </p:nvSpPr>
        <p:spPr>
          <a:xfrm>
            <a:off x="0" y="0"/>
            <a:ext cx="9144000" cy="6858000"/>
          </a:xfrm>
          <a:solidFill>
            <a:schemeClr val="bg2"/>
          </a:solidFill>
        </p:spPr>
        <p:txBody>
          <a:bodyPr/>
          <a:lstStyle/>
          <a:p>
            <a:pPr algn="ctr">
              <a:buFont typeface="Arial" pitchFamily="34" charset="0"/>
              <a:buNone/>
            </a:pPr>
            <a:endParaRPr lang="en-US" b="1" smtClean="0">
              <a:solidFill>
                <a:schemeClr val="bg1"/>
              </a:solidFill>
            </a:endParaRPr>
          </a:p>
          <a:p>
            <a:pPr algn="ctr">
              <a:buFont typeface="Arial" pitchFamily="34" charset="0"/>
              <a:buNone/>
            </a:pPr>
            <a:endParaRPr lang="en-US" b="1" smtClean="0">
              <a:solidFill>
                <a:schemeClr val="bg1"/>
              </a:solidFill>
            </a:endParaRPr>
          </a:p>
          <a:p>
            <a:pPr algn="ctr">
              <a:buFont typeface="Arial" pitchFamily="34" charset="0"/>
              <a:buNone/>
            </a:pPr>
            <a:endParaRPr lang="en-US" b="1" smtClean="0">
              <a:solidFill>
                <a:schemeClr val="bg1"/>
              </a:solidFill>
            </a:endParaRPr>
          </a:p>
          <a:p>
            <a:pPr algn="ctr">
              <a:buFont typeface="Arial" pitchFamily="34" charset="0"/>
              <a:buNone/>
            </a:pPr>
            <a:endParaRPr lang="en-US" b="1" smtClean="0">
              <a:solidFill>
                <a:schemeClr val="bg1"/>
              </a:solidFill>
            </a:endParaRPr>
          </a:p>
          <a:p>
            <a:pPr algn="ctr">
              <a:buFont typeface="Arial" pitchFamily="34" charset="0"/>
              <a:buNone/>
            </a:pPr>
            <a:endParaRPr lang="en-US" b="1" smtClean="0">
              <a:solidFill>
                <a:schemeClr val="bg1"/>
              </a:solidFill>
            </a:endParaRPr>
          </a:p>
          <a:p>
            <a:pPr algn="ctr">
              <a:buFont typeface="Arial" pitchFamily="34" charset="0"/>
              <a:buNone/>
            </a:pPr>
            <a:r>
              <a:rPr lang="en-US" sz="4000" b="1">
                <a:solidFill>
                  <a:srgbClr val="FFFF00"/>
                </a:solidFill>
              </a:rPr>
              <a:t>Risk factors</a:t>
            </a:r>
          </a:p>
          <a:p>
            <a:pPr algn="ctr">
              <a:buFont typeface="Arial" pitchFamily="34" charset="0"/>
              <a:buNone/>
            </a:pPr>
            <a:endParaRPr lang="en-US" smtClean="0">
              <a:solidFill>
                <a:schemeClr val="bg1"/>
              </a:solidFill>
            </a:endParaRPr>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533403"/>
            <a:ext cx="8229600" cy="3962398"/>
          </a:xfrm>
        </p:spPr>
        <p:txBody>
          <a:bodyPr/>
          <a:lstStyle/>
          <a:p>
            <a:pPr algn="ctr">
              <a:buFont typeface="Arial" pitchFamily="34" charset="0"/>
              <a:buNone/>
            </a:pPr>
            <a:r>
              <a:rPr lang="en-US" b="1" dirty="0" smtClean="0">
                <a:solidFill>
                  <a:srgbClr val="FFFF00"/>
                </a:solidFill>
              </a:rPr>
              <a:t>Genetic factors</a:t>
            </a:r>
          </a:p>
          <a:p>
            <a:pPr algn="ctr">
              <a:buFont typeface="Arial" pitchFamily="34" charset="0"/>
              <a:buNone/>
            </a:pPr>
            <a:r>
              <a:rPr lang="en-US" b="1" dirty="0" smtClean="0">
                <a:solidFill>
                  <a:srgbClr val="FFFF00"/>
                </a:solidFill>
              </a:rPr>
              <a:t> </a:t>
            </a:r>
          </a:p>
          <a:p>
            <a:r>
              <a:rPr lang="en-US" sz="2800" dirty="0" smtClean="0"/>
              <a:t>May play a part in development of all types; autoimmune disease and viral infections may be risk factors in Type I DM. </a:t>
            </a:r>
          </a:p>
          <a:p>
            <a:endParaRPr lang="en-US" sz="2800" dirty="0" smtClean="0"/>
          </a:p>
          <a:p>
            <a:r>
              <a:rPr lang="en-US" sz="2800" dirty="0" smtClean="0"/>
              <a:t>Twin studies</a:t>
            </a:r>
          </a:p>
          <a:p>
            <a:pPr>
              <a:buFont typeface="Arial" pitchFamily="34" charset="0"/>
              <a:buNone/>
            </a:pP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b="1" dirty="0">
                <a:solidFill>
                  <a:srgbClr val="FFFF00"/>
                </a:solidFill>
                <a:latin typeface="+mn-lt"/>
                <a:ea typeface="+mn-ea"/>
                <a:cs typeface="+mn-cs"/>
              </a:rPr>
              <a:t>Family history</a:t>
            </a:r>
            <a:endParaRPr lang="ar-SA" sz="3200" b="1" dirty="0">
              <a:solidFill>
                <a:srgbClr val="FFFF00"/>
              </a:solidFill>
              <a:latin typeface="+mn-lt"/>
              <a:ea typeface="+mn-ea"/>
              <a:cs typeface="+mn-cs"/>
            </a:endParaRPr>
          </a:p>
        </p:txBody>
      </p:sp>
      <p:sp>
        <p:nvSpPr>
          <p:cNvPr id="3" name="Content Placeholder 2"/>
          <p:cNvSpPr>
            <a:spLocks noGrp="1"/>
          </p:cNvSpPr>
          <p:nvPr>
            <p:ph idx="1"/>
          </p:nvPr>
        </p:nvSpPr>
        <p:spPr>
          <a:xfrm>
            <a:off x="457200" y="1600200"/>
            <a:ext cx="8229600" cy="3886200"/>
          </a:xfrm>
        </p:spPr>
        <p:txBody>
          <a:bodyPr rtlCol="0">
            <a:normAutofit/>
          </a:bodyPr>
          <a:lstStyle/>
          <a:p>
            <a:pPr>
              <a:spcAft>
                <a:spcPts val="1200"/>
              </a:spcAft>
              <a:defRPr/>
            </a:pPr>
            <a:r>
              <a:rPr lang="en-US" sz="2400" dirty="0" smtClean="0"/>
              <a:t>Compared </a:t>
            </a:r>
            <a:r>
              <a:rPr lang="en-US" sz="2400" dirty="0"/>
              <a:t>with individuals without a family history of type 2 diabetes, individuals with a family history in any first degree relative have a two to three-fold increased risk of developing diabetes.</a:t>
            </a:r>
          </a:p>
          <a:p>
            <a:pPr>
              <a:spcAft>
                <a:spcPts val="1200"/>
              </a:spcAft>
              <a:defRPr/>
            </a:pPr>
            <a:r>
              <a:rPr lang="en-US" sz="2400" dirty="0"/>
              <a:t> The risk of type 2 diabetes is higher (five- to six fold) in those with both a maternal and paternal history of type 2 diabetes . </a:t>
            </a:r>
          </a:p>
          <a:p>
            <a:pPr>
              <a:spcAft>
                <a:spcPts val="1200"/>
              </a:spcAft>
              <a:defRPr/>
            </a:pPr>
            <a:r>
              <a:rPr lang="en-US" sz="2400" dirty="0"/>
              <a:t>The risk is likely mediated through genetic, anthropometric (body mass index, waist circumference), and lifestyle (diet, physical activity, smoking) factors. </a:t>
            </a:r>
            <a:endParaRPr lang="ar-SA"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6"/>
          <p:cNvSpPr>
            <a:spLocks noGrp="1" noChangeArrowheads="1"/>
          </p:cNvSpPr>
          <p:nvPr>
            <p:ph type="title"/>
          </p:nvPr>
        </p:nvSpPr>
        <p:spPr>
          <a:xfrm>
            <a:off x="0" y="2"/>
            <a:ext cx="9144000" cy="1376363"/>
          </a:xfrm>
          <a:solidFill>
            <a:srgbClr val="002060"/>
          </a:solidFill>
        </p:spPr>
        <p:txBody>
          <a:bodyPr/>
          <a:lstStyle/>
          <a:p>
            <a:r>
              <a:rPr lang="en-US" b="1" smtClean="0">
                <a:solidFill>
                  <a:srgbClr val="FFFF00"/>
                </a:solidFill>
              </a:rPr>
              <a:t>Obesity</a:t>
            </a:r>
          </a:p>
        </p:txBody>
      </p:sp>
      <p:sp>
        <p:nvSpPr>
          <p:cNvPr id="9223" name="Rectangle 7"/>
          <p:cNvSpPr>
            <a:spLocks noGrp="1" noChangeArrowheads="1"/>
          </p:cNvSpPr>
          <p:nvPr>
            <p:ph type="body" idx="1"/>
          </p:nvPr>
        </p:nvSpPr>
        <p:spPr>
          <a:xfrm>
            <a:off x="228600" y="1371600"/>
            <a:ext cx="8699500" cy="5181600"/>
          </a:xfrm>
          <a:solidFill>
            <a:schemeClr val="tx2">
              <a:lumMod val="40000"/>
              <a:lumOff val="60000"/>
            </a:schemeClr>
          </a:solidFill>
        </p:spPr>
        <p:txBody>
          <a:bodyPr rtlCol="0">
            <a:normAutofit/>
          </a:bodyPr>
          <a:lstStyle/>
          <a:p>
            <a:pPr fontAlgn="auto">
              <a:lnSpc>
                <a:spcPct val="80000"/>
              </a:lnSpc>
              <a:spcAft>
                <a:spcPts val="0"/>
              </a:spcAft>
              <a:defRPr/>
            </a:pPr>
            <a:r>
              <a:rPr lang="en-US" sz="2400" b="1" dirty="0">
                <a:solidFill>
                  <a:schemeClr val="bg1"/>
                </a:solidFill>
              </a:rPr>
              <a:t>Contributes to the resistance to endogenous insulin.</a:t>
            </a:r>
          </a:p>
          <a:p>
            <a:pPr lvl="1" fontAlgn="auto">
              <a:spcAft>
                <a:spcPts val="0"/>
              </a:spcAft>
              <a:defRPr/>
            </a:pPr>
            <a:r>
              <a:rPr lang="en-GB" sz="2400" b="1" dirty="0" smtClean="0">
                <a:solidFill>
                  <a:schemeClr val="bg1"/>
                </a:solidFill>
              </a:rPr>
              <a:t>RR risk of DM in females (ref. BMI &lt; 22)</a:t>
            </a:r>
          </a:p>
          <a:p>
            <a:pPr lvl="2" fontAlgn="auto">
              <a:spcAft>
                <a:spcPts val="0"/>
              </a:spcAft>
              <a:defRPr/>
            </a:pPr>
            <a:r>
              <a:rPr lang="en-GB" b="1" dirty="0">
                <a:solidFill>
                  <a:schemeClr val="bg1"/>
                </a:solidFill>
              </a:rPr>
              <a:t>22-23   	              </a:t>
            </a:r>
            <a:r>
              <a:rPr lang="en-GB" b="1" dirty="0" smtClean="0">
                <a:solidFill>
                  <a:schemeClr val="bg1"/>
                </a:solidFill>
              </a:rPr>
              <a:t> 3.0</a:t>
            </a:r>
            <a:endParaRPr lang="en-GB" b="1" dirty="0">
              <a:solidFill>
                <a:schemeClr val="bg1"/>
              </a:solidFill>
            </a:endParaRPr>
          </a:p>
          <a:p>
            <a:pPr lvl="2" fontAlgn="auto">
              <a:spcAft>
                <a:spcPts val="0"/>
              </a:spcAft>
              <a:defRPr/>
            </a:pPr>
            <a:r>
              <a:rPr lang="en-GB" b="1" dirty="0">
                <a:solidFill>
                  <a:schemeClr val="bg1"/>
                </a:solidFill>
              </a:rPr>
              <a:t>24-25	               5.0</a:t>
            </a:r>
          </a:p>
          <a:p>
            <a:pPr lvl="2" fontAlgn="auto">
              <a:spcAft>
                <a:spcPts val="0"/>
              </a:spcAft>
              <a:defRPr/>
            </a:pPr>
            <a:r>
              <a:rPr lang="en-GB" b="1" dirty="0">
                <a:solidFill>
                  <a:schemeClr val="bg1"/>
                </a:solidFill>
              </a:rPr>
              <a:t>&gt; 31		             </a:t>
            </a:r>
            <a:r>
              <a:rPr lang="en-GB" b="1" dirty="0" smtClean="0">
                <a:solidFill>
                  <a:schemeClr val="bg1"/>
                </a:solidFill>
              </a:rPr>
              <a:t>40.0</a:t>
            </a:r>
            <a:endParaRPr lang="en-GB" b="1" dirty="0">
              <a:solidFill>
                <a:schemeClr val="bg1"/>
              </a:solidFill>
            </a:endParaRPr>
          </a:p>
          <a:p>
            <a:pPr lvl="2" fontAlgn="auto">
              <a:spcAft>
                <a:spcPts val="0"/>
              </a:spcAft>
              <a:buNone/>
              <a:defRPr/>
            </a:pPr>
            <a:r>
              <a:rPr lang="en-GB" b="1" dirty="0">
                <a:solidFill>
                  <a:schemeClr val="bg1"/>
                </a:solidFill>
              </a:rPr>
              <a:t>(</a:t>
            </a:r>
            <a:r>
              <a:rPr lang="en-GB" b="1" dirty="0" err="1">
                <a:solidFill>
                  <a:schemeClr val="bg1"/>
                </a:solidFill>
              </a:rPr>
              <a:t>Colditz</a:t>
            </a:r>
            <a:r>
              <a:rPr lang="en-GB" b="1" dirty="0">
                <a:solidFill>
                  <a:schemeClr val="bg1"/>
                </a:solidFill>
              </a:rPr>
              <a:t> &amp; al, Ann </a:t>
            </a:r>
            <a:r>
              <a:rPr lang="en-GB" b="1" dirty="0" err="1">
                <a:solidFill>
                  <a:schemeClr val="bg1"/>
                </a:solidFill>
              </a:rPr>
              <a:t>Int</a:t>
            </a:r>
            <a:r>
              <a:rPr lang="en-GB" b="1" dirty="0">
                <a:solidFill>
                  <a:schemeClr val="bg1"/>
                </a:solidFill>
              </a:rPr>
              <a:t> Med, 1995, 122; 481-6)</a:t>
            </a:r>
          </a:p>
          <a:p>
            <a:pPr fontAlgn="auto">
              <a:lnSpc>
                <a:spcPct val="80000"/>
              </a:lnSpc>
              <a:spcAft>
                <a:spcPts val="0"/>
              </a:spcAft>
              <a:defRPr/>
            </a:pPr>
            <a:endParaRPr lang="en-US" sz="2800" b="1" dirty="0">
              <a:solidFill>
                <a:schemeClr val="bg1"/>
              </a:solidFill>
            </a:endParaRPr>
          </a:p>
        </p:txBody>
      </p:sp>
      <p:pic>
        <p:nvPicPr>
          <p:cNvPr id="38918" name="Picture 9" descr="obesity 2"/>
          <p:cNvPicPr>
            <a:picLocks noChangeAspect="1" noChangeArrowheads="1"/>
          </p:cNvPicPr>
          <p:nvPr/>
        </p:nvPicPr>
        <p:blipFill>
          <a:blip r:embed="rId2"/>
          <a:srcRect/>
          <a:stretch>
            <a:fillRect/>
          </a:stretch>
        </p:blipFill>
        <p:spPr bwMode="auto">
          <a:xfrm>
            <a:off x="6553200" y="4068067"/>
            <a:ext cx="1981200" cy="2288286"/>
          </a:xfrm>
          <a:prstGeom prst="rect">
            <a:avLst/>
          </a:prstGeom>
          <a:noFill/>
          <a:ln w="9525">
            <a:noFill/>
            <a:miter lim="800000"/>
            <a:headEnd/>
            <a:tailEnd/>
          </a:ln>
        </p:spPr>
      </p:pic>
      <p:pic>
        <p:nvPicPr>
          <p:cNvPr id="38919" name="Picture 10" descr="obesity 3"/>
          <p:cNvPicPr>
            <a:picLocks noChangeAspect="1" noChangeArrowheads="1"/>
          </p:cNvPicPr>
          <p:nvPr/>
        </p:nvPicPr>
        <p:blipFill>
          <a:blip r:embed="rId3"/>
          <a:srcRect/>
          <a:stretch>
            <a:fillRect/>
          </a:stretch>
        </p:blipFill>
        <p:spPr bwMode="auto">
          <a:xfrm>
            <a:off x="609600" y="4318869"/>
            <a:ext cx="2209800" cy="1964267"/>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5"/>
          </a:xfrm>
          <a:solidFill>
            <a:schemeClr val="bg2"/>
          </a:solidFill>
        </p:spPr>
        <p:txBody>
          <a:bodyPr rtlCol="0">
            <a:noAutofit/>
          </a:bodyPr>
          <a:lstStyle/>
          <a:p>
            <a:pPr>
              <a:spcAft>
                <a:spcPts val="1200"/>
              </a:spcAft>
              <a:defRPr/>
            </a:pPr>
            <a:r>
              <a:rPr lang="en-US" sz="2400" dirty="0"/>
              <a:t>The risk of impaired glucose tolerance (IGT) or type 2 diabetes rises with increasing body weight. </a:t>
            </a:r>
          </a:p>
          <a:p>
            <a:pPr>
              <a:spcAft>
                <a:spcPts val="1200"/>
              </a:spcAft>
              <a:defRPr/>
            </a:pPr>
            <a:r>
              <a:rPr lang="en-US" sz="2400" dirty="0"/>
              <a:t>The Nurses’ Health Study demonstrated an approximately 100-fold increased risk of incident diabetes over 14 years in nurses whose baseline body mass index was &gt;35 kg/m2 compared with those with BMI &lt;22 .</a:t>
            </a:r>
          </a:p>
          <a:p>
            <a:pPr>
              <a:spcAft>
                <a:spcPts val="1200"/>
              </a:spcAft>
              <a:defRPr/>
            </a:pPr>
            <a:r>
              <a:rPr lang="en-US" sz="2400" dirty="0"/>
              <a:t>The risk of diabetes associated with body weight appears to be modified by age. </a:t>
            </a:r>
          </a:p>
          <a:p>
            <a:pPr>
              <a:spcAft>
                <a:spcPts val="1200"/>
              </a:spcAft>
              <a:defRPr/>
            </a:pPr>
            <a:r>
              <a:rPr lang="en-US" sz="2400" dirty="0"/>
              <a:t>Obesity acts at least in part by inducing resistance to insulin-mediated peripheral glucose uptake, which is an important component of type 2 diabetes</a:t>
            </a:r>
            <a:endParaRPr lang="ar-SA"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457200" y="152402"/>
            <a:ext cx="8229600" cy="5973763"/>
          </a:xfrm>
        </p:spPr>
        <p:txBody>
          <a:bodyPr/>
          <a:lstStyle/>
          <a:p>
            <a:pPr algn="ctr">
              <a:buFont typeface="Arial" pitchFamily="34" charset="0"/>
              <a:buNone/>
            </a:pPr>
            <a:r>
              <a:rPr lang="en-US" b="1" dirty="0" smtClean="0">
                <a:solidFill>
                  <a:srgbClr val="FFFF00"/>
                </a:solidFill>
              </a:rPr>
              <a:t>Fat distribution </a:t>
            </a:r>
          </a:p>
          <a:p>
            <a:pPr algn="ctr">
              <a:buFont typeface="Arial" pitchFamily="34" charset="0"/>
              <a:buNone/>
            </a:pPr>
            <a:endParaRPr lang="en-US" b="1" dirty="0" smtClean="0">
              <a:solidFill>
                <a:srgbClr val="FFFF00"/>
              </a:solidFill>
            </a:endParaRPr>
          </a:p>
          <a:p>
            <a:pPr>
              <a:spcAft>
                <a:spcPts val="1200"/>
              </a:spcAft>
              <a:defRPr/>
            </a:pPr>
            <a:r>
              <a:rPr lang="en-US" sz="2600" dirty="0"/>
              <a:t>The distribution of excess adipose tissue is another important determinant of the risk of insulin resistance and type 2 diabetes. </a:t>
            </a:r>
          </a:p>
          <a:p>
            <a:pPr>
              <a:spcAft>
                <a:spcPts val="1200"/>
              </a:spcAft>
              <a:defRPr/>
            </a:pPr>
            <a:r>
              <a:rPr lang="en-US" sz="2600" dirty="0"/>
              <a:t>The incidence of type 2 diabetes are highest in those subjects with central or abdominal obesity, as measured by waist circumference or waist-to-hip circumference ratio. </a:t>
            </a:r>
          </a:p>
          <a:p>
            <a:pPr>
              <a:spcAft>
                <a:spcPts val="1200"/>
              </a:spcAft>
              <a:defRPr/>
            </a:pPr>
            <a:r>
              <a:rPr lang="en-US" sz="2600" dirty="0"/>
              <a:t>Intra-abdominal (visceral) fat rather than subcutaneous or retroperitoneal fat appears to be of primary importance. </a:t>
            </a:r>
            <a:endParaRPr lang="ar-SA"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0" y="0"/>
            <a:ext cx="9144000" cy="1417638"/>
          </a:xfrm>
          <a:solidFill>
            <a:srgbClr val="002060"/>
          </a:solidFill>
        </p:spPr>
        <p:txBody>
          <a:bodyPr/>
          <a:lstStyle/>
          <a:p>
            <a:pPr defTabSz="762000"/>
            <a:r>
              <a:rPr lang="en-GB" sz="3600" b="1" dirty="0" smtClean="0">
                <a:solidFill>
                  <a:srgbClr val="FFFF00"/>
                </a:solidFill>
              </a:rPr>
              <a:t>Diabetes Mellitus</a:t>
            </a:r>
          </a:p>
        </p:txBody>
      </p:sp>
      <p:sp>
        <p:nvSpPr>
          <p:cNvPr id="18436" name="Rectangle 3"/>
          <p:cNvSpPr>
            <a:spLocks noGrp="1" noChangeArrowheads="1"/>
          </p:cNvSpPr>
          <p:nvPr>
            <p:ph type="body" idx="1"/>
          </p:nvPr>
        </p:nvSpPr>
        <p:spPr>
          <a:xfrm>
            <a:off x="495300" y="1828800"/>
            <a:ext cx="8115300" cy="3962400"/>
          </a:xfrm>
          <a:solidFill>
            <a:schemeClr val="tx2">
              <a:lumMod val="40000"/>
              <a:lumOff val="60000"/>
            </a:schemeClr>
          </a:solidFill>
          <a:effectLst>
            <a:softEdge rad="31750"/>
          </a:effectLst>
        </p:spPr>
        <p:txBody>
          <a:bodyPr rIns="457200" rtlCol="0">
            <a:normAutofit/>
          </a:bodyPr>
          <a:lstStyle/>
          <a:p>
            <a:pPr defTabSz="762000" fontAlgn="auto">
              <a:lnSpc>
                <a:spcPct val="90000"/>
              </a:lnSpc>
              <a:spcAft>
                <a:spcPts val="0"/>
              </a:spcAft>
              <a:buNone/>
              <a:defRPr/>
            </a:pPr>
            <a:endParaRPr lang="en-GB" sz="2800" b="1" dirty="0" smtClean="0">
              <a:solidFill>
                <a:schemeClr val="bg1"/>
              </a:solidFill>
            </a:endParaRPr>
          </a:p>
          <a:p>
            <a:pPr algn="ctr" defTabSz="762000" fontAlgn="auto">
              <a:lnSpc>
                <a:spcPct val="90000"/>
              </a:lnSpc>
              <a:spcAft>
                <a:spcPts val="0"/>
              </a:spcAft>
              <a:buNone/>
              <a:defRPr/>
            </a:pPr>
            <a:r>
              <a:rPr lang="en-GB" sz="2800" b="1" dirty="0" smtClean="0">
                <a:solidFill>
                  <a:schemeClr val="bg1"/>
                </a:solidFill>
              </a:rPr>
              <a:t>Definition</a:t>
            </a:r>
            <a:endParaRPr lang="en-GB" sz="2800" b="1" dirty="0">
              <a:solidFill>
                <a:schemeClr val="bg1"/>
              </a:solidFill>
            </a:endParaRPr>
          </a:p>
          <a:p>
            <a:pPr marL="342900" lvl="1" indent="-342900" algn="just" defTabSz="762000" fontAlgn="auto">
              <a:spcBef>
                <a:spcPts val="1200"/>
              </a:spcBef>
              <a:spcAft>
                <a:spcPts val="0"/>
              </a:spcAft>
              <a:buNone/>
              <a:defRPr/>
            </a:pPr>
            <a:r>
              <a:rPr lang="en-GB" sz="3200" b="1" dirty="0">
                <a:solidFill>
                  <a:schemeClr val="bg1"/>
                </a:solidFill>
              </a:rPr>
              <a:t>   </a:t>
            </a:r>
            <a:r>
              <a:rPr lang="en-GB" sz="3200" b="1" dirty="0" smtClean="0">
                <a:solidFill>
                  <a:schemeClr val="bg1"/>
                </a:solidFill>
              </a:rPr>
              <a:t>		</a:t>
            </a:r>
            <a:r>
              <a:rPr lang="en-GB" b="1" dirty="0" smtClean="0">
                <a:solidFill>
                  <a:schemeClr val="bg1"/>
                </a:solidFill>
              </a:rPr>
              <a:t>A </a:t>
            </a:r>
            <a:r>
              <a:rPr lang="en-GB" b="1" dirty="0">
                <a:solidFill>
                  <a:schemeClr val="bg1"/>
                </a:solidFill>
              </a:rPr>
              <a:t>metabolic disorder of </a:t>
            </a:r>
            <a:r>
              <a:rPr lang="en-GB" b="1" u="sng" dirty="0">
                <a:solidFill>
                  <a:schemeClr val="bg1"/>
                </a:solidFill>
              </a:rPr>
              <a:t>multiple aetiology</a:t>
            </a:r>
            <a:r>
              <a:rPr lang="en-GB" b="1" dirty="0">
                <a:solidFill>
                  <a:schemeClr val="bg1"/>
                </a:solidFill>
              </a:rPr>
              <a:t> </a:t>
            </a:r>
            <a:r>
              <a:rPr lang="en-GB" b="1" dirty="0" smtClean="0">
                <a:solidFill>
                  <a:schemeClr val="bg1"/>
                </a:solidFill>
              </a:rPr>
              <a:t>characterized </a:t>
            </a:r>
            <a:r>
              <a:rPr lang="en-GB" b="1" dirty="0">
                <a:solidFill>
                  <a:schemeClr val="bg1"/>
                </a:solidFill>
              </a:rPr>
              <a:t>by chronic hyperglycaemia with disturbances of </a:t>
            </a:r>
            <a:r>
              <a:rPr lang="en-GB" b="1" u="sng" dirty="0">
                <a:solidFill>
                  <a:schemeClr val="bg1"/>
                </a:solidFill>
              </a:rPr>
              <a:t>carbohydrate, fat and protein metabolism</a:t>
            </a:r>
            <a:r>
              <a:rPr lang="en-GB" b="1" dirty="0">
                <a:solidFill>
                  <a:schemeClr val="bg1"/>
                </a:solidFill>
              </a:rPr>
              <a:t> resulting from </a:t>
            </a:r>
            <a:r>
              <a:rPr lang="en-GB" b="1" u="sng" dirty="0">
                <a:solidFill>
                  <a:schemeClr val="bg1"/>
                </a:solidFill>
              </a:rPr>
              <a:t>defects in insulin secretion, insulin action or </a:t>
            </a:r>
            <a:r>
              <a:rPr lang="en-GB" b="1" u="sng" dirty="0" smtClean="0">
                <a:solidFill>
                  <a:schemeClr val="bg1"/>
                </a:solidFill>
              </a:rPr>
              <a:t>both.</a:t>
            </a:r>
          </a:p>
          <a:p>
            <a:pPr lvl="1" defTabSz="762000" fontAlgn="auto">
              <a:spcBef>
                <a:spcPts val="1200"/>
              </a:spcBef>
              <a:spcAft>
                <a:spcPts val="0"/>
              </a:spcAft>
              <a:buNone/>
              <a:defRPr/>
            </a:pPr>
            <a:r>
              <a:rPr lang="en-GB" b="1" dirty="0" smtClean="0">
                <a:solidFill>
                  <a:schemeClr val="bg1"/>
                </a:solidFill>
              </a:rPr>
              <a:t> </a:t>
            </a:r>
            <a:endParaRPr lang="en-GB" sz="3200"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2"/>
            <a:ext cx="8229600" cy="5668963"/>
          </a:xfrm>
        </p:spPr>
        <p:txBody>
          <a:bodyPr rtlCol="0">
            <a:normAutofit/>
          </a:bodyPr>
          <a:lstStyle/>
          <a:p>
            <a:pPr marL="0" indent="0" algn="ctr" fontAlgn="auto">
              <a:spcAft>
                <a:spcPts val="0"/>
              </a:spcAft>
              <a:buNone/>
              <a:defRPr/>
            </a:pPr>
            <a:r>
              <a:rPr lang="en-US" b="1" dirty="0" smtClean="0"/>
              <a:t>Physical inactivity.</a:t>
            </a:r>
          </a:p>
          <a:p>
            <a:pPr fontAlgn="auto">
              <a:spcAft>
                <a:spcPts val="0"/>
              </a:spcAft>
              <a:defRPr/>
            </a:pPr>
            <a:endParaRPr lang="en-US" b="1" dirty="0" smtClean="0"/>
          </a:p>
          <a:p>
            <a:pPr fontAlgn="auto">
              <a:spcAft>
                <a:spcPts val="0"/>
              </a:spcAft>
              <a:defRPr/>
            </a:pPr>
            <a:endParaRPr lang="en-US" b="1" dirty="0" smtClean="0"/>
          </a:p>
          <a:p>
            <a:pPr fontAlgn="auto">
              <a:spcAft>
                <a:spcPts val="0"/>
              </a:spcAft>
              <a:defRPr/>
            </a:pPr>
            <a:endParaRPr lang="en-US" b="1" dirty="0" smtClean="0"/>
          </a:p>
          <a:p>
            <a:pPr fontAlgn="auto">
              <a:spcAft>
                <a:spcPts val="0"/>
              </a:spcAft>
              <a:defRPr/>
            </a:pPr>
            <a:endParaRPr lang="en-US" b="1" dirty="0" smtClean="0"/>
          </a:p>
          <a:p>
            <a:pPr fontAlgn="auto">
              <a:spcAft>
                <a:spcPts val="0"/>
              </a:spcAft>
              <a:defRPr/>
            </a:pPr>
            <a:endParaRPr lang="en-US" dirty="0" smtClean="0"/>
          </a:p>
          <a:p>
            <a:pPr>
              <a:defRPr/>
            </a:pPr>
            <a:r>
              <a:rPr lang="en-US" sz="2600" dirty="0" smtClean="0"/>
              <a:t>Prolonged </a:t>
            </a:r>
            <a:r>
              <a:rPr lang="en-US" sz="2600" dirty="0"/>
              <a:t>TV watching is associated with a significantly increased risk of type 2 diabetes. Men who watched TV more than 40 h per week had a nearly threefold increase in the risk of type 2 diabetes compared with those who spent less than 1 h per week watching TV. </a:t>
            </a:r>
          </a:p>
          <a:p>
            <a:pPr fontAlgn="auto">
              <a:spcAft>
                <a:spcPts val="0"/>
              </a:spcAft>
              <a:buNone/>
              <a:defRPr/>
            </a:pPr>
            <a:endParaRPr lang="en-US" b="1" dirty="0" smtClean="0"/>
          </a:p>
        </p:txBody>
      </p:sp>
      <p:pic>
        <p:nvPicPr>
          <p:cNvPr id="37890" name="Picture 2" descr="obese-watching-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295400"/>
            <a:ext cx="2857500" cy="2219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Diet</a:t>
            </a:r>
            <a:br>
              <a:rPr lang="en-US" b="1" dirty="0" smtClean="0"/>
            </a:br>
            <a:endParaRPr lang="ar-SA" dirty="0"/>
          </a:p>
        </p:txBody>
      </p:sp>
      <p:pic>
        <p:nvPicPr>
          <p:cNvPr id="36866" name="Picture 2" descr="Fruit Free, Vegetables, Healthy, Fruits, 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38" y="1388330"/>
            <a:ext cx="8087924" cy="49538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57200" y="914400"/>
            <a:ext cx="8229600" cy="5211765"/>
          </a:xfrm>
        </p:spPr>
        <p:txBody>
          <a:bodyPr/>
          <a:lstStyle/>
          <a:p>
            <a:pPr>
              <a:spcAft>
                <a:spcPts val="1200"/>
              </a:spcAft>
            </a:pPr>
            <a:r>
              <a:rPr lang="en-US" sz="2000" dirty="0"/>
              <a:t>A number of dietary factors have been linked to an increased risk of type 1 diabetes, such as low vitamin D consumption; early exposure to cow's milk or cow's milk formula; or exposure to cereals before 4 months of age. However, none of these factors has been shown to cause type 1 diabetes.</a:t>
            </a:r>
          </a:p>
          <a:p>
            <a:pPr>
              <a:spcAft>
                <a:spcPts val="1200"/>
              </a:spcAft>
            </a:pPr>
            <a:r>
              <a:rPr lang="en-US" sz="2000" dirty="0"/>
              <a:t>Consumption of red meat, processed meat, and sugar sweetened beverages is associated with an increased risk of </a:t>
            </a:r>
            <a:r>
              <a:rPr lang="en-US" sz="2000" dirty="0" smtClean="0"/>
              <a:t>diabetes</a:t>
            </a:r>
          </a:p>
          <a:p>
            <a:pPr>
              <a:spcAft>
                <a:spcPts val="1200"/>
              </a:spcAft>
            </a:pPr>
            <a:r>
              <a:rPr lang="en-US" sz="2000" dirty="0"/>
              <a:t>Fruits, vegetables, nuts, whole grains, and olive oil is associated with a reduced risk. </a:t>
            </a:r>
          </a:p>
          <a:p>
            <a:r>
              <a:rPr lang="en-US" sz="2000" dirty="0"/>
              <a:t>It is important to recognize that most studies have used food frequency questionnaires to capture dietary patterns and that none of the food stuffs examined can be considered in isolation. For example, higher meat intake always means more saturated fat intake, relatively lower fruit and vegetable intake, and frequently, higher BMI (body mass index). </a:t>
            </a:r>
            <a:endParaRPr lang="ar-SA" sz="2000" dirty="0"/>
          </a:p>
          <a:p>
            <a:pPr>
              <a:spcAft>
                <a:spcPts val="1200"/>
              </a:spcAft>
            </a:pPr>
            <a:endParaRPr lang="en-US" sz="2400" dirty="0"/>
          </a:p>
          <a:p>
            <a:endParaRPr lang="en-US" dirty="0" smtClean="0"/>
          </a:p>
          <a:p>
            <a:endParaRPr lang="en-US" dirty="0" smtClean="0"/>
          </a:p>
          <a:p>
            <a:endParaRPr lang="ar-SA"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943600"/>
          </a:xfrm>
        </p:spPr>
        <p:txBody>
          <a:bodyPr rtlCol="0">
            <a:normAutofit/>
          </a:bodyPr>
          <a:lstStyle/>
          <a:p>
            <a:pPr algn="ctr" fontAlgn="auto">
              <a:spcAft>
                <a:spcPts val="0"/>
              </a:spcAft>
              <a:buNone/>
              <a:defRPr/>
            </a:pPr>
            <a:r>
              <a:rPr lang="en-US" sz="3800" b="1" dirty="0" smtClean="0">
                <a:solidFill>
                  <a:srgbClr val="FFFF00"/>
                </a:solidFill>
              </a:rPr>
              <a:t>Smoking</a:t>
            </a:r>
            <a:endParaRPr lang="en-US" sz="3800" b="1" dirty="0">
              <a:solidFill>
                <a:srgbClr val="FFFF00"/>
              </a:solidFill>
            </a:endParaRPr>
          </a:p>
          <a:p>
            <a:pPr fontAlgn="auto">
              <a:spcAft>
                <a:spcPts val="1200"/>
              </a:spcAft>
              <a:buNone/>
              <a:defRPr/>
            </a:pPr>
            <a:r>
              <a:rPr lang="en-US" sz="2000" dirty="0" smtClean="0"/>
              <a:t> Several large prospective studies have raised the possibility that cigarette smoking increases the risk of type 2 diabetes. In a meta-analysis of 25 prospective cohort studies, current smokers had an increased risk of developing type 2 diabetes compared with nonsmokers (pooled adjusted RR 1.4, 95% CI 1.3-1.6). </a:t>
            </a:r>
          </a:p>
          <a:p>
            <a:pPr fontAlgn="auto">
              <a:spcAft>
                <a:spcPts val="1200"/>
              </a:spcAft>
              <a:buNone/>
              <a:defRPr/>
            </a:pPr>
            <a:r>
              <a:rPr lang="en-US" sz="2000" dirty="0" smtClean="0"/>
              <a:t>A definitive causal association has not been established, a relationship between cigarette smoking and diabetes mellitus is biologically possible based upon a number of observations:</a:t>
            </a:r>
          </a:p>
          <a:p>
            <a:pPr fontAlgn="auto">
              <a:spcAft>
                <a:spcPts val="1200"/>
              </a:spcAft>
              <a:buNone/>
              <a:defRPr/>
            </a:pPr>
            <a:r>
              <a:rPr lang="en-US" sz="2000" dirty="0" smtClean="0"/>
              <a:t>Smoking increases the blood glucose concentration after an oral glucose challenge.</a:t>
            </a:r>
          </a:p>
          <a:p>
            <a:pPr fontAlgn="auto">
              <a:spcAft>
                <a:spcPts val="1200"/>
              </a:spcAft>
              <a:buNone/>
              <a:defRPr/>
            </a:pPr>
            <a:r>
              <a:rPr lang="en-US" sz="2000" dirty="0" smtClean="0"/>
              <a:t>Smoking may impair insulin sensitivity.</a:t>
            </a:r>
          </a:p>
          <a:p>
            <a:pPr fontAlgn="auto">
              <a:spcAft>
                <a:spcPts val="1200"/>
              </a:spcAft>
              <a:buNone/>
              <a:defRPr/>
            </a:pPr>
            <a:r>
              <a:rPr lang="en-US" sz="2000" dirty="0" smtClean="0"/>
              <a:t>Cigarette smoking has been linked to increased abdominal fat distribution and greater waist-to-hip ratio that may have an impact upon glucose tolerance.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FFFF00"/>
                </a:solidFill>
              </a:rPr>
              <a:t>Infections</a:t>
            </a:r>
            <a:br>
              <a:rPr lang="en-US" b="1" dirty="0" smtClean="0">
                <a:solidFill>
                  <a:srgbClr val="FFFF00"/>
                </a:solidFill>
              </a:rPr>
            </a:br>
            <a:endParaRPr lang="ar-SA" dirty="0">
              <a:solidFill>
                <a:srgbClr val="FFFF00"/>
              </a:solidFill>
            </a:endParaRPr>
          </a:p>
        </p:txBody>
      </p:sp>
      <p:sp>
        <p:nvSpPr>
          <p:cNvPr id="47107" name="Content Placeholder 2"/>
          <p:cNvSpPr>
            <a:spLocks noGrp="1"/>
          </p:cNvSpPr>
          <p:nvPr>
            <p:ph idx="1"/>
          </p:nvPr>
        </p:nvSpPr>
        <p:spPr/>
        <p:txBody>
          <a:bodyPr/>
          <a:lstStyle/>
          <a:p>
            <a:r>
              <a:rPr lang="en-US" dirty="0" smtClean="0"/>
              <a:t>A range of relatively rare infections and illnesses can damage the pancreas and cause type 1 diabetes.</a:t>
            </a:r>
          </a:p>
          <a:p>
            <a:endParaRPr lang="ar-SA"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b="1" smtClean="0">
                <a:solidFill>
                  <a:srgbClr val="FFFF00"/>
                </a:solidFill>
              </a:rPr>
              <a:t>Pregnancy</a:t>
            </a:r>
            <a:endParaRPr lang="ar-SA" b="1" smtClean="0">
              <a:solidFill>
                <a:srgbClr val="FFFF00"/>
              </a:solidFill>
            </a:endParaRPr>
          </a:p>
        </p:txBody>
      </p:sp>
      <p:sp>
        <p:nvSpPr>
          <p:cNvPr id="48131" name="Content Placeholder 2"/>
          <p:cNvSpPr>
            <a:spLocks noGrp="1"/>
          </p:cNvSpPr>
          <p:nvPr>
            <p:ph idx="1"/>
          </p:nvPr>
        </p:nvSpPr>
        <p:spPr/>
        <p:txBody>
          <a:bodyPr/>
          <a:lstStyle/>
          <a:p>
            <a:pPr>
              <a:buFont typeface="Arial" pitchFamily="34" charset="0"/>
              <a:buNone/>
            </a:pPr>
            <a:r>
              <a:rPr lang="en-US" b="1" dirty="0" smtClean="0"/>
              <a:t>    </a:t>
            </a:r>
            <a:r>
              <a:rPr lang="en-US" dirty="0"/>
              <a:t>Pregnancy causes weight gain and increases levels of estrogen and placental hormones, which antagonize </a:t>
            </a:r>
            <a:r>
              <a:rPr lang="en-US" dirty="0" smtClean="0"/>
              <a:t>insulin.</a:t>
            </a:r>
            <a:endParaRPr lang="en-US" dirty="0"/>
          </a:p>
          <a:p>
            <a:endParaRPr lang="ar-SA"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381000" y="457200"/>
            <a:ext cx="8305800" cy="5638800"/>
          </a:xfrm>
        </p:spPr>
        <p:txBody>
          <a:bodyPr rtlCol="0">
            <a:normAutofit/>
          </a:bodyPr>
          <a:lstStyle/>
          <a:p>
            <a:pPr algn="ctr" fontAlgn="auto">
              <a:spcAft>
                <a:spcPts val="1200"/>
              </a:spcAft>
              <a:buNone/>
              <a:defRPr/>
            </a:pPr>
            <a:r>
              <a:rPr lang="en-US" sz="4400" b="1" dirty="0">
                <a:solidFill>
                  <a:srgbClr val="FFFF00"/>
                </a:solidFill>
                <a:latin typeface="+mj-lt"/>
                <a:ea typeface="+mj-ea"/>
                <a:cs typeface="+mj-cs"/>
              </a:rPr>
              <a:t>Medications </a:t>
            </a:r>
          </a:p>
          <a:p>
            <a:pPr fontAlgn="auto">
              <a:spcAft>
                <a:spcPts val="0"/>
              </a:spcAft>
              <a:defRPr/>
            </a:pPr>
            <a:r>
              <a:rPr lang="en-US" dirty="0"/>
              <a:t>Drugs that are known to antagonize the effects of insulin:</a:t>
            </a:r>
          </a:p>
          <a:p>
            <a:pPr fontAlgn="auto">
              <a:spcAft>
                <a:spcPts val="0"/>
              </a:spcAft>
              <a:defRPr/>
            </a:pPr>
            <a:r>
              <a:rPr lang="en-US" dirty="0" err="1"/>
              <a:t>Thiazide</a:t>
            </a:r>
            <a:r>
              <a:rPr lang="en-US" dirty="0"/>
              <a:t> diuretics, </a:t>
            </a:r>
          </a:p>
          <a:p>
            <a:pPr fontAlgn="auto">
              <a:spcAft>
                <a:spcPts val="0"/>
              </a:spcAft>
              <a:defRPr/>
            </a:pPr>
            <a:r>
              <a:rPr lang="en-US" dirty="0"/>
              <a:t>Adrenal corticosteroids, </a:t>
            </a:r>
          </a:p>
          <a:p>
            <a:pPr fontAlgn="auto">
              <a:spcAft>
                <a:spcPts val="0"/>
              </a:spcAft>
              <a:defRPr/>
            </a:pPr>
            <a:r>
              <a:rPr lang="en-US" dirty="0"/>
              <a:t>Oral contraceptives.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solidFill>
                  <a:srgbClr val="FFFF00"/>
                </a:solidFill>
              </a:rPr>
              <a:t>Physiologic or emotional stress</a:t>
            </a:r>
            <a:endParaRPr lang="ar-SA" smtClean="0">
              <a:solidFill>
                <a:srgbClr val="FFFF00"/>
              </a:solidFill>
            </a:endParaRPr>
          </a:p>
        </p:txBody>
      </p:sp>
      <p:sp>
        <p:nvSpPr>
          <p:cNvPr id="50179" name="Content Placeholder 2"/>
          <p:cNvSpPr>
            <a:spLocks noGrp="1"/>
          </p:cNvSpPr>
          <p:nvPr>
            <p:ph idx="1"/>
          </p:nvPr>
        </p:nvSpPr>
        <p:spPr/>
        <p:txBody>
          <a:bodyPr/>
          <a:lstStyle/>
          <a:p>
            <a:r>
              <a:rPr lang="en-US" smtClean="0"/>
              <a:t>Causes prolonged elevation of stress hormone levels (cortisol, epinephrine, glucagon and growth hormone), which raises blood glucose levels, placing increased demands on the pancreas.</a:t>
            </a:r>
            <a:r>
              <a:rPr lang="en-US" sz="3600"/>
              <a:t> </a:t>
            </a:r>
          </a:p>
          <a:p>
            <a:endParaRPr lang="ar-SA"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l"/>
            <a:r>
              <a:rPr lang="en-US" dirty="0" smtClean="0"/>
              <a:t>References</a:t>
            </a:r>
            <a:br>
              <a:rPr lang="en-US" dirty="0" smtClean="0"/>
            </a:br>
            <a:endParaRPr lang="en-US" dirty="0" smtClean="0"/>
          </a:p>
        </p:txBody>
      </p:sp>
      <p:sp>
        <p:nvSpPr>
          <p:cNvPr id="51203" name="Content Placeholder 2"/>
          <p:cNvSpPr>
            <a:spLocks noGrp="1"/>
          </p:cNvSpPr>
          <p:nvPr>
            <p:ph idx="1"/>
          </p:nvPr>
        </p:nvSpPr>
        <p:spPr>
          <a:xfrm>
            <a:off x="381000" y="1143000"/>
            <a:ext cx="8458200" cy="5486400"/>
          </a:xfrm>
        </p:spPr>
        <p:txBody>
          <a:bodyPr>
            <a:normAutofit fontScale="92500" lnSpcReduction="10000"/>
          </a:bodyPr>
          <a:lstStyle/>
          <a:p>
            <a:pPr marL="0" indent="0" eaLnBrk="0" hangingPunct="0">
              <a:buNone/>
            </a:pPr>
            <a:r>
              <a:rPr lang="en-US" sz="1300" dirty="0">
                <a:hlinkClick r:id="rId2"/>
              </a:rPr>
              <a:t>Baird J, Jacob C, Barker M, Fall CH, Hanson M, Harvey NC, et al. Developmental Origins of Health and Disease: A </a:t>
            </a:r>
            <a:r>
              <a:rPr lang="en-US" sz="1300" dirty="0" err="1">
                <a:hlinkClick r:id="rId2"/>
              </a:rPr>
              <a:t>Lifecourse</a:t>
            </a:r>
            <a:r>
              <a:rPr lang="en-US" sz="1300" dirty="0">
                <a:hlinkClick r:id="rId2"/>
              </a:rPr>
              <a:t> Approach to the Prevention of Non-Communicable Diseases. Healthcare. 2017;5(1).</a:t>
            </a:r>
          </a:p>
          <a:p>
            <a:pPr marL="0" indent="0" eaLnBrk="0" hangingPunct="0">
              <a:buNone/>
            </a:pPr>
            <a:r>
              <a:rPr lang="en-US" sz="1300" dirty="0">
                <a:hlinkClick r:id="rId2"/>
              </a:rPr>
              <a:t>Global report on diabetes. World Health Organization 2016 http://www.diabetesatlas.org/content/global-burden</a:t>
            </a:r>
            <a:r>
              <a:rPr lang="en-US" sz="1300" dirty="0"/>
              <a:t>.</a:t>
            </a:r>
          </a:p>
          <a:p>
            <a:pPr marL="0" indent="0" eaLnBrk="0" hangingPunct="0">
              <a:buNone/>
            </a:pPr>
            <a:r>
              <a:rPr lang="en-US" altLang="ar-SA" sz="1300" dirty="0">
                <a:hlinkClick r:id="rId2"/>
              </a:rPr>
              <a:t>Al-</a:t>
            </a:r>
            <a:r>
              <a:rPr lang="en-US" altLang="ar-SA" sz="1300" dirty="0" err="1">
                <a:hlinkClick r:id="rId2"/>
              </a:rPr>
              <a:t>Madani</a:t>
            </a:r>
            <a:r>
              <a:rPr lang="en-US" altLang="ar-SA" sz="1300" dirty="0">
                <a:hlinkClick r:id="rId2"/>
              </a:rPr>
              <a:t> A.  Diabetes Complications in the Gulf Countries. Presentation.</a:t>
            </a:r>
          </a:p>
          <a:p>
            <a:pPr marL="0" indent="0" eaLnBrk="0" hangingPunct="0">
              <a:lnSpc>
                <a:spcPct val="100000"/>
              </a:lnSpc>
              <a:buNone/>
            </a:pPr>
            <a:r>
              <a:rPr lang="en-US" sz="1300" dirty="0" err="1"/>
              <a:t>Ibtihal</a:t>
            </a:r>
            <a:r>
              <a:rPr lang="en-US" sz="1300" dirty="0"/>
              <a:t> </a:t>
            </a:r>
            <a:r>
              <a:rPr lang="en-US" sz="1300" dirty="0" err="1"/>
              <a:t>Fadhil</a:t>
            </a:r>
            <a:r>
              <a:rPr lang="en-US" sz="1300" dirty="0"/>
              <a:t>.  RA/ NCD/ Health promotion and Protection /EMRO/WHO Diabetes and Other Non-Communicable Diseases / EM Regional Perspective. First BA Regional Workshop on the Epidemiology of Diabetes and Other Non-Communicable Diseases ,  Bibliotheca Alexandrina. 5-13 January 2009.</a:t>
            </a:r>
          </a:p>
          <a:p>
            <a:pPr marL="0" indent="0" eaLnBrk="0" hangingPunct="0">
              <a:lnSpc>
                <a:spcPct val="100000"/>
              </a:lnSpc>
              <a:buNone/>
            </a:pPr>
            <a:r>
              <a:rPr lang="en-US" sz="1300" dirty="0"/>
              <a:t>WILD  S, ROGLIC G, GREEN A, SICREE R, KING R. Global Prevalence of Diabetes. Estimates for the year 2000 and projections for 2030. DIABETES CARE 2004; 27 (5):1047-53.</a:t>
            </a:r>
          </a:p>
          <a:p>
            <a:pPr marL="0" indent="0" eaLnBrk="0" hangingPunct="0">
              <a:lnSpc>
                <a:spcPct val="100000"/>
              </a:lnSpc>
              <a:buNone/>
            </a:pPr>
            <a:r>
              <a:rPr lang="en-US" sz="1300" dirty="0"/>
              <a:t>NT, Nguyen XM, Lane J, Wang P. Relationship between obesity and diabetes in a US adult population: findings from the National Health and Nutrition Examination Survey, 1999-2006. </a:t>
            </a:r>
            <a:r>
              <a:rPr lang="en-US" sz="1300" dirty="0" err="1"/>
              <a:t>Obes</a:t>
            </a:r>
            <a:r>
              <a:rPr lang="en-US" sz="1300" dirty="0"/>
              <a:t> </a:t>
            </a:r>
            <a:r>
              <a:rPr lang="en-US" sz="1300" dirty="0" err="1"/>
              <a:t>Surg</a:t>
            </a:r>
            <a:r>
              <a:rPr lang="en-US" sz="1300" dirty="0"/>
              <a:t> 2011; 21:351.</a:t>
            </a:r>
          </a:p>
          <a:p>
            <a:pPr marL="0" indent="0" eaLnBrk="0" hangingPunct="0">
              <a:buNone/>
            </a:pPr>
            <a:r>
              <a:rPr lang="en-US" sz="1300" dirty="0" err="1"/>
              <a:t>Colditz</a:t>
            </a:r>
            <a:r>
              <a:rPr lang="en-US" sz="1300" dirty="0"/>
              <a:t> GA, Willett WC, </a:t>
            </a:r>
            <a:r>
              <a:rPr lang="en-US" sz="1300" dirty="0" err="1"/>
              <a:t>Rotnitzky</a:t>
            </a:r>
            <a:r>
              <a:rPr lang="en-US" sz="1300" dirty="0"/>
              <a:t> A, Manson JE. Weight gain as a risk factor for clinical diabetes mellitus in women. Ann Intern Med 1995; 122:481.</a:t>
            </a:r>
          </a:p>
          <a:p>
            <a:pPr marL="0" indent="0" eaLnBrk="0" hangingPunct="0">
              <a:buNone/>
            </a:pPr>
            <a:r>
              <a:rPr lang="en-US" sz="1300" dirty="0"/>
              <a:t>Biggs ML, </a:t>
            </a:r>
            <a:r>
              <a:rPr lang="en-US" sz="1300" dirty="0" err="1"/>
              <a:t>Mukamal</a:t>
            </a:r>
            <a:r>
              <a:rPr lang="en-US" sz="1300" dirty="0"/>
              <a:t> KJ, </a:t>
            </a:r>
            <a:r>
              <a:rPr lang="en-US" sz="1300" dirty="0" err="1"/>
              <a:t>Luchsinger</a:t>
            </a:r>
            <a:r>
              <a:rPr lang="en-US" sz="1300" dirty="0"/>
              <a:t> JA, et al. Association between adiposity in midlife and older age and risk of diabetes in older adults. JAMA 2010; 303:2504.</a:t>
            </a:r>
          </a:p>
          <a:p>
            <a:pPr marL="0" indent="0" eaLnBrk="0" hangingPunct="0">
              <a:buNone/>
            </a:pPr>
            <a:r>
              <a:rPr lang="en-US" sz="1300" dirty="0" err="1"/>
              <a:t>DeFronzo</a:t>
            </a:r>
            <a:r>
              <a:rPr lang="en-US" sz="1300" dirty="0"/>
              <a:t> RA, </a:t>
            </a:r>
            <a:r>
              <a:rPr lang="en-US" sz="1300" dirty="0" err="1"/>
              <a:t>Ferrannini</a:t>
            </a:r>
            <a:r>
              <a:rPr lang="en-US" sz="1300" dirty="0"/>
              <a:t> E. Insulin resistance. A multifaceted syndrome responsible for NIDDM, obesity, hypertension, dyslipidemia, and atherosclerotic cardiovascular disease. Diabetes Care 1991; 14:173.</a:t>
            </a:r>
          </a:p>
          <a:p>
            <a:pPr marL="0" indent="0" eaLnBrk="0" hangingPunct="0">
              <a:buNone/>
            </a:pPr>
            <a:r>
              <a:rPr lang="en-US" sz="1300" dirty="0"/>
              <a:t>Friedman JE, </a:t>
            </a:r>
            <a:r>
              <a:rPr lang="en-US" sz="1300" dirty="0" err="1"/>
              <a:t>Dohm</a:t>
            </a:r>
            <a:r>
              <a:rPr lang="en-US" sz="1300" dirty="0"/>
              <a:t> GL, Leggett-Frazier N, et al. Restoration of insulin responsiveness in skeletal muscle of morbidly obese patients after weight loss. Effect on muscle glucose transport and glucose transporter GLUT4. J </a:t>
            </a:r>
            <a:r>
              <a:rPr lang="en-US" sz="1300" dirty="0" err="1"/>
              <a:t>Clin</a:t>
            </a:r>
            <a:r>
              <a:rPr lang="en-US" sz="1300" dirty="0"/>
              <a:t> Invest 1992; 89:701. </a:t>
            </a:r>
            <a:r>
              <a:rPr lang="en-US" sz="1300" dirty="0" err="1"/>
              <a:t>Mokdad</a:t>
            </a:r>
            <a:r>
              <a:rPr lang="en-US" sz="1300" dirty="0"/>
              <a:t> AH, Ford ES, Bowman BA, et al. Prevalence of obesity, diabetes, and obesity-related health risk factors, 2001. JAMA 2003; 289:76.</a:t>
            </a:r>
          </a:p>
          <a:p>
            <a:pPr marL="0" indent="0" eaLnBrk="0" hangingPunct="0">
              <a:buNone/>
            </a:pPr>
            <a:r>
              <a:rPr lang="en-US" sz="1300" dirty="0" err="1"/>
              <a:t>Helmrich</a:t>
            </a:r>
            <a:r>
              <a:rPr lang="en-US" sz="1300" dirty="0"/>
              <a:t> SP, Ragland DR, Leung RW, </a:t>
            </a:r>
            <a:r>
              <a:rPr lang="en-US" sz="1300" dirty="0" err="1"/>
              <a:t>Paffenbarger</a:t>
            </a:r>
            <a:r>
              <a:rPr lang="en-US" sz="1300" dirty="0"/>
              <a:t> RS Jr. Physical activity and reduced occurrence of non-insulin-dependent diabetes mellitus. N </a:t>
            </a:r>
            <a:r>
              <a:rPr lang="en-US" sz="1300" dirty="0" err="1"/>
              <a:t>Engl</a:t>
            </a:r>
            <a:r>
              <a:rPr lang="en-US" sz="1300" dirty="0"/>
              <a:t> J Med 1991; 325:147.</a:t>
            </a:r>
          </a:p>
          <a:p>
            <a:pPr marL="0" indent="0" eaLnBrk="0" hangingPunct="0">
              <a:buNone/>
            </a:pPr>
            <a:r>
              <a:rPr lang="en-US" sz="1300" dirty="0"/>
              <a:t>Nguyen </a:t>
            </a:r>
          </a:p>
          <a:p>
            <a:pPr marL="0" indent="0" eaLnBrk="0" hangingPunct="0">
              <a:buNone/>
            </a:pPr>
            <a:r>
              <a:rPr lang="en-US" sz="1300" dirty="0"/>
              <a:t>Del Prato S, </a:t>
            </a:r>
            <a:r>
              <a:rPr lang="en-US" sz="1300" dirty="0" err="1"/>
              <a:t>Bonadonna</a:t>
            </a:r>
            <a:r>
              <a:rPr lang="en-US" sz="1300" dirty="0"/>
              <a:t> RC, </a:t>
            </a:r>
            <a:r>
              <a:rPr lang="en-US" sz="1300" dirty="0" err="1"/>
              <a:t>Bonora</a:t>
            </a:r>
            <a:r>
              <a:rPr lang="en-US" sz="1300" dirty="0"/>
              <a:t> E, et al. Characterization of cellular defects of insulin action in type 2 (non-insulin-dependent) diabetes mellitus. J </a:t>
            </a:r>
            <a:r>
              <a:rPr lang="en-US" sz="1300" dirty="0" err="1"/>
              <a:t>Clin</a:t>
            </a:r>
            <a:r>
              <a:rPr lang="en-US" sz="1300" dirty="0"/>
              <a:t> Invest 1993; 91:484</a:t>
            </a:r>
            <a:r>
              <a:rPr lang="en-US" sz="1300" dirty="0" smtClean="0"/>
              <a:t>.</a:t>
            </a:r>
            <a:endParaRPr lang="en-US" sz="2400" dirty="0" smtClean="0"/>
          </a:p>
          <a:p>
            <a:pPr>
              <a:lnSpc>
                <a:spcPct val="80000"/>
              </a:lnSpc>
            </a:pPr>
            <a:endParaRPr lang="en-US" sz="2400" dirty="0"/>
          </a:p>
          <a:p>
            <a:pPr>
              <a:lnSpc>
                <a:spcPct val="80000"/>
              </a:lnSpc>
            </a:pPr>
            <a:endParaRPr lang="en-US" sz="2400" dirty="0">
              <a:hlinkClick r:id="rId2"/>
            </a:endParaRP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p:txBody>
          <a:bodyPr/>
          <a:lstStyle/>
          <a:p>
            <a:r>
              <a:rPr lang="en-US" b="1" smtClean="0"/>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0"/>
            <a:ext cx="9144000" cy="1295400"/>
          </a:xfrm>
          <a:solidFill>
            <a:srgbClr val="002060"/>
          </a:solidFill>
        </p:spPr>
        <p:txBody>
          <a:bodyPr/>
          <a:lstStyle/>
          <a:p>
            <a:r>
              <a:rPr lang="en-GB" sz="3600" b="1" dirty="0" smtClean="0">
                <a:solidFill>
                  <a:srgbClr val="FFFF00"/>
                </a:solidFill>
              </a:rPr>
              <a:t>Main types of diabetes</a:t>
            </a:r>
          </a:p>
        </p:txBody>
      </p:sp>
      <p:sp>
        <p:nvSpPr>
          <p:cNvPr id="1029" name="Rectangle 3"/>
          <p:cNvSpPr>
            <a:spLocks noGrp="1" noChangeArrowheads="1"/>
          </p:cNvSpPr>
          <p:nvPr>
            <p:ph type="body" sz="half" idx="1"/>
          </p:nvPr>
        </p:nvSpPr>
        <p:spPr>
          <a:xfrm>
            <a:off x="2" y="1295400"/>
            <a:ext cx="6781798" cy="5562600"/>
          </a:xfrm>
          <a:solidFill>
            <a:schemeClr val="bg2"/>
          </a:solidFill>
        </p:spPr>
        <p:txBody>
          <a:bodyPr/>
          <a:lstStyle/>
          <a:p>
            <a:pPr>
              <a:lnSpc>
                <a:spcPct val="90000"/>
              </a:lnSpc>
            </a:pPr>
            <a:r>
              <a:rPr lang="en-GB" sz="1800" b="1" dirty="0">
                <a:solidFill>
                  <a:srgbClr val="FFFF00"/>
                </a:solidFill>
              </a:rPr>
              <a:t>Type 1 </a:t>
            </a:r>
            <a:r>
              <a:rPr lang="en-GB" sz="1800" dirty="0"/>
              <a:t>(5-10%) – </a:t>
            </a:r>
            <a:r>
              <a:rPr lang="en-US" sz="1800" dirty="0" smtClean="0"/>
              <a:t>due </a:t>
            </a:r>
            <a:r>
              <a:rPr lang="en-US" sz="1800" dirty="0"/>
              <a:t>to autoimmune b-cell destruction, usually leading to absolute insulin </a:t>
            </a:r>
            <a:r>
              <a:rPr lang="en-US" sz="1800" dirty="0" smtClean="0"/>
              <a:t>deficiency. </a:t>
            </a:r>
            <a:r>
              <a:rPr lang="en-GB" sz="1800" dirty="0"/>
              <a:t>Usually affects younger age group (not always)</a:t>
            </a:r>
          </a:p>
          <a:p>
            <a:pPr>
              <a:lnSpc>
                <a:spcPct val="90000"/>
              </a:lnSpc>
            </a:pPr>
            <a:endParaRPr lang="en-GB" sz="1800" b="1" dirty="0"/>
          </a:p>
          <a:p>
            <a:pPr>
              <a:lnSpc>
                <a:spcPct val="90000"/>
              </a:lnSpc>
            </a:pPr>
            <a:r>
              <a:rPr lang="en-GB" sz="1800" b="1" dirty="0">
                <a:solidFill>
                  <a:srgbClr val="FFFF00"/>
                </a:solidFill>
              </a:rPr>
              <a:t>Type 2</a:t>
            </a:r>
            <a:r>
              <a:rPr lang="en-GB" sz="1800" b="1" dirty="0"/>
              <a:t>  </a:t>
            </a:r>
            <a:r>
              <a:rPr lang="en-GB" sz="1800" dirty="0"/>
              <a:t>(90 - 95%) – </a:t>
            </a:r>
            <a:r>
              <a:rPr lang="en-US" sz="1800" dirty="0"/>
              <a:t>due to a progressive loss of β-cell insulin secretion frequently on the background of insulin </a:t>
            </a:r>
            <a:r>
              <a:rPr lang="en-US" sz="1800" dirty="0" smtClean="0"/>
              <a:t>resistance. </a:t>
            </a:r>
            <a:r>
              <a:rPr lang="en-GB" sz="1800" dirty="0" smtClean="0"/>
              <a:t>Usually </a:t>
            </a:r>
            <a:r>
              <a:rPr lang="en-GB" sz="1800" dirty="0"/>
              <a:t>older age group (not always</a:t>
            </a:r>
            <a:r>
              <a:rPr lang="en-GB" sz="1800" dirty="0" smtClean="0"/>
              <a:t>).</a:t>
            </a:r>
            <a:endParaRPr lang="en-GB" sz="1800" dirty="0"/>
          </a:p>
          <a:p>
            <a:pPr>
              <a:lnSpc>
                <a:spcPct val="90000"/>
              </a:lnSpc>
              <a:buFont typeface="Arial" pitchFamily="34" charset="0"/>
              <a:buNone/>
            </a:pPr>
            <a:endParaRPr lang="en-GB" sz="1800" b="1" dirty="0"/>
          </a:p>
          <a:p>
            <a:pPr>
              <a:lnSpc>
                <a:spcPct val="90000"/>
              </a:lnSpc>
            </a:pPr>
            <a:r>
              <a:rPr lang="en-GB" sz="1800" b="1" dirty="0">
                <a:solidFill>
                  <a:srgbClr val="FFFF00"/>
                </a:solidFill>
              </a:rPr>
              <a:t>Gestational </a:t>
            </a:r>
            <a:r>
              <a:rPr lang="en-GB" sz="1800" b="1" dirty="0" smtClean="0">
                <a:solidFill>
                  <a:srgbClr val="FFFF00"/>
                </a:solidFill>
              </a:rPr>
              <a:t>diabetes </a:t>
            </a:r>
            <a:r>
              <a:rPr lang="en-GB" sz="1800" dirty="0"/>
              <a:t>- </a:t>
            </a:r>
            <a:r>
              <a:rPr lang="en-US" sz="1800" dirty="0"/>
              <a:t>diabetes diagnosed in the second or third trimester of pregnancy that was not clearly overt diabetes prior to gestation</a:t>
            </a:r>
            <a:endParaRPr lang="en-GB" sz="1800" dirty="0"/>
          </a:p>
          <a:p>
            <a:pPr>
              <a:lnSpc>
                <a:spcPct val="90000"/>
              </a:lnSpc>
              <a:buFont typeface="Arial" pitchFamily="34" charset="0"/>
              <a:buNone/>
            </a:pPr>
            <a:endParaRPr lang="en-GB" sz="1800" b="1" dirty="0">
              <a:solidFill>
                <a:srgbClr val="FF0000"/>
              </a:solidFill>
            </a:endParaRPr>
          </a:p>
          <a:p>
            <a:pPr>
              <a:lnSpc>
                <a:spcPct val="90000"/>
              </a:lnSpc>
            </a:pPr>
            <a:r>
              <a:rPr lang="en-US" sz="1800" b="1" dirty="0">
                <a:solidFill>
                  <a:srgbClr val="FFFF00"/>
                </a:solidFill>
              </a:rPr>
              <a:t>Specific types of diabetes due to other </a:t>
            </a:r>
            <a:r>
              <a:rPr lang="en-US" sz="1800" b="1" dirty="0" smtClean="0">
                <a:solidFill>
                  <a:srgbClr val="FFFF00"/>
                </a:solidFill>
              </a:rPr>
              <a:t>causes</a:t>
            </a:r>
            <a:r>
              <a:rPr lang="en-US" sz="1800" dirty="0" smtClean="0"/>
              <a:t> - e.g., neonatal, </a:t>
            </a:r>
            <a:r>
              <a:rPr lang="en-US" sz="1800" dirty="0"/>
              <a:t>maturity-onset diabetes of the </a:t>
            </a:r>
            <a:r>
              <a:rPr lang="en-US" sz="1800" dirty="0" smtClean="0"/>
              <a:t>young, </a:t>
            </a:r>
            <a:r>
              <a:rPr lang="en-US" sz="1800" dirty="0"/>
              <a:t>diseases of the exocrine </a:t>
            </a:r>
            <a:r>
              <a:rPr lang="en-US" sz="1800" dirty="0" smtClean="0"/>
              <a:t>pancreas, drug- </a:t>
            </a:r>
            <a:r>
              <a:rPr lang="en-US" sz="1800" dirty="0"/>
              <a:t>or chemical-induced </a:t>
            </a:r>
            <a:r>
              <a:rPr lang="en-US" sz="1800" dirty="0" smtClean="0"/>
              <a:t>diabetes.</a:t>
            </a:r>
            <a:endParaRPr lang="en-GB" sz="1800" dirty="0"/>
          </a:p>
          <a:p>
            <a:pPr>
              <a:lnSpc>
                <a:spcPct val="90000"/>
              </a:lnSpc>
            </a:pPr>
            <a:endParaRPr lang="en-GB" sz="1800" b="1" dirty="0"/>
          </a:p>
          <a:p>
            <a:pPr lvl="1">
              <a:lnSpc>
                <a:spcPct val="90000"/>
              </a:lnSpc>
            </a:pPr>
            <a:r>
              <a:rPr lang="en-US" sz="1400" b="1" dirty="0">
                <a:solidFill>
                  <a:srgbClr val="FFFF00"/>
                </a:solidFill>
              </a:rPr>
              <a:t>Impaired glucose tolerance (IGT</a:t>
            </a:r>
            <a:r>
              <a:rPr lang="en-US" sz="1400" b="1" dirty="0" smtClean="0">
                <a:solidFill>
                  <a:srgbClr val="FFFF00"/>
                </a:solidFill>
              </a:rPr>
              <a:t>) and </a:t>
            </a:r>
            <a:r>
              <a:rPr lang="en-US" sz="1400" b="1" dirty="0">
                <a:solidFill>
                  <a:srgbClr val="FFFF00"/>
                </a:solidFill>
              </a:rPr>
              <a:t>impaired fasting </a:t>
            </a:r>
            <a:r>
              <a:rPr lang="en-US" sz="1400" b="1" dirty="0" smtClean="0">
                <a:solidFill>
                  <a:srgbClr val="FFFF00"/>
                </a:solidFill>
              </a:rPr>
              <a:t>glycaemia (IFG</a:t>
            </a:r>
            <a:r>
              <a:rPr lang="en-US" sz="1400" b="1" dirty="0">
                <a:solidFill>
                  <a:srgbClr val="FFFF00"/>
                </a:solidFill>
              </a:rPr>
              <a:t>) </a:t>
            </a:r>
            <a:r>
              <a:rPr lang="en-US" sz="1400" dirty="0"/>
              <a:t>- </a:t>
            </a:r>
            <a:r>
              <a:rPr lang="en-US" sz="1400" dirty="0" smtClean="0"/>
              <a:t>intermediate conditions in </a:t>
            </a:r>
            <a:r>
              <a:rPr lang="en-US" sz="1400" dirty="0"/>
              <a:t>the transition between </a:t>
            </a:r>
            <a:r>
              <a:rPr lang="en-US" sz="1400" dirty="0" smtClean="0"/>
              <a:t>normal blood </a:t>
            </a:r>
            <a:r>
              <a:rPr lang="en-US" sz="1400" dirty="0"/>
              <a:t>glucose levels and </a:t>
            </a:r>
            <a:r>
              <a:rPr lang="en-US" sz="1400" dirty="0" smtClean="0"/>
              <a:t>diabetes (</a:t>
            </a:r>
            <a:r>
              <a:rPr lang="en-US" sz="1400" dirty="0"/>
              <a:t>especially type </a:t>
            </a:r>
            <a:r>
              <a:rPr lang="en-US" sz="1400" dirty="0" smtClean="0"/>
              <a:t>2).</a:t>
            </a:r>
            <a:endParaRPr lang="en-GB" sz="1400" dirty="0"/>
          </a:p>
          <a:p>
            <a:pPr>
              <a:lnSpc>
                <a:spcPct val="90000"/>
              </a:lnSpc>
              <a:buFontTx/>
              <a:buNone/>
            </a:pPr>
            <a:endParaRPr lang="en-GB" sz="1600" dirty="0"/>
          </a:p>
          <a:p>
            <a:pPr>
              <a:lnSpc>
                <a:spcPct val="90000"/>
              </a:lnSpc>
            </a:pPr>
            <a:endParaRPr lang="en-GB" sz="1600" dirty="0"/>
          </a:p>
          <a:p>
            <a:pPr>
              <a:lnSpc>
                <a:spcPct val="90000"/>
              </a:lnSpc>
            </a:pPr>
            <a:endParaRPr lang="en-GB" sz="1600" dirty="0"/>
          </a:p>
          <a:p>
            <a:pPr>
              <a:lnSpc>
                <a:spcPct val="90000"/>
              </a:lnSpc>
            </a:pPr>
            <a:endParaRPr lang="en-GB" sz="1600" dirty="0"/>
          </a:p>
        </p:txBody>
      </p:sp>
      <p:pic>
        <p:nvPicPr>
          <p:cNvPr id="1049" name="Picture 25" descr="Hands, Insulin, Diabetes, Meter, Glucose, Dise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514600"/>
            <a:ext cx="1919883" cy="25598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219200"/>
          </a:xfrm>
          <a:solidFill>
            <a:srgbClr val="002060"/>
          </a:solidFill>
        </p:spPr>
        <p:txBody>
          <a:bodyPr/>
          <a:lstStyle/>
          <a:p>
            <a:r>
              <a:rPr lang="en-GB" sz="3600" b="1" dirty="0" smtClean="0">
                <a:solidFill>
                  <a:srgbClr val="FFFF00"/>
                </a:solidFill>
              </a:rPr>
              <a:t>Symptoms</a:t>
            </a:r>
          </a:p>
        </p:txBody>
      </p:sp>
      <p:sp>
        <p:nvSpPr>
          <p:cNvPr id="4" name="TextBox 3"/>
          <p:cNvSpPr txBox="1"/>
          <p:nvPr/>
        </p:nvSpPr>
        <p:spPr>
          <a:xfrm>
            <a:off x="443947" y="1676400"/>
            <a:ext cx="3974165" cy="4247317"/>
          </a:xfrm>
          <a:prstGeom prst="rect">
            <a:avLst/>
          </a:prstGeom>
          <a:noFill/>
        </p:spPr>
        <p:txBody>
          <a:bodyPr wrap="none" rtlCol="0">
            <a:spAutoFit/>
          </a:bodyPr>
          <a:lstStyle/>
          <a:p>
            <a:pPr marL="285750" indent="-285750">
              <a:spcAft>
                <a:spcPts val="1200"/>
              </a:spcAft>
              <a:buFont typeface="Arial" panose="020B0604020202020204" pitchFamily="34" charset="0"/>
              <a:buChar char="•"/>
            </a:pPr>
            <a:r>
              <a:rPr lang="en-US" dirty="0" smtClean="0"/>
              <a:t>Increase frequency of Urine </a:t>
            </a:r>
            <a:r>
              <a:rPr lang="en-US" dirty="0"/>
              <a:t>(pee) </a:t>
            </a:r>
          </a:p>
          <a:p>
            <a:pPr marL="285750" indent="-285750">
              <a:spcAft>
                <a:spcPts val="1200"/>
              </a:spcAft>
              <a:buFont typeface="Arial" panose="020B0604020202020204" pitchFamily="34" charset="0"/>
              <a:buChar char="•"/>
            </a:pPr>
            <a:r>
              <a:rPr lang="en-US" dirty="0" smtClean="0"/>
              <a:t>Increase </a:t>
            </a:r>
            <a:r>
              <a:rPr lang="en-US" dirty="0" smtClean="0"/>
              <a:t>thirst</a:t>
            </a:r>
            <a:endParaRPr lang="en-US" dirty="0"/>
          </a:p>
          <a:p>
            <a:pPr marL="285750" indent="-285750">
              <a:spcAft>
                <a:spcPts val="1200"/>
              </a:spcAft>
              <a:buFont typeface="Arial" panose="020B0604020202020204" pitchFamily="34" charset="0"/>
              <a:buChar char="•"/>
            </a:pPr>
            <a:r>
              <a:rPr lang="en-US" dirty="0"/>
              <a:t>W</a:t>
            </a:r>
            <a:r>
              <a:rPr lang="en-US" dirty="0" smtClean="0"/>
              <a:t>eight loss</a:t>
            </a:r>
            <a:endParaRPr lang="en-US" dirty="0"/>
          </a:p>
          <a:p>
            <a:pPr marL="285750" indent="-285750">
              <a:spcAft>
                <a:spcPts val="1200"/>
              </a:spcAft>
              <a:buFont typeface="Arial" panose="020B0604020202020204" pitchFamily="34" charset="0"/>
              <a:buChar char="•"/>
            </a:pPr>
            <a:r>
              <a:rPr lang="en-US" dirty="0" smtClean="0"/>
              <a:t>Increase appetite</a:t>
            </a:r>
            <a:endParaRPr lang="en-US" dirty="0"/>
          </a:p>
          <a:p>
            <a:pPr marL="285750" indent="-285750">
              <a:spcAft>
                <a:spcPts val="1200"/>
              </a:spcAft>
              <a:buFont typeface="Arial" panose="020B0604020202020204" pitchFamily="34" charset="0"/>
              <a:buChar char="•"/>
            </a:pPr>
            <a:r>
              <a:rPr lang="en-US" dirty="0"/>
              <a:t>B</a:t>
            </a:r>
            <a:r>
              <a:rPr lang="en-US" dirty="0" smtClean="0"/>
              <a:t>lurred </a:t>
            </a:r>
            <a:r>
              <a:rPr lang="en-US" dirty="0"/>
              <a:t>vision</a:t>
            </a:r>
          </a:p>
          <a:p>
            <a:pPr marL="285750" indent="-285750">
              <a:spcAft>
                <a:spcPts val="1200"/>
              </a:spcAft>
              <a:buFont typeface="Arial" panose="020B0604020202020204" pitchFamily="34" charset="0"/>
              <a:buChar char="•"/>
            </a:pPr>
            <a:r>
              <a:rPr lang="en-US" dirty="0" smtClean="0"/>
              <a:t>Tingling hands and feet </a:t>
            </a:r>
          </a:p>
          <a:p>
            <a:pPr marL="285750" indent="-285750">
              <a:spcAft>
                <a:spcPts val="1200"/>
              </a:spcAft>
              <a:buFont typeface="Arial" panose="020B0604020202020204" pitchFamily="34" charset="0"/>
              <a:buChar char="•"/>
            </a:pPr>
            <a:r>
              <a:rPr lang="en-US" dirty="0" smtClean="0"/>
              <a:t>Easy fatigability </a:t>
            </a:r>
            <a:endParaRPr lang="en-US" dirty="0"/>
          </a:p>
          <a:p>
            <a:pPr marL="285750" indent="-285750">
              <a:spcAft>
                <a:spcPts val="1200"/>
              </a:spcAft>
              <a:buFont typeface="Arial" panose="020B0604020202020204" pitchFamily="34" charset="0"/>
              <a:buChar char="•"/>
            </a:pPr>
            <a:r>
              <a:rPr lang="en-US" dirty="0"/>
              <a:t>D</a:t>
            </a:r>
            <a:r>
              <a:rPr lang="en-US" dirty="0" smtClean="0"/>
              <a:t>ry </a:t>
            </a:r>
            <a:r>
              <a:rPr lang="en-US" dirty="0"/>
              <a:t>skin</a:t>
            </a:r>
          </a:p>
          <a:p>
            <a:pPr marL="285750" indent="-285750">
              <a:spcAft>
                <a:spcPts val="1200"/>
              </a:spcAft>
              <a:buFont typeface="Arial" panose="020B0604020202020204" pitchFamily="34" charset="0"/>
              <a:buChar char="•"/>
            </a:pPr>
            <a:r>
              <a:rPr lang="en-US" dirty="0" smtClean="0"/>
              <a:t>Slow healing wounds</a:t>
            </a:r>
            <a:endParaRPr lang="en-US" dirty="0"/>
          </a:p>
          <a:p>
            <a:endParaRPr lang="en-US" dirty="0"/>
          </a:p>
        </p:txBody>
      </p:sp>
      <p:sp>
        <p:nvSpPr>
          <p:cNvPr id="5" name="TextBox 4"/>
          <p:cNvSpPr txBox="1"/>
          <p:nvPr/>
        </p:nvSpPr>
        <p:spPr>
          <a:xfrm>
            <a:off x="7467600" y="6354604"/>
            <a:ext cx="1371600" cy="276999"/>
          </a:xfrm>
          <a:prstGeom prst="rect">
            <a:avLst/>
          </a:prstGeom>
          <a:noFill/>
        </p:spPr>
        <p:txBody>
          <a:bodyPr wrap="square" rtlCol="0">
            <a:spAutoFit/>
          </a:bodyPr>
          <a:lstStyle/>
          <a:p>
            <a:r>
              <a:rPr lang="en-US" sz="1200" dirty="0" smtClean="0"/>
              <a:t>CDC, 2018</a:t>
            </a:r>
            <a:endParaRPr lang="en-US" sz="1200" dirty="0"/>
          </a:p>
        </p:txBody>
      </p:sp>
      <p:pic>
        <p:nvPicPr>
          <p:cNvPr id="31746" name="Picture 2" descr="Diabetes, Sugar, Blood, Glucose, Diabetic, Ca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8575" y="2330258"/>
            <a:ext cx="3730625" cy="2913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03702555"/>
              </p:ext>
            </p:extLst>
          </p:nvPr>
        </p:nvGraphicFramePr>
        <p:xfrm>
          <a:off x="685800" y="381000"/>
          <a:ext cx="7924800" cy="6179819"/>
        </p:xfrm>
        <a:graphic>
          <a:graphicData uri="http://schemas.openxmlformats.org/drawingml/2006/table">
            <a:tbl>
              <a:tblPr firstRow="1" bandRow="1">
                <a:tableStyleId>{5940675A-B579-460E-94D1-54222C63F5DA}</a:tableStyleId>
              </a:tblPr>
              <a:tblGrid>
                <a:gridCol w="3962400">
                  <a:extLst>
                    <a:ext uri="{9D8B030D-6E8A-4147-A177-3AD203B41FA5}">
                      <a16:colId xmlns:a16="http://schemas.microsoft.com/office/drawing/2014/main" val="1666809786"/>
                    </a:ext>
                  </a:extLst>
                </a:gridCol>
                <a:gridCol w="3962400">
                  <a:extLst>
                    <a:ext uri="{9D8B030D-6E8A-4147-A177-3AD203B41FA5}">
                      <a16:colId xmlns:a16="http://schemas.microsoft.com/office/drawing/2014/main" val="1118739478"/>
                    </a:ext>
                  </a:extLst>
                </a:gridCol>
              </a:tblGrid>
              <a:tr h="182880">
                <a:tc gridSpan="2">
                  <a:txBody>
                    <a:bodyPr/>
                    <a:lstStyle/>
                    <a:p>
                      <a:pPr algn="ctr"/>
                      <a:r>
                        <a:rPr lang="pt-BR" sz="1600" b="1" dirty="0" smtClean="0">
                          <a:solidFill>
                            <a:srgbClr val="FFFF00"/>
                          </a:solidFill>
                        </a:rPr>
                        <a:t>Diabetes</a:t>
                      </a:r>
                    </a:p>
                  </a:txBody>
                  <a:tcPr/>
                </a:tc>
                <a:tc hMerge="1">
                  <a:txBody>
                    <a:bodyPr/>
                    <a:lstStyle/>
                    <a:p>
                      <a:endParaRPr lang="en-US" dirty="0" smtClean="0"/>
                    </a:p>
                  </a:txBody>
                  <a:tcPr/>
                </a:tc>
                <a:extLst>
                  <a:ext uri="{0D108BD9-81ED-4DB2-BD59-A6C34878D82A}">
                    <a16:rowId xmlns:a16="http://schemas.microsoft.com/office/drawing/2014/main" val="3264801264"/>
                  </a:ext>
                </a:extLst>
              </a:tr>
              <a:tr h="876986">
                <a:tc>
                  <a:txBody>
                    <a:bodyPr/>
                    <a:lstStyle/>
                    <a:p>
                      <a:pPr>
                        <a:spcBef>
                          <a:spcPts val="0"/>
                        </a:spcBef>
                        <a:spcAft>
                          <a:spcPts val="300"/>
                        </a:spcAft>
                      </a:pPr>
                      <a:r>
                        <a:rPr lang="pt-BR" sz="1600" dirty="0" smtClean="0"/>
                        <a:t>Fasting plasma glucose</a:t>
                      </a:r>
                    </a:p>
                    <a:p>
                      <a:pPr>
                        <a:spcBef>
                          <a:spcPts val="0"/>
                        </a:spcBef>
                        <a:spcAft>
                          <a:spcPts val="300"/>
                        </a:spcAft>
                      </a:pPr>
                      <a:r>
                        <a:rPr lang="pt-BR" sz="1600" dirty="0" smtClean="0"/>
                        <a:t>2-h plasma glucose*</a:t>
                      </a:r>
                    </a:p>
                    <a:p>
                      <a:pPr>
                        <a:spcBef>
                          <a:spcPts val="0"/>
                        </a:spcBef>
                        <a:spcAft>
                          <a:spcPts val="300"/>
                        </a:spcAft>
                      </a:pPr>
                      <a:r>
                        <a:rPr lang="pt-BR" sz="1600" dirty="0" smtClean="0"/>
                        <a:t>HbA1c</a:t>
                      </a:r>
                      <a:endParaRPr lang="en-US" sz="1600" dirty="0" smtClean="0"/>
                    </a:p>
                  </a:txBody>
                  <a:tcPr/>
                </a:tc>
                <a:tc>
                  <a:txBody>
                    <a:bodyPr/>
                    <a:lstStyle/>
                    <a:p>
                      <a:pPr>
                        <a:spcBef>
                          <a:spcPts val="0"/>
                        </a:spcBef>
                        <a:spcAft>
                          <a:spcPts val="300"/>
                        </a:spcAft>
                      </a:pPr>
                      <a:r>
                        <a:rPr lang="en-US" sz="1600" dirty="0" smtClean="0"/>
                        <a:t>≥ 7.0 </a:t>
                      </a:r>
                      <a:r>
                        <a:rPr lang="en-US" sz="1600" dirty="0" err="1" smtClean="0"/>
                        <a:t>mmol</a:t>
                      </a:r>
                      <a:r>
                        <a:rPr lang="en-US" sz="1600" dirty="0" smtClean="0"/>
                        <a:t>/L (126 mg/dl)     or</a:t>
                      </a:r>
                    </a:p>
                    <a:p>
                      <a:pPr>
                        <a:spcBef>
                          <a:spcPts val="0"/>
                        </a:spcBef>
                        <a:spcAft>
                          <a:spcPts val="300"/>
                        </a:spcAft>
                      </a:pPr>
                      <a:r>
                        <a:rPr lang="en-US" sz="1600" dirty="0" smtClean="0"/>
                        <a:t>≥ 11.1 </a:t>
                      </a:r>
                      <a:r>
                        <a:rPr lang="en-US" sz="1600" dirty="0" err="1" smtClean="0"/>
                        <a:t>mmol</a:t>
                      </a:r>
                      <a:r>
                        <a:rPr lang="en-US" sz="1600" dirty="0" smtClean="0"/>
                        <a:t>/L (200 mg/dl)   </a:t>
                      </a:r>
                      <a:r>
                        <a:rPr lang="en-US" sz="1600" dirty="0" smtClean="0"/>
                        <a:t>or</a:t>
                      </a:r>
                    </a:p>
                    <a:p>
                      <a:pPr>
                        <a:spcBef>
                          <a:spcPts val="0"/>
                        </a:spcBef>
                        <a:spcAft>
                          <a:spcPts val="300"/>
                        </a:spcAft>
                      </a:pPr>
                      <a:r>
                        <a:rPr lang="en-US" sz="1600" dirty="0" smtClean="0"/>
                        <a:t>≥ </a:t>
                      </a:r>
                      <a:r>
                        <a:rPr lang="en-US" sz="1600" dirty="0" smtClean="0"/>
                        <a:t>6.5%</a:t>
                      </a:r>
                    </a:p>
                  </a:txBody>
                  <a:tcPr/>
                </a:tc>
                <a:extLst>
                  <a:ext uri="{0D108BD9-81ED-4DB2-BD59-A6C34878D82A}">
                    <a16:rowId xmlns:a16="http://schemas.microsoft.com/office/drawing/2014/main" val="2716149595"/>
                  </a:ext>
                </a:extLst>
              </a:tr>
              <a:tr h="327012">
                <a:tc gridSpan="2">
                  <a:txBody>
                    <a:bodyPr/>
                    <a:lstStyle/>
                    <a:p>
                      <a:pPr algn="ctr"/>
                      <a:r>
                        <a:rPr lang="en-US" sz="1600" b="1" dirty="0" smtClean="0">
                          <a:solidFill>
                            <a:srgbClr val="FFFF00"/>
                          </a:solidFill>
                        </a:rPr>
                        <a:t>Impaired glucose tolerance (IGT)</a:t>
                      </a:r>
                      <a:endParaRPr lang="en-US" sz="1600" b="1" dirty="0">
                        <a:solidFill>
                          <a:srgbClr val="FFFF00"/>
                        </a:solidFill>
                      </a:endParaRPr>
                    </a:p>
                  </a:txBody>
                  <a:tcPr/>
                </a:tc>
                <a:tc hMerge="1">
                  <a:txBody>
                    <a:bodyPr/>
                    <a:lstStyle/>
                    <a:p>
                      <a:endParaRPr lang="en-US" dirty="0"/>
                    </a:p>
                  </a:txBody>
                  <a:tcPr/>
                </a:tc>
                <a:extLst>
                  <a:ext uri="{0D108BD9-81ED-4DB2-BD59-A6C34878D82A}">
                    <a16:rowId xmlns:a16="http://schemas.microsoft.com/office/drawing/2014/main" val="2479955419"/>
                  </a:ext>
                </a:extLst>
              </a:tr>
              <a:tr h="1151973">
                <a:tc>
                  <a:txBody>
                    <a:bodyPr/>
                    <a:lstStyle/>
                    <a:p>
                      <a:pPr marL="0" algn="l" defTabSz="914400" rtl="0" eaLnBrk="1" latinLnBrk="0" hangingPunct="1">
                        <a:spcBef>
                          <a:spcPts val="0"/>
                        </a:spcBef>
                        <a:spcAft>
                          <a:spcPts val="300"/>
                        </a:spcAft>
                      </a:pPr>
                      <a:r>
                        <a:rPr lang="pt-BR" sz="1600" kern="1200" dirty="0" smtClean="0"/>
                        <a:t>Fasting plasma glucose</a:t>
                      </a:r>
                    </a:p>
                    <a:p>
                      <a:pPr marL="0" algn="l" defTabSz="914400" rtl="0" eaLnBrk="1" latinLnBrk="0" hangingPunct="1">
                        <a:spcBef>
                          <a:spcPts val="0"/>
                        </a:spcBef>
                        <a:spcAft>
                          <a:spcPts val="300"/>
                        </a:spcAft>
                      </a:pPr>
                      <a:endParaRPr lang="pt-BR" sz="1600" kern="1200" dirty="0" smtClean="0"/>
                    </a:p>
                    <a:p>
                      <a:pPr marL="0" algn="l" defTabSz="914400" rtl="0" eaLnBrk="1" latinLnBrk="0" hangingPunct="1">
                        <a:spcBef>
                          <a:spcPts val="0"/>
                        </a:spcBef>
                        <a:spcAft>
                          <a:spcPts val="300"/>
                        </a:spcAft>
                      </a:pPr>
                      <a:r>
                        <a:rPr lang="pt-BR" sz="1600" kern="1200" dirty="0" smtClean="0"/>
                        <a:t>2-h plasma glucose*</a:t>
                      </a:r>
                      <a:endParaRPr lang="en-US" sz="1600" kern="1200" dirty="0">
                        <a:solidFill>
                          <a:schemeClr val="tx1"/>
                        </a:solidFill>
                        <a:latin typeface="+mn-lt"/>
                        <a:ea typeface="+mn-ea"/>
                        <a:cs typeface="+mn-cs"/>
                      </a:endParaRPr>
                    </a:p>
                  </a:txBody>
                  <a:tcPr/>
                </a:tc>
                <a:tc>
                  <a:txBody>
                    <a:bodyPr/>
                    <a:lstStyle/>
                    <a:p>
                      <a:pPr marL="0" algn="l" defTabSz="914400" rtl="0" eaLnBrk="1" latinLnBrk="0" hangingPunct="1">
                        <a:spcBef>
                          <a:spcPts val="0"/>
                        </a:spcBef>
                        <a:spcAft>
                          <a:spcPts val="300"/>
                        </a:spcAft>
                      </a:pPr>
                      <a:r>
                        <a:rPr lang="en-US" sz="1600" kern="1200" dirty="0" smtClean="0"/>
                        <a:t>&lt;7.0 </a:t>
                      </a:r>
                      <a:r>
                        <a:rPr lang="en-US" sz="1600" kern="1200" dirty="0" err="1" smtClean="0"/>
                        <a:t>mmol</a:t>
                      </a:r>
                      <a:r>
                        <a:rPr lang="en-US" sz="1600" kern="1200" dirty="0" smtClean="0"/>
                        <a:t>/L (126 mg/dl)</a:t>
                      </a:r>
                    </a:p>
                    <a:p>
                      <a:pPr marL="0" algn="l" defTabSz="914400" rtl="0" eaLnBrk="1" latinLnBrk="0" hangingPunct="1">
                        <a:spcBef>
                          <a:spcPts val="0"/>
                        </a:spcBef>
                        <a:spcAft>
                          <a:spcPts val="300"/>
                        </a:spcAft>
                      </a:pPr>
                      <a:r>
                        <a:rPr lang="en-US" sz="1600" kern="1200" baseline="0" dirty="0" smtClean="0"/>
                        <a:t>  </a:t>
                      </a:r>
                      <a:r>
                        <a:rPr lang="en-US" sz="1600" kern="1200" dirty="0" smtClean="0"/>
                        <a:t>and</a:t>
                      </a:r>
                    </a:p>
                    <a:p>
                      <a:pPr marL="0" algn="l" defTabSz="914400" rtl="0" eaLnBrk="1" latinLnBrk="0" hangingPunct="1">
                        <a:spcBef>
                          <a:spcPts val="0"/>
                        </a:spcBef>
                        <a:spcAft>
                          <a:spcPts val="300"/>
                        </a:spcAft>
                      </a:pPr>
                      <a:r>
                        <a:rPr lang="en-US" sz="1600" kern="1200" dirty="0" smtClean="0"/>
                        <a:t>≥ 7.8 and &lt;11.1 </a:t>
                      </a:r>
                      <a:r>
                        <a:rPr lang="en-US" sz="1600" kern="1200" dirty="0" err="1" smtClean="0"/>
                        <a:t>mmol</a:t>
                      </a:r>
                      <a:r>
                        <a:rPr lang="en-US" sz="1600" kern="1200" dirty="0" smtClean="0"/>
                        <a:t>/L</a:t>
                      </a:r>
                    </a:p>
                    <a:p>
                      <a:pPr marL="0" algn="l" defTabSz="914400" rtl="0" eaLnBrk="1" latinLnBrk="0" hangingPunct="1">
                        <a:spcBef>
                          <a:spcPts val="0"/>
                        </a:spcBef>
                        <a:spcAft>
                          <a:spcPts val="300"/>
                        </a:spcAft>
                      </a:pPr>
                      <a:r>
                        <a:rPr lang="en-US" sz="1600" kern="1200" dirty="0" smtClean="0"/>
                        <a:t>(140 mg/dl and 200 mg/dl)</a:t>
                      </a: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val="192902341"/>
                  </a:ext>
                </a:extLst>
              </a:tr>
              <a:tr h="327012">
                <a:tc gridSpan="2">
                  <a:txBody>
                    <a:bodyPr/>
                    <a:lstStyle/>
                    <a:p>
                      <a:pPr algn="ctr"/>
                      <a:r>
                        <a:rPr lang="en-US" sz="1600" b="1" kern="1200" dirty="0" smtClean="0">
                          <a:solidFill>
                            <a:srgbClr val="FFFF00"/>
                          </a:solidFill>
                        </a:rPr>
                        <a:t>Impaired fasting glucose (IFG)</a:t>
                      </a:r>
                      <a:endParaRPr lang="en-US" sz="1600" b="1" kern="1200" dirty="0">
                        <a:solidFill>
                          <a:srgbClr val="FFFF00"/>
                        </a:solidFill>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3752379542"/>
                  </a:ext>
                </a:extLst>
              </a:tr>
              <a:tr h="876986">
                <a:tc>
                  <a:txBody>
                    <a:bodyPr/>
                    <a:lstStyle/>
                    <a:p>
                      <a:pPr marL="0" algn="l" defTabSz="914400" rtl="0" eaLnBrk="1" latinLnBrk="0" hangingPunct="1">
                        <a:spcBef>
                          <a:spcPts val="0"/>
                        </a:spcBef>
                        <a:spcAft>
                          <a:spcPts val="300"/>
                        </a:spcAft>
                      </a:pPr>
                      <a:r>
                        <a:rPr lang="pt-BR" sz="1600" kern="1200" dirty="0" smtClean="0"/>
                        <a:t>Fasting plasma glucose</a:t>
                      </a:r>
                    </a:p>
                    <a:p>
                      <a:pPr marL="0" algn="l" defTabSz="914400" rtl="0" eaLnBrk="1" latinLnBrk="0" hangingPunct="1">
                        <a:spcBef>
                          <a:spcPts val="0"/>
                        </a:spcBef>
                        <a:spcAft>
                          <a:spcPts val="300"/>
                        </a:spcAft>
                      </a:pPr>
                      <a:endParaRPr lang="pt-BR" sz="1600" kern="1200" dirty="0" smtClean="0"/>
                    </a:p>
                    <a:p>
                      <a:pPr marL="0" algn="l" defTabSz="914400" rtl="0" eaLnBrk="1" latinLnBrk="0" hangingPunct="1">
                        <a:spcBef>
                          <a:spcPts val="0"/>
                        </a:spcBef>
                        <a:spcAft>
                          <a:spcPts val="300"/>
                        </a:spcAft>
                      </a:pPr>
                      <a:r>
                        <a:rPr lang="pt-BR" sz="1600" kern="1200" dirty="0" smtClean="0"/>
                        <a:t>2-h plasma glucose*</a:t>
                      </a:r>
                      <a:endParaRPr lang="en-US" sz="1600" kern="1200" dirty="0">
                        <a:solidFill>
                          <a:schemeClr val="tx1"/>
                        </a:solidFill>
                        <a:latin typeface="+mn-lt"/>
                        <a:ea typeface="+mn-ea"/>
                        <a:cs typeface="+mn-cs"/>
                      </a:endParaRPr>
                    </a:p>
                  </a:txBody>
                  <a:tcPr/>
                </a:tc>
                <a:tc>
                  <a:txBody>
                    <a:bodyPr/>
                    <a:lstStyle/>
                    <a:p>
                      <a:pPr marL="0" algn="l" defTabSz="914400" rtl="0" eaLnBrk="1" latinLnBrk="0" hangingPunct="1">
                        <a:spcBef>
                          <a:spcPts val="0"/>
                        </a:spcBef>
                        <a:spcAft>
                          <a:spcPts val="300"/>
                        </a:spcAft>
                      </a:pPr>
                      <a:r>
                        <a:rPr lang="en-US" sz="1600" kern="1200" dirty="0" smtClean="0"/>
                        <a:t>6.1 to 6.9 </a:t>
                      </a:r>
                      <a:r>
                        <a:rPr lang="en-US" sz="1600" kern="1200" dirty="0" err="1" smtClean="0"/>
                        <a:t>mmol</a:t>
                      </a:r>
                      <a:r>
                        <a:rPr lang="en-US" sz="1600" kern="1200" dirty="0" smtClean="0"/>
                        <a:t>/L (110 mg/dl to 125 mg/dl)</a:t>
                      </a:r>
                    </a:p>
                    <a:p>
                      <a:pPr marL="0" algn="l" defTabSz="914400" rtl="0" eaLnBrk="1" latinLnBrk="0" hangingPunct="1">
                        <a:spcBef>
                          <a:spcPts val="0"/>
                        </a:spcBef>
                        <a:spcAft>
                          <a:spcPts val="300"/>
                        </a:spcAft>
                      </a:pPr>
                      <a:r>
                        <a:rPr lang="en-US" sz="1600" kern="1200" dirty="0" smtClean="0"/>
                        <a:t>  and (if measured)</a:t>
                      </a:r>
                    </a:p>
                    <a:p>
                      <a:pPr marL="0" algn="l" defTabSz="914400" rtl="0" eaLnBrk="1" latinLnBrk="0" hangingPunct="1">
                        <a:spcBef>
                          <a:spcPts val="0"/>
                        </a:spcBef>
                        <a:spcAft>
                          <a:spcPts val="300"/>
                        </a:spcAft>
                      </a:pPr>
                      <a:r>
                        <a:rPr lang="en-US" sz="1600" kern="1200" dirty="0" smtClean="0"/>
                        <a:t>&lt;7.8 </a:t>
                      </a:r>
                      <a:r>
                        <a:rPr lang="en-US" sz="1600" kern="1200" dirty="0" err="1" smtClean="0"/>
                        <a:t>mmol</a:t>
                      </a:r>
                      <a:r>
                        <a:rPr lang="en-US" sz="1600" kern="1200" dirty="0" smtClean="0"/>
                        <a:t>/L (140 mg/dl)</a:t>
                      </a: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val="2450092024"/>
                  </a:ext>
                </a:extLst>
              </a:tr>
              <a:tr h="327012">
                <a:tc gridSpan="2">
                  <a:txBody>
                    <a:bodyPr/>
                    <a:lstStyle/>
                    <a:p>
                      <a:pPr algn="ctr"/>
                      <a:r>
                        <a:rPr lang="en-US" sz="1600" b="1" kern="1200" dirty="0" smtClean="0">
                          <a:solidFill>
                            <a:srgbClr val="FFFF00"/>
                          </a:solidFill>
                        </a:rPr>
                        <a:t>Gestational diabetes (GDM)</a:t>
                      </a:r>
                      <a:endParaRPr lang="en-US" sz="1600" b="1" kern="1200" dirty="0">
                        <a:solidFill>
                          <a:srgbClr val="FFFF00"/>
                        </a:solidFill>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1427532363"/>
                  </a:ext>
                </a:extLst>
              </a:tr>
              <a:tr h="1394459">
                <a:tc>
                  <a:txBody>
                    <a:bodyPr/>
                    <a:lstStyle/>
                    <a:p>
                      <a:pPr marL="0" algn="ctr" defTabSz="914400" rtl="0" eaLnBrk="1" latinLnBrk="0" hangingPunct="1">
                        <a:spcBef>
                          <a:spcPts val="0"/>
                        </a:spcBef>
                        <a:spcAft>
                          <a:spcPts val="300"/>
                        </a:spcAft>
                      </a:pPr>
                      <a:r>
                        <a:rPr lang="en-US" sz="1600" kern="1200" dirty="0" smtClean="0"/>
                        <a:t>One or more of the following:</a:t>
                      </a:r>
                    </a:p>
                    <a:p>
                      <a:pPr marL="0" algn="l" defTabSz="914400" rtl="0" eaLnBrk="1" latinLnBrk="0" hangingPunct="1">
                        <a:spcBef>
                          <a:spcPts val="0"/>
                        </a:spcBef>
                        <a:spcAft>
                          <a:spcPts val="300"/>
                        </a:spcAft>
                      </a:pPr>
                      <a:r>
                        <a:rPr lang="en-US" sz="1600" kern="1200" dirty="0" smtClean="0"/>
                        <a:t>Fasting plasma glucose</a:t>
                      </a:r>
                    </a:p>
                    <a:p>
                      <a:pPr marL="0" algn="l" defTabSz="914400" rtl="0" eaLnBrk="1" latinLnBrk="0" hangingPunct="1">
                        <a:spcBef>
                          <a:spcPts val="0"/>
                        </a:spcBef>
                        <a:spcAft>
                          <a:spcPts val="300"/>
                        </a:spcAft>
                      </a:pPr>
                      <a:r>
                        <a:rPr lang="en-US" sz="1600" kern="1200" dirty="0" smtClean="0"/>
                        <a:t>1-h plasma glucose**</a:t>
                      </a:r>
                    </a:p>
                    <a:p>
                      <a:pPr marL="0" algn="l" defTabSz="914400" rtl="0" eaLnBrk="1" latinLnBrk="0" hangingPunct="1">
                        <a:spcBef>
                          <a:spcPts val="0"/>
                        </a:spcBef>
                        <a:spcAft>
                          <a:spcPts val="300"/>
                        </a:spcAft>
                      </a:pPr>
                      <a:r>
                        <a:rPr lang="en-US" sz="1600" kern="1200" dirty="0" smtClean="0"/>
                        <a:t>2-h plasma glucose</a:t>
                      </a:r>
                      <a:endParaRPr lang="en-US" sz="1600" kern="1200" dirty="0">
                        <a:solidFill>
                          <a:schemeClr val="tx1"/>
                        </a:solidFill>
                        <a:latin typeface="+mn-lt"/>
                        <a:ea typeface="+mn-ea"/>
                        <a:cs typeface="+mn-cs"/>
                      </a:endParaRPr>
                    </a:p>
                  </a:txBody>
                  <a:tcPr/>
                </a:tc>
                <a:tc>
                  <a:txBody>
                    <a:bodyPr/>
                    <a:lstStyle/>
                    <a:p>
                      <a:pPr marL="0" algn="l" defTabSz="914400" rtl="0" eaLnBrk="1" latinLnBrk="0" hangingPunct="1">
                        <a:spcBef>
                          <a:spcPts val="0"/>
                        </a:spcBef>
                        <a:spcAft>
                          <a:spcPts val="300"/>
                        </a:spcAft>
                      </a:pPr>
                      <a:endParaRPr lang="en-US" sz="1600" kern="1200" dirty="0" smtClean="0"/>
                    </a:p>
                    <a:p>
                      <a:pPr marL="0" algn="l" defTabSz="914400" rtl="0" eaLnBrk="1" latinLnBrk="0" hangingPunct="1">
                        <a:spcBef>
                          <a:spcPts val="0"/>
                        </a:spcBef>
                        <a:spcAft>
                          <a:spcPts val="300"/>
                        </a:spcAft>
                      </a:pPr>
                      <a:r>
                        <a:rPr lang="en-US" sz="1600" kern="1200" dirty="0" smtClean="0"/>
                        <a:t>5.1–6.9 </a:t>
                      </a:r>
                      <a:r>
                        <a:rPr lang="en-US" sz="1600" kern="1200" dirty="0" err="1" smtClean="0"/>
                        <a:t>mmol</a:t>
                      </a:r>
                      <a:r>
                        <a:rPr lang="en-US" sz="1600" kern="1200" dirty="0" smtClean="0"/>
                        <a:t>/L (92–125 </a:t>
                      </a:r>
                      <a:r>
                        <a:rPr lang="en-US" sz="1600" kern="1200" dirty="0" err="1" smtClean="0"/>
                        <a:t>mgl</a:t>
                      </a:r>
                      <a:r>
                        <a:rPr lang="en-US" sz="1600" kern="1200" dirty="0" smtClean="0"/>
                        <a:t>/dl)</a:t>
                      </a:r>
                    </a:p>
                    <a:p>
                      <a:pPr marL="0" algn="l" defTabSz="914400" rtl="0" eaLnBrk="1" latinLnBrk="0" hangingPunct="1">
                        <a:spcBef>
                          <a:spcPts val="0"/>
                        </a:spcBef>
                        <a:spcAft>
                          <a:spcPts val="300"/>
                        </a:spcAft>
                      </a:pPr>
                      <a:r>
                        <a:rPr lang="en-US" sz="1600" kern="1200" dirty="0" smtClean="0"/>
                        <a:t>≥ 10.0 </a:t>
                      </a:r>
                      <a:r>
                        <a:rPr lang="en-US" sz="1600" kern="1200" dirty="0" err="1" smtClean="0"/>
                        <a:t>mmol</a:t>
                      </a:r>
                      <a:r>
                        <a:rPr lang="en-US" sz="1600" kern="1200" dirty="0" smtClean="0"/>
                        <a:t>/L (180 mg/dl)</a:t>
                      </a:r>
                    </a:p>
                    <a:p>
                      <a:pPr marL="0" algn="l" defTabSz="914400" rtl="0" eaLnBrk="1" latinLnBrk="0" hangingPunct="1">
                        <a:spcBef>
                          <a:spcPts val="0"/>
                        </a:spcBef>
                        <a:spcAft>
                          <a:spcPts val="300"/>
                        </a:spcAft>
                      </a:pPr>
                      <a:r>
                        <a:rPr lang="en-US" sz="1600" kern="1200" dirty="0" smtClean="0"/>
                        <a:t>8.5–11.0 </a:t>
                      </a:r>
                      <a:r>
                        <a:rPr lang="en-US" sz="1600" kern="1200" dirty="0" err="1" smtClean="0"/>
                        <a:t>mmol</a:t>
                      </a:r>
                      <a:r>
                        <a:rPr lang="en-US" sz="1600" kern="1200" dirty="0" smtClean="0"/>
                        <a:t>/L (153–199 mg/dl)</a:t>
                      </a: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val="3880175682"/>
                  </a:ext>
                </a:extLst>
              </a:tr>
              <a:tr h="425236">
                <a:tc gridSpan="2">
                  <a:txBody>
                    <a:bodyPr/>
                    <a:lstStyle/>
                    <a:p>
                      <a:pPr marL="0" indent="0" algn="l" defTabSz="914400" rtl="0" eaLnBrk="1" latinLnBrk="0" hangingPunct="1">
                        <a:spcBef>
                          <a:spcPts val="0"/>
                        </a:spcBef>
                        <a:spcAft>
                          <a:spcPts val="300"/>
                        </a:spcAft>
                        <a:buFont typeface="Arial" panose="020B0604020202020204" pitchFamily="34" charset="0"/>
                        <a:buNone/>
                      </a:pPr>
                      <a:r>
                        <a:rPr lang="en-US" sz="1100" dirty="0" smtClean="0"/>
                        <a:t>Venous plasma glucose 2 hours after ingestion of 75 g oral glucose load </a:t>
                      </a:r>
                    </a:p>
                    <a:p>
                      <a:pPr marL="0" indent="0" algn="l" defTabSz="914400" rtl="0" eaLnBrk="1" latinLnBrk="0" hangingPunct="1">
                        <a:spcBef>
                          <a:spcPts val="0"/>
                        </a:spcBef>
                        <a:spcAft>
                          <a:spcPts val="300"/>
                        </a:spcAft>
                        <a:buFont typeface="Arial" panose="020B0604020202020204" pitchFamily="34" charset="0"/>
                        <a:buNone/>
                      </a:pPr>
                      <a:r>
                        <a:rPr lang="en-US" sz="1100" dirty="0" smtClean="0"/>
                        <a:t>** Venous plasma glucose 1 hour after ingestion of 75 g oral glucose load</a:t>
                      </a:r>
                      <a:endParaRPr lang="en-US" sz="1100" kern="1200" dirty="0" smtClean="0">
                        <a:solidFill>
                          <a:schemeClr val="tx1"/>
                        </a:solidFill>
                        <a:latin typeface="+mn-lt"/>
                        <a:ea typeface="+mn-ea"/>
                        <a:cs typeface="+mn-cs"/>
                      </a:endParaRPr>
                    </a:p>
                  </a:txBody>
                  <a:tcPr/>
                </a:tc>
                <a:tc hMerge="1">
                  <a:txBody>
                    <a:bodyPr/>
                    <a:lstStyle/>
                    <a:p>
                      <a:pPr marL="0" algn="l" defTabSz="914400" rtl="0" eaLnBrk="1" latinLnBrk="0" hangingPunct="1">
                        <a:spcBef>
                          <a:spcPts val="0"/>
                        </a:spcBef>
                        <a:spcAft>
                          <a:spcPts val="300"/>
                        </a:spcAft>
                      </a:pP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val="1080228809"/>
                  </a:ext>
                </a:extLst>
              </a:tr>
            </a:tbl>
          </a:graphicData>
        </a:graphic>
      </p:graphicFrame>
    </p:spTree>
    <p:extLst>
      <p:ext uri="{BB962C8B-B14F-4D97-AF65-F5344CB8AC3E}">
        <p14:creationId xmlns:p14="http://schemas.microsoft.com/office/powerpoint/2010/main" val="2350600349"/>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200" b="1" dirty="0" smtClean="0">
                <a:solidFill>
                  <a:srgbClr val="FFFF00"/>
                </a:solidFill>
              </a:rPr>
              <a:t>Key facts</a:t>
            </a:r>
            <a:endParaRPr lang="en-US" sz="3200" b="1" dirty="0">
              <a:solidFill>
                <a:srgbClr val="FFFF00"/>
              </a:solidFill>
            </a:endParaRPr>
          </a:p>
        </p:txBody>
      </p:sp>
      <p:sp>
        <p:nvSpPr>
          <p:cNvPr id="3" name="Content Placeholder 2"/>
          <p:cNvSpPr>
            <a:spLocks noGrp="1"/>
          </p:cNvSpPr>
          <p:nvPr>
            <p:ph idx="1"/>
          </p:nvPr>
        </p:nvSpPr>
        <p:spPr>
          <a:xfrm>
            <a:off x="304800" y="1143000"/>
            <a:ext cx="8382000" cy="5334000"/>
          </a:xfrm>
        </p:spPr>
        <p:txBody>
          <a:bodyPr/>
          <a:lstStyle/>
          <a:p>
            <a:pPr algn="just">
              <a:spcAft>
                <a:spcPts val="600"/>
              </a:spcAft>
            </a:pPr>
            <a:r>
              <a:rPr lang="en-US" sz="1600" dirty="0"/>
              <a:t>The number of people with diabetes has risen from 108 million in 1980 to 422 million in </a:t>
            </a:r>
            <a:r>
              <a:rPr lang="en-US" sz="1600" dirty="0" smtClean="0"/>
              <a:t>2014.</a:t>
            </a:r>
            <a:endParaRPr lang="en-US" sz="1600" dirty="0"/>
          </a:p>
          <a:p>
            <a:pPr algn="just">
              <a:spcAft>
                <a:spcPts val="600"/>
              </a:spcAft>
            </a:pPr>
            <a:r>
              <a:rPr lang="en-US" sz="1600" dirty="0"/>
              <a:t>The global prevalence of diabetes* among adults over 18 years of age has risen from 4.7% in 1980 to 8.5% in </a:t>
            </a:r>
            <a:r>
              <a:rPr lang="en-US" sz="1600" dirty="0" smtClean="0"/>
              <a:t>2014.</a:t>
            </a:r>
            <a:endParaRPr lang="en-US" sz="1600" dirty="0"/>
          </a:p>
          <a:p>
            <a:pPr algn="just">
              <a:spcAft>
                <a:spcPts val="600"/>
              </a:spcAft>
            </a:pPr>
            <a:r>
              <a:rPr lang="en-US" sz="1600" dirty="0"/>
              <a:t>Diabetes prevalence has been rising more rapidly in middle- and low-income countries.</a:t>
            </a:r>
          </a:p>
          <a:p>
            <a:pPr algn="just">
              <a:spcAft>
                <a:spcPts val="600"/>
              </a:spcAft>
            </a:pPr>
            <a:r>
              <a:rPr lang="en-US" sz="1600" dirty="0"/>
              <a:t>Diabetes is a major cause of blindness, kidney failure, heart attacks, stroke and lower limb amputation.</a:t>
            </a:r>
          </a:p>
          <a:p>
            <a:pPr algn="just">
              <a:spcAft>
                <a:spcPts val="600"/>
              </a:spcAft>
            </a:pPr>
            <a:r>
              <a:rPr lang="en-US" sz="1600" dirty="0"/>
              <a:t>In 2015, an estimated 1.6 million deaths were directly caused by diabetes. Another 2.2 million deaths were attributable to high blood glucose in 2012**.</a:t>
            </a:r>
          </a:p>
          <a:p>
            <a:pPr algn="just">
              <a:spcAft>
                <a:spcPts val="600"/>
              </a:spcAft>
            </a:pPr>
            <a:r>
              <a:rPr lang="en-US" sz="1600" dirty="0"/>
              <a:t>Almost half of all deaths attributable to high blood glucose occur before the age of 70 years. WHO projects that diabetes will be the seventh leading cause of death in </a:t>
            </a:r>
            <a:r>
              <a:rPr lang="en-US" sz="1600" dirty="0" smtClean="0"/>
              <a:t>2030.</a:t>
            </a:r>
            <a:endParaRPr lang="en-US" sz="1600" dirty="0"/>
          </a:p>
          <a:p>
            <a:pPr algn="just">
              <a:spcAft>
                <a:spcPts val="600"/>
              </a:spcAft>
            </a:pPr>
            <a:r>
              <a:rPr lang="en-US" sz="1600" dirty="0"/>
              <a:t>Healthy diet, regular physical activity, maintaining a normal body weight and avoiding tobacco use are ways to prevent or delay the onset of type 2 diabetes.</a:t>
            </a:r>
          </a:p>
          <a:p>
            <a:pPr algn="just">
              <a:spcAft>
                <a:spcPts val="600"/>
              </a:spcAft>
            </a:pPr>
            <a:r>
              <a:rPr lang="en-US" sz="1600" dirty="0"/>
              <a:t>Diabetes can be treated and its consequences avoided or delayed with diet, physical activity, medication and regular screening and treatment for complications.</a:t>
            </a:r>
          </a:p>
          <a:p>
            <a:pPr>
              <a:spcAft>
                <a:spcPts val="600"/>
              </a:spcAft>
            </a:pPr>
            <a:endParaRPr lang="en-US" sz="1600" dirty="0"/>
          </a:p>
        </p:txBody>
      </p:sp>
      <p:sp>
        <p:nvSpPr>
          <p:cNvPr id="4" name="TextBox 3"/>
          <p:cNvSpPr txBox="1"/>
          <p:nvPr/>
        </p:nvSpPr>
        <p:spPr>
          <a:xfrm>
            <a:off x="190500" y="5823818"/>
            <a:ext cx="8763000" cy="592470"/>
          </a:xfrm>
          <a:prstGeom prst="rect">
            <a:avLst/>
          </a:prstGeom>
          <a:noFill/>
        </p:spPr>
        <p:txBody>
          <a:bodyPr wrap="square" rtlCol="0">
            <a:spAutoFit/>
          </a:bodyPr>
          <a:lstStyle/>
          <a:p>
            <a:pPr>
              <a:spcAft>
                <a:spcPts val="300"/>
              </a:spcAft>
            </a:pPr>
            <a:r>
              <a:rPr lang="en-US" sz="1000" baseline="30000" dirty="0" smtClean="0"/>
              <a:t>*   </a:t>
            </a:r>
            <a:r>
              <a:rPr lang="en-US" sz="1000" dirty="0" smtClean="0"/>
              <a:t>Defined </a:t>
            </a:r>
            <a:r>
              <a:rPr lang="en-US" sz="1000" dirty="0"/>
              <a:t>as </a:t>
            </a:r>
            <a:r>
              <a:rPr lang="en-US" sz="1000" dirty="0" smtClean="0"/>
              <a:t>FBG ≥ </a:t>
            </a:r>
            <a:r>
              <a:rPr lang="en-US" sz="1000" dirty="0"/>
              <a:t>7 </a:t>
            </a:r>
            <a:r>
              <a:rPr lang="en-US" sz="1000" dirty="0" err="1"/>
              <a:t>mmol</a:t>
            </a:r>
            <a:r>
              <a:rPr lang="en-US" sz="1000" dirty="0"/>
              <a:t>/L, or on medication for raised blood glucose, or with a history of diagnosis of diabetes</a:t>
            </a:r>
            <a:r>
              <a:rPr lang="en-US" sz="1000" dirty="0" smtClean="0"/>
              <a:t>.</a:t>
            </a:r>
          </a:p>
          <a:p>
            <a:r>
              <a:rPr lang="en-US" sz="1000" baseline="30000" dirty="0"/>
              <a:t>**</a:t>
            </a:r>
            <a:r>
              <a:rPr lang="en-US" sz="1000" dirty="0"/>
              <a:t> High blood glucose is defined as a distribution of </a:t>
            </a:r>
            <a:r>
              <a:rPr lang="en-US" sz="1000" dirty="0" smtClean="0"/>
              <a:t> FBG </a:t>
            </a:r>
            <a:r>
              <a:rPr lang="en-US" sz="1000" dirty="0"/>
              <a:t>in a population that is higher than the theoretical distribution that would </a:t>
            </a:r>
            <a:r>
              <a:rPr lang="en-US" sz="1000" dirty="0" smtClean="0"/>
              <a:t>minimize</a:t>
            </a:r>
          </a:p>
          <a:p>
            <a:r>
              <a:rPr lang="en-US" sz="1000" dirty="0"/>
              <a:t> </a:t>
            </a:r>
            <a:r>
              <a:rPr lang="en-US" sz="1000" dirty="0" smtClean="0"/>
              <a:t>  </a:t>
            </a:r>
            <a:r>
              <a:rPr lang="en-US" sz="1000" dirty="0"/>
              <a:t>risks to health (derived from epidemiological studies). High blood glucose is a statistical concept, not a clinical or diagnostic category</a:t>
            </a:r>
          </a:p>
        </p:txBody>
      </p:sp>
    </p:spTree>
    <p:extLst>
      <p:ext uri="{BB962C8B-B14F-4D97-AF65-F5344CB8AC3E}">
        <p14:creationId xmlns:p14="http://schemas.microsoft.com/office/powerpoint/2010/main" val="3899107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Top 10 causes of death</a:t>
            </a:r>
            <a:endParaRPr lang="en-US" sz="3600" dirty="0"/>
          </a:p>
        </p:txBody>
      </p:sp>
      <p:pic>
        <p:nvPicPr>
          <p:cNvPr id="9" name="Picture 8"/>
          <p:cNvPicPr>
            <a:picLocks noChangeAspect="1"/>
          </p:cNvPicPr>
          <p:nvPr/>
        </p:nvPicPr>
        <p:blipFill>
          <a:blip r:embed="rId2"/>
          <a:stretch>
            <a:fillRect/>
          </a:stretch>
        </p:blipFill>
        <p:spPr>
          <a:xfrm>
            <a:off x="457200" y="2094706"/>
            <a:ext cx="4010025" cy="3324225"/>
          </a:xfrm>
          <a:prstGeom prst="rect">
            <a:avLst/>
          </a:prstGeom>
        </p:spPr>
      </p:pic>
      <p:pic>
        <p:nvPicPr>
          <p:cNvPr id="11" name="Picture 10"/>
          <p:cNvPicPr>
            <a:picLocks noChangeAspect="1"/>
          </p:cNvPicPr>
          <p:nvPr/>
        </p:nvPicPr>
        <p:blipFill>
          <a:blip r:embed="rId3"/>
          <a:stretch>
            <a:fillRect/>
          </a:stretch>
        </p:blipFill>
        <p:spPr>
          <a:xfrm>
            <a:off x="4777153" y="2092685"/>
            <a:ext cx="4067175" cy="3314700"/>
          </a:xfrm>
          <a:prstGeom prst="rect">
            <a:avLst/>
          </a:prstGeom>
        </p:spPr>
      </p:pic>
      <p:sp>
        <p:nvSpPr>
          <p:cNvPr id="12" name="TextBox 11"/>
          <p:cNvSpPr txBox="1"/>
          <p:nvPr/>
        </p:nvSpPr>
        <p:spPr>
          <a:xfrm>
            <a:off x="1752600" y="1544061"/>
            <a:ext cx="2590800" cy="369332"/>
          </a:xfrm>
          <a:prstGeom prst="rect">
            <a:avLst/>
          </a:prstGeom>
          <a:noFill/>
        </p:spPr>
        <p:txBody>
          <a:bodyPr wrap="square" rtlCol="0">
            <a:spAutoFit/>
          </a:bodyPr>
          <a:lstStyle/>
          <a:p>
            <a:r>
              <a:rPr lang="en-US" dirty="0" smtClean="0"/>
              <a:t>World, 2015</a:t>
            </a:r>
            <a:endParaRPr lang="en-US" dirty="0"/>
          </a:p>
        </p:txBody>
      </p:sp>
      <p:sp>
        <p:nvSpPr>
          <p:cNvPr id="13" name="TextBox 12"/>
          <p:cNvSpPr txBox="1"/>
          <p:nvPr/>
        </p:nvSpPr>
        <p:spPr>
          <a:xfrm>
            <a:off x="5791200" y="1544061"/>
            <a:ext cx="2590800" cy="369332"/>
          </a:xfrm>
          <a:prstGeom prst="rect">
            <a:avLst/>
          </a:prstGeom>
          <a:noFill/>
        </p:spPr>
        <p:txBody>
          <a:bodyPr wrap="square" rtlCol="0">
            <a:spAutoFit/>
          </a:bodyPr>
          <a:lstStyle/>
          <a:p>
            <a:r>
              <a:rPr lang="en-US" dirty="0" smtClean="0"/>
              <a:t>EMRO, 2015</a:t>
            </a:r>
            <a:endParaRPr lang="en-US" dirty="0"/>
          </a:p>
        </p:txBody>
      </p:sp>
      <p:sp>
        <p:nvSpPr>
          <p:cNvPr id="14" name="TextBox 13"/>
          <p:cNvSpPr txBox="1"/>
          <p:nvPr/>
        </p:nvSpPr>
        <p:spPr>
          <a:xfrm>
            <a:off x="2924540" y="5691552"/>
            <a:ext cx="3886200" cy="381000"/>
          </a:xfrm>
          <a:prstGeom prst="rect">
            <a:avLst/>
          </a:prstGeom>
          <a:noFill/>
        </p:spPr>
        <p:txBody>
          <a:bodyPr wrap="square" rtlCol="0">
            <a:spAutoFit/>
          </a:bodyPr>
          <a:lstStyle/>
          <a:p>
            <a:r>
              <a:rPr lang="en-US" dirty="0" smtClean="0"/>
              <a:t>Crude death rates (per 100,000)</a:t>
            </a:r>
            <a:endParaRPr lang="en-US" dirty="0"/>
          </a:p>
        </p:txBody>
      </p:sp>
      <p:sp>
        <p:nvSpPr>
          <p:cNvPr id="15" name="TextBox 14"/>
          <p:cNvSpPr txBox="1"/>
          <p:nvPr/>
        </p:nvSpPr>
        <p:spPr>
          <a:xfrm>
            <a:off x="6629400" y="6477000"/>
            <a:ext cx="2514600" cy="253916"/>
          </a:xfrm>
          <a:prstGeom prst="rect">
            <a:avLst/>
          </a:prstGeom>
          <a:noFill/>
        </p:spPr>
        <p:txBody>
          <a:bodyPr wrap="square" rtlCol="0">
            <a:spAutoFit/>
          </a:bodyPr>
          <a:lstStyle/>
          <a:p>
            <a:r>
              <a:rPr lang="en-US" sz="1050" dirty="0"/>
              <a:t>Global Health Observatory (GHO) data</a:t>
            </a:r>
          </a:p>
        </p:txBody>
      </p:sp>
      <p:sp>
        <p:nvSpPr>
          <p:cNvPr id="16" name="Rounded Rectangle 15"/>
          <p:cNvSpPr/>
          <p:nvPr/>
        </p:nvSpPr>
        <p:spPr>
          <a:xfrm>
            <a:off x="5181600" y="3429000"/>
            <a:ext cx="1219200" cy="3278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838200" y="3756818"/>
            <a:ext cx="1219200" cy="3278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116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2400" dirty="0"/>
              <a:t>Estimated age-adjusted prevalence of diabetes in </a:t>
            </a:r>
            <a:r>
              <a:rPr lang="en-US" sz="2400" dirty="0" smtClean="0"/>
              <a:t>adults</a:t>
            </a:r>
            <a:br>
              <a:rPr lang="en-US" sz="2400" dirty="0" smtClean="0"/>
            </a:br>
            <a:r>
              <a:rPr lang="en-US" sz="2400" dirty="0" smtClean="0"/>
              <a:t>(</a:t>
            </a:r>
            <a:r>
              <a:rPr lang="en-US" sz="2400" dirty="0"/>
              <a:t>20-79 years), 2017</a:t>
            </a:r>
          </a:p>
        </p:txBody>
      </p:sp>
      <p:pic>
        <p:nvPicPr>
          <p:cNvPr id="4" name="Picture 3"/>
          <p:cNvPicPr>
            <a:picLocks noChangeAspect="1"/>
          </p:cNvPicPr>
          <p:nvPr/>
        </p:nvPicPr>
        <p:blipFill>
          <a:blip r:embed="rId2"/>
          <a:stretch>
            <a:fillRect/>
          </a:stretch>
        </p:blipFill>
        <p:spPr>
          <a:xfrm>
            <a:off x="439615" y="1524000"/>
            <a:ext cx="8424862" cy="5219663"/>
          </a:xfrm>
          <a:prstGeom prst="rect">
            <a:avLst/>
          </a:prstGeom>
        </p:spPr>
      </p:pic>
      <p:sp>
        <p:nvSpPr>
          <p:cNvPr id="5" name="TextBox 4"/>
          <p:cNvSpPr txBox="1"/>
          <p:nvPr/>
        </p:nvSpPr>
        <p:spPr>
          <a:xfrm>
            <a:off x="7315200" y="6400800"/>
            <a:ext cx="1371600" cy="261610"/>
          </a:xfrm>
          <a:prstGeom prst="rect">
            <a:avLst/>
          </a:prstGeom>
          <a:noFill/>
        </p:spPr>
        <p:txBody>
          <a:bodyPr wrap="square" rtlCol="0">
            <a:spAutoFit/>
          </a:bodyPr>
          <a:lstStyle/>
          <a:p>
            <a:r>
              <a:rPr lang="en-US" sz="1050" dirty="0" smtClean="0">
                <a:solidFill>
                  <a:schemeClr val="bg1"/>
                </a:solidFill>
              </a:rPr>
              <a:t>Source: IDF 2017</a:t>
            </a:r>
            <a:endParaRPr lang="en-US" sz="1050" dirty="0">
              <a:solidFill>
                <a:schemeClr val="bg1"/>
              </a:solidFill>
            </a:endParaRPr>
          </a:p>
        </p:txBody>
      </p:sp>
    </p:spTree>
    <p:extLst>
      <p:ext uri="{BB962C8B-B14F-4D97-AF65-F5344CB8AC3E}">
        <p14:creationId xmlns:p14="http://schemas.microsoft.com/office/powerpoint/2010/main" val="2726915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Slice</Template>
  <TotalTime>3197</TotalTime>
  <Words>2166</Words>
  <Application>Microsoft Office PowerPoint</Application>
  <PresentationFormat>On-screen Show (4:3)</PresentationFormat>
  <Paragraphs>262</Paragraphs>
  <Slides>39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Aharoni</vt:lpstr>
      <vt:lpstr>Arial</vt:lpstr>
      <vt:lpstr>Calibri</vt:lpstr>
      <vt:lpstr>Calibri Light</vt:lpstr>
      <vt:lpstr>Times New Roman</vt:lpstr>
      <vt:lpstr>Office Theme</vt:lpstr>
      <vt:lpstr>1_Office Theme</vt:lpstr>
      <vt:lpstr>Epidemiology of  Diabetes mellitus</vt:lpstr>
      <vt:lpstr>Learning Objectives</vt:lpstr>
      <vt:lpstr>Diabetes Mellitus</vt:lpstr>
      <vt:lpstr>Main types of diabetes</vt:lpstr>
      <vt:lpstr>Symptoms</vt:lpstr>
      <vt:lpstr>PowerPoint Presentation</vt:lpstr>
      <vt:lpstr>Key facts</vt:lpstr>
      <vt:lpstr>Top 10 causes of death</vt:lpstr>
      <vt:lpstr> Estimated age-adjusted prevalence of diabetes in adults (20-79 years), 2017</vt:lpstr>
      <vt:lpstr>Estimated prevalence and number of people with diabetes (adults 18+ years)</vt:lpstr>
      <vt:lpstr>Trends in prevalence of diabetes, 1980–2014, by country income group</vt:lpstr>
      <vt:lpstr>Trends in prevalence of diabetes, 1980–2014, by WHO region</vt:lpstr>
      <vt:lpstr>High blood glucose age-standardized mortality rates per 100000 by WHO region, age 20+, 2012</vt:lpstr>
      <vt:lpstr>Percentage of all deaths attributable to high blood glucose for adults aged 20–69 years, by WHO region and sex, 2000 and 2012</vt:lpstr>
      <vt:lpstr>Percentage of all-cause deaths globally attributed to high blood glucose in men, 2012</vt:lpstr>
      <vt:lpstr>Percentage of all-cause deaths globally attributed to high blood glucose in women, 2012</vt:lpstr>
      <vt:lpstr>Diabetes prevalence (% of population ages 20 to 79)</vt:lpstr>
      <vt:lpstr>Trends in age-standardized prevalence of diabetes in Saudi Arabia</vt:lpstr>
      <vt:lpstr>Common diabetes complications</vt:lpstr>
      <vt:lpstr>Loss of vision </vt:lpstr>
      <vt:lpstr>End-stage renal disease </vt:lpstr>
      <vt:lpstr>Cardiovascular events </vt:lpstr>
      <vt:lpstr>Lower extremity amputations</vt:lpstr>
      <vt:lpstr>PowerPoint Presentation</vt:lpstr>
      <vt:lpstr>PowerPoint Presentation</vt:lpstr>
      <vt:lpstr>Family history</vt:lpstr>
      <vt:lpstr>Obesity</vt:lpstr>
      <vt:lpstr>PowerPoint Presentation</vt:lpstr>
      <vt:lpstr>PowerPoint Presentation</vt:lpstr>
      <vt:lpstr>PowerPoint Presentation</vt:lpstr>
      <vt:lpstr>Diet </vt:lpstr>
      <vt:lpstr>PowerPoint Presentation</vt:lpstr>
      <vt:lpstr>PowerPoint Presentation</vt:lpstr>
      <vt:lpstr>Infections </vt:lpstr>
      <vt:lpstr>Pregnancy</vt:lpstr>
      <vt:lpstr>PowerPoint Presentation</vt:lpstr>
      <vt:lpstr>Physiologic or emotional stress</vt:lpstr>
      <vt:lpstr>References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Dr.Ashry</dc:creator>
  <cp:lastModifiedBy>Armen Torchyan</cp:lastModifiedBy>
  <cp:revision>175</cp:revision>
  <dcterms:created xsi:type="dcterms:W3CDTF">2011-05-18T11:52:13Z</dcterms:created>
  <dcterms:modified xsi:type="dcterms:W3CDTF">2019-02-17T12:13:02Z</dcterms:modified>
</cp:coreProperties>
</file>