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49"/>
  </p:notesMasterIdLst>
  <p:sldIdLst>
    <p:sldId id="256" r:id="rId2"/>
    <p:sldId id="257" r:id="rId3"/>
    <p:sldId id="288" r:id="rId4"/>
    <p:sldId id="289" r:id="rId5"/>
    <p:sldId id="274" r:id="rId6"/>
    <p:sldId id="259" r:id="rId7"/>
    <p:sldId id="260" r:id="rId8"/>
    <p:sldId id="258" r:id="rId9"/>
    <p:sldId id="278" r:id="rId10"/>
    <p:sldId id="279" r:id="rId11"/>
    <p:sldId id="280" r:id="rId12"/>
    <p:sldId id="282" r:id="rId13"/>
    <p:sldId id="291" r:id="rId14"/>
    <p:sldId id="305" r:id="rId15"/>
    <p:sldId id="312" r:id="rId16"/>
    <p:sldId id="290" r:id="rId17"/>
    <p:sldId id="261" r:id="rId18"/>
    <p:sldId id="292" r:id="rId19"/>
    <p:sldId id="306" r:id="rId20"/>
    <p:sldId id="262" r:id="rId21"/>
    <p:sldId id="307" r:id="rId22"/>
    <p:sldId id="263" r:id="rId23"/>
    <p:sldId id="299" r:id="rId24"/>
    <p:sldId id="264" r:id="rId25"/>
    <p:sldId id="293" r:id="rId26"/>
    <p:sldId id="285" r:id="rId27"/>
    <p:sldId id="286" r:id="rId28"/>
    <p:sldId id="287" r:id="rId29"/>
    <p:sldId id="294" r:id="rId30"/>
    <p:sldId id="309" r:id="rId31"/>
    <p:sldId id="310" r:id="rId32"/>
    <p:sldId id="295" r:id="rId33"/>
    <p:sldId id="311" r:id="rId34"/>
    <p:sldId id="296" r:id="rId35"/>
    <p:sldId id="298" r:id="rId36"/>
    <p:sldId id="300" r:id="rId37"/>
    <p:sldId id="301" r:id="rId38"/>
    <p:sldId id="302" r:id="rId39"/>
    <p:sldId id="303" r:id="rId40"/>
    <p:sldId id="268" r:id="rId41"/>
    <p:sldId id="269" r:id="rId42"/>
    <p:sldId id="271" r:id="rId43"/>
    <p:sldId id="304" r:id="rId44"/>
    <p:sldId id="272" r:id="rId45"/>
    <p:sldId id="273" r:id="rId46"/>
    <p:sldId id="277" r:id="rId47"/>
    <p:sldId id="29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59"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3/3/2020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extLst>
      <p:ext uri="{BB962C8B-B14F-4D97-AF65-F5344CB8AC3E}">
        <p14:creationId xmlns:p14="http://schemas.microsoft.com/office/powerpoint/2010/main" val="354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extLst>
      <p:ext uri="{BB962C8B-B14F-4D97-AF65-F5344CB8AC3E}">
        <p14:creationId xmlns:p14="http://schemas.microsoft.com/office/powerpoint/2010/main" val="416760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12</a:t>
            </a:fld>
            <a:endParaRPr lang="en-US"/>
          </a:p>
        </p:txBody>
      </p:sp>
    </p:spTree>
    <p:extLst>
      <p:ext uri="{BB962C8B-B14F-4D97-AF65-F5344CB8AC3E}">
        <p14:creationId xmlns:p14="http://schemas.microsoft.com/office/powerpoint/2010/main" val="34779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p>
          <a:p>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the generic term for a small group of closely related, uncommon syndromes, all characterized by chronic excess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secretion. Excessive levels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cause sodium retention and potassium excretion, with resultant hypertension and </a:t>
            </a:r>
            <a:r>
              <a:rPr lang="en-US" sz="1200" i="1" kern="1200" dirty="0" err="1">
                <a:solidFill>
                  <a:schemeClr val="tx1"/>
                </a:solidFill>
                <a:latin typeface="+mn-lt"/>
                <a:ea typeface="+mn-ea"/>
                <a:cs typeface="+mn-cs"/>
              </a:rPr>
              <a:t>hypokalemia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may be primary, or it may be a secondary event resulting from an extra-adrenal cause.	</a:t>
            </a:r>
          </a:p>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indicates an autonomous overproduction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with resultant suppression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and decreased plasma </a:t>
            </a:r>
            <a:r>
              <a:rPr lang="en-US" sz="1200" i="1" kern="1200" dirty="0" err="1">
                <a:solidFill>
                  <a:schemeClr val="tx1"/>
                </a:solidFill>
                <a:latin typeface="+mn-lt"/>
                <a:ea typeface="+mn-ea"/>
                <a:cs typeface="+mn-cs"/>
              </a:rPr>
              <a:t>renin</a:t>
            </a:r>
            <a:r>
              <a:rPr lang="en-US" sz="1200" i="1" kern="1200" dirty="0">
                <a:solidFill>
                  <a:schemeClr val="tx1"/>
                </a:solidFill>
                <a:latin typeface="+mn-lt"/>
                <a:ea typeface="+mn-ea"/>
                <a:cs typeface="+mn-cs"/>
              </a:rPr>
              <a:t> activity. 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caused by one of three mechanisms</a:t>
            </a:r>
            <a:r>
              <a:rPr lang="en-US" sz="1200" i="1" kern="1200" baseline="30000" dirty="0">
                <a:solidFill>
                  <a:schemeClr val="tx1"/>
                </a:solidFill>
                <a:latin typeface="+mn-lt"/>
                <a:ea typeface="+mn-ea"/>
                <a:cs typeface="+mn-cs"/>
                <a:hlinkClick r:id="rId3"/>
              </a:rPr>
              <a:t>115 (</a:t>
            </a:r>
            <a:r>
              <a:rPr lang="en-US" sz="1200" i="1" u="sng" kern="1200" baseline="30000" dirty="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extLst>
      <p:ext uri="{BB962C8B-B14F-4D97-AF65-F5344CB8AC3E}">
        <p14:creationId xmlns:p14="http://schemas.microsoft.com/office/powerpoint/2010/main" val="242245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n</a:t>
            </a:r>
            <a:r>
              <a:rPr lang="en-US" sz="1200" i="1" kern="1200" dirty="0">
                <a:solidFill>
                  <a:schemeClr val="tx1"/>
                </a:solidFill>
                <a:latin typeface="+mn-lt"/>
                <a:ea typeface="+mn-ea"/>
                <a:cs typeface="+mn-cs"/>
              </a:rPr>
              <a:t>secondary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 contrast,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release occurs in response to activation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t>
            </a:r>
            <a:r>
              <a:rPr lang="en-US" sz="1200" i="1" u="sng" kern="1200" dirty="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extLst>
      <p:ext uri="{BB962C8B-B14F-4D97-AF65-F5344CB8AC3E}">
        <p14:creationId xmlns:p14="http://schemas.microsoft.com/office/powerpoint/2010/main" val="267143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21</a:t>
            </a:fld>
            <a:endParaRPr lang="en-US"/>
          </a:p>
        </p:txBody>
      </p:sp>
    </p:spTree>
    <p:extLst>
      <p:ext uri="{BB962C8B-B14F-4D97-AF65-F5344CB8AC3E}">
        <p14:creationId xmlns:p14="http://schemas.microsoft.com/office/powerpoint/2010/main" val="164081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Morphology. </a:t>
            </a:r>
            <a:r>
              <a:rPr lang="en-US" sz="1200" b="1" kern="1200" dirty="0" err="1">
                <a:solidFill>
                  <a:schemeClr val="tx1"/>
                </a:solidFill>
                <a:latin typeface="+mn-lt"/>
                <a:ea typeface="+mn-ea"/>
                <a:cs typeface="+mn-cs"/>
              </a:rPr>
              <a:t>Aldosterone</a:t>
            </a:r>
            <a:r>
              <a:rPr lang="en-US" sz="1200" b="1" kern="1200" dirty="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a:solidFill>
                  <a:schemeClr val="tx1"/>
                </a:solidFill>
                <a:latin typeface="+mn-lt"/>
                <a:ea typeface="+mn-ea"/>
                <a:cs typeface="+mn-cs"/>
              </a:rPr>
              <a:t>sonographic</a:t>
            </a:r>
            <a:r>
              <a:rPr lang="en-US" sz="1200" b="1" kern="1200" dirty="0">
                <a:solidFill>
                  <a:schemeClr val="tx1"/>
                </a:solidFill>
                <a:latin typeface="+mn-lt"/>
                <a:ea typeface="+mn-ea"/>
                <a:cs typeface="+mn-cs"/>
              </a:rPr>
              <a:t> or scanning images. They are bright yellow on cut section (</a:t>
            </a:r>
            <a:r>
              <a:rPr lang="en-US" sz="1200" b="1" u="sng" kern="1200" dirty="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extLst>
      <p:ext uri="{BB962C8B-B14F-4D97-AF65-F5344CB8AC3E}">
        <p14:creationId xmlns:p14="http://schemas.microsoft.com/office/powerpoint/2010/main" val="78108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Vacuolated cytoplasm,</a:t>
            </a:r>
            <a:r>
              <a:rPr lang="en-US" baseline="0" dirty="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extLst>
      <p:ext uri="{BB962C8B-B14F-4D97-AF65-F5344CB8AC3E}">
        <p14:creationId xmlns:p14="http://schemas.microsoft.com/office/powerpoint/2010/main" val="199443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26</a:t>
            </a:fld>
            <a:endParaRPr lang="en-US"/>
          </a:p>
        </p:txBody>
      </p:sp>
    </p:spTree>
    <p:extLst>
      <p:ext uri="{BB962C8B-B14F-4D97-AF65-F5344CB8AC3E}">
        <p14:creationId xmlns:p14="http://schemas.microsoft.com/office/powerpoint/2010/main" val="246514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27</a:t>
            </a:fld>
            <a:endParaRPr lang="en-US"/>
          </a:p>
        </p:txBody>
      </p:sp>
    </p:spTree>
    <p:extLst>
      <p:ext uri="{BB962C8B-B14F-4D97-AF65-F5344CB8AC3E}">
        <p14:creationId xmlns:p14="http://schemas.microsoft.com/office/powerpoint/2010/main" val="119507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28</a:t>
            </a:fld>
            <a:endParaRPr lang="en-US"/>
          </a:p>
        </p:txBody>
      </p:sp>
    </p:spTree>
    <p:extLst>
      <p:ext uri="{BB962C8B-B14F-4D97-AF65-F5344CB8AC3E}">
        <p14:creationId xmlns:p14="http://schemas.microsoft.com/office/powerpoint/2010/main" val="112465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236414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Waterhouse-</a:t>
            </a:r>
            <a:r>
              <a:rPr lang="en-US" sz="1200" kern="1200" dirty="0" err="1">
                <a:solidFill>
                  <a:schemeClr val="tx1"/>
                </a:solidFill>
                <a:latin typeface="+mn-lt"/>
                <a:ea typeface="+mn-ea"/>
                <a:cs typeface="+mn-cs"/>
              </a:rPr>
              <a:t>Friderichsen</a:t>
            </a:r>
            <a:r>
              <a:rPr lang="en-US" sz="1200" kern="1200" dirty="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30</a:t>
            </a:fld>
            <a:endParaRPr lang="en-US"/>
          </a:p>
        </p:txBody>
      </p:sp>
    </p:spTree>
    <p:extLst>
      <p:ext uri="{BB962C8B-B14F-4D97-AF65-F5344CB8AC3E}">
        <p14:creationId xmlns:p14="http://schemas.microsoft.com/office/powerpoint/2010/main" val="246129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latin typeface="+mn-lt"/>
                <a:ea typeface="+mn-ea"/>
                <a:cs typeface="+mn-cs"/>
              </a:rPr>
              <a:t>PHEOCHROMOCYTOMA	</a:t>
            </a:r>
          </a:p>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are uncommon </a:t>
            </a:r>
            <a:r>
              <a:rPr lang="en-US" sz="1200" kern="1200" dirty="0" err="1">
                <a:solidFill>
                  <a:schemeClr val="tx1"/>
                </a:solidFill>
                <a:latin typeface="+mn-lt"/>
                <a:ea typeface="+mn-ea"/>
                <a:cs typeface="+mn-cs"/>
              </a:rPr>
              <a:t>neoplasms</a:t>
            </a:r>
            <a:r>
              <a:rPr lang="en-US" sz="1200" kern="1200" dirty="0">
                <a:solidFill>
                  <a:schemeClr val="tx1"/>
                </a:solidFill>
                <a:latin typeface="+mn-lt"/>
                <a:ea typeface="+mn-ea"/>
                <a:cs typeface="+mn-cs"/>
              </a:rPr>
              <a:t> composed of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which synthesize and release </a:t>
            </a:r>
            <a:r>
              <a:rPr lang="en-US" sz="1200" kern="1200" dirty="0" err="1">
                <a:solidFill>
                  <a:schemeClr val="tx1"/>
                </a:solidFill>
                <a:latin typeface="+mn-lt"/>
                <a:ea typeface="+mn-ea"/>
                <a:cs typeface="+mn-cs"/>
              </a:rPr>
              <a:t>catecholamines</a:t>
            </a:r>
            <a:r>
              <a:rPr lang="en-US" sz="1200" kern="1200" dirty="0">
                <a:solidFill>
                  <a:schemeClr val="tx1"/>
                </a:solidFill>
                <a:latin typeface="+mn-lt"/>
                <a:ea typeface="+mn-ea"/>
                <a:cs typeface="+mn-cs"/>
              </a:rPr>
              <a:t> and in some instances peptide hormones. These tumors are important because they (similar to </a:t>
            </a:r>
            <a:r>
              <a:rPr lang="en-US" sz="1200" kern="1200" dirty="0" err="1">
                <a:solidFill>
                  <a:schemeClr val="tx1"/>
                </a:solidFill>
                <a:latin typeface="+mn-lt"/>
                <a:ea typeface="+mn-ea"/>
                <a:cs typeface="+mn-cs"/>
              </a:rPr>
              <a:t>aldosterone</a:t>
            </a:r>
            <a:r>
              <a:rPr lang="en-US" sz="1200" kern="1200" dirty="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the hypertension can be fatal when the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a:solidFill>
                  <a:schemeClr val="tx1"/>
                </a:solidFill>
                <a:latin typeface="+mn-lt"/>
                <a:ea typeface="+mn-ea"/>
                <a:cs typeface="+mn-cs"/>
              </a:rPr>
              <a:t>endocrinopathy</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40</a:t>
            </a:fld>
            <a:endParaRPr lang="en-US"/>
          </a:p>
        </p:txBody>
      </p:sp>
    </p:spTree>
    <p:extLst>
      <p:ext uri="{BB962C8B-B14F-4D97-AF65-F5344CB8AC3E}">
        <p14:creationId xmlns:p14="http://schemas.microsoft.com/office/powerpoint/2010/main" val="266210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usually subscribe to a convenient </a:t>
            </a:r>
            <a:r>
              <a:rPr lang="en-US" sz="1200" i="1" kern="1200" dirty="0">
                <a:solidFill>
                  <a:schemeClr val="tx1"/>
                </a:solidFill>
                <a:latin typeface="+mn-lt"/>
                <a:ea typeface="+mn-ea"/>
                <a:cs typeface="+mn-cs"/>
              </a:rPr>
              <a:t>"rule of 10s":10% of </a:t>
            </a:r>
            <a:r>
              <a:rPr lang="en-US" sz="1200" i="1" kern="1200" dirty="0" err="1">
                <a:solidFill>
                  <a:schemeClr val="tx1"/>
                </a:solidFill>
                <a:latin typeface="+mn-lt"/>
                <a:ea typeface="+mn-ea"/>
                <a:cs typeface="+mn-cs"/>
              </a:rPr>
              <a:t>pheochromocytomas</a:t>
            </a:r>
            <a:r>
              <a:rPr lang="en-US" sz="1200" i="1" kern="1200" dirty="0">
                <a:solidFill>
                  <a:schemeClr val="tx1"/>
                </a:solidFill>
                <a:latin typeface="+mn-lt"/>
                <a:ea typeface="+mn-ea"/>
                <a:cs typeface="+mn-cs"/>
              </a:rPr>
              <a:t> arise in association with one of several familial syndromes (</a:t>
            </a:r>
            <a:r>
              <a:rPr lang="en-US" sz="1200" i="1" u="sng" kern="1200" dirty="0">
                <a:solidFill>
                  <a:schemeClr val="tx1"/>
                </a:solidFill>
                <a:latin typeface="+mn-lt"/>
                <a:ea typeface="+mn-ea"/>
                <a:cs typeface="+mn-cs"/>
                <a:hlinkClick r:id="rId3"/>
              </a:rPr>
              <a:t>Table 24-11). These include the MEN-2A and MEN-2B syndromes (described later), type I neurofibromatosis (</a:t>
            </a:r>
            <a:r>
              <a:rPr lang="en-US" sz="1200" i="1" u="sng" kern="1200" dirty="0">
                <a:solidFill>
                  <a:schemeClr val="tx1"/>
                </a:solidFill>
                <a:latin typeface="+mn-lt"/>
                <a:ea typeface="+mn-ea"/>
                <a:cs typeface="+mn-cs"/>
                <a:hlinkClick r:id="rId4"/>
              </a:rPr>
              <a:t>Chapter 5), von Hippel-Lindau syndrome (</a:t>
            </a:r>
            <a:r>
              <a:rPr lang="en-US" sz="1200" i="1" u="sng" kern="1200" dirty="0">
                <a:solidFill>
                  <a:schemeClr val="tx1"/>
                </a:solidFill>
                <a:latin typeface="+mn-lt"/>
                <a:ea typeface="+mn-ea"/>
                <a:cs typeface="+mn-cs"/>
                <a:hlinkClick r:id="rId5"/>
              </a:rPr>
              <a:t>Chapter 28), and Sturge-Weber syndrome (</a:t>
            </a:r>
            <a:r>
              <a:rPr lang="en-US" sz="1200" i="1" u="sng" kern="1200" dirty="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41</a:t>
            </a:fld>
            <a:endParaRPr lang="en-US"/>
          </a:p>
        </p:txBody>
      </p:sp>
    </p:spTree>
    <p:extLst>
      <p:ext uri="{BB962C8B-B14F-4D97-AF65-F5344CB8AC3E}">
        <p14:creationId xmlns:p14="http://schemas.microsoft.com/office/powerpoint/2010/main" val="4214265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42</a:t>
            </a:fld>
            <a:endParaRPr lang="en-US"/>
          </a:p>
        </p:txBody>
      </p:sp>
    </p:spTree>
    <p:extLst>
      <p:ext uri="{BB962C8B-B14F-4D97-AF65-F5344CB8AC3E}">
        <p14:creationId xmlns:p14="http://schemas.microsoft.com/office/powerpoint/2010/main" val="118928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range from small, circumscribed lesions confined to the adrenal (</a:t>
            </a:r>
            <a:r>
              <a:rPr lang="en-US" sz="1200" u="sng" kern="1200" dirty="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a:solidFill>
                  <a:schemeClr val="tx1"/>
                </a:solidFill>
                <a:latin typeface="+mn-lt"/>
                <a:ea typeface="+mn-ea"/>
                <a:cs typeface="+mn-cs"/>
                <a:hlinkClick r:id="rId3"/>
              </a:rPr>
              <a:t>chromaffin.	</a:t>
            </a: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histologic</a:t>
            </a:r>
            <a:r>
              <a:rPr lang="en-US" sz="1200" kern="1200" dirty="0">
                <a:solidFill>
                  <a:schemeClr val="tx1"/>
                </a:solidFill>
                <a:latin typeface="+mn-lt"/>
                <a:ea typeface="+mn-ea"/>
                <a:cs typeface="+mn-cs"/>
              </a:rPr>
              <a:t> pattern in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is quite variable. The tumors are composed of polygonal to spindle-shaped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or chief cells, clustered with the </a:t>
            </a:r>
            <a:r>
              <a:rPr lang="en-US" sz="1200" kern="1200" dirty="0" err="1">
                <a:solidFill>
                  <a:schemeClr val="tx1"/>
                </a:solidFill>
                <a:latin typeface="+mn-lt"/>
                <a:ea typeface="+mn-ea"/>
                <a:cs typeface="+mn-cs"/>
              </a:rPr>
              <a:t>sustentacular</a:t>
            </a:r>
            <a:r>
              <a:rPr lang="en-US" sz="1200" kern="1200" dirty="0">
                <a:solidFill>
                  <a:schemeClr val="tx1"/>
                </a:solidFill>
                <a:latin typeface="+mn-lt"/>
                <a:ea typeface="+mn-ea"/>
                <a:cs typeface="+mn-cs"/>
              </a:rPr>
              <a:t> cells into small nests or alveoli (</a:t>
            </a:r>
            <a:r>
              <a:rPr lang="en-US" sz="1200" b="1" kern="1200" dirty="0" err="1">
                <a:solidFill>
                  <a:schemeClr val="tx1"/>
                </a:solidFill>
                <a:latin typeface="+mn-lt"/>
                <a:ea typeface="+mn-ea"/>
                <a:cs typeface="+mn-cs"/>
              </a:rPr>
              <a:t>zellballen</a:t>
            </a:r>
            <a:r>
              <a:rPr lang="en-US" sz="1200" b="1" kern="1200" dirty="0">
                <a:solidFill>
                  <a:schemeClr val="tx1"/>
                </a:solidFill>
                <a:latin typeface="+mn-lt"/>
                <a:ea typeface="+mn-ea"/>
                <a:cs typeface="+mn-cs"/>
              </a:rPr>
              <a:t>) by a rich vascular network (</a:t>
            </a:r>
            <a:r>
              <a:rPr lang="en-US" sz="1200" b="1" u="sng" kern="1200" dirty="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44</a:t>
            </a:fld>
            <a:endParaRPr lang="en-US"/>
          </a:p>
        </p:txBody>
      </p:sp>
    </p:spTree>
    <p:extLst>
      <p:ext uri="{BB962C8B-B14F-4D97-AF65-F5344CB8AC3E}">
        <p14:creationId xmlns:p14="http://schemas.microsoft.com/office/powerpoint/2010/main" val="158376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criteria for determining malignancy in </a:t>
            </a:r>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can be a vexing issue. </a:t>
            </a:r>
            <a:r>
              <a:rPr lang="en-US" sz="1200" b="1" kern="1200" dirty="0">
                <a:solidFill>
                  <a:schemeClr val="tx1"/>
                </a:solidFill>
                <a:latin typeface="+mn-lt"/>
                <a:ea typeface="+mn-ea"/>
                <a:cs typeface="+mn-cs"/>
              </a:rPr>
              <a:t>There is no single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 that can reliably predict clinical behavior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Tumors with "benign"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may metastasize, while bizarrely </a:t>
            </a:r>
            <a:r>
              <a:rPr lang="en-US" sz="1200" b="1" kern="1200" dirty="0" err="1">
                <a:solidFill>
                  <a:schemeClr val="tx1"/>
                </a:solidFill>
                <a:latin typeface="+mn-lt"/>
                <a:ea typeface="+mn-ea"/>
                <a:cs typeface="+mn-cs"/>
              </a:rPr>
              <a:t>pleomorphic</a:t>
            </a:r>
            <a:r>
              <a:rPr lang="en-US" sz="1200" b="1" kern="1200" dirty="0">
                <a:solidFill>
                  <a:schemeClr val="tx1"/>
                </a:solidFill>
                <a:latin typeface="+mn-lt"/>
                <a:ea typeface="+mn-ea"/>
                <a:cs typeface="+mn-cs"/>
              </a:rPr>
              <a:t> tumors may remain confined to the adrenal gland. In fact, cellular and nuclear </a:t>
            </a:r>
            <a:r>
              <a:rPr lang="en-US" sz="1200" b="1" kern="1200" dirty="0" err="1">
                <a:solidFill>
                  <a:schemeClr val="tx1"/>
                </a:solidFill>
                <a:latin typeface="+mn-lt"/>
                <a:ea typeface="+mn-ea"/>
                <a:cs typeface="+mn-cs"/>
              </a:rPr>
              <a:t>pleomorphism</a:t>
            </a:r>
            <a:r>
              <a:rPr lang="en-US" sz="1200" b="1" kern="1200" dirty="0">
                <a:solidFill>
                  <a:schemeClr val="tx1"/>
                </a:solidFill>
                <a:latin typeface="+mn-lt"/>
                <a:ea typeface="+mn-ea"/>
                <a:cs typeface="+mn-cs"/>
              </a:rPr>
              <a:t>, including the presence of giant cells, and mitotic figures are often seen in benign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a:solidFill>
                  <a:schemeClr val="tx1"/>
                </a:solidFill>
                <a:latin typeface="+mn-lt"/>
                <a:ea typeface="+mn-ea"/>
                <a:cs typeface="+mn-cs"/>
                <a:hlinkClick r:id="rId3"/>
              </a:rPr>
              <a:t>128</a:t>
            </a:r>
            <a:r>
              <a:rPr lang="en-US" sz="1200" kern="1200" dirty="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45</a:t>
            </a:fld>
            <a:endParaRPr lang="en-US"/>
          </a:p>
        </p:txBody>
      </p:sp>
    </p:spTree>
    <p:extLst>
      <p:ext uri="{BB962C8B-B14F-4D97-AF65-F5344CB8AC3E}">
        <p14:creationId xmlns:p14="http://schemas.microsoft.com/office/powerpoint/2010/main" val="423677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46</a:t>
            </a:fld>
            <a:endParaRPr lang="en-US"/>
          </a:p>
        </p:txBody>
      </p:sp>
    </p:spTree>
    <p:extLst>
      <p:ext uri="{BB962C8B-B14F-4D97-AF65-F5344CB8AC3E}">
        <p14:creationId xmlns:p14="http://schemas.microsoft.com/office/powerpoint/2010/main" val="33859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536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extLst>
      <p:ext uri="{BB962C8B-B14F-4D97-AF65-F5344CB8AC3E}">
        <p14:creationId xmlns:p14="http://schemas.microsoft.com/office/powerpoint/2010/main" val="233375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6</a:t>
            </a:fld>
            <a:endParaRPr lang="en-US"/>
          </a:p>
        </p:txBody>
      </p:sp>
    </p:spTree>
    <p:extLst>
      <p:ext uri="{BB962C8B-B14F-4D97-AF65-F5344CB8AC3E}">
        <p14:creationId xmlns:p14="http://schemas.microsoft.com/office/powerpoint/2010/main" val="18729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medulla</a:t>
            </a:r>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154012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three basic types of corticosteroids elaborated by the adrenal cortex (</a:t>
            </a:r>
            <a:r>
              <a:rPr lang="en-US" sz="1200" kern="1200" dirty="0" err="1">
                <a:solidFill>
                  <a:schemeClr val="tx1"/>
                </a:solidFill>
                <a:latin typeface="+mn-lt"/>
                <a:ea typeface="+mn-ea"/>
                <a:cs typeface="+mn-cs"/>
              </a:rPr>
              <a:t>glucocorticoids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mineralocorticoids</a:t>
            </a:r>
            <a:r>
              <a:rPr lang="en-US" sz="1200" kern="1200" dirty="0">
                <a:solidFill>
                  <a:schemeClr val="tx1"/>
                </a:solidFill>
                <a:latin typeface="+mn-lt"/>
                <a:ea typeface="+mn-ea"/>
                <a:cs typeface="+mn-cs"/>
              </a:rPr>
              <a:t>, and sex steroids), so there are three distinctive </a:t>
            </a:r>
            <a:r>
              <a:rPr lang="en-US" sz="1200" kern="1200" dirty="0" err="1">
                <a:solidFill>
                  <a:schemeClr val="tx1"/>
                </a:solidFill>
                <a:latin typeface="+mn-lt"/>
                <a:ea typeface="+mn-ea"/>
                <a:cs typeface="+mn-cs"/>
              </a:rPr>
              <a:t>hyperadrenal</a:t>
            </a:r>
            <a:r>
              <a:rPr lang="en-US" sz="1200" kern="1200" dirty="0">
                <a:solidFill>
                  <a:schemeClr val="tx1"/>
                </a:solidFill>
                <a:latin typeface="+mn-lt"/>
                <a:ea typeface="+mn-ea"/>
                <a:cs typeface="+mn-cs"/>
              </a:rPr>
              <a:t> clinical syndromes: (1) </a:t>
            </a:r>
            <a:r>
              <a:rPr lang="en-US" sz="1200" i="1" kern="1200" dirty="0">
                <a:solidFill>
                  <a:schemeClr val="tx1"/>
                </a:solidFill>
                <a:latin typeface="+mn-lt"/>
                <a:ea typeface="+mn-ea"/>
                <a:cs typeface="+mn-cs"/>
              </a:rPr>
              <a:t>Cushing syndrome, characterized by an excess of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and (3) </a:t>
            </a:r>
            <a:r>
              <a:rPr lang="en-US" sz="1200" i="1" kern="1200" dirty="0" err="1">
                <a:solidFill>
                  <a:schemeClr val="tx1"/>
                </a:solidFill>
                <a:latin typeface="+mn-lt"/>
                <a:ea typeface="+mn-ea"/>
                <a:cs typeface="+mn-cs"/>
              </a:rPr>
              <a:t>adrenogenital</a:t>
            </a:r>
            <a:r>
              <a:rPr lang="en-US" sz="1200" i="1" kern="1200" dirty="0">
                <a:solidFill>
                  <a:schemeClr val="tx1"/>
                </a:solidFill>
                <a:latin typeface="+mn-lt"/>
                <a:ea typeface="+mn-ea"/>
                <a:cs typeface="+mn-cs"/>
              </a:rPr>
              <a:t> or </a:t>
            </a:r>
            <a:r>
              <a:rPr lang="en-US" sz="1200" i="1" kern="1200" dirty="0" err="1">
                <a:solidFill>
                  <a:schemeClr val="tx1"/>
                </a:solidFill>
                <a:latin typeface="+mn-lt"/>
                <a:ea typeface="+mn-ea"/>
                <a:cs typeface="+mn-cs"/>
              </a:rPr>
              <a:t>virilizing</a:t>
            </a:r>
            <a:r>
              <a:rPr lang="en-US" sz="1200" i="1" kern="1200" dirty="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extLst>
      <p:ext uri="{BB962C8B-B14F-4D97-AF65-F5344CB8AC3E}">
        <p14:creationId xmlns:p14="http://schemas.microsoft.com/office/powerpoint/2010/main" val="30792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13618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38083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616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24734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1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1759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63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626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3344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1836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245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8669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AA16-B270-4626-8204-A5D775379F9E}"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394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4AA16-B270-4626-8204-A5D775379F9E}" type="datetimeFigureOut">
              <a:rPr lang="en-US" smtClean="0"/>
              <a:pPr/>
              <a:t>3/3/2020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855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4AA16-B270-4626-8204-A5D775379F9E}"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9815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214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461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6393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64AA16-B270-4626-8204-A5D775379F9E}" type="datetimeFigureOut">
              <a:rPr lang="en-US" smtClean="0"/>
              <a:pPr/>
              <a:t>3/3/2020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CAA213-F05A-4ACF-8BAC-997877E9E6EE}" type="slidenum">
              <a:rPr lang="en-US" smtClean="0"/>
              <a:pPr/>
              <a:t>‹#›</a:t>
            </a:fld>
            <a:endParaRPr lang="en-US"/>
          </a:p>
        </p:txBody>
      </p:sp>
    </p:spTree>
    <p:extLst>
      <p:ext uri="{BB962C8B-B14F-4D97-AF65-F5344CB8AC3E}">
        <p14:creationId xmlns:p14="http://schemas.microsoft.com/office/powerpoint/2010/main" val="1336501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Adrenal Gland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1755519"/>
              </p:ext>
            </p:extLst>
          </p:nvPr>
        </p:nvGraphicFramePr>
        <p:xfrm>
          <a:off x="1219200" y="49058"/>
          <a:ext cx="8077199" cy="6808942"/>
        </p:xfrm>
        <a:graphic>
          <a:graphicData uri="http://schemas.openxmlformats.org/drawingml/2006/table">
            <a:tbl>
              <a:tblPr/>
              <a:tblGrid>
                <a:gridCol w="2789165">
                  <a:extLst>
                    <a:ext uri="{9D8B030D-6E8A-4147-A177-3AD203B41FA5}">
                      <a16:colId xmlns:a16="http://schemas.microsoft.com/office/drawing/2014/main" val="20000"/>
                    </a:ext>
                  </a:extLst>
                </a:gridCol>
                <a:gridCol w="2644017">
                  <a:extLst>
                    <a:ext uri="{9D8B030D-6E8A-4147-A177-3AD203B41FA5}">
                      <a16:colId xmlns:a16="http://schemas.microsoft.com/office/drawing/2014/main" val="20001"/>
                    </a:ext>
                  </a:extLst>
                </a:gridCol>
                <a:gridCol w="2644017">
                  <a:extLst>
                    <a:ext uri="{9D8B030D-6E8A-4147-A177-3AD203B41FA5}">
                      <a16:colId xmlns:a16="http://schemas.microsoft.com/office/drawing/2014/main" val="20002"/>
                    </a:ext>
                  </a:extLst>
                </a:gridCol>
              </a:tblGrid>
              <a:tr h="461752">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extLst>
                  <a:ext uri="{0D108BD9-81ED-4DB2-BD59-A6C34878D82A}">
                    <a16:rowId xmlns:a16="http://schemas.microsoft.com/office/drawing/2014/main" val="10000"/>
                  </a:ext>
                </a:extLst>
              </a:tr>
              <a:tr h="238842">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07572">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solidFill>
                            <a:srgbClr val="FF0000"/>
                          </a:solidFill>
                        </a:rPr>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extLst>
                  <a:ext uri="{0D108BD9-81ED-4DB2-BD59-A6C34878D82A}">
                    <a16:rowId xmlns:a16="http://schemas.microsoft.com/office/drawing/2014/main" val="10002"/>
                  </a:ext>
                </a:extLst>
              </a:tr>
              <a:tr h="1130482">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3"/>
                  </a:ext>
                </a:extLst>
              </a:tr>
              <a:tr h="238842">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38842">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extLst>
                  <a:ext uri="{0D108BD9-81ED-4DB2-BD59-A6C34878D82A}">
                    <a16:rowId xmlns:a16="http://schemas.microsoft.com/office/drawing/2014/main" val="10005"/>
                  </a:ext>
                </a:extLst>
              </a:tr>
              <a:tr h="238842">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solidFill>
                            <a:srgbClr val="FF0000"/>
                          </a:solidFill>
                        </a:rPr>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extLst>
                  <a:ext uri="{0D108BD9-81ED-4DB2-BD59-A6C34878D82A}">
                    <a16:rowId xmlns:a16="http://schemas.microsoft.com/office/drawing/2014/main" val="10006"/>
                  </a:ext>
                </a:extLst>
              </a:tr>
              <a:tr h="1353392">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7"/>
                  </a:ext>
                </a:extLst>
              </a:tr>
              <a:tr h="907572">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8"/>
                  </a:ext>
                </a:extLst>
              </a:tr>
              <a:tr h="68466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686800" cy="1252728"/>
          </a:xfrm>
        </p:spPr>
        <p:txBody>
          <a:bodyPr>
            <a:normAutofit/>
          </a:bodyPr>
          <a:lstStyle/>
          <a:p>
            <a:r>
              <a:rPr lang="en-US" sz="3200" dirty="0"/>
              <a:t>ADRENOCORTICAL HYPERFUNCTION, Morphology</a:t>
            </a:r>
          </a:p>
        </p:txBody>
      </p:sp>
      <p:sp>
        <p:nvSpPr>
          <p:cNvPr id="3" name="Content Placeholder 2"/>
          <p:cNvSpPr>
            <a:spLocks noGrp="1"/>
          </p:cNvSpPr>
          <p:nvPr>
            <p:ph idx="1"/>
          </p:nvPr>
        </p:nvSpPr>
        <p:spPr>
          <a:xfrm>
            <a:off x="990601" y="2133600"/>
            <a:ext cx="7543800" cy="3777622"/>
          </a:xfrm>
        </p:spPr>
        <p:txBody>
          <a:bodyPr>
            <a:normAutofit lnSpcReduction="10000"/>
          </a:bodyPr>
          <a:lstStyle/>
          <a:p>
            <a:pPr algn="l">
              <a:buNone/>
            </a:pPr>
            <a:r>
              <a:rPr lang="en-US" sz="2400" b="1" dirty="0"/>
              <a:t>One of the following abnormalities: </a:t>
            </a:r>
          </a:p>
          <a:p>
            <a:pPr>
              <a:buNone/>
            </a:pPr>
            <a:endParaRPr lang="en-US" sz="2400" b="1" dirty="0"/>
          </a:p>
          <a:p>
            <a:pPr marL="633222" indent="-514350" algn="l" rtl="0">
              <a:buAutoNum type="arabicParenBoth"/>
            </a:pPr>
            <a:r>
              <a:rPr lang="en-US" sz="2400" b="1" dirty="0"/>
              <a:t>Cortical atrophy: results from exogenous </a:t>
            </a:r>
            <a:r>
              <a:rPr lang="en-US" sz="2400" b="1" dirty="0" err="1"/>
              <a:t>glucocorticoids</a:t>
            </a:r>
            <a:endParaRPr lang="en-US" sz="2400" b="1" dirty="0"/>
          </a:p>
          <a:p>
            <a:pPr marL="633222" indent="-514350" algn="l" rtl="0">
              <a:buAutoNum type="arabicParenBoth"/>
            </a:pPr>
            <a:r>
              <a:rPr lang="en-US" sz="2400" b="1" dirty="0"/>
              <a:t>Diffuse hyperplasia: individuals with ACTH-dependent Cushing syndrome</a:t>
            </a:r>
          </a:p>
          <a:p>
            <a:pPr marL="633222" indent="-514350" algn="l" rtl="0">
              <a:buAutoNum type="arabicParenBoth"/>
            </a:pPr>
            <a:r>
              <a:rPr lang="en-US" sz="2400" b="1" dirty="0"/>
              <a:t> </a:t>
            </a:r>
            <a:r>
              <a:rPr lang="en-US" sz="2400" b="1" dirty="0" err="1"/>
              <a:t>Macronodular</a:t>
            </a:r>
            <a:r>
              <a:rPr lang="en-US" sz="2400" b="1" dirty="0"/>
              <a:t> (less than 3cm), or </a:t>
            </a:r>
            <a:r>
              <a:rPr lang="en-US" sz="2400" b="1" dirty="0" err="1"/>
              <a:t>micronodular</a:t>
            </a:r>
            <a:r>
              <a:rPr lang="en-US" sz="2400" b="1" dirty="0"/>
              <a:t>(1-3mm) hyperplasia </a:t>
            </a:r>
          </a:p>
          <a:p>
            <a:pPr marL="633222" indent="-514350" algn="l" rtl="0">
              <a:buAutoNum type="arabicParenBoth"/>
            </a:pPr>
            <a:r>
              <a:rPr lang="en-US" sz="2400" b="1" dirty="0"/>
              <a:t> Adenoma or carcinoma</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1944561" y="2150772"/>
            <a:ext cx="68580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Diffuse Cortical Hyperplasia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734100" cy="6051551"/>
          </a:xfrm>
          <a:prstGeom prst="rect">
            <a:avLst/>
          </a:prstGeom>
        </p:spPr>
      </p:pic>
    </p:spTree>
    <p:extLst>
      <p:ext uri="{BB962C8B-B14F-4D97-AF65-F5344CB8AC3E}">
        <p14:creationId xmlns:p14="http://schemas.microsoft.com/office/powerpoint/2010/main" val="298466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F432A-C07D-45D7-8DE6-6D5312AC81FB}"/>
              </a:ext>
            </a:extLst>
          </p:cNvPr>
          <p:cNvSpPr/>
          <p:nvPr/>
        </p:nvSpPr>
        <p:spPr>
          <a:xfrm>
            <a:off x="914400" y="914400"/>
            <a:ext cx="8153400" cy="2831544"/>
          </a:xfrm>
          <a:prstGeom prst="rect">
            <a:avLst/>
          </a:prstGeom>
        </p:spPr>
        <p:txBody>
          <a:bodyPr wrap="square">
            <a:spAutoFit/>
          </a:bodyPr>
          <a:lstStyle/>
          <a:p>
            <a:pPr marL="285750" indent="-285750" fontAlgn="base">
              <a:buFont typeface="Arial" panose="020B0604020202020204" pitchFamily="34" charset="0"/>
              <a:buChar char="•"/>
            </a:pPr>
            <a:r>
              <a:rPr lang="en-US" sz="2000" b="1" i="1" dirty="0" smtClean="0">
                <a:solidFill>
                  <a:srgbClr val="000000"/>
                </a:solidFill>
                <a:latin typeface="inherit"/>
              </a:rPr>
              <a:t>Hypertension</a:t>
            </a:r>
            <a:r>
              <a:rPr lang="en-US" sz="2000" b="1" dirty="0">
                <a:solidFill>
                  <a:srgbClr val="000000"/>
                </a:solidFill>
                <a:latin typeface="Chronicle Text G3 A"/>
              </a:rPr>
              <a:t> and </a:t>
            </a:r>
            <a:r>
              <a:rPr lang="en-US" sz="2000" b="1" i="1" dirty="0">
                <a:solidFill>
                  <a:srgbClr val="000000"/>
                </a:solidFill>
                <a:latin typeface="inherit"/>
              </a:rPr>
              <a:t>weight gain.</a:t>
            </a:r>
            <a:r>
              <a:rPr lang="en-US" sz="2000" b="1" dirty="0">
                <a:solidFill>
                  <a:srgbClr val="000000"/>
                </a:solidFill>
                <a:latin typeface="Chronicle Text G3 A"/>
              </a:rPr>
              <a:t> </a:t>
            </a:r>
          </a:p>
          <a:p>
            <a:pPr marL="285750" indent="-285750" fontAlgn="base">
              <a:buFont typeface="Arial" panose="020B0604020202020204" pitchFamily="34" charset="0"/>
              <a:buChar char="•"/>
            </a:pPr>
            <a:r>
              <a:rPr lang="en-US" sz="2000" b="1" dirty="0" smtClean="0">
                <a:solidFill>
                  <a:srgbClr val="000000"/>
                </a:solidFill>
                <a:latin typeface="Chronicle Text G3 A"/>
              </a:rPr>
              <a:t>Truncal </a:t>
            </a:r>
            <a:r>
              <a:rPr lang="en-US" sz="2000" b="1" dirty="0">
                <a:solidFill>
                  <a:srgbClr val="000000"/>
                </a:solidFill>
                <a:latin typeface="Chronicle Text G3 A"/>
              </a:rPr>
              <a:t>obesity, “moon facies,” and accumulation of fat in the posterior neck and back (“buffalo hump”)</a:t>
            </a:r>
          </a:p>
          <a:p>
            <a:pPr marL="285750" indent="-285750" fontAlgn="base">
              <a:buFont typeface="Arial" panose="020B0604020202020204" pitchFamily="34" charset="0"/>
              <a:buChar char="•"/>
            </a:pPr>
            <a:r>
              <a:rPr lang="en-US" sz="2000" b="1" dirty="0" smtClean="0">
                <a:solidFill>
                  <a:srgbClr val="000000"/>
                </a:solidFill>
                <a:latin typeface="Chronicle Text G3 A"/>
              </a:rPr>
              <a:t>Proximal </a:t>
            </a:r>
            <a:r>
              <a:rPr lang="en-US" sz="2000" b="1" dirty="0">
                <a:solidFill>
                  <a:srgbClr val="000000"/>
                </a:solidFill>
                <a:latin typeface="Chronicle Text G3 A"/>
              </a:rPr>
              <a:t>limb weakness. </a:t>
            </a:r>
          </a:p>
          <a:p>
            <a:pPr marL="342900" indent="-342900" fontAlgn="base">
              <a:buFont typeface="Arial" panose="020B0604020202020204" pitchFamily="34" charset="0"/>
              <a:buChar char="•"/>
            </a:pPr>
            <a:r>
              <a:rPr lang="en-US" sz="2000" b="1" dirty="0">
                <a:solidFill>
                  <a:srgbClr val="000000"/>
                </a:solidFill>
                <a:latin typeface="Chronicle Text G3 A"/>
              </a:rPr>
              <a:t>Glucocorticoids induce gluconeogenesis and inhibit the uptake of glucose by cells, with resultant </a:t>
            </a:r>
            <a:r>
              <a:rPr lang="en-US" sz="2000" b="1" i="1" dirty="0">
                <a:solidFill>
                  <a:srgbClr val="000000"/>
                </a:solidFill>
                <a:latin typeface="inherit"/>
              </a:rPr>
              <a:t>hyperglycemia, glucosuria,</a:t>
            </a:r>
            <a:r>
              <a:rPr lang="en-US" sz="2000" b="1" dirty="0">
                <a:solidFill>
                  <a:srgbClr val="000000"/>
                </a:solidFill>
                <a:latin typeface="Chronicle Text G3 A"/>
              </a:rPr>
              <a:t> and </a:t>
            </a:r>
            <a:r>
              <a:rPr lang="en-US" sz="2000" b="1" i="1" dirty="0">
                <a:solidFill>
                  <a:srgbClr val="000000"/>
                </a:solidFill>
                <a:latin typeface="inherit"/>
              </a:rPr>
              <a:t>polydipsia,</a:t>
            </a:r>
            <a:r>
              <a:rPr lang="en-US" sz="2000" b="1" dirty="0">
                <a:solidFill>
                  <a:srgbClr val="000000"/>
                </a:solidFill>
                <a:latin typeface="Chronicle Text G3 A"/>
              </a:rPr>
              <a:t> mimicking diabetes mellitus.  </a:t>
            </a:r>
            <a:endParaRPr lang="en-US" sz="2000" b="1" dirty="0" smtClean="0">
              <a:solidFill>
                <a:srgbClr val="000000"/>
              </a:solidFill>
              <a:latin typeface="Chronicle Text G3 A"/>
            </a:endParaRPr>
          </a:p>
          <a:p>
            <a:pPr marL="342900" indent="-342900" fontAlgn="base">
              <a:buFont typeface="Arial" panose="020B0604020202020204" pitchFamily="34" charset="0"/>
              <a:buChar char="•"/>
            </a:pPr>
            <a:r>
              <a:rPr lang="en-US" sz="2000" b="1" dirty="0" smtClean="0">
                <a:solidFill>
                  <a:srgbClr val="000000"/>
                </a:solidFill>
                <a:latin typeface="Chronicle Text G3 A"/>
              </a:rPr>
              <a:t>Skin </a:t>
            </a:r>
            <a:r>
              <a:rPr lang="en-US" sz="2000" b="1" dirty="0">
                <a:solidFill>
                  <a:srgbClr val="000000"/>
                </a:solidFill>
                <a:latin typeface="Chronicle Text G3 A"/>
              </a:rPr>
              <a:t>is thin, </a:t>
            </a:r>
            <a:r>
              <a:rPr lang="en-US" sz="2000" b="1" dirty="0" smtClean="0">
                <a:solidFill>
                  <a:srgbClr val="000000"/>
                </a:solidFill>
                <a:latin typeface="Chronicle Text G3 A"/>
              </a:rPr>
              <a:t>fragile</a:t>
            </a:r>
            <a:r>
              <a:rPr lang="en-US" sz="2000" b="1" dirty="0">
                <a:solidFill>
                  <a:srgbClr val="000000"/>
                </a:solidFill>
                <a:latin typeface="Chronicle Text G3 A"/>
              </a:rPr>
              <a:t>, and easily bruised; </a:t>
            </a:r>
            <a:r>
              <a:rPr lang="en-US" sz="2000" b="1" i="1" dirty="0">
                <a:solidFill>
                  <a:srgbClr val="000000"/>
                </a:solidFill>
                <a:latin typeface="inherit"/>
              </a:rPr>
              <a:t>cutaneous </a:t>
            </a:r>
            <a:r>
              <a:rPr lang="en-US" sz="2000" b="1" i="1" dirty="0" err="1">
                <a:solidFill>
                  <a:srgbClr val="000000"/>
                </a:solidFill>
                <a:latin typeface="inherit"/>
              </a:rPr>
              <a:t>striae</a:t>
            </a:r>
            <a:r>
              <a:rPr lang="en-US" sz="2000" b="1" dirty="0">
                <a:solidFill>
                  <a:srgbClr val="000000"/>
                </a:solidFill>
                <a:latin typeface="Chronicle Text G3 A"/>
              </a:rPr>
              <a:t> .</a:t>
            </a:r>
          </a:p>
          <a:p>
            <a:pPr fontAlgn="base"/>
            <a:endParaRPr lang="en-US" b="1" cap="all" dirty="0">
              <a:solidFill>
                <a:srgbClr val="000000"/>
              </a:solidFill>
              <a:effectLst/>
              <a:latin typeface="Whitney A"/>
            </a:endParaRPr>
          </a:p>
        </p:txBody>
      </p:sp>
      <p:sp>
        <p:nvSpPr>
          <p:cNvPr id="3" name="Rectangle 2">
            <a:extLst>
              <a:ext uri="{FF2B5EF4-FFF2-40B4-BE49-F238E27FC236}">
                <a16:creationId xmlns:a16="http://schemas.microsoft.com/office/drawing/2014/main" id="{15FDCA54-2183-4312-AED7-E24A29BE3F84}"/>
              </a:ext>
            </a:extLst>
          </p:cNvPr>
          <p:cNvSpPr/>
          <p:nvPr/>
        </p:nvSpPr>
        <p:spPr>
          <a:xfrm>
            <a:off x="1219200" y="457200"/>
            <a:ext cx="4493538" cy="369332"/>
          </a:xfrm>
          <a:prstGeom prst="rect">
            <a:avLst/>
          </a:prstGeom>
        </p:spPr>
        <p:txBody>
          <a:bodyPr wrap="none">
            <a:spAutoFit/>
          </a:bodyPr>
          <a:lstStyle/>
          <a:p>
            <a:r>
              <a:rPr lang="en-US" b="1" dirty="0">
                <a:latin typeface="Arial" charset="0"/>
                <a:cs typeface="Arial" charset="0"/>
              </a:rPr>
              <a:t>Clinical Features of Cushing Syndrome</a:t>
            </a:r>
            <a:endParaRPr lang="en-US" dirty="0"/>
          </a:p>
        </p:txBody>
      </p:sp>
    </p:spTree>
    <p:extLst>
      <p:ext uri="{BB962C8B-B14F-4D97-AF65-F5344CB8AC3E}">
        <p14:creationId xmlns:p14="http://schemas.microsoft.com/office/powerpoint/2010/main" val="1268959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66843"/>
            <a:ext cx="7315200" cy="2862322"/>
          </a:xfrm>
          <a:prstGeom prst="rect">
            <a:avLst/>
          </a:prstGeom>
        </p:spPr>
        <p:txBody>
          <a:bodyPr wrap="square">
            <a:spAutoFit/>
          </a:bodyPr>
          <a:lstStyle/>
          <a:p>
            <a:pPr marL="285750" indent="-285750" fontAlgn="base">
              <a:buFont typeface="Arial" panose="020B0604020202020204" pitchFamily="34" charset="0"/>
              <a:buChar char="•"/>
            </a:pPr>
            <a:r>
              <a:rPr lang="en-US" b="1" i="1" dirty="0" smtClean="0">
                <a:solidFill>
                  <a:srgbClr val="000000"/>
                </a:solidFill>
                <a:latin typeface="inherit"/>
              </a:rPr>
              <a:t>Osteoporosis</a:t>
            </a:r>
            <a:r>
              <a:rPr lang="en-US" b="1" i="1" dirty="0">
                <a:solidFill>
                  <a:srgbClr val="000000"/>
                </a:solidFill>
                <a:latin typeface="inherit"/>
              </a:rPr>
              <a:t>,</a:t>
            </a:r>
            <a:r>
              <a:rPr lang="en-US" b="1" dirty="0">
                <a:solidFill>
                  <a:srgbClr val="000000"/>
                </a:solidFill>
                <a:latin typeface="Chronicle Text G3 A"/>
              </a:rPr>
              <a:t> with consequent increased susceptibility to </a:t>
            </a:r>
            <a:r>
              <a:rPr lang="en-US" b="1" dirty="0" smtClean="0">
                <a:solidFill>
                  <a:srgbClr val="000000"/>
                </a:solidFill>
                <a:latin typeface="Chronicle Text G3 A"/>
              </a:rPr>
              <a:t>fractures.</a:t>
            </a:r>
            <a:endParaRPr lang="en-US" b="1" dirty="0">
              <a:solidFill>
                <a:srgbClr val="000000"/>
              </a:solidFill>
              <a:latin typeface="Chronicle Text G3 A"/>
            </a:endParaRPr>
          </a:p>
          <a:p>
            <a:pPr marL="285750" indent="-285750" fontAlgn="base">
              <a:buFont typeface="Arial" panose="020B0604020202020204" pitchFamily="34" charset="0"/>
              <a:buChar char="•"/>
            </a:pPr>
            <a:r>
              <a:rPr lang="en-US" b="1" dirty="0" smtClean="0">
                <a:solidFill>
                  <a:srgbClr val="000000"/>
                </a:solidFill>
                <a:latin typeface="Chronicle Text G3 A"/>
              </a:rPr>
              <a:t>Increased </a:t>
            </a:r>
            <a:r>
              <a:rPr lang="en-US" b="1" dirty="0">
                <a:solidFill>
                  <a:srgbClr val="000000"/>
                </a:solidFill>
                <a:latin typeface="Chronicle Text G3 A"/>
              </a:rPr>
              <a:t>risk for a variety of infections.</a:t>
            </a:r>
          </a:p>
          <a:p>
            <a:pPr marL="285750" indent="-285750" fontAlgn="base">
              <a:buFont typeface="Arial" panose="020B0604020202020204" pitchFamily="34" charset="0"/>
              <a:buChar char="•"/>
            </a:pPr>
            <a:r>
              <a:rPr lang="en-US" b="1" i="1" dirty="0" smtClean="0">
                <a:solidFill>
                  <a:srgbClr val="000000"/>
                </a:solidFill>
                <a:latin typeface="inherit"/>
              </a:rPr>
              <a:t>Hirsutism</a:t>
            </a:r>
            <a:r>
              <a:rPr lang="en-US" b="1" dirty="0">
                <a:solidFill>
                  <a:srgbClr val="000000"/>
                </a:solidFill>
                <a:latin typeface="Chronicle Text G3 A"/>
              </a:rPr>
              <a:t> and </a:t>
            </a:r>
            <a:r>
              <a:rPr lang="en-US" b="1" i="1" dirty="0">
                <a:solidFill>
                  <a:srgbClr val="000000"/>
                </a:solidFill>
                <a:latin typeface="inherit"/>
              </a:rPr>
              <a:t>menstrual abnormalities. </a:t>
            </a:r>
          </a:p>
          <a:p>
            <a:pPr marL="285750" indent="-285750" fontAlgn="base">
              <a:buFont typeface="Arial" panose="020B0604020202020204" pitchFamily="34" charset="0"/>
              <a:buChar char="•"/>
            </a:pPr>
            <a:r>
              <a:rPr lang="en-US" b="1" i="1" dirty="0" smtClean="0">
                <a:solidFill>
                  <a:srgbClr val="000000"/>
                </a:solidFill>
                <a:latin typeface="inherit"/>
              </a:rPr>
              <a:t>Mental </a:t>
            </a:r>
            <a:r>
              <a:rPr lang="en-US" b="1" i="1" dirty="0">
                <a:solidFill>
                  <a:srgbClr val="000000"/>
                </a:solidFill>
                <a:latin typeface="inherit"/>
              </a:rPr>
              <a:t>disturbances,</a:t>
            </a:r>
            <a:r>
              <a:rPr lang="en-US" b="1" dirty="0">
                <a:solidFill>
                  <a:srgbClr val="000000"/>
                </a:solidFill>
                <a:latin typeface="Chronicle Text G3 A"/>
              </a:rPr>
              <a:t> including mood swings, depression, and frank psychosis.</a:t>
            </a:r>
          </a:p>
          <a:p>
            <a:pPr marL="285750" indent="-285750" fontAlgn="base">
              <a:buFont typeface="Arial" panose="020B0604020202020204" pitchFamily="34" charset="0"/>
              <a:buChar char="•"/>
            </a:pPr>
            <a:r>
              <a:rPr lang="en-US" b="1" dirty="0">
                <a:solidFill>
                  <a:srgbClr val="000000"/>
                </a:solidFill>
                <a:latin typeface="Chronicle Text G3 A"/>
              </a:rPr>
              <a:t> </a:t>
            </a:r>
            <a:r>
              <a:rPr lang="en-US" b="1" dirty="0" err="1">
                <a:solidFill>
                  <a:srgbClr val="000000"/>
                </a:solidFill>
                <a:latin typeface="Chronicle Text G3 A"/>
              </a:rPr>
              <a:t>Extraadrenal</a:t>
            </a:r>
            <a:r>
              <a:rPr lang="en-US" b="1" dirty="0">
                <a:solidFill>
                  <a:srgbClr val="000000"/>
                </a:solidFill>
                <a:latin typeface="Chronicle Text G3 A"/>
              </a:rPr>
              <a:t> Cushing syndrome caused by pituitary or ectopic ACTH secretion usually is associated with increased skin pigmentation secondary to melanocyte-stimulating activity in the ACTH precursor molecule.</a:t>
            </a:r>
            <a:endParaRPr lang="en-US" b="1" dirty="0">
              <a:solidFill>
                <a:srgbClr val="000000"/>
              </a:solidFill>
              <a:latin typeface="Chronicle Text G3 A"/>
            </a:endParaRPr>
          </a:p>
        </p:txBody>
      </p:sp>
      <p:sp>
        <p:nvSpPr>
          <p:cNvPr id="3" name="Rectangle 2">
            <a:extLst>
              <a:ext uri="{FF2B5EF4-FFF2-40B4-BE49-F238E27FC236}">
                <a16:creationId xmlns:a16="http://schemas.microsoft.com/office/drawing/2014/main" id="{15FDCA54-2183-4312-AED7-E24A29BE3F84}"/>
              </a:ext>
            </a:extLst>
          </p:cNvPr>
          <p:cNvSpPr/>
          <p:nvPr/>
        </p:nvSpPr>
        <p:spPr>
          <a:xfrm>
            <a:off x="1219200" y="457200"/>
            <a:ext cx="5775940" cy="369332"/>
          </a:xfrm>
          <a:prstGeom prst="rect">
            <a:avLst/>
          </a:prstGeom>
        </p:spPr>
        <p:txBody>
          <a:bodyPr wrap="none">
            <a:spAutoFit/>
          </a:bodyPr>
          <a:lstStyle/>
          <a:p>
            <a:r>
              <a:rPr lang="en-US" b="1" dirty="0">
                <a:latin typeface="Arial" charset="0"/>
                <a:cs typeface="Arial" charset="0"/>
              </a:rPr>
              <a:t>Clinical Features of Cushing </a:t>
            </a:r>
            <a:r>
              <a:rPr lang="en-US" b="1" dirty="0" smtClean="0">
                <a:latin typeface="Arial" charset="0"/>
                <a:cs typeface="Arial" charset="0"/>
              </a:rPr>
              <a:t>Syndrome, continue…</a:t>
            </a:r>
            <a:endParaRPr lang="en-US" dirty="0"/>
          </a:p>
        </p:txBody>
      </p:sp>
    </p:spTree>
    <p:extLst>
      <p:ext uri="{BB962C8B-B14F-4D97-AF65-F5344CB8AC3E}">
        <p14:creationId xmlns:p14="http://schemas.microsoft.com/office/powerpoint/2010/main" val="3914295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7227"/>
            <a:ext cx="8458200" cy="6295973"/>
          </a:xfrm>
          <a:prstGeom prst="rect">
            <a:avLst/>
          </a:prstGeom>
        </p:spPr>
      </p:pic>
    </p:spTree>
    <p:extLst>
      <p:ext uri="{BB962C8B-B14F-4D97-AF65-F5344CB8AC3E}">
        <p14:creationId xmlns:p14="http://schemas.microsoft.com/office/powerpoint/2010/main" val="394586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endParaRPr lang="en-US" i="1" dirty="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a:p>
          <a:p>
            <a:pPr algn="l" rtl="0">
              <a:buNone/>
            </a:pPr>
            <a:r>
              <a:rPr lang="en-US" b="1" i="1" dirty="0"/>
              <a:t>Excess </a:t>
            </a:r>
            <a:r>
              <a:rPr lang="en-US" b="1" i="1" dirty="0" err="1"/>
              <a:t>aldosterone</a:t>
            </a:r>
            <a:r>
              <a:rPr lang="en-US" b="1" i="1" dirty="0"/>
              <a:t> secretion</a:t>
            </a:r>
          </a:p>
          <a:p>
            <a:pPr algn="l" rtl="0"/>
            <a:r>
              <a:rPr lang="en-US" b="1" i="1" dirty="0"/>
              <a:t>Primary </a:t>
            </a:r>
            <a:r>
              <a:rPr lang="en-US" b="1" i="1" dirty="0" err="1"/>
              <a:t>aldosteronism</a:t>
            </a:r>
            <a:r>
              <a:rPr lang="en-US" b="1" i="1" dirty="0"/>
              <a:t> (autonomous overproduction of </a:t>
            </a:r>
            <a:r>
              <a:rPr lang="en-US" b="1" i="1" dirty="0" err="1"/>
              <a:t>aldosterone</a:t>
            </a:r>
            <a:r>
              <a:rPr lang="en-US" b="1" i="1" dirty="0"/>
              <a:t>) with resultant suppression of the </a:t>
            </a:r>
            <a:r>
              <a:rPr lang="en-US" b="1" i="1" dirty="0" err="1"/>
              <a:t>renin-angiotensin</a:t>
            </a:r>
            <a:r>
              <a:rPr lang="en-US" b="1" i="1" dirty="0"/>
              <a:t> system and decreased plasma </a:t>
            </a:r>
            <a:r>
              <a:rPr lang="en-US" b="1" i="1" dirty="0" err="1"/>
              <a:t>renin</a:t>
            </a:r>
            <a:r>
              <a:rPr lang="en-US" b="1" i="1" dirty="0"/>
              <a:t> activity</a:t>
            </a:r>
          </a:p>
          <a:p>
            <a:pPr algn="l" rtl="0"/>
            <a:r>
              <a:rPr lang="en-US" b="1" dirty="0"/>
              <a:t>S</a:t>
            </a:r>
            <a:r>
              <a:rPr lang="en-US" b="1" i="1" dirty="0"/>
              <a:t>econdary </a:t>
            </a:r>
            <a:r>
              <a:rPr lang="en-US" b="1" i="1" dirty="0" err="1"/>
              <a:t>hyperaldosteronism</a:t>
            </a:r>
            <a:r>
              <a:rPr lang="en-US" b="1" i="1" dirty="0"/>
              <a:t>, in contrast, </a:t>
            </a:r>
            <a:r>
              <a:rPr lang="en-US" b="1" i="1" dirty="0" err="1"/>
              <a:t>aldosterone</a:t>
            </a:r>
            <a:r>
              <a:rPr lang="en-US" b="1" i="1" dirty="0"/>
              <a:t> release occurs in response to activation of the </a:t>
            </a:r>
            <a:r>
              <a:rPr lang="en-US" b="1" i="1" dirty="0" err="1"/>
              <a:t>renin-angiotensin</a:t>
            </a:r>
            <a:r>
              <a:rPr lang="en-US" b="1" i="1" dirty="0"/>
              <a:t> system </a:t>
            </a:r>
          </a:p>
          <a:p>
            <a:pPr algn="l" rtl="0"/>
            <a:endParaRPr lang="en-US"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1233431"/>
            <a:ext cx="8153400" cy="5000459"/>
          </a:xfrm>
          <a:prstGeom prst="rect">
            <a:avLst/>
          </a:prstGeom>
        </p:spPr>
      </p:pic>
    </p:spTree>
    <p:extLst>
      <p:ext uri="{BB962C8B-B14F-4D97-AF65-F5344CB8AC3E}">
        <p14:creationId xmlns:p14="http://schemas.microsoft.com/office/powerpoint/2010/main" val="235535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C40E-D55C-41D4-A1A2-F0721A82DADE}"/>
              </a:ext>
            </a:extLst>
          </p:cNvPr>
          <p:cNvSpPr>
            <a:spLocks noGrp="1"/>
          </p:cNvSpPr>
          <p:nvPr>
            <p:ph type="title"/>
          </p:nvPr>
        </p:nvSpPr>
        <p:spPr/>
        <p:txBody>
          <a:bodyPr/>
          <a:lstStyle/>
          <a:p>
            <a:r>
              <a:rPr lang="en-US" b="1" i="1" dirty="0"/>
              <a:t>Primary aldosteronism: Causes</a:t>
            </a:r>
            <a:endParaRPr lang="en-US" dirty="0"/>
          </a:p>
        </p:txBody>
      </p:sp>
      <p:sp>
        <p:nvSpPr>
          <p:cNvPr id="3" name="Content Placeholder 2">
            <a:extLst>
              <a:ext uri="{FF2B5EF4-FFF2-40B4-BE49-F238E27FC236}">
                <a16:creationId xmlns:a16="http://schemas.microsoft.com/office/drawing/2014/main" id="{23E902AC-769C-4DE3-B1BE-1C1234AB1AD5}"/>
              </a:ext>
            </a:extLst>
          </p:cNvPr>
          <p:cNvSpPr>
            <a:spLocks noGrp="1"/>
          </p:cNvSpPr>
          <p:nvPr>
            <p:ph idx="1"/>
          </p:nvPr>
        </p:nvSpPr>
        <p:spPr>
          <a:xfrm>
            <a:off x="990601" y="2133600"/>
            <a:ext cx="7543800" cy="3777622"/>
          </a:xfrm>
        </p:spPr>
        <p:txBody>
          <a:bodyPr>
            <a:normAutofit lnSpcReduction="10000"/>
          </a:bodyPr>
          <a:lstStyle/>
          <a:p>
            <a:pPr algn="l" rtl="0" fontAlgn="base"/>
            <a:r>
              <a:rPr lang="en-US" b="1" i="1" dirty="0">
                <a:solidFill>
                  <a:srgbClr val="FF0000"/>
                </a:solidFill>
              </a:rPr>
              <a:t>Bilateral idiopathic hyperaldosteronism,</a:t>
            </a:r>
            <a:r>
              <a:rPr lang="en-US" dirty="0"/>
              <a:t> characterized by bilateral nodular hyperplasia of the adrenal glands. This mechanism is the most common underlying cause of primary hyperaldosteronism, accounting for about 60% of cases. The pathogenesis is unclear.</a:t>
            </a:r>
          </a:p>
          <a:p>
            <a:pPr algn="l" rtl="0" fontAlgn="base"/>
            <a:r>
              <a:rPr lang="en-US" b="1" i="1" dirty="0">
                <a:solidFill>
                  <a:srgbClr val="FF0000"/>
                </a:solidFill>
              </a:rPr>
              <a:t>Adrenocortical neoplasm</a:t>
            </a:r>
            <a:r>
              <a:rPr lang="en-US" i="1" dirty="0"/>
              <a:t>,</a:t>
            </a:r>
            <a:r>
              <a:rPr lang="en-US" dirty="0"/>
              <a:t> either an aldosterone-producing adenoma  or, rarely, an adrenocortical carcinoma. In approximately 35% of cases, primary hyperaldosteronism is caused by a solitary aldosterone-secreting adenoma, a condition referred to as </a:t>
            </a:r>
            <a:r>
              <a:rPr lang="en-US" b="1" i="1" u="sng" dirty="0">
                <a:solidFill>
                  <a:srgbClr val="FF0000"/>
                </a:solidFill>
              </a:rPr>
              <a:t>Conn syndrome.</a:t>
            </a:r>
            <a:endParaRPr lang="en-US" b="1" u="sng" dirty="0">
              <a:solidFill>
                <a:srgbClr val="FF0000"/>
              </a:solidFill>
            </a:endParaRPr>
          </a:p>
          <a:p>
            <a:pPr algn="l" rtl="0" fontAlgn="base"/>
            <a:r>
              <a:rPr lang="en-US" dirty="0"/>
              <a:t>Rarely, familial hyperaldosteronism may result from a genetic defect that leads to overactivity of the </a:t>
            </a:r>
            <a:r>
              <a:rPr lang="en-US" i="1" dirty="0"/>
              <a:t>aldosterone synthase</a:t>
            </a:r>
            <a:r>
              <a:rPr lang="en-US" dirty="0"/>
              <a:t> gene, </a:t>
            </a:r>
            <a:r>
              <a:rPr lang="en-US" i="1" dirty="0"/>
              <a:t>CYP11B2.</a:t>
            </a:r>
            <a:endParaRPr lang="en-US" dirty="0"/>
          </a:p>
          <a:p>
            <a:endParaRPr lang="en-US" dirty="0"/>
          </a:p>
        </p:txBody>
      </p:sp>
    </p:spTree>
    <p:extLst>
      <p:ext uri="{BB962C8B-B14F-4D97-AF65-F5344CB8AC3E}">
        <p14:creationId xmlns:p14="http://schemas.microsoft.com/office/powerpoint/2010/main" val="35432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b="1" dirty="0">
                <a:latin typeface="Calibri" pitchFamily="34" charset="0"/>
              </a:rPr>
              <a:t>Objectives</a:t>
            </a:r>
          </a:p>
        </p:txBody>
      </p:sp>
      <p:sp>
        <p:nvSpPr>
          <p:cNvPr id="3" name="Content Placeholder 2"/>
          <p:cNvSpPr>
            <a:spLocks noGrp="1"/>
          </p:cNvSpPr>
          <p:nvPr>
            <p:ph idx="1"/>
          </p:nvPr>
        </p:nvSpPr>
        <p:spPr>
          <a:xfrm>
            <a:off x="609601" y="2133600"/>
            <a:ext cx="7924800" cy="3777622"/>
          </a:xfrm>
        </p:spPr>
        <p:txBody>
          <a:bodyPr>
            <a:normAutofit/>
          </a:bodyPr>
          <a:lstStyle/>
          <a:p>
            <a:endParaRPr lang="en-US" b="1" dirty="0">
              <a:latin typeface="Calibri" pitchFamily="34" charset="0"/>
            </a:endParaRPr>
          </a:p>
          <a:p>
            <a:pPr lvl="0" algn="l" rtl="0"/>
            <a:r>
              <a:rPr lang="en-US" sz="2400" dirty="0"/>
              <a:t>Understand the structure and function of adrenal glands.</a:t>
            </a:r>
          </a:p>
          <a:p>
            <a:pPr lvl="0" algn="l" rtl="0"/>
            <a:r>
              <a:rPr lang="en-US" sz="2400" dirty="0"/>
              <a:t>Know the disorders that can cause hypo or hyper function of the adrenal cortex.</a:t>
            </a:r>
          </a:p>
          <a:p>
            <a:pPr algn="l" rtl="0"/>
            <a:r>
              <a:rPr lang="en-US" sz="2400" dirty="0"/>
              <a:t>Understand the histopathological features  of both medullary (pheochromocytoma)  and adrenocortical neoplasms.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99" y="255640"/>
            <a:ext cx="6589199" cy="1280890"/>
          </a:xfrm>
        </p:spPr>
        <p:txBody>
          <a:bodyPr>
            <a:noAutofit/>
          </a:bodyPr>
          <a:lstStyle/>
          <a:p>
            <a:r>
              <a:rPr lang="en-US" sz="3600" b="1" dirty="0"/>
              <a:t>Primary </a:t>
            </a:r>
            <a:r>
              <a:rPr lang="en-US" sz="3600" b="1" dirty="0" err="1"/>
              <a:t>Hyperaldosteronism</a:t>
            </a:r>
            <a:r>
              <a:rPr lang="en-US" sz="3600" b="1" dirty="0"/>
              <a:t>, Causes </a:t>
            </a:r>
          </a:p>
        </p:txBody>
      </p:sp>
      <p:pic>
        <p:nvPicPr>
          <p:cNvPr id="45057" name="Picture 1"/>
          <p:cNvPicPr>
            <a:picLocks noGrp="1" noChangeAspect="1" noChangeArrowheads="1"/>
          </p:cNvPicPr>
          <p:nvPr>
            <p:ph idx="1"/>
          </p:nvPr>
        </p:nvPicPr>
        <p:blipFill>
          <a:blip r:embed="rId3" cstate="print"/>
          <a:srcRect l="14420" t="19286" r="44729" b="19767"/>
          <a:stretch>
            <a:fillRect/>
          </a:stretch>
        </p:blipFill>
        <p:spPr bwMode="auto">
          <a:xfrm>
            <a:off x="609600" y="1603930"/>
            <a:ext cx="8001000" cy="499843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r>
              <a:rPr lang="en-US" i="1" dirty="0"/>
              <a:t>, Clinical</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sz="2400" b="1" i="1" dirty="0"/>
              <a:t>Presents with hypertension</a:t>
            </a:r>
            <a:r>
              <a:rPr lang="en-US" sz="2400" b="1" dirty="0"/>
              <a:t>. </a:t>
            </a:r>
          </a:p>
          <a:p>
            <a:pPr algn="l" rtl="0"/>
            <a:r>
              <a:rPr lang="en-US" sz="2400" b="1" dirty="0"/>
              <a:t>Primary </a:t>
            </a:r>
            <a:r>
              <a:rPr lang="en-US" sz="2400" b="1" dirty="0" err="1"/>
              <a:t>hyperaldosteronism</a:t>
            </a:r>
            <a:r>
              <a:rPr lang="en-US" sz="2400" b="1" dirty="0"/>
              <a:t> may be the most common cause of secondary hypertension (i.e., hypertension secondary to an identifiable cause).</a:t>
            </a:r>
          </a:p>
          <a:p>
            <a:pPr algn="l" rtl="0"/>
            <a:endParaRPr lang="en-US" sz="2400" b="1" dirty="0"/>
          </a:p>
          <a:p>
            <a:pPr algn="l" rtl="0"/>
            <a:r>
              <a:rPr lang="en-US" sz="2400" b="1" dirty="0" err="1"/>
              <a:t>Aldosterone</a:t>
            </a:r>
            <a:r>
              <a:rPr lang="en-US" sz="2400" b="1" dirty="0"/>
              <a:t> promotes sodium </a:t>
            </a:r>
            <a:r>
              <a:rPr lang="en-US" sz="2400" b="1" dirty="0" err="1"/>
              <a:t>reabsorption</a:t>
            </a:r>
            <a:r>
              <a:rPr lang="en-US" sz="2400" b="1" dirty="0"/>
              <a:t>. </a:t>
            </a:r>
          </a:p>
          <a:p>
            <a:pPr algn="l" rtl="0">
              <a:buNone/>
            </a:pPr>
            <a:endParaRPr lang="en-US" sz="2400" b="1" dirty="0"/>
          </a:p>
          <a:p>
            <a:pPr algn="l" rtl="0"/>
            <a:r>
              <a:rPr lang="en-US" sz="2400" b="1" i="1" dirty="0"/>
              <a:t>Hypokalemia</a:t>
            </a:r>
            <a:r>
              <a:rPr lang="en-US" sz="2400" b="1" dirty="0"/>
              <a:t> results from renal potassium wasting and, when present, can cause a variety of neuromuscular manifestations, including weakness, </a:t>
            </a:r>
            <a:r>
              <a:rPr lang="en-US" sz="2400" b="1" dirty="0" err="1"/>
              <a:t>paresthesias</a:t>
            </a:r>
            <a:r>
              <a:rPr lang="en-US" sz="2400" b="1" dirty="0"/>
              <a:t>, visual disturbances.</a:t>
            </a:r>
          </a:p>
        </p:txBody>
      </p:sp>
    </p:spTree>
    <p:extLst>
      <p:ext uri="{BB962C8B-B14F-4D97-AF65-F5344CB8AC3E}">
        <p14:creationId xmlns:p14="http://schemas.microsoft.com/office/powerpoint/2010/main" val="361508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Aldosterone</a:t>
            </a:r>
            <a:r>
              <a:rPr lang="en-US" dirty="0"/>
              <a:t>-producing adenomas , Morphology</a:t>
            </a:r>
          </a:p>
        </p:txBody>
      </p:sp>
      <p:sp>
        <p:nvSpPr>
          <p:cNvPr id="3" name="Content Placeholder 2"/>
          <p:cNvSpPr>
            <a:spLocks noGrp="1"/>
          </p:cNvSpPr>
          <p:nvPr>
            <p:ph idx="1"/>
          </p:nvPr>
        </p:nvSpPr>
        <p:spPr/>
        <p:txBody>
          <a:bodyPr>
            <a:normAutofit/>
          </a:bodyPr>
          <a:lstStyle/>
          <a:p>
            <a:pPr algn="l" rtl="0"/>
            <a:r>
              <a:rPr lang="en-US" b="1" dirty="0"/>
              <a:t>Solitary</a:t>
            </a:r>
          </a:p>
          <a:p>
            <a:pPr algn="l" rtl="0"/>
            <a:r>
              <a:rPr lang="en-US" b="1" dirty="0"/>
              <a:t>Small (&lt;2 cm in diameter)</a:t>
            </a:r>
          </a:p>
          <a:p>
            <a:pPr algn="l" rtl="0"/>
            <a:r>
              <a:rPr lang="en-US" b="1" dirty="0"/>
              <a:t>Well-circumscribed lesions left &gt; right</a:t>
            </a:r>
          </a:p>
          <a:p>
            <a:pPr algn="l" rtl="0"/>
            <a:r>
              <a:rPr lang="en-US" b="1" dirty="0"/>
              <a:t>Thirties and forties</a:t>
            </a:r>
          </a:p>
          <a:p>
            <a:pPr algn="l" rtl="0"/>
            <a:r>
              <a:rPr lang="en-US" b="1" dirty="0"/>
              <a:t> Women more often than in men</a:t>
            </a:r>
          </a:p>
          <a:p>
            <a:pPr algn="l" rtl="0"/>
            <a:r>
              <a:rPr lang="en-US" b="1" dirty="0"/>
              <a:t>Buried within the gland and do not produce visible enlargement</a:t>
            </a:r>
          </a:p>
          <a:p>
            <a:pPr algn="l" rtl="0"/>
            <a:r>
              <a:rPr lang="en-US" b="1" dirty="0"/>
              <a:t>Bright yellow on cut section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5946-5CFD-4CAA-B7C8-0662D18B61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CA971B-2AE1-4BF1-8CE9-6872EA59A561}"/>
              </a:ext>
            </a:extLst>
          </p:cNvPr>
          <p:cNvPicPr>
            <a:picLocks noGrp="1" noChangeAspect="1"/>
          </p:cNvPicPr>
          <p:nvPr>
            <p:ph idx="1"/>
          </p:nvPr>
        </p:nvPicPr>
        <p:blipFill>
          <a:blip r:embed="rId2"/>
          <a:stretch>
            <a:fillRect/>
          </a:stretch>
        </p:blipFill>
        <p:spPr>
          <a:xfrm>
            <a:off x="1878722" y="456482"/>
            <a:ext cx="5219700" cy="6401518"/>
          </a:xfrm>
          <a:prstGeom prst="rect">
            <a:avLst/>
          </a:prstGeom>
        </p:spPr>
      </p:pic>
    </p:spTree>
    <p:extLst>
      <p:ext uri="{BB962C8B-B14F-4D97-AF65-F5344CB8AC3E}">
        <p14:creationId xmlns:p14="http://schemas.microsoft.com/office/powerpoint/2010/main" val="415925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Aldosterone</a:t>
            </a:r>
            <a:r>
              <a:rPr lang="en-US" dirty="0"/>
              <a:t>-producing adenomas</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981200"/>
            <a:ext cx="6096000" cy="4876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Hypersecretion</a:t>
            </a:r>
            <a:r>
              <a:rPr lang="en-US" dirty="0"/>
              <a:t> of sex steroids</a:t>
            </a:r>
            <a:endParaRPr lang="ar-SA" dirty="0"/>
          </a:p>
        </p:txBody>
      </p:sp>
      <p:sp>
        <p:nvSpPr>
          <p:cNvPr id="3" name="Content Placeholder 2"/>
          <p:cNvSpPr>
            <a:spLocks noGrp="1"/>
          </p:cNvSpPr>
          <p:nvPr>
            <p:ph idx="1"/>
          </p:nvPr>
        </p:nvSpPr>
        <p:spPr>
          <a:xfrm>
            <a:off x="685800" y="2133600"/>
            <a:ext cx="7848601" cy="4343400"/>
          </a:xfrm>
        </p:spPr>
        <p:txBody>
          <a:bodyPr>
            <a:normAutofit/>
          </a:bodyPr>
          <a:lstStyle/>
          <a:p>
            <a:pPr algn="l" rtl="0" fontAlgn="base">
              <a:buFont typeface="Arial" panose="020B0604020202020204" pitchFamily="34" charset="0"/>
              <a:buChar char="•"/>
            </a:pPr>
            <a:r>
              <a:rPr lang="en-US" dirty="0">
                <a:solidFill>
                  <a:srgbClr val="000000"/>
                </a:solidFill>
                <a:latin typeface="inherit"/>
              </a:rPr>
              <a:t>The adrenal cortex can secrete excess androgens in either of two settings: </a:t>
            </a:r>
          </a:p>
          <a:p>
            <a:pPr algn="l" rtl="0" fontAlgn="base">
              <a:buFont typeface="Arial" panose="020B0604020202020204" pitchFamily="34" charset="0"/>
              <a:buChar char="•"/>
            </a:pPr>
            <a:r>
              <a:rPr lang="en-US" dirty="0">
                <a:solidFill>
                  <a:srgbClr val="000000"/>
                </a:solidFill>
                <a:latin typeface="inherit"/>
              </a:rPr>
              <a:t>adrenocortical neoplasms (usually </a:t>
            </a:r>
            <a:r>
              <a:rPr lang="en-US" i="1" dirty="0" err="1">
                <a:solidFill>
                  <a:srgbClr val="000000"/>
                </a:solidFill>
                <a:latin typeface="inherit"/>
              </a:rPr>
              <a:t>virilizing</a:t>
            </a:r>
            <a:r>
              <a:rPr lang="en-US" dirty="0">
                <a:solidFill>
                  <a:srgbClr val="000000"/>
                </a:solidFill>
                <a:latin typeface="inherit"/>
              </a:rPr>
              <a:t> carcinomas) or congenital adrenal hyperplasia (CAH).</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CAH consists of a group of autosomal recessive disorders characterized by defects in steroid biosynthesis, usually cortisol; the most common subtype is caused by deficiency of the enzyme 21-hydroxylase.</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Reduction in cortisol production causes a compensatory increase in ACTH secretion, which in turn stimulates androgen production. </a:t>
            </a:r>
          </a:p>
          <a:p>
            <a:pPr algn="l" rtl="0" fontAlgn="base">
              <a:buFont typeface="Arial" panose="020B0604020202020204" pitchFamily="34" charset="0"/>
              <a:buChar char="•"/>
            </a:pPr>
            <a:r>
              <a:rPr lang="en-US" dirty="0">
                <a:solidFill>
                  <a:srgbClr val="000000"/>
                </a:solidFill>
                <a:latin typeface="inherit"/>
              </a:rPr>
              <a:t>Androgens have </a:t>
            </a:r>
            <a:r>
              <a:rPr lang="en-US" dirty="0" err="1">
                <a:solidFill>
                  <a:srgbClr val="000000"/>
                </a:solidFill>
                <a:latin typeface="inherit"/>
              </a:rPr>
              <a:t>virilizing</a:t>
            </a:r>
            <a:r>
              <a:rPr lang="en-US" dirty="0">
                <a:solidFill>
                  <a:srgbClr val="000000"/>
                </a:solidFill>
                <a:latin typeface="inherit"/>
              </a:rPr>
              <a:t> effects, including masculinization in females (ambiguous genitalia, oligomenorrhea, hirsutism), precocious puberty in males.</a:t>
            </a:r>
          </a:p>
          <a:p>
            <a:pPr marL="0" indent="0" algn="l" rtl="0" fontAlgn="base">
              <a:buNone/>
            </a:pPr>
            <a:r>
              <a:rPr lang="en-US" dirty="0"/>
              <a:t>  </a:t>
            </a:r>
            <a:endParaRPr lang="ar-SA" sz="1600" dirty="0"/>
          </a:p>
        </p:txBody>
      </p:sp>
    </p:spTree>
    <p:extLst>
      <p:ext uri="{BB962C8B-B14F-4D97-AF65-F5344CB8AC3E}">
        <p14:creationId xmlns:p14="http://schemas.microsoft.com/office/powerpoint/2010/main" val="374217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Adrenocortical</a:t>
            </a:r>
            <a:r>
              <a:rPr lang="en-US" dirty="0"/>
              <a:t> Insufficiency</a:t>
            </a:r>
          </a:p>
        </p:txBody>
      </p:sp>
      <p:sp>
        <p:nvSpPr>
          <p:cNvPr id="5" name="Content Placeholder 4"/>
          <p:cNvSpPr>
            <a:spLocks noGrp="1"/>
          </p:cNvSpPr>
          <p:nvPr>
            <p:ph idx="1"/>
          </p:nvPr>
        </p:nvSpPr>
        <p:spPr/>
        <p:txBody>
          <a:bodyPr>
            <a:normAutofit/>
          </a:bodyPr>
          <a:lstStyle/>
          <a:p>
            <a:pPr algn="l" rtl="0">
              <a:buNone/>
            </a:pPr>
            <a:r>
              <a:rPr lang="en-US" dirty="0"/>
              <a:t>Adrenocortical insufficiency, or hypofunction, may be caused by either </a:t>
            </a:r>
          </a:p>
          <a:p>
            <a:pPr algn="l" rtl="0">
              <a:buNone/>
            </a:pPr>
            <a:r>
              <a:rPr lang="en-US" dirty="0"/>
              <a:t>primary adrenal disease (primary hypoadrenalism) </a:t>
            </a:r>
          </a:p>
          <a:p>
            <a:pPr algn="l" rtl="0">
              <a:buNone/>
            </a:pPr>
            <a:r>
              <a:rPr lang="en-US" dirty="0"/>
              <a:t>or decreased stimulation of the adrenals resulting from a deficiency of ACTH (secondary hypoadrenalism)</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066800" y="304800"/>
            <a:ext cx="7467599" cy="6324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Adrenocortical</a:t>
            </a:r>
            <a:r>
              <a:rPr lang="en-US" dirty="0"/>
              <a:t> Insufficiency</a:t>
            </a:r>
          </a:p>
        </p:txBody>
      </p:sp>
      <p:sp>
        <p:nvSpPr>
          <p:cNvPr id="3" name="Content Placeholder 2"/>
          <p:cNvSpPr>
            <a:spLocks noGrp="1"/>
          </p:cNvSpPr>
          <p:nvPr>
            <p:ph idx="1"/>
          </p:nvPr>
        </p:nvSpPr>
        <p:spPr/>
        <p:txBody>
          <a:bodyPr/>
          <a:lstStyle/>
          <a:p>
            <a:pPr algn="l" rtl="0"/>
            <a:r>
              <a:rPr lang="en-US" b="1" dirty="0"/>
              <a:t>Three patterns of </a:t>
            </a:r>
            <a:r>
              <a:rPr lang="en-US" b="1" dirty="0" err="1"/>
              <a:t>adrenocortical</a:t>
            </a:r>
            <a:r>
              <a:rPr lang="en-US" b="1" dirty="0"/>
              <a:t> insufficiency </a:t>
            </a:r>
          </a:p>
          <a:p>
            <a:pPr algn="l" rtl="0">
              <a:buNone/>
            </a:pPr>
            <a:r>
              <a:rPr lang="en-US" b="1" dirty="0"/>
              <a:t>(1) Primary </a:t>
            </a:r>
            <a:r>
              <a:rPr lang="en-US" b="1" i="1" dirty="0"/>
              <a:t>acute</a:t>
            </a:r>
            <a:r>
              <a:rPr lang="en-US" b="1" dirty="0"/>
              <a:t> </a:t>
            </a:r>
            <a:r>
              <a:rPr lang="en-US" b="1" dirty="0" err="1"/>
              <a:t>adrenocortical</a:t>
            </a:r>
            <a:r>
              <a:rPr lang="en-US" b="1" dirty="0"/>
              <a:t> insufficiency (adrenal crisis)</a:t>
            </a:r>
          </a:p>
          <a:p>
            <a:pPr algn="l" rtl="0">
              <a:buNone/>
            </a:pPr>
            <a:r>
              <a:rPr lang="en-US" b="1" dirty="0"/>
              <a:t> (2) Primary </a:t>
            </a:r>
            <a:r>
              <a:rPr lang="en-US" b="1" i="1" dirty="0"/>
              <a:t>chronic</a:t>
            </a:r>
            <a:r>
              <a:rPr lang="en-US" b="1" dirty="0"/>
              <a:t> adrenocortical insufficiency </a:t>
            </a:r>
            <a:r>
              <a:rPr lang="en-US" b="1" i="1" dirty="0"/>
              <a:t>(</a:t>
            </a:r>
            <a:r>
              <a:rPr lang="en-US" b="1" i="1" dirty="0">
                <a:solidFill>
                  <a:srgbClr val="FF0000"/>
                </a:solidFill>
              </a:rPr>
              <a:t>Addison disease)</a:t>
            </a:r>
            <a:endParaRPr lang="en-US" b="1" dirty="0">
              <a:solidFill>
                <a:srgbClr val="FF0000"/>
              </a:solidFill>
            </a:endParaRPr>
          </a:p>
          <a:p>
            <a:pPr algn="l" rtl="0">
              <a:buNone/>
            </a:pPr>
            <a:r>
              <a:rPr lang="en-US" b="1" dirty="0"/>
              <a:t>(3) Secondary </a:t>
            </a:r>
            <a:r>
              <a:rPr lang="en-US" b="1" dirty="0" err="1"/>
              <a:t>adrenocortical</a:t>
            </a:r>
            <a:r>
              <a:rPr lang="en-US" b="1" dirty="0"/>
              <a:t> insufficiency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solidFill>
                  <a:srgbClr val="000000"/>
                </a:solidFill>
                <a:latin typeface="Whitney A"/>
              </a:rPr>
              <a:t>Acute Adrenocortical Insufficiency</a:t>
            </a:r>
            <a:br>
              <a:rPr lang="en-US" dirty="0">
                <a:solidFill>
                  <a:srgbClr val="000000"/>
                </a:solidFill>
                <a:latin typeface="Whitney A"/>
              </a:rPr>
            </a:br>
            <a:endParaRPr lang="ar-SA" dirty="0"/>
          </a:p>
        </p:txBody>
      </p:sp>
      <p:pic>
        <p:nvPicPr>
          <p:cNvPr id="4" name="Content Placeholder 3"/>
          <p:cNvPicPr>
            <a:picLocks noGrp="1" noChangeAspect="1"/>
          </p:cNvPicPr>
          <p:nvPr>
            <p:ph idx="1"/>
          </p:nvPr>
        </p:nvPicPr>
        <p:blipFill>
          <a:blip r:embed="rId2"/>
          <a:stretch>
            <a:fillRect/>
          </a:stretch>
        </p:blipFill>
        <p:spPr>
          <a:xfrm>
            <a:off x="1447800" y="2133600"/>
            <a:ext cx="6591300" cy="1374212"/>
          </a:xfrm>
          <a:prstGeom prst="rect">
            <a:avLst/>
          </a:prstGeom>
        </p:spPr>
      </p:pic>
    </p:spTree>
    <p:extLst>
      <p:ext uri="{BB962C8B-B14F-4D97-AF65-F5344CB8AC3E}">
        <p14:creationId xmlns:p14="http://schemas.microsoft.com/office/powerpoint/2010/main" val="40508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01" y="946778"/>
            <a:ext cx="6589199" cy="1280890"/>
          </a:xfrm>
        </p:spPr>
        <p:txBody>
          <a:bodyPr/>
          <a:lstStyle/>
          <a:p>
            <a:r>
              <a:rPr lang="en-US" b="1" dirty="0">
                <a:latin typeface="Calibri" pitchFamily="34" charset="0"/>
              </a:rPr>
              <a:t>Adrenal Glands</a:t>
            </a:r>
          </a:p>
        </p:txBody>
      </p:sp>
      <p:sp>
        <p:nvSpPr>
          <p:cNvPr id="3" name="Content Placeholder 2"/>
          <p:cNvSpPr>
            <a:spLocks noGrp="1"/>
          </p:cNvSpPr>
          <p:nvPr>
            <p:ph idx="1"/>
          </p:nvPr>
        </p:nvSpPr>
        <p:spPr>
          <a:xfrm>
            <a:off x="1447801" y="2133600"/>
            <a:ext cx="7086600" cy="3777622"/>
          </a:xfrm>
        </p:spPr>
        <p:txBody>
          <a:bodyPr>
            <a:normAutofit lnSpcReduction="10000"/>
          </a:bodyPr>
          <a:lstStyle/>
          <a:p>
            <a:endParaRPr lang="en-US" b="1" dirty="0">
              <a:latin typeface="Calibri" pitchFamily="34" charset="0"/>
            </a:endParaRPr>
          </a:p>
          <a:p>
            <a:pPr algn="l" rtl="0"/>
            <a:r>
              <a:rPr lang="en-US" sz="2800" b="1" dirty="0">
                <a:latin typeface="Calibri" pitchFamily="34" charset="0"/>
              </a:rPr>
              <a:t>The </a:t>
            </a:r>
            <a:r>
              <a:rPr lang="en-US" sz="2800" b="1" i="1" dirty="0">
                <a:latin typeface="Calibri" pitchFamily="34" charset="0"/>
              </a:rPr>
              <a:t>adrenal glands: paired endocrine organs: cortex and medulla: 4 layers</a:t>
            </a:r>
          </a:p>
          <a:p>
            <a:pPr marL="0" indent="0" algn="l" rtl="0">
              <a:buNone/>
            </a:pPr>
            <a:r>
              <a:rPr lang="en-US" sz="2800" b="1" i="1" dirty="0">
                <a:latin typeface="Calibri" pitchFamily="34" charset="0"/>
              </a:rPr>
              <a:t>Three layers in the cortex:</a:t>
            </a: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glomerulosa</a:t>
            </a:r>
            <a:endParaRPr lang="en-US" sz="2800" b="1" i="1" dirty="0">
              <a:latin typeface="Calibri" pitchFamily="34" charset="0"/>
            </a:endParaRPr>
          </a:p>
          <a:p>
            <a:pPr algn="l" rtl="0"/>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reticularis</a:t>
            </a:r>
            <a:r>
              <a:rPr lang="en-US" sz="2800" b="1" i="1" dirty="0">
                <a:latin typeface="Calibri" pitchFamily="34" charset="0"/>
              </a:rPr>
              <a:t> abuts the medulla. </a:t>
            </a:r>
          </a:p>
          <a:p>
            <a:pPr algn="l" rtl="0"/>
            <a:r>
              <a:rPr lang="en-US" sz="2800" b="1" i="1" dirty="0">
                <a:latin typeface="Calibri" pitchFamily="34" charset="0"/>
              </a:rPr>
              <a:t>Intervening is the broad </a:t>
            </a:r>
            <a:r>
              <a:rPr lang="en-US" sz="2800" b="1" i="1" dirty="0" err="1">
                <a:latin typeface="Calibri" pitchFamily="34" charset="0"/>
              </a:rPr>
              <a:t>zona</a:t>
            </a:r>
            <a:r>
              <a:rPr lang="en-US" sz="2800" b="1" i="1" dirty="0">
                <a:latin typeface="Calibri" pitchFamily="34" charset="0"/>
              </a:rPr>
              <a:t> </a:t>
            </a:r>
            <a:r>
              <a:rPr lang="en-US" sz="2800" b="1" i="1" dirty="0" err="1">
                <a:latin typeface="Calibri" pitchFamily="34" charset="0"/>
              </a:rPr>
              <a:t>fasciculata</a:t>
            </a:r>
            <a:r>
              <a:rPr lang="en-US" sz="2800" b="1" i="1" dirty="0">
                <a:latin typeface="Calibri" pitchFamily="34" charset="0"/>
              </a:rPr>
              <a:t> (75%) of the total cortex.</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620000" cy="747490"/>
          </a:xfrm>
        </p:spPr>
        <p:txBody>
          <a:bodyPr>
            <a:normAutofit fontScale="90000"/>
          </a:bodyPr>
          <a:lstStyle/>
          <a:p>
            <a:r>
              <a:rPr lang="en-US" sz="2000" dirty="0"/>
              <a:t>Waterhouse-</a:t>
            </a:r>
            <a:r>
              <a:rPr lang="en-US" sz="2000" dirty="0" err="1"/>
              <a:t>Friderichsen</a:t>
            </a:r>
            <a:r>
              <a:rPr lang="en-US" sz="2000" dirty="0"/>
              <a:t> syndrome. Bilateral adrenal hemorrhage in an infant with overwhelming sepsis, resulting in acute adrenal insufficiency. At autopsy, the adrenals were grossly hemorrhagic and shrunken; in this photomicrograph, little residual cortical architecture is discernible.</a:t>
            </a:r>
            <a:endParaRPr lang="en-US" sz="2000"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485900" y="2240866"/>
            <a:ext cx="6172200" cy="4594860"/>
          </a:xfrm>
          <a:prstGeom prst="rect">
            <a:avLst/>
          </a:prstGeom>
          <a:noFill/>
        </p:spPr>
      </p:pic>
    </p:spTree>
    <p:extLst>
      <p:ext uri="{BB962C8B-B14F-4D97-AF65-F5344CB8AC3E}">
        <p14:creationId xmlns:p14="http://schemas.microsoft.com/office/powerpoint/2010/main" val="426102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E072-6CCA-4807-8489-A8652B9A60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628A13-AA64-491E-B713-8F29E00C8ED5}"/>
              </a:ext>
            </a:extLst>
          </p:cNvPr>
          <p:cNvSpPr>
            <a:spLocks noGrp="1"/>
          </p:cNvSpPr>
          <p:nvPr>
            <p:ph idx="1"/>
          </p:nvPr>
        </p:nvSpPr>
        <p:spPr>
          <a:xfrm>
            <a:off x="1295401" y="2133600"/>
            <a:ext cx="7239000" cy="3777622"/>
          </a:xfrm>
        </p:spPr>
        <p:txBody>
          <a:bodyPr>
            <a:normAutofit/>
          </a:bodyPr>
          <a:lstStyle/>
          <a:p>
            <a:pPr algn="l" rtl="0"/>
            <a:r>
              <a:rPr lang="en-US" sz="2000" dirty="0"/>
              <a:t>Waterhouse-</a:t>
            </a:r>
            <a:r>
              <a:rPr lang="en-US" sz="2000" dirty="0" err="1"/>
              <a:t>Friderichsen</a:t>
            </a:r>
            <a:r>
              <a:rPr lang="en-US" sz="2000" dirty="0"/>
              <a:t> syndrome is classically associated with </a:t>
            </a:r>
            <a:r>
              <a:rPr lang="en-US" sz="2000" b="1" i="1" dirty="0"/>
              <a:t>Neisseria meningitidis</a:t>
            </a:r>
            <a:r>
              <a:rPr lang="en-US" sz="2000" dirty="0"/>
              <a:t> septicemia but can also be caused by other organisms, including </a:t>
            </a:r>
            <a:r>
              <a:rPr lang="en-US" sz="2000" i="1" dirty="0"/>
              <a:t>Pseudomonas</a:t>
            </a:r>
            <a:r>
              <a:rPr lang="en-US" sz="2000" dirty="0"/>
              <a:t> spp., pneumococci, and </a:t>
            </a:r>
            <a:r>
              <a:rPr lang="en-US" sz="2000" i="1" dirty="0" err="1"/>
              <a:t>Haemophilus</a:t>
            </a:r>
            <a:r>
              <a:rPr lang="en-US" sz="2000" i="1" dirty="0"/>
              <a:t> influenzae.</a:t>
            </a:r>
          </a:p>
          <a:p>
            <a:pPr algn="l" rtl="0"/>
            <a:r>
              <a:rPr lang="en-US" sz="2000" dirty="0"/>
              <a:t> The pathogenesis of the Waterhouse-</a:t>
            </a:r>
            <a:r>
              <a:rPr lang="en-US" sz="2000" dirty="0" err="1"/>
              <a:t>Friderichsen</a:t>
            </a:r>
            <a:r>
              <a:rPr lang="en-US" sz="2000" dirty="0"/>
              <a:t> syndrome remains unclear but probably involves endotoxin-induced vascular injury with associated disseminated intravascular coagulation</a:t>
            </a:r>
          </a:p>
        </p:txBody>
      </p:sp>
    </p:spTree>
    <p:extLst>
      <p:ext uri="{BB962C8B-B14F-4D97-AF65-F5344CB8AC3E}">
        <p14:creationId xmlns:p14="http://schemas.microsoft.com/office/powerpoint/2010/main" val="97824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589199" cy="1280890"/>
          </a:xfrm>
        </p:spPr>
        <p:txBody>
          <a:bodyPr>
            <a:normAutofit fontScale="90000"/>
          </a:bodyPr>
          <a:lstStyle/>
          <a:p>
            <a:pPr fontAlgn="base"/>
            <a:r>
              <a:rPr lang="en-US" dirty="0">
                <a:solidFill>
                  <a:srgbClr val="000000"/>
                </a:solidFill>
                <a:latin typeface="Whitney A"/>
              </a:rPr>
              <a:t>Chronic Adrenocortical Insufficiency: Addison Disease</a:t>
            </a:r>
            <a:br>
              <a:rPr lang="en-US" dirty="0">
                <a:solidFill>
                  <a:srgbClr val="000000"/>
                </a:solidFill>
                <a:latin typeface="Whitney A"/>
              </a:rPr>
            </a:br>
            <a:endParaRPr lang="ar-SA" dirty="0"/>
          </a:p>
        </p:txBody>
      </p:sp>
      <p:sp>
        <p:nvSpPr>
          <p:cNvPr id="3" name="Content Placeholder 2"/>
          <p:cNvSpPr>
            <a:spLocks noGrp="1"/>
          </p:cNvSpPr>
          <p:nvPr>
            <p:ph idx="1"/>
          </p:nvPr>
        </p:nvSpPr>
        <p:spPr>
          <a:xfrm>
            <a:off x="1600201" y="2133600"/>
            <a:ext cx="6934200" cy="3777622"/>
          </a:xfrm>
        </p:spPr>
        <p:txBody>
          <a:bodyPr>
            <a:normAutofit fontScale="92500" lnSpcReduction="10000"/>
          </a:bodyPr>
          <a:lstStyle/>
          <a:p>
            <a:pPr algn="l" rtl="0"/>
            <a:r>
              <a:rPr lang="en-US" sz="2400" dirty="0">
                <a:solidFill>
                  <a:srgbClr val="000000"/>
                </a:solidFill>
                <a:latin typeface="Chronicle Text G3 A"/>
              </a:rPr>
              <a:t>uncommon disorder resulting from progressive destruction of the adrenal cortex. </a:t>
            </a:r>
          </a:p>
          <a:p>
            <a:pPr algn="l" rtl="0"/>
            <a:r>
              <a:rPr lang="en-US" sz="2400" dirty="0">
                <a:solidFill>
                  <a:srgbClr val="000000"/>
                </a:solidFill>
                <a:latin typeface="Chronicle Text G3 A"/>
              </a:rPr>
              <a:t>More than 90% of all cases are attributable to one of four disorders: </a:t>
            </a:r>
          </a:p>
          <a:p>
            <a:pPr marL="0" indent="0" algn="l" rtl="0">
              <a:buNone/>
            </a:pPr>
            <a:r>
              <a:rPr lang="en-US" sz="2400" dirty="0">
                <a:solidFill>
                  <a:srgbClr val="000000"/>
                </a:solidFill>
                <a:latin typeface="Chronicle Text G3 A"/>
              </a:rPr>
              <a:t>1-Autoimmune adrenalitis (most common cause)</a:t>
            </a:r>
            <a:r>
              <a:rPr lang="en-US" dirty="0"/>
              <a:t> autoimmune destruction of steroid-producing cells, and </a:t>
            </a:r>
            <a:r>
              <a:rPr lang="en-US" dirty="0" smtClean="0"/>
              <a:t>autoantibodies</a:t>
            </a:r>
            <a:endParaRPr lang="en-US" dirty="0"/>
          </a:p>
          <a:p>
            <a:pPr marL="0" indent="0" algn="l" rtl="0">
              <a:buNone/>
            </a:pPr>
            <a:r>
              <a:rPr lang="en-US" sz="2400" dirty="0">
                <a:solidFill>
                  <a:srgbClr val="000000"/>
                </a:solidFill>
                <a:latin typeface="Chronicle Text G3 A"/>
              </a:rPr>
              <a:t>2-Infection: tuberculosis and fungal</a:t>
            </a:r>
          </a:p>
          <a:p>
            <a:pPr marL="0" indent="0" algn="l" rtl="0">
              <a:buNone/>
            </a:pPr>
            <a:r>
              <a:rPr lang="en-US" sz="2400" dirty="0">
                <a:solidFill>
                  <a:srgbClr val="000000"/>
                </a:solidFill>
                <a:latin typeface="Chronicle Text G3 A"/>
              </a:rPr>
              <a:t>3- Acquired immune deficiency syndrome (AIDS)</a:t>
            </a:r>
          </a:p>
          <a:p>
            <a:pPr marL="0" indent="0" algn="l" rtl="0">
              <a:buNone/>
            </a:pPr>
            <a:r>
              <a:rPr lang="en-US" sz="2400" dirty="0">
                <a:solidFill>
                  <a:srgbClr val="000000"/>
                </a:solidFill>
                <a:latin typeface="Chronicle Text G3 A"/>
              </a:rPr>
              <a:t>4- Metastatic neoplasms</a:t>
            </a:r>
            <a:endParaRPr lang="ar-SA" sz="2400" dirty="0"/>
          </a:p>
        </p:txBody>
      </p:sp>
    </p:spTree>
    <p:extLst>
      <p:ext uri="{BB962C8B-B14F-4D97-AF65-F5344CB8AC3E}">
        <p14:creationId xmlns:p14="http://schemas.microsoft.com/office/powerpoint/2010/main" val="3670907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C065-DDC5-44E8-B3D6-A8A0C6EB7570}"/>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14CB78D-E645-4954-A26C-32CFE39CAF93}"/>
              </a:ext>
            </a:extLst>
          </p:cNvPr>
          <p:cNvSpPr>
            <a:spLocks noGrp="1"/>
          </p:cNvSpPr>
          <p:nvPr>
            <p:ph idx="1"/>
          </p:nvPr>
        </p:nvSpPr>
        <p:spPr>
          <a:xfrm>
            <a:off x="914401" y="2133600"/>
            <a:ext cx="7620000" cy="3777622"/>
          </a:xfrm>
        </p:spPr>
        <p:txBody>
          <a:bodyPr>
            <a:normAutofit/>
          </a:bodyPr>
          <a:lstStyle/>
          <a:p>
            <a:pPr algn="l" rtl="0"/>
            <a:r>
              <a:rPr lang="en-US" dirty="0"/>
              <a:t> </a:t>
            </a:r>
            <a:r>
              <a:rPr lang="en-US" b="1" dirty="0"/>
              <a:t>Primary autoimmune adrenalitis</a:t>
            </a:r>
            <a:r>
              <a:rPr lang="en-US" dirty="0"/>
              <a:t> is characterized by irregularly shrunken glands, which may be exceedingly difficult to identify within the suprarenal adipose tissue.</a:t>
            </a:r>
          </a:p>
          <a:p>
            <a:pPr algn="l" rtl="0"/>
            <a:r>
              <a:rPr lang="en-US" dirty="0"/>
              <a:t> On histologic examination, the cortex contains only scattered residual cortical cells in a collapsed network of connective tissue. A variable lymphoid infiltrate is present in the cortex and may extend into the subjacent medulla </a:t>
            </a:r>
          </a:p>
          <a:p>
            <a:pPr algn="l" rtl="0"/>
            <a:r>
              <a:rPr lang="en-US" dirty="0"/>
              <a:t> In </a:t>
            </a:r>
            <a:r>
              <a:rPr lang="en-US" b="1" dirty="0"/>
              <a:t>tuberculosis or fungal diseases,</a:t>
            </a:r>
            <a:r>
              <a:rPr lang="en-US" dirty="0"/>
              <a:t> the adrenal architecture may be effaced by a granulomatous inflammatory reaction identical to that encountered in other sites of infection</a:t>
            </a:r>
          </a:p>
        </p:txBody>
      </p:sp>
    </p:spTree>
    <p:extLst>
      <p:ext uri="{BB962C8B-B14F-4D97-AF65-F5344CB8AC3E}">
        <p14:creationId xmlns:p14="http://schemas.microsoft.com/office/powerpoint/2010/main" val="131989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143000" y="2133600"/>
            <a:ext cx="7391401" cy="4343400"/>
          </a:xfrm>
        </p:spPr>
        <p:txBody>
          <a:bodyPr>
            <a:normAutofit fontScale="92500" lnSpcReduction="20000"/>
          </a:bodyPr>
          <a:lstStyle/>
          <a:p>
            <a:pPr algn="l" rtl="0"/>
            <a:r>
              <a:rPr lang="en-US" b="1" i="1" dirty="0"/>
              <a:t>Gastrointestinal </a:t>
            </a:r>
            <a:r>
              <a:rPr lang="en-US" b="1" i="1" dirty="0" smtClean="0"/>
              <a:t>disturbances </a:t>
            </a:r>
            <a:r>
              <a:rPr lang="en-US" b="1" dirty="0" smtClean="0"/>
              <a:t>are </a:t>
            </a:r>
            <a:r>
              <a:rPr lang="en-US" b="1" dirty="0"/>
              <a:t>common and include anorexia, nausea, vomiting, weight loss, and diarrhea.</a:t>
            </a:r>
          </a:p>
          <a:p>
            <a:pPr algn="l" rtl="0"/>
            <a:r>
              <a:rPr lang="en-US" b="1" dirty="0"/>
              <a:t> In patients with primary adrenal disease, increased levels of ACTH precursor hormone stimulate melanocytes, with resultant </a:t>
            </a:r>
            <a:r>
              <a:rPr lang="en-US" b="1" i="1" dirty="0"/>
              <a:t>hyperpigmentation</a:t>
            </a:r>
            <a:r>
              <a:rPr lang="en-US" b="1" dirty="0"/>
              <a:t> of the skin and mucosal surfaces.</a:t>
            </a:r>
          </a:p>
          <a:p>
            <a:pPr algn="l" rtl="0"/>
            <a:r>
              <a:rPr lang="en-US" b="1" dirty="0"/>
              <a:t>Decreased mineralocorticoid (aldosterone) activity in patients with primary adrenal insufficiency results in potassium retention and sodium loss, with consequent </a:t>
            </a:r>
            <a:r>
              <a:rPr lang="en-US" b="1" i="1" dirty="0"/>
              <a:t>hyperkalemia, </a:t>
            </a:r>
            <a:r>
              <a:rPr lang="en-US" b="1" i="1" dirty="0" err="1"/>
              <a:t>hyponatremia</a:t>
            </a:r>
            <a:r>
              <a:rPr lang="en-US" b="1" i="1" dirty="0"/>
              <a:t>, volume depletion,</a:t>
            </a:r>
            <a:r>
              <a:rPr lang="en-US" b="1" dirty="0"/>
              <a:t> and </a:t>
            </a:r>
            <a:r>
              <a:rPr lang="en-US" b="1" i="1" dirty="0"/>
              <a:t>hypotension</a:t>
            </a:r>
            <a:r>
              <a:rPr lang="en-US" b="1" dirty="0"/>
              <a:t>, whereas secondary </a:t>
            </a:r>
            <a:r>
              <a:rPr lang="en-US" b="1" dirty="0" err="1"/>
              <a:t>hypoadrenalism</a:t>
            </a:r>
            <a:r>
              <a:rPr lang="en-US" b="1" dirty="0"/>
              <a:t> is characterized by deficient cortisol and androgen output but normal or near-normal aldosterone synthesis. </a:t>
            </a:r>
          </a:p>
          <a:p>
            <a:pPr algn="l" rtl="0"/>
            <a:r>
              <a:rPr lang="en-US" b="1" dirty="0"/>
              <a:t>Hypoglycemia occasionally may occur. </a:t>
            </a:r>
          </a:p>
          <a:p>
            <a:pPr algn="l" rtl="0"/>
            <a:r>
              <a:rPr lang="en-US" b="1" dirty="0"/>
              <a:t>Stresses such as infections, trauma, or surgical procedures in affected patients may precipitate an acute adrenal crisis, manifested by intractable vomiting, abdominal pain, hypotension, coma, and vascular collapse. Death follows rapidly unless corticosteroids are replaced immediately.</a:t>
            </a:r>
            <a:endParaRPr lang="ar-SA" b="1" dirty="0"/>
          </a:p>
        </p:txBody>
      </p:sp>
    </p:spTree>
    <p:extLst>
      <p:ext uri="{BB962C8B-B14F-4D97-AF65-F5344CB8AC3E}">
        <p14:creationId xmlns:p14="http://schemas.microsoft.com/office/powerpoint/2010/main" val="360881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5E66-68A7-488A-8830-077328CC10C7}"/>
              </a:ext>
            </a:extLst>
          </p:cNvPr>
          <p:cNvSpPr>
            <a:spLocks noGrp="1"/>
          </p:cNvSpPr>
          <p:nvPr>
            <p:ph type="title"/>
          </p:nvPr>
        </p:nvSpPr>
        <p:spPr>
          <a:xfrm>
            <a:off x="1335600" y="852710"/>
            <a:ext cx="6589199" cy="1280890"/>
          </a:xfrm>
        </p:spPr>
        <p:txBody>
          <a:bodyPr>
            <a:normAutofit fontScale="90000"/>
          </a:bodyPr>
          <a:lstStyle/>
          <a:p>
            <a:r>
              <a:rPr lang="en-US" cap="all" dirty="0"/>
              <a:t>ADRENOCORTICAL NEOPLASMS</a:t>
            </a:r>
            <a:br>
              <a:rPr lang="en-US" cap="all" dirty="0"/>
            </a:br>
            <a:endParaRPr lang="en-US" dirty="0"/>
          </a:p>
        </p:txBody>
      </p:sp>
      <p:sp>
        <p:nvSpPr>
          <p:cNvPr id="3" name="Content Placeholder 2">
            <a:extLst>
              <a:ext uri="{FF2B5EF4-FFF2-40B4-BE49-F238E27FC236}">
                <a16:creationId xmlns:a16="http://schemas.microsoft.com/office/drawing/2014/main" id="{E70DB56D-2B61-476A-A62D-A5D349D51CCA}"/>
              </a:ext>
            </a:extLst>
          </p:cNvPr>
          <p:cNvSpPr>
            <a:spLocks noGrp="1"/>
          </p:cNvSpPr>
          <p:nvPr>
            <p:ph idx="1"/>
          </p:nvPr>
        </p:nvSpPr>
        <p:spPr>
          <a:xfrm>
            <a:off x="1219201" y="2133600"/>
            <a:ext cx="7315200" cy="3777622"/>
          </a:xfrm>
        </p:spPr>
        <p:txBody>
          <a:bodyPr/>
          <a:lstStyle/>
          <a:p>
            <a:pPr algn="l" rtl="0" fontAlgn="base"/>
            <a:r>
              <a:rPr lang="en-US" dirty="0"/>
              <a:t>While functional adenomas are most commonly associated with hyperaldosteronism and with Cushing syndrome, a </a:t>
            </a:r>
            <a:r>
              <a:rPr lang="en-US" dirty="0" err="1"/>
              <a:t>virilizing</a:t>
            </a:r>
            <a:r>
              <a:rPr lang="en-US" dirty="0"/>
              <a:t> neoplasm is more likely to be a carcinoma. </a:t>
            </a:r>
          </a:p>
          <a:p>
            <a:pPr algn="l" rtl="0" fontAlgn="base"/>
            <a:endParaRPr lang="en-US" dirty="0"/>
          </a:p>
          <a:p>
            <a:pPr algn="l" rtl="0" fontAlgn="base"/>
            <a:r>
              <a:rPr lang="en-US" dirty="0"/>
              <a:t>Not all adrenocortical neoplasms, however, elaborate steroid hormones. </a:t>
            </a:r>
          </a:p>
          <a:p>
            <a:pPr algn="l" rtl="0" fontAlgn="base"/>
            <a:r>
              <a:rPr lang="en-US" dirty="0"/>
              <a:t>Determination of whether a cortical neoplasm is functional or not is based on clinical evaluation and measurement of the hormone or its metabolites in the laboratory.</a:t>
            </a:r>
            <a:endParaRPr lang="en-US" b="1" cap="all" dirty="0"/>
          </a:p>
          <a:p>
            <a:pPr algn="l"/>
            <a:endParaRPr lang="en-US" dirty="0"/>
          </a:p>
        </p:txBody>
      </p:sp>
    </p:spTree>
    <p:extLst>
      <p:ext uri="{BB962C8B-B14F-4D97-AF65-F5344CB8AC3E}">
        <p14:creationId xmlns:p14="http://schemas.microsoft.com/office/powerpoint/2010/main" val="255608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4FFB-BA12-4226-B536-2BB2138E49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574A23-2248-4331-AF8C-14C7BB921DED}"/>
              </a:ext>
            </a:extLst>
          </p:cNvPr>
          <p:cNvSpPr>
            <a:spLocks noGrp="1"/>
          </p:cNvSpPr>
          <p:nvPr>
            <p:ph idx="1"/>
          </p:nvPr>
        </p:nvSpPr>
        <p:spPr>
          <a:xfrm>
            <a:off x="1143001" y="2133600"/>
            <a:ext cx="7391400" cy="4100290"/>
          </a:xfrm>
        </p:spPr>
        <p:txBody>
          <a:bodyPr>
            <a:normAutofit lnSpcReduction="10000"/>
          </a:bodyPr>
          <a:lstStyle/>
          <a:p>
            <a:pPr algn="l" rtl="0"/>
            <a:r>
              <a:rPr lang="en-US" dirty="0"/>
              <a:t>Most cortical adenomas do not cause hyperfunction and usually are encountered as incidental findings at the time of autopsy or during abdominal imaging for an unrelated cause</a:t>
            </a:r>
          </a:p>
          <a:p>
            <a:pPr algn="l" rtl="0"/>
            <a:r>
              <a:rPr lang="en-US" dirty="0"/>
              <a:t>On cut surface, adenomas usually are yellow to yellow-brown, owing to the presence of lipid within the neoplastic cells . As a general rule they are small, averaging 1 to 2 cm in diameter. </a:t>
            </a:r>
          </a:p>
          <a:p>
            <a:pPr algn="l" rtl="0"/>
            <a:r>
              <a:rPr lang="en-US" dirty="0"/>
              <a:t>On microscopic examination, adenomas are composed of cells similar to those populating the normal adrenal cortex. The nuclei tend to be small, although some degree of pleomorphism may be encountered even in benign lesions </a:t>
            </a:r>
            <a:r>
              <a:rPr lang="en-US" b="1" dirty="0"/>
              <a:t>(endocrine atypia).</a:t>
            </a:r>
            <a:r>
              <a:rPr lang="en-US" dirty="0"/>
              <a:t> The cytoplasm of the neoplastic cells ranges from eosinophilic to vacuolated, depending on their lipid content; mitotic activity generally is inconspicuous.</a:t>
            </a:r>
          </a:p>
        </p:txBody>
      </p:sp>
    </p:spTree>
    <p:extLst>
      <p:ext uri="{BB962C8B-B14F-4D97-AF65-F5344CB8AC3E}">
        <p14:creationId xmlns:p14="http://schemas.microsoft.com/office/powerpoint/2010/main" val="407697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04E6-D798-4FAC-8B4D-711C68925AA0}"/>
              </a:ext>
            </a:extLst>
          </p:cNvPr>
          <p:cNvSpPr>
            <a:spLocks noGrp="1"/>
          </p:cNvSpPr>
          <p:nvPr>
            <p:ph type="title"/>
          </p:nvPr>
        </p:nvSpPr>
        <p:spPr/>
        <p:txBody>
          <a:bodyPr/>
          <a:lstStyle/>
          <a:p>
            <a:r>
              <a:rPr lang="en-US" b="1" dirty="0"/>
              <a:t>Adrenocortical carcinomas</a:t>
            </a:r>
            <a:r>
              <a:rPr lang="en-US" dirty="0"/>
              <a:t> </a:t>
            </a:r>
          </a:p>
        </p:txBody>
      </p:sp>
      <p:sp>
        <p:nvSpPr>
          <p:cNvPr id="3" name="Content Placeholder 2">
            <a:extLst>
              <a:ext uri="{FF2B5EF4-FFF2-40B4-BE49-F238E27FC236}">
                <a16:creationId xmlns:a16="http://schemas.microsoft.com/office/drawing/2014/main" id="{D7EAC739-E98E-4201-BB56-C6C3A026BD46}"/>
              </a:ext>
            </a:extLst>
          </p:cNvPr>
          <p:cNvSpPr>
            <a:spLocks noGrp="1"/>
          </p:cNvSpPr>
          <p:nvPr>
            <p:ph idx="1"/>
          </p:nvPr>
        </p:nvSpPr>
        <p:spPr>
          <a:xfrm>
            <a:off x="1524001" y="2133600"/>
            <a:ext cx="7010400" cy="3962400"/>
          </a:xfrm>
        </p:spPr>
        <p:txBody>
          <a:bodyPr/>
          <a:lstStyle/>
          <a:p>
            <a:pPr algn="l" rtl="0"/>
            <a:r>
              <a:rPr lang="en-US" b="1" dirty="0"/>
              <a:t>Adrenocortical carcinomas</a:t>
            </a:r>
            <a:r>
              <a:rPr lang="en-US" dirty="0"/>
              <a:t> are rare neoplasms that may occur at any age, including in childhood. </a:t>
            </a:r>
          </a:p>
          <a:p>
            <a:pPr algn="l" rtl="0"/>
            <a:r>
              <a:rPr lang="en-US" dirty="0"/>
              <a:t>Two rare inherited causes of adrenal cortical carcinomas are Li-</a:t>
            </a:r>
            <a:r>
              <a:rPr lang="en-US" dirty="0" err="1"/>
              <a:t>Fraumeni</a:t>
            </a:r>
            <a:r>
              <a:rPr lang="en-US" dirty="0"/>
              <a:t> syndrome and Beckwith-Wiedemann syndrome .</a:t>
            </a:r>
          </a:p>
          <a:p>
            <a:pPr algn="l" rtl="0"/>
            <a:r>
              <a:rPr lang="en-US" dirty="0"/>
              <a:t> In most cases, adrenocortical carcinomas are large, invasive lesions that efface the native adrenal gland. </a:t>
            </a:r>
          </a:p>
          <a:p>
            <a:pPr algn="l" rtl="0"/>
            <a:r>
              <a:rPr lang="en-US" dirty="0"/>
              <a:t>On cut surface, adrenocortical carcinomas typically are variegated, poorly demarcated lesions containing areas of necrosis, hemorrhage, and cystic change </a:t>
            </a:r>
          </a:p>
        </p:txBody>
      </p:sp>
    </p:spTree>
    <p:extLst>
      <p:ext uri="{BB962C8B-B14F-4D97-AF65-F5344CB8AC3E}">
        <p14:creationId xmlns:p14="http://schemas.microsoft.com/office/powerpoint/2010/main" val="286491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6002-B057-4C40-88D8-BA614C374FC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E1518B-448A-490C-B2E5-7BB3F39939CC}"/>
              </a:ext>
            </a:extLst>
          </p:cNvPr>
          <p:cNvPicPr>
            <a:picLocks noGrp="1" noChangeAspect="1"/>
          </p:cNvPicPr>
          <p:nvPr>
            <p:ph idx="1"/>
          </p:nvPr>
        </p:nvPicPr>
        <p:blipFill>
          <a:blip r:embed="rId2"/>
          <a:stretch>
            <a:fillRect/>
          </a:stretch>
        </p:blipFill>
        <p:spPr>
          <a:xfrm>
            <a:off x="1143000" y="970337"/>
            <a:ext cx="7720831" cy="4917325"/>
          </a:xfrm>
          <a:prstGeom prst="rect">
            <a:avLst/>
          </a:prstGeom>
        </p:spPr>
      </p:pic>
    </p:spTree>
    <p:extLst>
      <p:ext uri="{BB962C8B-B14F-4D97-AF65-F5344CB8AC3E}">
        <p14:creationId xmlns:p14="http://schemas.microsoft.com/office/powerpoint/2010/main" val="602134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D1FB-D8C2-4C15-AD6E-279085D63B90}"/>
              </a:ext>
            </a:extLst>
          </p:cNvPr>
          <p:cNvSpPr>
            <a:spLocks noGrp="1"/>
          </p:cNvSpPr>
          <p:nvPr>
            <p:ph type="title"/>
          </p:nvPr>
        </p:nvSpPr>
        <p:spPr>
          <a:xfrm>
            <a:off x="1371601" y="624110"/>
            <a:ext cx="7162800" cy="1280890"/>
          </a:xfrm>
        </p:spPr>
        <p:txBody>
          <a:bodyPr/>
          <a:lstStyle/>
          <a:p>
            <a:r>
              <a:rPr lang="en-US" dirty="0"/>
              <a:t>Anaplastic cells</a:t>
            </a:r>
          </a:p>
        </p:txBody>
      </p:sp>
      <p:pic>
        <p:nvPicPr>
          <p:cNvPr id="4" name="Content Placeholder 3">
            <a:extLst>
              <a:ext uri="{FF2B5EF4-FFF2-40B4-BE49-F238E27FC236}">
                <a16:creationId xmlns:a16="http://schemas.microsoft.com/office/drawing/2014/main" id="{58E9ECD6-F173-49BF-A42D-FD1895011E2C}"/>
              </a:ext>
            </a:extLst>
          </p:cNvPr>
          <p:cNvPicPr>
            <a:picLocks noGrp="1" noChangeAspect="1"/>
          </p:cNvPicPr>
          <p:nvPr>
            <p:ph idx="1"/>
          </p:nvPr>
        </p:nvPicPr>
        <p:blipFill>
          <a:blip r:embed="rId2"/>
          <a:stretch>
            <a:fillRect/>
          </a:stretch>
        </p:blipFill>
        <p:spPr>
          <a:xfrm>
            <a:off x="838200" y="2209800"/>
            <a:ext cx="7696200" cy="4495800"/>
          </a:xfrm>
          <a:prstGeom prst="rect">
            <a:avLst/>
          </a:prstGeom>
        </p:spPr>
      </p:pic>
    </p:spTree>
    <p:extLst>
      <p:ext uri="{BB962C8B-B14F-4D97-AF65-F5344CB8AC3E}">
        <p14:creationId xmlns:p14="http://schemas.microsoft.com/office/powerpoint/2010/main" val="373072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85800" y="838201"/>
            <a:ext cx="8229600" cy="5006704"/>
          </a:xfrm>
          <a:prstGeom prst="rect">
            <a:avLst/>
          </a:prstGeom>
        </p:spPr>
      </p:pic>
    </p:spTree>
    <p:extLst>
      <p:ext uri="{BB962C8B-B14F-4D97-AF65-F5344CB8AC3E}">
        <p14:creationId xmlns:p14="http://schemas.microsoft.com/office/powerpoint/2010/main" val="1077696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1295400" y="2133600"/>
            <a:ext cx="7239001" cy="3777622"/>
          </a:xfrm>
        </p:spPr>
        <p:txBody>
          <a:bodyPr>
            <a:normAutofit/>
          </a:bodyPr>
          <a:lstStyle/>
          <a:p>
            <a:endParaRPr lang="en-US" b="1" dirty="0"/>
          </a:p>
          <a:p>
            <a:pPr algn="l" rtl="0"/>
            <a:r>
              <a:rPr lang="en-US" b="1" dirty="0" err="1"/>
              <a:t>Pheochromocytomas</a:t>
            </a:r>
            <a:r>
              <a:rPr lang="en-US" b="1" dirty="0"/>
              <a:t>(</a:t>
            </a:r>
            <a:r>
              <a:rPr lang="en-US" b="1" dirty="0" err="1"/>
              <a:t>chromaffin</a:t>
            </a:r>
            <a:r>
              <a:rPr lang="en-US" b="1" dirty="0"/>
              <a:t> cells ) secret </a:t>
            </a:r>
            <a:r>
              <a:rPr lang="en-US" b="1" dirty="0" err="1"/>
              <a:t>catecholamines</a:t>
            </a:r>
            <a:endParaRPr lang="en-US" b="1" dirty="0"/>
          </a:p>
          <a:p>
            <a:pPr algn="l" rtl="0"/>
            <a:r>
              <a:rPr lang="en-US" b="1" dirty="0"/>
              <a:t>Similar to </a:t>
            </a:r>
            <a:r>
              <a:rPr lang="en-US" b="1" dirty="0" err="1"/>
              <a:t>aldosterone</a:t>
            </a:r>
            <a:r>
              <a:rPr lang="en-US" b="1" dirty="0"/>
              <a:t>-secreting adenomas, give rise to surgically correctable forms of hypertension.</a:t>
            </a:r>
          </a:p>
          <a:p>
            <a:pPr marL="0" indent="0" algn="l" rtl="0">
              <a:buNone/>
            </a:pPr>
            <a:r>
              <a:rPr lang="en-US" b="1" dirty="0"/>
              <a:t>	</a:t>
            </a:r>
          </a:p>
          <a:p>
            <a:pPr algn="l" rtl="0"/>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914400" y="1887828"/>
            <a:ext cx="7353985" cy="3777622"/>
          </a:xfrm>
        </p:spPr>
        <p:txBody>
          <a:bodyPr>
            <a:noAutofit/>
          </a:bodyPr>
          <a:lstStyle/>
          <a:p>
            <a:pPr algn="l" rtl="0">
              <a:buNone/>
            </a:pPr>
            <a:r>
              <a:rPr lang="en-US" sz="2400" dirty="0">
                <a:latin typeface="Calibri" pitchFamily="34" charset="0"/>
              </a:rPr>
              <a:t>"rule of 10s":</a:t>
            </a:r>
          </a:p>
          <a:p>
            <a:pPr algn="l" rtl="0"/>
            <a:r>
              <a:rPr lang="en-US" sz="2400" dirty="0">
                <a:latin typeface="Calibri" pitchFamily="34" charset="0"/>
              </a:rPr>
              <a:t>10% of </a:t>
            </a:r>
            <a:r>
              <a:rPr lang="en-US" sz="2400" dirty="0" err="1">
                <a:latin typeface="Calibri" pitchFamily="34" charset="0"/>
              </a:rPr>
              <a:t>pheochromocytomas</a:t>
            </a:r>
            <a:r>
              <a:rPr lang="en-US" sz="2400" dirty="0">
                <a:latin typeface="Calibri" pitchFamily="34" charset="0"/>
              </a:rPr>
              <a:t> arise in association with one of several familial syndromes</a:t>
            </a:r>
            <a:r>
              <a:rPr lang="en-US" sz="2400" dirty="0">
                <a:latin typeface="Calibri" pitchFamily="34" charset="0"/>
                <a:hlinkClick r:id="rId3"/>
              </a:rPr>
              <a:t> MEN-2A and MEN-2B syndromes</a:t>
            </a:r>
            <a:r>
              <a:rPr lang="en-US" sz="2400" dirty="0">
                <a:latin typeface="Calibri" pitchFamily="34" charset="0"/>
              </a:rPr>
              <a:t>.</a:t>
            </a:r>
          </a:p>
          <a:p>
            <a:pPr algn="l" rtl="0"/>
            <a:r>
              <a:rPr lang="en-US" sz="2400" dirty="0">
                <a:latin typeface="Calibri" pitchFamily="34" charset="0"/>
              </a:rPr>
              <a:t>10% of pheochromocytomas are extra-adrenal.</a:t>
            </a:r>
          </a:p>
          <a:p>
            <a:pPr algn="l" rtl="0"/>
            <a:r>
              <a:rPr lang="en-US" sz="2400" dirty="0">
                <a:latin typeface="Calibri" pitchFamily="34" charset="0"/>
              </a:rPr>
              <a:t>10% of nonfamilial adrenal pheochromocytomas are bilateral; this figure may rise to 70% in cases that are associated with familial syndromes.</a:t>
            </a:r>
          </a:p>
          <a:p>
            <a:pPr algn="l" rtl="0"/>
            <a:r>
              <a:rPr lang="en-US" sz="2400" dirty="0">
                <a:latin typeface="Calibri" pitchFamily="34" charset="0"/>
              </a:rPr>
              <a:t>10% of adrenal pheochromocytomas are biologically malignant</a:t>
            </a:r>
          </a:p>
          <a:p>
            <a:pPr algn="l" rtl="0"/>
            <a:r>
              <a:rPr lang="en-US" sz="2400" dirty="0">
                <a:latin typeface="Calibri" pitchFamily="34" charset="0"/>
              </a:rPr>
              <a:t>10% of adrenal </a:t>
            </a:r>
            <a:r>
              <a:rPr lang="en-US" sz="2400" dirty="0" err="1">
                <a:latin typeface="Calibri" pitchFamily="34" charset="0"/>
              </a:rPr>
              <a:t>pheochromocytomas</a:t>
            </a:r>
            <a:r>
              <a:rPr lang="en-US" sz="2400" dirty="0">
                <a:latin typeface="Calibri" pitchFamily="34" charset="0"/>
              </a:rPr>
              <a:t>  in childhood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p:txBody>
          <a:bodyPr>
            <a:normAutofit/>
          </a:bodyPr>
          <a:lstStyle/>
          <a:p>
            <a:pPr algn="l" rtl="0">
              <a:buNone/>
            </a:pPr>
            <a:r>
              <a:rPr lang="en-US" b="1" dirty="0"/>
              <a:t>Von </a:t>
            </a:r>
            <a:r>
              <a:rPr lang="en-US" b="1" dirty="0" err="1"/>
              <a:t>Hippel-Lindau</a:t>
            </a:r>
            <a:r>
              <a:rPr lang="en-US" b="1" dirty="0"/>
              <a:t> disease</a:t>
            </a:r>
          </a:p>
          <a:p>
            <a:pPr marL="0" indent="0" algn="l" rtl="0">
              <a:buNone/>
            </a:pPr>
            <a:endParaRPr lang="en-US" b="1" dirty="0"/>
          </a:p>
          <a:p>
            <a:pPr algn="l" rtl="0">
              <a:buNone/>
            </a:pPr>
            <a:endParaRPr lang="en-US" b="1" dirty="0"/>
          </a:p>
          <a:p>
            <a:pPr algn="l" rtl="0">
              <a:buNone/>
            </a:pPr>
            <a:r>
              <a:rPr lang="en-US" b="1" dirty="0"/>
              <a:t>Von Recklinghausen’s Neurofibromatosis</a:t>
            </a:r>
          </a:p>
          <a:p>
            <a:pPr algn="l" rtl="0">
              <a:buNone/>
            </a:pPr>
            <a:r>
              <a:rPr lang="en-US" b="1" dirty="0"/>
              <a:t> Type I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73CC-16B3-4BB9-B5EF-CEFF940CC531}"/>
              </a:ext>
            </a:extLst>
          </p:cNvPr>
          <p:cNvSpPr>
            <a:spLocks noGrp="1"/>
          </p:cNvSpPr>
          <p:nvPr>
            <p:ph type="title"/>
          </p:nvPr>
        </p:nvSpPr>
        <p:spPr/>
        <p:txBody>
          <a:bodyPr/>
          <a:lstStyle/>
          <a:p>
            <a:r>
              <a:rPr lang="en-US" dirty="0"/>
              <a:t>Pheochromocytoma</a:t>
            </a:r>
            <a:br>
              <a:rPr lang="en-US" dirty="0"/>
            </a:br>
            <a:r>
              <a:rPr lang="en-US" dirty="0"/>
              <a:t>Gross</a:t>
            </a:r>
          </a:p>
        </p:txBody>
      </p:sp>
      <p:sp>
        <p:nvSpPr>
          <p:cNvPr id="3" name="Content Placeholder 2">
            <a:extLst>
              <a:ext uri="{FF2B5EF4-FFF2-40B4-BE49-F238E27FC236}">
                <a16:creationId xmlns:a16="http://schemas.microsoft.com/office/drawing/2014/main" id="{22CC483C-1615-4D3F-8C65-D375764BF86E}"/>
              </a:ext>
            </a:extLst>
          </p:cNvPr>
          <p:cNvSpPr>
            <a:spLocks noGrp="1"/>
          </p:cNvSpPr>
          <p:nvPr>
            <p:ph idx="1"/>
          </p:nvPr>
        </p:nvSpPr>
        <p:spPr>
          <a:xfrm>
            <a:off x="1371600" y="2286000"/>
            <a:ext cx="6591985" cy="3777622"/>
          </a:xfrm>
        </p:spPr>
        <p:txBody>
          <a:bodyPr>
            <a:normAutofit/>
          </a:bodyPr>
          <a:lstStyle/>
          <a:p>
            <a:pPr algn="l" rtl="0"/>
            <a:r>
              <a:rPr lang="en-US" sz="2400" dirty="0"/>
              <a:t>range in size from small, circumscribed lesions confined to the adrenal to large, hemorrhagic masses weighing several kilograms.</a:t>
            </a:r>
          </a:p>
          <a:p>
            <a:pPr algn="l" rtl="0"/>
            <a:r>
              <a:rPr lang="en-US" sz="2400" dirty="0"/>
              <a:t> On cut surface, smaller pheochromocytomas are yellow-tan.</a:t>
            </a:r>
          </a:p>
        </p:txBody>
      </p:sp>
    </p:spTree>
    <p:extLst>
      <p:ext uri="{BB962C8B-B14F-4D97-AF65-F5344CB8AC3E}">
        <p14:creationId xmlns:p14="http://schemas.microsoft.com/office/powerpoint/2010/main" val="127628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Pheochromocytoma Morphology</a:t>
            </a:r>
          </a:p>
        </p:txBody>
      </p:sp>
      <p:sp>
        <p:nvSpPr>
          <p:cNvPr id="3" name="Content Placeholder 2"/>
          <p:cNvSpPr>
            <a:spLocks noGrp="1"/>
          </p:cNvSpPr>
          <p:nvPr>
            <p:ph idx="1"/>
          </p:nvPr>
        </p:nvSpPr>
        <p:spPr>
          <a:xfrm>
            <a:off x="1295401" y="2133600"/>
            <a:ext cx="7239000" cy="4100290"/>
          </a:xfrm>
        </p:spPr>
        <p:txBody>
          <a:bodyPr>
            <a:normAutofit fontScale="92500" lnSpcReduction="20000"/>
          </a:bodyPr>
          <a:lstStyle/>
          <a:p>
            <a:endParaRPr lang="en-US" b="1" dirty="0"/>
          </a:p>
          <a:p>
            <a:pPr algn="l" rtl="0"/>
            <a:r>
              <a:rPr lang="en-US" dirty="0"/>
              <a:t>polygonal to spindle-shaped chromaffin cells and their supporting cells, compartmentalized into small nests, or </a:t>
            </a:r>
            <a:r>
              <a:rPr lang="en-US" b="1" dirty="0" err="1"/>
              <a:t>Zellballen</a:t>
            </a:r>
            <a:r>
              <a:rPr lang="en-US" b="1" dirty="0"/>
              <a:t>,</a:t>
            </a:r>
            <a:r>
              <a:rPr lang="en-US" dirty="0"/>
              <a:t> by a rich vascular network </a:t>
            </a:r>
          </a:p>
          <a:p>
            <a:pPr algn="l" rtl="0"/>
            <a:r>
              <a:rPr lang="en-US" dirty="0"/>
              <a:t>The cytoplasm of the neoplastic cells often has a finely granular appearance</a:t>
            </a:r>
          </a:p>
          <a:p>
            <a:pPr algn="l" rtl="0"/>
            <a:r>
              <a:rPr lang="en-US" dirty="0"/>
              <a:t> Electron microscopy reveals variable numbers of membrane-bound, electron-dense granules</a:t>
            </a:r>
          </a:p>
          <a:p>
            <a:pPr algn="l" rtl="0"/>
            <a:r>
              <a:rPr lang="en-US" dirty="0"/>
              <a:t> The nuclei of the neoplastic cells are often quite pleomorphic. Both capsular and vascular invasion may be encountered in benign lesions, and the mere presence of mitotic figures does not imply malignancy. </a:t>
            </a:r>
            <a:r>
              <a:rPr lang="en-US" b="1" dirty="0"/>
              <a:t>Therefore, the definitive diagnosis of malignancy in pheochromocytomas is based exclusively on the presence of metastases.</a:t>
            </a:r>
            <a:r>
              <a:rPr lang="en-US" dirty="0"/>
              <a:t> These may involve regional lymph nodes as well as more distant sites, including liver, lung, and bone.</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753600" cy="7315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371601" y="2133600"/>
            <a:ext cx="7162800" cy="4114800"/>
          </a:xfrm>
        </p:spPr>
        <p:txBody>
          <a:bodyPr>
            <a:normAutofit fontScale="92500" lnSpcReduction="10000"/>
          </a:bodyPr>
          <a:lstStyle/>
          <a:p>
            <a:pPr algn="l" rtl="0"/>
            <a:r>
              <a:rPr lang="en-US" dirty="0"/>
              <a:t>The predominant clinical manifestation of </a:t>
            </a:r>
            <a:r>
              <a:rPr lang="en-US" dirty="0" err="1"/>
              <a:t>pheochromocytoma</a:t>
            </a:r>
            <a:r>
              <a:rPr lang="en-US" dirty="0"/>
              <a:t> is </a:t>
            </a:r>
            <a:r>
              <a:rPr lang="en-US" i="1" dirty="0"/>
              <a:t>hypertension</a:t>
            </a:r>
            <a:r>
              <a:rPr lang="en-US" dirty="0"/>
              <a:t>. </a:t>
            </a:r>
          </a:p>
          <a:p>
            <a:pPr algn="l" rtl="0"/>
            <a:r>
              <a:rPr lang="en-US" dirty="0"/>
              <a:t>The characteristic presentation with a hypertensive episode is one of abrupt elevation in blood pressure, associated with tachycardia, palpitations, headache, sweating, tremor, and a sense of apprehension. </a:t>
            </a:r>
          </a:p>
          <a:p>
            <a:pPr algn="l" rtl="0"/>
            <a:r>
              <a:rPr lang="en-US" dirty="0"/>
              <a:t>increased risk of myocardial ischemia, heart failure, renal injury, and stroke (cerebrovascular accident).</a:t>
            </a:r>
          </a:p>
          <a:p>
            <a:pPr algn="l" rtl="0"/>
            <a:r>
              <a:rPr lang="en-US" dirty="0"/>
              <a:t> Sudden cardiac death may occur, probably secondary to catecholamine-induced myocardial irritability and ventricular arrhythmias. </a:t>
            </a:r>
          </a:p>
          <a:p>
            <a:pPr algn="l" rtl="0"/>
            <a:r>
              <a:rPr lang="en-US" dirty="0"/>
              <a:t>The laboratory diagnosis of </a:t>
            </a:r>
            <a:r>
              <a:rPr lang="en-US" dirty="0" err="1"/>
              <a:t>pheochromocytoma</a:t>
            </a:r>
            <a:r>
              <a:rPr lang="en-US" dirty="0"/>
              <a:t> is based on demonstration of increased urinary excretion of free </a:t>
            </a:r>
            <a:r>
              <a:rPr lang="en-US" dirty="0" err="1"/>
              <a:t>catecholamines</a:t>
            </a:r>
            <a:r>
              <a:rPr lang="en-US" dirty="0"/>
              <a:t> and their metabolites, such as </a:t>
            </a:r>
            <a:r>
              <a:rPr lang="en-US" dirty="0" err="1"/>
              <a:t>vanillylmandelic</a:t>
            </a:r>
            <a:r>
              <a:rPr lang="en-US" dirty="0"/>
              <a:t> acid and </a:t>
            </a:r>
            <a:r>
              <a:rPr lang="en-US" dirty="0" err="1"/>
              <a:t>metanephrines</a:t>
            </a:r>
            <a:endParaRPr lang="ar-SA" dirty="0"/>
          </a:p>
        </p:txBody>
      </p:sp>
    </p:spTree>
    <p:extLst>
      <p:ext uri="{BB962C8B-B14F-4D97-AF65-F5344CB8AC3E}">
        <p14:creationId xmlns:p14="http://schemas.microsoft.com/office/powerpoint/2010/main" val="42889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852710"/>
            <a:ext cx="6589199" cy="1280890"/>
          </a:xfrm>
        </p:spPr>
        <p:txBody>
          <a:bodyPr/>
          <a:lstStyle/>
          <a:p>
            <a:r>
              <a:rPr lang="en-US" b="1" dirty="0"/>
              <a:t>Adrenal Gland</a:t>
            </a:r>
          </a:p>
        </p:txBody>
      </p:sp>
      <p:sp>
        <p:nvSpPr>
          <p:cNvPr id="3" name="Content Placeholder 2"/>
          <p:cNvSpPr>
            <a:spLocks noGrp="1"/>
          </p:cNvSpPr>
          <p:nvPr>
            <p:ph idx="1"/>
          </p:nvPr>
        </p:nvSpPr>
        <p:spPr>
          <a:xfrm>
            <a:off x="1676401" y="2133600"/>
            <a:ext cx="6858000" cy="3777622"/>
          </a:xfrm>
        </p:spPr>
        <p:txBody>
          <a:bodyPr>
            <a:normAutofit/>
          </a:bodyPr>
          <a:lstStyle/>
          <a:p>
            <a:endParaRPr lang="en-US" b="1" i="1" dirty="0"/>
          </a:p>
          <a:p>
            <a:pPr algn="l" rtl="0">
              <a:buNone/>
            </a:pPr>
            <a:r>
              <a:rPr lang="en-US" b="1" i="1" dirty="0"/>
              <a:t>Three  types of steroids:</a:t>
            </a:r>
          </a:p>
          <a:p>
            <a:pPr algn="l" rtl="0">
              <a:buNone/>
            </a:pPr>
            <a:endParaRPr lang="en-US" b="1" i="1" dirty="0"/>
          </a:p>
          <a:p>
            <a:pPr algn="l" rtl="0">
              <a:buNone/>
            </a:pPr>
            <a:r>
              <a:rPr lang="en-US" b="1" i="1" dirty="0"/>
              <a:t>(1) </a:t>
            </a:r>
            <a:r>
              <a:rPr lang="en-US" b="1" i="1" dirty="0" err="1"/>
              <a:t>Glucocorticoids</a:t>
            </a:r>
            <a:r>
              <a:rPr lang="en-US" b="1" i="1" dirty="0"/>
              <a:t> (principally </a:t>
            </a:r>
            <a:r>
              <a:rPr lang="en-US" b="1" i="1" dirty="0" err="1"/>
              <a:t>cortisol</a:t>
            </a:r>
            <a:r>
              <a:rPr lang="en-US" b="1" i="1" dirty="0"/>
              <a:t>) </a:t>
            </a:r>
            <a:r>
              <a:rPr lang="en-US" b="1" i="1" dirty="0" err="1"/>
              <a:t>zona</a:t>
            </a:r>
            <a:r>
              <a:rPr lang="en-US" b="1" i="1" dirty="0"/>
              <a:t> </a:t>
            </a:r>
            <a:r>
              <a:rPr lang="en-US" b="1" i="1" dirty="0" err="1"/>
              <a:t>fasciculata</a:t>
            </a:r>
            <a:endParaRPr lang="en-US" b="1" i="1" dirty="0"/>
          </a:p>
          <a:p>
            <a:pPr algn="l" rtl="0">
              <a:buNone/>
            </a:pPr>
            <a:r>
              <a:rPr lang="en-US" b="1" i="1" dirty="0"/>
              <a:t>(2) </a:t>
            </a:r>
            <a:r>
              <a:rPr lang="en-US" b="1" i="1" dirty="0" err="1"/>
              <a:t>Mineralocorticoids</a:t>
            </a:r>
            <a:r>
              <a:rPr lang="en-US" b="1" i="1" dirty="0"/>
              <a:t> (</a:t>
            </a:r>
            <a:r>
              <a:rPr lang="en-US" b="1" i="1" dirty="0" err="1"/>
              <a:t>aldosterone</a:t>
            </a:r>
            <a:r>
              <a:rPr lang="en-US" b="1" i="1" dirty="0"/>
              <a:t>) </a:t>
            </a:r>
            <a:r>
              <a:rPr lang="en-US" b="1" i="1" dirty="0" err="1"/>
              <a:t>zona</a:t>
            </a:r>
            <a:r>
              <a:rPr lang="en-US" b="1" i="1" dirty="0"/>
              <a:t> </a:t>
            </a:r>
            <a:r>
              <a:rPr lang="en-US" b="1" i="1" dirty="0" err="1"/>
              <a:t>glomerulosa</a:t>
            </a:r>
            <a:endParaRPr lang="en-US" b="1" i="1" dirty="0"/>
          </a:p>
          <a:p>
            <a:pPr algn="l" rtl="0">
              <a:buNone/>
            </a:pPr>
            <a:r>
              <a:rPr lang="en-US" b="1" i="1" dirty="0"/>
              <a:t>(3) Sex steroids (estrogens and androgens) </a:t>
            </a:r>
            <a:r>
              <a:rPr lang="en-US" b="1" i="1" dirty="0" err="1"/>
              <a:t>zona</a:t>
            </a:r>
            <a:r>
              <a:rPr lang="en-US" b="1" i="1" dirty="0"/>
              <a:t> </a:t>
            </a:r>
            <a:r>
              <a:rPr lang="en-US" b="1" i="1" dirty="0" err="1"/>
              <a:t>reticularis</a:t>
            </a:r>
            <a:r>
              <a:rPr lang="en-US" b="1" i="1" dirty="0"/>
              <a:t>.</a:t>
            </a:r>
          </a:p>
          <a:p>
            <a:pPr algn="l" rtl="0">
              <a:buNone/>
            </a:pPr>
            <a:endParaRPr lang="en-US" b="1" i="1" dirty="0"/>
          </a:p>
          <a:p>
            <a:pPr algn="l" rtl="0"/>
            <a:r>
              <a:rPr lang="en-US" b="1" i="1" dirty="0"/>
              <a:t>The adrenal medulla </a:t>
            </a:r>
            <a:r>
              <a:rPr lang="en-US" b="1" i="1" dirty="0" err="1"/>
              <a:t>chromaffin</a:t>
            </a:r>
            <a:r>
              <a:rPr lang="en-US" b="1" i="1" dirty="0"/>
              <a:t> cells- </a:t>
            </a:r>
            <a:r>
              <a:rPr lang="en-US" b="1" i="1" dirty="0" err="1"/>
              <a:t>catecholamines</a:t>
            </a:r>
            <a:r>
              <a:rPr lang="en-US" b="1" i="1" dirty="0"/>
              <a:t>, mainly </a:t>
            </a:r>
            <a:r>
              <a:rPr lang="en-US" b="1" i="1" u="sng" dirty="0"/>
              <a:t>epinephrine</a:t>
            </a:r>
          </a:p>
          <a:p>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4" name="Content Placeholder 3"/>
          <p:cNvPicPr>
            <a:picLocks noGrp="1" noChangeAspect="1"/>
          </p:cNvPicPr>
          <p:nvPr>
            <p:ph idx="1"/>
          </p:nvPr>
        </p:nvPicPr>
        <p:blipFill>
          <a:blip r:embed="rId3"/>
          <a:stretch>
            <a:fillRect/>
          </a:stretch>
        </p:blipFill>
        <p:spPr>
          <a:xfrm>
            <a:off x="323224" y="1524000"/>
            <a:ext cx="8800018" cy="4953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3" name="Picture 2"/>
          <p:cNvPicPr>
            <a:picLocks noChangeAspect="1"/>
          </p:cNvPicPr>
          <p:nvPr/>
        </p:nvPicPr>
        <p:blipFill>
          <a:blip r:embed="rId3"/>
          <a:stretch>
            <a:fillRect/>
          </a:stretch>
        </p:blipFill>
        <p:spPr>
          <a:xfrm>
            <a:off x="36490" y="1371600"/>
            <a:ext cx="8991600" cy="5715000"/>
          </a:xfrm>
          <a:prstGeom prst="rect">
            <a:avLst/>
          </a:prstGeom>
        </p:spPr>
      </p:pic>
      <p:sp>
        <p:nvSpPr>
          <p:cNvPr id="4" name="Content Placeholder 3"/>
          <p:cNvSpPr>
            <a:spLocks noGrp="1"/>
          </p:cNvSpPr>
          <p:nvPr>
            <p:ph idx="1"/>
          </p:nvPr>
        </p:nvSpPr>
        <p:spPr/>
        <p:txBody>
          <a:bodyPr/>
          <a:lstStyle/>
          <a:p>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Autofit/>
          </a:bodyPr>
          <a:lstStyle/>
          <a:p>
            <a:r>
              <a:rPr lang="en-US" sz="2800" dirty="0"/>
              <a:t>ADRENOCORTICAL HYPERFUNCTION </a:t>
            </a:r>
            <a:r>
              <a:rPr lang="en-US" cap="all" dirty="0"/>
              <a:t>(</a:t>
            </a:r>
            <a:r>
              <a:rPr lang="en-US" sz="3200" cap="all" dirty="0"/>
              <a:t>HYPERADRENALISM)</a:t>
            </a:r>
            <a:r>
              <a:rPr lang="en-US" cap="all" dirty="0"/>
              <a:t/>
            </a:r>
            <a:br>
              <a:rPr lang="en-US" cap="all" dirty="0"/>
            </a:br>
            <a:endParaRPr lang="en-US" sz="3600" b="1" dirty="0"/>
          </a:p>
        </p:txBody>
      </p:sp>
      <p:sp>
        <p:nvSpPr>
          <p:cNvPr id="3" name="Content Placeholder 2"/>
          <p:cNvSpPr>
            <a:spLocks noGrp="1"/>
          </p:cNvSpPr>
          <p:nvPr>
            <p:ph idx="1"/>
          </p:nvPr>
        </p:nvSpPr>
        <p:spPr>
          <a:xfrm>
            <a:off x="1066801" y="2133600"/>
            <a:ext cx="7467600" cy="3777622"/>
          </a:xfrm>
        </p:spPr>
        <p:txBody>
          <a:bodyPr>
            <a:normAutofit/>
          </a:bodyPr>
          <a:lstStyle/>
          <a:p>
            <a:pPr>
              <a:buNone/>
            </a:pPr>
            <a:endParaRPr lang="en-US" b="1" dirty="0"/>
          </a:p>
          <a:p>
            <a:pPr marL="0" indent="0" algn="l" rtl="0">
              <a:buNone/>
            </a:pPr>
            <a:r>
              <a:rPr lang="en-US" b="1" dirty="0"/>
              <a:t>There are three distinctive </a:t>
            </a:r>
            <a:r>
              <a:rPr lang="en-US" b="1" dirty="0" err="1"/>
              <a:t>hyperadrenal</a:t>
            </a:r>
            <a:r>
              <a:rPr lang="en-US" b="1" dirty="0"/>
              <a:t> clinical syndromes, each caused by abnormal production of one or more of the hormones produced by the three layers of the cortex</a:t>
            </a:r>
            <a:r>
              <a:rPr lang="en-US" dirty="0"/>
              <a:t>: </a:t>
            </a:r>
          </a:p>
          <a:p>
            <a:pPr algn="l" rtl="0"/>
            <a:r>
              <a:rPr lang="en-US" dirty="0"/>
              <a:t>(1) </a:t>
            </a:r>
            <a:r>
              <a:rPr lang="en-US" i="1" dirty="0"/>
              <a:t>Cushing </a:t>
            </a:r>
            <a:r>
              <a:rPr lang="en-US" i="1" dirty="0" err="1"/>
              <a:t>syndrome,</a:t>
            </a:r>
            <a:r>
              <a:rPr lang="en-US" dirty="0" err="1"/>
              <a:t>characterized</a:t>
            </a:r>
            <a:r>
              <a:rPr lang="en-US" dirty="0"/>
              <a:t> by an excess of cortisol; </a:t>
            </a:r>
          </a:p>
          <a:p>
            <a:pPr algn="l" rtl="0"/>
            <a:r>
              <a:rPr lang="en-US" dirty="0"/>
              <a:t>(2) </a:t>
            </a:r>
            <a:r>
              <a:rPr lang="en-US" i="1" dirty="0"/>
              <a:t>hyperaldosteronism</a:t>
            </a:r>
            <a:endParaRPr lang="en-US" dirty="0"/>
          </a:p>
          <a:p>
            <a:pPr algn="l" rtl="0"/>
            <a:r>
              <a:rPr lang="en-US" dirty="0"/>
              <a:t> (3) </a:t>
            </a:r>
            <a:r>
              <a:rPr lang="en-US" i="1" dirty="0"/>
              <a:t>adrenogenital</a:t>
            </a:r>
            <a:r>
              <a:rPr lang="en-US" dirty="0"/>
              <a:t> or </a:t>
            </a:r>
            <a:r>
              <a:rPr lang="en-US" i="1" dirty="0" err="1"/>
              <a:t>virilizing</a:t>
            </a:r>
            <a:r>
              <a:rPr lang="en-US" i="1" dirty="0"/>
              <a:t> syndromes,</a:t>
            </a:r>
            <a:r>
              <a:rPr lang="en-US" dirty="0"/>
              <a:t> caused by an excess of androgens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b="0" dirty="0" err="1"/>
              <a:t>Hypercortisolism</a:t>
            </a:r>
            <a:r>
              <a:rPr lang="en-US" b="0" dirty="0"/>
              <a:t> (Cushing Syndrome)</a:t>
            </a:r>
            <a:endParaRPr lang="en-US" dirty="0"/>
          </a:p>
        </p:txBody>
      </p:sp>
      <p:sp>
        <p:nvSpPr>
          <p:cNvPr id="3" name="Content Placeholder 2"/>
          <p:cNvSpPr>
            <a:spLocks noGrp="1"/>
          </p:cNvSpPr>
          <p:nvPr>
            <p:ph idx="1"/>
          </p:nvPr>
        </p:nvSpPr>
        <p:spPr>
          <a:xfrm>
            <a:off x="1447801" y="2133600"/>
            <a:ext cx="7086600" cy="3777622"/>
          </a:xfrm>
        </p:spPr>
        <p:txBody>
          <a:bodyPr>
            <a:normAutofit fontScale="85000" lnSpcReduction="10000"/>
          </a:bodyPr>
          <a:lstStyle/>
          <a:p>
            <a:pPr algn="l" rtl="0"/>
            <a:r>
              <a:rPr lang="en-US" sz="2800" b="1" dirty="0"/>
              <a:t>Broadly divided into *</a:t>
            </a:r>
            <a:r>
              <a:rPr lang="en-US" sz="2800" b="1" i="1" dirty="0"/>
              <a:t>exogenous</a:t>
            </a:r>
            <a:r>
              <a:rPr lang="en-US" sz="2800" b="1" dirty="0"/>
              <a:t> and *</a:t>
            </a:r>
            <a:r>
              <a:rPr lang="en-US" sz="2800" b="1" i="1" dirty="0"/>
              <a:t>endogenous</a:t>
            </a:r>
            <a:r>
              <a:rPr lang="en-US" sz="2800" b="1" dirty="0"/>
              <a:t> causes. </a:t>
            </a:r>
          </a:p>
          <a:p>
            <a:pPr algn="l" rtl="0"/>
            <a:r>
              <a:rPr lang="en-US" sz="2800" b="1" i="1" dirty="0"/>
              <a:t>The vast majority of cases of Cushing syndrome are the result of the administration of </a:t>
            </a:r>
            <a:r>
              <a:rPr lang="en-US" sz="2800" b="1" i="1" dirty="0">
                <a:solidFill>
                  <a:srgbClr val="FF0000"/>
                </a:solidFill>
              </a:rPr>
              <a:t>exogenous </a:t>
            </a:r>
            <a:r>
              <a:rPr lang="en-US" sz="2800" b="1" i="1" dirty="0" err="1">
                <a:solidFill>
                  <a:srgbClr val="FF0000"/>
                </a:solidFill>
              </a:rPr>
              <a:t>glucocorticoids</a:t>
            </a:r>
            <a:r>
              <a:rPr lang="en-US" sz="2800" b="1" dirty="0">
                <a:solidFill>
                  <a:srgbClr val="FF0000"/>
                </a:solidFill>
              </a:rPr>
              <a:t> </a:t>
            </a:r>
            <a:r>
              <a:rPr lang="en-US" sz="2800" b="1" dirty="0"/>
              <a:t>(“iatrogenic” Cushing syndrome).</a:t>
            </a:r>
          </a:p>
          <a:p>
            <a:pPr algn="l" rtl="0"/>
            <a:endParaRPr lang="en-US" sz="2800" b="1" baseline="30000" dirty="0"/>
          </a:p>
          <a:p>
            <a:pPr algn="l" rtl="0"/>
            <a:r>
              <a:rPr lang="en-US" sz="2800" b="1" dirty="0"/>
              <a:t> The </a:t>
            </a:r>
            <a:r>
              <a:rPr lang="en-US" sz="2800" b="1" dirty="0">
                <a:solidFill>
                  <a:srgbClr val="FF0000"/>
                </a:solidFill>
              </a:rPr>
              <a:t>endogenous</a:t>
            </a:r>
            <a:r>
              <a:rPr lang="en-US" sz="2800" b="1" dirty="0"/>
              <a:t> causes can:</a:t>
            </a:r>
          </a:p>
          <a:p>
            <a:pPr marL="0" indent="0" algn="l" rtl="0">
              <a:buNone/>
            </a:pPr>
            <a:r>
              <a:rPr lang="en-US" sz="2800" b="1" dirty="0"/>
              <a:t>** </a:t>
            </a:r>
            <a:r>
              <a:rPr lang="en-US" sz="2800" b="1" i="1" dirty="0"/>
              <a:t>ACTH dependent</a:t>
            </a:r>
            <a:r>
              <a:rPr lang="en-US" sz="2800" b="1" dirty="0"/>
              <a:t> and ** </a:t>
            </a:r>
            <a:r>
              <a:rPr lang="en-US" sz="2800" b="1" i="1" dirty="0"/>
              <a:t>ACTH independent</a:t>
            </a:r>
            <a:r>
              <a:rPr lang="en-US" sz="2800" b="1" dirty="0"/>
              <a:t>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TotalTime>
  <Words>2466</Words>
  <Application>Microsoft Office PowerPoint</Application>
  <PresentationFormat>On-screen Show (4:3)</PresentationFormat>
  <Paragraphs>236</Paragraphs>
  <Slides>47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Century Gothic</vt:lpstr>
      <vt:lpstr>Chronicle Text G3 A</vt:lpstr>
      <vt:lpstr>inherit</vt:lpstr>
      <vt:lpstr>Tahoma</vt:lpstr>
      <vt:lpstr>Whitney A</vt:lpstr>
      <vt:lpstr>Wingdings 3</vt:lpstr>
      <vt:lpstr>Wisp</vt:lpstr>
      <vt:lpstr>Adrenal Gland</vt:lpstr>
      <vt:lpstr>Objectives</vt:lpstr>
      <vt:lpstr>Adrenal Glands</vt:lpstr>
      <vt:lpstr>PowerPoint Presentation</vt:lpstr>
      <vt:lpstr>Adrenal Gland</vt:lpstr>
      <vt:lpstr>Adrenal Gland</vt:lpstr>
      <vt:lpstr>Adrenal Gland</vt:lpstr>
      <vt:lpstr>ADRENOCORTICAL HYPERFUNCTION (HYPERADRENALISM) </vt:lpstr>
      <vt:lpstr>Hypercortisolism (Cushing Syndrome)</vt:lpstr>
      <vt:lpstr>PowerPoint Presentation</vt:lpstr>
      <vt:lpstr>ADRENOCORTICAL HYPERFUNCTION, Morphology</vt:lpstr>
      <vt:lpstr>Diffuse Cortical Hyperplasia</vt:lpstr>
      <vt:lpstr>PowerPoint Presentation</vt:lpstr>
      <vt:lpstr>PowerPoint Presentation</vt:lpstr>
      <vt:lpstr>PowerPoint Presentation</vt:lpstr>
      <vt:lpstr>PowerPoint Presentation</vt:lpstr>
      <vt:lpstr>Hyperaldosteronism</vt:lpstr>
      <vt:lpstr>PowerPoint Presentation</vt:lpstr>
      <vt:lpstr>Primary aldosteronism: Causes</vt:lpstr>
      <vt:lpstr>Primary Hyperaldosteronism, Causes </vt:lpstr>
      <vt:lpstr>Hyperaldosteronism, Clinical</vt:lpstr>
      <vt:lpstr>Aldosterone-producing adenomas , Morphology</vt:lpstr>
      <vt:lpstr>PowerPoint Presentation</vt:lpstr>
      <vt:lpstr>Aldosterone-producing adenomas</vt:lpstr>
      <vt:lpstr>Hypersecretion of sex steroids</vt:lpstr>
      <vt:lpstr>Adrenocortical Insufficiency</vt:lpstr>
      <vt:lpstr>PowerPoint Presentation</vt:lpstr>
      <vt:lpstr>Adrenocortical Insufficiency</vt:lpstr>
      <vt:lpstr>Acute Adrenocortical Insufficiency </vt:lpstr>
      <vt:lpstr>Waterhouse-Friderichsen syndrome. Bilateral adrenal hemorrhage in an infant with overwhelming sepsis, resulting in acute adrenal insufficiency. At autopsy, the adrenals were grossly hemorrhagic and shrunken; in this photomicrograph, little residual cortical architecture is discernible.</vt:lpstr>
      <vt:lpstr>PowerPoint Presentation</vt:lpstr>
      <vt:lpstr>Chronic Adrenocortical Insufficiency: Addison Disease </vt:lpstr>
      <vt:lpstr>Morphology</vt:lpstr>
      <vt:lpstr>Clinical features</vt:lpstr>
      <vt:lpstr>ADRENOCORTICAL NEOPLASMS </vt:lpstr>
      <vt:lpstr>PowerPoint Presentation</vt:lpstr>
      <vt:lpstr>Adrenocortical carcinomas </vt:lpstr>
      <vt:lpstr>PowerPoint Presentation</vt:lpstr>
      <vt:lpstr>Anaplastic cells</vt:lpstr>
      <vt:lpstr>Pheochromocytoma</vt:lpstr>
      <vt:lpstr>Pheochromocytoma</vt:lpstr>
      <vt:lpstr>Pheochromocytoma</vt:lpstr>
      <vt:lpstr>Pheochromocytoma Gross</vt:lpstr>
      <vt:lpstr>Pheochromocytoma Morphology</vt:lpstr>
      <vt:lpstr>Pheochromocytoma</vt:lpstr>
      <vt:lpstr>PowerPoint Presentation</vt:lpstr>
      <vt:lpstr>Clinical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Mohammed Abdulaah Alaswayed</cp:lastModifiedBy>
  <cp:revision>65</cp:revision>
  <dcterms:created xsi:type="dcterms:W3CDTF">2010-10-23T12:24:02Z</dcterms:created>
  <dcterms:modified xsi:type="dcterms:W3CDTF">2020-03-03T06:12:51Z</dcterms:modified>
</cp:coreProperties>
</file>