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1"/>
  </p:notesMasterIdLst>
  <p:sldIdLst>
    <p:sldId id="256" r:id="rId2"/>
    <p:sldId id="257" r:id="rId3"/>
    <p:sldId id="307" r:id="rId4"/>
    <p:sldId id="302" r:id="rId5"/>
    <p:sldId id="262" r:id="rId6"/>
    <p:sldId id="319" r:id="rId7"/>
    <p:sldId id="303" r:id="rId8"/>
    <p:sldId id="320" r:id="rId9"/>
    <p:sldId id="308" r:id="rId10"/>
    <p:sldId id="263" r:id="rId11"/>
    <p:sldId id="264" r:id="rId12"/>
    <p:sldId id="321" r:id="rId13"/>
    <p:sldId id="310" r:id="rId14"/>
    <p:sldId id="322" r:id="rId15"/>
    <p:sldId id="346" r:id="rId16"/>
    <p:sldId id="324" r:id="rId17"/>
    <p:sldId id="347" r:id="rId18"/>
    <p:sldId id="323" r:id="rId19"/>
    <p:sldId id="325" r:id="rId20"/>
    <p:sldId id="285" r:id="rId21"/>
    <p:sldId id="326" r:id="rId22"/>
    <p:sldId id="342" r:id="rId23"/>
    <p:sldId id="341" r:id="rId24"/>
    <p:sldId id="343" r:id="rId25"/>
    <p:sldId id="344" r:id="rId26"/>
    <p:sldId id="327" r:id="rId27"/>
    <p:sldId id="328" r:id="rId28"/>
    <p:sldId id="329" r:id="rId29"/>
    <p:sldId id="330" r:id="rId30"/>
    <p:sldId id="331" r:id="rId31"/>
    <p:sldId id="332" r:id="rId32"/>
    <p:sldId id="333" r:id="rId33"/>
    <p:sldId id="334" r:id="rId34"/>
    <p:sldId id="335" r:id="rId35"/>
    <p:sldId id="336" r:id="rId36"/>
    <p:sldId id="337" r:id="rId37"/>
    <p:sldId id="348" r:id="rId38"/>
    <p:sldId id="294" r:id="rId39"/>
    <p:sldId id="29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063" autoAdjust="0"/>
  </p:normalViewPr>
  <p:slideViewPr>
    <p:cSldViewPr>
      <p:cViewPr varScale="1">
        <p:scale>
          <a:sx n="106" d="100"/>
          <a:sy n="106" d="100"/>
        </p:scale>
        <p:origin x="1764" y="108"/>
      </p:cViewPr>
      <p:guideLst>
        <p:guide orient="horz" pos="2160"/>
        <p:guide pos="2880"/>
      </p:guideLst>
    </p:cSldViewPr>
  </p:slideViewPr>
  <p:outlineViewPr>
    <p:cViewPr>
      <p:scale>
        <a:sx n="33" d="100"/>
        <a:sy n="33" d="100"/>
      </p:scale>
      <p:origin x="0" y="37626"/>
    </p:cViewPr>
  </p:outlineViewPr>
  <p:notesTextViewPr>
    <p:cViewPr>
      <p:scale>
        <a:sx n="100" d="100"/>
        <a:sy n="100" d="100"/>
      </p:scale>
      <p:origin x="0" y="0"/>
    </p:cViewPr>
  </p:notesTextViewPr>
  <p:sorterViewPr>
    <p:cViewPr>
      <p:scale>
        <a:sx n="66" d="100"/>
        <a:sy n="66" d="100"/>
      </p:scale>
      <p:origin x="0" y="20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8A0C93-884E-472D-BB65-71E45C5E6D26}" type="datetimeFigureOut">
              <a:rPr lang="en-US" smtClean="0"/>
              <a:pPr/>
              <a:t>3/4/2020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64F83F-C765-447C-ACBF-D8F48D2A2509}" type="slidenum">
              <a:rPr lang="en-US" smtClean="0"/>
              <a:pPr/>
              <a:t>‹#›</a:t>
            </a:fld>
            <a:endParaRPr lang="en-US"/>
          </a:p>
        </p:txBody>
      </p:sp>
    </p:spTree>
    <p:extLst>
      <p:ext uri="{BB962C8B-B14F-4D97-AF65-F5344CB8AC3E}">
        <p14:creationId xmlns:p14="http://schemas.microsoft.com/office/powerpoint/2010/main" val="659500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1</a:t>
            </a:fld>
            <a:endParaRPr lang="en-US"/>
          </a:p>
        </p:txBody>
      </p:sp>
    </p:spTree>
    <p:extLst>
      <p:ext uri="{BB962C8B-B14F-4D97-AF65-F5344CB8AC3E}">
        <p14:creationId xmlns:p14="http://schemas.microsoft.com/office/powerpoint/2010/main" val="179650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64F83F-C765-447C-ACBF-D8F48D2A2509}" type="slidenum">
              <a:rPr lang="en-US" smtClean="0"/>
              <a:pPr/>
              <a:t>38</a:t>
            </a:fld>
            <a:endParaRPr lang="en-US"/>
          </a:p>
        </p:txBody>
      </p:sp>
    </p:spTree>
    <p:extLst>
      <p:ext uri="{BB962C8B-B14F-4D97-AF65-F5344CB8AC3E}">
        <p14:creationId xmlns:p14="http://schemas.microsoft.com/office/powerpoint/2010/main" val="4096570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64F83F-C765-447C-ACBF-D8F48D2A2509}" type="slidenum">
              <a:rPr lang="en-US" smtClean="0"/>
              <a:pPr/>
              <a:t>39</a:t>
            </a:fld>
            <a:endParaRPr lang="en-US"/>
          </a:p>
        </p:txBody>
      </p:sp>
    </p:spTree>
    <p:extLst>
      <p:ext uri="{BB962C8B-B14F-4D97-AF65-F5344CB8AC3E}">
        <p14:creationId xmlns:p14="http://schemas.microsoft.com/office/powerpoint/2010/main" val="1588226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2</a:t>
            </a:fld>
            <a:endParaRPr lang="en-US"/>
          </a:p>
        </p:txBody>
      </p:sp>
    </p:spTree>
    <p:extLst>
      <p:ext uri="{BB962C8B-B14F-4D97-AF65-F5344CB8AC3E}">
        <p14:creationId xmlns:p14="http://schemas.microsoft.com/office/powerpoint/2010/main" val="722785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PP cells exerts several gastrointestinal effects, such as stimulation of secretion of gastric and intestinal enzymes and inhibition of intestinal motility.</a:t>
            </a:r>
          </a:p>
          <a:p>
            <a:pPr marL="171450" indent="-171450">
              <a:buFontTx/>
              <a:buChar char="-"/>
            </a:pPr>
            <a:r>
              <a:rPr lang="en-US" dirty="0"/>
              <a:t>D1 cells elaborate vasoactive intestinal polypeptide (</a:t>
            </a:r>
            <a:r>
              <a:rPr lang="en-US" i="1" dirty="0"/>
              <a:t>VIP</a:t>
            </a:r>
            <a:r>
              <a:rPr lang="en-US" dirty="0"/>
              <a:t>), a hormone that induces </a:t>
            </a:r>
            <a:r>
              <a:rPr lang="en-US" dirty="0" err="1"/>
              <a:t>glycogenolysis</a:t>
            </a:r>
            <a:r>
              <a:rPr lang="en-US" dirty="0"/>
              <a:t> and hyperglycemia; it also stimulates gastrointestinal fluid secretion and causes secretory diarrhea.</a:t>
            </a:r>
          </a:p>
          <a:p>
            <a:pPr marL="171450" indent="-171450">
              <a:buFontTx/>
              <a:buChar char="-"/>
            </a:pPr>
            <a:r>
              <a:rPr lang="en-US" dirty="0"/>
              <a:t> </a:t>
            </a:r>
            <a:r>
              <a:rPr lang="en-US" i="1" dirty="0" err="1"/>
              <a:t>Enterochromaffin</a:t>
            </a:r>
            <a:r>
              <a:rPr lang="en-US" i="1" dirty="0"/>
              <a:t> cells synthesize serotonin</a:t>
            </a:r>
            <a:r>
              <a:rPr lang="en-US" dirty="0"/>
              <a:t> and are the source of pancreatic tumors that cause the carcinoid syndrome .</a:t>
            </a:r>
          </a:p>
        </p:txBody>
      </p:sp>
      <p:sp>
        <p:nvSpPr>
          <p:cNvPr id="4" name="Slide Number Placeholder 3"/>
          <p:cNvSpPr>
            <a:spLocks noGrp="1"/>
          </p:cNvSpPr>
          <p:nvPr>
            <p:ph type="sldNum" sz="quarter" idx="10"/>
          </p:nvPr>
        </p:nvSpPr>
        <p:spPr/>
        <p:txBody>
          <a:bodyPr/>
          <a:lstStyle/>
          <a:p>
            <a:fld id="{EA64F83F-C765-447C-ACBF-D8F48D2A2509}" type="slidenum">
              <a:rPr lang="en-US" smtClean="0"/>
              <a:pPr/>
              <a:t>4</a:t>
            </a:fld>
            <a:endParaRPr lang="en-US"/>
          </a:p>
        </p:txBody>
      </p:sp>
    </p:spTree>
    <p:extLst>
      <p:ext uri="{BB962C8B-B14F-4D97-AF65-F5344CB8AC3E}">
        <p14:creationId xmlns:p14="http://schemas.microsoft.com/office/powerpoint/2010/main" val="2676722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5</a:t>
            </a:fld>
            <a:endParaRPr lang="en-US"/>
          </a:p>
        </p:txBody>
      </p:sp>
    </p:spTree>
    <p:extLst>
      <p:ext uri="{BB962C8B-B14F-4D97-AF65-F5344CB8AC3E}">
        <p14:creationId xmlns:p14="http://schemas.microsoft.com/office/powerpoint/2010/main" val="3180301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kern="1200" dirty="0">
                <a:solidFill>
                  <a:schemeClr val="tx1"/>
                </a:solidFill>
                <a:effectLst/>
                <a:latin typeface="+mn-lt"/>
                <a:ea typeface="+mn-ea"/>
                <a:cs typeface="+mn-cs"/>
              </a:rPr>
              <a:t>Those with fasting glucose concentrations greater than 100 mg/</a:t>
            </a:r>
            <a:r>
              <a:rPr lang="en-US" sz="1200" b="0" i="0" kern="1200" dirty="0" err="1">
                <a:solidFill>
                  <a:schemeClr val="tx1"/>
                </a:solidFill>
                <a:effectLst/>
                <a:latin typeface="+mn-lt"/>
                <a:ea typeface="+mn-ea"/>
                <a:cs typeface="+mn-cs"/>
              </a:rPr>
              <a:t>dL</a:t>
            </a:r>
            <a:r>
              <a:rPr lang="en-US" sz="1200" b="0" i="0" kern="1200" dirty="0">
                <a:solidFill>
                  <a:schemeClr val="tx1"/>
                </a:solidFill>
                <a:effectLst/>
                <a:latin typeface="+mn-lt"/>
                <a:ea typeface="+mn-ea"/>
                <a:cs typeface="+mn-cs"/>
              </a:rPr>
              <a:t> but less than 126 mg/</a:t>
            </a:r>
            <a:r>
              <a:rPr lang="en-US" sz="1200" b="0" i="0" kern="1200" dirty="0" err="1">
                <a:solidFill>
                  <a:schemeClr val="tx1"/>
                </a:solidFill>
                <a:effectLst/>
                <a:latin typeface="+mn-lt"/>
                <a:ea typeface="+mn-ea"/>
                <a:cs typeface="+mn-cs"/>
              </a:rPr>
              <a:t>dL</a:t>
            </a:r>
            <a:r>
              <a:rPr lang="en-US" sz="1200" b="0" i="0" kern="1200" dirty="0">
                <a:solidFill>
                  <a:schemeClr val="tx1"/>
                </a:solidFill>
                <a:effectLst/>
                <a:latin typeface="+mn-lt"/>
                <a:ea typeface="+mn-ea"/>
                <a:cs typeface="+mn-cs"/>
              </a:rPr>
              <a:t>, or OGTT values greater than 140 mg/</a:t>
            </a:r>
            <a:r>
              <a:rPr lang="en-US" sz="1200" b="0" i="0" kern="1200" dirty="0" err="1">
                <a:solidFill>
                  <a:schemeClr val="tx1"/>
                </a:solidFill>
                <a:effectLst/>
                <a:latin typeface="+mn-lt"/>
                <a:ea typeface="+mn-ea"/>
                <a:cs typeface="+mn-cs"/>
              </a:rPr>
              <a:t>dL</a:t>
            </a:r>
            <a:r>
              <a:rPr lang="en-US" sz="1200" b="0" i="0" kern="1200" dirty="0">
                <a:solidFill>
                  <a:schemeClr val="tx1"/>
                </a:solidFill>
                <a:effectLst/>
                <a:latin typeface="+mn-lt"/>
                <a:ea typeface="+mn-ea"/>
                <a:cs typeface="+mn-cs"/>
              </a:rPr>
              <a:t> but less than 200 mg/</a:t>
            </a:r>
            <a:r>
              <a:rPr lang="en-US" sz="1200" b="0" i="0" kern="1200" dirty="0" err="1">
                <a:solidFill>
                  <a:schemeClr val="tx1"/>
                </a:solidFill>
                <a:effectLst/>
                <a:latin typeface="+mn-lt"/>
                <a:ea typeface="+mn-ea"/>
                <a:cs typeface="+mn-cs"/>
              </a:rPr>
              <a:t>dL</a:t>
            </a:r>
            <a:r>
              <a:rPr lang="en-US" sz="1200" b="0" i="0" kern="1200" dirty="0">
                <a:solidFill>
                  <a:schemeClr val="tx1"/>
                </a:solidFill>
                <a:effectLst/>
                <a:latin typeface="+mn-lt"/>
                <a:ea typeface="+mn-ea"/>
                <a:cs typeface="+mn-cs"/>
              </a:rPr>
              <a:t>, are considered to have impaired glucose tolerance, also known as "pre-diabetes.“</a:t>
            </a:r>
          </a:p>
          <a:p>
            <a:pPr marL="171450" indent="-171450">
              <a:buFontTx/>
              <a:buChar char="-"/>
            </a:pPr>
            <a:r>
              <a:rPr lang="en-US" sz="1200" b="0" i="0" kern="1200" dirty="0">
                <a:solidFill>
                  <a:schemeClr val="tx1"/>
                </a:solidFill>
                <a:effectLst/>
                <a:latin typeface="+mn-lt"/>
                <a:ea typeface="+mn-ea"/>
                <a:cs typeface="+mn-cs"/>
              </a:rPr>
              <a:t>Pre-diabetic individuals have a significant risk of progressing to overt diabetes over time, with as many as 5% to 10% advancing to diabetes mellitus per year. In addition, pre-diabetics are at risk for cardiovascular disease.</a:t>
            </a:r>
            <a:endParaRPr lang="en-US" dirty="0"/>
          </a:p>
        </p:txBody>
      </p:sp>
      <p:sp>
        <p:nvSpPr>
          <p:cNvPr id="4" name="Slide Number Placeholder 3"/>
          <p:cNvSpPr>
            <a:spLocks noGrp="1"/>
          </p:cNvSpPr>
          <p:nvPr>
            <p:ph type="sldNum" sz="quarter" idx="10"/>
          </p:nvPr>
        </p:nvSpPr>
        <p:spPr/>
        <p:txBody>
          <a:bodyPr/>
          <a:lstStyle/>
          <a:p>
            <a:fld id="{EA64F83F-C765-447C-ACBF-D8F48D2A2509}" type="slidenum">
              <a:rPr lang="en-US" smtClean="0"/>
              <a:pPr/>
              <a:t>7</a:t>
            </a:fld>
            <a:endParaRPr lang="en-US"/>
          </a:p>
        </p:txBody>
      </p:sp>
    </p:spTree>
    <p:extLst>
      <p:ext uri="{BB962C8B-B14F-4D97-AF65-F5344CB8AC3E}">
        <p14:creationId xmlns:p14="http://schemas.microsoft.com/office/powerpoint/2010/main" val="1941506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10</a:t>
            </a:fld>
            <a:endParaRPr lang="en-US"/>
          </a:p>
        </p:txBody>
      </p:sp>
    </p:spTree>
    <p:extLst>
      <p:ext uri="{BB962C8B-B14F-4D97-AF65-F5344CB8AC3E}">
        <p14:creationId xmlns:p14="http://schemas.microsoft.com/office/powerpoint/2010/main" val="3671742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11</a:t>
            </a:fld>
            <a:endParaRPr lang="en-US"/>
          </a:p>
        </p:txBody>
      </p:sp>
    </p:spTree>
    <p:extLst>
      <p:ext uri="{BB962C8B-B14F-4D97-AF65-F5344CB8AC3E}">
        <p14:creationId xmlns:p14="http://schemas.microsoft.com/office/powerpoint/2010/main" val="3508477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20</a:t>
            </a:fld>
            <a:endParaRPr lang="en-US"/>
          </a:p>
        </p:txBody>
      </p:sp>
    </p:spTree>
    <p:extLst>
      <p:ext uri="{BB962C8B-B14F-4D97-AF65-F5344CB8AC3E}">
        <p14:creationId xmlns:p14="http://schemas.microsoft.com/office/powerpoint/2010/main" val="1381606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23</a:t>
            </a:fld>
            <a:endParaRPr lang="en-US"/>
          </a:p>
        </p:txBody>
      </p:sp>
    </p:spTree>
    <p:extLst>
      <p:ext uri="{BB962C8B-B14F-4D97-AF65-F5344CB8AC3E}">
        <p14:creationId xmlns:p14="http://schemas.microsoft.com/office/powerpoint/2010/main" val="3294301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E0B163-5A75-4E31-9BF4-A643B2D8198D}"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4290626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E0B163-5A75-4E31-9BF4-A643B2D8198D}"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2067610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E0B163-5A75-4E31-9BF4-A643B2D8198D}"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902ED96-5D80-4E83-8D1D-57D7FD81291E}"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86943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1E0B163-5A75-4E31-9BF4-A643B2D8198D}" type="datetimeFigureOut">
              <a:rPr lang="en-US" smtClean="0"/>
              <a:pPr/>
              <a:t>3/4/2020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567127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1E0B163-5A75-4E31-9BF4-A643B2D8198D}" type="datetimeFigureOut">
              <a:rPr lang="en-US" smtClean="0"/>
              <a:pPr/>
              <a:t>3/4/2020</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902ED96-5D80-4E83-8D1D-57D7FD81291E}"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15622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1E0B163-5A75-4E31-9BF4-A643B2D8198D}" type="datetimeFigureOut">
              <a:rPr lang="en-US" smtClean="0"/>
              <a:pPr/>
              <a:t>3/4/2020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2945271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E0B163-5A75-4E31-9BF4-A643B2D8198D}"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5944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E0B163-5A75-4E31-9BF4-A643B2D8198D}"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234337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E0B163-5A75-4E31-9BF4-A643B2D8198D}"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89475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E0B163-5A75-4E31-9BF4-A643B2D8198D}"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218910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E0B163-5A75-4E31-9BF4-A643B2D8198D}" type="datetimeFigureOut">
              <a:rPr lang="en-US" smtClean="0"/>
              <a:pPr/>
              <a:t>3/4/2020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2465736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E0B163-5A75-4E31-9BF4-A643B2D8198D}" type="datetimeFigureOut">
              <a:rPr lang="en-US" smtClean="0"/>
              <a:pPr/>
              <a:t>3/4/2020</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1723108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E0B163-5A75-4E31-9BF4-A643B2D8198D}" type="datetimeFigureOut">
              <a:rPr lang="en-US" smtClean="0"/>
              <a:pPr/>
              <a:t>3/4/2020</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4173757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0B163-5A75-4E31-9BF4-A643B2D8198D}" type="datetimeFigureOut">
              <a:rPr lang="en-US" smtClean="0"/>
              <a:pPr/>
              <a:t>3/4/2020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221500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E0B163-5A75-4E31-9BF4-A643B2D8198D}" type="datetimeFigureOut">
              <a:rPr lang="en-US" smtClean="0"/>
              <a:pPr/>
              <a:t>3/4/2020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1605743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E0B163-5A75-4E31-9BF4-A643B2D8198D}" type="datetimeFigureOut">
              <a:rPr lang="en-US" smtClean="0"/>
              <a:pPr/>
              <a:t>3/4/2020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4135837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A1E0B163-5A75-4E31-9BF4-A643B2D8198D}" type="datetimeFigureOut">
              <a:rPr lang="en-US" smtClean="0"/>
              <a:pPr/>
              <a:t>3/4/2020</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E902ED96-5D80-4E83-8D1D-57D7FD81291E}" type="slidenum">
              <a:rPr lang="en-US" smtClean="0"/>
              <a:pPr/>
              <a:t>‹#›</a:t>
            </a:fld>
            <a:endParaRPr lang="en-US"/>
          </a:p>
        </p:txBody>
      </p:sp>
    </p:spTree>
    <p:extLst>
      <p:ext uri="{BB962C8B-B14F-4D97-AF65-F5344CB8AC3E}">
        <p14:creationId xmlns:p14="http://schemas.microsoft.com/office/powerpoint/2010/main" val="32283062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600200"/>
            <a:ext cx="7399867" cy="2262781"/>
          </a:xfrm>
        </p:spPr>
        <p:txBody>
          <a:bodyPr>
            <a:normAutofit/>
          </a:bodyPr>
          <a:lstStyle/>
          <a:p>
            <a:r>
              <a:rPr lang="en-US" sz="4400" dirty="0">
                <a:latin typeface="Calibri" panose="020F0502020204030204" pitchFamily="34" charset="0"/>
              </a:rPr>
              <a:t>Diabetes Mellitus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Type 1 DM</a:t>
            </a:r>
          </a:p>
        </p:txBody>
      </p:sp>
      <p:sp>
        <p:nvSpPr>
          <p:cNvPr id="3" name="Content Placeholder 2"/>
          <p:cNvSpPr>
            <a:spLocks noGrp="1"/>
          </p:cNvSpPr>
          <p:nvPr>
            <p:ph idx="1"/>
          </p:nvPr>
        </p:nvSpPr>
        <p:spPr/>
        <p:txBody>
          <a:bodyPr>
            <a:normAutofit/>
          </a:bodyPr>
          <a:lstStyle/>
          <a:p>
            <a:pPr algn="l" rtl="0" fontAlgn="base"/>
            <a:r>
              <a:rPr lang="en-US" sz="2400" b="1" i="1" dirty="0">
                <a:solidFill>
                  <a:srgbClr val="FF0000"/>
                </a:solidFill>
              </a:rPr>
              <a:t>Type 1 diabetes (T1D)</a:t>
            </a:r>
            <a:r>
              <a:rPr lang="en-US" sz="2400" b="1" dirty="0"/>
              <a:t> is characterized by an absolute deficiency of insulin secretion caused by pancreatic beta cell destruction, usually resulting from an autoimmune attack. </a:t>
            </a:r>
          </a:p>
          <a:p>
            <a:pPr algn="l" rtl="0" fontAlgn="base"/>
            <a:r>
              <a:rPr lang="en-US" sz="2400" b="1" dirty="0"/>
              <a:t>Type 1 diabetes accounts for approximately 10% of all cases.</a:t>
            </a:r>
          </a:p>
          <a:p>
            <a:pPr algn="l" rtl="0"/>
            <a:endParaRPr lang="en-US" sz="2800" b="1"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Type 2 DM</a:t>
            </a:r>
          </a:p>
        </p:txBody>
      </p:sp>
      <p:sp>
        <p:nvSpPr>
          <p:cNvPr id="3" name="Content Placeholder 2"/>
          <p:cNvSpPr>
            <a:spLocks noGrp="1"/>
          </p:cNvSpPr>
          <p:nvPr>
            <p:ph idx="1"/>
          </p:nvPr>
        </p:nvSpPr>
        <p:spPr>
          <a:xfrm>
            <a:off x="1371600" y="1934029"/>
            <a:ext cx="6591985" cy="3777622"/>
          </a:xfrm>
        </p:spPr>
        <p:txBody>
          <a:bodyPr>
            <a:normAutofit fontScale="92500" lnSpcReduction="10000"/>
          </a:bodyPr>
          <a:lstStyle/>
          <a:p>
            <a:pPr algn="l" rtl="0"/>
            <a:endParaRPr lang="en-US" sz="2800" i="1" u="sng" dirty="0"/>
          </a:p>
          <a:p>
            <a:pPr algn="l" rtl="0"/>
            <a:r>
              <a:rPr lang="en-US" sz="2800" b="1" i="1" dirty="0">
                <a:solidFill>
                  <a:srgbClr val="FF0000"/>
                </a:solidFill>
              </a:rPr>
              <a:t>Type 2 diabetes (T2D)</a:t>
            </a:r>
            <a:r>
              <a:rPr lang="en-US" sz="2800" b="1" dirty="0"/>
              <a:t> is caused by a combination of peripheral resistance to insulin action and an inadequate compensatory response of insulin secretion by the pancreatic beta cells (</a:t>
            </a:r>
            <a:r>
              <a:rPr lang="en-US" sz="2800" b="1" i="1" dirty="0"/>
              <a:t>relative insulin deficiency</a:t>
            </a:r>
            <a:r>
              <a:rPr lang="en-US" sz="2800" b="1" dirty="0"/>
              <a:t>). </a:t>
            </a:r>
          </a:p>
          <a:p>
            <a:pPr algn="l" rtl="0"/>
            <a:r>
              <a:rPr lang="en-US" sz="2800" b="1" dirty="0"/>
              <a:t>Approximately 80% to 90% of patients have type 2 diabetes.</a:t>
            </a:r>
          </a:p>
          <a:p>
            <a:pPr algn="l" rtl="0"/>
            <a:endParaRPr lang="en-US" sz="2800" b="1"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1A775-F858-475E-8248-0F84CBDB5B79}"/>
              </a:ext>
            </a:extLst>
          </p:cNvPr>
          <p:cNvSpPr>
            <a:spLocks noGrp="1"/>
          </p:cNvSpPr>
          <p:nvPr>
            <p:ph type="title"/>
          </p:nvPr>
        </p:nvSpPr>
        <p:spPr>
          <a:xfrm>
            <a:off x="1371601" y="624110"/>
            <a:ext cx="7162800" cy="1280890"/>
          </a:xfrm>
        </p:spPr>
        <p:txBody>
          <a:bodyPr/>
          <a:lstStyle/>
          <a:p>
            <a:r>
              <a:rPr lang="en-US" dirty="0"/>
              <a:t>Pathogenesis </a:t>
            </a:r>
          </a:p>
        </p:txBody>
      </p:sp>
      <p:sp>
        <p:nvSpPr>
          <p:cNvPr id="3" name="Content Placeholder 2">
            <a:extLst>
              <a:ext uri="{FF2B5EF4-FFF2-40B4-BE49-F238E27FC236}">
                <a16:creationId xmlns:a16="http://schemas.microsoft.com/office/drawing/2014/main" id="{E576F1AA-1E71-4C6D-8509-EE0A69BB07AE}"/>
              </a:ext>
            </a:extLst>
          </p:cNvPr>
          <p:cNvSpPr>
            <a:spLocks noGrp="1"/>
          </p:cNvSpPr>
          <p:nvPr>
            <p:ph idx="1"/>
          </p:nvPr>
        </p:nvSpPr>
        <p:spPr>
          <a:xfrm>
            <a:off x="762001" y="1905000"/>
            <a:ext cx="7772400" cy="4419600"/>
          </a:xfrm>
        </p:spPr>
        <p:txBody>
          <a:bodyPr>
            <a:normAutofit/>
          </a:bodyPr>
          <a:lstStyle/>
          <a:p>
            <a:pPr algn="l" rtl="0"/>
            <a:r>
              <a:rPr lang="en-US" sz="2000" b="1" dirty="0">
                <a:solidFill>
                  <a:srgbClr val="FF0000"/>
                </a:solidFill>
              </a:rPr>
              <a:t>Type 1 diabetes</a:t>
            </a:r>
            <a:r>
              <a:rPr lang="en-US" b="1" dirty="0"/>
              <a:t> is an autoimmune disease in which islet destruction is caused primarily by immune effector cells reacting against endogenous beta cell antigens.</a:t>
            </a:r>
            <a:r>
              <a:rPr lang="en-US" dirty="0"/>
              <a:t> </a:t>
            </a:r>
          </a:p>
          <a:p>
            <a:pPr algn="l" rtl="0"/>
            <a:r>
              <a:rPr lang="en-US" dirty="0"/>
              <a:t>The classic manifestations of the disease  occur late in its course, after more than 90% of the beta cells have been destroyed. </a:t>
            </a:r>
            <a:r>
              <a:rPr lang="en-US" b="1" dirty="0"/>
              <a:t>The fundamental immune abnormality in type 1 diabetes is a failure of self-tolerance in T cells.</a:t>
            </a:r>
          </a:p>
          <a:p>
            <a:pPr algn="l" rtl="0"/>
            <a:r>
              <a:rPr lang="en-US" b="1" dirty="0"/>
              <a:t>autoantibodies</a:t>
            </a:r>
            <a:r>
              <a:rPr lang="en-US" dirty="0"/>
              <a:t> against a variety of beta cell antigens,  are detected in the blood of 70% to 80% of patients.</a:t>
            </a:r>
          </a:p>
          <a:p>
            <a:pPr algn="l" rtl="0"/>
            <a:r>
              <a:rPr lang="en-US" dirty="0"/>
              <a:t>90% and 95% of white patients with type 1 diabetes have </a:t>
            </a:r>
            <a:r>
              <a:rPr lang="en-US" b="1" i="1" dirty="0">
                <a:solidFill>
                  <a:srgbClr val="FF0000"/>
                </a:solidFill>
              </a:rPr>
              <a:t>HLA-DR3,</a:t>
            </a:r>
            <a:r>
              <a:rPr lang="en-US" b="1" dirty="0">
                <a:solidFill>
                  <a:srgbClr val="FF0000"/>
                </a:solidFill>
              </a:rPr>
              <a:t> or </a:t>
            </a:r>
            <a:r>
              <a:rPr lang="en-US" b="1" i="1" dirty="0">
                <a:solidFill>
                  <a:srgbClr val="FF0000"/>
                </a:solidFill>
              </a:rPr>
              <a:t>DR4</a:t>
            </a:r>
          </a:p>
          <a:p>
            <a:pPr algn="l" rtl="0"/>
            <a:r>
              <a:rPr lang="en-US" b="1" dirty="0"/>
              <a:t>environmental factors,</a:t>
            </a:r>
            <a:r>
              <a:rPr lang="en-US" dirty="0"/>
              <a:t> especially infections, may be involved in type 1 diabetes.</a:t>
            </a:r>
          </a:p>
        </p:txBody>
      </p:sp>
    </p:spTree>
    <p:extLst>
      <p:ext uri="{BB962C8B-B14F-4D97-AF65-F5344CB8AC3E}">
        <p14:creationId xmlns:p14="http://schemas.microsoft.com/office/powerpoint/2010/main" val="453719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Calibri" panose="020F0502020204030204" pitchFamily="34" charset="0"/>
              </a:rPr>
              <a:t>PATHOGENESIS</a:t>
            </a:r>
          </a:p>
        </p:txBody>
      </p:sp>
      <p:sp>
        <p:nvSpPr>
          <p:cNvPr id="3" name="Content Placeholder 2"/>
          <p:cNvSpPr>
            <a:spLocks noGrp="1"/>
          </p:cNvSpPr>
          <p:nvPr>
            <p:ph idx="1"/>
          </p:nvPr>
        </p:nvSpPr>
        <p:spPr>
          <a:xfrm>
            <a:off x="914401" y="2133600"/>
            <a:ext cx="7620000" cy="3777622"/>
          </a:xfrm>
        </p:spPr>
        <p:txBody>
          <a:bodyPr>
            <a:noAutofit/>
          </a:bodyPr>
          <a:lstStyle/>
          <a:p>
            <a:pPr marL="118872" indent="0" algn="l">
              <a:buNone/>
            </a:pPr>
            <a:r>
              <a:rPr lang="en-US" b="1" dirty="0">
                <a:solidFill>
                  <a:srgbClr val="FF0000"/>
                </a:solidFill>
              </a:rPr>
              <a:t>Type 2 diabetes</a:t>
            </a:r>
            <a:r>
              <a:rPr lang="en-US" dirty="0"/>
              <a:t> is a prototypical complex multifactorial disease. </a:t>
            </a:r>
          </a:p>
          <a:p>
            <a:pPr marL="118872" indent="0" algn="l">
              <a:buNone/>
            </a:pPr>
            <a:r>
              <a:rPr lang="en-US" dirty="0"/>
              <a:t>*Environmental factors, such as a sedentary life style and dietary habits. </a:t>
            </a:r>
          </a:p>
          <a:p>
            <a:pPr marL="118872" indent="0" algn="l">
              <a:buNone/>
            </a:pPr>
            <a:r>
              <a:rPr lang="en-US" dirty="0"/>
              <a:t>*Genetic factors are also involved in the pathogenesis,</a:t>
            </a:r>
            <a:r>
              <a:rPr lang="en-US" b="1" dirty="0"/>
              <a:t> </a:t>
            </a:r>
          </a:p>
          <a:p>
            <a:pPr marL="118872" indent="0" algn="l">
              <a:buNone/>
            </a:pPr>
            <a:r>
              <a:rPr lang="en-US" b="1" dirty="0"/>
              <a:t>recent large-scale genome-wide association studies, have identified more than a dozen susceptibility loci called “diabetogenic” genes.</a:t>
            </a:r>
            <a:endParaRPr lang="en-US" b="1" dirty="0">
              <a:latin typeface="Calibri" panose="020F0502020204030204" pitchFamily="34" charset="0"/>
            </a:endParaRPr>
          </a:p>
        </p:txBody>
      </p:sp>
    </p:spTree>
    <p:extLst>
      <p:ext uri="{BB962C8B-B14F-4D97-AF65-F5344CB8AC3E}">
        <p14:creationId xmlns:p14="http://schemas.microsoft.com/office/powerpoint/2010/main" val="3929784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26A27-2700-4C86-9797-FC79208036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DAFDFA0-9B71-4159-BEC5-C30584E026D3}"/>
              </a:ext>
            </a:extLst>
          </p:cNvPr>
          <p:cNvSpPr>
            <a:spLocks noGrp="1"/>
          </p:cNvSpPr>
          <p:nvPr>
            <p:ph idx="1"/>
          </p:nvPr>
        </p:nvSpPr>
        <p:spPr>
          <a:xfrm>
            <a:off x="1524001" y="2133600"/>
            <a:ext cx="7010400" cy="3777622"/>
          </a:xfrm>
        </p:spPr>
        <p:txBody>
          <a:bodyPr/>
          <a:lstStyle/>
          <a:p>
            <a:pPr algn="l" rtl="0"/>
            <a:r>
              <a:rPr lang="en-US" b="1" dirty="0"/>
              <a:t>The two metabolic defects that characterize type 2 diabetes are </a:t>
            </a:r>
          </a:p>
          <a:p>
            <a:pPr algn="l" rtl="0">
              <a:buAutoNum type="arabicParenBoth"/>
            </a:pPr>
            <a:r>
              <a:rPr lang="en-US" b="1" dirty="0"/>
              <a:t>a decreased ability of peripheral tissues to respond to insulin (insulin resistance) </a:t>
            </a:r>
          </a:p>
          <a:p>
            <a:pPr algn="l" rtl="0">
              <a:buAutoNum type="arabicParenBoth"/>
            </a:pPr>
            <a:r>
              <a:rPr lang="en-US" b="1" dirty="0"/>
              <a:t>beta cell dysfunction that is manifested as inadequate insulin secretion in the face of insulin resistance and hyperglycemia</a:t>
            </a:r>
          </a:p>
        </p:txBody>
      </p:sp>
    </p:spTree>
    <p:extLst>
      <p:ext uri="{BB962C8B-B14F-4D97-AF65-F5344CB8AC3E}">
        <p14:creationId xmlns:p14="http://schemas.microsoft.com/office/powerpoint/2010/main" val="4242230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FD6B2-5972-49B4-8E3E-174DB5623BE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5F5D25-321A-4152-B90C-BBAD728802BC}"/>
              </a:ext>
            </a:extLst>
          </p:cNvPr>
          <p:cNvSpPr>
            <a:spLocks noGrp="1"/>
          </p:cNvSpPr>
          <p:nvPr>
            <p:ph idx="1"/>
          </p:nvPr>
        </p:nvSpPr>
        <p:spPr>
          <a:xfrm>
            <a:off x="1524000" y="2133600"/>
            <a:ext cx="6591985" cy="3777622"/>
          </a:xfrm>
        </p:spPr>
        <p:txBody>
          <a:bodyPr/>
          <a:lstStyle/>
          <a:p>
            <a:pPr algn="l" rtl="0"/>
            <a:r>
              <a:rPr lang="en-US" sz="2000" b="1" i="1" dirty="0"/>
              <a:t>Insulin resistance</a:t>
            </a:r>
            <a:r>
              <a:rPr lang="en-US" sz="2000" b="1" dirty="0"/>
              <a:t> is defined as the failure of target tissues to respond normally to insulin. It leads to decreased uptake of glucose in muscle, reduced glycolysis and fatty acid oxidation in the liver, and an inability to suppress hepatic gluconeogenesis</a:t>
            </a:r>
            <a:r>
              <a:rPr lang="en-US" sz="2000" dirty="0"/>
              <a:t>.</a:t>
            </a:r>
          </a:p>
          <a:p>
            <a:endParaRPr lang="en-US" dirty="0"/>
          </a:p>
        </p:txBody>
      </p:sp>
    </p:spTree>
    <p:extLst>
      <p:ext uri="{BB962C8B-B14F-4D97-AF65-F5344CB8AC3E}">
        <p14:creationId xmlns:p14="http://schemas.microsoft.com/office/powerpoint/2010/main" val="2243367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EE80D-F6D1-4B65-B98E-DA53761F9DA6}"/>
              </a:ext>
            </a:extLst>
          </p:cNvPr>
          <p:cNvSpPr>
            <a:spLocks noGrp="1"/>
          </p:cNvSpPr>
          <p:nvPr>
            <p:ph type="title"/>
          </p:nvPr>
        </p:nvSpPr>
        <p:spPr/>
        <p:txBody>
          <a:bodyPr/>
          <a:lstStyle/>
          <a:p>
            <a:r>
              <a:rPr lang="en-US" dirty="0"/>
              <a:t/>
            </a:r>
            <a:br>
              <a:rPr lang="en-US" dirty="0"/>
            </a:br>
            <a:endParaRPr lang="en-US" dirty="0"/>
          </a:p>
        </p:txBody>
      </p:sp>
      <p:sp>
        <p:nvSpPr>
          <p:cNvPr id="3" name="Content Placeholder 2">
            <a:extLst>
              <a:ext uri="{FF2B5EF4-FFF2-40B4-BE49-F238E27FC236}">
                <a16:creationId xmlns:a16="http://schemas.microsoft.com/office/drawing/2014/main" id="{098840F8-1835-4C13-8105-23FE3CFCB8A8}"/>
              </a:ext>
            </a:extLst>
          </p:cNvPr>
          <p:cNvSpPr>
            <a:spLocks noGrp="1"/>
          </p:cNvSpPr>
          <p:nvPr>
            <p:ph idx="1"/>
          </p:nvPr>
        </p:nvSpPr>
        <p:spPr>
          <a:xfrm>
            <a:off x="907143" y="1066800"/>
            <a:ext cx="7620000" cy="1066800"/>
          </a:xfrm>
        </p:spPr>
        <p:txBody>
          <a:bodyPr/>
          <a:lstStyle/>
          <a:p>
            <a:pPr marL="0" indent="0" algn="l" rtl="0">
              <a:buNone/>
            </a:pPr>
            <a:r>
              <a:rPr lang="en-US" sz="3200" b="1" i="1" dirty="0"/>
              <a:t>Obesity and Insulin Resistance</a:t>
            </a:r>
          </a:p>
          <a:p>
            <a:pPr algn="l" rtl="0"/>
            <a:endParaRPr lang="en-US" dirty="0"/>
          </a:p>
        </p:txBody>
      </p:sp>
      <p:pic>
        <p:nvPicPr>
          <p:cNvPr id="4" name="Picture 3">
            <a:extLst>
              <a:ext uri="{FF2B5EF4-FFF2-40B4-BE49-F238E27FC236}">
                <a16:creationId xmlns:a16="http://schemas.microsoft.com/office/drawing/2014/main" id="{45B323FC-B731-4273-83E3-F14BA8D804B3}"/>
              </a:ext>
            </a:extLst>
          </p:cNvPr>
          <p:cNvPicPr>
            <a:picLocks noChangeAspect="1"/>
          </p:cNvPicPr>
          <p:nvPr/>
        </p:nvPicPr>
        <p:blipFill>
          <a:blip r:embed="rId2"/>
          <a:stretch>
            <a:fillRect/>
          </a:stretch>
        </p:blipFill>
        <p:spPr>
          <a:xfrm>
            <a:off x="801297" y="2347690"/>
            <a:ext cx="7541406" cy="4096932"/>
          </a:xfrm>
          <a:prstGeom prst="rect">
            <a:avLst/>
          </a:prstGeom>
        </p:spPr>
      </p:pic>
    </p:spTree>
    <p:extLst>
      <p:ext uri="{BB962C8B-B14F-4D97-AF65-F5344CB8AC3E}">
        <p14:creationId xmlns:p14="http://schemas.microsoft.com/office/powerpoint/2010/main" val="1330925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91238-AFA0-4F3E-B264-FA89841627B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FAD2877-F469-4E41-8CC9-21AEFDD85FF3}"/>
              </a:ext>
            </a:extLst>
          </p:cNvPr>
          <p:cNvPicPr>
            <a:picLocks noGrp="1" noChangeAspect="1"/>
          </p:cNvPicPr>
          <p:nvPr>
            <p:ph idx="1"/>
          </p:nvPr>
        </p:nvPicPr>
        <p:blipFill>
          <a:blip r:embed="rId2"/>
          <a:stretch>
            <a:fillRect/>
          </a:stretch>
        </p:blipFill>
        <p:spPr>
          <a:xfrm>
            <a:off x="1106420" y="884460"/>
            <a:ext cx="7379854" cy="5287740"/>
          </a:xfrm>
          <a:prstGeom prst="rect">
            <a:avLst/>
          </a:prstGeom>
        </p:spPr>
      </p:pic>
    </p:spTree>
    <p:extLst>
      <p:ext uri="{BB962C8B-B14F-4D97-AF65-F5344CB8AC3E}">
        <p14:creationId xmlns:p14="http://schemas.microsoft.com/office/powerpoint/2010/main" val="1403455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7AEC3-C60A-41DE-9ABA-1FADC6E90EB6}"/>
              </a:ext>
            </a:extLst>
          </p:cNvPr>
          <p:cNvSpPr>
            <a:spLocks noGrp="1"/>
          </p:cNvSpPr>
          <p:nvPr>
            <p:ph type="title"/>
          </p:nvPr>
        </p:nvSpPr>
        <p:spPr>
          <a:xfrm>
            <a:off x="1676401" y="624110"/>
            <a:ext cx="6858000" cy="1280890"/>
          </a:xfrm>
        </p:spPr>
        <p:txBody>
          <a:bodyPr/>
          <a:lstStyle/>
          <a:p>
            <a:r>
              <a:rPr lang="en-US" dirty="0"/>
              <a:t>Monogenic Forms of Diabetes</a:t>
            </a:r>
            <a:br>
              <a:rPr lang="en-US" dirty="0"/>
            </a:br>
            <a:endParaRPr lang="en-US" dirty="0"/>
          </a:p>
        </p:txBody>
      </p:sp>
      <p:sp>
        <p:nvSpPr>
          <p:cNvPr id="3" name="Content Placeholder 2">
            <a:extLst>
              <a:ext uri="{FF2B5EF4-FFF2-40B4-BE49-F238E27FC236}">
                <a16:creationId xmlns:a16="http://schemas.microsoft.com/office/drawing/2014/main" id="{AD4261EB-414A-4AE4-B1E7-E3D1F3567242}"/>
              </a:ext>
            </a:extLst>
          </p:cNvPr>
          <p:cNvSpPr>
            <a:spLocks noGrp="1"/>
          </p:cNvSpPr>
          <p:nvPr>
            <p:ph idx="1"/>
          </p:nvPr>
        </p:nvSpPr>
        <p:spPr>
          <a:xfrm>
            <a:off x="685800" y="2133600"/>
            <a:ext cx="7848601" cy="4343400"/>
          </a:xfrm>
        </p:spPr>
        <p:txBody>
          <a:bodyPr>
            <a:normAutofit/>
          </a:bodyPr>
          <a:lstStyle/>
          <a:p>
            <a:pPr algn="l" rtl="0"/>
            <a:r>
              <a:rPr lang="en-US" dirty="0">
                <a:solidFill>
                  <a:schemeClr val="tx1"/>
                </a:solidFill>
              </a:rPr>
              <a:t>Type 1 and type 2 diabetes are genetically complex ,no single-gene defect (mutation) can account for predisposition to these entities.</a:t>
            </a:r>
          </a:p>
          <a:p>
            <a:pPr algn="l" rtl="0"/>
            <a:r>
              <a:rPr lang="en-US" dirty="0">
                <a:solidFill>
                  <a:schemeClr val="tx1"/>
                </a:solidFill>
              </a:rPr>
              <a:t> By contrast, monogenic forms of diabetes  are uncommon examples of the diabetic phenotype occurring as a result of loss-of-function mutations within a single gene.</a:t>
            </a:r>
          </a:p>
          <a:p>
            <a:pPr algn="l" rtl="0"/>
            <a:r>
              <a:rPr lang="en-US" dirty="0">
                <a:solidFill>
                  <a:schemeClr val="tx1"/>
                </a:solidFill>
              </a:rPr>
              <a:t> The largest subgroup of patients in this category traditionally was designated as having </a:t>
            </a:r>
            <a:r>
              <a:rPr lang="en-US" b="1" dirty="0">
                <a:solidFill>
                  <a:srgbClr val="FF0000"/>
                </a:solidFill>
              </a:rPr>
              <a:t>maturity-onset diabetes of the young </a:t>
            </a:r>
            <a:r>
              <a:rPr lang="en-US" dirty="0">
                <a:solidFill>
                  <a:srgbClr val="FF0000"/>
                </a:solidFill>
              </a:rPr>
              <a:t>(</a:t>
            </a:r>
            <a:r>
              <a:rPr lang="en-US" i="1" dirty="0">
                <a:solidFill>
                  <a:srgbClr val="FF0000"/>
                </a:solidFill>
              </a:rPr>
              <a:t>MODY</a:t>
            </a:r>
            <a:r>
              <a:rPr lang="en-US" dirty="0" smtClean="0">
                <a:solidFill>
                  <a:srgbClr val="FF0000"/>
                </a:solidFill>
              </a:rPr>
              <a:t>).</a:t>
            </a:r>
            <a:r>
              <a:rPr lang="en-US" dirty="0">
                <a:solidFill>
                  <a:schemeClr val="tx1"/>
                </a:solidFill>
              </a:rPr>
              <a:t> </a:t>
            </a:r>
            <a:r>
              <a:rPr lang="en-US" dirty="0" smtClean="0">
                <a:solidFill>
                  <a:schemeClr val="tx1"/>
                </a:solidFill>
              </a:rPr>
              <a:t>This disorder is more like type 1 but can be confused with either type.</a:t>
            </a:r>
            <a:endParaRPr lang="en-US" dirty="0">
              <a:solidFill>
                <a:schemeClr val="tx1"/>
              </a:solidFill>
            </a:endParaRPr>
          </a:p>
          <a:p>
            <a:pPr algn="l" rtl="0"/>
            <a:r>
              <a:rPr lang="en-US" dirty="0">
                <a:solidFill>
                  <a:schemeClr val="tx1"/>
                </a:solidFill>
              </a:rPr>
              <a:t> </a:t>
            </a:r>
            <a:r>
              <a:rPr lang="en-US" i="1" dirty="0">
                <a:solidFill>
                  <a:schemeClr val="tx1"/>
                </a:solidFill>
              </a:rPr>
              <a:t>MODY</a:t>
            </a:r>
            <a:r>
              <a:rPr lang="en-US" dirty="0">
                <a:solidFill>
                  <a:schemeClr val="tx1"/>
                </a:solidFill>
              </a:rPr>
              <a:t> can be the result of inactivating mutations in one of </a:t>
            </a:r>
            <a:r>
              <a:rPr lang="en-US" dirty="0" smtClean="0">
                <a:solidFill>
                  <a:schemeClr val="tx1"/>
                </a:solidFill>
              </a:rPr>
              <a:t>eleven </a:t>
            </a:r>
            <a:r>
              <a:rPr lang="en-US" dirty="0">
                <a:solidFill>
                  <a:schemeClr val="tx1"/>
                </a:solidFill>
              </a:rPr>
              <a:t>genes</a:t>
            </a:r>
          </a:p>
        </p:txBody>
      </p:sp>
    </p:spTree>
    <p:extLst>
      <p:ext uri="{BB962C8B-B14F-4D97-AF65-F5344CB8AC3E}">
        <p14:creationId xmlns:p14="http://schemas.microsoft.com/office/powerpoint/2010/main" val="1523445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DCB6D-F408-41A4-BDE8-83230E3B3F49}"/>
              </a:ext>
            </a:extLst>
          </p:cNvPr>
          <p:cNvSpPr>
            <a:spLocks noGrp="1"/>
          </p:cNvSpPr>
          <p:nvPr>
            <p:ph type="title"/>
          </p:nvPr>
        </p:nvSpPr>
        <p:spPr>
          <a:xfrm>
            <a:off x="1277400" y="348334"/>
            <a:ext cx="6589199" cy="1280890"/>
          </a:xfrm>
        </p:spPr>
        <p:txBody>
          <a:bodyPr/>
          <a:lstStyle/>
          <a:p>
            <a:r>
              <a:rPr lang="en-US" dirty="0"/>
              <a:t>Morphology</a:t>
            </a:r>
          </a:p>
        </p:txBody>
      </p:sp>
      <p:sp>
        <p:nvSpPr>
          <p:cNvPr id="3" name="Content Placeholder 2">
            <a:extLst>
              <a:ext uri="{FF2B5EF4-FFF2-40B4-BE49-F238E27FC236}">
                <a16:creationId xmlns:a16="http://schemas.microsoft.com/office/drawing/2014/main" id="{61C865A7-7C19-4E87-ABEE-02BBFF9BFDFE}"/>
              </a:ext>
            </a:extLst>
          </p:cNvPr>
          <p:cNvSpPr>
            <a:spLocks noGrp="1"/>
          </p:cNvSpPr>
          <p:nvPr>
            <p:ph idx="1"/>
          </p:nvPr>
        </p:nvSpPr>
        <p:spPr>
          <a:xfrm>
            <a:off x="838201" y="1600200"/>
            <a:ext cx="7696200" cy="4953000"/>
          </a:xfrm>
        </p:spPr>
        <p:txBody>
          <a:bodyPr>
            <a:normAutofit/>
          </a:bodyPr>
          <a:lstStyle/>
          <a:p>
            <a:pPr algn="l" rtl="0" fontAlgn="base"/>
            <a:r>
              <a:rPr lang="en-US" dirty="0"/>
              <a:t>Lesions in the pancreas are inconstant and rarely of diagnostic value. One or more of the following alterations may be present:</a:t>
            </a:r>
          </a:p>
          <a:p>
            <a:pPr algn="l" rtl="0" fontAlgn="base"/>
            <a:r>
              <a:rPr lang="en-US" b="1" dirty="0"/>
              <a:t>Reduction in the number and size of islets.</a:t>
            </a:r>
            <a:r>
              <a:rPr lang="en-US" dirty="0"/>
              <a:t> This change most often is seen in </a:t>
            </a:r>
            <a:r>
              <a:rPr lang="en-US" dirty="0">
                <a:solidFill>
                  <a:srgbClr val="FF0000"/>
                </a:solidFill>
              </a:rPr>
              <a:t>type 1 diabetes</a:t>
            </a:r>
            <a:r>
              <a:rPr lang="en-US" dirty="0"/>
              <a:t>.</a:t>
            </a:r>
          </a:p>
          <a:p>
            <a:pPr algn="l" rtl="0" fontAlgn="base"/>
            <a:endParaRPr lang="en-US" b="1" dirty="0"/>
          </a:p>
          <a:p>
            <a:pPr algn="l" rtl="0" fontAlgn="base"/>
            <a:r>
              <a:rPr lang="en-US" b="1" dirty="0"/>
              <a:t>Leukocytic infiltration of the islets,</a:t>
            </a:r>
            <a:r>
              <a:rPr lang="en-US" dirty="0"/>
              <a:t> which are principally composed of mononuclear cells (lymphocytes and macrophages). </a:t>
            </a:r>
            <a:r>
              <a:rPr lang="en-US" dirty="0">
                <a:solidFill>
                  <a:schemeClr val="tx1"/>
                </a:solidFill>
              </a:rPr>
              <a:t>it is typically more in </a:t>
            </a:r>
            <a:r>
              <a:rPr lang="en-US" dirty="0">
                <a:solidFill>
                  <a:srgbClr val="FF0000"/>
                </a:solidFill>
              </a:rPr>
              <a:t>Type1 DM.</a:t>
            </a:r>
          </a:p>
          <a:p>
            <a:pPr algn="l" rtl="0" fontAlgn="base"/>
            <a:endParaRPr lang="en-US" b="1" dirty="0"/>
          </a:p>
          <a:p>
            <a:pPr algn="l" rtl="0" fontAlgn="base"/>
            <a:r>
              <a:rPr lang="en-US" b="1" dirty="0"/>
              <a:t>Amyloid replacement of islets in long-standing </a:t>
            </a:r>
            <a:r>
              <a:rPr lang="en-US" b="1" dirty="0">
                <a:solidFill>
                  <a:srgbClr val="FF0000"/>
                </a:solidFill>
              </a:rPr>
              <a:t>type 2</a:t>
            </a:r>
            <a:r>
              <a:rPr lang="en-US" b="1" dirty="0"/>
              <a:t> diabetes,</a:t>
            </a:r>
            <a:r>
              <a:rPr lang="en-US" dirty="0"/>
              <a:t> appearing as deposition of pink, amorphous material. At advanced stages  fibrosis also may be observed</a:t>
            </a:r>
          </a:p>
          <a:p>
            <a:pPr marL="0" indent="0">
              <a:buNone/>
            </a:pPr>
            <a:endParaRPr lang="en-US" dirty="0"/>
          </a:p>
        </p:txBody>
      </p:sp>
    </p:spTree>
    <p:extLst>
      <p:ext uri="{BB962C8B-B14F-4D97-AF65-F5344CB8AC3E}">
        <p14:creationId xmlns:p14="http://schemas.microsoft.com/office/powerpoint/2010/main" val="2682343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Objectives</a:t>
            </a:r>
          </a:p>
        </p:txBody>
      </p:sp>
      <p:sp>
        <p:nvSpPr>
          <p:cNvPr id="3" name="Content Placeholder 2"/>
          <p:cNvSpPr>
            <a:spLocks noGrp="1"/>
          </p:cNvSpPr>
          <p:nvPr>
            <p:ph idx="1"/>
          </p:nvPr>
        </p:nvSpPr>
        <p:spPr/>
        <p:txBody>
          <a:bodyPr>
            <a:normAutofit fontScale="85000" lnSpcReduction="20000"/>
          </a:bodyPr>
          <a:lstStyle/>
          <a:p>
            <a:pPr lvl="0" algn="l" rtl="0">
              <a:lnSpc>
                <a:spcPct val="107000"/>
              </a:lnSpc>
              <a:spcBef>
                <a:spcPts val="0"/>
              </a:spcBef>
              <a:buFont typeface="Wingdings" panose="05000000000000000000" pitchFamily="2" charset="2"/>
              <a:buChar char="§"/>
            </a:pPr>
            <a:r>
              <a:rPr lang="en-US" sz="2800" b="1" dirty="0">
                <a:latin typeface="Calibri" panose="020F0502020204030204" pitchFamily="34" charset="0"/>
                <a:ea typeface="Calibri" panose="020F0502020204030204" pitchFamily="34" charset="0"/>
                <a:cs typeface="Arial" panose="020B0604020202020204" pitchFamily="34" charset="0"/>
              </a:rPr>
              <a:t>Understand the structure of the pancreas and have a basic understanding of its function</a:t>
            </a:r>
            <a:r>
              <a:rPr lang="en-US" sz="2800" dirty="0">
                <a:latin typeface="Calibri" panose="020F0502020204030204" pitchFamily="34" charset="0"/>
                <a:ea typeface="Calibri" panose="020F0502020204030204" pitchFamily="34" charset="0"/>
                <a:cs typeface="Arial" panose="020B0604020202020204" pitchFamily="34" charset="0"/>
              </a:rPr>
              <a:t>.</a:t>
            </a:r>
          </a:p>
          <a:p>
            <a:pPr algn="l" rtl="0">
              <a:buFont typeface="Wingdings" panose="05000000000000000000" pitchFamily="2" charset="2"/>
              <a:buChar char="§"/>
            </a:pPr>
            <a:endParaRPr lang="en-US" sz="2800" dirty="0">
              <a:latin typeface="Calibri" panose="020F0502020204030204" pitchFamily="34" charset="0"/>
            </a:endParaRPr>
          </a:p>
          <a:p>
            <a:pPr algn="l" rtl="0">
              <a:buFont typeface="Wingdings" panose="05000000000000000000" pitchFamily="2" charset="2"/>
              <a:buChar char="§"/>
            </a:pPr>
            <a:r>
              <a:rPr lang="en-US" sz="2800" b="1" dirty="0">
                <a:latin typeface="Calibri" panose="020F0502020204030204" pitchFamily="34" charset="0"/>
              </a:rPr>
              <a:t>The student should have an understanding of the pathogenesis and major </a:t>
            </a:r>
            <a:r>
              <a:rPr lang="en-US" sz="2800" b="1" dirty="0" err="1">
                <a:latin typeface="Calibri" panose="020F0502020204030204" pitchFamily="34" charset="0"/>
              </a:rPr>
              <a:t>histopathological</a:t>
            </a:r>
            <a:r>
              <a:rPr lang="en-US" sz="2800" b="1" dirty="0">
                <a:latin typeface="Calibri" panose="020F0502020204030204" pitchFamily="34" charset="0"/>
              </a:rPr>
              <a:t>  changes seen in diabetes mellitus type 1 and type 2.</a:t>
            </a:r>
          </a:p>
          <a:p>
            <a:pPr algn="l" rtl="0">
              <a:buFont typeface="Wingdings" panose="05000000000000000000" pitchFamily="2" charset="2"/>
              <a:buChar char="§"/>
            </a:pPr>
            <a:endParaRPr lang="en-US" sz="2800" b="1" dirty="0">
              <a:latin typeface="Calibri" panose="020F0502020204030204" pitchFamily="34" charset="0"/>
            </a:endParaRPr>
          </a:p>
          <a:p>
            <a:pPr algn="l" rtl="0">
              <a:buFont typeface="Wingdings" panose="05000000000000000000" pitchFamily="2" charset="2"/>
              <a:buChar char="§"/>
            </a:pPr>
            <a:r>
              <a:rPr lang="en-US" sz="2800" b="1" dirty="0">
                <a:latin typeface="Calibri" panose="020F0502020204030204" pitchFamily="34" charset="0"/>
              </a:rPr>
              <a:t>The student should recognize the major complications of diabetes mellitus.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Calibri" panose="020F0502020204030204" pitchFamily="34" charset="0"/>
              </a:rPr>
              <a:t>Insulitis</a:t>
            </a:r>
          </a:p>
        </p:txBody>
      </p:sp>
      <p:pic>
        <p:nvPicPr>
          <p:cNvPr id="5" name="Content Placeholder 4"/>
          <p:cNvPicPr>
            <a:picLocks noGrp="1" noChangeAspect="1"/>
          </p:cNvPicPr>
          <p:nvPr>
            <p:ph idx="1"/>
          </p:nvPr>
        </p:nvPicPr>
        <p:blipFill>
          <a:blip r:embed="rId3"/>
          <a:stretch>
            <a:fillRect/>
          </a:stretch>
        </p:blipFill>
        <p:spPr>
          <a:xfrm>
            <a:off x="836176" y="1447800"/>
            <a:ext cx="7471647" cy="51054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EE285-AA74-4423-A19D-580ACA3EF329}"/>
              </a:ext>
            </a:extLst>
          </p:cNvPr>
          <p:cNvSpPr>
            <a:spLocks noGrp="1"/>
          </p:cNvSpPr>
          <p:nvPr>
            <p:ph type="title"/>
          </p:nvPr>
        </p:nvSpPr>
        <p:spPr/>
        <p:txBody>
          <a:bodyPr/>
          <a:lstStyle/>
          <a:p>
            <a:r>
              <a:rPr lang="en-US" b="1" dirty="0"/>
              <a:t>Amyloidosis</a:t>
            </a:r>
          </a:p>
        </p:txBody>
      </p:sp>
      <p:pic>
        <p:nvPicPr>
          <p:cNvPr id="4" name="Content Placeholder 3">
            <a:extLst>
              <a:ext uri="{FF2B5EF4-FFF2-40B4-BE49-F238E27FC236}">
                <a16:creationId xmlns:a16="http://schemas.microsoft.com/office/drawing/2014/main" id="{1C683CF8-814D-4185-AA2B-515DD64052E0}"/>
              </a:ext>
            </a:extLst>
          </p:cNvPr>
          <p:cNvPicPr>
            <a:picLocks noGrp="1" noChangeAspect="1"/>
          </p:cNvPicPr>
          <p:nvPr>
            <p:ph idx="1"/>
          </p:nvPr>
        </p:nvPicPr>
        <p:blipFill>
          <a:blip r:embed="rId2"/>
          <a:stretch>
            <a:fillRect/>
          </a:stretch>
        </p:blipFill>
        <p:spPr>
          <a:xfrm>
            <a:off x="1365787" y="1676400"/>
            <a:ext cx="6412426" cy="4720771"/>
          </a:xfrm>
          <a:prstGeom prst="rect">
            <a:avLst/>
          </a:prstGeom>
        </p:spPr>
      </p:pic>
    </p:spTree>
    <p:extLst>
      <p:ext uri="{BB962C8B-B14F-4D97-AF65-F5344CB8AC3E}">
        <p14:creationId xmlns:p14="http://schemas.microsoft.com/office/powerpoint/2010/main" val="539990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5F1B-475B-49D1-9FB1-F0DA1794EF2E}"/>
              </a:ext>
            </a:extLst>
          </p:cNvPr>
          <p:cNvSpPr>
            <a:spLocks noGrp="1"/>
          </p:cNvSpPr>
          <p:nvPr>
            <p:ph type="title"/>
          </p:nvPr>
        </p:nvSpPr>
        <p:spPr>
          <a:xfrm>
            <a:off x="228601" y="1828800"/>
            <a:ext cx="2514600" cy="1280890"/>
          </a:xfrm>
        </p:spPr>
        <p:txBody>
          <a:bodyPr>
            <a:normAutofit fontScale="90000"/>
          </a:bodyPr>
          <a:lstStyle/>
          <a:p>
            <a:r>
              <a:rPr lang="en-US" sz="2800" dirty="0"/>
              <a:t>Clinical manifestations</a:t>
            </a:r>
          </a:p>
        </p:txBody>
      </p:sp>
      <p:pic>
        <p:nvPicPr>
          <p:cNvPr id="4" name="Content Placeholder 3">
            <a:extLst>
              <a:ext uri="{FF2B5EF4-FFF2-40B4-BE49-F238E27FC236}">
                <a16:creationId xmlns:a16="http://schemas.microsoft.com/office/drawing/2014/main" id="{3AA1803E-9515-4205-8DF0-427A643603A8}"/>
              </a:ext>
            </a:extLst>
          </p:cNvPr>
          <p:cNvPicPr>
            <a:picLocks noGrp="1" noChangeAspect="1"/>
          </p:cNvPicPr>
          <p:nvPr>
            <p:ph idx="1"/>
          </p:nvPr>
        </p:nvPicPr>
        <p:blipFill>
          <a:blip r:embed="rId2"/>
          <a:stretch>
            <a:fillRect/>
          </a:stretch>
        </p:blipFill>
        <p:spPr>
          <a:xfrm>
            <a:off x="2900928" y="152400"/>
            <a:ext cx="6243072" cy="6477000"/>
          </a:xfrm>
          <a:prstGeom prst="rect">
            <a:avLst/>
          </a:prstGeom>
        </p:spPr>
      </p:pic>
    </p:spTree>
    <p:extLst>
      <p:ext uri="{BB962C8B-B14F-4D97-AF65-F5344CB8AC3E}">
        <p14:creationId xmlns:p14="http://schemas.microsoft.com/office/powerpoint/2010/main" val="36190152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800" b="1" dirty="0">
              <a:latin typeface="Calibri" panose="020F0502020204030204" pitchFamily="34" charset="0"/>
            </a:endParaRPr>
          </a:p>
        </p:txBody>
      </p:sp>
      <p:pic>
        <p:nvPicPr>
          <p:cNvPr id="4" name="Content Placeholder 3" descr="C22FF7.gif"/>
          <p:cNvPicPr>
            <a:picLocks noGrp="1" noChangeAspect="1"/>
          </p:cNvPicPr>
          <p:nvPr>
            <p:ph idx="1"/>
          </p:nvPr>
        </p:nvPicPr>
        <p:blipFill>
          <a:blip r:embed="rId3" cstate="print"/>
          <a:stretch>
            <a:fillRect/>
          </a:stretch>
        </p:blipFill>
        <p:spPr>
          <a:xfrm>
            <a:off x="18474" y="0"/>
            <a:ext cx="9125526" cy="6718570"/>
          </a:xfrm>
        </p:spPr>
      </p:pic>
    </p:spTree>
    <p:extLst>
      <p:ext uri="{BB962C8B-B14F-4D97-AF65-F5344CB8AC3E}">
        <p14:creationId xmlns:p14="http://schemas.microsoft.com/office/powerpoint/2010/main" val="23194435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E915B-048F-46D5-AFD9-D62C90E248BA}"/>
              </a:ext>
            </a:extLst>
          </p:cNvPr>
          <p:cNvSpPr>
            <a:spLocks noGrp="1"/>
          </p:cNvSpPr>
          <p:nvPr>
            <p:ph type="title"/>
          </p:nvPr>
        </p:nvSpPr>
        <p:spPr>
          <a:xfrm>
            <a:off x="1588851" y="762000"/>
            <a:ext cx="6589199" cy="1280890"/>
          </a:xfrm>
        </p:spPr>
        <p:txBody>
          <a:bodyPr/>
          <a:lstStyle/>
          <a:p>
            <a:r>
              <a:rPr lang="en-US" i="1" dirty="0">
                <a:solidFill>
                  <a:srgbClr val="FF0000"/>
                </a:solidFill>
              </a:rPr>
              <a:t>Type 1 DM</a:t>
            </a:r>
            <a:endParaRPr lang="en-US" dirty="0"/>
          </a:p>
        </p:txBody>
      </p:sp>
      <p:sp>
        <p:nvSpPr>
          <p:cNvPr id="3" name="Content Placeholder 2">
            <a:extLst>
              <a:ext uri="{FF2B5EF4-FFF2-40B4-BE49-F238E27FC236}">
                <a16:creationId xmlns:a16="http://schemas.microsoft.com/office/drawing/2014/main" id="{73115C66-D29D-4108-B38A-0FC2E0DEE93E}"/>
              </a:ext>
            </a:extLst>
          </p:cNvPr>
          <p:cNvSpPr>
            <a:spLocks noGrp="1"/>
          </p:cNvSpPr>
          <p:nvPr>
            <p:ph idx="1"/>
          </p:nvPr>
        </p:nvSpPr>
        <p:spPr>
          <a:xfrm>
            <a:off x="1066800" y="1752600"/>
            <a:ext cx="6591985" cy="3777622"/>
          </a:xfrm>
        </p:spPr>
        <p:txBody>
          <a:bodyPr>
            <a:normAutofit fontScale="92500" lnSpcReduction="10000"/>
          </a:bodyPr>
          <a:lstStyle/>
          <a:p>
            <a:pPr marL="0" indent="0" algn="l" rtl="0" fontAlgn="base">
              <a:buNone/>
            </a:pPr>
            <a:r>
              <a:rPr lang="en-US" dirty="0"/>
              <a:t>the classic triad of diabetes: </a:t>
            </a:r>
            <a:r>
              <a:rPr lang="en-US" i="1" dirty="0"/>
              <a:t>polyuria, polydipsia,</a:t>
            </a:r>
            <a:r>
              <a:rPr lang="en-US" dirty="0"/>
              <a:t> and </a:t>
            </a:r>
            <a:r>
              <a:rPr lang="en-US" i="1" dirty="0"/>
              <a:t>polyphagia</a:t>
            </a:r>
            <a:r>
              <a:rPr lang="en-US" dirty="0"/>
              <a:t>. Despite the increased appetite, catabolic effects prevail, resulting in weight loss and muscle weakness.</a:t>
            </a:r>
          </a:p>
          <a:p>
            <a:pPr algn="l" rtl="0" fontAlgn="base"/>
            <a:r>
              <a:rPr lang="en-US" dirty="0"/>
              <a:t>In patients with </a:t>
            </a:r>
            <a:r>
              <a:rPr lang="en-US" dirty="0">
                <a:solidFill>
                  <a:srgbClr val="FF0000"/>
                </a:solidFill>
              </a:rPr>
              <a:t>type 1 diabetes</a:t>
            </a:r>
            <a:r>
              <a:rPr lang="en-US" dirty="0"/>
              <a:t>, deviations from normal dietary intake, unusual physical activity, infection, or any other forms of stress may rapidly influence the metabolic balance, predisposing the affected person to </a:t>
            </a:r>
            <a:r>
              <a:rPr lang="en-US" i="1" dirty="0">
                <a:solidFill>
                  <a:srgbClr val="FF0000"/>
                </a:solidFill>
              </a:rPr>
              <a:t>diabetic ketoacidosis</a:t>
            </a:r>
            <a:r>
              <a:rPr lang="en-US" i="1" dirty="0"/>
              <a:t>.</a:t>
            </a:r>
            <a:r>
              <a:rPr lang="en-US" dirty="0"/>
              <a:t> </a:t>
            </a:r>
          </a:p>
          <a:p>
            <a:pPr algn="l" rtl="0" fontAlgn="base"/>
            <a:r>
              <a:rPr lang="en-US" dirty="0"/>
              <a:t>The plasma glucose usually is in the range of 500 to 700 mg/</a:t>
            </a:r>
            <a:r>
              <a:rPr lang="en-US" dirty="0" err="1"/>
              <a:t>dL</a:t>
            </a:r>
            <a:endParaRPr lang="en-US" dirty="0"/>
          </a:p>
          <a:p>
            <a:pPr algn="l" rtl="0" fontAlgn="base"/>
            <a:r>
              <a:rPr lang="en-US" dirty="0"/>
              <a:t>The marked hyperglycemia causes an osmotic diuresis and dehydration characteristic of the </a:t>
            </a:r>
            <a:r>
              <a:rPr lang="en-US" dirty="0" err="1"/>
              <a:t>ketoacidotic</a:t>
            </a:r>
            <a:r>
              <a:rPr lang="en-US" dirty="0"/>
              <a:t> state. </a:t>
            </a:r>
          </a:p>
        </p:txBody>
      </p:sp>
    </p:spTree>
    <p:extLst>
      <p:ext uri="{BB962C8B-B14F-4D97-AF65-F5344CB8AC3E}">
        <p14:creationId xmlns:p14="http://schemas.microsoft.com/office/powerpoint/2010/main" val="41240555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4ED2B-B4FC-41AB-B84F-5D967B4AEEEC}"/>
              </a:ext>
            </a:extLst>
          </p:cNvPr>
          <p:cNvSpPr>
            <a:spLocks noGrp="1"/>
          </p:cNvSpPr>
          <p:nvPr>
            <p:ph type="title"/>
          </p:nvPr>
        </p:nvSpPr>
        <p:spPr/>
        <p:txBody>
          <a:bodyPr/>
          <a:lstStyle/>
          <a:p>
            <a:r>
              <a:rPr lang="en-US" dirty="0">
                <a:solidFill>
                  <a:srgbClr val="FF0000"/>
                </a:solidFill>
              </a:rPr>
              <a:t>Type 2 DM</a:t>
            </a:r>
          </a:p>
        </p:txBody>
      </p:sp>
      <p:sp>
        <p:nvSpPr>
          <p:cNvPr id="3" name="Content Placeholder 2">
            <a:extLst>
              <a:ext uri="{FF2B5EF4-FFF2-40B4-BE49-F238E27FC236}">
                <a16:creationId xmlns:a16="http://schemas.microsoft.com/office/drawing/2014/main" id="{C84A1E66-8354-4E72-9ED6-E003F8678D6B}"/>
              </a:ext>
            </a:extLst>
          </p:cNvPr>
          <p:cNvSpPr>
            <a:spLocks noGrp="1"/>
          </p:cNvSpPr>
          <p:nvPr>
            <p:ph idx="1"/>
          </p:nvPr>
        </p:nvSpPr>
        <p:spPr>
          <a:xfrm>
            <a:off x="914400" y="2133600"/>
            <a:ext cx="7620001" cy="4267200"/>
          </a:xfrm>
        </p:spPr>
        <p:txBody>
          <a:bodyPr>
            <a:normAutofit/>
          </a:bodyPr>
          <a:lstStyle/>
          <a:p>
            <a:pPr algn="l" rtl="0" fontAlgn="base"/>
            <a:r>
              <a:rPr lang="en-US" i="1" dirty="0"/>
              <a:t>Type 2 diabetes mellitus</a:t>
            </a:r>
            <a:r>
              <a:rPr lang="en-US" dirty="0"/>
              <a:t> also may manifest with polyuria and polydipsia, but unlike in type 1 diabetes, patients often are older than 40 years and frequently are obese</a:t>
            </a:r>
            <a:r>
              <a:rPr lang="en-US" i="1" dirty="0"/>
              <a:t>.</a:t>
            </a:r>
            <a:endParaRPr lang="en-US" dirty="0"/>
          </a:p>
          <a:p>
            <a:pPr algn="l" rtl="0" fontAlgn="base"/>
            <a:r>
              <a:rPr lang="en-US" dirty="0"/>
              <a:t>In the decompensated state, patients with type 2 diabetes may develop </a:t>
            </a:r>
            <a:r>
              <a:rPr lang="en-US" i="1" dirty="0">
                <a:solidFill>
                  <a:srgbClr val="FF0000"/>
                </a:solidFill>
              </a:rPr>
              <a:t>hyperosmolar nonketotic </a:t>
            </a:r>
            <a:r>
              <a:rPr lang="en-US" i="1" dirty="0"/>
              <a:t>coma.</a:t>
            </a:r>
            <a:r>
              <a:rPr lang="en-US" dirty="0"/>
              <a:t> This syndrome is </a:t>
            </a:r>
            <a:r>
              <a:rPr lang="en-US" dirty="0" smtClean="0"/>
              <a:t>caused by </a:t>
            </a:r>
            <a:r>
              <a:rPr lang="en-US" dirty="0"/>
              <a:t>severe dehydration resulting from sustained osmotic diuresis and urinary fluid loss due to chronic hyperglycemia. Typically, the affected person is an elderly diabetic who is disabled by a stroke or an infection and is unable to maintain adequate water intake. </a:t>
            </a:r>
          </a:p>
          <a:p>
            <a:endParaRPr lang="en-US" dirty="0"/>
          </a:p>
        </p:txBody>
      </p:sp>
    </p:spTree>
    <p:extLst>
      <p:ext uri="{BB962C8B-B14F-4D97-AF65-F5344CB8AC3E}">
        <p14:creationId xmlns:p14="http://schemas.microsoft.com/office/powerpoint/2010/main" val="33337024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BCB2-9869-4FBE-9B54-C1B09ED76DCE}"/>
              </a:ext>
            </a:extLst>
          </p:cNvPr>
          <p:cNvSpPr>
            <a:spLocks noGrp="1"/>
          </p:cNvSpPr>
          <p:nvPr>
            <p:ph type="title"/>
          </p:nvPr>
        </p:nvSpPr>
        <p:spPr/>
        <p:txBody>
          <a:bodyPr>
            <a:normAutofit fontScale="90000"/>
          </a:bodyPr>
          <a:lstStyle/>
          <a:p>
            <a:r>
              <a:rPr lang="en-US" b="1" dirty="0"/>
              <a:t>Diabetic complications: Macrovascular Disease.</a:t>
            </a:r>
            <a:br>
              <a:rPr lang="en-US" b="1" dirty="0"/>
            </a:br>
            <a:endParaRPr lang="en-US" dirty="0"/>
          </a:p>
        </p:txBody>
      </p:sp>
      <p:sp>
        <p:nvSpPr>
          <p:cNvPr id="3" name="Content Placeholder 2">
            <a:extLst>
              <a:ext uri="{FF2B5EF4-FFF2-40B4-BE49-F238E27FC236}">
                <a16:creationId xmlns:a16="http://schemas.microsoft.com/office/drawing/2014/main" id="{E7F79591-E297-465B-8888-C2FDE3AB4FF7}"/>
              </a:ext>
            </a:extLst>
          </p:cNvPr>
          <p:cNvSpPr>
            <a:spLocks noGrp="1"/>
          </p:cNvSpPr>
          <p:nvPr>
            <p:ph idx="1"/>
          </p:nvPr>
        </p:nvSpPr>
        <p:spPr>
          <a:xfrm>
            <a:off x="914401" y="2133600"/>
            <a:ext cx="7620000" cy="4267200"/>
          </a:xfrm>
        </p:spPr>
        <p:txBody>
          <a:bodyPr>
            <a:normAutofit/>
          </a:bodyPr>
          <a:lstStyle/>
          <a:p>
            <a:pPr algn="l" rtl="0" fontAlgn="base"/>
            <a:r>
              <a:rPr lang="en-US" dirty="0"/>
              <a:t> The hallmark of diabetic macrovascular disease is accelerated atherosclerosis affecting the aorta and large and medium-sized arteries.</a:t>
            </a:r>
          </a:p>
          <a:p>
            <a:pPr algn="l" rtl="0" fontAlgn="base"/>
            <a:r>
              <a:rPr lang="en-US" dirty="0"/>
              <a:t> Myocardial infarction, caused by atherosclerosis of the coronary arteries, is the most common cause of death in diabetics</a:t>
            </a:r>
          </a:p>
          <a:p>
            <a:pPr algn="l" rtl="0" fontAlgn="base"/>
            <a:r>
              <a:rPr lang="en-US" dirty="0"/>
              <a:t>Gangrene of the lower extremities, as a result of advanced vascular disease</a:t>
            </a:r>
          </a:p>
          <a:p>
            <a:pPr algn="l" rtl="0" fontAlgn="base"/>
            <a:r>
              <a:rPr lang="en-US" dirty="0"/>
              <a:t>The larger renal arteries also are subject to severe atherosclerosis, but the most damaging effect of diabetes on the kidneys is exerted at the level of the glomeruli and the microcirculation.</a:t>
            </a:r>
          </a:p>
          <a:p>
            <a:endParaRPr lang="en-US" dirty="0"/>
          </a:p>
        </p:txBody>
      </p:sp>
    </p:spTree>
    <p:extLst>
      <p:ext uri="{BB962C8B-B14F-4D97-AF65-F5344CB8AC3E}">
        <p14:creationId xmlns:p14="http://schemas.microsoft.com/office/powerpoint/2010/main" val="804743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E2D8BE-9B5C-423F-B3F5-C8BD01DE6B94}"/>
              </a:ext>
            </a:extLst>
          </p:cNvPr>
          <p:cNvSpPr>
            <a:spLocks noGrp="1"/>
          </p:cNvSpPr>
          <p:nvPr>
            <p:ph idx="1"/>
          </p:nvPr>
        </p:nvSpPr>
        <p:spPr>
          <a:xfrm>
            <a:off x="1219200" y="838200"/>
            <a:ext cx="7315200" cy="3777622"/>
          </a:xfrm>
        </p:spPr>
        <p:txBody>
          <a:bodyPr/>
          <a:lstStyle/>
          <a:p>
            <a:pPr algn="l" rtl="0"/>
            <a:r>
              <a:rPr lang="en-US" b="1" dirty="0"/>
              <a:t>Hyaline arteriolosclerosis,</a:t>
            </a:r>
            <a:r>
              <a:rPr lang="en-US" dirty="0"/>
              <a:t> the vascular lesion associated with hypertension , is both more prevalent and more severe in diabetics than in nondiabetics</a:t>
            </a:r>
          </a:p>
          <a:p>
            <a:pPr algn="l" rtl="0"/>
            <a:r>
              <a:rPr lang="en-US" dirty="0"/>
              <a:t>It takes the form of an amorphous, hyaline thickening of the wall of the arterioles, which causes narrowing of the lumen </a:t>
            </a:r>
          </a:p>
        </p:txBody>
      </p:sp>
      <p:pic>
        <p:nvPicPr>
          <p:cNvPr id="4" name="Picture 3">
            <a:extLst>
              <a:ext uri="{FF2B5EF4-FFF2-40B4-BE49-F238E27FC236}">
                <a16:creationId xmlns:a16="http://schemas.microsoft.com/office/drawing/2014/main" id="{1071D860-94BB-40EB-B6F1-5E6630F71BD2}"/>
              </a:ext>
            </a:extLst>
          </p:cNvPr>
          <p:cNvPicPr>
            <a:picLocks noChangeAspect="1"/>
          </p:cNvPicPr>
          <p:nvPr/>
        </p:nvPicPr>
        <p:blipFill>
          <a:blip r:embed="rId2"/>
          <a:stretch>
            <a:fillRect/>
          </a:stretch>
        </p:blipFill>
        <p:spPr>
          <a:xfrm>
            <a:off x="2369722" y="3138487"/>
            <a:ext cx="4404555" cy="2881313"/>
          </a:xfrm>
          <a:prstGeom prst="rect">
            <a:avLst/>
          </a:prstGeom>
        </p:spPr>
      </p:pic>
    </p:spTree>
    <p:extLst>
      <p:ext uri="{BB962C8B-B14F-4D97-AF65-F5344CB8AC3E}">
        <p14:creationId xmlns:p14="http://schemas.microsoft.com/office/powerpoint/2010/main" val="1454281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23445-B6C2-479A-BE2B-D51CB9F4FD9C}"/>
              </a:ext>
            </a:extLst>
          </p:cNvPr>
          <p:cNvSpPr>
            <a:spLocks noGrp="1"/>
          </p:cNvSpPr>
          <p:nvPr>
            <p:ph type="title"/>
          </p:nvPr>
        </p:nvSpPr>
        <p:spPr/>
        <p:txBody>
          <a:bodyPr>
            <a:normAutofit fontScale="90000"/>
          </a:bodyPr>
          <a:lstStyle/>
          <a:p>
            <a:r>
              <a:rPr lang="en-US" b="1" dirty="0"/>
              <a:t>Diabetic complication: Microangiopathy.</a:t>
            </a:r>
            <a:br>
              <a:rPr lang="en-US" b="1" dirty="0"/>
            </a:br>
            <a:endParaRPr lang="en-US" dirty="0"/>
          </a:p>
        </p:txBody>
      </p:sp>
      <p:sp>
        <p:nvSpPr>
          <p:cNvPr id="3" name="Content Placeholder 2">
            <a:extLst>
              <a:ext uri="{FF2B5EF4-FFF2-40B4-BE49-F238E27FC236}">
                <a16:creationId xmlns:a16="http://schemas.microsoft.com/office/drawing/2014/main" id="{53B26450-47B0-4895-BE11-65945AF71241}"/>
              </a:ext>
            </a:extLst>
          </p:cNvPr>
          <p:cNvSpPr>
            <a:spLocks noGrp="1"/>
          </p:cNvSpPr>
          <p:nvPr>
            <p:ph idx="1"/>
          </p:nvPr>
        </p:nvSpPr>
        <p:spPr>
          <a:xfrm>
            <a:off x="1143000" y="2209800"/>
            <a:ext cx="6972985" cy="3777622"/>
          </a:xfrm>
        </p:spPr>
        <p:txBody>
          <a:bodyPr>
            <a:normAutofit fontScale="92500"/>
          </a:bodyPr>
          <a:lstStyle/>
          <a:p>
            <a:pPr algn="l" rtl="0" fontAlgn="base"/>
            <a:r>
              <a:rPr lang="en-US" dirty="0"/>
              <a:t>One of the most consistent morphologic features of diabetes is </a:t>
            </a:r>
            <a:r>
              <a:rPr lang="en-US" b="1" dirty="0"/>
              <a:t>diffuse thickening of basement membranes.</a:t>
            </a:r>
            <a:r>
              <a:rPr lang="en-US" dirty="0"/>
              <a:t> The thickening is most evident in the capillaries of the skin, skeletal muscle, retina, renal glomeruli, and renal medulla</a:t>
            </a:r>
          </a:p>
          <a:p>
            <a:pPr algn="l" rtl="0" fontAlgn="base"/>
            <a:r>
              <a:rPr lang="en-US" dirty="0"/>
              <a:t> the basal lamina separating parenchymal or endothelial cells from the surrounding tissue is markedly thickened by concentric layers of hyaline material composed predominantly of type IV collagen . Of note, </a:t>
            </a:r>
            <a:r>
              <a:rPr lang="en-US" b="1" dirty="0"/>
              <a:t>despite the increase in the thickness of basement membranes, diabetic capillaries are more leaky than normal to plasma proteins. </a:t>
            </a:r>
          </a:p>
          <a:p>
            <a:pPr algn="l" rtl="0" fontAlgn="base"/>
            <a:r>
              <a:rPr lang="en-US" b="1" dirty="0"/>
              <a:t>The microangiopathy underlies the development of diabetic nephropathy, retinopathy, and some forms of neuropathy.</a:t>
            </a:r>
            <a:r>
              <a:rPr lang="en-US" dirty="0"/>
              <a:t> </a:t>
            </a:r>
          </a:p>
        </p:txBody>
      </p:sp>
    </p:spTree>
    <p:extLst>
      <p:ext uri="{BB962C8B-B14F-4D97-AF65-F5344CB8AC3E}">
        <p14:creationId xmlns:p14="http://schemas.microsoft.com/office/powerpoint/2010/main" val="2747442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A0C29-B8F5-4E7D-A8EB-0B34F4AF047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9A6D0EE-8502-4D73-8CB9-7259D7479054}"/>
              </a:ext>
            </a:extLst>
          </p:cNvPr>
          <p:cNvPicPr>
            <a:picLocks noGrp="1" noChangeAspect="1"/>
          </p:cNvPicPr>
          <p:nvPr>
            <p:ph idx="1"/>
          </p:nvPr>
        </p:nvPicPr>
        <p:blipFill>
          <a:blip r:embed="rId2"/>
          <a:stretch>
            <a:fillRect/>
          </a:stretch>
        </p:blipFill>
        <p:spPr>
          <a:xfrm>
            <a:off x="1483238" y="1905000"/>
            <a:ext cx="6589199" cy="4392799"/>
          </a:xfrm>
          <a:prstGeom prst="rect">
            <a:avLst/>
          </a:prstGeom>
        </p:spPr>
      </p:pic>
    </p:spTree>
    <p:extLst>
      <p:ext uri="{BB962C8B-B14F-4D97-AF65-F5344CB8AC3E}">
        <p14:creationId xmlns:p14="http://schemas.microsoft.com/office/powerpoint/2010/main" val="757663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304800" y="152400"/>
            <a:ext cx="8610600" cy="6553200"/>
          </a:xfrm>
          <a:prstGeom prst="rect">
            <a:avLst/>
          </a:prstGeom>
        </p:spPr>
      </p:pic>
    </p:spTree>
    <p:extLst>
      <p:ext uri="{BB962C8B-B14F-4D97-AF65-F5344CB8AC3E}">
        <p14:creationId xmlns:p14="http://schemas.microsoft.com/office/powerpoint/2010/main" val="42506883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6345-6C0F-4CB1-A026-4CB83313286E}"/>
              </a:ext>
            </a:extLst>
          </p:cNvPr>
          <p:cNvSpPr>
            <a:spLocks noGrp="1"/>
          </p:cNvSpPr>
          <p:nvPr>
            <p:ph type="title"/>
          </p:nvPr>
        </p:nvSpPr>
        <p:spPr/>
        <p:txBody>
          <a:bodyPr/>
          <a:lstStyle/>
          <a:p>
            <a:r>
              <a:rPr lang="en-US" dirty="0"/>
              <a:t>Diabetic complication: Nephropathy</a:t>
            </a:r>
          </a:p>
        </p:txBody>
      </p:sp>
      <p:sp>
        <p:nvSpPr>
          <p:cNvPr id="3" name="Content Placeholder 2">
            <a:extLst>
              <a:ext uri="{FF2B5EF4-FFF2-40B4-BE49-F238E27FC236}">
                <a16:creationId xmlns:a16="http://schemas.microsoft.com/office/drawing/2014/main" id="{AD2AE07A-0ACA-4C56-8029-ED940D7932B2}"/>
              </a:ext>
            </a:extLst>
          </p:cNvPr>
          <p:cNvSpPr>
            <a:spLocks noGrp="1"/>
          </p:cNvSpPr>
          <p:nvPr>
            <p:ph idx="1"/>
          </p:nvPr>
        </p:nvSpPr>
        <p:spPr>
          <a:xfrm>
            <a:off x="1143001" y="2133600"/>
            <a:ext cx="7391400" cy="3777622"/>
          </a:xfrm>
        </p:spPr>
        <p:txBody>
          <a:bodyPr/>
          <a:lstStyle/>
          <a:p>
            <a:pPr algn="l" rtl="0"/>
            <a:r>
              <a:rPr lang="en-US" dirty="0"/>
              <a:t> Renal failure is second only to myocardial infarction as a cause of death from this disease. Three lesions are encountered: </a:t>
            </a:r>
          </a:p>
          <a:p>
            <a:pPr algn="l" rtl="0"/>
            <a:r>
              <a:rPr lang="en-US" dirty="0"/>
              <a:t>(1) glomerular lesions; </a:t>
            </a:r>
          </a:p>
          <a:p>
            <a:pPr algn="l" rtl="0"/>
            <a:r>
              <a:rPr lang="en-US" dirty="0"/>
              <a:t>(2) renal vascular lesions, principally arteriolosclerosis</a:t>
            </a:r>
          </a:p>
          <a:p>
            <a:pPr algn="l" rtl="0"/>
            <a:r>
              <a:rPr lang="en-US" dirty="0"/>
              <a:t> (3) pyelonephritis, including necrotizing </a:t>
            </a:r>
            <a:r>
              <a:rPr lang="en-US" dirty="0" err="1"/>
              <a:t>papillitis</a:t>
            </a:r>
            <a:r>
              <a:rPr lang="en-US" dirty="0"/>
              <a:t>.</a:t>
            </a:r>
          </a:p>
        </p:txBody>
      </p:sp>
    </p:spTree>
    <p:extLst>
      <p:ext uri="{BB962C8B-B14F-4D97-AF65-F5344CB8AC3E}">
        <p14:creationId xmlns:p14="http://schemas.microsoft.com/office/powerpoint/2010/main" val="3168086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6B506-A19D-4538-A619-C313EC2A2218}"/>
              </a:ext>
            </a:extLst>
          </p:cNvPr>
          <p:cNvSpPr>
            <a:spLocks noGrp="1"/>
          </p:cNvSpPr>
          <p:nvPr>
            <p:ph type="title"/>
          </p:nvPr>
        </p:nvSpPr>
        <p:spPr/>
        <p:txBody>
          <a:bodyPr/>
          <a:lstStyle/>
          <a:p>
            <a:r>
              <a:rPr lang="en-US" dirty="0"/>
              <a:t>Diabetic complication: Nephropathy</a:t>
            </a:r>
          </a:p>
        </p:txBody>
      </p:sp>
      <p:sp>
        <p:nvSpPr>
          <p:cNvPr id="3" name="Content Placeholder 2">
            <a:extLst>
              <a:ext uri="{FF2B5EF4-FFF2-40B4-BE49-F238E27FC236}">
                <a16:creationId xmlns:a16="http://schemas.microsoft.com/office/drawing/2014/main" id="{94F0EB64-1AB8-4836-B06A-6097D9BB5E72}"/>
              </a:ext>
            </a:extLst>
          </p:cNvPr>
          <p:cNvSpPr>
            <a:spLocks noGrp="1"/>
          </p:cNvSpPr>
          <p:nvPr>
            <p:ph idx="1"/>
          </p:nvPr>
        </p:nvSpPr>
        <p:spPr>
          <a:xfrm>
            <a:off x="838201" y="2133600"/>
            <a:ext cx="7696200" cy="3777622"/>
          </a:xfrm>
        </p:spPr>
        <p:txBody>
          <a:bodyPr>
            <a:normAutofit/>
          </a:bodyPr>
          <a:lstStyle/>
          <a:p>
            <a:pPr algn="l" rtl="0" fontAlgn="base"/>
            <a:r>
              <a:rPr lang="en-US" dirty="0"/>
              <a:t>The most important glomerular lesions are </a:t>
            </a:r>
            <a:r>
              <a:rPr lang="en-US" dirty="0">
                <a:solidFill>
                  <a:srgbClr val="FF0000"/>
                </a:solidFill>
              </a:rPr>
              <a:t>capillary basement membrane thickening, diffuse mesangial sclerosis, and nodular glomerulosclerosis. </a:t>
            </a:r>
          </a:p>
          <a:p>
            <a:pPr algn="l" rtl="0" fontAlgn="base"/>
            <a:r>
              <a:rPr lang="en-US" dirty="0"/>
              <a:t>The glomerular capillary basement membranes are thickened along their entire length. </a:t>
            </a:r>
          </a:p>
          <a:p>
            <a:pPr algn="l" rtl="0" fontAlgn="base"/>
            <a:r>
              <a:rPr lang="en-US" b="1" dirty="0"/>
              <a:t>Diffuse mesangial sclerosis</a:t>
            </a:r>
            <a:r>
              <a:rPr lang="en-US" dirty="0"/>
              <a:t> consists of a diffuse increase in mesangial matrix along with mesangial cell . When glomerulosclerosis becomes marked, patients manifest the nephrotic syndrome, characterized by proteinuria, hypoalbuminemia, and edema</a:t>
            </a:r>
          </a:p>
          <a:p>
            <a:endParaRPr lang="en-US" dirty="0"/>
          </a:p>
        </p:txBody>
      </p:sp>
    </p:spTree>
    <p:extLst>
      <p:ext uri="{BB962C8B-B14F-4D97-AF65-F5344CB8AC3E}">
        <p14:creationId xmlns:p14="http://schemas.microsoft.com/office/powerpoint/2010/main" val="3119244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2343F-3A44-4073-BF64-462D05D6FAFE}"/>
              </a:ext>
            </a:extLst>
          </p:cNvPr>
          <p:cNvSpPr>
            <a:spLocks noGrp="1"/>
          </p:cNvSpPr>
          <p:nvPr>
            <p:ph type="title"/>
          </p:nvPr>
        </p:nvSpPr>
        <p:spPr/>
        <p:txBody>
          <a:bodyPr/>
          <a:lstStyle/>
          <a:p>
            <a:r>
              <a:rPr lang="en-US" dirty="0"/>
              <a:t>Diabetic complication: Nephropathy</a:t>
            </a:r>
          </a:p>
        </p:txBody>
      </p:sp>
      <p:sp>
        <p:nvSpPr>
          <p:cNvPr id="3" name="Content Placeholder 2">
            <a:extLst>
              <a:ext uri="{FF2B5EF4-FFF2-40B4-BE49-F238E27FC236}">
                <a16:creationId xmlns:a16="http://schemas.microsoft.com/office/drawing/2014/main" id="{B447A766-4401-4E3F-B0C7-6C31B6702B5B}"/>
              </a:ext>
            </a:extLst>
          </p:cNvPr>
          <p:cNvSpPr>
            <a:spLocks noGrp="1"/>
          </p:cNvSpPr>
          <p:nvPr>
            <p:ph idx="1"/>
          </p:nvPr>
        </p:nvSpPr>
        <p:spPr>
          <a:xfrm>
            <a:off x="609601" y="2133600"/>
            <a:ext cx="7924800" cy="3777622"/>
          </a:xfrm>
        </p:spPr>
        <p:txBody>
          <a:bodyPr>
            <a:normAutofit/>
          </a:bodyPr>
          <a:lstStyle/>
          <a:p>
            <a:pPr algn="l" rtl="0"/>
            <a:r>
              <a:rPr lang="en-US" b="1" dirty="0"/>
              <a:t>Nodular glomerulosclerosis</a:t>
            </a:r>
            <a:r>
              <a:rPr lang="en-US" dirty="0"/>
              <a:t> : ball-like deposits of a laminated matrix situated in the periphery of the glomerulus . These nodules are PAS-positive . This distinctive change has been called the </a:t>
            </a:r>
            <a:r>
              <a:rPr lang="en-US" b="1" dirty="0" err="1">
                <a:solidFill>
                  <a:srgbClr val="FF0000"/>
                </a:solidFill>
              </a:rPr>
              <a:t>Kimmelstiel</a:t>
            </a:r>
            <a:r>
              <a:rPr lang="en-US" b="1" dirty="0">
                <a:solidFill>
                  <a:srgbClr val="FF0000"/>
                </a:solidFill>
              </a:rPr>
              <a:t>-Wilson lesion.</a:t>
            </a:r>
          </a:p>
          <a:p>
            <a:pPr algn="l" rtl="0"/>
            <a:r>
              <a:rPr lang="en-US" dirty="0"/>
              <a:t> Nodular glomerulosclerosis is encountered in approximately 15% to 30% of persons with long-term diabetes. It is essentially pathognomonic of diabetes. </a:t>
            </a:r>
          </a:p>
          <a:p>
            <a:pPr algn="l" rtl="0"/>
            <a:endParaRPr lang="en-US" dirty="0"/>
          </a:p>
          <a:p>
            <a:pPr algn="l" rtl="0"/>
            <a:r>
              <a:rPr lang="en-US" dirty="0"/>
              <a:t>Both the diffuse and the nodular forms of glomerulosclerosis induce sufficient ischemia to cause scarring of the kidneys, manifested by a finely granular-appearing cortical surface</a:t>
            </a:r>
          </a:p>
        </p:txBody>
      </p:sp>
    </p:spTree>
    <p:extLst>
      <p:ext uri="{BB962C8B-B14F-4D97-AF65-F5344CB8AC3E}">
        <p14:creationId xmlns:p14="http://schemas.microsoft.com/office/powerpoint/2010/main" val="2311108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73272-846B-4882-9957-91891EF99E2F}"/>
              </a:ext>
            </a:extLst>
          </p:cNvPr>
          <p:cNvSpPr>
            <a:spLocks noGrp="1"/>
          </p:cNvSpPr>
          <p:nvPr>
            <p:ph type="title"/>
          </p:nvPr>
        </p:nvSpPr>
        <p:spPr/>
        <p:txBody>
          <a:bodyPr>
            <a:normAutofit fontScale="90000"/>
          </a:bodyPr>
          <a:lstStyle/>
          <a:p>
            <a:r>
              <a:rPr lang="en-US" b="1" dirty="0"/>
              <a:t>Ocular Complications of Diabetes.</a:t>
            </a:r>
            <a:br>
              <a:rPr lang="en-US" b="1" dirty="0"/>
            </a:br>
            <a:endParaRPr lang="en-US" dirty="0"/>
          </a:p>
        </p:txBody>
      </p:sp>
      <p:sp>
        <p:nvSpPr>
          <p:cNvPr id="3" name="Content Placeholder 2">
            <a:extLst>
              <a:ext uri="{FF2B5EF4-FFF2-40B4-BE49-F238E27FC236}">
                <a16:creationId xmlns:a16="http://schemas.microsoft.com/office/drawing/2014/main" id="{875E1896-7D2D-4BBF-A883-99E474C6141A}"/>
              </a:ext>
            </a:extLst>
          </p:cNvPr>
          <p:cNvSpPr>
            <a:spLocks noGrp="1"/>
          </p:cNvSpPr>
          <p:nvPr>
            <p:ph idx="1"/>
          </p:nvPr>
        </p:nvSpPr>
        <p:spPr/>
        <p:txBody>
          <a:bodyPr/>
          <a:lstStyle/>
          <a:p>
            <a:pPr algn="l" rtl="0" fontAlgn="base"/>
            <a:r>
              <a:rPr lang="en-US" dirty="0"/>
              <a:t> </a:t>
            </a:r>
            <a:r>
              <a:rPr lang="en-US" b="1" dirty="0"/>
              <a:t>The ocular involvement may take the form of retinopathy, cataract formation, or glaucoma.</a:t>
            </a:r>
            <a:r>
              <a:rPr lang="en-US" dirty="0"/>
              <a:t> </a:t>
            </a:r>
          </a:p>
          <a:p>
            <a:pPr algn="l" rtl="0" fontAlgn="base"/>
            <a:r>
              <a:rPr lang="en-US" dirty="0"/>
              <a:t>Retinopathy, the most common pattern</a:t>
            </a:r>
          </a:p>
          <a:p>
            <a:pPr algn="l" rtl="0" fontAlgn="base"/>
            <a:r>
              <a:rPr lang="en-US" b="1" dirty="0"/>
              <a:t>The lesion in the retina takes two forms: **</a:t>
            </a:r>
            <a:r>
              <a:rPr lang="en-US" b="1" dirty="0" err="1"/>
              <a:t>nonproliferative</a:t>
            </a:r>
            <a:r>
              <a:rPr lang="en-US" b="1" dirty="0"/>
              <a:t> (background) retinopathy</a:t>
            </a:r>
          </a:p>
          <a:p>
            <a:pPr marL="0" indent="0" algn="l" rtl="0" fontAlgn="base">
              <a:buNone/>
            </a:pPr>
            <a:r>
              <a:rPr lang="en-US" b="1" dirty="0"/>
              <a:t>      ** proliferative retinopathy.</a:t>
            </a:r>
            <a:endParaRPr lang="en-US" dirty="0"/>
          </a:p>
          <a:p>
            <a:pPr algn="l" rtl="0"/>
            <a:endParaRPr lang="en-US" dirty="0"/>
          </a:p>
        </p:txBody>
      </p:sp>
    </p:spTree>
    <p:extLst>
      <p:ext uri="{BB962C8B-B14F-4D97-AF65-F5344CB8AC3E}">
        <p14:creationId xmlns:p14="http://schemas.microsoft.com/office/powerpoint/2010/main" val="2040396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A33CB4-14C4-409C-A878-425E49F57815}"/>
              </a:ext>
            </a:extLst>
          </p:cNvPr>
          <p:cNvSpPr>
            <a:spLocks noGrp="1"/>
          </p:cNvSpPr>
          <p:nvPr>
            <p:ph idx="1"/>
          </p:nvPr>
        </p:nvSpPr>
        <p:spPr>
          <a:xfrm>
            <a:off x="1143001" y="1295400"/>
            <a:ext cx="7391400" cy="5029200"/>
          </a:xfrm>
        </p:spPr>
        <p:txBody>
          <a:bodyPr>
            <a:normAutofit/>
          </a:bodyPr>
          <a:lstStyle/>
          <a:p>
            <a:pPr marL="0" indent="0" algn="l" rtl="0" fontAlgn="base">
              <a:buNone/>
            </a:pPr>
            <a:r>
              <a:rPr lang="en-US" b="1" dirty="0" err="1"/>
              <a:t>Nonproliferative</a:t>
            </a:r>
            <a:r>
              <a:rPr lang="en-US" b="1" dirty="0"/>
              <a:t> retinopathy:</a:t>
            </a:r>
          </a:p>
          <a:p>
            <a:pPr algn="l" rtl="0" fontAlgn="base"/>
            <a:r>
              <a:rPr lang="en-US" dirty="0"/>
              <a:t> hemorrhages, retinal exudates (cotton wool sots), microaneurysms, edema, thickening of the retinal capillaries (microangiopathy).</a:t>
            </a:r>
          </a:p>
          <a:p>
            <a:pPr algn="l" rtl="0" fontAlgn="base"/>
            <a:r>
              <a:rPr lang="en-US" dirty="0"/>
              <a:t> The microaneurysms are discrete saccular dilations of retinal choroidal capillaries that appear through the ophthalmoscope as small red dots. </a:t>
            </a:r>
          </a:p>
          <a:p>
            <a:pPr marL="0" indent="0" algn="l" rtl="0" fontAlgn="base">
              <a:buNone/>
            </a:pPr>
            <a:r>
              <a:rPr lang="en-US" b="1" dirty="0"/>
              <a:t>Proliferative retinopathy is a process of neovascularization and fibrosis.</a:t>
            </a:r>
            <a:r>
              <a:rPr lang="en-US" dirty="0"/>
              <a:t> </a:t>
            </a:r>
          </a:p>
          <a:p>
            <a:pPr algn="l" rtl="0" fontAlgn="base"/>
            <a:r>
              <a:rPr lang="en-US" dirty="0"/>
              <a:t>This lesion leads to serious consequences, including blindness, especially if it involves the macula and retinal detachment</a:t>
            </a:r>
          </a:p>
          <a:p>
            <a:endParaRPr lang="en-US" dirty="0"/>
          </a:p>
        </p:txBody>
      </p:sp>
    </p:spTree>
    <p:extLst>
      <p:ext uri="{BB962C8B-B14F-4D97-AF65-F5344CB8AC3E}">
        <p14:creationId xmlns:p14="http://schemas.microsoft.com/office/powerpoint/2010/main" val="1402196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E3956-9FC8-4C69-B67A-335FAC1E18E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B345089-E65C-42C1-B5A9-53D42737149A}"/>
              </a:ext>
            </a:extLst>
          </p:cNvPr>
          <p:cNvPicPr>
            <a:picLocks noGrp="1" noChangeAspect="1"/>
          </p:cNvPicPr>
          <p:nvPr>
            <p:ph idx="1"/>
          </p:nvPr>
        </p:nvPicPr>
        <p:blipFill>
          <a:blip r:embed="rId2"/>
          <a:stretch>
            <a:fillRect/>
          </a:stretch>
        </p:blipFill>
        <p:spPr>
          <a:xfrm>
            <a:off x="685800" y="2027015"/>
            <a:ext cx="8208449" cy="4206875"/>
          </a:xfrm>
          <a:prstGeom prst="rect">
            <a:avLst/>
          </a:prstGeom>
        </p:spPr>
      </p:pic>
    </p:spTree>
    <p:extLst>
      <p:ext uri="{BB962C8B-B14F-4D97-AF65-F5344CB8AC3E}">
        <p14:creationId xmlns:p14="http://schemas.microsoft.com/office/powerpoint/2010/main" val="2317300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BD0D-A03A-42CE-AA8E-548F17BBFA2A}"/>
              </a:ext>
            </a:extLst>
          </p:cNvPr>
          <p:cNvSpPr>
            <a:spLocks noGrp="1"/>
          </p:cNvSpPr>
          <p:nvPr>
            <p:ph type="title"/>
          </p:nvPr>
        </p:nvSpPr>
        <p:spPr/>
        <p:txBody>
          <a:bodyPr/>
          <a:lstStyle/>
          <a:p>
            <a:r>
              <a:rPr lang="en-US" b="1" dirty="0"/>
              <a:t>Diabetic Neuropathy.</a:t>
            </a:r>
            <a:br>
              <a:rPr lang="en-US" b="1" dirty="0"/>
            </a:br>
            <a:endParaRPr lang="en-US" dirty="0"/>
          </a:p>
        </p:txBody>
      </p:sp>
      <p:sp>
        <p:nvSpPr>
          <p:cNvPr id="3" name="Content Placeholder 2">
            <a:extLst>
              <a:ext uri="{FF2B5EF4-FFF2-40B4-BE49-F238E27FC236}">
                <a16:creationId xmlns:a16="http://schemas.microsoft.com/office/drawing/2014/main" id="{BAD2A4ED-28A9-40B0-B250-69B2E572341C}"/>
              </a:ext>
            </a:extLst>
          </p:cNvPr>
          <p:cNvSpPr>
            <a:spLocks noGrp="1"/>
          </p:cNvSpPr>
          <p:nvPr>
            <p:ph idx="1"/>
          </p:nvPr>
        </p:nvSpPr>
        <p:spPr/>
        <p:txBody>
          <a:bodyPr/>
          <a:lstStyle/>
          <a:p>
            <a:pPr algn="l" rtl="0" fontAlgn="base"/>
            <a:r>
              <a:rPr lang="en-US" dirty="0"/>
              <a:t>The central and peripheral nervous systems are not spared by diabetes. </a:t>
            </a:r>
          </a:p>
          <a:p>
            <a:pPr algn="l" rtl="0" fontAlgn="base"/>
            <a:r>
              <a:rPr lang="en-US" dirty="0"/>
              <a:t>The most frequent pattern of involvement is that of a peripheral, symmetric neuropathy of the lower extremities affecting both motor and sensory function, particularly the latter. </a:t>
            </a:r>
          </a:p>
          <a:p>
            <a:pPr algn="l" rtl="0" fontAlgn="base"/>
            <a:r>
              <a:rPr lang="en-US" dirty="0"/>
              <a:t>Other forms include autonomic neuropathy, which produces disturbances in bowel and bladder function  and diabetic mononeuropathy, which may manifest as sudden </a:t>
            </a:r>
            <a:r>
              <a:rPr lang="en-US" dirty="0" err="1"/>
              <a:t>footdrop</a:t>
            </a:r>
            <a:r>
              <a:rPr lang="en-US" dirty="0"/>
              <a:t> or </a:t>
            </a:r>
            <a:r>
              <a:rPr lang="en-US" dirty="0" err="1"/>
              <a:t>wristdrop</a:t>
            </a:r>
            <a:r>
              <a:rPr lang="en-US" dirty="0"/>
              <a:t> .</a:t>
            </a:r>
          </a:p>
          <a:p>
            <a:pPr algn="l" rtl="0" fontAlgn="base"/>
            <a:r>
              <a:rPr lang="en-US" b="1" dirty="0">
                <a:latin typeface="Calibri" panose="020F0502020204030204" pitchFamily="34" charset="0"/>
              </a:rPr>
              <a:t> </a:t>
            </a:r>
            <a:r>
              <a:rPr lang="en-US" b="1" dirty="0" err="1">
                <a:latin typeface="Calibri" panose="020F0502020204030204" pitchFamily="34" charset="0"/>
              </a:rPr>
              <a:t>Microvasculopathy</a:t>
            </a:r>
            <a:r>
              <a:rPr lang="en-US" b="1" dirty="0">
                <a:latin typeface="Calibri" panose="020F0502020204030204" pitchFamily="34" charset="0"/>
              </a:rPr>
              <a:t> involving the small blood vessels of nerves contributes to the disorder. </a:t>
            </a:r>
          </a:p>
          <a:p>
            <a:pPr algn="l" rtl="0" fontAlgn="base"/>
            <a:endParaRPr lang="en-US" dirty="0"/>
          </a:p>
          <a:p>
            <a:endParaRPr lang="en-US" dirty="0"/>
          </a:p>
        </p:txBody>
      </p:sp>
    </p:spTree>
    <p:extLst>
      <p:ext uri="{BB962C8B-B14F-4D97-AF65-F5344CB8AC3E}">
        <p14:creationId xmlns:p14="http://schemas.microsoft.com/office/powerpoint/2010/main" val="3448318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EF927-8575-44CA-98F8-6DBEE93A79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BD2D7A0-2338-47EC-A0E0-78D6B05BE2B3}"/>
              </a:ext>
            </a:extLst>
          </p:cNvPr>
          <p:cNvSpPr>
            <a:spLocks noGrp="1"/>
          </p:cNvSpPr>
          <p:nvPr>
            <p:ph idx="1"/>
          </p:nvPr>
        </p:nvSpPr>
        <p:spPr>
          <a:xfrm>
            <a:off x="914401" y="2133600"/>
            <a:ext cx="7620000" cy="3777622"/>
          </a:xfrm>
        </p:spPr>
        <p:txBody>
          <a:bodyPr/>
          <a:lstStyle/>
          <a:p>
            <a:pPr algn="l" rtl="0"/>
            <a:r>
              <a:rPr lang="en-US" dirty="0"/>
              <a:t>Diabetic patients have an  enhanced susceptibility to infections of the skin, as well as to tuberculosis, pneumonia, and pyelonephritis.</a:t>
            </a:r>
          </a:p>
          <a:p>
            <a:pPr algn="l" rtl="0"/>
            <a:r>
              <a:rPr lang="en-US" dirty="0"/>
              <a:t> Such infections cause about 5% of diabetes-related deaths. </a:t>
            </a:r>
          </a:p>
          <a:p>
            <a:pPr algn="l" rtl="0"/>
            <a:r>
              <a:rPr lang="en-US" dirty="0"/>
              <a:t>In a person with diabetic neuropathy, a trivial infection in a toe may be the first event in a long succession of complications (gangrene, bacteremia, pneumonia) that may ultimately lead to death</a:t>
            </a:r>
          </a:p>
        </p:txBody>
      </p:sp>
    </p:spTree>
    <p:extLst>
      <p:ext uri="{BB962C8B-B14F-4D97-AF65-F5344CB8AC3E}">
        <p14:creationId xmlns:p14="http://schemas.microsoft.com/office/powerpoint/2010/main" val="230360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Infections</a:t>
            </a:r>
          </a:p>
        </p:txBody>
      </p:sp>
      <p:sp>
        <p:nvSpPr>
          <p:cNvPr id="3" name="Content Placeholder 2"/>
          <p:cNvSpPr>
            <a:spLocks noGrp="1"/>
          </p:cNvSpPr>
          <p:nvPr>
            <p:ph idx="1"/>
          </p:nvPr>
        </p:nvSpPr>
        <p:spPr/>
        <p:txBody>
          <a:bodyPr>
            <a:normAutofit fontScale="77500" lnSpcReduction="20000"/>
          </a:bodyPr>
          <a:lstStyle/>
          <a:p>
            <a:pPr algn="l" rtl="0"/>
            <a:r>
              <a:rPr lang="en-US" sz="2800" b="1" dirty="0">
                <a:latin typeface="Calibri" panose="020F0502020204030204" pitchFamily="34" charset="0"/>
              </a:rPr>
              <a:t>Bacterial and Fungal Infections Occur in Diabetic  Hyperglycemia if Poorly Controlled</a:t>
            </a:r>
          </a:p>
          <a:p>
            <a:pPr marL="118872" indent="0" algn="l" rtl="0">
              <a:buNone/>
            </a:pPr>
            <a:endParaRPr lang="en-US" sz="2800" b="1" dirty="0">
              <a:latin typeface="Calibri" panose="020F0502020204030204" pitchFamily="34" charset="0"/>
            </a:endParaRPr>
          </a:p>
          <a:p>
            <a:pPr algn="l" rtl="0"/>
            <a:r>
              <a:rPr lang="en-US" sz="2800" b="1" dirty="0">
                <a:latin typeface="Calibri" panose="020F0502020204030204" pitchFamily="34" charset="0"/>
              </a:rPr>
              <a:t>Renal papillary necrosis may be a devastating complication of bladder infection.</a:t>
            </a:r>
          </a:p>
          <a:p>
            <a:pPr marL="118872" indent="0" algn="l" rtl="0">
              <a:buNone/>
            </a:pPr>
            <a:endParaRPr lang="en-US" sz="2800" b="1" dirty="0">
              <a:latin typeface="Calibri" panose="020F0502020204030204" pitchFamily="34" charset="0"/>
            </a:endParaRPr>
          </a:p>
          <a:p>
            <a:pPr algn="l" rtl="0"/>
            <a:r>
              <a:rPr lang="en-US" sz="2800" b="1" dirty="0" err="1">
                <a:latin typeface="Calibri" panose="020F0502020204030204" pitchFamily="34" charset="0"/>
              </a:rPr>
              <a:t>Mucormycosis</a:t>
            </a:r>
            <a:r>
              <a:rPr lang="en-US" sz="2800" b="1" dirty="0">
                <a:latin typeface="Calibri" panose="020F0502020204030204" pitchFamily="34" charset="0"/>
              </a:rPr>
              <a:t>: A dangerous infectious complication of poorly controlled diabetes is often fatal fungal infection tends to originate in the </a:t>
            </a:r>
            <a:r>
              <a:rPr lang="en-US" sz="2800" b="1" dirty="0" err="1">
                <a:latin typeface="Calibri" panose="020F0502020204030204" pitchFamily="34" charset="0"/>
              </a:rPr>
              <a:t>nasopharynx</a:t>
            </a:r>
            <a:r>
              <a:rPr lang="en-US" sz="2800" b="1" dirty="0">
                <a:latin typeface="Calibri" panose="020F0502020204030204" pitchFamily="34" charset="0"/>
              </a:rPr>
              <a:t> or </a:t>
            </a:r>
            <a:r>
              <a:rPr lang="en-US" sz="2800" b="1" dirty="0" err="1">
                <a:latin typeface="Calibri" panose="020F0502020204030204" pitchFamily="34" charset="0"/>
              </a:rPr>
              <a:t>paranasal</a:t>
            </a:r>
            <a:r>
              <a:rPr lang="en-US" sz="2800" b="1" dirty="0">
                <a:latin typeface="Calibri" panose="020F0502020204030204" pitchFamily="34" charset="0"/>
              </a:rPr>
              <a:t> sinuses and spreads rapidly to the orbit and brain.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Gestational diabetes</a:t>
            </a:r>
          </a:p>
        </p:txBody>
      </p:sp>
      <p:sp>
        <p:nvSpPr>
          <p:cNvPr id="3" name="Content Placeholder 2"/>
          <p:cNvSpPr>
            <a:spLocks noGrp="1"/>
          </p:cNvSpPr>
          <p:nvPr>
            <p:ph idx="1"/>
          </p:nvPr>
        </p:nvSpPr>
        <p:spPr/>
        <p:txBody>
          <a:bodyPr>
            <a:normAutofit fontScale="92500" lnSpcReduction="20000"/>
          </a:bodyPr>
          <a:lstStyle/>
          <a:p>
            <a:pPr algn="l" rtl="0"/>
            <a:r>
              <a:rPr lang="en-US" sz="2800" b="1" dirty="0">
                <a:latin typeface="Calibri" panose="020F0502020204030204" pitchFamily="34" charset="0"/>
              </a:rPr>
              <a:t>Diabetes </a:t>
            </a:r>
            <a:r>
              <a:rPr lang="en-US" sz="2800" b="1" dirty="0" smtClean="0">
                <a:latin typeface="Calibri" panose="020F0502020204030204" pitchFamily="34" charset="0"/>
              </a:rPr>
              <a:t>occurring during pregnancy. </a:t>
            </a:r>
            <a:endParaRPr lang="en-US" sz="2800" b="1" dirty="0">
              <a:latin typeface="Calibri" panose="020F0502020204030204" pitchFamily="34" charset="0"/>
            </a:endParaRPr>
          </a:p>
          <a:p>
            <a:pPr algn="l" rtl="0"/>
            <a:r>
              <a:rPr lang="en-US" sz="2800" b="1" dirty="0" smtClean="0">
                <a:latin typeface="Calibri" panose="020F0502020204030204" pitchFamily="34" charset="0"/>
              </a:rPr>
              <a:t>Fetus </a:t>
            </a:r>
            <a:r>
              <a:rPr lang="en-US" sz="2800" b="1" dirty="0">
                <a:latin typeface="Calibri" panose="020F0502020204030204" pitchFamily="34" charset="0"/>
              </a:rPr>
              <a:t>at </a:t>
            </a:r>
            <a:r>
              <a:rPr lang="en-US" sz="2800" b="1" dirty="0" smtClean="0">
                <a:latin typeface="Calibri" panose="020F0502020204030204" pitchFamily="34" charset="0"/>
              </a:rPr>
              <a:t>risk of macrosomia.</a:t>
            </a:r>
            <a:endParaRPr lang="en-US" sz="2800" b="1" dirty="0">
              <a:latin typeface="Calibri" panose="020F0502020204030204" pitchFamily="34" charset="0"/>
            </a:endParaRPr>
          </a:p>
          <a:p>
            <a:pPr algn="l" rtl="0"/>
            <a:r>
              <a:rPr lang="en-US" sz="2800" b="1" dirty="0">
                <a:latin typeface="Calibri" panose="020F0502020204030204" pitchFamily="34" charset="0"/>
              </a:rPr>
              <a:t> Develops in only a few percent of seemingly healthy women during pregnancy</a:t>
            </a:r>
            <a:r>
              <a:rPr lang="en-US" sz="2800" b="1" dirty="0" smtClean="0">
                <a:latin typeface="Calibri" panose="020F0502020204030204" pitchFamily="34" charset="0"/>
              </a:rPr>
              <a:t>. </a:t>
            </a:r>
            <a:endParaRPr lang="en-US" sz="2800" b="1" dirty="0">
              <a:latin typeface="Calibri" panose="020F0502020204030204" pitchFamily="34" charset="0"/>
            </a:endParaRPr>
          </a:p>
          <a:p>
            <a:pPr algn="l" rtl="0"/>
            <a:r>
              <a:rPr lang="en-US" sz="2800" b="1" dirty="0">
                <a:latin typeface="Calibri" panose="020F0502020204030204" pitchFamily="34" charset="0"/>
              </a:rPr>
              <a:t>It may continue after parturition in a small proportion of these patients. </a:t>
            </a:r>
          </a:p>
          <a:p>
            <a:pPr algn="l" rtl="0"/>
            <a:r>
              <a:rPr lang="en-US" sz="2800" b="1" dirty="0">
                <a:latin typeface="Calibri" panose="020F0502020204030204" pitchFamily="34" charset="0"/>
              </a:rPr>
              <a:t>These women highly susceptible to overt T2DM later in life.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Calibri" panose="020F0502020204030204" pitchFamily="34" charset="0"/>
              </a:rPr>
              <a:t>THE ENDOCRINE PANCREAS</a:t>
            </a:r>
          </a:p>
        </p:txBody>
      </p:sp>
      <p:sp>
        <p:nvSpPr>
          <p:cNvPr id="3" name="Content Placeholder 2"/>
          <p:cNvSpPr>
            <a:spLocks noGrp="1"/>
          </p:cNvSpPr>
          <p:nvPr>
            <p:ph idx="1"/>
          </p:nvPr>
        </p:nvSpPr>
        <p:spPr>
          <a:xfrm>
            <a:off x="838201" y="2133600"/>
            <a:ext cx="7696200" cy="3777622"/>
          </a:xfrm>
        </p:spPr>
        <p:txBody>
          <a:bodyPr>
            <a:normAutofit/>
          </a:bodyPr>
          <a:lstStyle/>
          <a:p>
            <a:pPr algn="l" rtl="0"/>
            <a:r>
              <a:rPr lang="en-US" sz="2400" b="1" dirty="0">
                <a:latin typeface="Calibri" panose="020F0502020204030204" pitchFamily="34" charset="0"/>
              </a:rPr>
              <a:t> </a:t>
            </a:r>
            <a:r>
              <a:rPr lang="en-US" sz="2400" b="1" i="1" dirty="0">
                <a:latin typeface="Calibri" panose="020F0502020204030204" pitchFamily="34" charset="0"/>
              </a:rPr>
              <a:t>islets of Langerhans</a:t>
            </a:r>
            <a:r>
              <a:rPr lang="en-US" sz="2400" b="1" dirty="0">
                <a:latin typeface="Calibri" panose="020F0502020204030204" pitchFamily="34" charset="0"/>
              </a:rPr>
              <a:t>, contain four major  cell types :β, α, δ, and PP (pancreatic polypeptide) cells. </a:t>
            </a:r>
          </a:p>
          <a:p>
            <a:pPr algn="l" rtl="0"/>
            <a:r>
              <a:rPr lang="en-US" sz="2400" b="1" dirty="0">
                <a:latin typeface="Calibri" panose="020F0502020204030204" pitchFamily="34" charset="0"/>
              </a:rPr>
              <a:t> </a:t>
            </a:r>
            <a:r>
              <a:rPr lang="en-US" sz="2400" i="1" dirty="0">
                <a:latin typeface="Calibri" panose="020F0502020204030204" pitchFamily="34" charset="0"/>
              </a:rPr>
              <a:t>The β cell produces insulin</a:t>
            </a:r>
          </a:p>
          <a:p>
            <a:pPr algn="l" rtl="0"/>
            <a:r>
              <a:rPr lang="en-US" sz="2400" i="1" dirty="0">
                <a:latin typeface="Calibri" panose="020F0502020204030204" pitchFamily="34" charset="0"/>
              </a:rPr>
              <a:t>The α cell secretes glucagon</a:t>
            </a:r>
            <a:r>
              <a:rPr lang="en-US" sz="2400" dirty="0">
                <a:latin typeface="Calibri" panose="020F0502020204030204" pitchFamily="34" charset="0"/>
              </a:rPr>
              <a:t> .</a:t>
            </a:r>
          </a:p>
          <a:p>
            <a:pPr algn="l" rtl="0"/>
            <a:r>
              <a:rPr lang="en-US" sz="2400" dirty="0">
                <a:latin typeface="Calibri" panose="020F0502020204030204" pitchFamily="34" charset="0"/>
              </a:rPr>
              <a:t> δ cells contain </a:t>
            </a:r>
            <a:r>
              <a:rPr lang="en-US" sz="2400" dirty="0" err="1">
                <a:latin typeface="Calibri" panose="020F0502020204030204" pitchFamily="34" charset="0"/>
              </a:rPr>
              <a:t>somatostatin</a:t>
            </a:r>
            <a:endParaRPr lang="en-US" sz="2400" dirty="0">
              <a:latin typeface="Calibri" panose="020F0502020204030204" pitchFamily="34" charset="0"/>
            </a:endParaRPr>
          </a:p>
          <a:p>
            <a:pPr algn="l" rtl="0"/>
            <a:r>
              <a:rPr lang="en-US" sz="2400" i="1" dirty="0">
                <a:latin typeface="Calibri" panose="020F0502020204030204" pitchFamily="34" charset="0"/>
              </a:rPr>
              <a:t>PP cells contain a unique pancreatic polypeptide.</a:t>
            </a:r>
            <a:r>
              <a:rPr lang="en-US" dirty="0"/>
              <a:t> VIP, that exerts several gastrointestinal effects, such as stimulation of secretion of gastric and intestinal enzymes</a:t>
            </a:r>
            <a:endParaRPr lang="en-US" sz="2400" dirty="0">
              <a:latin typeface="Calibri" panose="020F0502020204030204" pitchFamily="34" charset="0"/>
            </a:endParaRPr>
          </a:p>
          <a:p>
            <a:pPr algn="l" rtl="0"/>
            <a:endParaRPr lang="en-US" sz="2400" b="1" dirty="0">
              <a:latin typeface="Calibri" panose="020F0502020204030204" pitchFamily="34" charset="0"/>
            </a:endParaRPr>
          </a:p>
        </p:txBody>
      </p:sp>
    </p:spTree>
    <p:extLst>
      <p:ext uri="{BB962C8B-B14F-4D97-AF65-F5344CB8AC3E}">
        <p14:creationId xmlns:p14="http://schemas.microsoft.com/office/powerpoint/2010/main" val="436809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990600"/>
            <a:ext cx="6589199" cy="1280890"/>
          </a:xfrm>
        </p:spPr>
        <p:txBody>
          <a:bodyPr/>
          <a:lstStyle/>
          <a:p>
            <a:r>
              <a:rPr lang="en-US" sz="2800" b="1" dirty="0">
                <a:latin typeface="Calibri" panose="020F0502020204030204" pitchFamily="34" charset="0"/>
              </a:rPr>
              <a:t>Diabetes Mellitus (DM)</a:t>
            </a:r>
          </a:p>
        </p:txBody>
      </p:sp>
      <p:sp>
        <p:nvSpPr>
          <p:cNvPr id="3" name="Content Placeholder 2"/>
          <p:cNvSpPr>
            <a:spLocks noGrp="1"/>
          </p:cNvSpPr>
          <p:nvPr>
            <p:ph idx="1"/>
          </p:nvPr>
        </p:nvSpPr>
        <p:spPr>
          <a:xfrm>
            <a:off x="1066800" y="2057400"/>
            <a:ext cx="7467601" cy="4419600"/>
          </a:xfrm>
        </p:spPr>
        <p:txBody>
          <a:bodyPr>
            <a:normAutofit/>
          </a:bodyPr>
          <a:lstStyle/>
          <a:p>
            <a:pPr marL="118872" indent="0" algn="l">
              <a:buNone/>
            </a:pPr>
            <a:r>
              <a:rPr lang="en-US" dirty="0"/>
              <a:t>*</a:t>
            </a:r>
            <a:r>
              <a:rPr lang="en-US" b="1" dirty="0"/>
              <a:t>Diabetes mellitus is not a single disease entity but rather a </a:t>
            </a:r>
            <a:r>
              <a:rPr lang="en-US" b="1" i="1" dirty="0"/>
              <a:t>group of metabolic disorders sharing the common underlying feature of </a:t>
            </a:r>
            <a:r>
              <a:rPr lang="en-US" b="1" i="1" dirty="0">
                <a:solidFill>
                  <a:srgbClr val="FF0000"/>
                </a:solidFill>
              </a:rPr>
              <a:t>hyperglycemia</a:t>
            </a:r>
            <a:r>
              <a:rPr lang="en-US" b="1" dirty="0">
                <a:solidFill>
                  <a:srgbClr val="FF0000"/>
                </a:solidFill>
              </a:rPr>
              <a:t>. </a:t>
            </a:r>
          </a:p>
          <a:p>
            <a:pPr marL="118872" indent="0" algn="l">
              <a:buNone/>
            </a:pPr>
            <a:endParaRPr lang="en-US" b="1" dirty="0"/>
          </a:p>
          <a:p>
            <a:pPr marL="118872" indent="0" algn="l">
              <a:buNone/>
            </a:pPr>
            <a:r>
              <a:rPr lang="en-US" b="1" dirty="0"/>
              <a:t>*Hyperglycemia in diabetes results from defects in insulin secretion, insulin action, or, most commonly, both.</a:t>
            </a:r>
          </a:p>
          <a:p>
            <a:pPr marL="118872" indent="0" algn="l">
              <a:buNone/>
            </a:pPr>
            <a:endParaRPr lang="en-US" b="1" dirty="0"/>
          </a:p>
          <a:p>
            <a:pPr marL="118872" indent="0" algn="l">
              <a:buNone/>
            </a:pPr>
            <a:r>
              <a:rPr lang="en-US" b="1" dirty="0"/>
              <a:t> *Diabetes is the leading cause of end-stage renal disease, adult-onset blindness, and nontraumatic lower extremity amputations</a:t>
            </a:r>
          </a:p>
          <a:p>
            <a:pPr marL="118872" indent="0" algn="l">
              <a:buNone/>
            </a:pP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4EFFF-7011-4B44-9DE3-1A08BB025E32}"/>
              </a:ext>
            </a:extLst>
          </p:cNvPr>
          <p:cNvSpPr>
            <a:spLocks noGrp="1"/>
          </p:cNvSpPr>
          <p:nvPr>
            <p:ph type="title"/>
          </p:nvPr>
        </p:nvSpPr>
        <p:spPr>
          <a:xfrm>
            <a:off x="1371601" y="624110"/>
            <a:ext cx="7162800" cy="1280890"/>
          </a:xfrm>
        </p:spPr>
        <p:txBody>
          <a:bodyPr/>
          <a:lstStyle/>
          <a:p>
            <a:r>
              <a:rPr lang="en-US" b="1" dirty="0">
                <a:latin typeface="Calibri" panose="020F0502020204030204" pitchFamily="34" charset="0"/>
              </a:rPr>
              <a:t>Diabetes Mellitus (DM)</a:t>
            </a:r>
            <a:endParaRPr lang="en-US" dirty="0"/>
          </a:p>
        </p:txBody>
      </p:sp>
      <p:sp>
        <p:nvSpPr>
          <p:cNvPr id="3" name="Content Placeholder 2">
            <a:extLst>
              <a:ext uri="{FF2B5EF4-FFF2-40B4-BE49-F238E27FC236}">
                <a16:creationId xmlns:a16="http://schemas.microsoft.com/office/drawing/2014/main" id="{AD4DDB43-D5A8-4C8D-9930-136E8E990F6A}"/>
              </a:ext>
            </a:extLst>
          </p:cNvPr>
          <p:cNvSpPr>
            <a:spLocks noGrp="1"/>
          </p:cNvSpPr>
          <p:nvPr>
            <p:ph idx="1"/>
          </p:nvPr>
        </p:nvSpPr>
        <p:spPr>
          <a:xfrm>
            <a:off x="838200" y="1905000"/>
            <a:ext cx="7696201" cy="3777622"/>
          </a:xfrm>
        </p:spPr>
        <p:txBody>
          <a:bodyPr/>
          <a:lstStyle/>
          <a:p>
            <a:pPr marL="118872" indent="0" algn="l">
              <a:buNone/>
            </a:pPr>
            <a:endParaRPr lang="en-US" b="1" dirty="0"/>
          </a:p>
          <a:p>
            <a:pPr marL="118872" indent="0" algn="l">
              <a:buNone/>
            </a:pPr>
            <a:r>
              <a:rPr lang="en-US" b="1" i="1" dirty="0">
                <a:solidFill>
                  <a:srgbClr val="FF0000"/>
                </a:solidFill>
              </a:rPr>
              <a:t>Prediabetes</a:t>
            </a:r>
            <a:r>
              <a:rPr lang="en-US" b="1" dirty="0">
                <a:solidFill>
                  <a:srgbClr val="FF0000"/>
                </a:solidFill>
              </a:rPr>
              <a:t>, </a:t>
            </a:r>
            <a:r>
              <a:rPr lang="en-US" b="1" dirty="0"/>
              <a:t>defined as elevated blood sugar that does not reach the criterion accepted for an outright diagnosis of diabetes ; </a:t>
            </a:r>
          </a:p>
          <a:p>
            <a:pPr marL="118872" indent="0" algn="l">
              <a:buNone/>
            </a:pPr>
            <a:r>
              <a:rPr lang="en-US" b="1" dirty="0"/>
              <a:t>persons with prediabetes have an elevated risk for development of frank diabetes</a:t>
            </a:r>
            <a:endParaRPr lang="en-US" sz="2800" b="1" dirty="0">
              <a:latin typeface="Calibri" panose="020F0502020204030204" pitchFamily="34" charset="0"/>
            </a:endParaRPr>
          </a:p>
          <a:p>
            <a:endParaRPr lang="en-US" dirty="0"/>
          </a:p>
        </p:txBody>
      </p:sp>
    </p:spTree>
    <p:extLst>
      <p:ext uri="{BB962C8B-B14F-4D97-AF65-F5344CB8AC3E}">
        <p14:creationId xmlns:p14="http://schemas.microsoft.com/office/powerpoint/2010/main" val="3736429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Calibri" panose="020F0502020204030204" pitchFamily="34" charset="0"/>
              </a:rPr>
              <a:t>Diagnosis of DM</a:t>
            </a:r>
          </a:p>
        </p:txBody>
      </p:sp>
      <p:sp>
        <p:nvSpPr>
          <p:cNvPr id="3" name="Content Placeholder 2"/>
          <p:cNvSpPr>
            <a:spLocks noGrp="1"/>
          </p:cNvSpPr>
          <p:nvPr>
            <p:ph idx="1"/>
          </p:nvPr>
        </p:nvSpPr>
        <p:spPr>
          <a:xfrm>
            <a:off x="1066801" y="2133600"/>
            <a:ext cx="7467600" cy="3777622"/>
          </a:xfrm>
        </p:spPr>
        <p:txBody>
          <a:bodyPr>
            <a:normAutofit lnSpcReduction="10000"/>
          </a:bodyPr>
          <a:lstStyle/>
          <a:p>
            <a:pPr algn="l" rtl="0" fontAlgn="base"/>
            <a:r>
              <a:rPr lang="en-US" sz="1900" b="1" dirty="0"/>
              <a:t>Blood glucose levels normally are maintained in a very narrow range, usually 70 to 120 mg/</a:t>
            </a:r>
            <a:r>
              <a:rPr lang="en-US" sz="1900" b="1" dirty="0" err="1"/>
              <a:t>dL</a:t>
            </a:r>
            <a:r>
              <a:rPr lang="en-US" sz="1900" b="1" dirty="0"/>
              <a:t>. </a:t>
            </a:r>
          </a:p>
          <a:p>
            <a:pPr algn="l" rtl="0" fontAlgn="base"/>
            <a:r>
              <a:rPr lang="en-US" sz="1900" b="1" dirty="0"/>
              <a:t>The diagnosis of diabetes is established by elevation of blood glucose by any one of three criteria:</a:t>
            </a:r>
          </a:p>
          <a:p>
            <a:pPr marL="0" indent="0" algn="l" rtl="0" fontAlgn="base">
              <a:buNone/>
            </a:pPr>
            <a:r>
              <a:rPr lang="en-US" sz="1900" b="1" dirty="0"/>
              <a:t>1) A random blood glucose concentration of 200 mg/</a:t>
            </a:r>
            <a:r>
              <a:rPr lang="en-US" sz="1900" b="1" dirty="0" err="1"/>
              <a:t>dL</a:t>
            </a:r>
            <a:r>
              <a:rPr lang="en-US" sz="1900" b="1" dirty="0"/>
              <a:t> or higher, with classical signs and symptoms </a:t>
            </a:r>
          </a:p>
          <a:p>
            <a:pPr marL="0" indent="0" algn="l" rtl="0" fontAlgn="base">
              <a:buNone/>
            </a:pPr>
            <a:r>
              <a:rPr lang="en-US" sz="1900" b="1" dirty="0"/>
              <a:t>2) A fasting glucose concentration of 126 mg/</a:t>
            </a:r>
            <a:r>
              <a:rPr lang="en-US" sz="1900" b="1" dirty="0" err="1"/>
              <a:t>dL</a:t>
            </a:r>
            <a:r>
              <a:rPr lang="en-US" sz="1900" b="1" dirty="0"/>
              <a:t> or higher on more than one occasion</a:t>
            </a:r>
          </a:p>
          <a:p>
            <a:pPr marL="0" indent="0" algn="l" rtl="0" fontAlgn="base">
              <a:buNone/>
            </a:pPr>
            <a:r>
              <a:rPr lang="en-US" sz="1900" b="1" dirty="0"/>
              <a:t>3 )An abnormal oral glucose tolerance test (OGTT), in which the glucose concentration is 200 mg/</a:t>
            </a:r>
            <a:r>
              <a:rPr lang="en-US" sz="1900" b="1" dirty="0" err="1"/>
              <a:t>dL</a:t>
            </a:r>
            <a:r>
              <a:rPr lang="en-US" sz="1900" b="1" dirty="0"/>
              <a:t> or higher 2 hours after a standard carbohydrate load (75 g of glucose).</a:t>
            </a:r>
          </a:p>
          <a:p>
            <a:pPr marL="118872" indent="0" algn="l">
              <a:buNone/>
            </a:pPr>
            <a:endParaRPr lang="en-US" sz="2800" b="1" dirty="0">
              <a:latin typeface="Calibri" panose="020F0502020204030204" pitchFamily="34" charset="0"/>
            </a:endParaRPr>
          </a:p>
        </p:txBody>
      </p:sp>
    </p:spTree>
    <p:extLst>
      <p:ext uri="{BB962C8B-B14F-4D97-AF65-F5344CB8AC3E}">
        <p14:creationId xmlns:p14="http://schemas.microsoft.com/office/powerpoint/2010/main" val="2070953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BF85D-2BC9-4B1C-9B06-EA5C5473952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34BE23-A47B-45E1-B27E-35C954BD2062}"/>
              </a:ext>
            </a:extLst>
          </p:cNvPr>
          <p:cNvSpPr>
            <a:spLocks noGrp="1"/>
          </p:cNvSpPr>
          <p:nvPr>
            <p:ph idx="1"/>
          </p:nvPr>
        </p:nvSpPr>
        <p:spPr>
          <a:xfrm>
            <a:off x="1371601" y="2133600"/>
            <a:ext cx="7162800" cy="3777622"/>
          </a:xfrm>
        </p:spPr>
        <p:txBody>
          <a:bodyPr/>
          <a:lstStyle/>
          <a:p>
            <a:pPr algn="l" rtl="0"/>
            <a:r>
              <a:rPr lang="en-US" b="1" dirty="0"/>
              <a:t>those with serum fasting glucose greater than 110 but less than 126 mg/</a:t>
            </a:r>
            <a:r>
              <a:rPr lang="en-US" b="1" dirty="0" err="1"/>
              <a:t>dL</a:t>
            </a:r>
            <a:r>
              <a:rPr lang="en-US" b="1" dirty="0"/>
              <a:t>, or OGTT values of greater than 140 but less than 200 mg/</a:t>
            </a:r>
            <a:r>
              <a:rPr lang="en-US" b="1" dirty="0" err="1"/>
              <a:t>dL</a:t>
            </a:r>
            <a:r>
              <a:rPr lang="en-US" b="1" dirty="0"/>
              <a:t>, are considered to have </a:t>
            </a:r>
            <a:r>
              <a:rPr lang="en-US" b="1" i="1" dirty="0"/>
              <a:t>impaired </a:t>
            </a:r>
            <a:r>
              <a:rPr lang="en-US" b="1" i="1" dirty="0">
                <a:solidFill>
                  <a:srgbClr val="FF0000"/>
                </a:solidFill>
              </a:rPr>
              <a:t>glucose tolerance</a:t>
            </a:r>
            <a:r>
              <a:rPr lang="en-US" b="1" dirty="0"/>
              <a:t>, also known as </a:t>
            </a:r>
            <a:r>
              <a:rPr lang="en-US" b="1" i="1" dirty="0">
                <a:solidFill>
                  <a:srgbClr val="FF0000"/>
                </a:solidFill>
              </a:rPr>
              <a:t>prediabetes</a:t>
            </a:r>
            <a:r>
              <a:rPr lang="en-US" b="1" dirty="0"/>
              <a:t>.</a:t>
            </a:r>
          </a:p>
          <a:p>
            <a:pPr algn="l" rtl="0"/>
            <a:endParaRPr lang="en-US" b="1" dirty="0"/>
          </a:p>
          <a:p>
            <a:pPr algn="l" rtl="0"/>
            <a:r>
              <a:rPr lang="en-US" b="1" dirty="0"/>
              <a:t> Persons with impaired glucose tolerance have a significant risk for progression to overt diabetes over time</a:t>
            </a:r>
          </a:p>
        </p:txBody>
      </p:sp>
    </p:spTree>
    <p:extLst>
      <p:ext uri="{BB962C8B-B14F-4D97-AF65-F5344CB8AC3E}">
        <p14:creationId xmlns:p14="http://schemas.microsoft.com/office/powerpoint/2010/main" val="3926498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DM</a:t>
            </a:r>
            <a:endParaRPr lang="ar-SA" dirty="0"/>
          </a:p>
        </p:txBody>
      </p:sp>
      <p:pic>
        <p:nvPicPr>
          <p:cNvPr id="6" name="Picture 5"/>
          <p:cNvPicPr>
            <a:picLocks noChangeAspect="1"/>
          </p:cNvPicPr>
          <p:nvPr/>
        </p:nvPicPr>
        <p:blipFill>
          <a:blip r:embed="rId2"/>
          <a:stretch>
            <a:fillRect/>
          </a:stretch>
        </p:blipFill>
        <p:spPr>
          <a:xfrm>
            <a:off x="4512816" y="1676400"/>
            <a:ext cx="4038600" cy="4800600"/>
          </a:xfrm>
          <a:prstGeom prst="rect">
            <a:avLst/>
          </a:prstGeom>
        </p:spPr>
      </p:pic>
      <p:pic>
        <p:nvPicPr>
          <p:cNvPr id="8" name="Content Placeholder 7"/>
          <p:cNvPicPr>
            <a:picLocks noGrp="1" noChangeAspect="1"/>
          </p:cNvPicPr>
          <p:nvPr>
            <p:ph idx="1"/>
          </p:nvPr>
        </p:nvPicPr>
        <p:blipFill>
          <a:blip r:embed="rId3"/>
          <a:stretch>
            <a:fillRect/>
          </a:stretch>
        </p:blipFill>
        <p:spPr>
          <a:xfrm>
            <a:off x="554186" y="1676400"/>
            <a:ext cx="3941614" cy="4838700"/>
          </a:xfrm>
          <a:prstGeom prst="rect">
            <a:avLst/>
          </a:prstGeom>
        </p:spPr>
      </p:pic>
    </p:spTree>
    <p:extLst>
      <p:ext uri="{BB962C8B-B14F-4D97-AF65-F5344CB8AC3E}">
        <p14:creationId xmlns:p14="http://schemas.microsoft.com/office/powerpoint/2010/main" val="3456569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1860</TotalTime>
  <Words>964</Words>
  <Application>Microsoft Office PowerPoint</Application>
  <PresentationFormat>On-screen Show (4:3)</PresentationFormat>
  <Paragraphs>151</Paragraphs>
  <Slides>39</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Century Gothic</vt:lpstr>
      <vt:lpstr>Tahoma</vt:lpstr>
      <vt:lpstr>Wingdings</vt:lpstr>
      <vt:lpstr>Wingdings 3</vt:lpstr>
      <vt:lpstr>Wisp</vt:lpstr>
      <vt:lpstr>Diabetes Mellitus </vt:lpstr>
      <vt:lpstr>Objectives</vt:lpstr>
      <vt:lpstr>PowerPoint Presentation</vt:lpstr>
      <vt:lpstr>THE ENDOCRINE PANCREAS</vt:lpstr>
      <vt:lpstr>Diabetes Mellitus (DM)</vt:lpstr>
      <vt:lpstr>Diabetes Mellitus (DM)</vt:lpstr>
      <vt:lpstr>Diagnosis of DM</vt:lpstr>
      <vt:lpstr>PowerPoint Presentation</vt:lpstr>
      <vt:lpstr>Classification of DM</vt:lpstr>
      <vt:lpstr>Type 1 DM</vt:lpstr>
      <vt:lpstr>Type 2 DM</vt:lpstr>
      <vt:lpstr>Pathogenesis </vt:lpstr>
      <vt:lpstr>PATHOGENESIS</vt:lpstr>
      <vt:lpstr>PowerPoint Presentation</vt:lpstr>
      <vt:lpstr>PowerPoint Presentation</vt:lpstr>
      <vt:lpstr> </vt:lpstr>
      <vt:lpstr>PowerPoint Presentation</vt:lpstr>
      <vt:lpstr>Monogenic Forms of Diabetes </vt:lpstr>
      <vt:lpstr>Morphology</vt:lpstr>
      <vt:lpstr>Insulitis</vt:lpstr>
      <vt:lpstr>Amyloidosis</vt:lpstr>
      <vt:lpstr>Clinical manifestations</vt:lpstr>
      <vt:lpstr>PowerPoint Presentation</vt:lpstr>
      <vt:lpstr>Type 1 DM</vt:lpstr>
      <vt:lpstr>Type 2 DM</vt:lpstr>
      <vt:lpstr>Diabetic complications: Macrovascular Disease. </vt:lpstr>
      <vt:lpstr>PowerPoint Presentation</vt:lpstr>
      <vt:lpstr>Diabetic complication: Microangiopathy. </vt:lpstr>
      <vt:lpstr>PowerPoint Presentation</vt:lpstr>
      <vt:lpstr>Diabetic complication: Nephropathy</vt:lpstr>
      <vt:lpstr>Diabetic complication: Nephropathy</vt:lpstr>
      <vt:lpstr>Diabetic complication: Nephropathy</vt:lpstr>
      <vt:lpstr>Ocular Complications of Diabetes. </vt:lpstr>
      <vt:lpstr>PowerPoint Presentation</vt:lpstr>
      <vt:lpstr>PowerPoint Presentation</vt:lpstr>
      <vt:lpstr>Diabetic Neuropathy. </vt:lpstr>
      <vt:lpstr>PowerPoint Presentation</vt:lpstr>
      <vt:lpstr>Infections</vt:lpstr>
      <vt:lpstr>Gestational diabetes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EMAD</dc:creator>
  <cp:lastModifiedBy>Mohammed Abdulaah Alaswayed</cp:lastModifiedBy>
  <cp:revision>103</cp:revision>
  <dcterms:created xsi:type="dcterms:W3CDTF">2011-02-10T07:01:44Z</dcterms:created>
  <dcterms:modified xsi:type="dcterms:W3CDTF">2020-03-04T07:02:10Z</dcterms:modified>
</cp:coreProperties>
</file>