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55"/>
  </p:notesMasterIdLst>
  <p:sldIdLst>
    <p:sldId id="256" r:id="rId2"/>
    <p:sldId id="464" r:id="rId3"/>
    <p:sldId id="465" r:id="rId4"/>
    <p:sldId id="431" r:id="rId5"/>
    <p:sldId id="292" r:id="rId6"/>
    <p:sldId id="424" r:id="rId7"/>
    <p:sldId id="425" r:id="rId8"/>
    <p:sldId id="258" r:id="rId9"/>
    <p:sldId id="433" r:id="rId10"/>
    <p:sldId id="320" r:id="rId11"/>
    <p:sldId id="429" r:id="rId12"/>
    <p:sldId id="321" r:id="rId13"/>
    <p:sldId id="420" r:id="rId14"/>
    <p:sldId id="419" r:id="rId15"/>
    <p:sldId id="417" r:id="rId16"/>
    <p:sldId id="421" r:id="rId17"/>
    <p:sldId id="412" r:id="rId18"/>
    <p:sldId id="434" r:id="rId19"/>
    <p:sldId id="418" r:id="rId20"/>
    <p:sldId id="435" r:id="rId21"/>
    <p:sldId id="260" r:id="rId22"/>
    <p:sldId id="426" r:id="rId23"/>
    <p:sldId id="318" r:id="rId24"/>
    <p:sldId id="427" r:id="rId25"/>
    <p:sldId id="428" r:id="rId26"/>
    <p:sldId id="261" r:id="rId27"/>
    <p:sldId id="445" r:id="rId28"/>
    <p:sldId id="296" r:id="rId29"/>
    <p:sldId id="463" r:id="rId30"/>
    <p:sldId id="436" r:id="rId31"/>
    <p:sldId id="262" r:id="rId32"/>
    <p:sldId id="446" r:id="rId33"/>
    <p:sldId id="298" r:id="rId34"/>
    <p:sldId id="437" r:id="rId35"/>
    <p:sldId id="408" r:id="rId36"/>
    <p:sldId id="438" r:id="rId37"/>
    <p:sldId id="466" r:id="rId38"/>
    <p:sldId id="459" r:id="rId39"/>
    <p:sldId id="263" r:id="rId40"/>
    <p:sldId id="460" r:id="rId41"/>
    <p:sldId id="461" r:id="rId42"/>
    <p:sldId id="441" r:id="rId43"/>
    <p:sldId id="330" r:id="rId44"/>
    <p:sldId id="442" r:id="rId45"/>
    <p:sldId id="447" r:id="rId46"/>
    <p:sldId id="411" r:id="rId47"/>
    <p:sldId id="443" r:id="rId48"/>
    <p:sldId id="448" r:id="rId49"/>
    <p:sldId id="452" r:id="rId50"/>
    <p:sldId id="453" r:id="rId51"/>
    <p:sldId id="462" r:id="rId52"/>
    <p:sldId id="456" r:id="rId53"/>
    <p:sldId id="44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6600"/>
    <a:srgbClr val="009900"/>
    <a:srgbClr val="0000FF"/>
    <a:srgbClr val="71BC64"/>
    <a:srgbClr val="EEC222"/>
    <a:srgbClr val="00729A"/>
    <a:srgbClr val="960000"/>
    <a:srgbClr val="660033"/>
    <a:srgbClr val="C35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47" autoAdjust="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B0F5C2-8B84-4169-828A-A99B60AB7674}" type="datetimeFigureOut">
              <a:rPr lang="en-US" smtClean="0"/>
              <a:pPr/>
              <a:t>2/29/2020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C58DD-7CAB-4B82-B128-AEB1F85CB42C}" type="slidenum">
              <a:rPr lang="en-US" smtClean="0"/>
              <a:pPr/>
              <a:t>‹#›</a:t>
            </a:fld>
            <a:endParaRPr lang="en-US"/>
          </a:p>
        </p:txBody>
      </p:sp>
    </p:spTree>
    <p:extLst>
      <p:ext uri="{BB962C8B-B14F-4D97-AF65-F5344CB8AC3E}">
        <p14:creationId xmlns:p14="http://schemas.microsoft.com/office/powerpoint/2010/main" val="206893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1</a:t>
            </a:fld>
            <a:endParaRPr lang="en-US"/>
          </a:p>
        </p:txBody>
      </p:sp>
    </p:spTree>
    <p:extLst>
      <p:ext uri="{BB962C8B-B14F-4D97-AF65-F5344CB8AC3E}">
        <p14:creationId xmlns:p14="http://schemas.microsoft.com/office/powerpoint/2010/main" val="3820651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E4369A9-A8AC-4A9A-8313-5EAFAA79BDBC}" type="slidenum">
              <a:rPr lang="en-US" smtClean="0"/>
              <a:pPr/>
              <a:t>43</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958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46</a:t>
            </a:fld>
            <a:endParaRPr lang="en-US"/>
          </a:p>
        </p:txBody>
      </p:sp>
    </p:spTree>
    <p:extLst>
      <p:ext uri="{BB962C8B-B14F-4D97-AF65-F5344CB8AC3E}">
        <p14:creationId xmlns:p14="http://schemas.microsoft.com/office/powerpoint/2010/main" val="112400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4</a:t>
            </a:fld>
            <a:endParaRPr lang="en-US"/>
          </a:p>
        </p:txBody>
      </p:sp>
    </p:spTree>
    <p:extLst>
      <p:ext uri="{BB962C8B-B14F-4D97-AF65-F5344CB8AC3E}">
        <p14:creationId xmlns:p14="http://schemas.microsoft.com/office/powerpoint/2010/main" val="15382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0240910-1DAE-4444-91F1-873AC465C35E}" type="slidenum">
              <a:rPr lang="en-US" smtClean="0"/>
              <a:pPr/>
              <a:t>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dirty="0" smtClean="0"/>
              <a:t>.</a:t>
            </a:r>
          </a:p>
        </p:txBody>
      </p:sp>
    </p:spTree>
    <p:extLst>
      <p:ext uri="{BB962C8B-B14F-4D97-AF65-F5344CB8AC3E}">
        <p14:creationId xmlns:p14="http://schemas.microsoft.com/office/powerpoint/2010/main" val="73796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4384100-9CB1-490D-B5AF-68CBBBAB25A4}" type="slidenum">
              <a:rPr lang="en-US" smtClean="0"/>
              <a:pPr/>
              <a:t>15</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945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0EBF00C5-0ED9-49B8-9DA2-EDDE484AEFC2}" type="slidenum">
              <a:rPr lang="en-US" smtClean="0"/>
              <a:pPr/>
              <a:t>19</a:t>
            </a:fld>
            <a:endParaRPr lang="en-U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8184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29A975BF-2CA6-4211-9C6B-75645B9BEC6C}" type="slidenum">
              <a:rPr lang="en-US" smtClean="0"/>
              <a:pPr/>
              <a:t>28</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21264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7385008B-FCE9-4A27-816B-F99ACCBEB65F}" type="slidenum">
              <a:rPr lang="en-US" smtClean="0"/>
              <a:pPr/>
              <a:t>33</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24304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rgbClr val="3333FF"/>
              </a:solidFill>
            </a:endParaRPr>
          </a:p>
        </p:txBody>
      </p:sp>
      <p:sp>
        <p:nvSpPr>
          <p:cNvPr id="4" name="Slide Number Placeholder 3"/>
          <p:cNvSpPr>
            <a:spLocks noGrp="1"/>
          </p:cNvSpPr>
          <p:nvPr>
            <p:ph type="sldNum" sz="quarter" idx="10"/>
          </p:nvPr>
        </p:nvSpPr>
        <p:spPr/>
        <p:txBody>
          <a:bodyPr/>
          <a:lstStyle/>
          <a:p>
            <a:fld id="{DE7C58DD-7CAB-4B82-B128-AEB1F85CB42C}" type="slidenum">
              <a:rPr lang="en-US" smtClean="0"/>
              <a:pPr/>
              <a:t>35</a:t>
            </a:fld>
            <a:endParaRPr lang="en-US"/>
          </a:p>
        </p:txBody>
      </p:sp>
    </p:spTree>
    <p:extLst>
      <p:ext uri="{BB962C8B-B14F-4D97-AF65-F5344CB8AC3E}">
        <p14:creationId xmlns:p14="http://schemas.microsoft.com/office/powerpoint/2010/main" val="393422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7C58DD-7CAB-4B82-B128-AEB1F85CB42C}" type="slidenum">
              <a:rPr lang="en-US" smtClean="0"/>
              <a:pPr/>
              <a:t>36</a:t>
            </a:fld>
            <a:endParaRPr lang="en-US"/>
          </a:p>
        </p:txBody>
      </p:sp>
    </p:spTree>
    <p:extLst>
      <p:ext uri="{BB962C8B-B14F-4D97-AF65-F5344CB8AC3E}">
        <p14:creationId xmlns:p14="http://schemas.microsoft.com/office/powerpoint/2010/main" val="44658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CCBD470-7A5F-44DC-87E9-AAFAEF4C371B}" type="datetimeFigureOut">
              <a:rPr lang="en-US" smtClean="0"/>
              <a:pPr/>
              <a:t>2/29/2020</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AD446299-3FCC-4CA3-8BD2-9D9173654934}"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58450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9696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060601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6657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260629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82163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1598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71141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BD470-7A5F-44DC-87E9-AAFAEF4C371B}"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916559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69578ABD-F541-4805-917B-96F86E113B0C}" type="slidenum">
              <a:rPr lang="en-US"/>
              <a:pPr/>
              <a:t>‹#›</a:t>
            </a:fld>
            <a:endParaRPr lang="en-US"/>
          </a:p>
        </p:txBody>
      </p:sp>
    </p:spTree>
    <p:extLst>
      <p:ext uri="{BB962C8B-B14F-4D97-AF65-F5344CB8AC3E}">
        <p14:creationId xmlns:p14="http://schemas.microsoft.com/office/powerpoint/2010/main" val="2869806926"/>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529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1DED507F-E0B1-40E7-B784-79B0E19B95F3}" type="slidenum">
              <a:rPr lang="en-US"/>
              <a:pPr/>
              <a:t>‹#›</a:t>
            </a:fld>
            <a:endParaRPr lang="en-US"/>
          </a:p>
        </p:txBody>
      </p:sp>
    </p:spTree>
    <p:extLst>
      <p:ext uri="{BB962C8B-B14F-4D97-AF65-F5344CB8AC3E}">
        <p14:creationId xmlns:p14="http://schemas.microsoft.com/office/powerpoint/2010/main" val="219218275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CCBD470-7A5F-44DC-87E9-AAFAEF4C371B}" type="datetimeFigureOut">
              <a:rPr lang="en-US" smtClean="0"/>
              <a:pPr/>
              <a:t>2/29/2020</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595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BD470-7A5F-44DC-87E9-AAFAEF4C371B}"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350896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BD470-7A5F-44DC-87E9-AAFAEF4C371B}" type="datetimeFigureOut">
              <a:rPr lang="en-US" smtClean="0"/>
              <a:pPr/>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17501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BD470-7A5F-44DC-87E9-AAFAEF4C371B}" type="datetimeFigureOut">
              <a:rPr lang="en-US" smtClean="0"/>
              <a:pPr/>
              <a:t>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98294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BD470-7A5F-44DC-87E9-AAFAEF4C371B}" type="datetimeFigureOut">
              <a:rPr lang="en-US" smtClean="0"/>
              <a:pPr/>
              <a:t>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74195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BD470-7A5F-44DC-87E9-AAFAEF4C371B}" type="datetimeFigureOut">
              <a:rPr lang="en-US" smtClean="0"/>
              <a:pPr/>
              <a:t>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1316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401699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BD470-7A5F-44DC-87E9-AAFAEF4C371B}" type="datetimeFigureOut">
              <a:rPr lang="en-US" smtClean="0"/>
              <a:pPr/>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46299-3FCC-4CA3-8BD2-9D9173654934}" type="slidenum">
              <a:rPr lang="en-US" smtClean="0"/>
              <a:pPr/>
              <a:t>‹#›</a:t>
            </a:fld>
            <a:endParaRPr lang="en-US"/>
          </a:p>
        </p:txBody>
      </p:sp>
    </p:spTree>
    <p:extLst>
      <p:ext uri="{BB962C8B-B14F-4D97-AF65-F5344CB8AC3E}">
        <p14:creationId xmlns:p14="http://schemas.microsoft.com/office/powerpoint/2010/main" val="240062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CBD470-7A5F-44DC-87E9-AAFAEF4C371B}" type="datetimeFigureOut">
              <a:rPr lang="en-US" smtClean="0"/>
              <a:pPr/>
              <a:t>2/29/2020</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446299-3FCC-4CA3-8BD2-9D9173654934}" type="slidenum">
              <a:rPr lang="en-US" smtClean="0"/>
              <a:pPr/>
              <a:t>‹#›</a:t>
            </a:fld>
            <a:endParaRPr lang="en-US"/>
          </a:p>
        </p:txBody>
      </p:sp>
    </p:spTree>
    <p:extLst>
      <p:ext uri="{BB962C8B-B14F-4D97-AF65-F5344CB8AC3E}">
        <p14:creationId xmlns:p14="http://schemas.microsoft.com/office/powerpoint/2010/main" val="14185222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132856"/>
            <a:ext cx="6316216" cy="1894362"/>
          </a:xfrm>
        </p:spPr>
        <p:txBody>
          <a:bodyPr>
            <a:normAutofit/>
          </a:bodyPr>
          <a:lstStyle/>
          <a:p>
            <a:pPr algn="ctr"/>
            <a:r>
              <a:rPr lang="en-US" sz="5400" b="1" i="1" dirty="0" smtClean="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t>Endocrine Block</a:t>
            </a:r>
            <a:r>
              <a:rPr lang="en-US" sz="5400" b="1" i="1" dirty="0" smtClean="0">
                <a:solidFill>
                  <a:srgbClr val="006600"/>
                </a:solidFill>
                <a:effectLst>
                  <a:outerShdw blurRad="38100" dist="38100" dir="2700000" algn="tl">
                    <a:srgbClr val="000000">
                      <a:alpha val="43137"/>
                    </a:srgbClr>
                  </a:outerShdw>
                </a:effectLst>
                <a:latin typeface="Arial Black" panose="020B0A04020102020204" pitchFamily="34" charset="0"/>
              </a:rPr>
              <a:t/>
            </a:r>
            <a:br>
              <a:rPr lang="en-US" sz="5400" b="1" i="1" dirty="0" smtClean="0">
                <a:solidFill>
                  <a:srgbClr val="006600"/>
                </a:solidFill>
                <a:effectLst>
                  <a:outerShdw blurRad="38100" dist="38100" dir="2700000" algn="tl">
                    <a:srgbClr val="000000">
                      <a:alpha val="43137"/>
                    </a:srgbClr>
                  </a:outerShdw>
                </a:effectLst>
                <a:latin typeface="Arial Black" panose="020B0A04020102020204" pitchFamily="34" charset="0"/>
              </a:rPr>
            </a:br>
            <a:r>
              <a:rPr lang="en-US" sz="4400" b="1" i="1" dirty="0" smtClean="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rPr>
              <a:t>Pathology Practical</a:t>
            </a:r>
            <a:endParaRPr lang="en-US" sz="5400" b="1" i="1" dirty="0">
              <a:solidFill>
                <a:schemeClr val="accent2">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7"/>
          <p:cNvSpPr txBox="1"/>
          <p:nvPr/>
        </p:nvSpPr>
        <p:spPr>
          <a:xfrm>
            <a:off x="3563888" y="5954940"/>
            <a:ext cx="16939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accent1">
                    <a:lumMod val="50000"/>
                  </a:schemeClr>
                </a:solidFill>
              </a:rPr>
              <a:t>Prepared by:</a:t>
            </a:r>
            <a:endParaRPr lang="en-US" dirty="0">
              <a:solidFill>
                <a:schemeClr val="accent1">
                  <a:lumMod val="50000"/>
                </a:schemeClr>
              </a:solidFill>
            </a:endParaRPr>
          </a:p>
        </p:txBody>
      </p:sp>
      <p:sp>
        <p:nvSpPr>
          <p:cNvPr id="7" name="TextBox 8"/>
          <p:cNvSpPr txBox="1"/>
          <p:nvPr/>
        </p:nvSpPr>
        <p:spPr>
          <a:xfrm>
            <a:off x="5192256" y="5954940"/>
            <a:ext cx="1872208"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solidFill>
                  <a:schemeClr val="accent2">
                    <a:lumMod val="50000"/>
                  </a:schemeClr>
                </a:solidFill>
              </a:rPr>
              <a:t>Prof.  Ammar Al Rikabi</a:t>
            </a:r>
          </a:p>
          <a:p>
            <a:pPr marL="171450" indent="-171450">
              <a:buFont typeface="Arial" panose="020B0604020202020204" pitchFamily="34" charset="0"/>
              <a:buChar char="•"/>
            </a:pPr>
            <a:r>
              <a:rPr lang="en-US" sz="1050" b="1" i="1" dirty="0" smtClean="0">
                <a:solidFill>
                  <a:schemeClr val="accent2">
                    <a:lumMod val="50000"/>
                  </a:schemeClr>
                </a:solidFill>
              </a:rPr>
              <a:t>Dr. Sayed Al Esawy</a:t>
            </a:r>
          </a:p>
        </p:txBody>
      </p:sp>
      <p:sp>
        <p:nvSpPr>
          <p:cNvPr id="8" name="Rectangle 7"/>
          <p:cNvSpPr/>
          <p:nvPr/>
        </p:nvSpPr>
        <p:spPr>
          <a:xfrm>
            <a:off x="3995936" y="6596390"/>
            <a:ext cx="432626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i="1" dirty="0">
                <a:solidFill>
                  <a:srgbClr val="006600"/>
                </a:solidFill>
              </a:rPr>
              <a:t>Head of Pathology Department: Dr. Hisham Al Khalidi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srcRect/>
          <a:stretch>
            <a:fillRect/>
          </a:stretch>
        </p:blipFill>
        <p:spPr bwMode="auto">
          <a:xfrm>
            <a:off x="2123728" y="1124744"/>
            <a:ext cx="4824536" cy="5328592"/>
          </a:xfrm>
          <a:prstGeom prst="rect">
            <a:avLst/>
          </a:prstGeom>
          <a:noFill/>
          <a:ln w="28575">
            <a:solidFill>
              <a:schemeClr val="tx1"/>
            </a:solidFill>
            <a:miter lim="800000"/>
            <a:headEnd/>
            <a:tailEnd/>
          </a:ln>
        </p:spPr>
      </p:pic>
      <p:sp>
        <p:nvSpPr>
          <p:cNvPr id="10" name="Rounded Rectangle 9"/>
          <p:cNvSpPr/>
          <p:nvPr/>
        </p:nvSpPr>
        <p:spPr>
          <a:xfrm>
            <a:off x="1187624" y="260648"/>
            <a:ext cx="619268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Clinical</a:t>
            </a:r>
            <a:endParaRPr lang="en-US" sz="2800" b="1" i="1" dirty="0"/>
          </a:p>
        </p:txBody>
      </p:sp>
      <p:sp>
        <p:nvSpPr>
          <p:cNvPr id="11" name="Rectangle 10"/>
          <p:cNvSpPr/>
          <p:nvPr/>
        </p:nvSpPr>
        <p:spPr>
          <a:xfrm>
            <a:off x="3563888" y="2492896"/>
            <a:ext cx="1224136"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9394" name="Picture 2" descr="http://library.med.utah.edu/WebPath/jpeg4/ENDO021.jpg"/>
          <p:cNvPicPr>
            <a:picLocks noChangeAspect="1" noChangeArrowheads="1"/>
          </p:cNvPicPr>
          <p:nvPr/>
        </p:nvPicPr>
        <p:blipFill>
          <a:blip r:embed="rId2" cstate="print"/>
          <a:srcRect/>
          <a:stretch>
            <a:fillRect/>
          </a:stretch>
        </p:blipFill>
        <p:spPr bwMode="auto">
          <a:xfrm>
            <a:off x="4499992" y="1196752"/>
            <a:ext cx="3960440" cy="3960440"/>
          </a:xfrm>
          <a:prstGeom prst="rect">
            <a:avLst/>
          </a:prstGeom>
          <a:noFill/>
        </p:spPr>
      </p:pic>
      <p:sp>
        <p:nvSpPr>
          <p:cNvPr id="6" name="Rectangle 5"/>
          <p:cNvSpPr/>
          <p:nvPr/>
        </p:nvSpPr>
        <p:spPr>
          <a:xfrm>
            <a:off x="251520" y="5397023"/>
            <a:ext cx="7992888" cy="1200329"/>
          </a:xfrm>
          <a:prstGeom prst="rect">
            <a:avLst/>
          </a:prstGeom>
        </p:spPr>
        <p:txBody>
          <a:bodyPr wrap="square">
            <a:spAutoFit/>
          </a:bodyPr>
          <a:lstStyle/>
          <a:p>
            <a:pPr algn="ctr"/>
            <a:r>
              <a:rPr lang="en-US" b="1" i="1" dirty="0" smtClean="0"/>
              <a:t>This diffusely asymmetric enlarged thyroid gland is nodular with haemorrhage and cystic degeneration. This patient was euthyroid. This represents the most common cause for an enlarged thyroid gland and the most common disease of the thyroid</a:t>
            </a:r>
            <a:endParaRPr lang="en-US" b="1" i="1" dirty="0"/>
          </a:p>
        </p:txBody>
      </p:sp>
      <p:sp>
        <p:nvSpPr>
          <p:cNvPr id="7" name="Rounded Rectangle 6"/>
          <p:cNvSpPr/>
          <p:nvPr/>
        </p:nvSpPr>
        <p:spPr>
          <a:xfrm>
            <a:off x="1475656" y="404664"/>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Gross</a:t>
            </a:r>
            <a:endParaRPr lang="en-US" sz="2800" b="1" i="1" dirty="0"/>
          </a:p>
        </p:txBody>
      </p:sp>
      <p:pic>
        <p:nvPicPr>
          <p:cNvPr id="59395" name="Picture 3"/>
          <p:cNvPicPr>
            <a:picLocks noChangeAspect="1" noChangeArrowheads="1"/>
          </p:cNvPicPr>
          <p:nvPr/>
        </p:nvPicPr>
        <p:blipFill>
          <a:blip r:embed="rId3" cstate="print"/>
          <a:srcRect/>
          <a:stretch>
            <a:fillRect/>
          </a:stretch>
        </p:blipFill>
        <p:spPr bwMode="auto">
          <a:xfrm>
            <a:off x="450726" y="1196752"/>
            <a:ext cx="3905250" cy="3960440"/>
          </a:xfrm>
          <a:prstGeom prst="rect">
            <a:avLst/>
          </a:prstGeom>
          <a:noFill/>
          <a:ln w="9525">
            <a:noFill/>
            <a:miter lim="800000"/>
            <a:headEnd/>
            <a:tailEnd/>
          </a:ln>
        </p:spPr>
      </p:pic>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7" name="Picture 5"/>
          <p:cNvPicPr>
            <a:picLocks noGrp="1" noChangeAspect="1" noChangeArrowheads="1"/>
          </p:cNvPicPr>
          <p:nvPr>
            <p:ph sz="half" idx="1"/>
          </p:nvPr>
        </p:nvPicPr>
        <p:blipFill>
          <a:blip r:embed="rId2" cstate="print"/>
          <a:srcRect/>
          <a:stretch>
            <a:fillRect/>
          </a:stretch>
        </p:blipFill>
        <p:spPr>
          <a:xfrm>
            <a:off x="1547664" y="980729"/>
            <a:ext cx="5976664" cy="4536504"/>
          </a:xfrm>
          <a:ln w="28575">
            <a:solidFill>
              <a:schemeClr val="tx1"/>
            </a:solidFill>
          </a:ln>
        </p:spPr>
      </p:pic>
      <p:sp>
        <p:nvSpPr>
          <p:cNvPr id="6" name="Rounded Rectangle 5"/>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7" name="Rectangle 6"/>
          <p:cNvSpPr/>
          <p:nvPr/>
        </p:nvSpPr>
        <p:spPr>
          <a:xfrm>
            <a:off x="827584" y="5589240"/>
            <a:ext cx="7056784" cy="1015663"/>
          </a:xfrm>
          <a:prstGeom prst="rect">
            <a:avLst/>
          </a:prstGeom>
        </p:spPr>
        <p:txBody>
          <a:bodyPr wrap="square">
            <a:spAutoFit/>
          </a:bodyPr>
          <a:lstStyle/>
          <a:p>
            <a:pPr algn="ctr"/>
            <a:r>
              <a:rPr lang="en-US" sz="2000" b="1" i="1" dirty="0" smtClean="0"/>
              <a:t>Numerous follicles varying in size filled with colloid. </a:t>
            </a:r>
            <a:r>
              <a:rPr lang="en-US" sz="2000" b="1" i="1" u="sng" dirty="0" smtClean="0"/>
              <a:t>We can also see : </a:t>
            </a:r>
            <a:r>
              <a:rPr lang="en-US" sz="2000" b="1" i="1" dirty="0" smtClean="0"/>
              <a:t>Recent haemorrhage , Haemosiderin , Calcification  &amp; Cystic degeneration</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5373216"/>
            <a:ext cx="7344816" cy="1296144"/>
          </a:xfrm>
        </p:spPr>
        <p:txBody>
          <a:bodyPr>
            <a:noAutofit/>
          </a:bodyPr>
          <a:lstStyle/>
          <a:p>
            <a:pPr algn="ctr">
              <a:buNone/>
            </a:pPr>
            <a:r>
              <a:rPr lang="en-US" sz="2000" b="1" i="1" dirty="0" smtClean="0"/>
              <a:t>The follicles are irregularly enlarged, with flattened epithelium, consistent with inactivity, in this microscopic appearance at low power of a </a:t>
            </a:r>
            <a:r>
              <a:rPr lang="en-US" sz="2000" b="1" i="1" dirty="0" err="1" smtClean="0"/>
              <a:t>multinodular</a:t>
            </a:r>
            <a:r>
              <a:rPr lang="en-US" sz="2000" b="1" i="1" dirty="0" smtClean="0"/>
              <a:t> goiter. </a:t>
            </a:r>
            <a:endParaRPr lang="en-US" sz="2000" b="1" i="1" dirty="0"/>
          </a:p>
        </p:txBody>
      </p:sp>
      <p:pic>
        <p:nvPicPr>
          <p:cNvPr id="2050" name="Picture 2" descr="http://library.med.utah.edu/WebPath/jpeg4/ENDO098.jpg"/>
          <p:cNvPicPr>
            <a:picLocks noChangeAspect="1" noChangeArrowheads="1"/>
          </p:cNvPicPr>
          <p:nvPr/>
        </p:nvPicPr>
        <p:blipFill>
          <a:blip r:embed="rId2" cstate="print"/>
          <a:srcRect/>
          <a:stretch>
            <a:fillRect/>
          </a:stretch>
        </p:blipFill>
        <p:spPr bwMode="auto">
          <a:xfrm>
            <a:off x="1331640" y="1052736"/>
            <a:ext cx="6480720" cy="4176464"/>
          </a:xfrm>
          <a:prstGeom prst="rect">
            <a:avLst/>
          </a:prstGeom>
          <a:noFill/>
          <a:ln w="28575">
            <a:solidFill>
              <a:schemeClr val="tx1"/>
            </a:solidFill>
          </a:ln>
        </p:spPr>
      </p:pic>
      <p:sp>
        <p:nvSpPr>
          <p:cNvPr id="7" name="Rounded Rectangle 6"/>
          <p:cNvSpPr/>
          <p:nvPr/>
        </p:nvSpPr>
        <p:spPr>
          <a:xfrm>
            <a:off x="1475656" y="260648"/>
            <a:ext cx="612068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Multinodular Goiter - LPF</a:t>
            </a:r>
            <a:endParaRPr lang="en-US" sz="28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3124200"/>
            <a:ext cx="6172200" cy="1528936"/>
          </a:xfrm>
        </p:spPr>
        <p:txBody>
          <a:bodyPr>
            <a:normAutofit fontScale="90000"/>
          </a:bodyPr>
          <a:lstStyle/>
          <a:p>
            <a:pPr algn="ctr"/>
            <a:r>
              <a:rPr lang="en-US" sz="4800" b="1" i="1" dirty="0" smtClean="0">
                <a:solidFill>
                  <a:srgbClr val="006600"/>
                </a:solidFill>
                <a:effectLst>
                  <a:outerShdw blurRad="38100" dist="38100" dir="2700000" algn="tl">
                    <a:srgbClr val="000000">
                      <a:alpha val="43137"/>
                    </a:srgbClr>
                  </a:outerShdw>
                </a:effectLst>
              </a:rPr>
              <a:t>2-  Hyperthyroidism &amp; Grave’s Disease</a:t>
            </a:r>
            <a:endParaRPr lang="en-US" sz="4800" b="1" i="1" dirty="0">
              <a:solidFill>
                <a:srgbClr val="006600"/>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1259632" y="1340768"/>
            <a:ext cx="6552728" cy="4010000"/>
          </a:xfrm>
        </p:spPr>
        <p:txBody>
          <a:bodyPr>
            <a:normAutofit fontScale="62500" lnSpcReduction="20000"/>
          </a:bodyPr>
          <a:lstStyle/>
          <a:p>
            <a:pPr eaLnBrk="1" hangingPunct="1">
              <a:buNone/>
            </a:pPr>
            <a:r>
              <a:rPr lang="en-US" sz="3600" b="1" i="1" u="sng" dirty="0" smtClean="0"/>
              <a:t>CLINICALLY:</a:t>
            </a:r>
          </a:p>
          <a:p>
            <a:pPr eaLnBrk="1" hangingPunct="1"/>
            <a:r>
              <a:rPr lang="en-US" sz="3600" b="1" i="1" dirty="0" smtClean="0">
                <a:solidFill>
                  <a:srgbClr val="000099"/>
                </a:solidFill>
              </a:rPr>
              <a:t>Hypermetabolism</a:t>
            </a:r>
          </a:p>
          <a:p>
            <a:pPr eaLnBrk="1" hangingPunct="1"/>
            <a:r>
              <a:rPr lang="en-US" sz="3600" b="1" i="1" dirty="0" smtClean="0">
                <a:solidFill>
                  <a:srgbClr val="000099"/>
                </a:solidFill>
              </a:rPr>
              <a:t>Tachycardia, palpitations</a:t>
            </a:r>
          </a:p>
          <a:p>
            <a:pPr eaLnBrk="1" hangingPunct="1"/>
            <a:r>
              <a:rPr lang="en-US" sz="3600" b="1" i="1" dirty="0" smtClean="0">
                <a:solidFill>
                  <a:srgbClr val="000099"/>
                </a:solidFill>
              </a:rPr>
              <a:t>Increased T3, T4</a:t>
            </a:r>
          </a:p>
          <a:p>
            <a:pPr eaLnBrk="1" hangingPunct="1"/>
            <a:r>
              <a:rPr lang="en-US" sz="3600" b="1" i="1" dirty="0" smtClean="0">
                <a:solidFill>
                  <a:srgbClr val="000099"/>
                </a:solidFill>
              </a:rPr>
              <a:t>Goiter</a:t>
            </a:r>
          </a:p>
          <a:p>
            <a:pPr eaLnBrk="1" hangingPunct="1"/>
            <a:r>
              <a:rPr lang="en-US" sz="3600" b="1" i="1" dirty="0" smtClean="0">
                <a:solidFill>
                  <a:srgbClr val="000099"/>
                </a:solidFill>
              </a:rPr>
              <a:t>Exophthalmos</a:t>
            </a:r>
          </a:p>
          <a:p>
            <a:pPr eaLnBrk="1" hangingPunct="1"/>
            <a:r>
              <a:rPr lang="en-US" sz="3600" b="1" i="1" dirty="0" smtClean="0">
                <a:solidFill>
                  <a:srgbClr val="000099"/>
                </a:solidFill>
              </a:rPr>
              <a:t>Tremor</a:t>
            </a:r>
          </a:p>
          <a:p>
            <a:pPr eaLnBrk="1" hangingPunct="1"/>
            <a:r>
              <a:rPr lang="en-US" sz="3600" b="1" i="1" dirty="0" smtClean="0">
                <a:solidFill>
                  <a:srgbClr val="000099"/>
                </a:solidFill>
              </a:rPr>
              <a:t>GIT hypermotility</a:t>
            </a:r>
          </a:p>
          <a:p>
            <a:pPr eaLnBrk="1" hangingPunct="1"/>
            <a:r>
              <a:rPr lang="en-US" sz="3600" b="1" i="1" dirty="0" smtClean="0">
                <a:solidFill>
                  <a:srgbClr val="000099"/>
                </a:solidFill>
              </a:rPr>
              <a:t>Thyroid “storm”, life threatening</a:t>
            </a:r>
          </a:p>
        </p:txBody>
      </p:sp>
      <p:sp>
        <p:nvSpPr>
          <p:cNvPr id="4" name="Rounded Rectangle 3"/>
          <p:cNvSpPr/>
          <p:nvPr/>
        </p:nvSpPr>
        <p:spPr>
          <a:xfrm>
            <a:off x="1475656" y="404664"/>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HYPERTHYROIDISM</a:t>
            </a:r>
            <a:endParaRPr lang="en-US" sz="3200"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3" name="Picture 1" descr="C:\Documents and Settings\Mr. Amer Shafie\My Documents\My Pictures\OM934a.jpg"/>
          <p:cNvPicPr>
            <a:picLocks noChangeAspect="1" noChangeArrowheads="1"/>
          </p:cNvPicPr>
          <p:nvPr/>
        </p:nvPicPr>
        <p:blipFill>
          <a:blip r:embed="rId2" cstate="print"/>
          <a:srcRect/>
          <a:stretch>
            <a:fillRect/>
          </a:stretch>
        </p:blipFill>
        <p:spPr bwMode="auto">
          <a:xfrm>
            <a:off x="4716016" y="1484784"/>
            <a:ext cx="3923928" cy="3456384"/>
          </a:xfrm>
          <a:prstGeom prst="rect">
            <a:avLst/>
          </a:prstGeom>
          <a:noFill/>
          <a:ln w="28575">
            <a:solidFill>
              <a:schemeClr val="tx1"/>
            </a:solidFill>
          </a:ln>
        </p:spPr>
      </p:pic>
      <p:pic>
        <p:nvPicPr>
          <p:cNvPr id="5" name="Picture 4"/>
          <p:cNvPicPr>
            <a:picLocks noChangeAspect="1" noChangeArrowheads="1"/>
          </p:cNvPicPr>
          <p:nvPr/>
        </p:nvPicPr>
        <p:blipFill>
          <a:blip r:embed="rId3" cstate="print"/>
          <a:srcRect/>
          <a:stretch>
            <a:fillRect/>
          </a:stretch>
        </p:blipFill>
        <p:spPr bwMode="auto">
          <a:xfrm>
            <a:off x="395536" y="1484784"/>
            <a:ext cx="4128458" cy="3456384"/>
          </a:xfrm>
          <a:prstGeom prst="rect">
            <a:avLst/>
          </a:prstGeom>
          <a:noFill/>
          <a:ln w="28575">
            <a:solidFill>
              <a:schemeClr val="tx1"/>
            </a:solidFill>
            <a:miter lim="800000"/>
            <a:headEnd/>
            <a:tailEnd/>
          </a:ln>
        </p:spPr>
      </p:pic>
      <p:sp>
        <p:nvSpPr>
          <p:cNvPr id="6" name="Rounded Rectangle 5"/>
          <p:cNvSpPr/>
          <p:nvPr/>
        </p:nvSpPr>
        <p:spPr>
          <a:xfrm>
            <a:off x="683568" y="404664"/>
            <a:ext cx="763284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Exophthalmos – Sign of Grave’s Disease</a:t>
            </a:r>
            <a:endParaRPr lang="en-US" sz="2800" b="1" i="1" dirty="0"/>
          </a:p>
        </p:txBody>
      </p:sp>
      <p:sp>
        <p:nvSpPr>
          <p:cNvPr id="8" name="TextBox 7"/>
          <p:cNvSpPr txBox="1"/>
          <p:nvPr/>
        </p:nvSpPr>
        <p:spPr>
          <a:xfrm>
            <a:off x="971600" y="5241394"/>
            <a:ext cx="6768752" cy="707886"/>
          </a:xfrm>
          <a:prstGeom prst="rect">
            <a:avLst/>
          </a:prstGeom>
          <a:noFill/>
        </p:spPr>
        <p:txBody>
          <a:bodyPr wrap="square" rtlCol="0">
            <a:spAutoFit/>
          </a:bodyPr>
          <a:lstStyle/>
          <a:p>
            <a:pPr algn="ctr"/>
            <a:r>
              <a:rPr lang="en-US" sz="2000" b="1" i="1" dirty="0" smtClean="0"/>
              <a:t>Proptosis, Lid lag , Lid retraction , </a:t>
            </a:r>
            <a:r>
              <a:rPr lang="en-US" sz="2000" b="1" i="1" dirty="0" err="1" smtClean="0"/>
              <a:t>Peri</a:t>
            </a:r>
            <a:r>
              <a:rPr lang="en-US" sz="2000" b="1" i="1" dirty="0" smtClean="0"/>
              <a:t>-ocular fat deposition and Scleral rim above the iris</a:t>
            </a:r>
            <a:endParaRPr lang="en-US" sz="2000" b="1" i="1" dirty="0"/>
          </a:p>
        </p:txBody>
      </p:sp>
      <p:sp>
        <p:nvSpPr>
          <p:cNvPr id="11" name="TextBox 10"/>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10" name="Picture 6"/>
          <p:cNvPicPr>
            <a:picLocks noGrp="1" noChangeAspect="1" noChangeArrowheads="1"/>
          </p:cNvPicPr>
          <p:nvPr>
            <p:ph sz="quarter" idx="1"/>
          </p:nvPr>
        </p:nvPicPr>
        <p:blipFill>
          <a:blip r:embed="rId2" cstate="print"/>
          <a:stretch>
            <a:fillRect/>
          </a:stretch>
        </p:blipFill>
        <p:spPr>
          <a:xfrm>
            <a:off x="1465544" y="1268760"/>
            <a:ext cx="2962440" cy="3528392"/>
          </a:xfrm>
        </p:spPr>
      </p:pic>
      <p:pic>
        <p:nvPicPr>
          <p:cNvPr id="21511" name="Picture 7"/>
          <p:cNvPicPr>
            <a:picLocks noGrp="1" noChangeAspect="1" noChangeArrowheads="1"/>
          </p:cNvPicPr>
          <p:nvPr>
            <p:ph sz="quarter" idx="2"/>
          </p:nvPr>
        </p:nvPicPr>
        <p:blipFill>
          <a:blip r:embed="rId3" cstate="print"/>
          <a:srcRect/>
          <a:stretch>
            <a:fillRect/>
          </a:stretch>
        </p:blipFill>
        <p:spPr>
          <a:xfrm>
            <a:off x="4788024" y="1268760"/>
            <a:ext cx="3168352" cy="3528392"/>
          </a:xfrm>
        </p:spPr>
      </p:pic>
      <p:sp>
        <p:nvSpPr>
          <p:cNvPr id="21508" name="Rectangle 4"/>
          <p:cNvSpPr>
            <a:spLocks noGrp="1" noChangeArrowheads="1"/>
          </p:cNvSpPr>
          <p:nvPr>
            <p:ph type="body" sz="half" idx="3"/>
          </p:nvPr>
        </p:nvSpPr>
        <p:spPr>
          <a:xfrm>
            <a:off x="1691680" y="5157192"/>
            <a:ext cx="6838528" cy="1296144"/>
          </a:xfrm>
        </p:spPr>
        <p:txBody>
          <a:bodyPr>
            <a:normAutofit/>
          </a:bodyPr>
          <a:lstStyle/>
          <a:p>
            <a:r>
              <a:rPr lang="en-US" sz="2000" b="1" i="1" dirty="0"/>
              <a:t>Symmetrical enlargement of thyroid gland</a:t>
            </a:r>
          </a:p>
          <a:p>
            <a:r>
              <a:rPr lang="en-US" sz="2000" b="1" i="1" dirty="0"/>
              <a:t>Cut-surface is homogenous, soft and appear meaty</a:t>
            </a:r>
          </a:p>
          <a:p>
            <a:r>
              <a:rPr lang="en-US" sz="2000" b="1" i="1" dirty="0"/>
              <a:t>Hyperplasia  and hypertrophy of follicular cells</a:t>
            </a:r>
          </a:p>
        </p:txBody>
      </p:sp>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Gross</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0418" name="Picture 2" descr="http://library.med.utah.edu/WebPath/jpeg4/ENDO022.jpg"/>
          <p:cNvPicPr>
            <a:picLocks noChangeAspect="1" noChangeArrowheads="1"/>
          </p:cNvPicPr>
          <p:nvPr/>
        </p:nvPicPr>
        <p:blipFill>
          <a:blip r:embed="rId2" cstate="print"/>
          <a:srcRect/>
          <a:stretch>
            <a:fillRect/>
          </a:stretch>
        </p:blipFill>
        <p:spPr bwMode="auto">
          <a:xfrm>
            <a:off x="1222861" y="1124744"/>
            <a:ext cx="6445483" cy="4233046"/>
          </a:xfrm>
          <a:prstGeom prst="rect">
            <a:avLst/>
          </a:prstGeom>
          <a:noFill/>
          <a:ln w="28575">
            <a:solidFill>
              <a:schemeClr val="tx1"/>
            </a:solidFill>
          </a:ln>
        </p:spPr>
      </p:pic>
      <p:sp>
        <p:nvSpPr>
          <p:cNvPr id="7" name="Rounded Rectangle 6"/>
          <p:cNvSpPr/>
          <p:nvPr/>
        </p:nvSpPr>
        <p:spPr>
          <a:xfrm>
            <a:off x="1475656" y="332656"/>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LPF</a:t>
            </a:r>
            <a:endParaRPr lang="en-US" sz="3200" i="1" dirty="0">
              <a:solidFill>
                <a:schemeClr val="bg1"/>
              </a:solidFill>
            </a:endParaRPr>
          </a:p>
        </p:txBody>
      </p:sp>
      <p:sp>
        <p:nvSpPr>
          <p:cNvPr id="8" name="Rectangle 7"/>
          <p:cNvSpPr/>
          <p:nvPr/>
        </p:nvSpPr>
        <p:spPr>
          <a:xfrm>
            <a:off x="899592" y="5345921"/>
            <a:ext cx="6912768" cy="1323439"/>
          </a:xfrm>
          <a:prstGeom prst="rect">
            <a:avLst/>
          </a:prstGeom>
        </p:spPr>
        <p:txBody>
          <a:bodyPr wrap="square">
            <a:spAutoFit/>
          </a:bodyPr>
          <a:lstStyle/>
          <a:p>
            <a:pPr algn="ctr"/>
            <a:r>
              <a:rPr lang="en-US" sz="2000" b="1" i="1" dirty="0" smtClean="0"/>
              <a:t>A diffusely enlarged thyroid gland associated with hyperthyroidism is known as Graves disease. At LPF, note the prominent </a:t>
            </a:r>
            <a:r>
              <a:rPr lang="en-US" sz="2000" b="1" i="1" dirty="0" smtClean="0">
                <a:solidFill>
                  <a:srgbClr val="FF0000"/>
                </a:solidFill>
              </a:rPr>
              <a:t>infoldings</a:t>
            </a:r>
            <a:r>
              <a:rPr lang="en-US" sz="2000" b="1" i="1" dirty="0" smtClean="0"/>
              <a:t> of the hyperplastic follicular epithelium</a:t>
            </a:r>
            <a:endParaRPr lang="en-US" sz="2000" b="1" i="1" dirty="0"/>
          </a:p>
        </p:txBody>
      </p:sp>
      <p:sp>
        <p:nvSpPr>
          <p:cNvPr id="11" name="Right Arrow 10"/>
          <p:cNvSpPr/>
          <p:nvPr/>
        </p:nvSpPr>
        <p:spPr>
          <a:xfrm>
            <a:off x="1979712" y="3110079"/>
            <a:ext cx="576064" cy="14401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5"/>
          <p:cNvPicPr>
            <a:picLocks noChangeAspect="1" noChangeArrowheads="1"/>
          </p:cNvPicPr>
          <p:nvPr/>
        </p:nvPicPr>
        <p:blipFill>
          <a:blip r:embed="rId3" cstate="print"/>
          <a:srcRect/>
          <a:stretch>
            <a:fillRect/>
          </a:stretch>
        </p:blipFill>
        <p:spPr bwMode="auto">
          <a:xfrm>
            <a:off x="899592" y="980728"/>
            <a:ext cx="7272808" cy="4104456"/>
          </a:xfrm>
          <a:prstGeom prst="rect">
            <a:avLst/>
          </a:prstGeom>
          <a:noFill/>
          <a:ln w="28575">
            <a:solidFill>
              <a:schemeClr val="tx1"/>
            </a:solidFill>
            <a:miter lim="800000"/>
            <a:headEnd/>
            <a:tailEnd/>
          </a:ln>
        </p:spPr>
      </p:pic>
      <p:sp>
        <p:nvSpPr>
          <p:cNvPr id="4" name="Rectangle 3"/>
          <p:cNvSpPr/>
          <p:nvPr/>
        </p:nvSpPr>
        <p:spPr>
          <a:xfrm>
            <a:off x="539552" y="5157192"/>
            <a:ext cx="7632848" cy="1631216"/>
          </a:xfrm>
          <a:prstGeom prst="rect">
            <a:avLst/>
          </a:prstGeom>
        </p:spPr>
        <p:txBody>
          <a:bodyPr wrap="square">
            <a:spAutoFit/>
          </a:bodyPr>
          <a:lstStyle/>
          <a:p>
            <a:pPr algn="ctr"/>
            <a:r>
              <a:rPr lang="en-US" sz="2000" b="1" i="1" dirty="0" smtClean="0"/>
              <a:t>Section shows thyroid follicles lined by columnar and high cuboidal cells with evidence of peripheral vacuoles within the intrafollicular colloid material . Note the presence of  peripheral smaller thyroid follicles devoid of colloid but lined by similar cells</a:t>
            </a:r>
          </a:p>
        </p:txBody>
      </p:sp>
      <p:sp>
        <p:nvSpPr>
          <p:cNvPr id="5" name="Rounded Rectangle 4"/>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4482"/>
            <a:ext cx="2869787" cy="883567"/>
          </a:xfrm>
        </p:spPr>
        <p:txBody>
          <a:bodyPr/>
          <a:lstStyle/>
          <a:p>
            <a:pPr algn="l"/>
            <a:r>
              <a:rPr lang="en-GB" b="1" u="sng" dirty="0" smtClean="0">
                <a:effectLst>
                  <a:outerShdw blurRad="38100" dist="38100" dir="2700000" algn="tl">
                    <a:srgbClr val="000000">
                      <a:alpha val="43137"/>
                    </a:srgbClr>
                  </a:outerShdw>
                </a:effectLst>
              </a:rPr>
              <a:t>Objectives:</a:t>
            </a:r>
            <a:endParaRPr lang="en-GB" b="1" u="sng" dirty="0">
              <a:effectLst>
                <a:outerShdw blurRad="38100" dist="38100" dir="2700000" algn="tl">
                  <a:srgbClr val="000000">
                    <a:alpha val="43137"/>
                  </a:srgbClr>
                </a:outerShdw>
              </a:effectLst>
            </a:endParaRPr>
          </a:p>
        </p:txBody>
      </p:sp>
      <p:sp>
        <p:nvSpPr>
          <p:cNvPr id="4" name="Rectangle 3"/>
          <p:cNvSpPr/>
          <p:nvPr/>
        </p:nvSpPr>
        <p:spPr>
          <a:xfrm>
            <a:off x="1259632" y="1124744"/>
            <a:ext cx="7416824" cy="4835170"/>
          </a:xfrm>
          <a:prstGeom prst="rect">
            <a:avLst/>
          </a:prstGeom>
        </p:spPr>
        <p:txBody>
          <a:bodyPr wrap="square">
            <a:spAutoFit/>
          </a:bodyPr>
          <a:lstStyle/>
          <a:p>
            <a:pPr>
              <a:lnSpc>
                <a:spcPct val="115000"/>
              </a:lnSpc>
            </a:pPr>
            <a:r>
              <a:rPr lang="en-US" sz="28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Arial" panose="020B0604020202020204" pitchFamily="34" charset="0"/>
              </a:rPr>
              <a:t>At the end of the practical sessions of the endocrine block, the </a:t>
            </a:r>
            <a:r>
              <a:rPr lang="en-US" sz="2800" b="1" dirty="0" smtClean="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Arial" panose="020B0604020202020204" pitchFamily="34" charset="0"/>
              </a:rPr>
              <a:t>students </a:t>
            </a:r>
            <a:r>
              <a:rPr lang="en-US" sz="28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Arial" panose="020B0604020202020204" pitchFamily="34" charset="0"/>
              </a:rPr>
              <a:t>will be able to:</a:t>
            </a:r>
            <a:endParaRPr lang="en-GB"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1200" dirty="0">
                <a:latin typeface="Book Antiqua" panose="02040602050305030304" pitchFamily="18" charset="0"/>
                <a:ea typeface="Calibri" panose="020F0502020204030204" pitchFamily="34" charset="0"/>
                <a:cs typeface="Arial" panose="020B0604020202020204" pitchFamily="34" charset="0"/>
              </a:rPr>
              <a:t> </a:t>
            </a:r>
            <a:endParaRPr lang="en-GB" sz="11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2800" dirty="0" smtClean="0">
                <a:latin typeface="Book Antiqua" panose="02040602050305030304" pitchFamily="18" charset="0"/>
                <a:ea typeface="Calibri" panose="020F0502020204030204" pitchFamily="34" charset="0"/>
                <a:cs typeface="Arial" panose="020B0604020202020204" pitchFamily="34" charset="0"/>
              </a:rPr>
              <a:t>Identify the gross macroscopic picture of thyroid and suprarenal nodules.</a:t>
            </a:r>
            <a:endParaRPr lang="en-GB" sz="2400"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2800" dirty="0" smtClean="0">
                <a:latin typeface="Book Antiqua" panose="02040602050305030304" pitchFamily="18" charset="0"/>
                <a:ea typeface="Calibri" panose="020F0502020204030204" pitchFamily="34" charset="0"/>
                <a:cs typeface="Arial" panose="020B0604020202020204" pitchFamily="34" charset="0"/>
              </a:rPr>
              <a:t>Describe </a:t>
            </a:r>
            <a:r>
              <a:rPr lang="en-US" sz="2800" dirty="0">
                <a:latin typeface="Book Antiqua" panose="02040602050305030304" pitchFamily="18" charset="0"/>
                <a:ea typeface="Calibri" panose="020F0502020204030204" pitchFamily="34" charset="0"/>
                <a:cs typeface="Arial" panose="020B0604020202020204" pitchFamily="34" charset="0"/>
              </a:rPr>
              <a:t>the microscopic picture of thyroid adenomas and carcinomas.</a:t>
            </a:r>
            <a:endParaRPr lang="en-GB" sz="2400"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US" sz="2800" dirty="0">
                <a:latin typeface="Book Antiqua" panose="02040602050305030304" pitchFamily="18" charset="0"/>
                <a:ea typeface="Calibri" panose="020F0502020204030204" pitchFamily="34" charset="0"/>
                <a:cs typeface="Arial" panose="020B0604020202020204" pitchFamily="34" charset="0"/>
              </a:rPr>
              <a:t>Recognize the histopathological changes found in thyroid and suprarenal tumors.</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6454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7544" y="4976008"/>
            <a:ext cx="7776864" cy="1261884"/>
          </a:xfrm>
          <a:prstGeom prst="rect">
            <a:avLst/>
          </a:prstGeom>
        </p:spPr>
        <p:txBody>
          <a:bodyPr wrap="square">
            <a:spAutoFit/>
          </a:bodyPr>
          <a:lstStyle/>
          <a:p>
            <a:pPr algn="ctr"/>
            <a:r>
              <a:rPr lang="en-US" b="1" i="1" dirty="0">
                <a:solidFill>
                  <a:srgbClr val="000099"/>
                </a:solidFill>
              </a:rPr>
              <a:t>Hyperplastic thyroid epithelial columnar cells</a:t>
            </a:r>
            <a:r>
              <a:rPr lang="en-US" b="1" i="1" dirty="0"/>
              <a:t>. </a:t>
            </a:r>
            <a:r>
              <a:rPr lang="en-US" b="1" i="1" dirty="0" smtClean="0"/>
              <a:t>Note the </a:t>
            </a:r>
            <a:r>
              <a:rPr lang="en-US" sz="2000" b="1" i="1" dirty="0" err="1" smtClean="0">
                <a:solidFill>
                  <a:srgbClr val="FF0000"/>
                </a:solidFill>
              </a:rPr>
              <a:t>vacuolation</a:t>
            </a:r>
            <a:r>
              <a:rPr lang="en-US" sz="2000" b="1" i="1" dirty="0" smtClean="0">
                <a:solidFill>
                  <a:srgbClr val="FF0000"/>
                </a:solidFill>
              </a:rPr>
              <a:t> </a:t>
            </a:r>
            <a:r>
              <a:rPr lang="en-US" sz="2000" b="1" i="1" dirty="0">
                <a:solidFill>
                  <a:srgbClr val="FF0000"/>
                </a:solidFill>
              </a:rPr>
              <a:t>of </a:t>
            </a:r>
            <a:r>
              <a:rPr lang="en-US" sz="2000" b="1" i="1" dirty="0" smtClean="0">
                <a:solidFill>
                  <a:srgbClr val="FF0000"/>
                </a:solidFill>
              </a:rPr>
              <a:t>colloid </a:t>
            </a:r>
            <a:r>
              <a:rPr lang="en-US" b="1" i="1" dirty="0" smtClean="0"/>
              <a:t>next to the epithelium where the increased activity of the epithelium to produce increased thyroid hormone has led to scalloping out of the colloid in the follicle.</a:t>
            </a:r>
            <a:endParaRPr lang="en-US" b="1" i="1" dirty="0"/>
          </a:p>
        </p:txBody>
      </p:sp>
      <p:pic>
        <p:nvPicPr>
          <p:cNvPr id="64514" name="Picture 2" descr="http://library.med.utah.edu/WebPath/jpeg4/ENDO023.jpg"/>
          <p:cNvPicPr>
            <a:picLocks noChangeAspect="1" noChangeArrowheads="1"/>
          </p:cNvPicPr>
          <p:nvPr/>
        </p:nvPicPr>
        <p:blipFill>
          <a:blip r:embed="rId2" cstate="print"/>
          <a:srcRect/>
          <a:stretch>
            <a:fillRect/>
          </a:stretch>
        </p:blipFill>
        <p:spPr bwMode="auto">
          <a:xfrm>
            <a:off x="1140104" y="977687"/>
            <a:ext cx="6840760" cy="3915860"/>
          </a:xfrm>
          <a:prstGeom prst="rect">
            <a:avLst/>
          </a:prstGeom>
          <a:noFill/>
          <a:ln w="28575">
            <a:solidFill>
              <a:schemeClr val="tx1"/>
            </a:solidFill>
          </a:ln>
        </p:spPr>
      </p:pic>
      <p:sp>
        <p:nvSpPr>
          <p:cNvPr id="4" name="Rounded Rectangle 3"/>
          <p:cNvSpPr/>
          <p:nvPr/>
        </p:nvSpPr>
        <p:spPr>
          <a:xfrm>
            <a:off x="1475656" y="260648"/>
            <a:ext cx="6264696" cy="57606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bg1"/>
                </a:solidFill>
              </a:rPr>
              <a:t>Grave’s Disease - HPF</a:t>
            </a:r>
            <a:endParaRPr lang="en-US" sz="3200" i="1" dirty="0">
              <a:solidFill>
                <a:schemeClr val="bg1"/>
              </a:solidFill>
            </a:endParaRPr>
          </a:p>
        </p:txBody>
      </p:sp>
      <p:sp>
        <p:nvSpPr>
          <p:cNvPr id="5" name="Right Arrow 4"/>
          <p:cNvSpPr/>
          <p:nvPr/>
        </p:nvSpPr>
        <p:spPr>
          <a:xfrm rot="10619535">
            <a:off x="3353135" y="1284004"/>
            <a:ext cx="421505" cy="2119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4048240">
            <a:off x="3669320" y="3847147"/>
            <a:ext cx="408907" cy="171820"/>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3124200"/>
            <a:ext cx="6622504" cy="1096888"/>
          </a:xfrm>
        </p:spPr>
        <p:txBody>
          <a:bodyPr>
            <a:normAutofit/>
          </a:bodyPr>
          <a:lstStyle/>
          <a:p>
            <a:pPr algn="ctr"/>
            <a:r>
              <a:rPr lang="en-US" sz="4400" b="1" i="1" dirty="0" smtClean="0">
                <a:solidFill>
                  <a:srgbClr val="660033"/>
                </a:solidFill>
                <a:effectLst>
                  <a:outerShdw blurRad="38100" dist="38100" dir="2700000" algn="tl">
                    <a:srgbClr val="000000">
                      <a:alpha val="43137"/>
                    </a:srgbClr>
                  </a:outerShdw>
                </a:effectLst>
              </a:rPr>
              <a:t>3- Hashimoto’s Thyroiditis</a:t>
            </a:r>
            <a:endParaRPr lang="en-US" sz="4400" b="1" i="1" dirty="0">
              <a:solidFill>
                <a:srgbClr val="660033"/>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6322" name="Picture 2" descr="http://library.med.utah.edu/WebPath/jpeg4/ENDO016.jpg"/>
          <p:cNvPicPr>
            <a:picLocks noChangeAspect="1" noChangeArrowheads="1"/>
          </p:cNvPicPr>
          <p:nvPr/>
        </p:nvPicPr>
        <p:blipFill>
          <a:blip r:embed="rId2" cstate="print"/>
          <a:srcRect/>
          <a:stretch>
            <a:fillRect/>
          </a:stretch>
        </p:blipFill>
        <p:spPr bwMode="auto">
          <a:xfrm>
            <a:off x="1547664" y="1124744"/>
            <a:ext cx="5760640" cy="3872855"/>
          </a:xfrm>
          <a:prstGeom prst="rect">
            <a:avLst/>
          </a:prstGeom>
          <a:noFill/>
        </p:spPr>
      </p:pic>
      <p:sp>
        <p:nvSpPr>
          <p:cNvPr id="6" name="Rectangle 5"/>
          <p:cNvSpPr/>
          <p:nvPr/>
        </p:nvSpPr>
        <p:spPr>
          <a:xfrm>
            <a:off x="611560" y="4987042"/>
            <a:ext cx="7416824" cy="1754326"/>
          </a:xfrm>
          <a:prstGeom prst="rect">
            <a:avLst/>
          </a:prstGeom>
        </p:spPr>
        <p:txBody>
          <a:bodyPr wrap="square">
            <a:spAutoFit/>
          </a:bodyPr>
          <a:lstStyle/>
          <a:p>
            <a:pPr algn="ctr"/>
            <a:r>
              <a:rPr lang="en-US" b="1" i="1" dirty="0" smtClean="0"/>
              <a:t>This symmetrically small thyroid gland demonstrates atrophy. This patient was hypothyroid. This is the end result of Hashimoto's thyroiditis. Initially, the thyroid is enlarged and there may be transient hyperthyroidism, followed by a euthyroid state and then hypothyroidism with eventual atrophy years later</a:t>
            </a:r>
            <a:r>
              <a:rPr lang="en-US" b="1" i="1" dirty="0"/>
              <a:t>. </a:t>
            </a:r>
            <a:r>
              <a:rPr lang="en-US" b="1" i="1" dirty="0" smtClean="0"/>
              <a:t>Complications </a:t>
            </a:r>
            <a:r>
              <a:rPr lang="en-US" b="1" i="1" dirty="0"/>
              <a:t>like B cell lymphoma and Papillary carcinoma (PTC) might occur.</a:t>
            </a:r>
          </a:p>
        </p:txBody>
      </p:sp>
      <p:sp>
        <p:nvSpPr>
          <p:cNvPr id="8" name="Rounded Rectangle 7"/>
          <p:cNvSpPr/>
          <p:nvPr/>
        </p:nvSpPr>
        <p:spPr>
          <a:xfrm>
            <a:off x="1619672" y="404664"/>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Gross </a:t>
            </a:r>
            <a:endParaRPr lang="en-US" sz="2800" b="1" i="1" dirty="0">
              <a:solidFill>
                <a:schemeClr val="bg1"/>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45" name="Picture 9"/>
          <p:cNvPicPr>
            <a:picLocks noGrp="1" noChangeAspect="1" noChangeArrowheads="1"/>
          </p:cNvPicPr>
          <p:nvPr>
            <p:ph sz="half" idx="1"/>
          </p:nvPr>
        </p:nvPicPr>
        <p:blipFill>
          <a:blip r:embed="rId2" cstate="print"/>
          <a:srcRect/>
          <a:stretch>
            <a:fillRect/>
          </a:stretch>
        </p:blipFill>
        <p:spPr>
          <a:xfrm>
            <a:off x="1691680" y="1052736"/>
            <a:ext cx="5256584" cy="4464496"/>
          </a:xfrm>
        </p:spPr>
      </p:pic>
      <p:sp>
        <p:nvSpPr>
          <p:cNvPr id="6" name="Rounded Rectangle 5"/>
          <p:cNvSpPr/>
          <p:nvPr/>
        </p:nvSpPr>
        <p:spPr>
          <a:xfrm>
            <a:off x="1835696" y="332656"/>
            <a:ext cx="511256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Hashimoto's Thyroiditis - Gross </a:t>
            </a:r>
            <a:endParaRPr lang="en-US" sz="2800" b="1" i="1" dirty="0">
              <a:solidFill>
                <a:schemeClr val="bg1"/>
              </a:solidFill>
            </a:endParaRPr>
          </a:p>
        </p:txBody>
      </p:sp>
      <p:sp>
        <p:nvSpPr>
          <p:cNvPr id="8" name="Rectangle 7"/>
          <p:cNvSpPr/>
          <p:nvPr/>
        </p:nvSpPr>
        <p:spPr>
          <a:xfrm>
            <a:off x="1547664" y="5877272"/>
            <a:ext cx="6696744" cy="369332"/>
          </a:xfrm>
          <a:prstGeom prst="rect">
            <a:avLst/>
          </a:prstGeom>
        </p:spPr>
        <p:txBody>
          <a:bodyPr wrap="square">
            <a:spAutoFit/>
          </a:bodyPr>
          <a:lstStyle/>
          <a:p>
            <a:r>
              <a:rPr lang="en-US" b="1" i="1" dirty="0" smtClean="0">
                <a:latin typeface="Arial" panose="020B0604020202020204" pitchFamily="34" charset="0"/>
                <a:cs typeface="Arial" panose="020B0604020202020204" pitchFamily="34" charset="0"/>
              </a:rPr>
              <a:t> Pale, yellow-tan, firm &amp; </a:t>
            </a:r>
            <a:r>
              <a:rPr lang="en-US" b="1" i="1" dirty="0">
                <a:latin typeface="Arial" panose="020B0604020202020204" pitchFamily="34" charset="0"/>
                <a:cs typeface="Arial" panose="020B0604020202020204" pitchFamily="34" charset="0"/>
              </a:rPr>
              <a:t>slightly </a:t>
            </a:r>
            <a:r>
              <a:rPr lang="en-US" b="1" i="1" dirty="0" smtClean="0">
                <a:latin typeface="Arial" panose="020B0604020202020204" pitchFamily="34" charset="0"/>
                <a:cs typeface="Arial" panose="020B0604020202020204" pitchFamily="34" charset="0"/>
              </a:rPr>
              <a:t> nodular cut surface.</a:t>
            </a:r>
            <a:endParaRPr lang="en-US" b="1" i="1" dirty="0">
              <a:latin typeface="Arial" panose="020B0604020202020204" pitchFamily="34" charset="0"/>
              <a:cs typeface="Arial" panose="020B0604020202020204" pitchFamily="34" charset="0"/>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7346" name="Picture 2" descr="http://library.med.utah.edu/WebPath/jpeg4/ENDO017.jpg"/>
          <p:cNvPicPr>
            <a:picLocks noChangeAspect="1" noChangeArrowheads="1"/>
          </p:cNvPicPr>
          <p:nvPr/>
        </p:nvPicPr>
        <p:blipFill>
          <a:blip r:embed="rId2" cstate="print"/>
          <a:srcRect/>
          <a:stretch>
            <a:fillRect/>
          </a:stretch>
        </p:blipFill>
        <p:spPr bwMode="auto">
          <a:xfrm>
            <a:off x="1115616" y="980728"/>
            <a:ext cx="6768752" cy="4248472"/>
          </a:xfrm>
          <a:prstGeom prst="rect">
            <a:avLst/>
          </a:prstGeom>
          <a:noFill/>
          <a:ln w="28575">
            <a:solidFill>
              <a:schemeClr val="tx1"/>
            </a:solidFill>
          </a:ln>
        </p:spPr>
      </p:pic>
      <p:sp>
        <p:nvSpPr>
          <p:cNvPr id="6" name="Rectangle 5"/>
          <p:cNvSpPr/>
          <p:nvPr/>
        </p:nvSpPr>
        <p:spPr>
          <a:xfrm>
            <a:off x="539552" y="5264040"/>
            <a:ext cx="7560840" cy="1477328"/>
          </a:xfrm>
          <a:prstGeom prst="rect">
            <a:avLst/>
          </a:prstGeom>
        </p:spPr>
        <p:txBody>
          <a:bodyPr wrap="square">
            <a:spAutoFit/>
          </a:bodyPr>
          <a:lstStyle/>
          <a:p>
            <a:pPr algn="ctr"/>
            <a:r>
              <a:rPr lang="en-US" b="1" i="1" dirty="0" smtClean="0"/>
              <a:t>This view shows an early stage of Hashimoto thyroiditis with prominent lymphoid follicles containing large, active germinal centers. In this autoimmune disease, antithyroglobulin and antimicrosomal (thyroid peroxidase) autoantibodies can often be detected in </a:t>
            </a:r>
            <a:r>
              <a:rPr lang="en-US" b="1" i="1" dirty="0"/>
              <a:t>serum  </a:t>
            </a:r>
            <a:r>
              <a:rPr lang="en-US" b="1" i="1" dirty="0" smtClean="0"/>
              <a:t>(Autoimmune </a:t>
            </a:r>
            <a:r>
              <a:rPr lang="en-US" b="1" i="1" dirty="0"/>
              <a:t>T cell </a:t>
            </a:r>
            <a:r>
              <a:rPr lang="en-US" b="1" i="1" dirty="0" smtClean="0"/>
              <a:t>mediated). </a:t>
            </a:r>
            <a:endParaRPr lang="en-US" b="1" i="1" dirty="0"/>
          </a:p>
        </p:txBody>
      </p:sp>
      <p:sp>
        <p:nvSpPr>
          <p:cNvPr id="7" name="Rounded Rectangle 6"/>
          <p:cNvSpPr/>
          <p:nvPr/>
        </p:nvSpPr>
        <p:spPr>
          <a:xfrm>
            <a:off x="1907704" y="260648"/>
            <a:ext cx="5688632" cy="603448"/>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LPF </a:t>
            </a:r>
            <a:endParaRPr lang="en-US" sz="2400" b="1" i="1" dirty="0">
              <a:solidFill>
                <a:schemeClr val="bg1"/>
              </a:solidFill>
            </a:endParaRPr>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8370" name="Picture 2" descr="http://library.med.utah.edu/WebPath/jpeg4/ENDO018.jpg"/>
          <p:cNvPicPr>
            <a:picLocks noChangeAspect="1" noChangeArrowheads="1"/>
          </p:cNvPicPr>
          <p:nvPr/>
        </p:nvPicPr>
        <p:blipFill>
          <a:blip r:embed="rId2" cstate="print"/>
          <a:srcRect/>
          <a:stretch>
            <a:fillRect/>
          </a:stretch>
        </p:blipFill>
        <p:spPr bwMode="auto">
          <a:xfrm>
            <a:off x="1185225" y="980727"/>
            <a:ext cx="6627135" cy="4248473"/>
          </a:xfrm>
          <a:prstGeom prst="rect">
            <a:avLst/>
          </a:prstGeom>
          <a:noFill/>
          <a:ln w="28575">
            <a:solidFill>
              <a:schemeClr val="tx1"/>
            </a:solidFill>
          </a:ln>
        </p:spPr>
      </p:pic>
      <p:sp>
        <p:nvSpPr>
          <p:cNvPr id="3" name="Rounded Rectangle 2"/>
          <p:cNvSpPr/>
          <p:nvPr/>
        </p:nvSpPr>
        <p:spPr>
          <a:xfrm>
            <a:off x="1979712" y="260648"/>
            <a:ext cx="5472608" cy="504056"/>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Hashimoto's Thyroiditis - HPF </a:t>
            </a:r>
            <a:endParaRPr lang="en-US" sz="2400" b="1" i="1" dirty="0">
              <a:solidFill>
                <a:schemeClr val="bg1"/>
              </a:solidFill>
            </a:endParaRPr>
          </a:p>
        </p:txBody>
      </p:sp>
      <p:sp>
        <p:nvSpPr>
          <p:cNvPr id="4" name="Rectangle 3"/>
          <p:cNvSpPr/>
          <p:nvPr/>
        </p:nvSpPr>
        <p:spPr>
          <a:xfrm>
            <a:off x="899592" y="5301208"/>
            <a:ext cx="7200800" cy="646331"/>
          </a:xfrm>
          <a:prstGeom prst="rect">
            <a:avLst/>
          </a:prstGeom>
        </p:spPr>
        <p:txBody>
          <a:bodyPr wrap="square">
            <a:spAutoFit/>
          </a:bodyPr>
          <a:lstStyle/>
          <a:p>
            <a:pPr marL="285750" indent="-285750">
              <a:buFont typeface="Arial" panose="020B0604020202020204" pitchFamily="34" charset="0"/>
              <a:buChar char="•"/>
            </a:pPr>
            <a:r>
              <a:rPr lang="en-US" b="1" i="1" dirty="0" err="1"/>
              <a:t>Hurthle</a:t>
            </a:r>
            <a:r>
              <a:rPr lang="en-US" b="1" i="1" dirty="0"/>
              <a:t> cell or </a:t>
            </a:r>
            <a:r>
              <a:rPr lang="en-US" b="1" i="1" dirty="0" err="1"/>
              <a:t>oxyphil</a:t>
            </a:r>
            <a:r>
              <a:rPr lang="en-US" b="1" i="1" dirty="0"/>
              <a:t> cell change.</a:t>
            </a:r>
          </a:p>
          <a:p>
            <a:pPr marL="285750" indent="-285750">
              <a:buFont typeface="Arial" panose="020B0604020202020204" pitchFamily="34" charset="0"/>
              <a:buChar char="•"/>
            </a:pPr>
            <a:r>
              <a:rPr lang="en-US" b="1" i="1" dirty="0"/>
              <a:t>Lymphocytic infiltration with lymphoid follicles formation.</a:t>
            </a: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80928"/>
            <a:ext cx="5526360" cy="1728192"/>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4- Follicular Adenoma</a:t>
            </a:r>
            <a:endParaRPr lang="en-US" sz="4400" b="1" i="1" dirty="0">
              <a:solidFill>
                <a:srgbClr val="000099"/>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QUEhQUFBUUFBcUFBQVFRQUFRQUFxQVFRUUFxcXHCYeFxkkGhQUHy8gJCcpLCwsFR4xNTAqNSYrLCkBCQoKDgwOGg8PGikkHCQpLCwpKSksLCkpLCkpKSkpKSwpKSwsKSwpLCkpKSwpKSwpKSwpKSwsKSwsLCwpLCkpLP/AABEIAMIBAwMBIgACEQEDEQH/xAAbAAACAwEBAQAAAAAAAAAAAAADBAACBQEGB//EADgQAAIBAgMFBgQGAQQDAAAAAAABAgMRBCExBRJBUWEicYGRofATscHRBhQyUmLx4RUWI6IzQnL/xAAbAQACAwEBAQAAAAAAAAAAAAABAgADBAUGB//EACwRAAICAQMCBAUFAQAAAAAAAAABAhEDBBIxIUEFIlFxExQyYfBSkaGx0Qb/2gAMAwEAAhEDEQA/AMCvt+qoqKs2tJK9/HhbpmY2JxMqjvK1/wCKUV5INi8Zd2XixRsvc3I4mokr2xfuBrvITcd5P3wYXG1RelUsn1f0M+Tg1aCPnTZrwxW9hFTvZ7ri+670S6GTRjZ2eqGaW0lGNt0Tp4neqSby0KE3Ts7copNGhTiGiUpq6DWKLLkiyQYDEPCORAhaLNDDmfTRoYWJU0OjTw6HqMRPDxHaYAl374AazyDSQvViU5H0DFAZAKgeXcBqCLgjAlajvYtNZFYx0HjyVZOAS1OnZxs2iJHpFwfNMl7nfJGccDqRExiuy0UEpg0EgiAK1IlWgoNrIgGJY7gBxkb0l1dlb0CY15D+ycLvuF9IvefW2nq/QDdG3TrzR9zawGG3KcIftil48RuMSQQWMTOdVldwgaxCCnyhRAVmHk7IWkywSHIpiVmBTsOVoXAunYSUbN+LLspoXnX5LxFYVd2aGq1PUSxEbWEcUuh0Y5nN2z0eEldDkUZOya14ryNmJhkqZ0odUUaC02UmSEhLLdvQPT1NPDZGXQlma+EgVt9RkjUw7HIxE6CHqaFsNElEXqjUkLVUVzChWbAzeaDyiBmsxewCkkZ208a6e7u6t+nE0mecr0p18Q0otJPdUmnay1fnctxQc30KcmWGLzTdI361ZTUZcbZgmVWHUOytEXZ3cMHCCiz594hnjn1EskFSZESxEzrLjCdsXiDQREAdvmcqLUky8s14ACZOKfzNjZUt2N0YtWXa8TdwkewLPg3adedGnTxFwixduAnRuhilHe11KDosP+cXJkAbpAinzOrMCScjiRYOlSLIDiXZB90BiY5EGh9QvVjlvLi7fYTrQun0Gd52twAyiHKuGdCHQLsapa6PSYdZHmdmxtJnqcKsjk6h0zuabrEtKmAcWjR+GBnQMqma9oPC6m1hEZlChY1sKskG7FqjTw6HYMVw6GL9AMZI7KQtVkHcgNRFcuoaF2AqMYkgUhWxVEWqPO3MLSjbTQFU/Uu8BtXaSo0pT4pWiucnkvv4HW0FbGzyHj6lPNjxr0/tnasruTXM5F5HlNjbYlGSjNtxbsnyl16M9VTlkdGLs4Op08sEtsi8FmXSzK8i/EcyFWdTOSOIhAs1c7DSxWLOxeYCGNiuzO3U9Dg86Zhbbp2lfuNnZVTsCT4OjgrdF+4/RGKWVxaksxgpNzLtHCECKfKkgiRRBEWIZnbFZJM7c4hgGfVha/eCq6mhXppmZWqZsSRvxS3JUE2f+o9NhEeawP6j0mDeRytVyeh0f0GlE7unKYWKOebjtGmaGGhkLUkaFCA1kaHcPHIM4lKKDpBtkSF5IHNDLjcDOPuwrYaFWgM0GksyTplbYUjOrrR8jxW39qqtNqP6I/p/k+Mj3WIjk+J80xVLclJcpNeTOnop+VxORrdPF5Y5XylRWeSVnn9mey2Ji9+mr68TxO9meo/DTupPhc6WN0zheJ41LDu7o9E9DrBplrmk8sdZDtTocsQBIllIrA4iEKbTo70U/A7sOpZWDKN4NCuAluyzFatGjHPbT+5uwyL3BLMspGc7LGUQC2QgtHzJIuikUEUXyLNyXcf4cnwmQiLfDfJl1h5cgPLBctDx02aXEX+wvV0Zi1Fmz0iwLeoGrsdf+qu/Nmeeqx8I6em0OZfUqMfCPM9JgZmfV2PWgt505qC42yXG/QcwJj1D3KzsaWOxUbVIOkAooOkc43DVJD9BCFGQ9QYwB6mw8WLQYemBhRbeBTQ0oFZUhGMZVY6GxNIXg8hSC+J0PnO3Y2xFRfyv5pP6n0fEHgvxThXGq52yklnyaVvlY36KXmZh1a8pjU4Xuew2Dh92iubzPH4WN5d57nD9mNuiO1D1PKeKyexQXcagwgvRqXYa5cjzklTCpE4HISI2EQskVnkWgiVEQBalLMWlG0mFg7MNVgmQYNQq5LyDRkJ0FquegzTd0Z5KmdrTy340H3yC3xTotl1GMtnrkSWBiaccDnnfxCLZ9s/T7HHWP1PYGO9n24f2deDa4XN6GEWsfFPiXWHu1lYb4aGRiYPZjb7UcuSZ6TZ2ChFdmnnzYxClGFskUrbQUUWqKiLTZfGONrNLTw6nzWlZVJJaKTt3Xdj0e1tsOaajppf7HmqULPxKpNNOi6MaNvD5jcYCODZq04ZGPuXgoxsNUWBlE7TmMgUaFOY9hmZdGZpUKg6QKHoEkika6LSmRxRDPxaEoRHcWBUcjO0OJ14mbXw9zXroWjRuNF0I1ZkrY0HnuRT5pWfoFez3bLgrGvToDEcPkXY9Rkg+jMep0WDMvPHr69zzNOhKLd0FUjeqYRC09nrkdCGvkuUcLN4Bjk7jJr+f8M+DzJJjv+noq8Gi35+PeJkl/wA/PtNfsL05FmwssOkUVG4/z0PRlT8Ay/qX8gmxmDug1PZ1+AVYCwVrcb5sSfgWdLo0/wA9hGIWjWvnz16NOzRerg2jN39yq4vSWa6S0fyLt8ciuLKMGDLgk4ZE0OOR0HOOZCs2UbFSjw9orFZZmfHaM1wv4HfzzfB+hgTR6vqPOolmAqY1cDNxeMm1lFvxRjqniM+y1flmNaGSPQV9r24mbiMVKpktOIvh9nyveSfezTp0bLQonL0LEIVKWQtKh7+ppumClT6GZWi50CwiNijmZlHDu90n5M0qOWuQaImglSIFxGpyuhVSIkEvCVh2lXM2VSxIYkZ9B0jZp1w0a/Mx6eKDwxJXYzQ7UlcrLQFCrcvKQJIQXqlqcCOOYaCEIWox9A6iSMbI7KQ8VRVJ2ykwUmi1SYJjiAqswaD/AAbhYUApWKxNULjdDCDEKAxCA1CMpTolnSCnGgigJ0DN2hsuNRWku5rJruZsboOpTGi3F2hZJSVM8BP8M14tpSUktJOTTa6oh7WVHMhf8eRlelgZzpq+ugWjFcrvyRVZ5dAlODTYtG7sWlgE+nyKxwD4sPBPi8/fANCRKQOqEnhczjw3VLvGZytmkVjJ6vj6f2SiWLPCcPpr4hPymXLuL1XbJtZcGrPw5kpyzVvT7B2k3HVQUV3u3gdirtq2mnXg175nVO7lF26cCyvk/B+nDvCoolhIYeL4Wvn5ao5LZq5LPoXlUSl6+gaOJyS6fQVxQVJilTZVN6xXyF6v4dpcLrukzRqV736fYFWqdMlmxdpZGTM3/bbteFTwmvqvsZWIdSlLdnGzejWafcz2+zKkfhReV3e/mxT8RqEqMm9VnF/y4eeniLLEqtDxyO+piYKDauxo5g4dlDDgUSiW7gCgHhkcscYqiK3YR1AUqhNxsJCjYeitsGohY0g0KYSEMwCg4UQqphFEskWIVlVTOuJdkIKwaR3dLkIKV3TkkRzKTmSwUDlDMhVzIMQxo1uWXPiw0ZX1l9fRCkanBjMcRl096IuHGacP7epZR8vQBTq7zstObzK1toRi7Wc5ckvqAFjaiDrQfARliZ8HGP8A2+xWeMnpvd9lYlgZetiUspLx5FFVbXHLihf4l3xbNOhh3ZPK3cNYLAuMpR0s9L8/IPhqdVJKUou3R5hJK1u/yGFCy6hCKfkJNtt5vPT3kEWBl+5+g82XpPPPS9vBitBM+OA/lLz+x17O6vzZo1FYG55FdOx0xKlNU4y3t7JX7OtuOXERqYh1msmop3W883yvbJDG0q6jBvjmvPJfMFg1khZyroWQjfUfoUkkEcCURlRBVkboU+CdVAb+Gd3CbRdwtGkXVMPuHUgNC2CUSWL2OpCNBKpFjsoksEBGQ4jjZLBRxsq5lWwdyWQtOYGcyTYvOYABXI4LOZwcUxviPjp8w9KV5JcXw5LqDpwbt19EGw0LRb4t2XcjQBsam7dmPLN8+iKQoWWWrz8C9JWvfp4+7l41E2/D7/IgDPqVUp2/adcM+9OwpVqt1Zd69NA2FxPB5tejDSI2zkYtNNa6aZ58PQ3cPV7Cduy0u9aJ+TMmqle8bNcuXcXwOMccs2m/7HpAs1ZwzT8P8l4JveXG7XQQ/PW6o7/qmeeTeoUGzWcsl3fUnxPVozZbQvxAVdpqOrz4LV+QkmMa1XE3uubYvUxaSzZkxr1Kn6Y7q5y+y+41T2c7dp7z66eCKpMeKFsTU+JJWvZO/iaGEpWRelg7DVOkVbW+S7ckqRakN00BhD3wDFkUVSkEcSKJyM/Mq5DOhC7KkR1MWhjljpVMskVsh1FWdZXeFYSsmDczs5ApTEsgT4lyjj1Btg3Mlkok0KVQ05gKjCgAHUOHJWOjgMuGN1fd5IvHFt6ZL6CsaKLRsahBueK8gznaHXViVLN34L1Yz8S+SzfvUIBRZO5WvUSzTs0Fr4WbTztySWvieVxuGk5u+9Oztm3a/JJEtepF1Nett+EX+teGYr/umKeSk+5WLYbYeS/4kn1d0Ow2VbSMV4D9AWLP8VOX6aLbCU8diJ6U4xX8m36D9LCP+ojdLCS4L0sK2h1foLYXZ9Sf/kqO37Ydheepr4bAQhovffxOUcHU5pdy+41HZ0uM5P0Qu4NN8nZYiMFnZclx8isMS5aKy5s7/pqWfHmEUUhLHSojjNJtdq2ttS+HxdxjCVEoefoZ0ZXnJrRv+yuVxaYeTXjUI583/kUp1Qu+NuEoN8Qvv/YX3jqmCyUHUrl0wMGETJYSyZEytzqYrIWKNFri8q7392ys02nfl/YjGjFy49zkwQaTEpYlreutP8v6FbHhjlP6QkpA3Ip8Z5ZLO68r5++ZyTISeNwdP87EkxerMLOQrWY6KikqhBSVTMgxDNeKzsjqlfLzFoQ3Flq+IVft8+pqKBn42iWS59B+nUUY5Lw+S9TKxVSzXn4aIkcfr6d+dl6+hGQ3JO0G3ra4J7GUMOqkk7ymtx2yerbv4GZU2o9xq/JebV35WR6HbP4qVbC4WhneDcpO+WS3YpclYrcLaJudiPxVFe8wlGW80vF/QzsRK+nBL1/sboTsr30XyLEh0zTWT0HKdjJjXb3b63v9QzxfIDGNZNeZdTWRm08RkRYrMWiWPTq5Ze8hDEVDlTEZAIU3J3lpy98CMKZFVk00n3h6MLJBYxSJJlMhky8S2+DTO2FCGTLxYGAWMB0hWMQYRsFFlggLXOKRRyOXAELcBKmt7eu+6+Xf6HXIpKQjHjJrgkpCrorPN59e/wC7CykClIRoKm48Mru255X9Xdg5M7KYNQb0TfcrhUbFlNvrJlJ1BarM1qP4frT4bq5v7GrhfwXDWpJy6aL7mqOCcuxnlmhE8RKauQ+lR2BRSsqcfJELvlfuU/M/Y+MyeYXDvt+f0IQRFhXaD7XivkJUXp3shBlwTsXxj7C/+18w8H/yR75fJHCCy5Qq5NOt+nyLN9hkIOOh+nw98CqeZCCPkcagykXmQgwCQfaY5TZ0hTIKL3Ov6MhCssRIlyEFGCxCxIQdCMLEs+JCBAUOTIQASrAviQgrGKs1dm0IvWMX3pM6Q06VJyKM3Bu/k4WXYhp+1EpUktEl4IhDoUc2xiKOshAgBshCEI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1835696" y="260648"/>
            <a:ext cx="609600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Solitary Thyroid nodule</a:t>
            </a:r>
            <a:endParaRPr lang="en-US" sz="28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5" name="Picture 4"/>
          <p:cNvPicPr>
            <a:picLocks noChangeAspect="1"/>
          </p:cNvPicPr>
          <p:nvPr/>
        </p:nvPicPr>
        <p:blipFill>
          <a:blip r:embed="rId2"/>
          <a:stretch>
            <a:fillRect/>
          </a:stretch>
        </p:blipFill>
        <p:spPr>
          <a:xfrm>
            <a:off x="2250033" y="1556792"/>
            <a:ext cx="5267325" cy="3838575"/>
          </a:xfrm>
          <a:prstGeom prst="rect">
            <a:avLst/>
          </a:prstGeom>
        </p:spPr>
      </p:pic>
      <p:sp>
        <p:nvSpPr>
          <p:cNvPr id="2" name="Rectangle 1"/>
          <p:cNvSpPr/>
          <p:nvPr/>
        </p:nvSpPr>
        <p:spPr>
          <a:xfrm>
            <a:off x="2660169" y="5736920"/>
            <a:ext cx="4663456" cy="369332"/>
          </a:xfrm>
          <a:prstGeom prst="rect">
            <a:avLst/>
          </a:prstGeom>
        </p:spPr>
        <p:txBody>
          <a:bodyPr wrap="none">
            <a:spAutoFit/>
          </a:bodyPr>
          <a:lstStyle/>
          <a:p>
            <a:r>
              <a:rPr lang="en-US" b="1" i="1" dirty="0"/>
              <a:t>Central and slightly left sided thyroid nodule.</a:t>
            </a:r>
          </a:p>
        </p:txBody>
      </p:sp>
    </p:spTree>
    <p:extLst>
      <p:ext uri="{BB962C8B-B14F-4D97-AF65-F5344CB8AC3E}">
        <p14:creationId xmlns:p14="http://schemas.microsoft.com/office/powerpoint/2010/main" val="2363934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95536" y="5085184"/>
            <a:ext cx="7920880" cy="707886"/>
          </a:xfrm>
          <a:prstGeom prst="rect">
            <a:avLst/>
          </a:prstGeom>
        </p:spPr>
        <p:txBody>
          <a:bodyPr wrap="square">
            <a:spAutoFit/>
          </a:bodyPr>
          <a:lstStyle/>
          <a:p>
            <a:pPr marL="342900" indent="-342900">
              <a:buFont typeface="Arial" panose="020B0604020202020204" pitchFamily="34" charset="0"/>
              <a:buChar char="•"/>
            </a:pPr>
            <a:r>
              <a:rPr lang="en-US" sz="2000" b="1" i="1" dirty="0"/>
              <a:t>Well circumscribed and encapsulated </a:t>
            </a:r>
            <a:r>
              <a:rPr lang="en-US" sz="2000" b="1" i="1" dirty="0" smtClean="0"/>
              <a:t>tumor </a:t>
            </a:r>
            <a:r>
              <a:rPr lang="en-US" sz="2000" b="1" i="1" dirty="0"/>
              <a:t>nodule.</a:t>
            </a:r>
          </a:p>
          <a:p>
            <a:pPr marL="342900" indent="-342900">
              <a:buFont typeface="Arial" panose="020B0604020202020204" pitchFamily="34" charset="0"/>
              <a:buChar char="•"/>
            </a:pPr>
            <a:r>
              <a:rPr lang="en-US" sz="2000" b="1" i="1" dirty="0"/>
              <a:t>Pale and yellowish cut-surface.</a:t>
            </a:r>
            <a:endParaRPr lang="en-US" sz="2000" b="1" i="1" dirty="0" smtClean="0"/>
          </a:p>
        </p:txBody>
      </p:sp>
      <p:sp>
        <p:nvSpPr>
          <p:cNvPr id="4" name="Rounded Rectangle 3"/>
          <p:cNvSpPr/>
          <p:nvPr/>
        </p:nvSpPr>
        <p:spPr>
          <a:xfrm>
            <a:off x="611560" y="260648"/>
            <a:ext cx="7560840"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Gross cut section</a:t>
            </a:r>
            <a:endParaRPr lang="en-US" sz="2800" b="1" i="1" dirty="0"/>
          </a:p>
        </p:txBody>
      </p:sp>
      <p:pic>
        <p:nvPicPr>
          <p:cNvPr id="30721" name="Picture 1"/>
          <p:cNvPicPr>
            <a:picLocks noChangeAspect="1" noChangeArrowheads="1"/>
          </p:cNvPicPr>
          <p:nvPr/>
        </p:nvPicPr>
        <p:blipFill>
          <a:blip r:embed="rId3" cstate="print"/>
          <a:srcRect/>
          <a:stretch>
            <a:fillRect/>
          </a:stretch>
        </p:blipFill>
        <p:spPr bwMode="auto">
          <a:xfrm>
            <a:off x="251520" y="1052736"/>
            <a:ext cx="4464496" cy="3816424"/>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a:xfrm>
            <a:off x="4860032" y="1052736"/>
            <a:ext cx="3843427" cy="3816424"/>
          </a:xfrm>
          <a:prstGeom prst="rect">
            <a:avLst/>
          </a:prstGeom>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83568" y="5157192"/>
            <a:ext cx="7776864" cy="1200329"/>
          </a:xfrm>
          <a:prstGeom prst="rect">
            <a:avLst/>
          </a:prstGeom>
        </p:spPr>
        <p:txBody>
          <a:bodyPr wrap="square">
            <a:spAutoFit/>
          </a:bodyPr>
          <a:lstStyle/>
          <a:p>
            <a:pPr marL="1431925" indent="-1431925"/>
            <a:r>
              <a:rPr lang="en-US" b="1" i="1" dirty="0" smtClean="0"/>
              <a:t>The </a:t>
            </a:r>
            <a:r>
              <a:rPr lang="en-US" b="1" i="1" u="sng" dirty="0" smtClean="0">
                <a:solidFill>
                  <a:srgbClr val="FF0000"/>
                </a:solidFill>
              </a:rPr>
              <a:t>Red arrow </a:t>
            </a:r>
            <a:r>
              <a:rPr lang="en-US" b="1" i="1" dirty="0" smtClean="0"/>
              <a:t>is located within the adenoma </a:t>
            </a:r>
            <a:r>
              <a:rPr lang="en-US" b="1" i="1" dirty="0"/>
              <a:t>showing Small neoplastic follicles with little colloid material. </a:t>
            </a:r>
            <a:endParaRPr lang="en-US" b="1" i="1" dirty="0" smtClean="0"/>
          </a:p>
          <a:p>
            <a:pPr marL="1539875" indent="-1539875"/>
            <a:r>
              <a:rPr lang="en-US" b="1" i="1" dirty="0" smtClean="0"/>
              <a:t>The </a:t>
            </a:r>
            <a:r>
              <a:rPr lang="en-US" b="1" i="1" u="sng" dirty="0" smtClean="0">
                <a:solidFill>
                  <a:srgbClr val="0000FF"/>
                </a:solidFill>
              </a:rPr>
              <a:t>Blue arrow </a:t>
            </a:r>
            <a:r>
              <a:rPr lang="en-US" b="1" i="1" dirty="0" smtClean="0"/>
              <a:t>points to the capsule of the adenoma.</a:t>
            </a:r>
          </a:p>
          <a:p>
            <a:pPr marL="1539875" indent="-1539875"/>
            <a:r>
              <a:rPr lang="en-US" b="1" i="1" dirty="0" smtClean="0"/>
              <a:t>The </a:t>
            </a:r>
            <a:r>
              <a:rPr lang="en-US" b="1" i="1" u="sng" dirty="0" smtClean="0">
                <a:solidFill>
                  <a:srgbClr val="009900"/>
                </a:solidFill>
              </a:rPr>
              <a:t>Green arrow </a:t>
            </a:r>
            <a:r>
              <a:rPr lang="en-US" b="1" i="1" dirty="0"/>
              <a:t>points to </a:t>
            </a:r>
            <a:r>
              <a:rPr lang="en-US" b="1" i="1" dirty="0" smtClean="0"/>
              <a:t>Normal </a:t>
            </a:r>
            <a:r>
              <a:rPr lang="en-US" b="1" i="1" dirty="0"/>
              <a:t>thyroid follicles outside the </a:t>
            </a:r>
            <a:r>
              <a:rPr lang="en-US" b="1" i="1" dirty="0" smtClean="0"/>
              <a:t>tumor.</a:t>
            </a:r>
            <a:endParaRPr lang="en-US" b="1" i="1" dirty="0"/>
          </a:p>
        </p:txBody>
      </p:sp>
      <p:sp>
        <p:nvSpPr>
          <p:cNvPr id="4" name="Rounded Rectangle 3"/>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LPF</a:t>
            </a:r>
            <a:endParaRPr lang="en-US" sz="2800" b="1" i="1" dirty="0"/>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8" name="Left Arrow 7"/>
          <p:cNvSpPr/>
          <p:nvPr/>
        </p:nvSpPr>
        <p:spPr>
          <a:xfrm>
            <a:off x="7308304" y="2996952"/>
            <a:ext cx="504056" cy="360040"/>
          </a:xfrm>
          <a:prstGeom prst="leftArrow">
            <a:avLst/>
          </a:prstGeom>
          <a:solidFill>
            <a:srgbClr val="00990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009900"/>
              </a:solidFill>
            </a:endParaRPr>
          </a:p>
        </p:txBody>
      </p:sp>
      <p:sp>
        <p:nvSpPr>
          <p:cNvPr id="9" name="Left Arrow 8"/>
          <p:cNvSpPr/>
          <p:nvPr/>
        </p:nvSpPr>
        <p:spPr>
          <a:xfrm>
            <a:off x="5292080" y="1916832"/>
            <a:ext cx="504056" cy="360040"/>
          </a:xfrm>
          <a:prstGeom prst="leftArrow">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0000FF"/>
              </a:solidFill>
            </a:endParaRPr>
          </a:p>
        </p:txBody>
      </p:sp>
      <p:sp>
        <p:nvSpPr>
          <p:cNvPr id="10" name="Right Arrow 9"/>
          <p:cNvSpPr/>
          <p:nvPr/>
        </p:nvSpPr>
        <p:spPr>
          <a:xfrm>
            <a:off x="1835696" y="2348880"/>
            <a:ext cx="576064" cy="360040"/>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899592" y="1124744"/>
            <a:ext cx="6867525" cy="3705225"/>
          </a:xfrm>
          <a:prstGeom prst="rect">
            <a:avLst/>
          </a:prstGeom>
          <a:ln w="28575">
            <a:solidFill>
              <a:schemeClr val="tx1"/>
            </a:solidFill>
          </a:ln>
        </p:spPr>
      </p:pic>
    </p:spTree>
    <p:extLst>
      <p:ext uri="{BB962C8B-B14F-4D97-AF65-F5344CB8AC3E}">
        <p14:creationId xmlns:p14="http://schemas.microsoft.com/office/powerpoint/2010/main" val="1831053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620688"/>
            <a:ext cx="7632848" cy="5896999"/>
          </a:xfrm>
          <a:prstGeom prst="rect">
            <a:avLst/>
          </a:prstGeom>
        </p:spPr>
        <p:txBody>
          <a:bodyPr wrap="square">
            <a:spAutoFit/>
          </a:bodyPr>
          <a:lstStyle/>
          <a:p>
            <a:pPr algn="just">
              <a:lnSpc>
                <a:spcPct val="115000"/>
              </a:lnSpc>
            </a:pPr>
            <a:r>
              <a:rPr lang="en-US" sz="3200" b="1" u="sng"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Arial" panose="020B0604020202020204" pitchFamily="34" charset="0"/>
              </a:rPr>
              <a:t>CONTENTS:</a:t>
            </a:r>
            <a:endParaRPr lang="en-GB"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2800" b="1" dirty="0" smtClean="0">
                <a:latin typeface="Book Antiqua" panose="02040602050305030304" pitchFamily="18" charset="0"/>
                <a:ea typeface="Calibri" panose="020F0502020204030204" pitchFamily="34" charset="0"/>
                <a:cs typeface="Arial" panose="020B0604020202020204" pitchFamily="34" charset="0"/>
              </a:rPr>
              <a:t>Gross </a:t>
            </a:r>
            <a:r>
              <a:rPr lang="en-US" sz="2800" b="1" dirty="0">
                <a:latin typeface="Book Antiqua" panose="02040602050305030304" pitchFamily="18" charset="0"/>
                <a:ea typeface="Calibri" panose="020F0502020204030204" pitchFamily="34" charset="0"/>
                <a:cs typeface="Arial" panose="020B0604020202020204" pitchFamily="34" charset="0"/>
              </a:rPr>
              <a:t>pathology and histopathology section pictures of:</a:t>
            </a:r>
            <a:endParaRPr lang="en-GB" sz="28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2400" dirty="0">
                <a:latin typeface="Book Antiqua" panose="02040602050305030304" pitchFamily="18" charset="0"/>
                <a:ea typeface="Calibri" panose="020F0502020204030204" pitchFamily="34" charset="0"/>
                <a:cs typeface="Arial" panose="020B0604020202020204" pitchFamily="34" charset="0"/>
              </a:rPr>
              <a:t> </a:t>
            </a:r>
            <a:endParaRPr lang="en-GB"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arenBoth"/>
            </a:pPr>
            <a:r>
              <a:rPr lang="en-US" sz="2400" dirty="0" smtClean="0">
                <a:latin typeface="Book Antiqua" panose="02040602050305030304" pitchFamily="18" charset="0"/>
                <a:ea typeface="Calibri" panose="020F0502020204030204" pitchFamily="34" charset="0"/>
                <a:cs typeface="Arial" panose="020B0604020202020204" pitchFamily="34" charset="0"/>
              </a:rPr>
              <a:t> </a:t>
            </a:r>
            <a:r>
              <a:rPr lang="en-US" sz="2800" dirty="0" smtClean="0">
                <a:latin typeface="Book Antiqua" panose="02040602050305030304" pitchFamily="18" charset="0"/>
                <a:ea typeface="Calibri" panose="020F0502020204030204" pitchFamily="34" charset="0"/>
                <a:cs typeface="Arial" panose="020B0604020202020204" pitchFamily="34" charset="0"/>
              </a:rPr>
              <a:t>Multinodular goiter.</a:t>
            </a:r>
            <a:r>
              <a:rPr lang="en-US" sz="2800" dirty="0">
                <a:latin typeface="Book Antiqua" panose="02040602050305030304" pitchFamily="18" charset="0"/>
                <a:ea typeface="Calibri" panose="020F0502020204030204" pitchFamily="34" charset="0"/>
                <a:cs typeface="Arial" panose="020B0604020202020204" pitchFamily="34" charset="0"/>
              </a:rPr>
              <a:t>	</a:t>
            </a:r>
            <a:endParaRPr lang="en-GB" sz="28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buFont typeface="+mj-lt"/>
              <a:buAutoNum type="arabicParenBoth"/>
            </a:pPr>
            <a:r>
              <a:rPr lang="en-US" sz="2800" dirty="0" smtClean="0">
                <a:latin typeface="Book Antiqua" panose="02040602050305030304" pitchFamily="18" charset="0"/>
                <a:ea typeface="Calibri" panose="020F0502020204030204" pitchFamily="34" charset="0"/>
                <a:cs typeface="Arial" panose="020B0604020202020204" pitchFamily="34" charset="0"/>
              </a:rPr>
              <a:t> Hashimoto’s thyroiditis.</a:t>
            </a:r>
          </a:p>
          <a:p>
            <a:pPr marL="342900" lvl="0" indent="-342900" algn="just">
              <a:lnSpc>
                <a:spcPct val="115000"/>
              </a:lnSpc>
              <a:buFont typeface="+mj-lt"/>
              <a:buAutoNum type="arabicParenBoth"/>
            </a:pPr>
            <a:r>
              <a:rPr lang="en-US" sz="2800" dirty="0">
                <a:latin typeface="Book Antiqua" panose="02040602050305030304" pitchFamily="18" charset="0"/>
                <a:ea typeface="Calibri" panose="020F0502020204030204" pitchFamily="34" charset="0"/>
                <a:cs typeface="Arial" panose="020B0604020202020204" pitchFamily="34" charset="0"/>
              </a:rPr>
              <a:t> </a:t>
            </a:r>
            <a:r>
              <a:rPr lang="en-US" sz="2800" dirty="0" smtClean="0">
                <a:latin typeface="Book Antiqua" panose="02040602050305030304" pitchFamily="18" charset="0"/>
                <a:ea typeface="Calibri" panose="020F0502020204030204" pitchFamily="34" charset="0"/>
                <a:cs typeface="Arial" panose="020B0604020202020204" pitchFamily="34" charset="0"/>
              </a:rPr>
              <a:t>Papillary </a:t>
            </a:r>
            <a:r>
              <a:rPr lang="en-US" sz="2800" dirty="0">
                <a:latin typeface="Book Antiqua" panose="02040602050305030304" pitchFamily="18" charset="0"/>
                <a:ea typeface="Calibri" panose="020F0502020204030204" pitchFamily="34" charset="0"/>
                <a:cs typeface="Arial" panose="020B0604020202020204" pitchFamily="34" charset="0"/>
              </a:rPr>
              <a:t>thyroid </a:t>
            </a:r>
            <a:r>
              <a:rPr lang="en-US" sz="2800" dirty="0" smtClean="0">
                <a:latin typeface="Book Antiqua" panose="02040602050305030304" pitchFamily="18" charset="0"/>
                <a:ea typeface="Calibri" panose="020F0502020204030204" pitchFamily="34" charset="0"/>
                <a:cs typeface="Arial" panose="020B0604020202020204" pitchFamily="34" charset="0"/>
              </a:rPr>
              <a:t>carcinoma.</a:t>
            </a:r>
          </a:p>
          <a:p>
            <a:pPr marL="342900" indent="-342900" algn="just">
              <a:lnSpc>
                <a:spcPct val="115000"/>
              </a:lnSpc>
              <a:buFont typeface="+mj-lt"/>
              <a:buAutoNum type="arabicParenBoth"/>
            </a:pPr>
            <a:r>
              <a:rPr lang="en-US" sz="2800" dirty="0" smtClean="0">
                <a:latin typeface="Book Antiqua" panose="02040602050305030304" pitchFamily="18" charset="0"/>
                <a:ea typeface="Calibri" panose="020F0502020204030204" pitchFamily="34" charset="0"/>
                <a:cs typeface="Arial" panose="020B0604020202020204" pitchFamily="34" charset="0"/>
              </a:rPr>
              <a:t> Addison’s disease.</a:t>
            </a:r>
          </a:p>
          <a:p>
            <a:pPr marL="342900" indent="-342900" algn="just">
              <a:lnSpc>
                <a:spcPct val="115000"/>
              </a:lnSpc>
              <a:buFont typeface="+mj-lt"/>
              <a:buAutoNum type="arabicParenBoth"/>
            </a:pPr>
            <a:r>
              <a:rPr lang="en-US" sz="2800" dirty="0" smtClean="0">
                <a:latin typeface="Book Antiqua" panose="02040602050305030304" pitchFamily="18" charset="0"/>
                <a:ea typeface="Calibri" panose="020F0502020204030204" pitchFamily="34" charset="0"/>
                <a:cs typeface="Arial" panose="020B0604020202020204" pitchFamily="34" charset="0"/>
              </a:rPr>
              <a:t> Cushing syndrome.</a:t>
            </a:r>
          </a:p>
          <a:p>
            <a:pPr marL="342900" indent="-342900" algn="just">
              <a:lnSpc>
                <a:spcPct val="115000"/>
              </a:lnSpc>
              <a:buFont typeface="+mj-lt"/>
              <a:buAutoNum type="arabicParenBoth"/>
            </a:pPr>
            <a:r>
              <a:rPr lang="en-US" sz="2800" dirty="0" smtClean="0">
                <a:latin typeface="Book Antiqua" panose="02040602050305030304" pitchFamily="18" charset="0"/>
                <a:ea typeface="Calibri" panose="020F0502020204030204" pitchFamily="34" charset="0"/>
                <a:cs typeface="Arial" panose="020B0604020202020204" pitchFamily="34" charset="0"/>
              </a:rPr>
              <a:t> Follicular adenoma.</a:t>
            </a:r>
          </a:p>
          <a:p>
            <a:pPr marL="342900" indent="-342900" algn="just">
              <a:lnSpc>
                <a:spcPct val="115000"/>
              </a:lnSpc>
              <a:buFont typeface="+mj-lt"/>
              <a:buAutoNum type="arabicParenBoth"/>
            </a:pPr>
            <a:r>
              <a:rPr lang="en-US" sz="2800" dirty="0" smtClean="0">
                <a:latin typeface="Book Antiqua" panose="02040602050305030304" pitchFamily="18" charset="0"/>
                <a:ea typeface="Calibri" panose="020F0502020204030204" pitchFamily="34" charset="0"/>
                <a:cs typeface="Arial" panose="020B0604020202020204" pitchFamily="34" charset="0"/>
              </a:rPr>
              <a:t> Pheochromocytoma.</a:t>
            </a:r>
            <a:endParaRPr lang="en-GB" sz="2800" dirty="0">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buFont typeface="+mj-lt"/>
              <a:buAutoNum type="arabicParenBoth"/>
            </a:pPr>
            <a:endParaRPr lang="en-GB"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2002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5538" name="Picture 2" descr="http://library.med.utah.edu/WebPath/jpeg4/ENDO025.jpg"/>
          <p:cNvPicPr>
            <a:picLocks noChangeAspect="1" noChangeArrowheads="1"/>
          </p:cNvPicPr>
          <p:nvPr/>
        </p:nvPicPr>
        <p:blipFill>
          <a:blip r:embed="rId2" cstate="print"/>
          <a:srcRect/>
          <a:stretch>
            <a:fillRect/>
          </a:stretch>
        </p:blipFill>
        <p:spPr bwMode="auto">
          <a:xfrm>
            <a:off x="1129648" y="1124744"/>
            <a:ext cx="6682712" cy="3888432"/>
          </a:xfrm>
          <a:prstGeom prst="rect">
            <a:avLst/>
          </a:prstGeom>
          <a:noFill/>
          <a:ln w="28575">
            <a:solidFill>
              <a:schemeClr val="tx1"/>
            </a:solidFill>
          </a:ln>
        </p:spPr>
      </p:pic>
      <p:sp>
        <p:nvSpPr>
          <p:cNvPr id="3" name="Rounded Rectangle 2"/>
          <p:cNvSpPr/>
          <p:nvPr/>
        </p:nvSpPr>
        <p:spPr>
          <a:xfrm>
            <a:off x="1259632" y="260648"/>
            <a:ext cx="6552728" cy="57606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Follicular Adenoma – HPF</a:t>
            </a:r>
            <a:endParaRPr lang="en-US" sz="2800" b="1" i="1" dirty="0"/>
          </a:p>
        </p:txBody>
      </p:sp>
      <p:sp>
        <p:nvSpPr>
          <p:cNvPr id="4" name="Rectangle 3"/>
          <p:cNvSpPr/>
          <p:nvPr/>
        </p:nvSpPr>
        <p:spPr>
          <a:xfrm>
            <a:off x="755576" y="5157192"/>
            <a:ext cx="7344816" cy="1477328"/>
          </a:xfrm>
          <a:prstGeom prst="rect">
            <a:avLst/>
          </a:prstGeom>
        </p:spPr>
        <p:txBody>
          <a:bodyPr wrap="square">
            <a:spAutoFit/>
          </a:bodyPr>
          <a:lstStyle/>
          <a:p>
            <a:pPr algn="ctr"/>
            <a:r>
              <a:rPr lang="en-US" b="1" i="1" dirty="0" smtClean="0"/>
              <a:t>Normal thyroid follicles appear at the lower right. The follicular adenoma is at the center to upper left. This adenoma is a well- differentiated neoplasm because it closely resemble normal tissue. </a:t>
            </a:r>
          </a:p>
          <a:p>
            <a:pPr algn="ctr"/>
            <a:r>
              <a:rPr lang="en-US" b="1" i="1" dirty="0" smtClean="0"/>
              <a:t>Pathologic </a:t>
            </a:r>
            <a:r>
              <a:rPr lang="en-US" b="1" i="1" dirty="0"/>
              <a:t>features that if present they will indicate malignant transformation are </a:t>
            </a:r>
            <a:r>
              <a:rPr lang="en-US" b="1" i="1" dirty="0" smtClean="0"/>
              <a:t> </a:t>
            </a:r>
            <a:r>
              <a:rPr lang="en-US" b="1" i="1" dirty="0"/>
              <a:t>Capsular </a:t>
            </a:r>
            <a:r>
              <a:rPr lang="en-US" b="1" i="1" dirty="0" smtClean="0"/>
              <a:t>invasion and Vascular </a:t>
            </a:r>
            <a:r>
              <a:rPr lang="en-US" b="1" i="1" dirty="0"/>
              <a:t>invasion.</a:t>
            </a: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708920"/>
            <a:ext cx="6172200" cy="1894362"/>
          </a:xfrm>
        </p:spPr>
        <p:txBody>
          <a:bodyPr>
            <a:normAutofit/>
          </a:bodyPr>
          <a:lstStyle/>
          <a:p>
            <a:pPr algn="ctr"/>
            <a:r>
              <a:rPr lang="en-US" sz="4400" b="1" i="1" dirty="0" smtClean="0">
                <a:solidFill>
                  <a:schemeClr val="accent3">
                    <a:lumMod val="50000"/>
                  </a:schemeClr>
                </a:solidFill>
                <a:effectLst>
                  <a:outerShdw blurRad="38100" dist="38100" dir="2700000" algn="tl">
                    <a:srgbClr val="000000">
                      <a:alpha val="43137"/>
                    </a:srgbClr>
                  </a:outerShdw>
                </a:effectLst>
              </a:rPr>
              <a:t>5- Papillary Thyroid Carcinoma</a:t>
            </a:r>
            <a:endParaRPr lang="en-US" sz="4400" b="1" i="1" dirty="0">
              <a:solidFill>
                <a:schemeClr val="accent3">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9792" y="1052736"/>
            <a:ext cx="4824536" cy="3806860"/>
          </a:xfrm>
          <a:prstGeom prst="rect">
            <a:avLst/>
          </a:prstGeom>
        </p:spPr>
      </p:pic>
      <p:sp>
        <p:nvSpPr>
          <p:cNvPr id="5" name="Rounded Rectangle 4"/>
          <p:cNvSpPr/>
          <p:nvPr/>
        </p:nvSpPr>
        <p:spPr>
          <a:xfrm>
            <a:off x="2339752" y="260648"/>
            <a:ext cx="5688632"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a:t>
            </a:r>
            <a:endParaRPr lang="en-US" sz="2800" b="1" i="1" dirty="0"/>
          </a:p>
        </p:txBody>
      </p:sp>
      <p:sp>
        <p:nvSpPr>
          <p:cNvPr id="6" name="Rectangle 5"/>
          <p:cNvSpPr/>
          <p:nvPr/>
        </p:nvSpPr>
        <p:spPr>
          <a:xfrm>
            <a:off x="2826060" y="5445224"/>
            <a:ext cx="4572000" cy="646331"/>
          </a:xfrm>
          <a:prstGeom prst="rect">
            <a:avLst/>
          </a:prstGeom>
        </p:spPr>
        <p:txBody>
          <a:bodyPr>
            <a:spAutoFit/>
          </a:bodyPr>
          <a:lstStyle/>
          <a:p>
            <a:pPr algn="ctr"/>
            <a:r>
              <a:rPr lang="en-US" b="1" i="1" dirty="0">
                <a:latin typeface="arial" panose="020B0604020202020204" pitchFamily="34" charset="0"/>
              </a:rPr>
              <a:t>Huge </a:t>
            </a:r>
            <a:r>
              <a:rPr lang="en-US" b="1" i="1" dirty="0" smtClean="0">
                <a:latin typeface="arial" panose="020B0604020202020204" pitchFamily="34" charset="0"/>
              </a:rPr>
              <a:t>thyroid swelling due to papillary </a:t>
            </a:r>
            <a:r>
              <a:rPr lang="en-US" b="1" i="1" dirty="0">
                <a:latin typeface="arial" panose="020B0604020202020204" pitchFamily="34" charset="0"/>
              </a:rPr>
              <a:t>thyroid carcinoma</a:t>
            </a:r>
            <a:endParaRPr lang="en-US"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676150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23528" y="5373216"/>
            <a:ext cx="7992888" cy="1015663"/>
          </a:xfrm>
          <a:prstGeom prst="rect">
            <a:avLst/>
          </a:prstGeom>
          <a:noFill/>
        </p:spPr>
        <p:txBody>
          <a:bodyPr wrap="square">
            <a:spAutoFit/>
          </a:bodyPr>
          <a:lstStyle/>
          <a:p>
            <a:pPr algn="ctr"/>
            <a:r>
              <a:rPr lang="en-US" sz="2000" b="1" i="1" dirty="0" smtClean="0"/>
              <a:t>A relatively well circumscribed pale and firm nodule showing a whitish cut surface with vague scattered  papillary areas .</a:t>
            </a:r>
          </a:p>
        </p:txBody>
      </p:sp>
      <p:sp>
        <p:nvSpPr>
          <p:cNvPr id="5" name="Rounded Rectangle 4"/>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Gross</a:t>
            </a:r>
            <a:endParaRPr lang="en-US" sz="2800" b="1" i="1" dirty="0"/>
          </a:p>
        </p:txBody>
      </p:sp>
      <p:pic>
        <p:nvPicPr>
          <p:cNvPr id="25602" name="Picture 2"/>
          <p:cNvPicPr>
            <a:picLocks noChangeAspect="1" noChangeArrowheads="1"/>
          </p:cNvPicPr>
          <p:nvPr/>
        </p:nvPicPr>
        <p:blipFill>
          <a:blip r:embed="rId3" cstate="print"/>
          <a:srcRect/>
          <a:stretch>
            <a:fillRect/>
          </a:stretch>
        </p:blipFill>
        <p:spPr bwMode="auto">
          <a:xfrm>
            <a:off x="971600" y="1196753"/>
            <a:ext cx="7056784" cy="3961036"/>
          </a:xfrm>
          <a:prstGeom prst="rect">
            <a:avLst/>
          </a:prstGeom>
          <a:noFill/>
          <a:ln w="28575">
            <a:solidFill>
              <a:schemeClr val="tx1"/>
            </a:solidFill>
            <a:miter lim="800000"/>
            <a:headEnd/>
            <a:tailEnd/>
          </a:ln>
        </p:spPr>
      </p:pic>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755576" y="108362"/>
            <a:ext cx="7488832" cy="94437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Multifocal Papillary Thyroid Carcinoma– Gross cut section</a:t>
            </a:r>
            <a:endParaRPr lang="en-US" sz="2800" b="1" i="1" dirty="0"/>
          </a:p>
        </p:txBody>
      </p:sp>
      <p:pic>
        <p:nvPicPr>
          <p:cNvPr id="66562" name="Picture 2"/>
          <p:cNvPicPr>
            <a:picLocks noChangeAspect="1" noChangeArrowheads="1"/>
          </p:cNvPicPr>
          <p:nvPr/>
        </p:nvPicPr>
        <p:blipFill>
          <a:blip r:embed="rId2" cstate="print"/>
          <a:srcRect/>
          <a:stretch>
            <a:fillRect/>
          </a:stretch>
        </p:blipFill>
        <p:spPr bwMode="auto">
          <a:xfrm>
            <a:off x="1259632" y="1195700"/>
            <a:ext cx="6552728" cy="3745468"/>
          </a:xfrm>
          <a:prstGeom prst="rect">
            <a:avLst/>
          </a:prstGeom>
          <a:noFill/>
          <a:ln w="28575">
            <a:solidFill>
              <a:schemeClr val="tx1"/>
            </a:solidFill>
            <a:miter lim="800000"/>
            <a:headEnd/>
            <a:tailEnd/>
          </a:ln>
        </p:spPr>
      </p:pic>
      <p:sp>
        <p:nvSpPr>
          <p:cNvPr id="4" name="Rectangle 3"/>
          <p:cNvSpPr/>
          <p:nvPr/>
        </p:nvSpPr>
        <p:spPr>
          <a:xfrm>
            <a:off x="467544" y="4987042"/>
            <a:ext cx="7704856" cy="1261884"/>
          </a:xfrm>
          <a:prstGeom prst="rect">
            <a:avLst/>
          </a:prstGeom>
        </p:spPr>
        <p:txBody>
          <a:bodyPr wrap="square">
            <a:spAutoFit/>
          </a:bodyPr>
          <a:lstStyle/>
          <a:p>
            <a:pPr algn="ctr"/>
            <a:r>
              <a:rPr lang="en-US" b="1" i="1" dirty="0" smtClean="0"/>
              <a:t>This neoplasm can be multifocal, as seen here, because of the propensity of this neoplasm to invade lymphatics within thyroid, and lymph node metastases are also common. The </a:t>
            </a:r>
            <a:r>
              <a:rPr lang="en-US" b="1" i="1" dirty="0" smtClean="0">
                <a:solidFill>
                  <a:srgbClr val="FFC000"/>
                </a:solidFill>
              </a:rPr>
              <a:t>thyroid lobe </a:t>
            </a:r>
            <a:r>
              <a:rPr lang="en-US" b="1" i="1" dirty="0" smtClean="0"/>
              <a:t>is </a:t>
            </a:r>
            <a:r>
              <a:rPr lang="en-US" b="1" i="1" dirty="0" smtClean="0">
                <a:solidFill>
                  <a:srgbClr val="000099"/>
                </a:solidFill>
              </a:rPr>
              <a:t>cystic</a:t>
            </a:r>
            <a:r>
              <a:rPr lang="en-US" b="1" i="1" dirty="0" smtClean="0"/>
              <a:t> and contains </a:t>
            </a:r>
            <a:r>
              <a:rPr lang="en-US" sz="2000" b="1" i="1" dirty="0" smtClean="0">
                <a:solidFill>
                  <a:srgbClr val="FF0000"/>
                </a:solidFill>
              </a:rPr>
              <a:t>solid </a:t>
            </a:r>
            <a:r>
              <a:rPr lang="en-US" sz="2000" b="1" i="1" dirty="0">
                <a:solidFill>
                  <a:srgbClr val="FF0000"/>
                </a:solidFill>
              </a:rPr>
              <a:t>area with papillary </a:t>
            </a:r>
            <a:r>
              <a:rPr lang="en-US" sz="2000" b="1" i="1" dirty="0" smtClean="0">
                <a:solidFill>
                  <a:srgbClr val="FF0000"/>
                </a:solidFill>
              </a:rPr>
              <a:t>structure.</a:t>
            </a:r>
            <a:endParaRPr lang="en-US" sz="2000" b="1" i="1" dirty="0">
              <a:solidFill>
                <a:srgbClr val="FF0000"/>
              </a:solidFill>
            </a:endParaRPr>
          </a:p>
        </p:txBody>
      </p:sp>
      <p:sp>
        <p:nvSpPr>
          <p:cNvPr id="5" name="Right Arrow 4"/>
          <p:cNvSpPr/>
          <p:nvPr/>
        </p:nvSpPr>
        <p:spPr>
          <a:xfrm rot="1988161">
            <a:off x="3056152" y="2189314"/>
            <a:ext cx="774549" cy="21696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10" name="Right Arrow 9"/>
          <p:cNvSpPr/>
          <p:nvPr/>
        </p:nvSpPr>
        <p:spPr>
          <a:xfrm rot="19623772" flipH="1">
            <a:off x="4034505" y="2851517"/>
            <a:ext cx="1103768" cy="167435"/>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988161">
            <a:off x="1747019" y="2526040"/>
            <a:ext cx="576064" cy="216024"/>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22" name="Picture 2" descr="http://library.med.utah.edu/WebPath/jpeg4/ENDO026.jpg"/>
          <p:cNvPicPr>
            <a:picLocks noChangeAspect="1" noChangeArrowheads="1"/>
          </p:cNvPicPr>
          <p:nvPr/>
        </p:nvPicPr>
        <p:blipFill>
          <a:blip r:embed="rId3" cstate="print"/>
          <a:srcRect/>
          <a:stretch>
            <a:fillRect/>
          </a:stretch>
        </p:blipFill>
        <p:spPr bwMode="auto">
          <a:xfrm>
            <a:off x="1187624" y="980728"/>
            <a:ext cx="6840760" cy="4320480"/>
          </a:xfrm>
          <a:prstGeom prst="rect">
            <a:avLst/>
          </a:prstGeom>
          <a:noFill/>
          <a:ln w="28575">
            <a:solidFill>
              <a:schemeClr val="tx1"/>
            </a:solidFill>
          </a:ln>
        </p:spPr>
      </p:pic>
      <p:sp>
        <p:nvSpPr>
          <p:cNvPr id="6" name="Rounded Rectangle 5"/>
          <p:cNvSpPr/>
          <p:nvPr/>
        </p:nvSpPr>
        <p:spPr>
          <a:xfrm>
            <a:off x="1259632" y="260648"/>
            <a:ext cx="6552728"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LPF</a:t>
            </a:r>
            <a:endParaRPr lang="en-US" sz="2800" b="1" i="1" dirty="0"/>
          </a:p>
        </p:txBody>
      </p:sp>
      <p:sp>
        <p:nvSpPr>
          <p:cNvPr id="7" name="Rectangle 6"/>
          <p:cNvSpPr/>
          <p:nvPr/>
        </p:nvSpPr>
        <p:spPr>
          <a:xfrm>
            <a:off x="539552" y="5345921"/>
            <a:ext cx="7560840" cy="1323439"/>
          </a:xfrm>
          <a:prstGeom prst="rect">
            <a:avLst/>
          </a:prstGeom>
        </p:spPr>
        <p:txBody>
          <a:bodyPr wrap="square">
            <a:spAutoFit/>
          </a:bodyPr>
          <a:lstStyle/>
          <a:p>
            <a:pPr algn="ctr"/>
            <a:r>
              <a:rPr lang="en-US" sz="2000" b="1" i="1" dirty="0" smtClean="0"/>
              <a:t>Sections show a papillary neoplasm consisting of papillary fronds lined by overlapping clear nuclei </a:t>
            </a:r>
          </a:p>
          <a:p>
            <a:pPr algn="ctr"/>
            <a:r>
              <a:rPr lang="en-US" sz="2000" b="1" i="1" dirty="0" smtClean="0"/>
              <a:t>( Orphan Annie nuclei ). </a:t>
            </a:r>
          </a:p>
          <a:p>
            <a:pPr algn="ctr"/>
            <a:r>
              <a:rPr lang="en-US" sz="2000" b="1" i="1" dirty="0" smtClean="0"/>
              <a:t>Calcified Psammoma bodies are also seen </a:t>
            </a:r>
            <a:endParaRPr lang="en-US" sz="2000" b="1" i="1" dirty="0"/>
          </a:p>
        </p:txBody>
      </p: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403648" y="260648"/>
            <a:ext cx="6264696" cy="576064"/>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Papillary Thyroid Carcinoma– HPF</a:t>
            </a:r>
            <a:endParaRPr lang="en-US" sz="2800"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050" name="Picture 2" descr="http://americanlivewire.com/wp-content/uploads/thyroid-canc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80729"/>
            <a:ext cx="6264696" cy="44644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6084168" y="3789040"/>
            <a:ext cx="792088" cy="14401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31840" y="2123357"/>
            <a:ext cx="216024" cy="10081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87624" y="5589240"/>
            <a:ext cx="6768752" cy="923330"/>
          </a:xfrm>
          <a:prstGeom prst="rect">
            <a:avLst/>
          </a:prstGeom>
          <a:noFill/>
        </p:spPr>
        <p:txBody>
          <a:bodyPr wrap="square" rtlCol="0">
            <a:spAutoFit/>
          </a:bodyPr>
          <a:lstStyle/>
          <a:p>
            <a:pPr algn="ctr"/>
            <a:r>
              <a:rPr lang="en-US" b="1" i="1" dirty="0" smtClean="0"/>
              <a:t>High power microscopic field showing a classical papillary carcinoma of the thyroid gland. Note the presence of </a:t>
            </a:r>
            <a:r>
              <a:rPr lang="en-US" b="1" i="1" dirty="0" err="1" smtClean="0">
                <a:solidFill>
                  <a:srgbClr val="C00000"/>
                </a:solidFill>
              </a:rPr>
              <a:t>intranuclear</a:t>
            </a:r>
            <a:r>
              <a:rPr lang="en-US" b="1" i="1" dirty="0" smtClean="0">
                <a:solidFill>
                  <a:srgbClr val="C00000"/>
                </a:solidFill>
              </a:rPr>
              <a:t> inclusion </a:t>
            </a:r>
            <a:r>
              <a:rPr lang="en-US" b="1" i="1" dirty="0" smtClean="0"/>
              <a:t>and coffee bean nucleus with prominent nuclear groove. </a:t>
            </a:r>
            <a:endParaRPr lang="en-US" b="1"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phan annie nucl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0"/>
            <a:ext cx="5002460" cy="68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08533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3140968"/>
            <a:ext cx="6947127" cy="1112002"/>
          </a:xfrm>
        </p:spPr>
        <p:txBody>
          <a:bodyPr>
            <a:normAutofit/>
          </a:bodyPr>
          <a:lstStyle/>
          <a:p>
            <a:r>
              <a:rPr lang="en-US" sz="6000" b="1" i="1" dirty="0" smtClean="0">
                <a:effectLst>
                  <a:outerShdw blurRad="38100" dist="38100" dir="2700000" algn="tl">
                    <a:srgbClr val="000000">
                      <a:alpha val="43137"/>
                    </a:srgbClr>
                  </a:outerShdw>
                </a:effectLst>
              </a:rPr>
              <a:t>ADRENAL GLAND</a:t>
            </a:r>
            <a:endParaRPr lang="en-US" sz="6000" b="1" i="1" dirty="0">
              <a:effectLst>
                <a:outerShdw blurRad="38100" dist="38100" dir="2700000" algn="tl">
                  <a:srgbClr val="000000">
                    <a:alpha val="43137"/>
                  </a:srgbClr>
                </a:outerShdw>
              </a:effectLst>
            </a:endParaRP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878722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2924944"/>
            <a:ext cx="6840760" cy="1240904"/>
          </a:xfrm>
        </p:spPr>
        <p:txBody>
          <a:bodyPr>
            <a:noAutofit/>
          </a:bodyPr>
          <a:lstStyle/>
          <a:p>
            <a:pPr algn="ctr"/>
            <a:r>
              <a:rPr lang="en-US" b="1" i="1" dirty="0" smtClean="0">
                <a:solidFill>
                  <a:srgbClr val="FF0000"/>
                </a:solidFill>
                <a:effectLst>
                  <a:outerShdw blurRad="38100" dist="38100" dir="2700000" algn="tl">
                    <a:srgbClr val="000000">
                      <a:alpha val="43137"/>
                    </a:srgbClr>
                  </a:outerShdw>
                </a:effectLst>
              </a:rPr>
              <a:t>Pheochromocytoma</a:t>
            </a:r>
            <a:endParaRPr lang="en-US" b="1" i="1" dirty="0">
              <a:solidFill>
                <a:srgbClr val="FF0000"/>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4" name="TextBox 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1760" y="2564904"/>
            <a:ext cx="6172200" cy="1894362"/>
          </a:xfrm>
        </p:spPr>
        <p:txBody>
          <a:bodyPr>
            <a:normAutofit/>
          </a:bodyPr>
          <a:lstStyle/>
          <a:p>
            <a:pPr algn="ctr"/>
            <a:r>
              <a:rPr lang="en-US" sz="4400" b="1" i="1" dirty="0" smtClean="0">
                <a:solidFill>
                  <a:srgbClr val="C35001"/>
                </a:solidFill>
                <a:effectLst>
                  <a:outerShdw blurRad="38100" dist="38100" dir="2700000" algn="tl">
                    <a:srgbClr val="000000">
                      <a:alpha val="43137"/>
                    </a:srgbClr>
                  </a:outerShdw>
                </a:effectLst>
              </a:rPr>
              <a:t>Normal Anatomy &amp; Histology</a:t>
            </a:r>
            <a:endParaRPr lang="en-US" sz="4400" b="1" i="1" dirty="0">
              <a:solidFill>
                <a:srgbClr val="C35001"/>
              </a:solidFill>
              <a:effectLst>
                <a:outerShdw blurRad="38100" dist="38100" dir="2700000" algn="tl">
                  <a:srgbClr val="000000">
                    <a:alpha val="43137"/>
                  </a:srgbClr>
                </a:outerShdw>
              </a:effectLst>
            </a:endParaRPr>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627784" y="404664"/>
            <a:ext cx="4427738"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3200" b="1" i="1" dirty="0">
                <a:effectLst>
                  <a:outerShdw blurRad="38100" dist="38100" dir="2700000" algn="tl">
                    <a:srgbClr val="000000">
                      <a:alpha val="43137"/>
                    </a:srgbClr>
                  </a:outerShdw>
                </a:effectLst>
              </a:rPr>
              <a:t>Adrenal Gland – In situ  </a:t>
            </a:r>
          </a:p>
        </p:txBody>
      </p:sp>
      <p:pic>
        <p:nvPicPr>
          <p:cNvPr id="1026" name="Picture 2" descr="http://library.med.utah.edu/WebPath/jpeg4/ENDO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132" y="1124744"/>
            <a:ext cx="6694268" cy="3667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624" y="5036983"/>
            <a:ext cx="7200800" cy="1200329"/>
          </a:xfrm>
          <a:prstGeom prst="rect">
            <a:avLst/>
          </a:prstGeom>
        </p:spPr>
        <p:txBody>
          <a:bodyPr wrap="square">
            <a:spAutoFit/>
          </a:bodyPr>
          <a:lstStyle/>
          <a:p>
            <a:pPr algn="ctr"/>
            <a:r>
              <a:rPr lang="en-US" b="1" i="1" dirty="0">
                <a:solidFill>
                  <a:srgbClr val="FFC000"/>
                </a:solidFill>
                <a:latin typeface="Arial" panose="020B0604020202020204" pitchFamily="34" charset="0"/>
              </a:rPr>
              <a:t>R</a:t>
            </a:r>
            <a:r>
              <a:rPr lang="en-US" b="1" i="1" dirty="0" smtClean="0">
                <a:solidFill>
                  <a:srgbClr val="FFC000"/>
                </a:solidFill>
                <a:latin typeface="Arial" panose="020B0604020202020204" pitchFamily="34" charset="0"/>
              </a:rPr>
              <a:t>ight </a:t>
            </a:r>
            <a:r>
              <a:rPr lang="en-US" b="1" i="1" dirty="0">
                <a:solidFill>
                  <a:srgbClr val="FFC000"/>
                </a:solidFill>
                <a:latin typeface="Arial" panose="020B0604020202020204" pitchFamily="34" charset="0"/>
              </a:rPr>
              <a:t>adrenal gland </a:t>
            </a:r>
            <a:r>
              <a:rPr lang="en-US" b="1" i="1" dirty="0">
                <a:solidFill>
                  <a:srgbClr val="000000"/>
                </a:solidFill>
                <a:latin typeface="Arial" panose="020B0604020202020204" pitchFamily="34" charset="0"/>
              </a:rPr>
              <a:t>is shown here positioned between the </a:t>
            </a:r>
            <a:r>
              <a:rPr lang="en-US" b="1" i="1" dirty="0">
                <a:solidFill>
                  <a:srgbClr val="000099"/>
                </a:solidFill>
                <a:latin typeface="Arial" panose="020B0604020202020204" pitchFamily="34" charset="0"/>
              </a:rPr>
              <a:t>liver</a:t>
            </a:r>
            <a:r>
              <a:rPr lang="en-US" b="1" i="1" dirty="0">
                <a:solidFill>
                  <a:srgbClr val="000000"/>
                </a:solidFill>
                <a:latin typeface="Arial" panose="020B0604020202020204" pitchFamily="34" charset="0"/>
              </a:rPr>
              <a:t> and the kidney in the retroperitoneum. Note the amount of </a:t>
            </a:r>
            <a:r>
              <a:rPr lang="en-US" b="1" i="1" dirty="0">
                <a:solidFill>
                  <a:srgbClr val="006600"/>
                </a:solidFill>
                <a:latin typeface="Arial" panose="020B0604020202020204" pitchFamily="34" charset="0"/>
              </a:rPr>
              <a:t>adipose tissue</a:t>
            </a:r>
            <a:r>
              <a:rPr lang="en-US" b="1" i="1" dirty="0">
                <a:solidFill>
                  <a:srgbClr val="000000"/>
                </a:solidFill>
                <a:latin typeface="Arial" panose="020B0604020202020204" pitchFamily="34" charset="0"/>
              </a:rPr>
              <a:t>, some of which has been reflected to reveal the upper pole of the kidney and the adrenal.</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8" name="Right Arrow 7"/>
          <p:cNvSpPr/>
          <p:nvPr/>
        </p:nvSpPr>
        <p:spPr>
          <a:xfrm rot="11159385" flipH="1">
            <a:off x="4236140" y="1604074"/>
            <a:ext cx="1103768" cy="16743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1908588" flipH="1">
            <a:off x="1768650" y="3067348"/>
            <a:ext cx="710747" cy="146915"/>
          </a:xfrm>
          <a:prstGeom prst="righ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21283" flipH="1">
            <a:off x="4650322" y="3628769"/>
            <a:ext cx="1103768" cy="16743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04862" flipH="1">
            <a:off x="7283941" y="3628771"/>
            <a:ext cx="1103768" cy="167435"/>
          </a:xfrm>
          <a:prstGeom prst="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7369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library.med.utah.edu/WebPath/jpeg4/ENDO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340768"/>
            <a:ext cx="4104456" cy="303992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55576" y="476672"/>
            <a:ext cx="7848711"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Normal </a:t>
            </a:r>
            <a:r>
              <a:rPr lang="en-US" sz="2800" b="1" i="1" dirty="0" smtClean="0">
                <a:effectLst>
                  <a:outerShdw blurRad="38100" dist="38100" dir="2700000" algn="tl">
                    <a:srgbClr val="000000">
                      <a:alpha val="43137"/>
                    </a:srgbClr>
                  </a:outerShdw>
                </a:effectLst>
              </a:rPr>
              <a:t>Gross </a:t>
            </a:r>
            <a:r>
              <a:rPr lang="en-US" sz="2800" b="1" i="1" dirty="0">
                <a:effectLst>
                  <a:outerShdw blurRad="38100" dist="38100" dir="2700000" algn="tl">
                    <a:srgbClr val="000000">
                      <a:alpha val="43137"/>
                    </a:srgbClr>
                  </a:outerShdw>
                </a:effectLst>
              </a:rPr>
              <a:t>&amp; Cross section</a:t>
            </a:r>
          </a:p>
        </p:txBody>
      </p:sp>
      <p:sp>
        <p:nvSpPr>
          <p:cNvPr id="4" name="Rectangle 3"/>
          <p:cNvSpPr/>
          <p:nvPr/>
        </p:nvSpPr>
        <p:spPr>
          <a:xfrm>
            <a:off x="4953737" y="4501348"/>
            <a:ext cx="3650550" cy="1200329"/>
          </a:xfrm>
          <a:prstGeom prst="rect">
            <a:avLst/>
          </a:prstGeom>
        </p:spPr>
        <p:txBody>
          <a:bodyPr wrap="square">
            <a:spAutoFit/>
          </a:bodyPr>
          <a:lstStyle/>
          <a:p>
            <a:pPr algn="ctr"/>
            <a:r>
              <a:rPr lang="en-US" b="1" i="1" dirty="0">
                <a:solidFill>
                  <a:srgbClr val="000000"/>
                </a:solidFill>
                <a:latin typeface="Arial" panose="020B0604020202020204" pitchFamily="34" charset="0"/>
              </a:rPr>
              <a:t>Sectioning across the adrenals reveals a golden yellow outer cortex and an inner red to grey medulla.</a:t>
            </a:r>
            <a:endParaRPr lang="en-US" b="1" i="1" dirty="0"/>
          </a:p>
        </p:txBody>
      </p:sp>
      <p:pic>
        <p:nvPicPr>
          <p:cNvPr id="7" name="Picture 4" descr="http://library.med.utah.edu/WebPath/jpeg4/ENDO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9"/>
            <a:ext cx="4536504" cy="30223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6937" y="4498303"/>
            <a:ext cx="3680349" cy="923330"/>
          </a:xfrm>
          <a:prstGeom prst="rect">
            <a:avLst/>
          </a:prstGeom>
        </p:spPr>
        <p:txBody>
          <a:bodyPr wrap="square">
            <a:spAutoFit/>
          </a:bodyPr>
          <a:lstStyle/>
          <a:p>
            <a:pPr algn="ctr"/>
            <a:r>
              <a:rPr lang="en-US" b="1" i="1" dirty="0">
                <a:solidFill>
                  <a:srgbClr val="000000"/>
                </a:solidFill>
                <a:latin typeface="Arial" panose="020B0604020202020204" pitchFamily="34" charset="0"/>
              </a:rPr>
              <a:t>Here are normal adrenal glands. Each adult adrenal gland weighs from 4 to 6 grams.</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577539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0658" name="Picture 2" descr="http://library.med.utah.edu/WebPath/jpeg4/ENDO077.jpg"/>
          <p:cNvPicPr>
            <a:picLocks noChangeAspect="1" noChangeArrowheads="1"/>
          </p:cNvPicPr>
          <p:nvPr/>
        </p:nvPicPr>
        <p:blipFill>
          <a:blip r:embed="rId2" cstate="print"/>
          <a:srcRect/>
          <a:stretch>
            <a:fillRect/>
          </a:stretch>
        </p:blipFill>
        <p:spPr bwMode="auto">
          <a:xfrm>
            <a:off x="1043608" y="1124744"/>
            <a:ext cx="6912768" cy="4222180"/>
          </a:xfrm>
          <a:prstGeom prst="rect">
            <a:avLst/>
          </a:prstGeom>
          <a:noFill/>
          <a:ln w="28575">
            <a:solidFill>
              <a:schemeClr val="tx1"/>
            </a:solidFill>
          </a:ln>
        </p:spPr>
      </p:pic>
      <p:sp>
        <p:nvSpPr>
          <p:cNvPr id="3" name="Rounded Rectangle 2"/>
          <p:cNvSpPr/>
          <p:nvPr/>
        </p:nvSpPr>
        <p:spPr>
          <a:xfrm>
            <a:off x="1403648" y="260648"/>
            <a:ext cx="619268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Normal Adrenal Gland Histology</a:t>
            </a:r>
            <a:endParaRPr lang="en-US" sz="2600" b="1" i="1" dirty="0"/>
          </a:p>
        </p:txBody>
      </p:sp>
      <p:sp>
        <p:nvSpPr>
          <p:cNvPr id="4" name="TextBox 3"/>
          <p:cNvSpPr txBox="1"/>
          <p:nvPr/>
        </p:nvSpPr>
        <p:spPr>
          <a:xfrm>
            <a:off x="7596336" y="2484185"/>
            <a:ext cx="288032" cy="584775"/>
          </a:xfrm>
          <a:prstGeom prst="rect">
            <a:avLst/>
          </a:prstGeom>
          <a:noFill/>
        </p:spPr>
        <p:txBody>
          <a:bodyPr wrap="square" rtlCol="0">
            <a:spAutoFit/>
          </a:bodyPr>
          <a:lstStyle/>
          <a:p>
            <a:r>
              <a:rPr lang="en-US" sz="3200" b="1" dirty="0" smtClean="0"/>
              <a:t>1</a:t>
            </a:r>
            <a:endParaRPr lang="en-US" sz="3200" b="1" dirty="0"/>
          </a:p>
        </p:txBody>
      </p:sp>
      <p:sp>
        <p:nvSpPr>
          <p:cNvPr id="5" name="TextBox 4"/>
          <p:cNvSpPr txBox="1"/>
          <p:nvPr/>
        </p:nvSpPr>
        <p:spPr>
          <a:xfrm>
            <a:off x="7092280" y="2484185"/>
            <a:ext cx="288032" cy="584775"/>
          </a:xfrm>
          <a:prstGeom prst="rect">
            <a:avLst/>
          </a:prstGeom>
          <a:noFill/>
        </p:spPr>
        <p:txBody>
          <a:bodyPr wrap="square" rtlCol="0">
            <a:spAutoFit/>
          </a:bodyPr>
          <a:lstStyle/>
          <a:p>
            <a:r>
              <a:rPr lang="en-US" sz="3200" b="1" dirty="0" smtClean="0"/>
              <a:t>2</a:t>
            </a:r>
            <a:endParaRPr lang="en-US" sz="3200" b="1" dirty="0"/>
          </a:p>
        </p:txBody>
      </p:sp>
      <p:sp>
        <p:nvSpPr>
          <p:cNvPr id="6" name="TextBox 5"/>
          <p:cNvSpPr txBox="1"/>
          <p:nvPr/>
        </p:nvSpPr>
        <p:spPr>
          <a:xfrm>
            <a:off x="6156176" y="2420888"/>
            <a:ext cx="288032" cy="584775"/>
          </a:xfrm>
          <a:prstGeom prst="rect">
            <a:avLst/>
          </a:prstGeom>
          <a:noFill/>
        </p:spPr>
        <p:txBody>
          <a:bodyPr wrap="square" rtlCol="0">
            <a:spAutoFit/>
          </a:bodyPr>
          <a:lstStyle/>
          <a:p>
            <a:r>
              <a:rPr lang="en-US" sz="3200" b="1" dirty="0" smtClean="0"/>
              <a:t>3</a:t>
            </a:r>
            <a:endParaRPr lang="en-US" sz="3200" b="1" dirty="0"/>
          </a:p>
        </p:txBody>
      </p:sp>
      <p:sp>
        <p:nvSpPr>
          <p:cNvPr id="7" name="TextBox 6"/>
          <p:cNvSpPr txBox="1"/>
          <p:nvPr/>
        </p:nvSpPr>
        <p:spPr>
          <a:xfrm>
            <a:off x="4716016" y="2420888"/>
            <a:ext cx="288032" cy="584775"/>
          </a:xfrm>
          <a:prstGeom prst="rect">
            <a:avLst/>
          </a:prstGeom>
          <a:noFill/>
        </p:spPr>
        <p:txBody>
          <a:bodyPr wrap="square" rtlCol="0">
            <a:spAutoFit/>
          </a:bodyPr>
          <a:lstStyle/>
          <a:p>
            <a:r>
              <a:rPr lang="en-US" sz="3200" b="1" dirty="0" smtClean="0"/>
              <a:t>4</a:t>
            </a:r>
            <a:endParaRPr lang="en-US" sz="3200" b="1" dirty="0"/>
          </a:p>
        </p:txBody>
      </p:sp>
      <p:sp>
        <p:nvSpPr>
          <p:cNvPr id="8" name="TextBox 7"/>
          <p:cNvSpPr txBox="1"/>
          <p:nvPr/>
        </p:nvSpPr>
        <p:spPr>
          <a:xfrm>
            <a:off x="3563888" y="2420888"/>
            <a:ext cx="288032" cy="584775"/>
          </a:xfrm>
          <a:prstGeom prst="rect">
            <a:avLst/>
          </a:prstGeom>
          <a:noFill/>
        </p:spPr>
        <p:txBody>
          <a:bodyPr wrap="square" rtlCol="0">
            <a:spAutoFit/>
          </a:bodyPr>
          <a:lstStyle/>
          <a:p>
            <a:r>
              <a:rPr lang="en-US" sz="3200" b="1" dirty="0" smtClean="0"/>
              <a:t>5</a:t>
            </a:r>
            <a:endParaRPr lang="en-US" sz="3200" b="1" dirty="0"/>
          </a:p>
        </p:txBody>
      </p:sp>
      <p:sp>
        <p:nvSpPr>
          <p:cNvPr id="9" name="TextBox 8"/>
          <p:cNvSpPr txBox="1"/>
          <p:nvPr/>
        </p:nvSpPr>
        <p:spPr>
          <a:xfrm>
            <a:off x="1991071" y="2492896"/>
            <a:ext cx="288032" cy="584775"/>
          </a:xfrm>
          <a:prstGeom prst="rect">
            <a:avLst/>
          </a:prstGeom>
          <a:noFill/>
        </p:spPr>
        <p:txBody>
          <a:bodyPr wrap="square" rtlCol="0">
            <a:spAutoFit/>
          </a:bodyPr>
          <a:lstStyle/>
          <a:p>
            <a:r>
              <a:rPr lang="en-US" sz="3200" b="1" dirty="0" smtClean="0"/>
              <a:t>6</a:t>
            </a:r>
            <a:endParaRPr lang="en-US" sz="3200" b="1" dirty="0"/>
          </a:p>
        </p:txBody>
      </p:sp>
      <p:sp>
        <p:nvSpPr>
          <p:cNvPr id="10" name="TextBox 9"/>
          <p:cNvSpPr txBox="1"/>
          <p:nvPr/>
        </p:nvSpPr>
        <p:spPr>
          <a:xfrm>
            <a:off x="1187624" y="5661248"/>
            <a:ext cx="6624736" cy="923330"/>
          </a:xfrm>
          <a:prstGeom prst="rect">
            <a:avLst/>
          </a:prstGeom>
          <a:noFill/>
        </p:spPr>
        <p:txBody>
          <a:bodyPr wrap="square" rtlCol="0">
            <a:spAutoFit/>
          </a:bodyPr>
          <a:lstStyle/>
          <a:p>
            <a:r>
              <a:rPr lang="en-US" b="1" i="1" dirty="0" smtClean="0"/>
              <a:t>1 – Periadrenal fat                         2- Adrenal Capsule</a:t>
            </a:r>
          </a:p>
          <a:p>
            <a:r>
              <a:rPr lang="en-US" b="1" i="1" dirty="0" smtClean="0"/>
              <a:t>3-  Zona Glomerulasa                    4- Zona Fasiculata</a:t>
            </a:r>
          </a:p>
          <a:p>
            <a:r>
              <a:rPr lang="en-US" b="1" i="1" dirty="0" smtClean="0"/>
              <a:t>5-  Zona Reticularis                       6- adrenal Medulla</a:t>
            </a:r>
            <a:endParaRPr lang="en-US" b="1" i="1" dirty="0"/>
          </a:p>
        </p:txBody>
      </p:sp>
      <p:sp>
        <p:nvSpPr>
          <p:cNvPr id="13" name="TextBox 1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4" name="TextBox 13"/>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cxnSp>
        <p:nvCxnSpPr>
          <p:cNvPr id="11" name="Straight Connector 10"/>
          <p:cNvCxnSpPr/>
          <p:nvPr/>
        </p:nvCxnSpPr>
        <p:spPr>
          <a:xfrm flipH="1">
            <a:off x="2627784" y="1124744"/>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71764" y="117386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292080" y="1112542"/>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908068" y="1140597"/>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371928" y="1156450"/>
            <a:ext cx="144016" cy="422218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611560" y="5385990"/>
            <a:ext cx="7776864" cy="923330"/>
          </a:xfrm>
          <a:prstGeom prst="rect">
            <a:avLst/>
          </a:prstGeom>
        </p:spPr>
        <p:txBody>
          <a:bodyPr wrap="square">
            <a:spAutoFit/>
          </a:bodyPr>
          <a:lstStyle/>
          <a:p>
            <a:pPr algn="ctr"/>
            <a:r>
              <a:rPr lang="en-US" b="1" i="1" dirty="0" smtClean="0"/>
              <a:t>A single partly pale and partly hemorrhagic adrenal medullary mass . Note the grey-tan color of the tumor compared to the yellow cortex stretched around it and a small remnant of remaining adrenal at the lower right ( </a:t>
            </a:r>
            <a:r>
              <a:rPr lang="en-US" b="1" i="1" dirty="0" smtClean="0">
                <a:solidFill>
                  <a:srgbClr val="00729A"/>
                </a:solidFill>
              </a:rPr>
              <a:t>arrow</a:t>
            </a:r>
            <a:r>
              <a:rPr lang="en-US" b="1" i="1" dirty="0" smtClean="0"/>
              <a:t> )</a:t>
            </a:r>
          </a:p>
        </p:txBody>
      </p:sp>
      <p:sp>
        <p:nvSpPr>
          <p:cNvPr id="10" name="Rounded Rectangle 9"/>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Gross cut section</a:t>
            </a:r>
            <a:endParaRPr lang="en-US" sz="2600" b="1" i="1" dirty="0"/>
          </a:p>
        </p:txBody>
      </p:sp>
      <p:pic>
        <p:nvPicPr>
          <p:cNvPr id="20482" name="Picture 2" descr="http://library.med.utah.edu/WebPath/jpeg4/ENDO076.jpg"/>
          <p:cNvPicPr>
            <a:picLocks noChangeAspect="1" noChangeArrowheads="1"/>
          </p:cNvPicPr>
          <p:nvPr/>
        </p:nvPicPr>
        <p:blipFill>
          <a:blip r:embed="rId3" cstate="print"/>
          <a:srcRect/>
          <a:stretch>
            <a:fillRect/>
          </a:stretch>
        </p:blipFill>
        <p:spPr bwMode="auto">
          <a:xfrm>
            <a:off x="1187624" y="1196752"/>
            <a:ext cx="6264696" cy="4032448"/>
          </a:xfrm>
          <a:prstGeom prst="rect">
            <a:avLst/>
          </a:prstGeom>
          <a:noFill/>
        </p:spPr>
      </p:pic>
      <p:cxnSp>
        <p:nvCxnSpPr>
          <p:cNvPr id="7" name="Straight Arrow Connector 6"/>
          <p:cNvCxnSpPr/>
          <p:nvPr/>
        </p:nvCxnSpPr>
        <p:spPr>
          <a:xfrm flipH="1" flipV="1">
            <a:off x="6300192" y="4005064"/>
            <a:ext cx="648072" cy="576064"/>
          </a:xfrm>
          <a:prstGeom prst="straightConnector1">
            <a:avLst/>
          </a:prstGeom>
          <a:ln w="57150">
            <a:solidFill>
              <a:srgbClr val="00B0F0"/>
            </a:solidFill>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682" name="Picture 2" descr="http://library.med.utah.edu/WebPath/jpeg4/ENDO014.jpg"/>
          <p:cNvPicPr>
            <a:picLocks noChangeAspect="1" noChangeArrowheads="1"/>
          </p:cNvPicPr>
          <p:nvPr/>
        </p:nvPicPr>
        <p:blipFill>
          <a:blip r:embed="rId2" cstate="print"/>
          <a:srcRect/>
          <a:stretch>
            <a:fillRect/>
          </a:stretch>
        </p:blipFill>
        <p:spPr bwMode="auto">
          <a:xfrm>
            <a:off x="1187624" y="1124744"/>
            <a:ext cx="6696744" cy="3960440"/>
          </a:xfrm>
          <a:prstGeom prst="rect">
            <a:avLst/>
          </a:prstGeom>
          <a:noFill/>
          <a:ln w="28575">
            <a:solidFill>
              <a:schemeClr val="tx1"/>
            </a:solidFill>
          </a:ln>
        </p:spPr>
      </p:pic>
      <p:sp>
        <p:nvSpPr>
          <p:cNvPr id="3" name="Rounded Rectangle 2"/>
          <p:cNvSpPr/>
          <p:nvPr/>
        </p:nvSpPr>
        <p:spPr>
          <a:xfrm>
            <a:off x="1115616" y="260648"/>
            <a:ext cx="6768752"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Rectangle 3"/>
          <p:cNvSpPr/>
          <p:nvPr/>
        </p:nvSpPr>
        <p:spPr>
          <a:xfrm>
            <a:off x="971600" y="5373216"/>
            <a:ext cx="7056784" cy="1138773"/>
          </a:xfrm>
          <a:prstGeom prst="rect">
            <a:avLst/>
          </a:prstGeom>
        </p:spPr>
        <p:txBody>
          <a:bodyPr wrap="square">
            <a:spAutoFit/>
          </a:bodyPr>
          <a:lstStyle/>
          <a:p>
            <a:pPr algn="ctr"/>
            <a:r>
              <a:rPr lang="en-US" sz="2000" b="1" i="1" dirty="0" smtClean="0"/>
              <a:t>There is some </a:t>
            </a:r>
            <a:r>
              <a:rPr lang="en-US" sz="2400" b="1" i="1" dirty="0" smtClean="0"/>
              <a:t>residual adrenal cortical tissue </a:t>
            </a:r>
            <a:r>
              <a:rPr lang="en-US" sz="2000" b="1" i="1" dirty="0" smtClean="0"/>
              <a:t>at the lower center right, with the darker cells of the </a:t>
            </a:r>
            <a:r>
              <a:rPr lang="en-US" sz="2400" b="1" i="1" dirty="0" err="1" smtClean="0"/>
              <a:t>pheochromocytoma</a:t>
            </a:r>
            <a:r>
              <a:rPr lang="en-US" sz="2000" b="1" i="1" dirty="0" smtClean="0"/>
              <a:t> seen above and to the left.</a:t>
            </a:r>
            <a:endParaRPr lang="en-US" sz="2000" b="1" i="1" dirty="0"/>
          </a:p>
        </p:txBody>
      </p:sp>
      <p:cxnSp>
        <p:nvCxnSpPr>
          <p:cNvPr id="6" name="Straight Arrow Connector 5"/>
          <p:cNvCxnSpPr/>
          <p:nvPr/>
        </p:nvCxnSpPr>
        <p:spPr>
          <a:xfrm>
            <a:off x="4572000" y="4005064"/>
            <a:ext cx="720080" cy="2160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67744" y="2780928"/>
            <a:ext cx="720080" cy="216024"/>
          </a:xfrm>
          <a:prstGeom prst="straightConnector1">
            <a:avLst/>
          </a:prstGeom>
          <a:ln w="7620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1" name="TextBox 10"/>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2" descr="http://www.webpathology.com/slides/slides/Adrenal_Pheochromocytoma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052735"/>
            <a:ext cx="6144680" cy="460851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907704" y="260648"/>
            <a:ext cx="518457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LPF</a:t>
            </a:r>
            <a:endParaRPr lang="en-US" sz="2600" b="1" i="1" dirty="0"/>
          </a:p>
        </p:txBody>
      </p:sp>
      <p:sp>
        <p:nvSpPr>
          <p:cNvPr id="4" name="TextBox 3"/>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6" name="Rectangle 5"/>
          <p:cNvSpPr/>
          <p:nvPr/>
        </p:nvSpPr>
        <p:spPr>
          <a:xfrm>
            <a:off x="1187624" y="5746030"/>
            <a:ext cx="6360705" cy="923330"/>
          </a:xfrm>
          <a:prstGeom prst="rect">
            <a:avLst/>
          </a:prstGeom>
        </p:spPr>
        <p:txBody>
          <a:bodyPr wrap="square">
            <a:spAutoFit/>
          </a:bodyPr>
          <a:lstStyle/>
          <a:p>
            <a:pPr algn="ctr"/>
            <a:r>
              <a:rPr lang="en-US" b="1" i="1" dirty="0" smtClean="0"/>
              <a:t>Microscopic view of </a:t>
            </a:r>
            <a:r>
              <a:rPr lang="en-US" b="1" i="1" dirty="0" err="1" smtClean="0"/>
              <a:t>pheochromocytoma</a:t>
            </a:r>
            <a:r>
              <a:rPr lang="en-US" b="1" i="1" dirty="0" smtClean="0"/>
              <a:t> consisting of circular balls of cells with trabecular areas. Note the presence of numerous blood vessels between the tumor cells </a:t>
            </a:r>
            <a:endParaRPr lang="en-US" b="1" i="1" dirty="0"/>
          </a:p>
        </p:txBody>
      </p:sp>
    </p:spTree>
    <p:extLst>
      <p:ext uri="{BB962C8B-B14F-4D97-AF65-F5344CB8AC3E}">
        <p14:creationId xmlns:p14="http://schemas.microsoft.com/office/powerpoint/2010/main" val="3656132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403648" y="1124744"/>
            <a:ext cx="6264696" cy="4320480"/>
          </a:xfrm>
          <a:prstGeom prst="rect">
            <a:avLst/>
          </a:prstGeom>
          <a:noFill/>
          <a:ln w="28575">
            <a:solidFill>
              <a:schemeClr val="tx1"/>
            </a:solidFill>
            <a:miter lim="800000"/>
            <a:headEnd/>
            <a:tailEnd/>
          </a:ln>
        </p:spPr>
      </p:pic>
      <p:sp>
        <p:nvSpPr>
          <p:cNvPr id="5" name="Rounded Rectangle 4"/>
          <p:cNvSpPr/>
          <p:nvPr/>
        </p:nvSpPr>
        <p:spPr>
          <a:xfrm>
            <a:off x="1403648" y="260648"/>
            <a:ext cx="6264696"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HPF</a:t>
            </a:r>
            <a:endParaRPr lang="en-US" sz="2600" b="1" i="1" dirty="0"/>
          </a:p>
        </p:txBody>
      </p:sp>
      <p:sp>
        <p:nvSpPr>
          <p:cNvPr id="6" name="Rectangle 5"/>
          <p:cNvSpPr/>
          <p:nvPr/>
        </p:nvSpPr>
        <p:spPr>
          <a:xfrm>
            <a:off x="1403648" y="5541039"/>
            <a:ext cx="6264696" cy="1200329"/>
          </a:xfrm>
          <a:prstGeom prst="rect">
            <a:avLst/>
          </a:prstGeom>
        </p:spPr>
        <p:txBody>
          <a:bodyPr wrap="square">
            <a:spAutoFit/>
          </a:bodyPr>
          <a:lstStyle/>
          <a:p>
            <a:pPr algn="ctr"/>
            <a:r>
              <a:rPr lang="en-US" b="1" i="1" dirty="0" smtClean="0"/>
              <a:t>High power view of </a:t>
            </a:r>
            <a:r>
              <a:rPr lang="en-US" b="1" i="1" dirty="0" err="1" smtClean="0"/>
              <a:t>pheochromocytoma</a:t>
            </a:r>
            <a:r>
              <a:rPr lang="en-US" b="1" i="1" dirty="0" smtClean="0"/>
              <a:t>  consisting of </a:t>
            </a:r>
            <a:r>
              <a:rPr lang="en-US" b="1" i="1" dirty="0" err="1">
                <a:solidFill>
                  <a:srgbClr val="FF0000"/>
                </a:solidFill>
              </a:rPr>
              <a:t>Atyphical</a:t>
            </a:r>
            <a:r>
              <a:rPr lang="en-US" b="1" i="1" dirty="0">
                <a:solidFill>
                  <a:srgbClr val="FF0000"/>
                </a:solidFill>
              </a:rPr>
              <a:t> cells showing granular and eosinophilic cytoplasm </a:t>
            </a:r>
            <a:r>
              <a:rPr lang="en-US" b="1" i="1" dirty="0" smtClean="0"/>
              <a:t>. Note the presence of </a:t>
            </a:r>
            <a:r>
              <a:rPr lang="en-US" b="1" i="1" dirty="0">
                <a:solidFill>
                  <a:srgbClr val="0000FF"/>
                </a:solidFill>
              </a:rPr>
              <a:t>Pleomorphic </a:t>
            </a:r>
            <a:r>
              <a:rPr lang="en-US" b="1" i="1" dirty="0" err="1">
                <a:solidFill>
                  <a:srgbClr val="0000FF"/>
                </a:solidFill>
              </a:rPr>
              <a:t>tumour</a:t>
            </a:r>
            <a:r>
              <a:rPr lang="en-US" b="1" i="1" dirty="0">
                <a:solidFill>
                  <a:srgbClr val="0000FF"/>
                </a:solidFill>
              </a:rPr>
              <a:t> cells </a:t>
            </a:r>
            <a:r>
              <a:rPr lang="en-US" b="1" i="1" dirty="0" smtClean="0"/>
              <a:t>near the center of the picture . </a:t>
            </a:r>
            <a:endParaRPr lang="en-US" b="1" i="1" dirty="0"/>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cxnSp>
        <p:nvCxnSpPr>
          <p:cNvPr id="7" name="Straight Arrow Connector 6"/>
          <p:cNvCxnSpPr/>
          <p:nvPr/>
        </p:nvCxnSpPr>
        <p:spPr>
          <a:xfrm>
            <a:off x="2195736" y="2348880"/>
            <a:ext cx="576064"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07904" y="2931390"/>
            <a:ext cx="720080" cy="216024"/>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115616" y="260648"/>
            <a:ext cx="7128792" cy="648072"/>
          </a:xfrm>
          <a:prstGeom prst="round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Pheochromocytoma – Electron Microscopy view</a:t>
            </a:r>
            <a:endParaRPr lang="en-US" sz="2600" b="1" i="1" dirty="0"/>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3074" name="Picture 2" descr="http://library.med.utah.edu/WebPath/jpeg4/ENDO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24744"/>
            <a:ext cx="5400600" cy="3960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106433925"/>
              </p:ext>
            </p:extLst>
          </p:nvPr>
        </p:nvGraphicFramePr>
        <p:xfrm>
          <a:off x="1547664" y="5134312"/>
          <a:ext cx="6120680" cy="1310640"/>
        </p:xfrm>
        <a:graphic>
          <a:graphicData uri="http://schemas.openxmlformats.org/drawingml/2006/table">
            <a:tbl>
              <a:tblPr/>
              <a:tblGrid>
                <a:gridCol w="6120680">
                  <a:extLst>
                    <a:ext uri="{9D8B030D-6E8A-4147-A177-3AD203B41FA5}">
                      <a16:colId xmlns:a16="http://schemas.microsoft.com/office/drawing/2014/main" val="20000"/>
                    </a:ext>
                  </a:extLst>
                </a:gridCol>
              </a:tblGrid>
              <a:tr h="0">
                <a:tc>
                  <a:txBody>
                    <a:bodyPr/>
                    <a:lstStyle/>
                    <a:p>
                      <a:pPr algn="ctr"/>
                      <a:r>
                        <a:rPr lang="en-US" sz="1600" b="1" i="1" dirty="0">
                          <a:effectLst/>
                        </a:rPr>
                        <a:t>By electron microscopy, the neoplastic cells of the </a:t>
                      </a:r>
                      <a:r>
                        <a:rPr lang="en-US" sz="1600" b="1" i="1" dirty="0" err="1">
                          <a:effectLst/>
                        </a:rPr>
                        <a:t>pheochromocytoma</a:t>
                      </a:r>
                      <a:r>
                        <a:rPr lang="en-US" sz="1600" b="1" i="1" dirty="0">
                          <a:effectLst/>
                        </a:rPr>
                        <a:t> contain </a:t>
                      </a:r>
                      <a:r>
                        <a:rPr lang="en-US" sz="1600" b="1" i="1" dirty="0" smtClean="0">
                          <a:effectLst/>
                        </a:rPr>
                        <a:t>variable numbers of membrane-bound, electron-dense </a:t>
                      </a:r>
                      <a:r>
                        <a:rPr lang="en-US" sz="1600" b="1" i="1" dirty="0" err="1" smtClean="0">
                          <a:effectLst/>
                        </a:rPr>
                        <a:t>neurosecretory</a:t>
                      </a:r>
                      <a:r>
                        <a:rPr lang="en-US" sz="1600" b="1" i="1" dirty="0" smtClean="0">
                          <a:effectLst/>
                        </a:rPr>
                        <a:t> granules . </a:t>
                      </a:r>
                      <a:r>
                        <a:rPr lang="en-US" sz="1600" b="1" i="1" dirty="0">
                          <a:effectLst/>
                        </a:rPr>
                        <a:t>It is these granules that contain the catecholamines. The granules seen here appear as small black round objects in the cytoplasm of the cell. </a:t>
                      </a:r>
                    </a:p>
                  </a:txBody>
                  <a:tcPr anchor="ctr">
                    <a:lnL>
                      <a:noFill/>
                    </a:lnL>
                    <a:lnR>
                      <a:noFill/>
                    </a:lnR>
                    <a:lnT>
                      <a:noFill/>
                    </a:lnT>
                    <a:lnB>
                      <a:noFill/>
                    </a:lnB>
                  </a:tcPr>
                </a:tc>
                <a:extLst>
                  <a:ext uri="{0D108BD9-81ED-4DB2-BD59-A6C34878D82A}">
                    <a16:rowId xmlns:a16="http://schemas.microsoft.com/office/drawing/2014/main" val="10000"/>
                  </a:ext>
                </a:extLst>
              </a:tr>
            </a:tbl>
          </a:graphicData>
        </a:graphic>
      </p:graphicFrame>
      <p:cxnSp>
        <p:nvCxnSpPr>
          <p:cNvPr id="9" name="Straight Arrow Connector 8"/>
          <p:cNvCxnSpPr/>
          <p:nvPr/>
        </p:nvCxnSpPr>
        <p:spPr>
          <a:xfrm>
            <a:off x="2843808" y="1844824"/>
            <a:ext cx="576064"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40152" y="2258233"/>
            <a:ext cx="576064" cy="43204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7704" y="3212976"/>
            <a:ext cx="5762563" cy="936104"/>
          </a:xfrm>
        </p:spPr>
        <p:txBody>
          <a:bodyPr>
            <a:noAutofit/>
          </a:bodyPr>
          <a:lstStyle/>
          <a:p>
            <a:r>
              <a:rPr lang="en-US" sz="5400" b="1" i="1" dirty="0" smtClean="0">
                <a:solidFill>
                  <a:srgbClr val="C00000"/>
                </a:solidFill>
                <a:effectLst>
                  <a:outerShdw blurRad="38100" dist="38100" dir="2700000" algn="tl">
                    <a:srgbClr val="000000">
                      <a:alpha val="43137"/>
                    </a:srgbClr>
                  </a:outerShdw>
                </a:effectLst>
              </a:rPr>
              <a:t>Cushing </a:t>
            </a:r>
            <a:r>
              <a:rPr lang="en-US" sz="5400" b="1" i="1" dirty="0">
                <a:solidFill>
                  <a:srgbClr val="C00000"/>
                </a:solidFill>
                <a:effectLst>
                  <a:outerShdw blurRad="38100" dist="38100" dir="2700000" algn="tl">
                    <a:srgbClr val="000000">
                      <a:alpha val="43137"/>
                    </a:srgbClr>
                  </a:outerShdw>
                </a:effectLst>
              </a:rPr>
              <a:t>Syndrome</a:t>
            </a:r>
          </a:p>
        </p:txBody>
      </p:sp>
      <p:sp>
        <p:nvSpPr>
          <p:cNvPr id="5" name="TextBox 4"/>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2346597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979712" y="476672"/>
            <a:ext cx="5626223"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 Clinical Case</a:t>
            </a:r>
          </a:p>
        </p:txBody>
      </p:sp>
      <p:sp>
        <p:nvSpPr>
          <p:cNvPr id="5" name="Rectangle 4"/>
          <p:cNvSpPr/>
          <p:nvPr/>
        </p:nvSpPr>
        <p:spPr>
          <a:xfrm>
            <a:off x="4716017" y="4941168"/>
            <a:ext cx="3909442" cy="646331"/>
          </a:xfrm>
          <a:prstGeom prst="rect">
            <a:avLst/>
          </a:prstGeom>
        </p:spPr>
        <p:txBody>
          <a:bodyPr wrap="square">
            <a:spAutoFit/>
          </a:bodyPr>
          <a:lstStyle/>
          <a:p>
            <a:pPr marL="285750" indent="-285750">
              <a:buFont typeface="Arial" panose="020B0604020202020204" pitchFamily="34" charset="0"/>
              <a:buChar char="•"/>
            </a:pPr>
            <a:r>
              <a:rPr lang="en-US" b="1" i="1" dirty="0" smtClean="0">
                <a:solidFill>
                  <a:srgbClr val="000000"/>
                </a:solidFill>
                <a:latin typeface="Georgia Serif"/>
              </a:rPr>
              <a:t>Truncal </a:t>
            </a:r>
            <a:r>
              <a:rPr lang="en-US" b="1" i="1" dirty="0">
                <a:solidFill>
                  <a:srgbClr val="000000"/>
                </a:solidFill>
                <a:latin typeface="Georgia Serif"/>
              </a:rPr>
              <a:t>obesity.</a:t>
            </a:r>
          </a:p>
          <a:p>
            <a:pPr marL="285750" indent="-285750">
              <a:buFont typeface="Arial" panose="020B0604020202020204" pitchFamily="34" charset="0"/>
              <a:buChar char="•"/>
            </a:pPr>
            <a:r>
              <a:rPr lang="en-US" b="1" i="1" dirty="0" smtClean="0">
                <a:solidFill>
                  <a:srgbClr val="000000"/>
                </a:solidFill>
                <a:latin typeface="Georgia Serif"/>
              </a:rPr>
              <a:t>Abdominal </a:t>
            </a:r>
            <a:r>
              <a:rPr lang="en-US" b="1" i="1" dirty="0">
                <a:solidFill>
                  <a:srgbClr val="000000"/>
                </a:solidFill>
                <a:latin typeface="Georgia Serif"/>
              </a:rPr>
              <a:t>purple </a:t>
            </a:r>
            <a:r>
              <a:rPr lang="en-US" b="1" i="1" dirty="0" err="1">
                <a:solidFill>
                  <a:srgbClr val="000000"/>
                </a:solidFill>
                <a:latin typeface="Georgia Serif"/>
              </a:rPr>
              <a:t>striae</a:t>
            </a:r>
            <a:r>
              <a:rPr lang="en-US" b="1" i="1" dirty="0">
                <a:solidFill>
                  <a:srgbClr val="000000"/>
                </a:solidFill>
                <a:latin typeface="Georgia Serif"/>
              </a:rPr>
              <a:t>.</a:t>
            </a:r>
            <a:endParaRPr lang="en-US" b="1" i="1" dirty="0"/>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pic>
        <p:nvPicPr>
          <p:cNvPr id="2" name="Picture 1"/>
          <p:cNvPicPr>
            <a:picLocks noChangeAspect="1"/>
          </p:cNvPicPr>
          <p:nvPr/>
        </p:nvPicPr>
        <p:blipFill>
          <a:blip r:embed="rId2"/>
          <a:stretch>
            <a:fillRect/>
          </a:stretch>
        </p:blipFill>
        <p:spPr>
          <a:xfrm>
            <a:off x="4644008" y="1218321"/>
            <a:ext cx="3981450" cy="3505200"/>
          </a:xfrm>
          <a:prstGeom prst="rect">
            <a:avLst/>
          </a:prstGeom>
        </p:spPr>
      </p:pic>
      <p:pic>
        <p:nvPicPr>
          <p:cNvPr id="11" name="Picture 2" descr="https://lehman-cuny.digication.com/files/Mae80a31432055b1b872739edb4e4ae4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56" y="1258429"/>
            <a:ext cx="2927664" cy="34667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9694" y="4922584"/>
            <a:ext cx="3384376" cy="1477328"/>
          </a:xfrm>
          <a:prstGeom prst="rect">
            <a:avLst/>
          </a:prstGeom>
          <a:noFill/>
        </p:spPr>
        <p:txBody>
          <a:bodyPr wrap="square" rtlCol="0">
            <a:spAutoFit/>
          </a:bodyPr>
          <a:lstStyle/>
          <a:p>
            <a:pPr algn="ctr"/>
            <a:r>
              <a:rPr lang="en-US" b="1" i="1" dirty="0" smtClean="0"/>
              <a:t>A child with Cushing syndrome as a result of Long-term corticosteroids treatment. Note the classical Moon face appearance</a:t>
            </a:r>
            <a:endParaRPr lang="en-US" b="1" i="1" dirty="0"/>
          </a:p>
        </p:txBody>
      </p:sp>
    </p:spTree>
    <p:extLst>
      <p:ext uri="{BB962C8B-B14F-4D97-AF65-F5344CB8AC3E}">
        <p14:creationId xmlns:p14="http://schemas.microsoft.com/office/powerpoint/2010/main" val="153979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3" cstate="print"/>
          <a:srcRect/>
          <a:stretch>
            <a:fillRect/>
          </a:stretch>
        </p:blipFill>
        <p:spPr bwMode="auto">
          <a:xfrm>
            <a:off x="4572000" y="908720"/>
            <a:ext cx="3600400" cy="4464496"/>
          </a:xfrm>
          <a:prstGeom prst="rect">
            <a:avLst/>
          </a:prstGeom>
          <a:noFill/>
          <a:ln w="9525">
            <a:noFill/>
            <a:miter lim="800000"/>
            <a:headEnd/>
            <a:tailEnd/>
          </a:ln>
        </p:spPr>
      </p:pic>
      <p:pic>
        <p:nvPicPr>
          <p:cNvPr id="9" name="Picture 2" descr="http://library.med.utah.edu/WebPath/jpeg4/ENDO015.jpg"/>
          <p:cNvPicPr>
            <a:picLocks noChangeAspect="1" noChangeArrowheads="1"/>
          </p:cNvPicPr>
          <p:nvPr/>
        </p:nvPicPr>
        <p:blipFill>
          <a:blip r:embed="rId4" cstate="print"/>
          <a:srcRect/>
          <a:stretch>
            <a:fillRect/>
          </a:stretch>
        </p:blipFill>
        <p:spPr bwMode="auto">
          <a:xfrm>
            <a:off x="971600" y="908720"/>
            <a:ext cx="3384376" cy="4464496"/>
          </a:xfrm>
          <a:prstGeom prst="rect">
            <a:avLst/>
          </a:prstGeom>
          <a:noFill/>
        </p:spPr>
      </p:pic>
      <p:sp>
        <p:nvSpPr>
          <p:cNvPr id="10" name="Rectangle 9"/>
          <p:cNvSpPr/>
          <p:nvPr/>
        </p:nvSpPr>
        <p:spPr>
          <a:xfrm>
            <a:off x="539552" y="5373216"/>
            <a:ext cx="7704856" cy="1200329"/>
          </a:xfrm>
          <a:prstGeom prst="rect">
            <a:avLst/>
          </a:prstGeom>
        </p:spPr>
        <p:txBody>
          <a:bodyPr wrap="square">
            <a:spAutoFit/>
          </a:bodyPr>
          <a:lstStyle/>
          <a:p>
            <a:pPr algn="ctr"/>
            <a:r>
              <a:rPr lang="en-US" b="1" i="1" dirty="0" smtClean="0"/>
              <a:t>The normal appearance of the thyroid gland (15-25 g ) on the anterior trachea of the neck. The thyroid gland has a right lobe and a left lobe connected by </a:t>
            </a:r>
          </a:p>
          <a:p>
            <a:pPr algn="ctr"/>
            <a:r>
              <a:rPr lang="en-US" b="1" i="1" dirty="0" smtClean="0"/>
              <a:t>a narrow isthmus. A normal thyroid cannot easily be palpated on physical examination</a:t>
            </a:r>
            <a:endParaRPr lang="en-US" b="1" i="1" dirty="0"/>
          </a:p>
        </p:txBody>
      </p:sp>
      <p:sp>
        <p:nvSpPr>
          <p:cNvPr id="11" name="Rounded Rectangle 10"/>
          <p:cNvSpPr/>
          <p:nvPr/>
        </p:nvSpPr>
        <p:spPr>
          <a:xfrm>
            <a:off x="1115616" y="216024"/>
            <a:ext cx="6840760" cy="5486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rPr>
              <a:t>Normal anatomy of thyroid gland</a:t>
            </a:r>
            <a:endParaRPr lang="en-US" sz="28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2" name="TextBox 11"/>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611560" y="332656"/>
            <a:ext cx="8064896" cy="511453"/>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Cushing syndrome with Cortical Adenoma - Gross</a:t>
            </a:r>
          </a:p>
        </p:txBody>
      </p:sp>
      <p:pic>
        <p:nvPicPr>
          <p:cNvPr id="5122" name="Picture 2" descr="http://library.med.utah.edu/WebPath/jpeg4/ENDO0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200800" cy="3600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27584" y="4710043"/>
            <a:ext cx="7344816" cy="1200329"/>
          </a:xfrm>
          <a:prstGeom prst="rect">
            <a:avLst/>
          </a:prstGeom>
        </p:spPr>
        <p:txBody>
          <a:bodyPr wrap="square">
            <a:spAutoFit/>
          </a:bodyPr>
          <a:lstStyle/>
          <a:p>
            <a:pPr algn="ctr"/>
            <a:r>
              <a:rPr lang="en-US" b="1" i="1" dirty="0">
                <a:solidFill>
                  <a:srgbClr val="000000"/>
                </a:solidFill>
                <a:latin typeface="Arial" panose="020B0604020202020204" pitchFamily="34" charset="0"/>
                <a:cs typeface="Arial" panose="020B0604020202020204" pitchFamily="34" charset="0"/>
              </a:rPr>
              <a:t>This adrenal gland, removed surgically from a patient with Cushing </a:t>
            </a:r>
            <a:r>
              <a:rPr lang="en-US" b="1" i="1" dirty="0" smtClean="0">
                <a:solidFill>
                  <a:srgbClr val="000000"/>
                </a:solidFill>
                <a:latin typeface="Arial" panose="020B0604020202020204" pitchFamily="34" charset="0"/>
                <a:cs typeface="Arial" panose="020B0604020202020204" pitchFamily="34" charset="0"/>
              </a:rPr>
              <a:t>syndrome.</a:t>
            </a:r>
          </a:p>
          <a:p>
            <a:pPr algn="ctr"/>
            <a:r>
              <a:rPr lang="en-US" b="1" i="1" dirty="0">
                <a:latin typeface="Arial" panose="020B0604020202020204" pitchFamily="34" charset="0"/>
                <a:cs typeface="Arial" panose="020B0604020202020204" pitchFamily="34" charset="0"/>
              </a:rPr>
              <a:t>Cortical well encapsulated lesion surrounded by atrophic adrenal gland.</a:t>
            </a: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3362899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259632" y="279004"/>
            <a:ext cx="6768752"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Cortical Adenoma - MPF</a:t>
            </a:r>
          </a:p>
        </p:txBody>
      </p:sp>
      <p:pic>
        <p:nvPicPr>
          <p:cNvPr id="5" name="Picture 2" descr="http://library.med.utah.edu/WebPath/jpeg4/ENDO0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3608" y="980725"/>
            <a:ext cx="7200800" cy="432048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76485144"/>
              </p:ext>
            </p:extLst>
          </p:nvPr>
        </p:nvGraphicFramePr>
        <p:xfrm>
          <a:off x="1043607" y="5303126"/>
          <a:ext cx="7200801" cy="1440180"/>
        </p:xfrm>
        <a:graphic>
          <a:graphicData uri="http://schemas.openxmlformats.org/drawingml/2006/table">
            <a:tbl>
              <a:tblPr/>
              <a:tblGrid>
                <a:gridCol w="7200801">
                  <a:extLst>
                    <a:ext uri="{9D8B030D-6E8A-4147-A177-3AD203B41FA5}">
                      <a16:colId xmlns:a16="http://schemas.microsoft.com/office/drawing/2014/main" val="20000"/>
                    </a:ext>
                  </a:extLst>
                </a:gridCol>
              </a:tblGrid>
              <a:tr h="685800">
                <a:tc>
                  <a:txBody>
                    <a:bodyPr/>
                    <a:lstStyle/>
                    <a:p>
                      <a:pPr algn="ctr"/>
                      <a:r>
                        <a:rPr lang="en-US" sz="1800" b="1" i="1" dirty="0" smtClean="0">
                          <a:effectLst/>
                        </a:rPr>
                        <a:t>Adrenal </a:t>
                      </a:r>
                      <a:r>
                        <a:rPr lang="en-US" sz="1800" b="1" i="1" dirty="0">
                          <a:effectLst/>
                        </a:rPr>
                        <a:t>cortical adenoma at the </a:t>
                      </a:r>
                      <a:r>
                        <a:rPr lang="en-US" sz="1800" b="1" i="1" dirty="0" smtClean="0">
                          <a:effectLst/>
                        </a:rPr>
                        <a:t>left </a:t>
                      </a:r>
                      <a:r>
                        <a:rPr lang="en-US" sz="1800" b="1" i="1" dirty="0">
                          <a:effectLst/>
                        </a:rPr>
                        <a:t>resembles normal adrenal </a:t>
                      </a:r>
                      <a:r>
                        <a:rPr lang="en-US" sz="1800" b="1" i="1" dirty="0" smtClean="0">
                          <a:effectLst/>
                        </a:rPr>
                        <a:t>zona fasciculata</a:t>
                      </a:r>
                      <a:r>
                        <a:rPr lang="en-US" sz="1800" b="1" i="1" dirty="0">
                          <a:effectLst/>
                        </a:rPr>
                        <a:t>. The </a:t>
                      </a:r>
                      <a:r>
                        <a:rPr lang="en-US" sz="1800" b="1" i="1" u="none" strike="noStrike" dirty="0">
                          <a:solidFill>
                            <a:srgbClr val="FF0000"/>
                          </a:solidFill>
                          <a:effectLst/>
                        </a:rPr>
                        <a:t>capsule</a:t>
                      </a:r>
                      <a:r>
                        <a:rPr lang="en-US" sz="1800" b="1" i="1" dirty="0">
                          <a:effectLst/>
                        </a:rPr>
                        <a:t> of this benign neoplasm is at the </a:t>
                      </a:r>
                      <a:r>
                        <a:rPr lang="en-US" sz="1800" b="1" i="1" dirty="0" smtClean="0">
                          <a:effectLst/>
                        </a:rPr>
                        <a:t>right. </a:t>
                      </a:r>
                      <a:r>
                        <a:rPr lang="en-US" sz="1800" b="1" i="1" dirty="0">
                          <a:effectLst/>
                        </a:rPr>
                        <a:t>There may be </a:t>
                      </a:r>
                      <a:r>
                        <a:rPr lang="en-US" sz="1800" b="1" i="1" dirty="0">
                          <a:solidFill>
                            <a:srgbClr val="C00000"/>
                          </a:solidFill>
                          <a:effectLst/>
                        </a:rPr>
                        <a:t>minimal</a:t>
                      </a:r>
                      <a:r>
                        <a:rPr lang="en-US" sz="1800" b="1" i="1" dirty="0">
                          <a:effectLst/>
                        </a:rPr>
                        <a:t> cellular pleomorphism within adenomas</a:t>
                      </a:r>
                      <a:r>
                        <a:rPr lang="en-US" sz="1800" b="1" i="1" dirty="0" smtClean="0">
                          <a:effectLst/>
                        </a:rPr>
                        <a:t>. Malignant transformation: Large weight of the lesion (more than 300 g), Cellular anaplasia and No Capsule or invasion of the capsule.</a:t>
                      </a:r>
                      <a:endParaRPr lang="en-US" sz="1800" b="1" i="1" dirty="0">
                        <a:effectLst/>
                      </a:endParaRPr>
                    </a:p>
                  </a:txBody>
                  <a:tcPr marL="68580" marR="68580" marT="34290" marB="34290" anchor="ct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8" name="TextBox 7"/>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extLst>
      <p:ext uri="{BB962C8B-B14F-4D97-AF65-F5344CB8AC3E}">
        <p14:creationId xmlns:p14="http://schemas.microsoft.com/office/powerpoint/2010/main" val="11187962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1187624" y="260648"/>
            <a:ext cx="6984776" cy="439445"/>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800" b="1" i="1" dirty="0">
                <a:effectLst>
                  <a:outerShdw blurRad="38100" dist="38100" dir="2700000" algn="tl">
                    <a:srgbClr val="000000">
                      <a:alpha val="43137"/>
                    </a:srgbClr>
                  </a:outerShdw>
                </a:effectLst>
              </a:rPr>
              <a:t>Adrenal Gland – Cortical Adenoma - HPF</a:t>
            </a:r>
          </a:p>
        </p:txBody>
      </p:sp>
      <p:pic>
        <p:nvPicPr>
          <p:cNvPr id="3074" name="Picture 2" descr="http://www.webpathology.com/slides/slides/Adrenal_AtypicalAdenoma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80728"/>
            <a:ext cx="7056783" cy="460851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115616" y="5733256"/>
            <a:ext cx="6984776" cy="923330"/>
          </a:xfrm>
          <a:prstGeom prst="rect">
            <a:avLst/>
          </a:prstGeom>
        </p:spPr>
        <p:txBody>
          <a:bodyPr wrap="square">
            <a:spAutoFit/>
          </a:bodyPr>
          <a:lstStyle/>
          <a:p>
            <a:pPr marL="285750" indent="-285750">
              <a:buFont typeface="Arial" panose="020B0604020202020204" pitchFamily="34" charset="0"/>
              <a:buChar char="•"/>
            </a:pPr>
            <a:r>
              <a:rPr lang="en-US" b="1" i="1" dirty="0">
                <a:solidFill>
                  <a:srgbClr val="000000"/>
                </a:solidFill>
                <a:latin typeface="Arial" panose="020B0604020202020204" pitchFamily="34" charset="0"/>
              </a:rPr>
              <a:t>Hyperchromatic and enlarged nuclei.</a:t>
            </a:r>
          </a:p>
          <a:p>
            <a:pPr marL="285750" indent="-285750">
              <a:buFont typeface="Arial" panose="020B0604020202020204" pitchFamily="34" charset="0"/>
              <a:buChar char="•"/>
            </a:pPr>
            <a:r>
              <a:rPr lang="en-US" b="1" i="1" dirty="0">
                <a:solidFill>
                  <a:srgbClr val="000000"/>
                </a:solidFill>
                <a:latin typeface="Arial" panose="020B0604020202020204" pitchFamily="34" charset="0"/>
              </a:rPr>
              <a:t>Prominent nucleoli.</a:t>
            </a:r>
          </a:p>
          <a:p>
            <a:pPr marL="285750" indent="-285750">
              <a:buFont typeface="Arial" panose="020B0604020202020204" pitchFamily="34" charset="0"/>
              <a:buChar char="•"/>
            </a:pPr>
            <a:r>
              <a:rPr lang="en-US" b="1" i="1" dirty="0">
                <a:solidFill>
                  <a:srgbClr val="000000"/>
                </a:solidFill>
                <a:latin typeface="Arial" panose="020B0604020202020204" pitchFamily="34" charset="0"/>
              </a:rPr>
              <a:t>Both eosinophilic and clear cytoplasm of neoplastic cells.</a:t>
            </a:r>
            <a:endParaRPr lang="en-US" b="1" i="1" dirty="0"/>
          </a:p>
        </p:txBody>
      </p:sp>
      <p:sp>
        <p:nvSpPr>
          <p:cNvPr id="6" name="TextBox 5"/>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
        <p:nvSpPr>
          <p:cNvPr id="7" name="TextBox 6"/>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Tree>
    <p:extLst>
      <p:ext uri="{BB962C8B-B14F-4D97-AF65-F5344CB8AC3E}">
        <p14:creationId xmlns:p14="http://schemas.microsoft.com/office/powerpoint/2010/main" val="230373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s://encrypted-tbn2.gstatic.com/images?q=tbn:ANd9GcQQa9edzqVNp9lSJNzQ-inxMeZjzp7gtMHeCBrukouvkiDeT11y"/>
          <p:cNvPicPr>
            <a:picLocks noChangeAspect="1" noChangeArrowheads="1"/>
          </p:cNvPicPr>
          <p:nvPr/>
        </p:nvPicPr>
        <p:blipFill>
          <a:blip r:embed="rId2" cstate="print"/>
          <a:srcRect/>
          <a:stretch>
            <a:fillRect/>
          </a:stretch>
        </p:blipFill>
        <p:spPr bwMode="auto">
          <a:xfrm>
            <a:off x="0" y="0"/>
            <a:ext cx="9054002" cy="6858000"/>
          </a:xfrm>
          <a:prstGeom prst="rect">
            <a:avLst/>
          </a:prstGeom>
          <a:noFill/>
        </p:spPr>
      </p:pic>
      <p:sp>
        <p:nvSpPr>
          <p:cNvPr id="4" name="Rectangle 3"/>
          <p:cNvSpPr/>
          <p:nvPr/>
        </p:nvSpPr>
        <p:spPr>
          <a:xfrm>
            <a:off x="2763736" y="1916832"/>
            <a:ext cx="3611886" cy="707886"/>
          </a:xfrm>
          <a:prstGeom prst="rect">
            <a:avLst/>
          </a:prstGeom>
        </p:spPr>
        <p:txBody>
          <a:bodyPr wrap="none">
            <a:spAutoFit/>
          </a:bodyPr>
          <a:lstStyle/>
          <a:p>
            <a:pPr algn="ctr"/>
            <a:r>
              <a:rPr lang="en-US" sz="4000" b="1" i="1" dirty="0" smtClean="0">
                <a:effectLst>
                  <a:outerShdw blurRad="38100" dist="38100" dir="2700000" algn="tl">
                    <a:srgbClr val="000000">
                      <a:alpha val="43137"/>
                    </a:srgbClr>
                  </a:outerShdw>
                </a:effectLst>
              </a:rPr>
              <a:t>GOOD LUCK</a:t>
            </a:r>
            <a:endParaRPr lang="en-US" sz="4000" b="1" i="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15616" y="5613047"/>
            <a:ext cx="7128792" cy="1200329"/>
          </a:xfrm>
          <a:prstGeom prst="rect">
            <a:avLst/>
          </a:prstGeom>
        </p:spPr>
        <p:txBody>
          <a:bodyPr wrap="square">
            <a:spAutoFit/>
          </a:bodyPr>
          <a:lstStyle/>
          <a:p>
            <a:pPr algn="ctr"/>
            <a:r>
              <a:rPr lang="en-US" b="1" i="1" dirty="0" smtClean="0"/>
              <a:t>Normal thyroid seen microscopically consists of follicles lined by a cuboidal epithelium and filled with pink, homogenous colloid. The follicles vary somewhat in size. The interstitium, which may contain "C" cells, is not prominent.</a:t>
            </a:r>
            <a:endParaRPr lang="en-US" b="1" i="1" dirty="0"/>
          </a:p>
        </p:txBody>
      </p:sp>
      <p:pic>
        <p:nvPicPr>
          <p:cNvPr id="2049" name="Picture 1"/>
          <p:cNvPicPr>
            <a:picLocks noChangeAspect="1" noChangeArrowheads="1"/>
          </p:cNvPicPr>
          <p:nvPr/>
        </p:nvPicPr>
        <p:blipFill>
          <a:blip r:embed="rId2" cstate="print"/>
          <a:srcRect/>
          <a:stretch>
            <a:fillRect/>
          </a:stretch>
        </p:blipFill>
        <p:spPr bwMode="auto">
          <a:xfrm>
            <a:off x="971600" y="908720"/>
            <a:ext cx="7272808" cy="4651251"/>
          </a:xfrm>
          <a:prstGeom prst="rect">
            <a:avLst/>
          </a:prstGeom>
          <a:noFill/>
          <a:ln w="9525">
            <a:noFill/>
            <a:miter lim="800000"/>
            <a:headEnd/>
            <a:tailEnd/>
          </a:ln>
        </p:spPr>
      </p:pic>
      <p:sp>
        <p:nvSpPr>
          <p:cNvPr id="6" name="Rounded Rectangle 5"/>
          <p:cNvSpPr/>
          <p:nvPr/>
        </p:nvSpPr>
        <p:spPr>
          <a:xfrm>
            <a:off x="1547664" y="188640"/>
            <a:ext cx="6480720"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LPF&amp;HPF</a:t>
            </a:r>
            <a:endParaRPr lang="en-US" sz="2400" b="1" i="1" dirty="0">
              <a:solidFill>
                <a:schemeClr val="bg1"/>
              </a:solidFill>
            </a:endParaRPr>
          </a:p>
        </p:txBody>
      </p:sp>
      <p:sp>
        <p:nvSpPr>
          <p:cNvPr id="8" name="TextBox 7"/>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9" name="TextBox 8"/>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5298" name="Picture 2" descr="http://library.med.utah.edu/WebPath/jpeg4/ENDO082.jpg"/>
          <p:cNvPicPr>
            <a:picLocks noChangeAspect="1" noChangeArrowheads="1"/>
          </p:cNvPicPr>
          <p:nvPr/>
        </p:nvPicPr>
        <p:blipFill>
          <a:blip r:embed="rId2" cstate="print"/>
          <a:srcRect/>
          <a:stretch>
            <a:fillRect/>
          </a:stretch>
        </p:blipFill>
        <p:spPr bwMode="auto">
          <a:xfrm>
            <a:off x="1414531" y="908720"/>
            <a:ext cx="6613853" cy="4032448"/>
          </a:xfrm>
          <a:prstGeom prst="rect">
            <a:avLst/>
          </a:prstGeom>
          <a:noFill/>
          <a:ln w="28575">
            <a:solidFill>
              <a:schemeClr val="tx1"/>
            </a:solidFill>
          </a:ln>
        </p:spPr>
      </p:pic>
      <p:sp>
        <p:nvSpPr>
          <p:cNvPr id="4" name="Rectangle 3"/>
          <p:cNvSpPr/>
          <p:nvPr/>
        </p:nvSpPr>
        <p:spPr>
          <a:xfrm>
            <a:off x="1043608" y="5059050"/>
            <a:ext cx="7128792" cy="1477328"/>
          </a:xfrm>
          <a:prstGeom prst="rect">
            <a:avLst/>
          </a:prstGeom>
        </p:spPr>
        <p:txBody>
          <a:bodyPr wrap="square">
            <a:spAutoFit/>
          </a:bodyPr>
          <a:lstStyle/>
          <a:p>
            <a:pPr algn="ctr"/>
            <a:r>
              <a:rPr lang="en-US" b="1" i="1" dirty="0" smtClean="0"/>
              <a:t>This normal thyroid follicle is lined by a cuboidal follicular epithelial cells that can add or subtract colloid depending upon the degree of stimulation from TSH (thyroid stimulating hormone) released by the pituitary gland. As in all endocrine glands, the interstitium has a rich vascular supply into which hormone is secreted.</a:t>
            </a:r>
            <a:endParaRPr lang="en-US" b="1" i="1" dirty="0"/>
          </a:p>
        </p:txBody>
      </p:sp>
      <p:sp>
        <p:nvSpPr>
          <p:cNvPr id="6" name="Rounded Rectangle 5"/>
          <p:cNvSpPr/>
          <p:nvPr/>
        </p:nvSpPr>
        <p:spPr>
          <a:xfrm>
            <a:off x="1907704" y="188640"/>
            <a:ext cx="5688632" cy="57606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bg1"/>
                </a:solidFill>
              </a:rPr>
              <a:t>Normal Histology of Thyroid gland - HPF</a:t>
            </a:r>
            <a:endParaRPr lang="en-US" sz="2400" b="1" i="1" dirty="0">
              <a:solidFill>
                <a:schemeClr val="bg1"/>
              </a:solidFill>
            </a:endParaRPr>
          </a:p>
        </p:txBody>
      </p:sp>
      <p:sp>
        <p:nvSpPr>
          <p:cNvPr id="9" name="TextBox 8"/>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10" name="TextBox 9"/>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44" y="3356992"/>
            <a:ext cx="6172200" cy="1384920"/>
          </a:xfrm>
        </p:spPr>
        <p:txBody>
          <a:bodyPr>
            <a:noAutofit/>
          </a:bodyPr>
          <a:lstStyle/>
          <a:p>
            <a:pPr algn="ctr"/>
            <a:r>
              <a:rPr lang="en-US" sz="4400" b="1" i="1" dirty="0" smtClean="0">
                <a:solidFill>
                  <a:schemeClr val="accent1">
                    <a:lumMod val="75000"/>
                  </a:schemeClr>
                </a:solidFill>
                <a:effectLst>
                  <a:outerShdw blurRad="38100" dist="38100" dir="2700000" algn="tl">
                    <a:srgbClr val="000000">
                      <a:alpha val="43137"/>
                    </a:srgbClr>
                  </a:outerShdw>
                </a:effectLst>
              </a:rPr>
              <a:t>Gross and Histopathology</a:t>
            </a:r>
            <a:endParaRPr lang="en-US" sz="4400" b="1" i="1" dirty="0">
              <a:solidFill>
                <a:schemeClr val="accent1">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7" name="TextBox 6"/>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2852936"/>
            <a:ext cx="6172200" cy="1384920"/>
          </a:xfrm>
        </p:spPr>
        <p:txBody>
          <a:bodyPr>
            <a:noAutofit/>
          </a:bodyPr>
          <a:lstStyle/>
          <a:p>
            <a:pPr algn="ctr"/>
            <a:r>
              <a:rPr lang="en-US" sz="4400" b="1" i="1" dirty="0" smtClean="0">
                <a:solidFill>
                  <a:srgbClr val="000099"/>
                </a:solidFill>
                <a:effectLst>
                  <a:outerShdw blurRad="38100" dist="38100" dir="2700000" algn="tl">
                    <a:srgbClr val="000000">
                      <a:alpha val="43137"/>
                    </a:srgbClr>
                  </a:outerShdw>
                </a:effectLst>
              </a:rPr>
              <a:t>1- Multinodular Goiter  </a:t>
            </a:r>
            <a:endParaRPr lang="en-US" sz="4400" b="1" i="1" dirty="0">
              <a:solidFill>
                <a:srgbClr val="000099"/>
              </a:solidFill>
              <a:effectLst>
                <a:outerShdw blurRad="38100" dist="38100" dir="2700000" algn="tl">
                  <a:srgbClr val="000000">
                    <a:alpha val="43137"/>
                  </a:srgbClr>
                </a:outerShdw>
              </a:effectLst>
            </a:endParaRPr>
          </a:p>
        </p:txBody>
      </p:sp>
      <p:sp>
        <p:nvSpPr>
          <p:cNvPr id="3" name="TextBox 2"/>
          <p:cNvSpPr txBox="1"/>
          <p:nvPr/>
        </p:nvSpPr>
        <p:spPr>
          <a:xfrm>
            <a:off x="8244408" y="6654552"/>
            <a:ext cx="899592" cy="230832"/>
          </a:xfrm>
          <a:prstGeom prst="rect">
            <a:avLst/>
          </a:prstGeom>
          <a:noFill/>
        </p:spPr>
        <p:txBody>
          <a:bodyPr wrap="square" rtlCol="0">
            <a:spAutoFit/>
          </a:bodyPr>
          <a:lstStyle/>
          <a:p>
            <a:pPr algn="r"/>
            <a:r>
              <a:rPr lang="en-US" sz="900" i="1" dirty="0" smtClean="0">
                <a:solidFill>
                  <a:srgbClr val="0000FF"/>
                </a:solidFill>
              </a:rPr>
              <a:t>Endocrine block</a:t>
            </a:r>
            <a:endParaRPr lang="en-US" sz="900" i="1" dirty="0">
              <a:solidFill>
                <a:srgbClr val="0000FF"/>
              </a:solidFill>
            </a:endParaRPr>
          </a:p>
        </p:txBody>
      </p:sp>
      <p:sp>
        <p:nvSpPr>
          <p:cNvPr id="5" name="TextBox 4"/>
          <p:cNvSpPr txBox="1"/>
          <p:nvPr/>
        </p:nvSpPr>
        <p:spPr>
          <a:xfrm>
            <a:off x="0" y="6597352"/>
            <a:ext cx="1187624" cy="230832"/>
          </a:xfrm>
          <a:prstGeom prst="rect">
            <a:avLst/>
          </a:prstGeom>
          <a:noFill/>
        </p:spPr>
        <p:txBody>
          <a:bodyPr wrap="square" rtlCol="0">
            <a:spAutoFit/>
          </a:bodyPr>
          <a:lstStyle/>
          <a:p>
            <a:r>
              <a:rPr lang="en-US" sz="900" i="1" dirty="0" smtClean="0">
                <a:solidFill>
                  <a:srgbClr val="0000FF"/>
                </a:solidFill>
              </a:rPr>
              <a:t>Pathology Dept. KSU</a:t>
            </a:r>
            <a:endParaRPr lang="en-US" sz="900" i="1" dirty="0">
              <a:solidFill>
                <a:srgbClr val="0000FF"/>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1385</TotalTime>
  <Words>1673</Words>
  <Application>Microsoft Office PowerPoint</Application>
  <PresentationFormat>On-screen Show (4:3)</PresentationFormat>
  <Paragraphs>247</Paragraphs>
  <Slides>53</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vt:lpstr>
      <vt:lpstr>Arial Black</vt:lpstr>
      <vt:lpstr>Book Antiqua</vt:lpstr>
      <vt:lpstr>Calibri</vt:lpstr>
      <vt:lpstr>Corbel</vt:lpstr>
      <vt:lpstr>Georgia Serif</vt:lpstr>
      <vt:lpstr>Symbol</vt:lpstr>
      <vt:lpstr>Parallax</vt:lpstr>
      <vt:lpstr>Endocrine Block Pathology Practical</vt:lpstr>
      <vt:lpstr>Objectives:</vt:lpstr>
      <vt:lpstr>PowerPoint Presentation</vt:lpstr>
      <vt:lpstr>Normal Anatomy &amp; Histology</vt:lpstr>
      <vt:lpstr>PowerPoint Presentation</vt:lpstr>
      <vt:lpstr>PowerPoint Presentation</vt:lpstr>
      <vt:lpstr>PowerPoint Presentation</vt:lpstr>
      <vt:lpstr>Gross and Histopathology</vt:lpstr>
      <vt:lpstr>1- Multinodular Goiter  </vt:lpstr>
      <vt:lpstr>PowerPoint Presentation</vt:lpstr>
      <vt:lpstr>PowerPoint Presentation</vt:lpstr>
      <vt:lpstr>PowerPoint Presentation</vt:lpstr>
      <vt:lpstr>PowerPoint Presentation</vt:lpstr>
      <vt:lpstr>2-  Hyperthyroidism &amp; Grave’s Disease</vt:lpstr>
      <vt:lpstr>PowerPoint Presentation</vt:lpstr>
      <vt:lpstr>PowerPoint Presentation</vt:lpstr>
      <vt:lpstr>PowerPoint Presentation</vt:lpstr>
      <vt:lpstr>PowerPoint Presentation</vt:lpstr>
      <vt:lpstr>PowerPoint Presentation</vt:lpstr>
      <vt:lpstr>PowerPoint Presentation</vt:lpstr>
      <vt:lpstr>3- Hashimoto’s Thyroiditis</vt:lpstr>
      <vt:lpstr>PowerPoint Presentation</vt:lpstr>
      <vt:lpstr>PowerPoint Presentation</vt:lpstr>
      <vt:lpstr>PowerPoint Presentation</vt:lpstr>
      <vt:lpstr>PowerPoint Presentation</vt:lpstr>
      <vt:lpstr>4- Follicular Adenoma</vt:lpstr>
      <vt:lpstr>PowerPoint Presentation</vt:lpstr>
      <vt:lpstr>PowerPoint Presentation</vt:lpstr>
      <vt:lpstr>PowerPoint Presentation</vt:lpstr>
      <vt:lpstr>PowerPoint Presentation</vt:lpstr>
      <vt:lpstr>5- Papillary Thyroid Carcinoma</vt:lpstr>
      <vt:lpstr>PowerPoint Presentation</vt:lpstr>
      <vt:lpstr>PowerPoint Presentation</vt:lpstr>
      <vt:lpstr>PowerPoint Presentation</vt:lpstr>
      <vt:lpstr>PowerPoint Presentation</vt:lpstr>
      <vt:lpstr>PowerPoint Presentation</vt:lpstr>
      <vt:lpstr>PowerPoint Presentation</vt:lpstr>
      <vt:lpstr>ADRENAL GLAND</vt:lpstr>
      <vt:lpstr>Pheochromocytoma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Endocrine practical block</dc:title>
  <dc:creator>Dr. Sayed Esawy</dc:creator>
  <cp:lastModifiedBy>Abdullah Basabein</cp:lastModifiedBy>
  <cp:revision>179</cp:revision>
  <dcterms:created xsi:type="dcterms:W3CDTF">2010-07-07T11:08:25Z</dcterms:created>
  <dcterms:modified xsi:type="dcterms:W3CDTF">2020-02-29T18:18:32Z</dcterms:modified>
</cp:coreProperties>
</file>