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4008" r:id="rId1"/>
  </p:sldMasterIdLst>
  <p:notesMasterIdLst>
    <p:notesMasterId r:id="rId48"/>
  </p:notesMasterIdLst>
  <p:handoutMasterIdLst>
    <p:handoutMasterId r:id="rId49"/>
  </p:handoutMasterIdLst>
  <p:sldIdLst>
    <p:sldId id="529" r:id="rId2"/>
    <p:sldId id="530" r:id="rId3"/>
    <p:sldId id="531" r:id="rId4"/>
    <p:sldId id="414" r:id="rId5"/>
    <p:sldId id="443" r:id="rId6"/>
    <p:sldId id="500" r:id="rId7"/>
    <p:sldId id="487" r:id="rId8"/>
    <p:sldId id="533" r:id="rId9"/>
    <p:sldId id="417" r:id="rId10"/>
    <p:sldId id="505" r:id="rId11"/>
    <p:sldId id="442" r:id="rId12"/>
    <p:sldId id="507" r:id="rId13"/>
    <p:sldId id="506" r:id="rId14"/>
    <p:sldId id="457" r:id="rId15"/>
    <p:sldId id="456" r:id="rId16"/>
    <p:sldId id="517" r:id="rId17"/>
    <p:sldId id="463" r:id="rId18"/>
    <p:sldId id="532" r:id="rId19"/>
    <p:sldId id="492" r:id="rId20"/>
    <p:sldId id="471" r:id="rId21"/>
    <p:sldId id="465" r:id="rId22"/>
    <p:sldId id="272" r:id="rId23"/>
    <p:sldId id="510" r:id="rId24"/>
    <p:sldId id="511" r:id="rId25"/>
    <p:sldId id="528" r:id="rId26"/>
    <p:sldId id="534" r:id="rId27"/>
    <p:sldId id="535" r:id="rId28"/>
    <p:sldId id="536" r:id="rId29"/>
    <p:sldId id="537" r:id="rId30"/>
    <p:sldId id="387" r:id="rId31"/>
    <p:sldId id="499" r:id="rId32"/>
    <p:sldId id="519" r:id="rId33"/>
    <p:sldId id="518" r:id="rId34"/>
    <p:sldId id="520" r:id="rId35"/>
    <p:sldId id="521" r:id="rId36"/>
    <p:sldId id="522" r:id="rId37"/>
    <p:sldId id="523" r:id="rId38"/>
    <p:sldId id="524" r:id="rId39"/>
    <p:sldId id="525" r:id="rId40"/>
    <p:sldId id="526" r:id="rId41"/>
    <p:sldId id="527" r:id="rId42"/>
    <p:sldId id="514" r:id="rId43"/>
    <p:sldId id="515" r:id="rId44"/>
    <p:sldId id="516" r:id="rId45"/>
    <p:sldId id="501" r:id="rId46"/>
    <p:sldId id="538" r:id="rId47"/>
  </p:sldIdLst>
  <p:sldSz cx="10058400" cy="7315200"/>
  <p:notesSz cx="9144000" cy="6858000"/>
  <p:defaultTextStyle>
    <a:defPPr>
      <a:defRPr lang="en-US"/>
    </a:defPPr>
    <a:lvl1pPr algn="l" rtl="0" eaLnBrk="0" fontAlgn="base" hangingPunct="0">
      <a:spcBef>
        <a:spcPct val="0"/>
      </a:spcBef>
      <a:spcAft>
        <a:spcPct val="0"/>
      </a:spcAft>
      <a:defRPr sz="2400" b="1" kern="1200">
        <a:solidFill>
          <a:schemeClr val="tx1"/>
        </a:solidFill>
        <a:latin typeface="Garamond" panose="02020404030301010803" pitchFamily="18" charset="0"/>
        <a:ea typeface="+mn-ea"/>
        <a:cs typeface="Times New Roman" panose="02020603050405020304" pitchFamily="18" charset="0"/>
      </a:defRPr>
    </a:lvl1pPr>
    <a:lvl2pPr marL="457200" algn="l" rtl="0" eaLnBrk="0" fontAlgn="base" hangingPunct="0">
      <a:spcBef>
        <a:spcPct val="0"/>
      </a:spcBef>
      <a:spcAft>
        <a:spcPct val="0"/>
      </a:spcAft>
      <a:defRPr sz="2400" b="1" kern="1200">
        <a:solidFill>
          <a:schemeClr val="tx1"/>
        </a:solidFill>
        <a:latin typeface="Garamond" panose="02020404030301010803" pitchFamily="18" charset="0"/>
        <a:ea typeface="+mn-ea"/>
        <a:cs typeface="Times New Roman" panose="02020603050405020304" pitchFamily="18" charset="0"/>
      </a:defRPr>
    </a:lvl2pPr>
    <a:lvl3pPr marL="914400" algn="l" rtl="0" eaLnBrk="0" fontAlgn="base" hangingPunct="0">
      <a:spcBef>
        <a:spcPct val="0"/>
      </a:spcBef>
      <a:spcAft>
        <a:spcPct val="0"/>
      </a:spcAft>
      <a:defRPr sz="2400" b="1" kern="1200">
        <a:solidFill>
          <a:schemeClr val="tx1"/>
        </a:solidFill>
        <a:latin typeface="Garamond" panose="02020404030301010803" pitchFamily="18" charset="0"/>
        <a:ea typeface="+mn-ea"/>
        <a:cs typeface="Times New Roman" panose="02020603050405020304" pitchFamily="18" charset="0"/>
      </a:defRPr>
    </a:lvl3pPr>
    <a:lvl4pPr marL="1371600" algn="l" rtl="0" eaLnBrk="0" fontAlgn="base" hangingPunct="0">
      <a:spcBef>
        <a:spcPct val="0"/>
      </a:spcBef>
      <a:spcAft>
        <a:spcPct val="0"/>
      </a:spcAft>
      <a:defRPr sz="2400" b="1" kern="1200">
        <a:solidFill>
          <a:schemeClr val="tx1"/>
        </a:solidFill>
        <a:latin typeface="Garamond" panose="02020404030301010803" pitchFamily="18" charset="0"/>
        <a:ea typeface="+mn-ea"/>
        <a:cs typeface="Times New Roman" panose="02020603050405020304" pitchFamily="18" charset="0"/>
      </a:defRPr>
    </a:lvl4pPr>
    <a:lvl5pPr marL="1828800" algn="l" rtl="0" eaLnBrk="0" fontAlgn="base" hangingPunct="0">
      <a:spcBef>
        <a:spcPct val="0"/>
      </a:spcBef>
      <a:spcAft>
        <a:spcPct val="0"/>
      </a:spcAft>
      <a:defRPr sz="2400" b="1" kern="1200">
        <a:solidFill>
          <a:schemeClr val="tx1"/>
        </a:solidFill>
        <a:latin typeface="Garamond" panose="02020404030301010803" pitchFamily="18" charset="0"/>
        <a:ea typeface="+mn-ea"/>
        <a:cs typeface="Times New Roman" panose="02020603050405020304" pitchFamily="18" charset="0"/>
      </a:defRPr>
    </a:lvl5pPr>
    <a:lvl6pPr marL="2286000" algn="l" defTabSz="914400" rtl="0" eaLnBrk="1" latinLnBrk="0" hangingPunct="1">
      <a:defRPr sz="2400" b="1" kern="1200">
        <a:solidFill>
          <a:schemeClr val="tx1"/>
        </a:solidFill>
        <a:latin typeface="Garamond" panose="02020404030301010803" pitchFamily="18" charset="0"/>
        <a:ea typeface="+mn-ea"/>
        <a:cs typeface="Times New Roman" panose="02020603050405020304" pitchFamily="18" charset="0"/>
      </a:defRPr>
    </a:lvl6pPr>
    <a:lvl7pPr marL="2743200" algn="l" defTabSz="914400" rtl="0" eaLnBrk="1" latinLnBrk="0" hangingPunct="1">
      <a:defRPr sz="2400" b="1" kern="1200">
        <a:solidFill>
          <a:schemeClr val="tx1"/>
        </a:solidFill>
        <a:latin typeface="Garamond" panose="02020404030301010803" pitchFamily="18" charset="0"/>
        <a:ea typeface="+mn-ea"/>
        <a:cs typeface="Times New Roman" panose="02020603050405020304" pitchFamily="18" charset="0"/>
      </a:defRPr>
    </a:lvl7pPr>
    <a:lvl8pPr marL="3200400" algn="l" defTabSz="914400" rtl="0" eaLnBrk="1" latinLnBrk="0" hangingPunct="1">
      <a:defRPr sz="2400" b="1" kern="1200">
        <a:solidFill>
          <a:schemeClr val="tx1"/>
        </a:solidFill>
        <a:latin typeface="Garamond" panose="02020404030301010803" pitchFamily="18" charset="0"/>
        <a:ea typeface="+mn-ea"/>
        <a:cs typeface="Times New Roman" panose="02020603050405020304" pitchFamily="18" charset="0"/>
      </a:defRPr>
    </a:lvl8pPr>
    <a:lvl9pPr marL="3657600" algn="l" defTabSz="914400" rtl="0" eaLnBrk="1" latinLnBrk="0" hangingPunct="1">
      <a:defRPr sz="2400" b="1" kern="1200">
        <a:solidFill>
          <a:schemeClr val="tx1"/>
        </a:solidFill>
        <a:latin typeface="Garamond" panose="02020404030301010803"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304">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0" autoAdjust="0"/>
    <p:restoredTop sz="91079" autoAdjust="0"/>
  </p:normalViewPr>
  <p:slideViewPr>
    <p:cSldViewPr>
      <p:cViewPr varScale="1">
        <p:scale>
          <a:sx n="111" d="100"/>
          <a:sy n="111" d="100"/>
        </p:scale>
        <p:origin x="2032" y="208"/>
      </p:cViewPr>
      <p:guideLst>
        <p:guide orient="horz" pos="2304"/>
        <p:guide pos="316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806DB53-4838-3043-AA0D-5081E833DF1B}"/>
              </a:ext>
            </a:extLst>
          </p:cNvPr>
          <p:cNvSpPr>
            <a:spLocks noGrp="1" noChangeArrowheads="1"/>
          </p:cNvSpPr>
          <p:nvPr>
            <p:ph type="hdr" sz="quarter"/>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b="0">
                <a:latin typeface="Arial" charset="0"/>
                <a:cs typeface="Arial" charset="0"/>
              </a:defRPr>
            </a:lvl1pPr>
          </a:lstStyle>
          <a:p>
            <a:pPr>
              <a:defRPr/>
            </a:pPr>
            <a:endParaRPr lang="en-US"/>
          </a:p>
        </p:txBody>
      </p:sp>
      <p:sp>
        <p:nvSpPr>
          <p:cNvPr id="54275" name="Rectangle 3">
            <a:extLst>
              <a:ext uri="{FF2B5EF4-FFF2-40B4-BE49-F238E27FC236}">
                <a16:creationId xmlns:a16="http://schemas.microsoft.com/office/drawing/2014/main" id="{83461DAD-4551-8B47-9F0E-8082FD5FDFF0}"/>
              </a:ext>
            </a:extLst>
          </p:cNvPr>
          <p:cNvSpPr>
            <a:spLocks noGrp="1" noChangeArrowheads="1"/>
          </p:cNvSpPr>
          <p:nvPr>
            <p:ph type="dt" sz="quarter" idx="1"/>
          </p:nvPr>
        </p:nvSpPr>
        <p:spPr bwMode="auto">
          <a:xfrm>
            <a:off x="1588"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eaLnBrk="1" hangingPunct="1">
              <a:defRPr sz="1200" b="0">
                <a:latin typeface="Arial" charset="0"/>
                <a:cs typeface="Arial" charset="0"/>
              </a:defRPr>
            </a:lvl1pPr>
          </a:lstStyle>
          <a:p>
            <a:pPr>
              <a:defRPr/>
            </a:pPr>
            <a:endParaRPr lang="en-US"/>
          </a:p>
        </p:txBody>
      </p:sp>
      <p:sp>
        <p:nvSpPr>
          <p:cNvPr id="54276" name="Rectangle 4">
            <a:extLst>
              <a:ext uri="{FF2B5EF4-FFF2-40B4-BE49-F238E27FC236}">
                <a16:creationId xmlns:a16="http://schemas.microsoft.com/office/drawing/2014/main" id="{C51675BA-BD02-4F41-B888-93A30C5E27F4}"/>
              </a:ext>
            </a:extLst>
          </p:cNvPr>
          <p:cNvSpPr>
            <a:spLocks noGrp="1" noChangeArrowheads="1"/>
          </p:cNvSpPr>
          <p:nvPr>
            <p:ph type="ftr" sz="quarter" idx="2"/>
          </p:nvPr>
        </p:nvSpPr>
        <p:spPr bwMode="auto">
          <a:xfrm>
            <a:off x="518160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b="0">
                <a:latin typeface="Arial" charset="0"/>
                <a:cs typeface="Arial" charset="0"/>
              </a:defRPr>
            </a:lvl1pPr>
          </a:lstStyle>
          <a:p>
            <a:pPr>
              <a:defRPr/>
            </a:pPr>
            <a:endParaRPr lang="en-US"/>
          </a:p>
        </p:txBody>
      </p:sp>
      <p:sp>
        <p:nvSpPr>
          <p:cNvPr id="54277" name="Rectangle 5">
            <a:extLst>
              <a:ext uri="{FF2B5EF4-FFF2-40B4-BE49-F238E27FC236}">
                <a16:creationId xmlns:a16="http://schemas.microsoft.com/office/drawing/2014/main" id="{12B398F7-B6D4-0A4A-B696-2B157ECCCA11}"/>
              </a:ext>
            </a:extLst>
          </p:cNvPr>
          <p:cNvSpPr>
            <a:spLocks noGrp="1" noChangeArrowheads="1"/>
          </p:cNvSpPr>
          <p:nvPr>
            <p:ph type="sldNum" sz="quarter" idx="3"/>
          </p:nvPr>
        </p:nvSpPr>
        <p:spPr bwMode="auto">
          <a:xfrm>
            <a:off x="1588"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1" eaLnBrk="1" hangingPunct="1">
              <a:defRPr sz="1200" b="0">
                <a:latin typeface="Arial" panose="020B0604020202020204" pitchFamily="34" charset="0"/>
                <a:cs typeface="Arial" panose="020B0604020202020204" pitchFamily="34" charset="0"/>
              </a:defRPr>
            </a:lvl1pPr>
          </a:lstStyle>
          <a:p>
            <a:fld id="{D5DED32F-F25A-314B-A9BF-9A326E46C087}" type="slidenum">
              <a:rPr lang="ar-SA"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9218A3F-E9F9-4741-B8A7-8E6E227244F7}"/>
              </a:ext>
            </a:extLst>
          </p:cNvPr>
          <p:cNvSpPr>
            <a:spLocks noGrp="1" noChangeArrowheads="1"/>
          </p:cNvSpPr>
          <p:nvPr>
            <p:ph type="hdr" sz="quarter"/>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b="0">
                <a:latin typeface="Arial" charset="0"/>
                <a:cs typeface="Arial" charset="0"/>
              </a:defRPr>
            </a:lvl1pPr>
          </a:lstStyle>
          <a:p>
            <a:pPr>
              <a:defRPr/>
            </a:pPr>
            <a:endParaRPr lang="en-US"/>
          </a:p>
        </p:txBody>
      </p:sp>
      <p:sp>
        <p:nvSpPr>
          <p:cNvPr id="58371" name="Rectangle 3">
            <a:extLst>
              <a:ext uri="{FF2B5EF4-FFF2-40B4-BE49-F238E27FC236}">
                <a16:creationId xmlns:a16="http://schemas.microsoft.com/office/drawing/2014/main" id="{B8B2112C-3C32-0540-B82A-F4A885BBF4FF}"/>
              </a:ext>
            </a:extLst>
          </p:cNvPr>
          <p:cNvSpPr>
            <a:spLocks noGrp="1" noChangeArrowheads="1"/>
          </p:cNvSpPr>
          <p:nvPr>
            <p:ph type="dt" idx="1"/>
          </p:nvPr>
        </p:nvSpPr>
        <p:spPr bwMode="auto">
          <a:xfrm>
            <a:off x="1588"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eaLnBrk="1" hangingPunct="1">
              <a:defRPr sz="1200" b="0">
                <a:latin typeface="Arial" charset="0"/>
                <a:cs typeface="Arial" charset="0"/>
              </a:defRPr>
            </a:lvl1pPr>
          </a:lstStyle>
          <a:p>
            <a:pPr>
              <a:defRPr/>
            </a:pPr>
            <a:endParaRPr lang="en-US"/>
          </a:p>
        </p:txBody>
      </p:sp>
      <p:sp>
        <p:nvSpPr>
          <p:cNvPr id="49156" name="Rectangle 4">
            <a:extLst>
              <a:ext uri="{FF2B5EF4-FFF2-40B4-BE49-F238E27FC236}">
                <a16:creationId xmlns:a16="http://schemas.microsoft.com/office/drawing/2014/main" id="{F5E01F47-57A9-2146-81BF-DAB812C2913F}"/>
              </a:ext>
            </a:extLst>
          </p:cNvPr>
          <p:cNvSpPr>
            <a:spLocks noGrp="1" noRot="1" noChangeAspect="1" noChangeArrowheads="1" noTextEdit="1"/>
          </p:cNvSpPr>
          <p:nvPr>
            <p:ph type="sldImg" idx="2"/>
          </p:nvPr>
        </p:nvSpPr>
        <p:spPr bwMode="auto">
          <a:xfrm>
            <a:off x="2805113" y="514350"/>
            <a:ext cx="3533775"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a:extLst>
              <a:ext uri="{FF2B5EF4-FFF2-40B4-BE49-F238E27FC236}">
                <a16:creationId xmlns:a16="http://schemas.microsoft.com/office/drawing/2014/main" id="{5DE894DD-336E-4F45-BE6E-D448DCD5ECF1}"/>
              </a:ext>
            </a:extLst>
          </p:cNvPr>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374" name="Rectangle 6">
            <a:extLst>
              <a:ext uri="{FF2B5EF4-FFF2-40B4-BE49-F238E27FC236}">
                <a16:creationId xmlns:a16="http://schemas.microsoft.com/office/drawing/2014/main" id="{17E3EC23-F191-8249-AD0C-1F82AA7B09C7}"/>
              </a:ext>
            </a:extLst>
          </p:cNvPr>
          <p:cNvSpPr>
            <a:spLocks noGrp="1" noChangeArrowheads="1"/>
          </p:cNvSpPr>
          <p:nvPr>
            <p:ph type="ftr" sz="quarter" idx="4"/>
          </p:nvPr>
        </p:nvSpPr>
        <p:spPr bwMode="auto">
          <a:xfrm>
            <a:off x="518160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b="0">
                <a:latin typeface="Arial" charset="0"/>
                <a:cs typeface="Arial" charset="0"/>
              </a:defRPr>
            </a:lvl1pPr>
          </a:lstStyle>
          <a:p>
            <a:pPr>
              <a:defRPr/>
            </a:pPr>
            <a:endParaRPr lang="en-US"/>
          </a:p>
        </p:txBody>
      </p:sp>
      <p:sp>
        <p:nvSpPr>
          <p:cNvPr id="58375" name="Rectangle 7">
            <a:extLst>
              <a:ext uri="{FF2B5EF4-FFF2-40B4-BE49-F238E27FC236}">
                <a16:creationId xmlns:a16="http://schemas.microsoft.com/office/drawing/2014/main" id="{195F2A19-D924-DA4C-8469-61E108429C21}"/>
              </a:ext>
            </a:extLst>
          </p:cNvPr>
          <p:cNvSpPr>
            <a:spLocks noGrp="1" noChangeArrowheads="1"/>
          </p:cNvSpPr>
          <p:nvPr>
            <p:ph type="sldNum" sz="quarter" idx="5"/>
          </p:nvPr>
        </p:nvSpPr>
        <p:spPr bwMode="auto">
          <a:xfrm>
            <a:off x="1588"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1" eaLnBrk="1" hangingPunct="1">
              <a:defRPr sz="1200" b="0">
                <a:latin typeface="Arial" panose="020B0604020202020204" pitchFamily="34" charset="0"/>
                <a:cs typeface="Arial" panose="020B0604020202020204" pitchFamily="34" charset="0"/>
              </a:defRPr>
            </a:lvl1pPr>
          </a:lstStyle>
          <a:p>
            <a:fld id="{45F24618-973A-1C4B-9E62-92AB08143B9F}" type="slidenum">
              <a:rPr lang="ar-SA" altLang="en-US"/>
              <a:pPr/>
              <a:t>‹#›</a:t>
            </a:fld>
            <a:endParaRPr lang="en-US" alt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charset="0"/>
        <a:ea typeface="+mn-ea"/>
        <a:cs typeface="Arial" charset="0"/>
      </a:defRPr>
    </a:lvl1pPr>
    <a:lvl2pPr marL="457200" algn="r" rtl="1" eaLnBrk="0" fontAlgn="base" hangingPunct="0">
      <a:spcBef>
        <a:spcPct val="30000"/>
      </a:spcBef>
      <a:spcAft>
        <a:spcPct val="0"/>
      </a:spcAft>
      <a:defRPr sz="1200" kern="1200">
        <a:solidFill>
          <a:schemeClr val="tx1"/>
        </a:solidFill>
        <a:latin typeface="Arial" charset="0"/>
        <a:ea typeface="+mn-ea"/>
        <a:cs typeface="Arial" charset="0"/>
      </a:defRPr>
    </a:lvl2pPr>
    <a:lvl3pPr marL="914400" algn="r" rtl="1" eaLnBrk="0" fontAlgn="base" hangingPunct="0">
      <a:spcBef>
        <a:spcPct val="30000"/>
      </a:spcBef>
      <a:spcAft>
        <a:spcPct val="0"/>
      </a:spcAft>
      <a:defRPr sz="1200" kern="1200">
        <a:solidFill>
          <a:schemeClr val="tx1"/>
        </a:solidFill>
        <a:latin typeface="Arial" charset="0"/>
        <a:ea typeface="+mn-ea"/>
        <a:cs typeface="Arial" charset="0"/>
      </a:defRPr>
    </a:lvl3pPr>
    <a:lvl4pPr marL="1371600" algn="r" rtl="1" eaLnBrk="0" fontAlgn="base" hangingPunct="0">
      <a:spcBef>
        <a:spcPct val="30000"/>
      </a:spcBef>
      <a:spcAft>
        <a:spcPct val="0"/>
      </a:spcAft>
      <a:defRPr sz="1200" kern="1200">
        <a:solidFill>
          <a:schemeClr val="tx1"/>
        </a:solidFill>
        <a:latin typeface="Arial" charset="0"/>
        <a:ea typeface="+mn-ea"/>
        <a:cs typeface="Arial" charset="0"/>
      </a:defRPr>
    </a:lvl4pPr>
    <a:lvl5pPr marL="1828800" algn="r" rtl="1"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CBCD73AC-9493-8C4D-92E9-7FBC61BE7D22}"/>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B98106A6-07C2-634E-A919-9678C504E1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0180" name="Slide Number Placeholder 3">
            <a:extLst>
              <a:ext uri="{FF2B5EF4-FFF2-40B4-BE49-F238E27FC236}">
                <a16:creationId xmlns:a16="http://schemas.microsoft.com/office/drawing/2014/main" id="{6294CB28-713B-9B4C-8524-D1AEA02F1E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5D5D4113-7362-344C-B451-7EB751C8648F}" type="slidenum">
              <a:rPr lang="ar-SA" altLang="en-US" sz="1200" b="0">
                <a:latin typeface="Tahoma" panose="020B0604030504040204" pitchFamily="34" charset="0"/>
              </a:rPr>
              <a:pPr/>
              <a:t>2</a:t>
            </a:fld>
            <a:endParaRPr lang="en-US" altLang="en-US" sz="1200" b="0">
              <a:latin typeface="Tahoma" panose="020B06040305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41104ED-E1E8-C849-9EE2-6E9039347F11}"/>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92F00FCF-EF8C-3248-AE3D-BEEDEDD36D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9396" name="Slide Number Placeholder 3">
            <a:extLst>
              <a:ext uri="{FF2B5EF4-FFF2-40B4-BE49-F238E27FC236}">
                <a16:creationId xmlns:a16="http://schemas.microsoft.com/office/drawing/2014/main" id="{496F089F-2311-5B4A-8713-B5A5C22A2D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30678498-9F9F-7449-9511-7E3D4598D729}" type="slidenum">
              <a:rPr lang="ar-SA" altLang="en-US" sz="1200" b="0">
                <a:latin typeface="Arial" panose="020B0604020202020204" pitchFamily="34" charset="0"/>
                <a:cs typeface="Arial" panose="020B0604020202020204" pitchFamily="34" charset="0"/>
              </a:rPr>
              <a:pPr/>
              <a:t>27</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C669090-14DC-DE45-BFC4-93710BAD064C}"/>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6B42F946-E056-474D-B7F4-E54723E59C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0420" name="Slide Number Placeholder 3">
            <a:extLst>
              <a:ext uri="{FF2B5EF4-FFF2-40B4-BE49-F238E27FC236}">
                <a16:creationId xmlns:a16="http://schemas.microsoft.com/office/drawing/2014/main" id="{1EB01511-C99E-154F-87EF-B2B711786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AEF399DB-0D9A-AA4D-B4EF-D81D995A3E14}" type="slidenum">
              <a:rPr lang="ar-SA" altLang="en-US" sz="1200" b="0">
                <a:latin typeface="Arial" panose="020B0604020202020204" pitchFamily="34" charset="0"/>
                <a:cs typeface="Arial" panose="020B0604020202020204" pitchFamily="34" charset="0"/>
              </a:rPr>
              <a:pPr/>
              <a:t>28</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5209A690-34C5-C540-9F61-7CDAA092A597}"/>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1D0D1751-DD85-F24E-AD52-22791068FD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0" fontAlgn="base" hangingPunct="0">
              <a:spcBef>
                <a:spcPct val="30000"/>
              </a:spcBef>
              <a:spcAft>
                <a:spcPct val="0"/>
              </a:spcAft>
            </a:pPr>
            <a:r>
              <a:rPr lang="en-US" sz="1200" b="0" i="0" kern="1200" dirty="0">
                <a:solidFill>
                  <a:schemeClr val="tx1"/>
                </a:solidFill>
                <a:effectLst/>
                <a:latin typeface="Arial" charset="0"/>
                <a:ea typeface="+mn-ea"/>
                <a:cs typeface="Arial" charset="0"/>
              </a:rPr>
              <a:t>ANCAs, (Anti-Neutrophilic Cytoplasmic Autoantibodies)</a:t>
            </a:r>
            <a:endParaRPr lang="en-US" altLang="en-US" dirty="0">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0F69C4A8-118B-E845-BF3E-0AEBAEB645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C7FFFE63-7D72-5649-B523-7D7CFB648ACC}" type="slidenum">
              <a:rPr lang="ar-SA" altLang="en-US" sz="1200" b="0">
                <a:latin typeface="Arial" panose="020B0604020202020204" pitchFamily="34" charset="0"/>
                <a:cs typeface="Arial" panose="020B0604020202020204" pitchFamily="34" charset="0"/>
              </a:rPr>
              <a:pPr/>
              <a:t>29</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9A4FF19-6270-CA49-ABED-7E3AA51C9E49}"/>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F34F96EB-C296-0C41-A561-09A5FF80A9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A">
                <a:latin typeface="Arial" panose="020B0604020202020204" pitchFamily="34" charset="0"/>
                <a:cs typeface="Arial" panose="020B0604020202020204" pitchFamily="34" charset="0"/>
              </a:rPr>
              <a:t>extracorporeal separation of blood components results in a filtered plasma product.</a:t>
            </a:r>
          </a:p>
        </p:txBody>
      </p:sp>
      <p:sp>
        <p:nvSpPr>
          <p:cNvPr id="62468" name="Slide Number Placeholder 3">
            <a:extLst>
              <a:ext uri="{FF2B5EF4-FFF2-40B4-BE49-F238E27FC236}">
                <a16:creationId xmlns:a16="http://schemas.microsoft.com/office/drawing/2014/main" id="{6CFF0025-4ADF-E340-9B69-8B68161FE7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238A1C1B-E21B-B442-B09C-77C04965F771}" type="slidenum">
              <a:rPr lang="ar-SA" altLang="en-US" sz="1200" b="0">
                <a:latin typeface="Arial" panose="020B0604020202020204" pitchFamily="34" charset="0"/>
                <a:cs typeface="Arial" panose="020B0604020202020204" pitchFamily="34" charset="0"/>
              </a:rPr>
              <a:pPr/>
              <a:t>41</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4A8AF973-8B94-0C42-9932-6BF988DC9082}"/>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C1AD6714-0E4A-6941-AA60-D6633EB5F3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A">
                <a:latin typeface="Arial" panose="020B0604020202020204" pitchFamily="34" charset="0"/>
                <a:cs typeface="Arial" panose="020B0604020202020204" pitchFamily="34" charset="0"/>
              </a:rPr>
              <a:t>Radioactive iodine ablation is often used in older adults because of its efficacy, safety and cost-effectiveness. An appropriate dose is calculated from the previous thyroid uptake scan. A drawback to this management approach is that hyperthyroidism is reversed gradually over months.</a:t>
            </a:r>
          </a:p>
          <a:p>
            <a:r>
              <a:rPr lang="en-US" altLang="en-SA">
                <a:latin typeface="Arial" panose="020B0604020202020204" pitchFamily="34" charset="0"/>
                <a:cs typeface="Arial" panose="020B0604020202020204" pitchFamily="34" charset="0"/>
              </a:rPr>
              <a:t>In regards to antithyroid medications, methimazole is preferred. However, older adults may be at greater risk of recurrence of hyperthyroidism after drug therapy and for medication side effects. There are data that older adults taking propylthiouracil or high doses of methimazole may be at greater risk for side effects. Agranulocytosis is the major adverse event in this population, occurring in 0.5% of those treated. Rash, arthralgias and myalgias also occur more frequently.</a:t>
            </a:r>
          </a:p>
        </p:txBody>
      </p:sp>
      <p:sp>
        <p:nvSpPr>
          <p:cNvPr id="63492" name="Slide Number Placeholder 3">
            <a:extLst>
              <a:ext uri="{FF2B5EF4-FFF2-40B4-BE49-F238E27FC236}">
                <a16:creationId xmlns:a16="http://schemas.microsoft.com/office/drawing/2014/main" id="{D0D02BE0-BDBF-844E-850B-F503D07A1E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69CB5F30-28CC-8945-871D-2F0C48A7FCD6}" type="slidenum">
              <a:rPr lang="ar-SA" altLang="en-US" sz="1200" b="0">
                <a:latin typeface="Arial" panose="020B0604020202020204" pitchFamily="34" charset="0"/>
                <a:cs typeface="Arial" panose="020B0604020202020204" pitchFamily="34" charset="0"/>
              </a:rPr>
              <a:pPr/>
              <a:t>42</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DCD1FF35-2E24-7F4E-A8D4-BD4A8AB47465}"/>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3EF2C1AA-F577-8040-A647-8040392BC6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Young people get rid of radioactive iodine faster than older adults.</a:t>
            </a:r>
            <a:endParaRPr lang="en-GB" altLang="en-US">
              <a:latin typeface="Arial" panose="020B0604020202020204" pitchFamily="34" charset="0"/>
              <a:cs typeface="Arial" panose="020B0604020202020204" pitchFamily="34" charset="0"/>
            </a:endParaRPr>
          </a:p>
        </p:txBody>
      </p:sp>
      <p:sp>
        <p:nvSpPr>
          <p:cNvPr id="64516" name="Slide Number Placeholder 3">
            <a:extLst>
              <a:ext uri="{FF2B5EF4-FFF2-40B4-BE49-F238E27FC236}">
                <a16:creationId xmlns:a16="http://schemas.microsoft.com/office/drawing/2014/main" id="{8EF576E6-2F6D-2A47-AEFC-1579D19192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64A3CD6E-8C5E-274B-BD8A-F5ED6EF46B6D}" type="slidenum">
              <a:rPr lang="ar-SA" altLang="en-US" sz="1200" b="0">
                <a:latin typeface="Arial" panose="020B0604020202020204" pitchFamily="34" charset="0"/>
                <a:cs typeface="Arial" panose="020B0604020202020204" pitchFamily="34" charset="0"/>
              </a:rPr>
              <a:pPr/>
              <a:t>44</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2B2F021-FC8E-AD4D-B938-EFBB3DF5B42E}"/>
              </a:ext>
            </a:extLst>
          </p:cNvPr>
          <p:cNvSpPr>
            <a:spLocks noGrp="1" noRot="1" noChangeAspect="1" noChangeArrowheads="1" noTextEdit="1"/>
          </p:cNvSpPr>
          <p:nvPr>
            <p:ph type="sldImg"/>
          </p:nvPr>
        </p:nvSpPr>
        <p:spPr>
          <a:xfrm>
            <a:off x="1081088" y="692150"/>
            <a:ext cx="4695825" cy="3416300"/>
          </a:xfrm>
          <a:ln cap="flat"/>
        </p:spPr>
      </p:sp>
      <p:sp>
        <p:nvSpPr>
          <p:cNvPr id="51203" name="Rectangle 3">
            <a:extLst>
              <a:ext uri="{FF2B5EF4-FFF2-40B4-BE49-F238E27FC236}">
                <a16:creationId xmlns:a16="http://schemas.microsoft.com/office/drawing/2014/main" id="{B25ABB2F-5EB6-B548-8D53-CDF9155C1E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60B6565-460D-EF46-BB5C-EC97C45E1A01}"/>
              </a:ext>
            </a:extLst>
          </p:cNvPr>
          <p:cNvSpPr>
            <a:spLocks noGrp="1" noRot="1" noChangeAspect="1" noChangeArrowheads="1" noTextEdit="1"/>
          </p:cNvSpPr>
          <p:nvPr>
            <p:ph type="sldImg"/>
          </p:nvPr>
        </p:nvSpPr>
        <p:spPr>
          <a:xfrm>
            <a:off x="1081088" y="692150"/>
            <a:ext cx="4695825" cy="3416300"/>
          </a:xfrm>
          <a:ln cap="flat"/>
        </p:spPr>
      </p:sp>
      <p:sp>
        <p:nvSpPr>
          <p:cNvPr id="52227" name="Rectangle 3">
            <a:extLst>
              <a:ext uri="{FF2B5EF4-FFF2-40B4-BE49-F238E27FC236}">
                <a16:creationId xmlns:a16="http://schemas.microsoft.com/office/drawing/2014/main" id="{9C2CC5AF-D5BB-DA4B-822C-726F706ACA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18C30EE-3C3B-714B-AA66-C1E73AE2DBCC}"/>
              </a:ext>
            </a:extLst>
          </p:cNvPr>
          <p:cNvSpPr>
            <a:spLocks noGrp="1" noRot="1" noChangeAspect="1" noChangeArrowheads="1" noTextEdit="1"/>
          </p:cNvSpPr>
          <p:nvPr>
            <p:ph type="sldImg"/>
          </p:nvPr>
        </p:nvSpPr>
        <p:spPr>
          <a:xfrm>
            <a:off x="1081088" y="692150"/>
            <a:ext cx="4695825" cy="3416300"/>
          </a:xfrm>
          <a:ln cap="flat"/>
        </p:spPr>
      </p:sp>
      <p:sp>
        <p:nvSpPr>
          <p:cNvPr id="53251" name="Rectangle 3">
            <a:extLst>
              <a:ext uri="{FF2B5EF4-FFF2-40B4-BE49-F238E27FC236}">
                <a16:creationId xmlns:a16="http://schemas.microsoft.com/office/drawing/2014/main" id="{CEEDE078-500E-8F47-8559-E1F68ECE54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0" fontAlgn="base" hangingPunct="0">
              <a:spcBef>
                <a:spcPct val="30000"/>
              </a:spcBef>
              <a:spcAft>
                <a:spcPct val="0"/>
              </a:spcAft>
            </a:pPr>
            <a:endParaRPr lang="en-US" altLang="en-US" dirty="0">
              <a:latin typeface="Times New Roman" panose="02020603050405020304" pitchFamily="18"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FC2F0B8-F837-D247-BA40-9A15AEAAB48D}"/>
              </a:ext>
            </a:extLst>
          </p:cNvPr>
          <p:cNvSpPr>
            <a:spLocks noGrp="1" noRot="1" noChangeAspect="1" noChangeArrowheads="1" noTextEdit="1"/>
          </p:cNvSpPr>
          <p:nvPr>
            <p:ph type="sldImg"/>
          </p:nvPr>
        </p:nvSpPr>
        <p:spPr>
          <a:xfrm>
            <a:off x="2811463" y="519113"/>
            <a:ext cx="3521075" cy="2562225"/>
          </a:xfrm>
          <a:ln cap="flat"/>
        </p:spPr>
      </p:sp>
      <p:sp>
        <p:nvSpPr>
          <p:cNvPr id="54275" name="Rectangle 3">
            <a:extLst>
              <a:ext uri="{FF2B5EF4-FFF2-40B4-BE49-F238E27FC236}">
                <a16:creationId xmlns:a16="http://schemas.microsoft.com/office/drawing/2014/main" id="{EBBE9914-00F5-0549-93DA-3AA0189CE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9A45251-B00F-5346-A6DB-F4A320B52C1B}"/>
              </a:ext>
            </a:extLst>
          </p:cNvPr>
          <p:cNvSpPr>
            <a:spLocks noGrp="1" noRot="1" noChangeAspect="1" noTextEdit="1"/>
          </p:cNvSpPr>
          <p:nvPr>
            <p:ph type="sldImg"/>
          </p:nvPr>
        </p:nvSpPr>
        <p:spPr>
          <a:ln/>
        </p:spPr>
      </p:sp>
      <p:sp>
        <p:nvSpPr>
          <p:cNvPr id="55299" name="Notes Placeholder 2">
            <a:extLst>
              <a:ext uri="{FF2B5EF4-FFF2-40B4-BE49-F238E27FC236}">
                <a16:creationId xmlns:a16="http://schemas.microsoft.com/office/drawing/2014/main" id="{3B909333-3130-7446-A61D-E0A255C3F8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SA">
                <a:latin typeface="Arial" panose="020B0604020202020204" pitchFamily="34" charset="0"/>
                <a:cs typeface="Arial" panose="020B0604020202020204" pitchFamily="34" charset="0"/>
              </a:rPr>
              <a:t>Amiodarone causing a subacute thyroiditis with release of preformed thyroid hormones into the circulation.</a:t>
            </a:r>
          </a:p>
        </p:txBody>
      </p:sp>
      <p:sp>
        <p:nvSpPr>
          <p:cNvPr id="55300" name="Slide Number Placeholder 3">
            <a:extLst>
              <a:ext uri="{FF2B5EF4-FFF2-40B4-BE49-F238E27FC236}">
                <a16:creationId xmlns:a16="http://schemas.microsoft.com/office/drawing/2014/main" id="{6B7C0A79-953A-FB42-BC1D-8469DC0877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E9F82932-B408-594D-BD83-38C5EEA38F7D}" type="slidenum">
              <a:rPr lang="ar-SA" altLang="en-US" sz="1200" b="0">
                <a:latin typeface="Arial" panose="020B0604020202020204" pitchFamily="34" charset="0"/>
                <a:cs typeface="Arial" panose="020B0604020202020204" pitchFamily="34" charset="0"/>
              </a:rPr>
              <a:pPr/>
              <a:t>16</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3E5CC09-B751-F744-8248-44C1BD81149E}"/>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8FDEDB33-817C-F442-86B1-0FA828CFB5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56324" name="Slide Number Placeholder 3">
            <a:extLst>
              <a:ext uri="{FF2B5EF4-FFF2-40B4-BE49-F238E27FC236}">
                <a16:creationId xmlns:a16="http://schemas.microsoft.com/office/drawing/2014/main" id="{C06C7967-BC77-7B4E-9461-F8CC347F04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33D248D7-B1F5-C148-BA01-ED3B76B5BFD1}" type="slidenum">
              <a:rPr lang="en-US" altLang="en-US" sz="1200" b="0">
                <a:latin typeface="Times New Roman" panose="02020603050405020304" pitchFamily="18" charset="0"/>
                <a:cs typeface="Arial" panose="020B0604020202020204" pitchFamily="34" charset="0"/>
              </a:rPr>
              <a:pPr/>
              <a:t>21</a:t>
            </a:fld>
            <a:endParaRPr lang="en-US" altLang="en-US" sz="1200" b="0">
              <a:latin typeface="Times New Roman" panose="02020603050405020304" pitchFamily="18"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D01B30B-3E5C-4D40-8744-20790C0AD037}"/>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76360AD3-C1AA-114D-9589-9631B3F03D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13E870F1-09A1-8A4E-8328-5B16FA5A44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08C5036C-E013-5640-B163-4101897D97BF}" type="slidenum">
              <a:rPr lang="ar-SA" altLang="en-US" sz="1200" b="0">
                <a:latin typeface="Arial" panose="020B0604020202020204" pitchFamily="34" charset="0"/>
                <a:cs typeface="Arial" panose="020B0604020202020204" pitchFamily="34" charset="0"/>
              </a:rPr>
              <a:pPr/>
              <a:t>25</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E213F08-26EC-F443-9D18-EA6CF2E4D972}"/>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C718841C-44D4-8340-896F-D45F4353D9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58372" name="Slide Number Placeholder 3">
            <a:extLst>
              <a:ext uri="{FF2B5EF4-FFF2-40B4-BE49-F238E27FC236}">
                <a16:creationId xmlns:a16="http://schemas.microsoft.com/office/drawing/2014/main" id="{32EC6860-880F-6C40-B70F-FCEA76D776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FC0A74AD-41CA-AD46-89DB-EB60466A8A5F}" type="slidenum">
              <a:rPr lang="ar-SA" altLang="en-US" sz="1200" b="0">
                <a:latin typeface="Arial" panose="020B0604020202020204" pitchFamily="34" charset="0"/>
                <a:cs typeface="Arial" panose="020B0604020202020204" pitchFamily="34" charset="0"/>
              </a:rPr>
              <a:pPr/>
              <a:t>26</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455"/>
            <a:ext cx="8549640" cy="1568027"/>
          </a:xfrm>
        </p:spPr>
        <p:txBody>
          <a:bodyPr/>
          <a:lstStyle/>
          <a:p>
            <a:r>
              <a:rPr lang="en-US"/>
              <a:t>Click to edit Master title style</a:t>
            </a:r>
          </a:p>
        </p:txBody>
      </p:sp>
      <p:sp>
        <p:nvSpPr>
          <p:cNvPr id="3" name="Subtitle 2"/>
          <p:cNvSpPr>
            <a:spLocks noGrp="1"/>
          </p:cNvSpPr>
          <p:nvPr>
            <p:ph type="subTitle" idx="1"/>
          </p:nvPr>
        </p:nvSpPr>
        <p:spPr>
          <a:xfrm>
            <a:off x="1508760" y="4145280"/>
            <a:ext cx="7040880" cy="1869440"/>
          </a:xfrm>
        </p:spPr>
        <p:txBody>
          <a:bodyPr/>
          <a:lstStyle>
            <a:lvl1pPr marL="0" indent="0" algn="ctr">
              <a:buNone/>
              <a:defRPr>
                <a:solidFill>
                  <a:schemeClr val="tx1">
                    <a:tint val="75000"/>
                  </a:schemeClr>
                </a:solidFill>
              </a:defRPr>
            </a:lvl1pPr>
            <a:lvl2pPr marL="496347" indent="0" algn="ctr">
              <a:buNone/>
              <a:defRPr>
                <a:solidFill>
                  <a:schemeClr val="tx1">
                    <a:tint val="75000"/>
                  </a:schemeClr>
                </a:solidFill>
              </a:defRPr>
            </a:lvl2pPr>
            <a:lvl3pPr marL="992695" indent="0" algn="ctr">
              <a:buNone/>
              <a:defRPr>
                <a:solidFill>
                  <a:schemeClr val="tx1">
                    <a:tint val="75000"/>
                  </a:schemeClr>
                </a:solidFill>
              </a:defRPr>
            </a:lvl3pPr>
            <a:lvl4pPr marL="1489041" indent="0" algn="ctr">
              <a:buNone/>
              <a:defRPr>
                <a:solidFill>
                  <a:schemeClr val="tx1">
                    <a:tint val="75000"/>
                  </a:schemeClr>
                </a:solidFill>
              </a:defRPr>
            </a:lvl4pPr>
            <a:lvl5pPr marL="1985388" indent="0" algn="ctr">
              <a:buNone/>
              <a:defRPr>
                <a:solidFill>
                  <a:schemeClr val="tx1">
                    <a:tint val="75000"/>
                  </a:schemeClr>
                </a:solidFill>
              </a:defRPr>
            </a:lvl5pPr>
            <a:lvl6pPr marL="2481735" indent="0" algn="ctr">
              <a:buNone/>
              <a:defRPr>
                <a:solidFill>
                  <a:schemeClr val="tx1">
                    <a:tint val="75000"/>
                  </a:schemeClr>
                </a:solidFill>
              </a:defRPr>
            </a:lvl6pPr>
            <a:lvl7pPr marL="2978083" indent="0" algn="ctr">
              <a:buNone/>
              <a:defRPr>
                <a:solidFill>
                  <a:schemeClr val="tx1">
                    <a:tint val="75000"/>
                  </a:schemeClr>
                </a:solidFill>
              </a:defRPr>
            </a:lvl7pPr>
            <a:lvl8pPr marL="3474430" indent="0" algn="ctr">
              <a:buNone/>
              <a:defRPr>
                <a:solidFill>
                  <a:schemeClr val="tx1">
                    <a:tint val="75000"/>
                  </a:schemeClr>
                </a:solidFill>
              </a:defRPr>
            </a:lvl8pPr>
            <a:lvl9pPr marL="3970777"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A80BCE-7A20-B841-BE54-F2219C50F04A}"/>
              </a:ext>
            </a:extLst>
          </p:cNvPr>
          <p:cNvSpPr>
            <a:spLocks noGrp="1"/>
          </p:cNvSpPr>
          <p:nvPr>
            <p:ph type="dt" sz="half" idx="10"/>
          </p:nvPr>
        </p:nvSpPr>
        <p:spPr/>
        <p:txBody>
          <a:bodyPr/>
          <a:lstStyle>
            <a:lvl1pPr>
              <a:defRPr/>
            </a:lvl1pPr>
          </a:lstStyle>
          <a:p>
            <a:pPr>
              <a:defRPr/>
            </a:pPr>
            <a:endParaRPr lang="ar-EG"/>
          </a:p>
        </p:txBody>
      </p:sp>
      <p:sp>
        <p:nvSpPr>
          <p:cNvPr id="5" name="Footer Placeholder 4">
            <a:extLst>
              <a:ext uri="{FF2B5EF4-FFF2-40B4-BE49-F238E27FC236}">
                <a16:creationId xmlns:a16="http://schemas.microsoft.com/office/drawing/2014/main" id="{2E4558AA-6F1A-C542-8743-E3963BFB4A9C}"/>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3FA78E06-805A-CD4A-9E42-7EAA6071097C}"/>
              </a:ext>
            </a:extLst>
          </p:cNvPr>
          <p:cNvSpPr>
            <a:spLocks noGrp="1"/>
          </p:cNvSpPr>
          <p:nvPr>
            <p:ph type="sldNum" sz="quarter" idx="12"/>
          </p:nvPr>
        </p:nvSpPr>
        <p:spPr/>
        <p:txBody>
          <a:bodyPr/>
          <a:lstStyle>
            <a:lvl1pPr>
              <a:defRPr/>
            </a:lvl1pPr>
          </a:lstStyle>
          <a:p>
            <a:fld id="{64859F59-3F61-0643-B4A5-7163AE7682A7}" type="slidenum">
              <a:rPr lang="ar-SA" altLang="en-US"/>
              <a:pPr/>
              <a:t>‹#›</a:t>
            </a:fld>
            <a:endParaRPr lang="en-US" altLang="en-US"/>
          </a:p>
        </p:txBody>
      </p:sp>
    </p:spTree>
    <p:extLst>
      <p:ext uri="{BB962C8B-B14F-4D97-AF65-F5344CB8AC3E}">
        <p14:creationId xmlns:p14="http://schemas.microsoft.com/office/powerpoint/2010/main" val="7890212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12475-B805-184F-B68B-1187045C8D05}"/>
              </a:ext>
            </a:extLst>
          </p:cNvPr>
          <p:cNvSpPr>
            <a:spLocks noGrp="1"/>
          </p:cNvSpPr>
          <p:nvPr>
            <p:ph type="dt" sz="half" idx="10"/>
          </p:nvPr>
        </p:nvSpPr>
        <p:spPr/>
        <p:txBody>
          <a:bodyPr/>
          <a:lstStyle>
            <a:lvl1pPr>
              <a:defRPr/>
            </a:lvl1pPr>
          </a:lstStyle>
          <a:p>
            <a:pPr>
              <a:defRPr/>
            </a:pPr>
            <a:endParaRPr lang="ar-EG"/>
          </a:p>
        </p:txBody>
      </p:sp>
      <p:sp>
        <p:nvSpPr>
          <p:cNvPr id="5" name="Footer Placeholder 4">
            <a:extLst>
              <a:ext uri="{FF2B5EF4-FFF2-40B4-BE49-F238E27FC236}">
                <a16:creationId xmlns:a16="http://schemas.microsoft.com/office/drawing/2014/main" id="{3EE4BF3B-5E50-414D-B972-2BDBC76F00EE}"/>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6CA44B27-1397-FC4F-86D9-A3C9441D0D95}"/>
              </a:ext>
            </a:extLst>
          </p:cNvPr>
          <p:cNvSpPr>
            <a:spLocks noGrp="1"/>
          </p:cNvSpPr>
          <p:nvPr>
            <p:ph type="sldNum" sz="quarter" idx="12"/>
          </p:nvPr>
        </p:nvSpPr>
        <p:spPr/>
        <p:txBody>
          <a:bodyPr/>
          <a:lstStyle>
            <a:lvl1pPr>
              <a:defRPr/>
            </a:lvl1pPr>
          </a:lstStyle>
          <a:p>
            <a:fld id="{F2C28AFD-FE5F-5A47-A2AD-A308D16411E5}" type="slidenum">
              <a:rPr lang="ar-SA" altLang="en-US"/>
              <a:pPr/>
              <a:t>‹#›</a:t>
            </a:fld>
            <a:endParaRPr lang="en-US" altLang="en-US"/>
          </a:p>
        </p:txBody>
      </p:sp>
    </p:spTree>
    <p:extLst>
      <p:ext uri="{BB962C8B-B14F-4D97-AF65-F5344CB8AC3E}">
        <p14:creationId xmlns:p14="http://schemas.microsoft.com/office/powerpoint/2010/main" val="47447845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13267"/>
            <a:ext cx="2488407" cy="66564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3563" y="313267"/>
            <a:ext cx="7301071" cy="66564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3F128-850F-7F44-9AA8-5651D88D0A32}"/>
              </a:ext>
            </a:extLst>
          </p:cNvPr>
          <p:cNvSpPr>
            <a:spLocks noGrp="1"/>
          </p:cNvSpPr>
          <p:nvPr>
            <p:ph type="dt" sz="half" idx="10"/>
          </p:nvPr>
        </p:nvSpPr>
        <p:spPr/>
        <p:txBody>
          <a:bodyPr/>
          <a:lstStyle>
            <a:lvl1pPr>
              <a:defRPr/>
            </a:lvl1pPr>
          </a:lstStyle>
          <a:p>
            <a:pPr>
              <a:defRPr/>
            </a:pPr>
            <a:endParaRPr lang="ar-EG"/>
          </a:p>
        </p:txBody>
      </p:sp>
      <p:sp>
        <p:nvSpPr>
          <p:cNvPr id="5" name="Footer Placeholder 4">
            <a:extLst>
              <a:ext uri="{FF2B5EF4-FFF2-40B4-BE49-F238E27FC236}">
                <a16:creationId xmlns:a16="http://schemas.microsoft.com/office/drawing/2014/main" id="{AA755B44-9B9A-C34E-B0A5-DE91040D2958}"/>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71F4639B-E30B-0D4E-B263-14B4169B9106}"/>
              </a:ext>
            </a:extLst>
          </p:cNvPr>
          <p:cNvSpPr>
            <a:spLocks noGrp="1"/>
          </p:cNvSpPr>
          <p:nvPr>
            <p:ph type="sldNum" sz="quarter" idx="12"/>
          </p:nvPr>
        </p:nvSpPr>
        <p:spPr/>
        <p:txBody>
          <a:bodyPr/>
          <a:lstStyle>
            <a:lvl1pPr>
              <a:defRPr/>
            </a:lvl1pPr>
          </a:lstStyle>
          <a:p>
            <a:fld id="{C35EED05-587A-3A42-8328-57A7623E15C3}" type="slidenum">
              <a:rPr lang="ar-SA" altLang="en-US"/>
              <a:pPr/>
              <a:t>‹#›</a:t>
            </a:fld>
            <a:endParaRPr lang="en-US" altLang="en-US"/>
          </a:p>
        </p:txBody>
      </p:sp>
    </p:spTree>
    <p:extLst>
      <p:ext uri="{BB962C8B-B14F-4D97-AF65-F5344CB8AC3E}">
        <p14:creationId xmlns:p14="http://schemas.microsoft.com/office/powerpoint/2010/main" val="1639337444"/>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3238" y="293688"/>
            <a:ext cx="9051925" cy="1219200"/>
          </a:xfrm>
        </p:spPr>
        <p:txBody>
          <a:bodyPr/>
          <a:lstStyle/>
          <a:p>
            <a:r>
              <a:rPr lang="en-US"/>
              <a:t>Click to edit Master title style</a:t>
            </a:r>
          </a:p>
        </p:txBody>
      </p:sp>
      <p:sp>
        <p:nvSpPr>
          <p:cNvPr id="3" name="Table Placeholder 2"/>
          <p:cNvSpPr>
            <a:spLocks noGrp="1"/>
          </p:cNvSpPr>
          <p:nvPr>
            <p:ph type="tbl" idx="1"/>
          </p:nvPr>
        </p:nvSpPr>
        <p:spPr>
          <a:xfrm>
            <a:off x="503238" y="1706563"/>
            <a:ext cx="9051925" cy="4827587"/>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EB2CC7D3-74AC-7D45-B15C-C74D8CA02F06}"/>
              </a:ext>
            </a:extLst>
          </p:cNvPr>
          <p:cNvSpPr>
            <a:spLocks noGrp="1"/>
          </p:cNvSpPr>
          <p:nvPr>
            <p:ph type="dt" sz="half" idx="10"/>
          </p:nvPr>
        </p:nvSpPr>
        <p:spPr/>
        <p:txBody>
          <a:bodyPr/>
          <a:lstStyle>
            <a:lvl1pPr>
              <a:defRPr/>
            </a:lvl1pPr>
          </a:lstStyle>
          <a:p>
            <a:pPr>
              <a:defRPr/>
            </a:pPr>
            <a:endParaRPr lang="ar-EG"/>
          </a:p>
        </p:txBody>
      </p:sp>
      <p:sp>
        <p:nvSpPr>
          <p:cNvPr id="5" name="Footer Placeholder 4">
            <a:extLst>
              <a:ext uri="{FF2B5EF4-FFF2-40B4-BE49-F238E27FC236}">
                <a16:creationId xmlns:a16="http://schemas.microsoft.com/office/drawing/2014/main" id="{1E48CB39-25E7-514D-A4CE-F3CD2AC6E376}"/>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E3488A38-1A12-2044-B0A1-A2BC49E0CEE9}"/>
              </a:ext>
            </a:extLst>
          </p:cNvPr>
          <p:cNvSpPr>
            <a:spLocks noGrp="1"/>
          </p:cNvSpPr>
          <p:nvPr>
            <p:ph type="sldNum" sz="quarter" idx="12"/>
          </p:nvPr>
        </p:nvSpPr>
        <p:spPr/>
        <p:txBody>
          <a:bodyPr/>
          <a:lstStyle>
            <a:lvl1pPr>
              <a:defRPr/>
            </a:lvl1pPr>
          </a:lstStyle>
          <a:p>
            <a:fld id="{FAD6CA45-9310-1F4C-8B52-74819B6729DD}" type="slidenum">
              <a:rPr lang="ar-SA" altLang="en-US"/>
              <a:pPr/>
              <a:t>‹#›</a:t>
            </a:fld>
            <a:endParaRPr lang="en-US" altLang="en-US"/>
          </a:p>
        </p:txBody>
      </p:sp>
    </p:spTree>
    <p:extLst>
      <p:ext uri="{BB962C8B-B14F-4D97-AF65-F5344CB8AC3E}">
        <p14:creationId xmlns:p14="http://schemas.microsoft.com/office/powerpoint/2010/main" val="240903264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80CF0-16DA-9544-B653-6295E79037A3}"/>
              </a:ext>
            </a:extLst>
          </p:cNvPr>
          <p:cNvSpPr>
            <a:spLocks noGrp="1"/>
          </p:cNvSpPr>
          <p:nvPr>
            <p:ph type="dt" sz="half" idx="10"/>
          </p:nvPr>
        </p:nvSpPr>
        <p:spPr/>
        <p:txBody>
          <a:bodyPr/>
          <a:lstStyle>
            <a:lvl1pPr>
              <a:defRPr/>
            </a:lvl1pPr>
          </a:lstStyle>
          <a:p>
            <a:pPr>
              <a:defRPr/>
            </a:pPr>
            <a:endParaRPr lang="ar-EG"/>
          </a:p>
        </p:txBody>
      </p:sp>
      <p:sp>
        <p:nvSpPr>
          <p:cNvPr id="5" name="Footer Placeholder 4">
            <a:extLst>
              <a:ext uri="{FF2B5EF4-FFF2-40B4-BE49-F238E27FC236}">
                <a16:creationId xmlns:a16="http://schemas.microsoft.com/office/drawing/2014/main" id="{7A983CC2-F175-AC4D-83D8-F457843D8E7F}"/>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456A8710-30EA-0341-B621-5ED6D5023635}"/>
              </a:ext>
            </a:extLst>
          </p:cNvPr>
          <p:cNvSpPr>
            <a:spLocks noGrp="1"/>
          </p:cNvSpPr>
          <p:nvPr>
            <p:ph type="sldNum" sz="quarter" idx="12"/>
          </p:nvPr>
        </p:nvSpPr>
        <p:spPr/>
        <p:txBody>
          <a:bodyPr/>
          <a:lstStyle>
            <a:lvl1pPr>
              <a:defRPr/>
            </a:lvl1pPr>
          </a:lstStyle>
          <a:p>
            <a:fld id="{314FA528-0841-3945-B326-D042795AAC5C}" type="slidenum">
              <a:rPr lang="ar-SA" altLang="en-US"/>
              <a:pPr/>
              <a:t>‹#›</a:t>
            </a:fld>
            <a:endParaRPr lang="en-US" altLang="en-US"/>
          </a:p>
        </p:txBody>
      </p:sp>
    </p:spTree>
    <p:extLst>
      <p:ext uri="{BB962C8B-B14F-4D97-AF65-F5344CB8AC3E}">
        <p14:creationId xmlns:p14="http://schemas.microsoft.com/office/powerpoint/2010/main" val="83196164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5"/>
            <a:ext cx="8549640" cy="1452880"/>
          </a:xfrm>
        </p:spPr>
        <p:txBody>
          <a:bodyPr anchor="t"/>
          <a:lstStyle>
            <a:lvl1pPr algn="l">
              <a:defRPr sz="4300" b="1" cap="all"/>
            </a:lvl1pPr>
          </a:lstStyle>
          <a:p>
            <a:r>
              <a:rPr lang="en-US"/>
              <a:t>Click to edit Master title style</a:t>
            </a:r>
          </a:p>
        </p:txBody>
      </p:sp>
      <p:sp>
        <p:nvSpPr>
          <p:cNvPr id="3" name="Text Placeholder 2"/>
          <p:cNvSpPr>
            <a:spLocks noGrp="1"/>
          </p:cNvSpPr>
          <p:nvPr>
            <p:ph type="body" idx="1"/>
          </p:nvPr>
        </p:nvSpPr>
        <p:spPr>
          <a:xfrm>
            <a:off x="794544" y="3100496"/>
            <a:ext cx="8549640" cy="1600199"/>
          </a:xfrm>
        </p:spPr>
        <p:txBody>
          <a:bodyPr anchor="b"/>
          <a:lstStyle>
            <a:lvl1pPr marL="0" indent="0">
              <a:buNone/>
              <a:defRPr sz="2200">
                <a:solidFill>
                  <a:schemeClr val="tx1">
                    <a:tint val="75000"/>
                  </a:schemeClr>
                </a:solidFill>
              </a:defRPr>
            </a:lvl1pPr>
            <a:lvl2pPr marL="496347" indent="0">
              <a:buNone/>
              <a:defRPr sz="2000">
                <a:solidFill>
                  <a:schemeClr val="tx1">
                    <a:tint val="75000"/>
                  </a:schemeClr>
                </a:solidFill>
              </a:defRPr>
            </a:lvl2pPr>
            <a:lvl3pPr marL="992695" indent="0">
              <a:buNone/>
              <a:defRPr sz="1700">
                <a:solidFill>
                  <a:schemeClr val="tx1">
                    <a:tint val="75000"/>
                  </a:schemeClr>
                </a:solidFill>
              </a:defRPr>
            </a:lvl3pPr>
            <a:lvl4pPr marL="1489041" indent="0">
              <a:buNone/>
              <a:defRPr sz="1500">
                <a:solidFill>
                  <a:schemeClr val="tx1">
                    <a:tint val="75000"/>
                  </a:schemeClr>
                </a:solidFill>
              </a:defRPr>
            </a:lvl4pPr>
            <a:lvl5pPr marL="1985388" indent="0">
              <a:buNone/>
              <a:defRPr sz="1500">
                <a:solidFill>
                  <a:schemeClr val="tx1">
                    <a:tint val="75000"/>
                  </a:schemeClr>
                </a:solidFill>
              </a:defRPr>
            </a:lvl5pPr>
            <a:lvl6pPr marL="2481735" indent="0">
              <a:buNone/>
              <a:defRPr sz="1500">
                <a:solidFill>
                  <a:schemeClr val="tx1">
                    <a:tint val="75000"/>
                  </a:schemeClr>
                </a:solidFill>
              </a:defRPr>
            </a:lvl6pPr>
            <a:lvl7pPr marL="2978083" indent="0">
              <a:buNone/>
              <a:defRPr sz="1500">
                <a:solidFill>
                  <a:schemeClr val="tx1">
                    <a:tint val="75000"/>
                  </a:schemeClr>
                </a:solidFill>
              </a:defRPr>
            </a:lvl7pPr>
            <a:lvl8pPr marL="3474430" indent="0">
              <a:buNone/>
              <a:defRPr sz="1500">
                <a:solidFill>
                  <a:schemeClr val="tx1">
                    <a:tint val="75000"/>
                  </a:schemeClr>
                </a:solidFill>
              </a:defRPr>
            </a:lvl8pPr>
            <a:lvl9pPr marL="3970777"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0FC0CB-6C15-D04E-AE6F-BDBF5780D4A2}"/>
              </a:ext>
            </a:extLst>
          </p:cNvPr>
          <p:cNvSpPr>
            <a:spLocks noGrp="1"/>
          </p:cNvSpPr>
          <p:nvPr>
            <p:ph type="dt" sz="half" idx="10"/>
          </p:nvPr>
        </p:nvSpPr>
        <p:spPr/>
        <p:txBody>
          <a:bodyPr/>
          <a:lstStyle>
            <a:lvl1pPr>
              <a:defRPr/>
            </a:lvl1pPr>
          </a:lstStyle>
          <a:p>
            <a:pPr>
              <a:defRPr/>
            </a:pPr>
            <a:endParaRPr lang="ar-EG"/>
          </a:p>
        </p:txBody>
      </p:sp>
      <p:sp>
        <p:nvSpPr>
          <p:cNvPr id="5" name="Footer Placeholder 4">
            <a:extLst>
              <a:ext uri="{FF2B5EF4-FFF2-40B4-BE49-F238E27FC236}">
                <a16:creationId xmlns:a16="http://schemas.microsoft.com/office/drawing/2014/main" id="{8C3190DB-3F4D-4240-88B5-0199AEE627D4}"/>
              </a:ext>
            </a:extLst>
          </p:cNvPr>
          <p:cNvSpPr>
            <a:spLocks noGrp="1"/>
          </p:cNvSpPr>
          <p:nvPr>
            <p:ph type="ftr" sz="quarter" idx="11"/>
          </p:nvPr>
        </p:nvSpPr>
        <p:spPr/>
        <p:txBody>
          <a:bodyPr/>
          <a:lstStyle>
            <a:lvl1pPr>
              <a:defRPr/>
            </a:lvl1pPr>
          </a:lstStyle>
          <a:p>
            <a:pPr>
              <a:defRPr/>
            </a:pPr>
            <a:endParaRPr lang="ar-EG"/>
          </a:p>
        </p:txBody>
      </p:sp>
      <p:sp>
        <p:nvSpPr>
          <p:cNvPr id="6" name="Slide Number Placeholder 5">
            <a:extLst>
              <a:ext uri="{FF2B5EF4-FFF2-40B4-BE49-F238E27FC236}">
                <a16:creationId xmlns:a16="http://schemas.microsoft.com/office/drawing/2014/main" id="{5CC991D0-0554-3248-8E0A-B38743B57F46}"/>
              </a:ext>
            </a:extLst>
          </p:cNvPr>
          <p:cNvSpPr>
            <a:spLocks noGrp="1"/>
          </p:cNvSpPr>
          <p:nvPr>
            <p:ph type="sldNum" sz="quarter" idx="12"/>
          </p:nvPr>
        </p:nvSpPr>
        <p:spPr/>
        <p:txBody>
          <a:bodyPr/>
          <a:lstStyle>
            <a:lvl1pPr>
              <a:defRPr/>
            </a:lvl1pPr>
          </a:lstStyle>
          <a:p>
            <a:fld id="{43758295-2DFE-0F4A-8CF9-CA090E70B91E}" type="slidenum">
              <a:rPr lang="ar-SA" altLang="en-US"/>
              <a:pPr/>
              <a:t>‹#›</a:t>
            </a:fld>
            <a:endParaRPr lang="en-US" altLang="en-US"/>
          </a:p>
        </p:txBody>
      </p:sp>
    </p:spTree>
    <p:extLst>
      <p:ext uri="{BB962C8B-B14F-4D97-AF65-F5344CB8AC3E}">
        <p14:creationId xmlns:p14="http://schemas.microsoft.com/office/powerpoint/2010/main" val="89220923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3562" y="1820334"/>
            <a:ext cx="4894738"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5942" y="1820334"/>
            <a:ext cx="4894739" cy="5149426"/>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222C84E-1437-BF46-A2B7-5C422553925F}"/>
              </a:ext>
            </a:extLst>
          </p:cNvPr>
          <p:cNvSpPr>
            <a:spLocks noGrp="1"/>
          </p:cNvSpPr>
          <p:nvPr>
            <p:ph type="dt" sz="half" idx="10"/>
          </p:nvPr>
        </p:nvSpPr>
        <p:spPr/>
        <p:txBody>
          <a:bodyPr/>
          <a:lstStyle>
            <a:lvl1pPr>
              <a:defRPr/>
            </a:lvl1pPr>
          </a:lstStyle>
          <a:p>
            <a:pPr>
              <a:defRPr/>
            </a:pPr>
            <a:endParaRPr lang="ar-EG"/>
          </a:p>
        </p:txBody>
      </p:sp>
      <p:sp>
        <p:nvSpPr>
          <p:cNvPr id="6" name="Footer Placeholder 4">
            <a:extLst>
              <a:ext uri="{FF2B5EF4-FFF2-40B4-BE49-F238E27FC236}">
                <a16:creationId xmlns:a16="http://schemas.microsoft.com/office/drawing/2014/main" id="{E48DD177-8F66-7C48-85AE-9DF7D21E8B9C}"/>
              </a:ext>
            </a:extLst>
          </p:cNvPr>
          <p:cNvSpPr>
            <a:spLocks noGrp="1"/>
          </p:cNvSpPr>
          <p:nvPr>
            <p:ph type="ftr" sz="quarter" idx="11"/>
          </p:nvPr>
        </p:nvSpPr>
        <p:spPr/>
        <p:txBody>
          <a:bodyPr/>
          <a:lstStyle>
            <a:lvl1pPr>
              <a:defRPr/>
            </a:lvl1pPr>
          </a:lstStyle>
          <a:p>
            <a:pPr>
              <a:defRPr/>
            </a:pPr>
            <a:endParaRPr lang="ar-EG"/>
          </a:p>
        </p:txBody>
      </p:sp>
      <p:sp>
        <p:nvSpPr>
          <p:cNvPr id="7" name="Slide Number Placeholder 5">
            <a:extLst>
              <a:ext uri="{FF2B5EF4-FFF2-40B4-BE49-F238E27FC236}">
                <a16:creationId xmlns:a16="http://schemas.microsoft.com/office/drawing/2014/main" id="{2E749E64-E19F-3245-993D-2E3D08D6E7A2}"/>
              </a:ext>
            </a:extLst>
          </p:cNvPr>
          <p:cNvSpPr>
            <a:spLocks noGrp="1"/>
          </p:cNvSpPr>
          <p:nvPr>
            <p:ph type="sldNum" sz="quarter" idx="12"/>
          </p:nvPr>
        </p:nvSpPr>
        <p:spPr/>
        <p:txBody>
          <a:bodyPr/>
          <a:lstStyle>
            <a:lvl1pPr>
              <a:defRPr/>
            </a:lvl1pPr>
          </a:lstStyle>
          <a:p>
            <a:fld id="{756EF109-B28A-9248-B5EF-523364D0A362}" type="slidenum">
              <a:rPr lang="ar-SA" altLang="en-US"/>
              <a:pPr/>
              <a:t>‹#›</a:t>
            </a:fld>
            <a:endParaRPr lang="en-US" altLang="en-US"/>
          </a:p>
        </p:txBody>
      </p:sp>
    </p:spTree>
    <p:extLst>
      <p:ext uri="{BB962C8B-B14F-4D97-AF65-F5344CB8AC3E}">
        <p14:creationId xmlns:p14="http://schemas.microsoft.com/office/powerpoint/2010/main" val="4178413879"/>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92947"/>
            <a:ext cx="905256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637455"/>
            <a:ext cx="4444207" cy="682413"/>
          </a:xfrm>
        </p:spPr>
        <p:txBody>
          <a:bodyPr anchor="b"/>
          <a:lstStyle>
            <a:lvl1pPr marL="0" indent="0">
              <a:buNone/>
              <a:defRPr sz="2600" b="1"/>
            </a:lvl1pPr>
            <a:lvl2pPr marL="496347" indent="0">
              <a:buNone/>
              <a:defRPr sz="2200" b="1"/>
            </a:lvl2pPr>
            <a:lvl3pPr marL="992695" indent="0">
              <a:buNone/>
              <a:defRPr sz="2000" b="1"/>
            </a:lvl3pPr>
            <a:lvl4pPr marL="1489041" indent="0">
              <a:buNone/>
              <a:defRPr sz="1700" b="1"/>
            </a:lvl4pPr>
            <a:lvl5pPr marL="1985388" indent="0">
              <a:buNone/>
              <a:defRPr sz="1700" b="1"/>
            </a:lvl5pPr>
            <a:lvl6pPr marL="2481735" indent="0">
              <a:buNone/>
              <a:defRPr sz="1700" b="1"/>
            </a:lvl6pPr>
            <a:lvl7pPr marL="2978083" indent="0">
              <a:buNone/>
              <a:defRPr sz="1700" b="1"/>
            </a:lvl7pPr>
            <a:lvl8pPr marL="3474430" indent="0">
              <a:buNone/>
              <a:defRPr sz="1700" b="1"/>
            </a:lvl8pPr>
            <a:lvl9pPr marL="3970777" indent="0">
              <a:buNone/>
              <a:defRPr sz="1700" b="1"/>
            </a:lvl9pPr>
          </a:lstStyle>
          <a:p>
            <a:pPr lvl="0"/>
            <a:r>
              <a:rPr lang="en-US"/>
              <a:t>Click to edit Master text styles</a:t>
            </a:r>
          </a:p>
        </p:txBody>
      </p:sp>
      <p:sp>
        <p:nvSpPr>
          <p:cNvPr id="4" name="Content Placeholder 3"/>
          <p:cNvSpPr>
            <a:spLocks noGrp="1"/>
          </p:cNvSpPr>
          <p:nvPr>
            <p:ph sz="half" idx="2"/>
          </p:nvPr>
        </p:nvSpPr>
        <p:spPr>
          <a:xfrm>
            <a:off x="502921" y="2319868"/>
            <a:ext cx="4444207"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637455"/>
            <a:ext cx="4445953" cy="682413"/>
          </a:xfrm>
        </p:spPr>
        <p:txBody>
          <a:bodyPr anchor="b"/>
          <a:lstStyle>
            <a:lvl1pPr marL="0" indent="0">
              <a:buNone/>
              <a:defRPr sz="2600" b="1"/>
            </a:lvl1pPr>
            <a:lvl2pPr marL="496347" indent="0">
              <a:buNone/>
              <a:defRPr sz="2200" b="1"/>
            </a:lvl2pPr>
            <a:lvl3pPr marL="992695" indent="0">
              <a:buNone/>
              <a:defRPr sz="2000" b="1"/>
            </a:lvl3pPr>
            <a:lvl4pPr marL="1489041" indent="0">
              <a:buNone/>
              <a:defRPr sz="1700" b="1"/>
            </a:lvl4pPr>
            <a:lvl5pPr marL="1985388" indent="0">
              <a:buNone/>
              <a:defRPr sz="1700" b="1"/>
            </a:lvl5pPr>
            <a:lvl6pPr marL="2481735" indent="0">
              <a:buNone/>
              <a:defRPr sz="1700" b="1"/>
            </a:lvl6pPr>
            <a:lvl7pPr marL="2978083" indent="0">
              <a:buNone/>
              <a:defRPr sz="1700" b="1"/>
            </a:lvl7pPr>
            <a:lvl8pPr marL="3474430" indent="0">
              <a:buNone/>
              <a:defRPr sz="1700" b="1"/>
            </a:lvl8pPr>
            <a:lvl9pPr marL="397077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109529" y="2319868"/>
            <a:ext cx="4445953" cy="4214707"/>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44410A-5F08-B240-AEF9-42104879DA07}"/>
              </a:ext>
            </a:extLst>
          </p:cNvPr>
          <p:cNvSpPr>
            <a:spLocks noGrp="1"/>
          </p:cNvSpPr>
          <p:nvPr>
            <p:ph type="dt" sz="half" idx="10"/>
          </p:nvPr>
        </p:nvSpPr>
        <p:spPr/>
        <p:txBody>
          <a:bodyPr/>
          <a:lstStyle>
            <a:lvl1pPr>
              <a:defRPr/>
            </a:lvl1pPr>
          </a:lstStyle>
          <a:p>
            <a:pPr>
              <a:defRPr/>
            </a:pPr>
            <a:endParaRPr lang="ar-EG"/>
          </a:p>
        </p:txBody>
      </p:sp>
      <p:sp>
        <p:nvSpPr>
          <p:cNvPr id="8" name="Footer Placeholder 4">
            <a:extLst>
              <a:ext uri="{FF2B5EF4-FFF2-40B4-BE49-F238E27FC236}">
                <a16:creationId xmlns:a16="http://schemas.microsoft.com/office/drawing/2014/main" id="{99B8E38D-B622-714C-80D7-3ABA23D9E080}"/>
              </a:ext>
            </a:extLst>
          </p:cNvPr>
          <p:cNvSpPr>
            <a:spLocks noGrp="1"/>
          </p:cNvSpPr>
          <p:nvPr>
            <p:ph type="ftr" sz="quarter" idx="11"/>
          </p:nvPr>
        </p:nvSpPr>
        <p:spPr/>
        <p:txBody>
          <a:bodyPr/>
          <a:lstStyle>
            <a:lvl1pPr>
              <a:defRPr/>
            </a:lvl1pPr>
          </a:lstStyle>
          <a:p>
            <a:pPr>
              <a:defRPr/>
            </a:pPr>
            <a:endParaRPr lang="ar-EG"/>
          </a:p>
        </p:txBody>
      </p:sp>
      <p:sp>
        <p:nvSpPr>
          <p:cNvPr id="9" name="Slide Number Placeholder 5">
            <a:extLst>
              <a:ext uri="{FF2B5EF4-FFF2-40B4-BE49-F238E27FC236}">
                <a16:creationId xmlns:a16="http://schemas.microsoft.com/office/drawing/2014/main" id="{09DB9E24-234C-B44C-A08E-B07997FB69C5}"/>
              </a:ext>
            </a:extLst>
          </p:cNvPr>
          <p:cNvSpPr>
            <a:spLocks noGrp="1"/>
          </p:cNvSpPr>
          <p:nvPr>
            <p:ph type="sldNum" sz="quarter" idx="12"/>
          </p:nvPr>
        </p:nvSpPr>
        <p:spPr/>
        <p:txBody>
          <a:bodyPr/>
          <a:lstStyle>
            <a:lvl1pPr>
              <a:defRPr/>
            </a:lvl1pPr>
          </a:lstStyle>
          <a:p>
            <a:fld id="{F76B0A3A-0B9A-9E45-9702-FEF679A498AB}" type="slidenum">
              <a:rPr lang="ar-SA" altLang="en-US"/>
              <a:pPr/>
              <a:t>‹#›</a:t>
            </a:fld>
            <a:endParaRPr lang="en-US" altLang="en-US"/>
          </a:p>
        </p:txBody>
      </p:sp>
    </p:spTree>
    <p:extLst>
      <p:ext uri="{BB962C8B-B14F-4D97-AF65-F5344CB8AC3E}">
        <p14:creationId xmlns:p14="http://schemas.microsoft.com/office/powerpoint/2010/main" val="292961423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B6B8E13-83E2-B349-8530-DD77E6478247}"/>
              </a:ext>
            </a:extLst>
          </p:cNvPr>
          <p:cNvSpPr>
            <a:spLocks noGrp="1"/>
          </p:cNvSpPr>
          <p:nvPr>
            <p:ph type="dt" sz="half" idx="10"/>
          </p:nvPr>
        </p:nvSpPr>
        <p:spPr/>
        <p:txBody>
          <a:bodyPr/>
          <a:lstStyle>
            <a:lvl1pPr>
              <a:defRPr/>
            </a:lvl1pPr>
          </a:lstStyle>
          <a:p>
            <a:pPr>
              <a:defRPr/>
            </a:pPr>
            <a:endParaRPr lang="ar-EG"/>
          </a:p>
        </p:txBody>
      </p:sp>
      <p:sp>
        <p:nvSpPr>
          <p:cNvPr id="4" name="Footer Placeholder 4">
            <a:extLst>
              <a:ext uri="{FF2B5EF4-FFF2-40B4-BE49-F238E27FC236}">
                <a16:creationId xmlns:a16="http://schemas.microsoft.com/office/drawing/2014/main" id="{1A665BC0-38FD-5443-9691-714F96EB0F26}"/>
              </a:ext>
            </a:extLst>
          </p:cNvPr>
          <p:cNvSpPr>
            <a:spLocks noGrp="1"/>
          </p:cNvSpPr>
          <p:nvPr>
            <p:ph type="ftr" sz="quarter" idx="11"/>
          </p:nvPr>
        </p:nvSpPr>
        <p:spPr/>
        <p:txBody>
          <a:bodyPr/>
          <a:lstStyle>
            <a:lvl1pPr>
              <a:defRPr/>
            </a:lvl1pPr>
          </a:lstStyle>
          <a:p>
            <a:pPr>
              <a:defRPr/>
            </a:pPr>
            <a:endParaRPr lang="ar-EG"/>
          </a:p>
        </p:txBody>
      </p:sp>
      <p:sp>
        <p:nvSpPr>
          <p:cNvPr id="5" name="Slide Number Placeholder 5">
            <a:extLst>
              <a:ext uri="{FF2B5EF4-FFF2-40B4-BE49-F238E27FC236}">
                <a16:creationId xmlns:a16="http://schemas.microsoft.com/office/drawing/2014/main" id="{EEE93FF8-9031-5B41-8759-2D38B3B2C44B}"/>
              </a:ext>
            </a:extLst>
          </p:cNvPr>
          <p:cNvSpPr>
            <a:spLocks noGrp="1"/>
          </p:cNvSpPr>
          <p:nvPr>
            <p:ph type="sldNum" sz="quarter" idx="12"/>
          </p:nvPr>
        </p:nvSpPr>
        <p:spPr/>
        <p:txBody>
          <a:bodyPr/>
          <a:lstStyle>
            <a:lvl1pPr>
              <a:defRPr/>
            </a:lvl1pPr>
          </a:lstStyle>
          <a:p>
            <a:fld id="{6B0C0783-F43B-0D49-B0AC-968CD98EA03B}" type="slidenum">
              <a:rPr lang="ar-SA" altLang="en-US"/>
              <a:pPr/>
              <a:t>‹#›</a:t>
            </a:fld>
            <a:endParaRPr lang="en-US" altLang="en-US"/>
          </a:p>
        </p:txBody>
      </p:sp>
    </p:spTree>
    <p:extLst>
      <p:ext uri="{BB962C8B-B14F-4D97-AF65-F5344CB8AC3E}">
        <p14:creationId xmlns:p14="http://schemas.microsoft.com/office/powerpoint/2010/main" val="46754885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835A426-704C-BB4D-9711-5A7EBA846886}"/>
              </a:ext>
            </a:extLst>
          </p:cNvPr>
          <p:cNvSpPr>
            <a:spLocks noGrp="1"/>
          </p:cNvSpPr>
          <p:nvPr>
            <p:ph type="dt" sz="half" idx="10"/>
          </p:nvPr>
        </p:nvSpPr>
        <p:spPr/>
        <p:txBody>
          <a:bodyPr/>
          <a:lstStyle>
            <a:lvl1pPr>
              <a:defRPr/>
            </a:lvl1pPr>
          </a:lstStyle>
          <a:p>
            <a:pPr>
              <a:defRPr/>
            </a:pPr>
            <a:endParaRPr lang="ar-EG"/>
          </a:p>
        </p:txBody>
      </p:sp>
      <p:sp>
        <p:nvSpPr>
          <p:cNvPr id="3" name="Footer Placeholder 4">
            <a:extLst>
              <a:ext uri="{FF2B5EF4-FFF2-40B4-BE49-F238E27FC236}">
                <a16:creationId xmlns:a16="http://schemas.microsoft.com/office/drawing/2014/main" id="{6D95AE06-5B21-764F-B384-7DEAF5832873}"/>
              </a:ext>
            </a:extLst>
          </p:cNvPr>
          <p:cNvSpPr>
            <a:spLocks noGrp="1"/>
          </p:cNvSpPr>
          <p:nvPr>
            <p:ph type="ftr" sz="quarter" idx="11"/>
          </p:nvPr>
        </p:nvSpPr>
        <p:spPr/>
        <p:txBody>
          <a:bodyPr/>
          <a:lstStyle>
            <a:lvl1pPr>
              <a:defRPr/>
            </a:lvl1pPr>
          </a:lstStyle>
          <a:p>
            <a:pPr>
              <a:defRPr/>
            </a:pPr>
            <a:endParaRPr lang="ar-EG"/>
          </a:p>
        </p:txBody>
      </p:sp>
      <p:sp>
        <p:nvSpPr>
          <p:cNvPr id="4" name="Slide Number Placeholder 5">
            <a:extLst>
              <a:ext uri="{FF2B5EF4-FFF2-40B4-BE49-F238E27FC236}">
                <a16:creationId xmlns:a16="http://schemas.microsoft.com/office/drawing/2014/main" id="{D493DEED-004F-B346-89BF-2074B2F03545}"/>
              </a:ext>
            </a:extLst>
          </p:cNvPr>
          <p:cNvSpPr>
            <a:spLocks noGrp="1"/>
          </p:cNvSpPr>
          <p:nvPr>
            <p:ph type="sldNum" sz="quarter" idx="12"/>
          </p:nvPr>
        </p:nvSpPr>
        <p:spPr/>
        <p:txBody>
          <a:bodyPr/>
          <a:lstStyle>
            <a:lvl1pPr>
              <a:defRPr/>
            </a:lvl1pPr>
          </a:lstStyle>
          <a:p>
            <a:fld id="{B79AD6E9-5EC9-704F-95CF-4FE4056D315F}" type="slidenum">
              <a:rPr lang="ar-SA" altLang="en-US"/>
              <a:pPr/>
              <a:t>‹#›</a:t>
            </a:fld>
            <a:endParaRPr lang="en-US" altLang="en-US"/>
          </a:p>
        </p:txBody>
      </p:sp>
    </p:spTree>
    <p:extLst>
      <p:ext uri="{BB962C8B-B14F-4D97-AF65-F5344CB8AC3E}">
        <p14:creationId xmlns:p14="http://schemas.microsoft.com/office/powerpoint/2010/main" val="2155994803"/>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291253"/>
            <a:ext cx="3309144" cy="123952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291255"/>
            <a:ext cx="5622925" cy="6243321"/>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530775"/>
            <a:ext cx="3309144" cy="5003801"/>
          </a:xfrm>
        </p:spPr>
        <p:txBody>
          <a:bodyPr/>
          <a:lstStyle>
            <a:lvl1pPr marL="0" indent="0">
              <a:buNone/>
              <a:defRPr sz="1500"/>
            </a:lvl1pPr>
            <a:lvl2pPr marL="496347" indent="0">
              <a:buNone/>
              <a:defRPr sz="1300"/>
            </a:lvl2pPr>
            <a:lvl3pPr marL="992695" indent="0">
              <a:buNone/>
              <a:defRPr sz="1100"/>
            </a:lvl3pPr>
            <a:lvl4pPr marL="1489041" indent="0">
              <a:buNone/>
              <a:defRPr sz="1000"/>
            </a:lvl4pPr>
            <a:lvl5pPr marL="1985388" indent="0">
              <a:buNone/>
              <a:defRPr sz="1000"/>
            </a:lvl5pPr>
            <a:lvl6pPr marL="2481735" indent="0">
              <a:buNone/>
              <a:defRPr sz="1000"/>
            </a:lvl6pPr>
            <a:lvl7pPr marL="2978083" indent="0">
              <a:buNone/>
              <a:defRPr sz="1000"/>
            </a:lvl7pPr>
            <a:lvl8pPr marL="3474430" indent="0">
              <a:buNone/>
              <a:defRPr sz="1000"/>
            </a:lvl8pPr>
            <a:lvl9pPr marL="3970777"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5B92AEB-E4A0-7A46-8BE5-B35245B8BAC5}"/>
              </a:ext>
            </a:extLst>
          </p:cNvPr>
          <p:cNvSpPr>
            <a:spLocks noGrp="1"/>
          </p:cNvSpPr>
          <p:nvPr>
            <p:ph type="dt" sz="half" idx="10"/>
          </p:nvPr>
        </p:nvSpPr>
        <p:spPr/>
        <p:txBody>
          <a:bodyPr/>
          <a:lstStyle>
            <a:lvl1pPr>
              <a:defRPr/>
            </a:lvl1pPr>
          </a:lstStyle>
          <a:p>
            <a:pPr>
              <a:defRPr/>
            </a:pPr>
            <a:endParaRPr lang="ar-EG"/>
          </a:p>
        </p:txBody>
      </p:sp>
      <p:sp>
        <p:nvSpPr>
          <p:cNvPr id="6" name="Footer Placeholder 4">
            <a:extLst>
              <a:ext uri="{FF2B5EF4-FFF2-40B4-BE49-F238E27FC236}">
                <a16:creationId xmlns:a16="http://schemas.microsoft.com/office/drawing/2014/main" id="{4480C4F4-39C5-9B47-8878-25C5BFF825CB}"/>
              </a:ext>
            </a:extLst>
          </p:cNvPr>
          <p:cNvSpPr>
            <a:spLocks noGrp="1"/>
          </p:cNvSpPr>
          <p:nvPr>
            <p:ph type="ftr" sz="quarter" idx="11"/>
          </p:nvPr>
        </p:nvSpPr>
        <p:spPr/>
        <p:txBody>
          <a:bodyPr/>
          <a:lstStyle>
            <a:lvl1pPr>
              <a:defRPr/>
            </a:lvl1pPr>
          </a:lstStyle>
          <a:p>
            <a:pPr>
              <a:defRPr/>
            </a:pPr>
            <a:endParaRPr lang="ar-EG"/>
          </a:p>
        </p:txBody>
      </p:sp>
      <p:sp>
        <p:nvSpPr>
          <p:cNvPr id="7" name="Slide Number Placeholder 5">
            <a:extLst>
              <a:ext uri="{FF2B5EF4-FFF2-40B4-BE49-F238E27FC236}">
                <a16:creationId xmlns:a16="http://schemas.microsoft.com/office/drawing/2014/main" id="{063BF48D-2912-C744-8619-254D39892994}"/>
              </a:ext>
            </a:extLst>
          </p:cNvPr>
          <p:cNvSpPr>
            <a:spLocks noGrp="1"/>
          </p:cNvSpPr>
          <p:nvPr>
            <p:ph type="sldNum" sz="quarter" idx="12"/>
          </p:nvPr>
        </p:nvSpPr>
        <p:spPr/>
        <p:txBody>
          <a:bodyPr/>
          <a:lstStyle>
            <a:lvl1pPr>
              <a:defRPr/>
            </a:lvl1pPr>
          </a:lstStyle>
          <a:p>
            <a:fld id="{81EA9FD2-FB70-6548-A925-B48E95B0F6F8}" type="slidenum">
              <a:rPr lang="ar-SA" altLang="en-US"/>
              <a:pPr/>
              <a:t>‹#›</a:t>
            </a:fld>
            <a:endParaRPr lang="en-US" altLang="en-US"/>
          </a:p>
        </p:txBody>
      </p:sp>
    </p:spTree>
    <p:extLst>
      <p:ext uri="{BB962C8B-B14F-4D97-AF65-F5344CB8AC3E}">
        <p14:creationId xmlns:p14="http://schemas.microsoft.com/office/powerpoint/2010/main" val="3118437798"/>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120641"/>
            <a:ext cx="6035040" cy="60452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53627"/>
            <a:ext cx="6035040" cy="4389120"/>
          </a:xfrm>
        </p:spPr>
        <p:txBody>
          <a:bodyPr rtlCol="0">
            <a:normAutofit/>
          </a:bodyPr>
          <a:lstStyle>
            <a:lvl1pPr marL="0" indent="0">
              <a:buNone/>
              <a:defRPr sz="3500"/>
            </a:lvl1pPr>
            <a:lvl2pPr marL="496347" indent="0">
              <a:buNone/>
              <a:defRPr sz="3000"/>
            </a:lvl2pPr>
            <a:lvl3pPr marL="992695" indent="0">
              <a:buNone/>
              <a:defRPr sz="2600"/>
            </a:lvl3pPr>
            <a:lvl4pPr marL="1489041" indent="0">
              <a:buNone/>
              <a:defRPr sz="2200"/>
            </a:lvl4pPr>
            <a:lvl5pPr marL="1985388" indent="0">
              <a:buNone/>
              <a:defRPr sz="2200"/>
            </a:lvl5pPr>
            <a:lvl6pPr marL="2481735" indent="0">
              <a:buNone/>
              <a:defRPr sz="2200"/>
            </a:lvl6pPr>
            <a:lvl7pPr marL="2978083" indent="0">
              <a:buNone/>
              <a:defRPr sz="2200"/>
            </a:lvl7pPr>
            <a:lvl8pPr marL="3474430" indent="0">
              <a:buNone/>
              <a:defRPr sz="2200"/>
            </a:lvl8pPr>
            <a:lvl9pPr marL="3970777" indent="0">
              <a:buNone/>
              <a:defRPr sz="2200"/>
            </a:lvl9pPr>
          </a:lstStyle>
          <a:p>
            <a:pPr lvl="0"/>
            <a:endParaRPr lang="en-US" noProof="0"/>
          </a:p>
        </p:txBody>
      </p:sp>
      <p:sp>
        <p:nvSpPr>
          <p:cNvPr id="4" name="Text Placeholder 3"/>
          <p:cNvSpPr>
            <a:spLocks noGrp="1"/>
          </p:cNvSpPr>
          <p:nvPr>
            <p:ph type="body" sz="half" idx="2"/>
          </p:nvPr>
        </p:nvSpPr>
        <p:spPr>
          <a:xfrm>
            <a:off x="1971517" y="5725162"/>
            <a:ext cx="6035040" cy="858519"/>
          </a:xfrm>
        </p:spPr>
        <p:txBody>
          <a:bodyPr/>
          <a:lstStyle>
            <a:lvl1pPr marL="0" indent="0">
              <a:buNone/>
              <a:defRPr sz="1500"/>
            </a:lvl1pPr>
            <a:lvl2pPr marL="496347" indent="0">
              <a:buNone/>
              <a:defRPr sz="1300"/>
            </a:lvl2pPr>
            <a:lvl3pPr marL="992695" indent="0">
              <a:buNone/>
              <a:defRPr sz="1100"/>
            </a:lvl3pPr>
            <a:lvl4pPr marL="1489041" indent="0">
              <a:buNone/>
              <a:defRPr sz="1000"/>
            </a:lvl4pPr>
            <a:lvl5pPr marL="1985388" indent="0">
              <a:buNone/>
              <a:defRPr sz="1000"/>
            </a:lvl5pPr>
            <a:lvl6pPr marL="2481735" indent="0">
              <a:buNone/>
              <a:defRPr sz="1000"/>
            </a:lvl6pPr>
            <a:lvl7pPr marL="2978083" indent="0">
              <a:buNone/>
              <a:defRPr sz="1000"/>
            </a:lvl7pPr>
            <a:lvl8pPr marL="3474430" indent="0">
              <a:buNone/>
              <a:defRPr sz="1000"/>
            </a:lvl8pPr>
            <a:lvl9pPr marL="3970777"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FF1B885-A48D-7A4D-B347-570A9EF814F3}"/>
              </a:ext>
            </a:extLst>
          </p:cNvPr>
          <p:cNvSpPr>
            <a:spLocks noGrp="1"/>
          </p:cNvSpPr>
          <p:nvPr>
            <p:ph type="dt" sz="half" idx="10"/>
          </p:nvPr>
        </p:nvSpPr>
        <p:spPr/>
        <p:txBody>
          <a:bodyPr/>
          <a:lstStyle>
            <a:lvl1pPr>
              <a:defRPr/>
            </a:lvl1pPr>
          </a:lstStyle>
          <a:p>
            <a:pPr>
              <a:defRPr/>
            </a:pPr>
            <a:endParaRPr lang="ar-EG"/>
          </a:p>
        </p:txBody>
      </p:sp>
      <p:sp>
        <p:nvSpPr>
          <p:cNvPr id="6" name="Footer Placeholder 4">
            <a:extLst>
              <a:ext uri="{FF2B5EF4-FFF2-40B4-BE49-F238E27FC236}">
                <a16:creationId xmlns:a16="http://schemas.microsoft.com/office/drawing/2014/main" id="{1B50FA45-98FB-AF4B-97A2-46EE8CA62593}"/>
              </a:ext>
            </a:extLst>
          </p:cNvPr>
          <p:cNvSpPr>
            <a:spLocks noGrp="1"/>
          </p:cNvSpPr>
          <p:nvPr>
            <p:ph type="ftr" sz="quarter" idx="11"/>
          </p:nvPr>
        </p:nvSpPr>
        <p:spPr/>
        <p:txBody>
          <a:bodyPr/>
          <a:lstStyle>
            <a:lvl1pPr>
              <a:defRPr/>
            </a:lvl1pPr>
          </a:lstStyle>
          <a:p>
            <a:pPr>
              <a:defRPr/>
            </a:pPr>
            <a:endParaRPr lang="ar-EG"/>
          </a:p>
        </p:txBody>
      </p:sp>
      <p:sp>
        <p:nvSpPr>
          <p:cNvPr id="7" name="Slide Number Placeholder 5">
            <a:extLst>
              <a:ext uri="{FF2B5EF4-FFF2-40B4-BE49-F238E27FC236}">
                <a16:creationId xmlns:a16="http://schemas.microsoft.com/office/drawing/2014/main" id="{5218C46C-D650-9044-B49B-E0808C6BE46D}"/>
              </a:ext>
            </a:extLst>
          </p:cNvPr>
          <p:cNvSpPr>
            <a:spLocks noGrp="1"/>
          </p:cNvSpPr>
          <p:nvPr>
            <p:ph type="sldNum" sz="quarter" idx="12"/>
          </p:nvPr>
        </p:nvSpPr>
        <p:spPr/>
        <p:txBody>
          <a:bodyPr/>
          <a:lstStyle>
            <a:lvl1pPr>
              <a:defRPr/>
            </a:lvl1pPr>
          </a:lstStyle>
          <a:p>
            <a:fld id="{C78F82CA-05A7-0148-A68C-290DA95C6BB0}" type="slidenum">
              <a:rPr lang="ar-SA" altLang="en-US"/>
              <a:pPr/>
              <a:t>‹#›</a:t>
            </a:fld>
            <a:endParaRPr lang="en-US" altLang="en-US"/>
          </a:p>
        </p:txBody>
      </p:sp>
    </p:spTree>
    <p:extLst>
      <p:ext uri="{BB962C8B-B14F-4D97-AF65-F5344CB8AC3E}">
        <p14:creationId xmlns:p14="http://schemas.microsoft.com/office/powerpoint/2010/main" val="332166473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E56DEC-B805-EE4A-BDE5-21E285D94FB3}"/>
              </a:ext>
            </a:extLst>
          </p:cNvPr>
          <p:cNvSpPr>
            <a:spLocks noGrp="1"/>
          </p:cNvSpPr>
          <p:nvPr>
            <p:ph type="title"/>
          </p:nvPr>
        </p:nvSpPr>
        <p:spPr bwMode="auto">
          <a:xfrm>
            <a:off x="503238" y="293688"/>
            <a:ext cx="90519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69" tIns="49635" rIns="99269" bIns="49635"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BDAC3387-55B5-2E4C-B8EE-0094A86B6A8F}"/>
              </a:ext>
            </a:extLst>
          </p:cNvPr>
          <p:cNvSpPr>
            <a:spLocks noGrp="1"/>
          </p:cNvSpPr>
          <p:nvPr>
            <p:ph type="body" idx="1"/>
          </p:nvPr>
        </p:nvSpPr>
        <p:spPr bwMode="auto">
          <a:xfrm>
            <a:off x="503238" y="1706563"/>
            <a:ext cx="905192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269" tIns="49635" rIns="99269" bIns="496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45F7689-0DF2-2C4B-89E7-E453AE57F477}"/>
              </a:ext>
            </a:extLst>
          </p:cNvPr>
          <p:cNvSpPr>
            <a:spLocks noGrp="1"/>
          </p:cNvSpPr>
          <p:nvPr>
            <p:ph type="dt" sz="half" idx="2"/>
          </p:nvPr>
        </p:nvSpPr>
        <p:spPr>
          <a:xfrm>
            <a:off x="503238" y="6780213"/>
            <a:ext cx="2346325" cy="388937"/>
          </a:xfrm>
          <a:prstGeom prst="rect">
            <a:avLst/>
          </a:prstGeom>
        </p:spPr>
        <p:txBody>
          <a:bodyPr vert="horz" lIns="99269" tIns="49635" rIns="99269" bIns="49635" rtlCol="0" anchor="ctr"/>
          <a:lstStyle>
            <a:lvl1pPr algn="l" eaLnBrk="1" hangingPunct="1">
              <a:defRPr sz="1300">
                <a:solidFill>
                  <a:schemeClr val="tx1">
                    <a:tint val="75000"/>
                  </a:schemeClr>
                </a:solidFill>
              </a:defRPr>
            </a:lvl1pPr>
          </a:lstStyle>
          <a:p>
            <a:pPr>
              <a:defRPr/>
            </a:pPr>
            <a:endParaRPr lang="ar-EG"/>
          </a:p>
        </p:txBody>
      </p:sp>
      <p:sp>
        <p:nvSpPr>
          <p:cNvPr id="5" name="Footer Placeholder 4">
            <a:extLst>
              <a:ext uri="{FF2B5EF4-FFF2-40B4-BE49-F238E27FC236}">
                <a16:creationId xmlns:a16="http://schemas.microsoft.com/office/drawing/2014/main" id="{55E144EC-8AE0-9C42-BC12-C85716A2EBD2}"/>
              </a:ext>
            </a:extLst>
          </p:cNvPr>
          <p:cNvSpPr>
            <a:spLocks noGrp="1"/>
          </p:cNvSpPr>
          <p:nvPr>
            <p:ph type="ftr" sz="quarter" idx="3"/>
          </p:nvPr>
        </p:nvSpPr>
        <p:spPr>
          <a:xfrm>
            <a:off x="3436938" y="6780213"/>
            <a:ext cx="3184525" cy="388937"/>
          </a:xfrm>
          <a:prstGeom prst="rect">
            <a:avLst/>
          </a:prstGeom>
        </p:spPr>
        <p:txBody>
          <a:bodyPr vert="horz" lIns="99269" tIns="49635" rIns="99269" bIns="49635" rtlCol="0" anchor="ctr"/>
          <a:lstStyle>
            <a:lvl1pPr algn="ctr" eaLnBrk="1" hangingPunct="1">
              <a:defRPr sz="1300">
                <a:solidFill>
                  <a:schemeClr val="tx1">
                    <a:tint val="75000"/>
                  </a:schemeClr>
                </a:solidFill>
              </a:defRPr>
            </a:lvl1pPr>
          </a:lstStyle>
          <a:p>
            <a:pPr>
              <a:defRPr/>
            </a:pPr>
            <a:endParaRPr lang="ar-EG"/>
          </a:p>
        </p:txBody>
      </p:sp>
      <p:sp>
        <p:nvSpPr>
          <p:cNvPr id="6" name="Slide Number Placeholder 5">
            <a:extLst>
              <a:ext uri="{FF2B5EF4-FFF2-40B4-BE49-F238E27FC236}">
                <a16:creationId xmlns:a16="http://schemas.microsoft.com/office/drawing/2014/main" id="{73BF1E13-21B2-CE45-995E-E81E87B42CB5}"/>
              </a:ext>
            </a:extLst>
          </p:cNvPr>
          <p:cNvSpPr>
            <a:spLocks noGrp="1"/>
          </p:cNvSpPr>
          <p:nvPr>
            <p:ph type="sldNum" sz="quarter" idx="4"/>
          </p:nvPr>
        </p:nvSpPr>
        <p:spPr>
          <a:xfrm>
            <a:off x="7208838" y="6780213"/>
            <a:ext cx="2346325" cy="388937"/>
          </a:xfrm>
          <a:prstGeom prst="rect">
            <a:avLst/>
          </a:prstGeom>
        </p:spPr>
        <p:txBody>
          <a:bodyPr vert="horz" wrap="square" lIns="99269" tIns="49635" rIns="99269" bIns="49635" numCol="1" anchor="ctr" anchorCtr="0" compatLnSpc="1">
            <a:prstTxWarp prst="textNoShape">
              <a:avLst/>
            </a:prstTxWarp>
          </a:bodyPr>
          <a:lstStyle>
            <a:lvl1pPr algn="r" eaLnBrk="1" hangingPunct="1">
              <a:defRPr sz="1300">
                <a:solidFill>
                  <a:srgbClr val="898989"/>
                </a:solidFill>
              </a:defRPr>
            </a:lvl1pPr>
          </a:lstStyle>
          <a:p>
            <a:fld id="{B6CB2AB4-26D2-6747-9A2F-E3B352E09910}" type="slidenum">
              <a:rPr lang="ar-SA"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2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hf hdr="0" ftr="0" dt="0"/>
  <p:txStyles>
    <p:titleStyle>
      <a:lvl1pPr algn="ctr" defTabSz="992188" rtl="0" eaLnBrk="0" fontAlgn="base" hangingPunct="0">
        <a:spcBef>
          <a:spcPct val="0"/>
        </a:spcBef>
        <a:spcAft>
          <a:spcPct val="0"/>
        </a:spcAft>
        <a:defRPr sz="4800" kern="1200">
          <a:solidFill>
            <a:schemeClr val="tx1"/>
          </a:solidFill>
          <a:latin typeface="+mj-lt"/>
          <a:ea typeface="+mj-ea"/>
          <a:cs typeface="+mj-cs"/>
        </a:defRPr>
      </a:lvl1pPr>
      <a:lvl2pPr algn="ctr" defTabSz="992188" rtl="0" eaLnBrk="0" fontAlgn="base" hangingPunct="0">
        <a:spcBef>
          <a:spcPct val="0"/>
        </a:spcBef>
        <a:spcAft>
          <a:spcPct val="0"/>
        </a:spcAft>
        <a:defRPr sz="4800">
          <a:solidFill>
            <a:schemeClr val="tx1"/>
          </a:solidFill>
          <a:latin typeface="Calibri" panose="020F0502020204030204" pitchFamily="34" charset="0"/>
        </a:defRPr>
      </a:lvl2pPr>
      <a:lvl3pPr algn="ctr" defTabSz="992188" rtl="0" eaLnBrk="0" fontAlgn="base" hangingPunct="0">
        <a:spcBef>
          <a:spcPct val="0"/>
        </a:spcBef>
        <a:spcAft>
          <a:spcPct val="0"/>
        </a:spcAft>
        <a:defRPr sz="4800">
          <a:solidFill>
            <a:schemeClr val="tx1"/>
          </a:solidFill>
          <a:latin typeface="Calibri" panose="020F0502020204030204" pitchFamily="34" charset="0"/>
        </a:defRPr>
      </a:lvl3pPr>
      <a:lvl4pPr algn="ctr" defTabSz="992188" rtl="0" eaLnBrk="0" fontAlgn="base" hangingPunct="0">
        <a:spcBef>
          <a:spcPct val="0"/>
        </a:spcBef>
        <a:spcAft>
          <a:spcPct val="0"/>
        </a:spcAft>
        <a:defRPr sz="4800">
          <a:solidFill>
            <a:schemeClr val="tx1"/>
          </a:solidFill>
          <a:latin typeface="Calibri" panose="020F0502020204030204" pitchFamily="34" charset="0"/>
        </a:defRPr>
      </a:lvl4pPr>
      <a:lvl5pPr algn="ctr" defTabSz="992188" rtl="0" eaLnBrk="0" fontAlgn="base" hangingPunct="0">
        <a:spcBef>
          <a:spcPct val="0"/>
        </a:spcBef>
        <a:spcAft>
          <a:spcPct val="0"/>
        </a:spcAft>
        <a:defRPr sz="4800">
          <a:solidFill>
            <a:schemeClr val="tx1"/>
          </a:solidFill>
          <a:latin typeface="Calibri" panose="020F0502020204030204" pitchFamily="34" charset="0"/>
        </a:defRPr>
      </a:lvl5pPr>
      <a:lvl6pPr marL="457200" algn="ctr" defTabSz="992188" rtl="0" fontAlgn="base">
        <a:spcBef>
          <a:spcPct val="0"/>
        </a:spcBef>
        <a:spcAft>
          <a:spcPct val="0"/>
        </a:spcAft>
        <a:defRPr sz="4800">
          <a:solidFill>
            <a:schemeClr val="tx1"/>
          </a:solidFill>
          <a:latin typeface="Calibri" panose="020F0502020204030204" pitchFamily="34" charset="0"/>
        </a:defRPr>
      </a:lvl6pPr>
      <a:lvl7pPr marL="914400" algn="ctr" defTabSz="992188" rtl="0" fontAlgn="base">
        <a:spcBef>
          <a:spcPct val="0"/>
        </a:spcBef>
        <a:spcAft>
          <a:spcPct val="0"/>
        </a:spcAft>
        <a:defRPr sz="4800">
          <a:solidFill>
            <a:schemeClr val="tx1"/>
          </a:solidFill>
          <a:latin typeface="Calibri" panose="020F0502020204030204" pitchFamily="34" charset="0"/>
        </a:defRPr>
      </a:lvl7pPr>
      <a:lvl8pPr marL="1371600" algn="ctr" defTabSz="992188" rtl="0" fontAlgn="base">
        <a:spcBef>
          <a:spcPct val="0"/>
        </a:spcBef>
        <a:spcAft>
          <a:spcPct val="0"/>
        </a:spcAft>
        <a:defRPr sz="4800">
          <a:solidFill>
            <a:schemeClr val="tx1"/>
          </a:solidFill>
          <a:latin typeface="Calibri" panose="020F0502020204030204" pitchFamily="34" charset="0"/>
        </a:defRPr>
      </a:lvl8pPr>
      <a:lvl9pPr marL="1828800" algn="ctr" defTabSz="992188" rtl="0" fontAlgn="base">
        <a:spcBef>
          <a:spcPct val="0"/>
        </a:spcBef>
        <a:spcAft>
          <a:spcPct val="0"/>
        </a:spcAft>
        <a:defRPr sz="4800">
          <a:solidFill>
            <a:schemeClr val="tx1"/>
          </a:solidFill>
          <a:latin typeface="Calibri" panose="020F0502020204030204" pitchFamily="34" charset="0"/>
        </a:defRPr>
      </a:lvl9pPr>
    </p:titleStyle>
    <p:bodyStyle>
      <a:lvl1pPr marL="371475" indent="-371475" algn="l" defTabSz="992188"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1pPr>
      <a:lvl2pPr marL="806450" indent="-309563" algn="l" defTabSz="99218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2pPr>
      <a:lvl3pPr marL="1239838" indent="-247650" algn="l" defTabSz="992188"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3pPr>
      <a:lvl4pPr marL="1736725" indent="-247650" algn="l" defTabSz="992188"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4pPr>
      <a:lvl5pPr marL="2232025" indent="-247650" algn="l" defTabSz="992188"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2729909" indent="-248174" algn="l" defTabSz="99269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26256" indent="-248174" algn="l" defTabSz="99269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22604" indent="-248174" algn="l" defTabSz="99269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18950" indent="-248174" algn="l" defTabSz="99269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992695" rtl="0" eaLnBrk="1" latinLnBrk="0" hangingPunct="1">
        <a:defRPr sz="2000" kern="1200">
          <a:solidFill>
            <a:schemeClr val="tx1"/>
          </a:solidFill>
          <a:latin typeface="+mn-lt"/>
          <a:ea typeface="+mn-ea"/>
          <a:cs typeface="+mn-cs"/>
        </a:defRPr>
      </a:lvl1pPr>
      <a:lvl2pPr marL="496347" algn="l" defTabSz="992695" rtl="0" eaLnBrk="1" latinLnBrk="0" hangingPunct="1">
        <a:defRPr sz="2000" kern="1200">
          <a:solidFill>
            <a:schemeClr val="tx1"/>
          </a:solidFill>
          <a:latin typeface="+mn-lt"/>
          <a:ea typeface="+mn-ea"/>
          <a:cs typeface="+mn-cs"/>
        </a:defRPr>
      </a:lvl2pPr>
      <a:lvl3pPr marL="992695" algn="l" defTabSz="992695" rtl="0" eaLnBrk="1" latinLnBrk="0" hangingPunct="1">
        <a:defRPr sz="2000" kern="1200">
          <a:solidFill>
            <a:schemeClr val="tx1"/>
          </a:solidFill>
          <a:latin typeface="+mn-lt"/>
          <a:ea typeface="+mn-ea"/>
          <a:cs typeface="+mn-cs"/>
        </a:defRPr>
      </a:lvl3pPr>
      <a:lvl4pPr marL="1489041" algn="l" defTabSz="992695" rtl="0" eaLnBrk="1" latinLnBrk="0" hangingPunct="1">
        <a:defRPr sz="2000" kern="1200">
          <a:solidFill>
            <a:schemeClr val="tx1"/>
          </a:solidFill>
          <a:latin typeface="+mn-lt"/>
          <a:ea typeface="+mn-ea"/>
          <a:cs typeface="+mn-cs"/>
        </a:defRPr>
      </a:lvl4pPr>
      <a:lvl5pPr marL="1985388" algn="l" defTabSz="992695" rtl="0" eaLnBrk="1" latinLnBrk="0" hangingPunct="1">
        <a:defRPr sz="2000" kern="1200">
          <a:solidFill>
            <a:schemeClr val="tx1"/>
          </a:solidFill>
          <a:latin typeface="+mn-lt"/>
          <a:ea typeface="+mn-ea"/>
          <a:cs typeface="+mn-cs"/>
        </a:defRPr>
      </a:lvl5pPr>
      <a:lvl6pPr marL="2481735" algn="l" defTabSz="992695" rtl="0" eaLnBrk="1" latinLnBrk="0" hangingPunct="1">
        <a:defRPr sz="2000" kern="1200">
          <a:solidFill>
            <a:schemeClr val="tx1"/>
          </a:solidFill>
          <a:latin typeface="+mn-lt"/>
          <a:ea typeface="+mn-ea"/>
          <a:cs typeface="+mn-cs"/>
        </a:defRPr>
      </a:lvl6pPr>
      <a:lvl7pPr marL="2978083" algn="l" defTabSz="992695" rtl="0" eaLnBrk="1" latinLnBrk="0" hangingPunct="1">
        <a:defRPr sz="2000" kern="1200">
          <a:solidFill>
            <a:schemeClr val="tx1"/>
          </a:solidFill>
          <a:latin typeface="+mn-lt"/>
          <a:ea typeface="+mn-ea"/>
          <a:cs typeface="+mn-cs"/>
        </a:defRPr>
      </a:lvl7pPr>
      <a:lvl8pPr marL="3474430" algn="l" defTabSz="992695" rtl="0" eaLnBrk="1" latinLnBrk="0" hangingPunct="1">
        <a:defRPr sz="2000" kern="1200">
          <a:solidFill>
            <a:schemeClr val="tx1"/>
          </a:solidFill>
          <a:latin typeface="+mn-lt"/>
          <a:ea typeface="+mn-ea"/>
          <a:cs typeface="+mn-cs"/>
        </a:defRPr>
      </a:lvl8pPr>
      <a:lvl9pPr marL="3970777" algn="l" defTabSz="99269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mailto:moassiri@ksu.edu.sa"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sa/url?sa=i&amp;rct=j&amp;q=&amp;esrc=s&amp;frm=1&amp;source=images&amp;cd=&amp;cad=rja&amp;uact=8&amp;ved=0CAcQjRw&amp;url=https%3A%2F%2Fcias.rit.edu%2Ffaculty-staff%2F101%2Fstudent%2F287&amp;ei=wxipVPqbNcK_POK2gLgB&amp;psig=AFQjCNHYMjx9epDiMtfjqi61G-AxSP4G4w&amp;ust=1420454245211838"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sa/url?sa=i&amp;rct=j&amp;q=&amp;esrc=s&amp;frm=1&amp;source=images&amp;cd=&amp;cad=rja&amp;uact=8&amp;ved=0CAcQjRw&amp;url=https%3A%2F%2Fcias.rit.edu%2Ffaculty-staff%2F101%2Fstudent%2F287&amp;ei=wxipVPqbNcK_POK2gLgB&amp;psig=AFQjCNHYMjx9epDiMtfjqi61G-AxSP4G4w&amp;ust=1420454245211838"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2">
            <a:extLst>
              <a:ext uri="{FF2B5EF4-FFF2-40B4-BE49-F238E27FC236}">
                <a16:creationId xmlns:a16="http://schemas.microsoft.com/office/drawing/2014/main" id="{750657E0-574B-8E4F-B004-95BB09A0807B}"/>
              </a:ext>
            </a:extLst>
          </p:cNvPr>
          <p:cNvSpPr txBox="1">
            <a:spLocks noChangeArrowheads="1"/>
          </p:cNvSpPr>
          <p:nvPr/>
        </p:nvSpPr>
        <p:spPr bwMode="auto">
          <a:xfrm>
            <a:off x="754063" y="990600"/>
            <a:ext cx="89995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eaLnBrk="1" hangingPunct="1"/>
            <a:r>
              <a:rPr lang="en-US" altLang="en-US" sz="4800">
                <a:solidFill>
                  <a:schemeClr val="hlink"/>
                </a:solidFill>
                <a:latin typeface="Times New Roman" panose="02020603050405020304" pitchFamily="18" charset="0"/>
              </a:rPr>
              <a:t>DRUGS USED IN HYPERTHYROIDISM</a:t>
            </a:r>
          </a:p>
        </p:txBody>
      </p:sp>
      <p:sp>
        <p:nvSpPr>
          <p:cNvPr id="2053" name="Slide Number Placeholder 1">
            <a:extLst>
              <a:ext uri="{FF2B5EF4-FFF2-40B4-BE49-F238E27FC236}">
                <a16:creationId xmlns:a16="http://schemas.microsoft.com/office/drawing/2014/main" id="{42D470E5-A317-C940-8B3E-02CB884E9E2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313007E0-432A-8845-994A-B0498599E047}" type="slidenum">
              <a:rPr lang="ar-SA" altLang="en-US" sz="1300">
                <a:solidFill>
                  <a:srgbClr val="898989"/>
                </a:solidFill>
              </a:rPr>
              <a:pPr/>
              <a:t>1</a:t>
            </a:fld>
            <a:endParaRPr lang="en-US" altLang="en-US" sz="1300">
              <a:solidFill>
                <a:srgbClr val="898989"/>
              </a:solidFill>
            </a:endParaRPr>
          </a:p>
        </p:txBody>
      </p:sp>
      <p:sp>
        <p:nvSpPr>
          <p:cNvPr id="4" name="TextBox 3">
            <a:extLst>
              <a:ext uri="{FF2B5EF4-FFF2-40B4-BE49-F238E27FC236}">
                <a16:creationId xmlns:a16="http://schemas.microsoft.com/office/drawing/2014/main" id="{FA22B6E2-409B-C741-9DB3-C9C98B983CC4}"/>
              </a:ext>
            </a:extLst>
          </p:cNvPr>
          <p:cNvSpPr txBox="1"/>
          <p:nvPr/>
        </p:nvSpPr>
        <p:spPr>
          <a:xfrm>
            <a:off x="3429000" y="2633995"/>
            <a:ext cx="3082511" cy="1200329"/>
          </a:xfrm>
          <a:prstGeom prst="rect">
            <a:avLst/>
          </a:prstGeom>
          <a:noFill/>
        </p:spPr>
        <p:txBody>
          <a:bodyPr wrap="none" rtlCol="0">
            <a:spAutoFit/>
          </a:bodyPr>
          <a:lstStyle/>
          <a:p>
            <a:pPr algn="ctr"/>
            <a:r>
              <a:rPr lang="en-SA" dirty="0"/>
              <a:t>Dr. Mohammed Assiri</a:t>
            </a:r>
          </a:p>
          <a:p>
            <a:pPr algn="ctr"/>
            <a:r>
              <a:rPr lang="en-SA" dirty="0">
                <a:hlinkClick r:id="rId2"/>
              </a:rPr>
              <a:t>moassiri@ksu.edu.sa</a:t>
            </a:r>
            <a:endParaRPr lang="en-SA" dirty="0"/>
          </a:p>
          <a:p>
            <a:pPr algn="ctr"/>
            <a:r>
              <a:rPr lang="en-SA" dirty="0"/>
              <a:t>19-02-2020</a:t>
            </a:r>
          </a:p>
        </p:txBody>
      </p:sp>
      <p:sp>
        <p:nvSpPr>
          <p:cNvPr id="5" name="TextBox 4">
            <a:extLst>
              <a:ext uri="{FF2B5EF4-FFF2-40B4-BE49-F238E27FC236}">
                <a16:creationId xmlns:a16="http://schemas.microsoft.com/office/drawing/2014/main" id="{DCDA8BEC-89B3-B842-A776-5EB08F01E7B7}"/>
              </a:ext>
            </a:extLst>
          </p:cNvPr>
          <p:cNvSpPr txBox="1"/>
          <p:nvPr/>
        </p:nvSpPr>
        <p:spPr>
          <a:xfrm>
            <a:off x="536032" y="6581869"/>
            <a:ext cx="3751348" cy="261610"/>
          </a:xfrm>
          <a:prstGeom prst="rect">
            <a:avLst/>
          </a:prstGeom>
          <a:noFill/>
        </p:spPr>
        <p:txBody>
          <a:bodyPr wrap="none" rtlCol="0">
            <a:spAutoFit/>
          </a:bodyPr>
          <a:lstStyle/>
          <a:p>
            <a:r>
              <a:rPr lang="en-US" sz="1100" dirty="0"/>
              <a:t>S</a:t>
            </a:r>
            <a:r>
              <a:rPr lang="en-SA" sz="1100" dirty="0"/>
              <a:t>lides were adapted from prof. AlMotrfi and prof. Bassiouni</a:t>
            </a:r>
          </a:p>
        </p:txBody>
      </p:sp>
      <p:pic>
        <p:nvPicPr>
          <p:cNvPr id="2" name="Picture 1">
            <a:extLst>
              <a:ext uri="{FF2B5EF4-FFF2-40B4-BE49-F238E27FC236}">
                <a16:creationId xmlns:a16="http://schemas.microsoft.com/office/drawing/2014/main" id="{4A0FCAAE-D2D9-C649-898D-04FE0E002E75}"/>
              </a:ext>
            </a:extLst>
          </p:cNvPr>
          <p:cNvPicPr>
            <a:picLocks noChangeAspect="1"/>
          </p:cNvPicPr>
          <p:nvPr/>
        </p:nvPicPr>
        <p:blipFill>
          <a:blip r:embed="rId3"/>
          <a:stretch>
            <a:fillRect/>
          </a:stretch>
        </p:blipFill>
        <p:spPr>
          <a:xfrm>
            <a:off x="3016552" y="4190853"/>
            <a:ext cx="4216400" cy="2371725"/>
          </a:xfrm>
          <a:prstGeom prst="rect">
            <a:avLst/>
          </a:prstGeom>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ED74593-1360-DB4D-9BAE-773400C79D5E}"/>
              </a:ext>
            </a:extLst>
          </p:cNvPr>
          <p:cNvSpPr>
            <a:spLocks noGrp="1" noChangeArrowheads="1"/>
          </p:cNvSpPr>
          <p:nvPr>
            <p:ph type="title"/>
          </p:nvPr>
        </p:nvSpPr>
        <p:spPr>
          <a:xfrm>
            <a:off x="457200" y="-60325"/>
            <a:ext cx="8277225" cy="593725"/>
          </a:xfrm>
        </p:spPr>
        <p:txBody>
          <a:bodyPr lIns="96521" tIns="47413" rIns="96521" bIns="47413" rtlCol="0">
            <a:normAutofit fontScale="90000"/>
          </a:bodyPr>
          <a:lstStyle/>
          <a:p>
            <a:pPr eaLnBrk="1" fontAlgn="auto" hangingPunct="1">
              <a:spcAft>
                <a:spcPts val="0"/>
              </a:spcAft>
              <a:defRPr/>
            </a:pPr>
            <a:r>
              <a:rPr lang="en-US" altLang="en-US" sz="3600" b="1" dirty="0">
                <a:solidFill>
                  <a:srgbClr val="0066FF"/>
                </a:solidFill>
                <a:latin typeface="Arial" panose="020B0604020202020204" pitchFamily="34" charset="0"/>
                <a:cs typeface="Arial" panose="020B0604020202020204" pitchFamily="34" charset="0"/>
              </a:rPr>
              <a:t>Thyroid Regulation</a:t>
            </a:r>
            <a:endParaRPr lang="en-US" sz="3840" b="1" dirty="0">
              <a:solidFill>
                <a:srgbClr val="0066FF"/>
              </a:solidFill>
              <a:latin typeface="Arial" panose="020B0604020202020204" pitchFamily="34" charset="0"/>
              <a:cs typeface="Arial" panose="020B0604020202020204" pitchFamily="34" charset="0"/>
            </a:endParaRPr>
          </a:p>
        </p:txBody>
      </p:sp>
      <p:pic>
        <p:nvPicPr>
          <p:cNvPr id="11267" name="Picture 4" descr="mechanism of T3">
            <a:extLst>
              <a:ext uri="{FF2B5EF4-FFF2-40B4-BE49-F238E27FC236}">
                <a16:creationId xmlns:a16="http://schemas.microsoft.com/office/drawing/2014/main" id="{CF3AB785-8D43-8E42-A64E-78781A5C68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762000"/>
            <a:ext cx="9525000" cy="5257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Rectangle 2">
            <a:extLst>
              <a:ext uri="{FF2B5EF4-FFF2-40B4-BE49-F238E27FC236}">
                <a16:creationId xmlns:a16="http://schemas.microsoft.com/office/drawing/2014/main" id="{9B012DBD-D83D-0D44-8B22-2F3CA684E8C5}"/>
              </a:ext>
            </a:extLst>
          </p:cNvPr>
          <p:cNvSpPr>
            <a:spLocks noChangeArrowheads="1"/>
          </p:cNvSpPr>
          <p:nvPr/>
        </p:nvSpPr>
        <p:spPr bwMode="auto">
          <a:xfrm>
            <a:off x="304800" y="6256338"/>
            <a:ext cx="9525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eaLnBrk="1" hangingPunct="1"/>
            <a:r>
              <a:rPr lang="en-US" altLang="zh-CN" dirty="0">
                <a:solidFill>
                  <a:srgbClr val="FF0000"/>
                </a:solidFill>
                <a:latin typeface="Arial" panose="020B0604020202020204" pitchFamily="34" charset="0"/>
                <a:cs typeface="Arial" panose="020B0604020202020204" pitchFamily="34" charset="0"/>
              </a:rPr>
              <a:t>TRH </a:t>
            </a:r>
            <a:r>
              <a:rPr lang="en-US" altLang="zh-CN" dirty="0">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T</a:t>
            </a:r>
            <a:r>
              <a:rPr lang="en-US" altLang="zh-CN" dirty="0">
                <a:latin typeface="Arial" panose="020B0604020202020204" pitchFamily="34" charset="0"/>
                <a:cs typeface="Arial" panose="020B0604020202020204" pitchFamily="34" charset="0"/>
              </a:rPr>
              <a:t>hyrotropin </a:t>
            </a:r>
            <a:r>
              <a:rPr lang="en-US" altLang="zh-CN" dirty="0">
                <a:solidFill>
                  <a:srgbClr val="FF0000"/>
                </a:solidFill>
                <a:latin typeface="Arial" panose="020B0604020202020204" pitchFamily="34" charset="0"/>
                <a:cs typeface="Arial" panose="020B0604020202020204" pitchFamily="34" charset="0"/>
              </a:rPr>
              <a:t>R</a:t>
            </a:r>
            <a:r>
              <a:rPr lang="en-US" altLang="zh-CN" dirty="0">
                <a:latin typeface="Arial" panose="020B0604020202020204" pitchFamily="34" charset="0"/>
                <a:cs typeface="Arial" panose="020B0604020202020204" pitchFamily="34" charset="0"/>
              </a:rPr>
              <a:t>eleasing </a:t>
            </a:r>
            <a:r>
              <a:rPr lang="en-US" altLang="zh-CN" dirty="0">
                <a:solidFill>
                  <a:srgbClr val="FF0000"/>
                </a:solidFill>
                <a:latin typeface="Arial" panose="020B0604020202020204" pitchFamily="34" charset="0"/>
                <a:cs typeface="Arial" panose="020B0604020202020204" pitchFamily="34" charset="0"/>
              </a:rPr>
              <a:t>H</a:t>
            </a:r>
            <a:r>
              <a:rPr lang="en-US" altLang="zh-CN" dirty="0">
                <a:latin typeface="Arial" panose="020B0604020202020204" pitchFamily="34" charset="0"/>
                <a:cs typeface="Arial" panose="020B0604020202020204" pitchFamily="34" charset="0"/>
              </a:rPr>
              <a:t>ormone) </a:t>
            </a:r>
          </a:p>
          <a:p>
            <a:pPr eaLnBrk="1" hangingPunct="1"/>
            <a:r>
              <a:rPr lang="en-US" altLang="zh-CN" dirty="0">
                <a:solidFill>
                  <a:srgbClr val="FF0000"/>
                </a:solidFill>
                <a:latin typeface="Arial" panose="020B0604020202020204" pitchFamily="34" charset="0"/>
                <a:cs typeface="Arial" panose="020B0604020202020204" pitchFamily="34" charset="0"/>
              </a:rPr>
              <a:t>TSH</a:t>
            </a:r>
            <a:r>
              <a:rPr lang="en-US" altLang="zh-CN" dirty="0">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T</a:t>
            </a:r>
            <a:r>
              <a:rPr lang="en-US" altLang="zh-CN" dirty="0">
                <a:latin typeface="Arial" panose="020B0604020202020204" pitchFamily="34" charset="0"/>
                <a:cs typeface="Arial" panose="020B0604020202020204" pitchFamily="34" charset="0"/>
              </a:rPr>
              <a:t>hyroid </a:t>
            </a:r>
            <a:r>
              <a:rPr lang="en-US" altLang="zh-CN" dirty="0">
                <a:solidFill>
                  <a:srgbClr val="FF0000"/>
                </a:solidFill>
                <a:latin typeface="Arial" panose="020B0604020202020204" pitchFamily="34" charset="0"/>
                <a:cs typeface="Arial" panose="020B0604020202020204" pitchFamily="34" charset="0"/>
              </a:rPr>
              <a:t>S</a:t>
            </a:r>
            <a:r>
              <a:rPr lang="en-US" altLang="zh-CN" dirty="0">
                <a:latin typeface="Arial" panose="020B0604020202020204" pitchFamily="34" charset="0"/>
                <a:cs typeface="Arial" panose="020B0604020202020204" pitchFamily="34" charset="0"/>
              </a:rPr>
              <a:t>timulating </a:t>
            </a:r>
            <a:r>
              <a:rPr lang="en-US" altLang="zh-CN" dirty="0">
                <a:solidFill>
                  <a:srgbClr val="FF0000"/>
                </a:solidFill>
                <a:latin typeface="Arial" panose="020B0604020202020204" pitchFamily="34" charset="0"/>
                <a:cs typeface="Arial" panose="020B0604020202020204" pitchFamily="34" charset="0"/>
              </a:rPr>
              <a:t>H</a:t>
            </a:r>
            <a:r>
              <a:rPr lang="en-US" altLang="zh-CN" dirty="0">
                <a:latin typeface="Arial" panose="020B0604020202020204" pitchFamily="34" charset="0"/>
                <a:cs typeface="Arial" panose="020B0604020202020204" pitchFamily="34" charset="0"/>
              </a:rPr>
              <a:t>ormone or </a:t>
            </a:r>
            <a:r>
              <a:rPr lang="en-US" altLang="zh-CN" dirty="0">
                <a:solidFill>
                  <a:srgbClr val="0070C0"/>
                </a:solidFill>
                <a:latin typeface="Arial" panose="020B0604020202020204" pitchFamily="34" charset="0"/>
                <a:cs typeface="Arial" panose="020B0604020202020204" pitchFamily="34" charset="0"/>
              </a:rPr>
              <a:t>Thyrotropin</a:t>
            </a:r>
            <a:r>
              <a:rPr lang="en-US" altLang="zh-CN" dirty="0">
                <a:latin typeface="Arial" panose="020B0604020202020204" pitchFamily="34" charset="0"/>
                <a:cs typeface="Arial" panose="020B0604020202020204" pitchFamily="34" charset="0"/>
              </a:rPr>
              <a:t>)</a:t>
            </a:r>
            <a:endParaRPr lang="en-US" altLang="zh-CN" i="1"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2B9D60E-4B61-BE4C-BEFF-0C4C62BC62CB}"/>
              </a:ext>
            </a:extLst>
          </p:cNvPr>
          <p:cNvSpPr>
            <a:spLocks noGrp="1" noChangeArrowheads="1"/>
          </p:cNvSpPr>
          <p:nvPr>
            <p:ph type="title"/>
          </p:nvPr>
        </p:nvSpPr>
        <p:spPr>
          <a:xfrm>
            <a:off x="334963" y="0"/>
            <a:ext cx="8535987" cy="649288"/>
          </a:xfrm>
        </p:spPr>
        <p:txBody>
          <a:bodyPr lIns="98243" tIns="48259" rIns="98243" bIns="48259"/>
          <a:lstStyle/>
          <a:p>
            <a:pPr eaLnBrk="1" hangingPunct="1"/>
            <a:r>
              <a:rPr lang="en-US" altLang="en-US" sz="3600" b="1">
                <a:solidFill>
                  <a:srgbClr val="0066FF"/>
                </a:solidFill>
                <a:latin typeface="Arial" panose="020B0604020202020204" pitchFamily="34" charset="0"/>
                <a:cs typeface="Arial" panose="020B0604020202020204" pitchFamily="34" charset="0"/>
              </a:rPr>
              <a:t>Thyroid Hormones</a:t>
            </a:r>
          </a:p>
        </p:txBody>
      </p:sp>
      <p:sp>
        <p:nvSpPr>
          <p:cNvPr id="14339" name="Rectangle 3">
            <a:extLst>
              <a:ext uri="{FF2B5EF4-FFF2-40B4-BE49-F238E27FC236}">
                <a16:creationId xmlns:a16="http://schemas.microsoft.com/office/drawing/2014/main" id="{27EF9637-2463-E24D-B0F2-49E41062394B}"/>
              </a:ext>
            </a:extLst>
          </p:cNvPr>
          <p:cNvSpPr>
            <a:spLocks noGrp="1" noChangeArrowheads="1"/>
          </p:cNvSpPr>
          <p:nvPr>
            <p:ph idx="1"/>
          </p:nvPr>
        </p:nvSpPr>
        <p:spPr>
          <a:xfrm>
            <a:off x="838200" y="974725"/>
            <a:ext cx="8466138" cy="2438400"/>
          </a:xfrm>
        </p:spPr>
        <p:txBody>
          <a:bodyPr lIns="98243" tIns="48259" rIns="98243" bIns="48259"/>
          <a:lstStyle/>
          <a:p>
            <a:pPr eaLnBrk="1" hangingPunct="1">
              <a:lnSpc>
                <a:spcPct val="90000"/>
              </a:lnSpc>
              <a:defRPr/>
            </a:pPr>
            <a:r>
              <a:rPr lang="en-US" altLang="en-US" sz="3000" dirty="0">
                <a:latin typeface="Arial" panose="020B0604020202020204" pitchFamily="34" charset="0"/>
                <a:cs typeface="Arial" panose="020B0604020202020204" pitchFamily="34" charset="0"/>
              </a:rPr>
              <a:t>There are two biologically active thyroid hormones:</a:t>
            </a:r>
          </a:p>
          <a:p>
            <a:pPr eaLnBrk="1" hangingPunct="1">
              <a:lnSpc>
                <a:spcPct val="90000"/>
              </a:lnSpc>
              <a:buFont typeface="Wingdings" panose="05000000000000000000" pitchFamily="2" charset="2"/>
              <a:buNone/>
              <a:defRPr/>
            </a:pPr>
            <a:r>
              <a:rPr lang="en-US" altLang="en-US" sz="3000" dirty="0">
                <a:solidFill>
                  <a:schemeClr val="tx2"/>
                </a:solidFill>
                <a:latin typeface="Arial" panose="020B0604020202020204" pitchFamily="34" charset="0"/>
                <a:cs typeface="Arial" panose="020B0604020202020204" pitchFamily="34" charset="0"/>
              </a:rPr>
              <a:t>    - </a:t>
            </a:r>
            <a:r>
              <a:rPr lang="en-US" altLang="en-US" sz="3000" b="1" u="sng" dirty="0">
                <a:solidFill>
                  <a:srgbClr val="FF0000"/>
                </a:solidFill>
                <a:latin typeface="Arial" panose="020B0604020202020204" pitchFamily="34" charset="0"/>
                <a:cs typeface="Arial" panose="020B0604020202020204" pitchFamily="34" charset="0"/>
              </a:rPr>
              <a:t>Tetra</a:t>
            </a:r>
            <a:r>
              <a:rPr lang="en-US" altLang="en-US" sz="3000" dirty="0">
                <a:solidFill>
                  <a:srgbClr val="FF0000"/>
                </a:solidFill>
                <a:latin typeface="Arial" panose="020B0604020202020204" pitchFamily="34" charset="0"/>
                <a:cs typeface="Arial" panose="020B0604020202020204" pitchFamily="34" charset="0"/>
              </a:rPr>
              <a:t>iodothyronine</a:t>
            </a:r>
            <a:r>
              <a:rPr lang="en-US" altLang="en-US" sz="3000" dirty="0">
                <a:latin typeface="Arial" panose="020B0604020202020204" pitchFamily="34" charset="0"/>
                <a:cs typeface="Arial" panose="020B0604020202020204" pitchFamily="34" charset="0"/>
              </a:rPr>
              <a:t> (T4; thyroxine)</a:t>
            </a:r>
          </a:p>
          <a:p>
            <a:pPr eaLnBrk="1" hangingPunct="1">
              <a:lnSpc>
                <a:spcPct val="90000"/>
              </a:lnSpc>
              <a:buFont typeface="Wingdings" panose="05000000000000000000" pitchFamily="2" charset="2"/>
              <a:buNone/>
              <a:defRPr/>
            </a:pPr>
            <a:r>
              <a:rPr lang="en-US" altLang="en-US" sz="3000" dirty="0">
                <a:latin typeface="Arial" panose="020B0604020202020204" pitchFamily="34" charset="0"/>
                <a:cs typeface="Arial" panose="020B0604020202020204" pitchFamily="34" charset="0"/>
              </a:rPr>
              <a:t>	- </a:t>
            </a:r>
            <a:r>
              <a:rPr lang="en-US" altLang="en-US" sz="3000" b="1" u="sng" dirty="0">
                <a:solidFill>
                  <a:srgbClr val="FF0000"/>
                </a:solidFill>
                <a:latin typeface="Arial" panose="020B0604020202020204" pitchFamily="34" charset="0"/>
                <a:cs typeface="Arial" panose="020B0604020202020204" pitchFamily="34" charset="0"/>
              </a:rPr>
              <a:t>Tri</a:t>
            </a:r>
            <a:r>
              <a:rPr lang="en-US" altLang="en-US" sz="3000" dirty="0">
                <a:solidFill>
                  <a:srgbClr val="FF0000"/>
                </a:solidFill>
                <a:latin typeface="Arial" panose="020B0604020202020204" pitchFamily="34" charset="0"/>
                <a:cs typeface="Arial" panose="020B0604020202020204" pitchFamily="34" charset="0"/>
              </a:rPr>
              <a:t>iodothyronine</a:t>
            </a:r>
            <a:r>
              <a:rPr lang="en-US" altLang="en-US" sz="3000" dirty="0">
                <a:latin typeface="Arial" panose="020B0604020202020204" pitchFamily="34" charset="0"/>
                <a:cs typeface="Arial" panose="020B0604020202020204" pitchFamily="34" charset="0"/>
              </a:rPr>
              <a:t> (T3)</a:t>
            </a:r>
          </a:p>
          <a:p>
            <a:pPr marL="0" indent="0" eaLnBrk="1" hangingPunct="1">
              <a:lnSpc>
                <a:spcPct val="90000"/>
              </a:lnSpc>
              <a:buFont typeface="Arial" panose="020B0604020202020204" pitchFamily="34" charset="0"/>
              <a:buNone/>
              <a:defRPr/>
            </a:pPr>
            <a:endParaRPr lang="en-US" altLang="en-US" sz="3000" dirty="0">
              <a:latin typeface="Arial" panose="020B0604020202020204" pitchFamily="34" charset="0"/>
              <a:cs typeface="Arial" panose="020B0604020202020204" pitchFamily="34" charset="0"/>
            </a:endParaRPr>
          </a:p>
        </p:txBody>
      </p:sp>
      <p:pic>
        <p:nvPicPr>
          <p:cNvPr id="12292" name="Picture 3" descr="23-08_1.jpg                                                    00003ABCSarah                          B9D5FA8B:">
            <a:extLst>
              <a:ext uri="{FF2B5EF4-FFF2-40B4-BE49-F238E27FC236}">
                <a16:creationId xmlns:a16="http://schemas.microsoft.com/office/drawing/2014/main" id="{01B4A9D2-58F5-3146-B712-92C0BA596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160" b="23264"/>
          <a:stretch>
            <a:fillRect/>
          </a:stretch>
        </p:blipFill>
        <p:spPr bwMode="auto">
          <a:xfrm>
            <a:off x="315913" y="2971800"/>
            <a:ext cx="9510712"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a:extLst>
              <a:ext uri="{FF2B5EF4-FFF2-40B4-BE49-F238E27FC236}">
                <a16:creationId xmlns:a16="http://schemas.microsoft.com/office/drawing/2014/main" id="{0CE2DC9A-FBC0-8142-A453-AB109B1DEE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0C911010-AD59-9F46-AB52-E61DA21EF82A}" type="slidenum">
              <a:rPr lang="ar-SA" altLang="en-US" sz="1300">
                <a:solidFill>
                  <a:srgbClr val="898989"/>
                </a:solidFill>
              </a:rPr>
              <a:pPr/>
              <a:t>12</a:t>
            </a:fld>
            <a:endParaRPr lang="en-US" altLang="en-US" sz="1300">
              <a:solidFill>
                <a:srgbClr val="898989"/>
              </a:solidFill>
            </a:endParaRPr>
          </a:p>
        </p:txBody>
      </p:sp>
      <p:pic>
        <p:nvPicPr>
          <p:cNvPr id="13315" name="Picture 2" descr="https://cias.rit.edu/media/uploads/faculty-s-projects/287/1268_showcase_project_detail_item.jpeg">
            <a:hlinkClick r:id="rId2"/>
            <a:extLst>
              <a:ext uri="{FF2B5EF4-FFF2-40B4-BE49-F238E27FC236}">
                <a16:creationId xmlns:a16="http://schemas.microsoft.com/office/drawing/2014/main" id="{DF843F3B-6925-914B-95BA-3906AA397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560388"/>
            <a:ext cx="9220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a:extLst>
              <a:ext uri="{FF2B5EF4-FFF2-40B4-BE49-F238E27FC236}">
                <a16:creationId xmlns:a16="http://schemas.microsoft.com/office/drawing/2014/main" id="{47687DC8-3E1C-FF4E-B6A3-7BAD2BA82B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895CEBBC-1CC7-B84D-B568-29DA1C2BF5F9}" type="slidenum">
              <a:rPr lang="ar-SA" altLang="en-US" sz="1300">
                <a:solidFill>
                  <a:srgbClr val="898989"/>
                </a:solidFill>
              </a:rPr>
              <a:pPr/>
              <a:t>13</a:t>
            </a:fld>
            <a:endParaRPr lang="en-US" altLang="en-US" sz="1300">
              <a:solidFill>
                <a:srgbClr val="898989"/>
              </a:solidFill>
            </a:endParaRPr>
          </a:p>
        </p:txBody>
      </p:sp>
      <p:sp>
        <p:nvSpPr>
          <p:cNvPr id="23555" name="Rectangle 2">
            <a:extLst>
              <a:ext uri="{FF2B5EF4-FFF2-40B4-BE49-F238E27FC236}">
                <a16:creationId xmlns:a16="http://schemas.microsoft.com/office/drawing/2014/main" id="{4469821F-D87E-8240-A2A3-A38362DACEB4}"/>
              </a:ext>
            </a:extLst>
          </p:cNvPr>
          <p:cNvSpPr>
            <a:spLocks noChangeArrowheads="1"/>
          </p:cNvSpPr>
          <p:nvPr/>
        </p:nvSpPr>
        <p:spPr bwMode="auto">
          <a:xfrm>
            <a:off x="0" y="304800"/>
            <a:ext cx="9890125" cy="674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lnSpc>
                <a:spcPct val="107000"/>
              </a:lnSpc>
              <a:spcAft>
                <a:spcPts val="800"/>
              </a:spcAft>
              <a:defRPr/>
            </a:pPr>
            <a:r>
              <a:rPr lang="en-US" altLang="en-US" sz="3600" dirty="0">
                <a:solidFill>
                  <a:srgbClr val="0066FF"/>
                </a:solidFill>
                <a:latin typeface="Arial" panose="020B0604020202020204" pitchFamily="34" charset="0"/>
                <a:ea typeface="Calibri" panose="020F0502020204030204" pitchFamily="34" charset="0"/>
                <a:cs typeface="Arial" panose="020B0604020202020204" pitchFamily="34" charset="0"/>
              </a:rPr>
              <a:t>Thyroid Hormones Synthesis</a:t>
            </a:r>
          </a:p>
          <a:p>
            <a:pPr marL="514350" indent="-514350">
              <a:lnSpc>
                <a:spcPct val="107000"/>
              </a:lnSpc>
              <a:spcAft>
                <a:spcPts val="800"/>
              </a:spcAft>
              <a:buFontTx/>
              <a:buAutoNum type="arabicPeriod"/>
              <a:defRPr/>
            </a:pPr>
            <a:r>
              <a:rPr lang="en-US" altLang="en-US" sz="2800" dirty="0">
                <a:latin typeface="Arial" panose="020B0604020202020204" pitchFamily="34" charset="0"/>
                <a:ea typeface="Calibri" panose="020F0502020204030204" pitchFamily="34" charset="0"/>
                <a:cs typeface="Arial" panose="020B0604020202020204" pitchFamily="34" charset="0"/>
              </a:rPr>
              <a:t>Iodide trapping: uptake of iodide by the thyroid gland</a:t>
            </a:r>
          </a:p>
          <a:p>
            <a:pPr>
              <a:lnSpc>
                <a:spcPct val="107000"/>
              </a:lnSpc>
              <a:spcAft>
                <a:spcPts val="800"/>
              </a:spcAft>
              <a:defRPr/>
            </a:pPr>
            <a:endParaRPr lang="en-GB" altLang="en-US"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defRPr/>
            </a:pPr>
            <a:r>
              <a:rPr lang="en-US" altLang="en-US" sz="2800" dirty="0">
                <a:latin typeface="Arial" panose="020B0604020202020204" pitchFamily="34" charset="0"/>
                <a:ea typeface="Calibri" panose="020F0502020204030204" pitchFamily="34" charset="0"/>
                <a:cs typeface="Arial" panose="020B0604020202020204" pitchFamily="34" charset="0"/>
              </a:rPr>
              <a:t>2. Oxidation of iodide: (to its active form) </a:t>
            </a:r>
            <a:endParaRPr lang="en-GB" altLang="en-US"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defRPr/>
            </a:pPr>
            <a:r>
              <a:rPr lang="en-US" altLang="en-US" sz="2800" dirty="0">
                <a:latin typeface="Arial" panose="020B0604020202020204" pitchFamily="34" charset="0"/>
                <a:ea typeface="Calibri" panose="020F0502020204030204" pitchFamily="34" charset="0"/>
                <a:cs typeface="Arial" panose="020B0604020202020204" pitchFamily="34" charset="0"/>
              </a:rPr>
              <a:t>   </a:t>
            </a:r>
            <a:r>
              <a:rPr lang="en-US" alt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thyroid peroxidase (key enzyme of the synthesis) </a:t>
            </a:r>
          </a:p>
          <a:p>
            <a:pPr>
              <a:lnSpc>
                <a:spcPct val="107000"/>
              </a:lnSpc>
              <a:spcAft>
                <a:spcPts val="800"/>
              </a:spcAft>
              <a:defRPr/>
            </a:pPr>
            <a:endParaRPr lang="en-US" altLang="en-US"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defRPr/>
            </a:pPr>
            <a:r>
              <a:rPr lang="en-US" altLang="en-US" sz="2800" dirty="0">
                <a:latin typeface="Arial" panose="020B0604020202020204" pitchFamily="34" charset="0"/>
                <a:ea typeface="Calibri" panose="020F0502020204030204" pitchFamily="34" charset="0"/>
                <a:cs typeface="Arial" panose="020B0604020202020204" pitchFamily="34" charset="0"/>
              </a:rPr>
              <a:t>3. Iodine organification : the iodination of tyrosyl groups </a:t>
            </a:r>
          </a:p>
          <a:p>
            <a:pPr>
              <a:lnSpc>
                <a:spcPct val="107000"/>
              </a:lnSpc>
              <a:spcAft>
                <a:spcPts val="800"/>
              </a:spcAft>
              <a:defRPr/>
            </a:pPr>
            <a:r>
              <a:rPr lang="en-US" altLang="en-US" sz="2800" dirty="0">
                <a:latin typeface="Arial" panose="020B0604020202020204" pitchFamily="34" charset="0"/>
                <a:ea typeface="Calibri" panose="020F0502020204030204" pitchFamily="34" charset="0"/>
                <a:cs typeface="Arial" panose="020B0604020202020204" pitchFamily="34" charset="0"/>
              </a:rPr>
              <a:t>    of thyroglobulin into </a:t>
            </a:r>
            <a:r>
              <a:rPr lang="en-US" altLang="en-US" sz="2800" u="sng" dirty="0">
                <a:solidFill>
                  <a:srgbClr val="0070C0"/>
                </a:solidFill>
                <a:latin typeface="Arial" panose="020B0604020202020204" pitchFamily="34" charset="0"/>
                <a:ea typeface="Calibri" panose="020F0502020204030204" pitchFamily="34" charset="0"/>
                <a:cs typeface="Arial" panose="020B0604020202020204" pitchFamily="34" charset="0"/>
              </a:rPr>
              <a:t>mono</a:t>
            </a:r>
            <a:r>
              <a:rPr lang="en-US" alt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iodotyrosine (MIT), and </a:t>
            </a:r>
            <a:r>
              <a:rPr lang="en-US" altLang="en-US" sz="2800" u="sng" dirty="0">
                <a:solidFill>
                  <a:srgbClr val="0070C0"/>
                </a:solidFill>
                <a:latin typeface="Arial" panose="020B0604020202020204" pitchFamily="34" charset="0"/>
                <a:ea typeface="Calibri" panose="020F0502020204030204" pitchFamily="34" charset="0"/>
                <a:cs typeface="Arial" panose="020B0604020202020204" pitchFamily="34" charset="0"/>
              </a:rPr>
              <a:t>di</a:t>
            </a:r>
            <a:r>
              <a:rPr lang="en-US" altLang="en-US" sz="2800" dirty="0">
                <a:solidFill>
                  <a:srgbClr val="0070C0"/>
                </a:solidFill>
                <a:latin typeface="Arial" panose="020B0604020202020204" pitchFamily="34" charset="0"/>
                <a:ea typeface="Calibri" panose="020F0502020204030204" pitchFamily="34" charset="0"/>
                <a:cs typeface="Arial" panose="020B0604020202020204" pitchFamily="34" charset="0"/>
              </a:rPr>
              <a:t>iodotyrosine (DIT).</a:t>
            </a:r>
          </a:p>
          <a:p>
            <a:pPr>
              <a:lnSpc>
                <a:spcPct val="107000"/>
              </a:lnSpc>
              <a:spcAft>
                <a:spcPts val="800"/>
              </a:spcAft>
              <a:defRPr/>
            </a:pPr>
            <a:endParaRPr lang="en-US" altLang="en-US" sz="28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defRPr/>
            </a:pPr>
            <a:r>
              <a:rPr lang="en-US" altLang="en-US" sz="2800" dirty="0">
                <a:latin typeface="Arial" panose="020B0604020202020204" pitchFamily="34" charset="0"/>
                <a:ea typeface="Calibri" panose="020F0502020204030204" pitchFamily="34" charset="0"/>
                <a:cs typeface="Arial" panose="020B0604020202020204" pitchFamily="34" charset="0"/>
              </a:rPr>
              <a:t>4. Formation of T4 and T3 from MIT and DIT :</a:t>
            </a:r>
            <a:endParaRPr lang="en-GB" altLang="en-US" sz="28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defRPr/>
            </a:pPr>
            <a:r>
              <a:rPr lang="en-US" altLang="en-US" sz="2800" dirty="0">
                <a:latin typeface="Arial" panose="020B0604020202020204" pitchFamily="34" charset="0"/>
                <a:ea typeface="Calibri" panose="020F0502020204030204" pitchFamily="34" charset="0"/>
                <a:cs typeface="Arial" panose="020B0604020202020204" pitchFamily="34" charset="0"/>
              </a:rPr>
              <a:t>    </a:t>
            </a:r>
            <a:r>
              <a:rPr lang="en-US" alt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thyroid peroxidase (TPO)</a:t>
            </a:r>
            <a:endParaRPr lang="en-GB" altLang="en-US" sz="28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0B30BC5D-A8E4-0040-8C78-1AAC3E71FF06}"/>
              </a:ext>
            </a:extLst>
          </p:cNvPr>
          <p:cNvSpPr txBox="1">
            <a:spLocks noChangeArrowheads="1"/>
          </p:cNvSpPr>
          <p:nvPr/>
        </p:nvSpPr>
        <p:spPr bwMode="auto">
          <a:xfrm>
            <a:off x="1431925" y="134938"/>
            <a:ext cx="6972300" cy="49530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Aft>
                <a:spcPct val="15000"/>
              </a:spcAft>
              <a:defRPr/>
            </a:pPr>
            <a:r>
              <a:rPr lang="en-US" altLang="en-US" sz="3575" dirty="0">
                <a:solidFill>
                  <a:srgbClr val="FF0000"/>
                </a:solidFill>
                <a:latin typeface="Arial" panose="020B0604020202020204" pitchFamily="34" charset="0"/>
              </a:rPr>
              <a:t>Thyroid Hormones Disorders</a:t>
            </a:r>
          </a:p>
        </p:txBody>
      </p:sp>
      <p:sp>
        <p:nvSpPr>
          <p:cNvPr id="15363" name="Text Box 3">
            <a:extLst>
              <a:ext uri="{FF2B5EF4-FFF2-40B4-BE49-F238E27FC236}">
                <a16:creationId xmlns:a16="http://schemas.microsoft.com/office/drawing/2014/main" id="{793425FA-EC85-C24B-81B9-E49FE443BA34}"/>
              </a:ext>
            </a:extLst>
          </p:cNvPr>
          <p:cNvSpPr txBox="1">
            <a:spLocks noChangeArrowheads="1"/>
          </p:cNvSpPr>
          <p:nvPr/>
        </p:nvSpPr>
        <p:spPr bwMode="auto">
          <a:xfrm>
            <a:off x="381000" y="1143000"/>
            <a:ext cx="9144000" cy="7140575"/>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spcAft>
                <a:spcPct val="15000"/>
              </a:spcAft>
              <a:buClr>
                <a:srgbClr val="FFFF00"/>
              </a:buClr>
              <a:buSzPct val="100000"/>
            </a:pPr>
            <a:r>
              <a:rPr lang="pl-PL" altLang="en-US" sz="2800" dirty="0">
                <a:solidFill>
                  <a:srgbClr val="0066FF"/>
                </a:solidFill>
                <a:latin typeface="Arial" panose="020B0604020202020204" pitchFamily="34" charset="0"/>
                <a:cs typeface="Arial" panose="020B0604020202020204" pitchFamily="34" charset="0"/>
              </a:rPr>
              <a:t>THYROTOXICOSIS</a:t>
            </a:r>
            <a:r>
              <a:rPr lang="en-US" altLang="en-US" sz="2800" dirty="0">
                <a:solidFill>
                  <a:srgbClr val="0066FF"/>
                </a:solidFill>
                <a:latin typeface="Arial" panose="020B0604020202020204" pitchFamily="34" charset="0"/>
                <a:cs typeface="Arial" panose="020B0604020202020204" pitchFamily="34" charset="0"/>
              </a:rPr>
              <a:t> : </a:t>
            </a:r>
          </a:p>
          <a:p>
            <a:pPr>
              <a:spcAft>
                <a:spcPct val="15000"/>
              </a:spcAft>
              <a:buClr>
                <a:srgbClr val="FFFF00"/>
              </a:buClr>
              <a:buSzPct val="100000"/>
            </a:pPr>
            <a:r>
              <a:rPr lang="en-US" altLang="en-US" sz="2800" dirty="0">
                <a:latin typeface="Arial" panose="020B0604020202020204" pitchFamily="34" charset="0"/>
                <a:cs typeface="Arial" panose="020B0604020202020204" pitchFamily="34" charset="0"/>
              </a:rPr>
              <a:t>I</a:t>
            </a:r>
            <a:r>
              <a:rPr lang="en-US" altLang="en-US" sz="2800" dirty="0">
                <a:latin typeface="Arial" panose="020B0604020202020204" pitchFamily="34" charset="0"/>
              </a:rPr>
              <a:t>s the term for all disorders with increased levels of circulating thyroid hormones</a:t>
            </a:r>
          </a:p>
          <a:p>
            <a:pPr>
              <a:spcAft>
                <a:spcPct val="15000"/>
              </a:spcAft>
              <a:buClr>
                <a:srgbClr val="FFFF00"/>
              </a:buClr>
              <a:buSzPct val="100000"/>
            </a:pPr>
            <a:r>
              <a:rPr lang="pl-PL" altLang="en-US" sz="2800" dirty="0">
                <a:solidFill>
                  <a:srgbClr val="0066FF"/>
                </a:solidFill>
                <a:latin typeface="Arial" panose="020B0604020202020204" pitchFamily="34" charset="0"/>
                <a:cs typeface="Arial" panose="020B0604020202020204" pitchFamily="34" charset="0"/>
              </a:rPr>
              <a:t>HYPERTHYROIDISM</a:t>
            </a:r>
            <a:r>
              <a:rPr lang="en-US" altLang="en-US" sz="2800" dirty="0">
                <a:solidFill>
                  <a:srgbClr val="0066FF"/>
                </a:solidFill>
                <a:latin typeface="Arial" panose="020B0604020202020204" pitchFamily="34" charset="0"/>
                <a:cs typeface="Arial" panose="020B0604020202020204" pitchFamily="34" charset="0"/>
              </a:rPr>
              <a:t> :</a:t>
            </a:r>
            <a:endParaRPr lang="en-US" altLang="en-US" sz="2800" dirty="0">
              <a:latin typeface="Arial" panose="020B0604020202020204" pitchFamily="34" charset="0"/>
              <a:cs typeface="Arial" panose="020B0604020202020204" pitchFamily="34" charset="0"/>
            </a:endParaRPr>
          </a:p>
          <a:p>
            <a:pPr>
              <a:spcAft>
                <a:spcPct val="15000"/>
              </a:spcAft>
              <a:buClr>
                <a:srgbClr val="FFFF00"/>
              </a:buClr>
              <a:buSzPct val="100000"/>
            </a:pPr>
            <a:r>
              <a:rPr lang="en-US" altLang="en-US" sz="2800" dirty="0">
                <a:latin typeface="Arial" panose="020B0604020202020204" pitchFamily="34" charset="0"/>
              </a:rPr>
              <a:t>Refers to disorders in which the thyroid gland secretes increased amounts of hormones</a:t>
            </a:r>
          </a:p>
          <a:p>
            <a:pPr>
              <a:spcAft>
                <a:spcPct val="15000"/>
              </a:spcAft>
              <a:buClr>
                <a:srgbClr val="FFFF00"/>
              </a:buClr>
              <a:buSzPct val="100000"/>
            </a:pPr>
            <a:r>
              <a:rPr lang="en-US" altLang="en-US" sz="2800" dirty="0">
                <a:solidFill>
                  <a:srgbClr val="0066FF"/>
                </a:solidFill>
                <a:latin typeface="Arial" panose="020B0604020202020204" pitchFamily="34" charset="0"/>
              </a:rPr>
              <a:t>HYPOTHYROIDISM: </a:t>
            </a:r>
          </a:p>
          <a:p>
            <a:pPr>
              <a:spcAft>
                <a:spcPct val="15000"/>
              </a:spcAft>
              <a:buClr>
                <a:srgbClr val="FFFF00"/>
              </a:buClr>
              <a:buSzPct val="100000"/>
            </a:pPr>
            <a:r>
              <a:rPr lang="en-US" altLang="en-US" sz="2800" dirty="0">
                <a:latin typeface="Arial" panose="020B0604020202020204" pitchFamily="34" charset="0"/>
              </a:rPr>
              <a:t>Refers to disorders in which the thyroid gland secretes decreased amounts of hormones</a:t>
            </a:r>
          </a:p>
          <a:p>
            <a:pPr eaLnBrk="1" hangingPunct="1">
              <a:lnSpc>
                <a:spcPct val="83000"/>
              </a:lnSpc>
              <a:spcBef>
                <a:spcPct val="28000"/>
              </a:spcBef>
            </a:pPr>
            <a:r>
              <a:rPr lang="en-US" altLang="en-US" sz="2800" dirty="0">
                <a:solidFill>
                  <a:srgbClr val="0066FF"/>
                </a:solidFill>
                <a:latin typeface="Arial" panose="020B0604020202020204" pitchFamily="34" charset="0"/>
              </a:rPr>
              <a:t>Thyroid neoplasia</a:t>
            </a:r>
          </a:p>
          <a:p>
            <a:pPr eaLnBrk="1" hangingPunct="1">
              <a:lnSpc>
                <a:spcPct val="83000"/>
              </a:lnSpc>
              <a:spcBef>
                <a:spcPct val="28000"/>
              </a:spcBef>
            </a:pPr>
            <a:r>
              <a:rPr lang="en-US" altLang="en-US" sz="2800" dirty="0">
                <a:latin typeface="Arial" panose="020B0604020202020204" pitchFamily="34" charset="0"/>
              </a:rPr>
              <a:t>Benign enlargement or malignancies of the gland</a:t>
            </a:r>
          </a:p>
          <a:p>
            <a:pPr>
              <a:spcAft>
                <a:spcPct val="15000"/>
              </a:spcAft>
              <a:buClr>
                <a:srgbClr val="FFFF00"/>
              </a:buClr>
              <a:buSzPct val="100000"/>
            </a:pPr>
            <a:endParaRPr lang="en-US" altLang="en-US" sz="2800" dirty="0">
              <a:latin typeface="Arial" panose="020B0604020202020204" pitchFamily="34" charset="0"/>
            </a:endParaRPr>
          </a:p>
          <a:p>
            <a:pPr>
              <a:spcAft>
                <a:spcPct val="15000"/>
              </a:spcAft>
              <a:buClr>
                <a:srgbClr val="FFFF00"/>
              </a:buClr>
              <a:buSzPct val="100000"/>
            </a:pPr>
            <a:endParaRPr lang="en-US" altLang="en-US" sz="2800" dirty="0">
              <a:latin typeface="Arial" panose="020B0604020202020204" pitchFamily="34" charset="0"/>
            </a:endParaRPr>
          </a:p>
          <a:p>
            <a:pPr>
              <a:spcAft>
                <a:spcPct val="15000"/>
              </a:spcAft>
              <a:buClr>
                <a:srgbClr val="FFFF00"/>
              </a:buClr>
              <a:buSzPct val="100000"/>
            </a:pPr>
            <a:endParaRPr lang="en-US" altLang="en-US" sz="2800" dirty="0">
              <a:latin typeface="Arial" panose="020B0604020202020204" pitchFamily="34" charset="0"/>
            </a:endParaRPr>
          </a:p>
          <a:p>
            <a:pPr>
              <a:spcAft>
                <a:spcPct val="15000"/>
              </a:spcAft>
              <a:buClr>
                <a:srgbClr val="FFFF00"/>
              </a:buClr>
              <a:buSzPct val="100000"/>
            </a:pPr>
            <a:endParaRPr lang="en-US" altLang="en-US" sz="2800" dirty="0">
              <a:latin typeface="Arial" panose="020B0604020202020204" pitchFamily="34" charset="0"/>
            </a:endParaRPr>
          </a:p>
        </p:txBody>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9B0A90E-5FE4-EE45-A37A-1A121CD892A2}"/>
              </a:ext>
            </a:extLst>
          </p:cNvPr>
          <p:cNvSpPr>
            <a:spLocks noGrp="1" noChangeArrowheads="1"/>
          </p:cNvSpPr>
          <p:nvPr>
            <p:ph type="title"/>
          </p:nvPr>
        </p:nvSpPr>
        <p:spPr>
          <a:xfrm>
            <a:off x="574675" y="431800"/>
            <a:ext cx="8777288" cy="2228850"/>
          </a:xfrm>
        </p:spPr>
        <p:txBody>
          <a:bodyPr/>
          <a:lstStyle/>
          <a:p>
            <a:pPr algn="l" eaLnBrk="1" hangingPunct="1">
              <a:defRPr/>
            </a:pPr>
            <a:r>
              <a:rPr lang="pl-PL" altLang="en-US" sz="2987" b="1" dirty="0">
                <a:solidFill>
                  <a:srgbClr val="0066FF"/>
                </a:solidFill>
                <a:latin typeface="Arial" panose="020B0604020202020204" pitchFamily="34" charset="0"/>
                <a:cs typeface="Arial" panose="020B0604020202020204" pitchFamily="34" charset="0"/>
              </a:rPr>
              <a:t>THYROTOXICOSIS</a:t>
            </a:r>
            <a:r>
              <a:rPr lang="en-US" altLang="en-US" sz="2987" b="1" dirty="0">
                <a:solidFill>
                  <a:srgbClr val="0066FF"/>
                </a:solidFill>
                <a:latin typeface="Arial" panose="020B0604020202020204" pitchFamily="34" charset="0"/>
                <a:cs typeface="Arial" panose="020B0604020202020204" pitchFamily="34" charset="0"/>
              </a:rPr>
              <a:t> is :</a:t>
            </a:r>
            <a:br>
              <a:rPr lang="pl-PL" altLang="en-US" sz="2987" b="1" dirty="0">
                <a:solidFill>
                  <a:srgbClr val="FFFF00"/>
                </a:solidFill>
              </a:rPr>
            </a:br>
            <a:r>
              <a:rPr lang="pl-PL" altLang="en-US" sz="2987" b="1" dirty="0">
                <a:solidFill>
                  <a:srgbClr val="FFFF00"/>
                </a:solidFill>
              </a:rPr>
              <a:t> </a:t>
            </a:r>
            <a:br>
              <a:rPr lang="pl-PL" altLang="en-US" sz="2987" b="1" dirty="0">
                <a:effectLst>
                  <a:outerShdw blurRad="38100" dist="38100" dir="2700000" algn="tl">
                    <a:srgbClr val="010199"/>
                  </a:outerShdw>
                </a:effectLst>
              </a:rPr>
            </a:br>
            <a:r>
              <a:rPr lang="pl-PL" altLang="en-US" sz="2987" b="1" dirty="0">
                <a:latin typeface="Arial" panose="020B0604020202020204" pitchFamily="34" charset="0"/>
                <a:cs typeface="Arial" panose="020B0604020202020204" pitchFamily="34" charset="0"/>
              </a:rPr>
              <a:t>Hypermetabolic state </a:t>
            </a:r>
            <a:r>
              <a:rPr lang="pl-PL" altLang="en-US" sz="2987" b="1" dirty="0" err="1">
                <a:latin typeface="Arial" panose="020B0604020202020204" pitchFamily="34" charset="0"/>
                <a:cs typeface="Arial" panose="020B0604020202020204" pitchFamily="34" charset="0"/>
              </a:rPr>
              <a:t>caused</a:t>
            </a:r>
            <a:r>
              <a:rPr lang="pl-PL" altLang="en-US" sz="2987" b="1" dirty="0">
                <a:latin typeface="Arial" panose="020B0604020202020204" pitchFamily="34" charset="0"/>
                <a:cs typeface="Arial" panose="020B0604020202020204" pitchFamily="34" charset="0"/>
              </a:rPr>
              <a:t> by </a:t>
            </a:r>
            <a:r>
              <a:rPr lang="pl-PL" altLang="en-US" sz="2987" b="1" dirty="0" err="1">
                <a:latin typeface="Arial" panose="020B0604020202020204" pitchFamily="34" charset="0"/>
                <a:cs typeface="Arial" panose="020B0604020202020204" pitchFamily="34" charset="0"/>
              </a:rPr>
              <a:t>excess</a:t>
            </a:r>
            <a:r>
              <a:rPr lang="pl-PL" altLang="en-US" sz="2987" b="1" dirty="0">
                <a:latin typeface="Arial" panose="020B0604020202020204" pitchFamily="34" charset="0"/>
                <a:cs typeface="Arial" panose="020B0604020202020204" pitchFamily="34" charset="0"/>
              </a:rPr>
              <a:t> </a:t>
            </a:r>
            <a:r>
              <a:rPr lang="pl-PL" altLang="en-US" sz="2987" b="1" dirty="0" err="1">
                <a:latin typeface="Arial" panose="020B0604020202020204" pitchFamily="34" charset="0"/>
                <a:cs typeface="Arial" panose="020B0604020202020204" pitchFamily="34" charset="0"/>
              </a:rPr>
              <a:t>thyroid</a:t>
            </a:r>
            <a:r>
              <a:rPr lang="pl-PL" altLang="en-US" sz="2987" b="1" dirty="0">
                <a:latin typeface="Arial" panose="020B0604020202020204" pitchFamily="34" charset="0"/>
                <a:cs typeface="Arial" panose="020B0604020202020204" pitchFamily="34" charset="0"/>
              </a:rPr>
              <a:t> </a:t>
            </a:r>
            <a:r>
              <a:rPr lang="pl-PL" altLang="en-US" sz="2987" b="1" dirty="0" err="1">
                <a:latin typeface="Arial" panose="020B0604020202020204" pitchFamily="34" charset="0"/>
                <a:cs typeface="Arial" panose="020B0604020202020204" pitchFamily="34" charset="0"/>
              </a:rPr>
              <a:t>hormone</a:t>
            </a:r>
            <a:r>
              <a:rPr lang="pl-PL" altLang="en-US" sz="2987" b="1" dirty="0">
                <a:latin typeface="Arial" panose="020B0604020202020204" pitchFamily="34" charset="0"/>
                <a:cs typeface="Arial" panose="020B0604020202020204" pitchFamily="34" charset="0"/>
              </a:rPr>
              <a:t> </a:t>
            </a:r>
            <a:r>
              <a:rPr lang="pl-PL" altLang="en-US" sz="2987" b="1" dirty="0" err="1">
                <a:latin typeface="Arial" panose="020B0604020202020204" pitchFamily="34" charset="0"/>
                <a:cs typeface="Arial" panose="020B0604020202020204" pitchFamily="34" charset="0"/>
              </a:rPr>
              <a:t>at</a:t>
            </a:r>
            <a:r>
              <a:rPr lang="pl-PL" altLang="en-US" sz="2987" b="1" dirty="0">
                <a:latin typeface="Arial" panose="020B0604020202020204" pitchFamily="34" charset="0"/>
                <a:cs typeface="Arial" panose="020B0604020202020204" pitchFamily="34" charset="0"/>
              </a:rPr>
              <a:t> the tissue level</a:t>
            </a:r>
            <a:endParaRPr lang="en-GB" altLang="en-US" sz="2987" b="1" dirty="0">
              <a:latin typeface="Arial" panose="020B0604020202020204" pitchFamily="34" charset="0"/>
              <a:cs typeface="Arial" panose="020B0604020202020204" pitchFamily="34" charset="0"/>
            </a:endParaRPr>
          </a:p>
        </p:txBody>
      </p:sp>
      <p:sp>
        <p:nvSpPr>
          <p:cNvPr id="15364" name="Rectangle 4">
            <a:extLst>
              <a:ext uri="{FF2B5EF4-FFF2-40B4-BE49-F238E27FC236}">
                <a16:creationId xmlns:a16="http://schemas.microsoft.com/office/drawing/2014/main" id="{F21044A4-E9A7-FF4F-B518-64C69D3E99D3}"/>
              </a:ext>
            </a:extLst>
          </p:cNvPr>
          <p:cNvSpPr>
            <a:spLocks noChangeArrowheads="1"/>
          </p:cNvSpPr>
          <p:nvPr/>
        </p:nvSpPr>
        <p:spPr bwMode="auto">
          <a:xfrm>
            <a:off x="-76200" y="2971800"/>
            <a:ext cx="9669463"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gn="ctr">
              <a:defRPr sz="4400">
                <a:solidFill>
                  <a:schemeClr val="tx2"/>
                </a:solidFill>
                <a:effectLst>
                  <a:outerShdw blurRad="38100" dist="38100" dir="2700000" algn="tl">
                    <a:srgbClr val="FFFFFF"/>
                  </a:outerShdw>
                </a:effectLst>
                <a:latin typeface="Arial" charset="0"/>
              </a:defRPr>
            </a:lvl1pPr>
            <a:lvl2pPr algn="ctr">
              <a:defRPr sz="4400">
                <a:solidFill>
                  <a:schemeClr val="tx2"/>
                </a:solidFill>
                <a:effectLst>
                  <a:outerShdw blurRad="38100" dist="38100" dir="2700000" algn="tl">
                    <a:srgbClr val="FFFFFF"/>
                  </a:outerShdw>
                </a:effectLst>
                <a:latin typeface="Arial" charset="0"/>
              </a:defRPr>
            </a:lvl2pPr>
            <a:lvl3pPr algn="ctr">
              <a:defRPr sz="4400">
                <a:solidFill>
                  <a:schemeClr val="tx2"/>
                </a:solidFill>
                <a:effectLst>
                  <a:outerShdw blurRad="38100" dist="38100" dir="2700000" algn="tl">
                    <a:srgbClr val="FFFFFF"/>
                  </a:outerShdw>
                </a:effectLst>
                <a:latin typeface="Arial" charset="0"/>
              </a:defRPr>
            </a:lvl3pPr>
            <a:lvl4pPr algn="ctr">
              <a:defRPr sz="4400">
                <a:solidFill>
                  <a:schemeClr val="tx2"/>
                </a:solidFill>
                <a:effectLst>
                  <a:outerShdw blurRad="38100" dist="38100" dir="2700000" algn="tl">
                    <a:srgbClr val="FFFFFF"/>
                  </a:outerShdw>
                </a:effectLst>
                <a:latin typeface="Arial" charset="0"/>
              </a:defRPr>
            </a:lvl4pPr>
            <a:lvl5pPr algn="ctr">
              <a:defRPr sz="4400">
                <a:solidFill>
                  <a:schemeClr val="tx2"/>
                </a:solidFill>
                <a:effectLst>
                  <a:outerShdw blurRad="38100" dist="38100" dir="2700000" algn="tl">
                    <a:srgbClr val="FFFFFF"/>
                  </a:outerShdw>
                </a:effectLst>
                <a:latin typeface="Arial" charset="0"/>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charset="0"/>
              </a:defRPr>
            </a:lvl9pPr>
          </a:lstStyle>
          <a:p>
            <a:pPr algn="l">
              <a:defRPr/>
            </a:pPr>
            <a:r>
              <a:rPr lang="en-US" altLang="en-US" sz="2987" u="sng" dirty="0">
                <a:solidFill>
                  <a:srgbClr val="FF0000"/>
                </a:solidFill>
                <a:effectLst/>
              </a:rPr>
              <a:t>While</a:t>
            </a:r>
            <a:r>
              <a:rPr lang="en-US" altLang="en-US" sz="2987" dirty="0">
                <a:solidFill>
                  <a:srgbClr val="0066FF"/>
                </a:solidFill>
                <a:effectLst/>
              </a:rPr>
              <a:t> </a:t>
            </a:r>
            <a:r>
              <a:rPr lang="pl-PL" altLang="en-US" sz="2987" dirty="0">
                <a:solidFill>
                  <a:srgbClr val="0066FF"/>
                </a:solidFill>
                <a:effectLst/>
              </a:rPr>
              <a:t>HYPERTHYROIDISM</a:t>
            </a:r>
            <a:r>
              <a:rPr lang="en-US" altLang="en-US" sz="2987" dirty="0">
                <a:solidFill>
                  <a:srgbClr val="0066FF"/>
                </a:solidFill>
                <a:effectLst/>
              </a:rPr>
              <a:t> is :</a:t>
            </a:r>
            <a:br>
              <a:rPr lang="pl-PL" altLang="en-US" sz="2987" u="sng" dirty="0">
                <a:solidFill>
                  <a:srgbClr val="99CCFF"/>
                </a:solidFill>
              </a:rPr>
            </a:br>
            <a:br>
              <a:rPr lang="pl-PL" altLang="en-US" sz="2987" dirty="0">
                <a:solidFill>
                  <a:schemeClr val="tx1"/>
                </a:solidFill>
                <a:effectLst>
                  <a:outerShdw blurRad="38100" dist="38100" dir="2700000" algn="tl">
                    <a:srgbClr val="010199"/>
                  </a:outerShdw>
                </a:effectLst>
              </a:rPr>
            </a:br>
            <a:r>
              <a:rPr lang="pl-PL" altLang="en-US" sz="2987" dirty="0">
                <a:solidFill>
                  <a:schemeClr val="tx1"/>
                </a:solidFill>
                <a:effectLst/>
              </a:rPr>
              <a:t>Increased thyroid hormones synthesis and secretion</a:t>
            </a:r>
            <a:endParaRPr lang="en-GB" altLang="en-US" sz="2987" dirty="0">
              <a:solidFill>
                <a:schemeClr val="tx1"/>
              </a:solidFill>
              <a:effectLst/>
            </a:endParaRPr>
          </a:p>
        </p:txBody>
      </p:sp>
      <p:sp>
        <p:nvSpPr>
          <p:cNvPr id="15365" name="Text Box 5">
            <a:extLst>
              <a:ext uri="{FF2B5EF4-FFF2-40B4-BE49-F238E27FC236}">
                <a16:creationId xmlns:a16="http://schemas.microsoft.com/office/drawing/2014/main" id="{F571CAC7-419A-E546-BE31-57A56F822A4C}"/>
              </a:ext>
            </a:extLst>
          </p:cNvPr>
          <p:cNvSpPr txBox="1">
            <a:spLocks noChangeArrowheads="1"/>
          </p:cNvSpPr>
          <p:nvPr/>
        </p:nvSpPr>
        <p:spPr bwMode="auto">
          <a:xfrm>
            <a:off x="152400" y="5502275"/>
            <a:ext cx="97536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773" i="1" dirty="0">
                <a:solidFill>
                  <a:srgbClr val="FF0000"/>
                </a:solidFill>
                <a:effectLst>
                  <a:outerShdw blurRad="38100" dist="38100" dir="2700000" algn="tl">
                    <a:srgbClr val="FFFFFF"/>
                  </a:outerShdw>
                </a:effectLst>
                <a:latin typeface="Arial" charset="0"/>
              </a:rPr>
              <a:t>- </a:t>
            </a:r>
            <a:r>
              <a:rPr lang="pl-PL" altLang="en-US" dirty="0">
                <a:solidFill>
                  <a:srgbClr val="FF0000"/>
                </a:solidFill>
                <a:latin typeface="Arial" charset="0"/>
              </a:rPr>
              <a:t>All patients with hyperthyroidism have thyrotoxicosis </a:t>
            </a:r>
          </a:p>
          <a:p>
            <a:pPr>
              <a:spcBef>
                <a:spcPct val="50000"/>
              </a:spcBef>
              <a:defRPr/>
            </a:pPr>
            <a:r>
              <a:rPr lang="en-US" altLang="en-US" dirty="0">
                <a:solidFill>
                  <a:srgbClr val="FF0000"/>
                </a:solidFill>
                <a:latin typeface="Arial" charset="0"/>
              </a:rPr>
              <a:t>- </a:t>
            </a:r>
            <a:r>
              <a:rPr lang="pl-PL" altLang="en-US" dirty="0">
                <a:solidFill>
                  <a:srgbClr val="FF0000"/>
                </a:solidFill>
                <a:latin typeface="Arial" charset="0"/>
              </a:rPr>
              <a:t>Not all patients with thyrotoxicosis </a:t>
            </a:r>
            <a:r>
              <a:rPr lang="en-US" altLang="en-US" dirty="0">
                <a:solidFill>
                  <a:srgbClr val="FF0000"/>
                </a:solidFill>
                <a:latin typeface="Arial" charset="0"/>
              </a:rPr>
              <a:t>have</a:t>
            </a:r>
            <a:r>
              <a:rPr lang="pl-PL" altLang="en-US" dirty="0">
                <a:solidFill>
                  <a:srgbClr val="FF0000"/>
                </a:solidFill>
                <a:latin typeface="Arial" charset="0"/>
              </a:rPr>
              <a:t> hyperthyroid</a:t>
            </a:r>
            <a:r>
              <a:rPr lang="en-US" altLang="en-US" dirty="0">
                <a:solidFill>
                  <a:srgbClr val="FF0000"/>
                </a:solidFill>
                <a:latin typeface="Arial" charset="0"/>
              </a:rPr>
              <a:t>ism</a:t>
            </a:r>
            <a:endParaRPr lang="en-GB" altLang="en-US" dirty="0">
              <a:solidFill>
                <a:srgbClr val="FF0000"/>
              </a:solidFill>
              <a:latin typeface="Arial" charset="0"/>
            </a:endParaRP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a:extLst>
              <a:ext uri="{FF2B5EF4-FFF2-40B4-BE49-F238E27FC236}">
                <a16:creationId xmlns:a16="http://schemas.microsoft.com/office/drawing/2014/main" id="{12601501-DE28-9049-A6AA-AB01EEA880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3D52D491-0F10-E24D-B2CB-0477F4B0DC0B}" type="slidenum">
              <a:rPr lang="ar-SA" altLang="en-US" sz="1300">
                <a:solidFill>
                  <a:srgbClr val="898989"/>
                </a:solidFill>
              </a:rPr>
              <a:pPr/>
              <a:t>16</a:t>
            </a:fld>
            <a:endParaRPr lang="en-US" altLang="en-US" sz="1300">
              <a:solidFill>
                <a:srgbClr val="898989"/>
              </a:solidFill>
            </a:endParaRPr>
          </a:p>
        </p:txBody>
      </p:sp>
      <p:sp>
        <p:nvSpPr>
          <p:cNvPr id="17411" name="Rectangle 3">
            <a:extLst>
              <a:ext uri="{FF2B5EF4-FFF2-40B4-BE49-F238E27FC236}">
                <a16:creationId xmlns:a16="http://schemas.microsoft.com/office/drawing/2014/main" id="{3D4E4B84-E915-0C4D-BDFD-D98E9639D60E}"/>
              </a:ext>
            </a:extLst>
          </p:cNvPr>
          <p:cNvSpPr>
            <a:spLocks noChangeArrowheads="1"/>
          </p:cNvSpPr>
          <p:nvPr/>
        </p:nvSpPr>
        <p:spPr bwMode="auto">
          <a:xfrm>
            <a:off x="381000" y="11113"/>
            <a:ext cx="9144000" cy="899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pl-PL" altLang="en-US" sz="3400" dirty="0">
                <a:solidFill>
                  <a:srgbClr val="000000"/>
                </a:solidFill>
                <a:latin typeface="Arial" panose="020B0604020202020204" pitchFamily="34" charset="0"/>
                <a:cs typeface="Arial" panose="020B0604020202020204" pitchFamily="34" charset="0"/>
              </a:rPr>
              <a:t>Causes of thyrotoxicosis</a:t>
            </a:r>
            <a:endParaRPr lang="en-US" altLang="en-US" sz="3400" dirty="0">
              <a:solidFill>
                <a:srgbClr val="000000"/>
              </a:solidFill>
              <a:latin typeface="Arial" panose="020B0604020202020204" pitchFamily="34" charset="0"/>
              <a:cs typeface="Arial" panose="020B0604020202020204" pitchFamily="34" charset="0"/>
            </a:endParaRPr>
          </a:p>
          <a:p>
            <a:pPr eaLnBrk="1" hangingPunct="1">
              <a:spcBef>
                <a:spcPct val="20000"/>
              </a:spcBef>
            </a:pPr>
            <a:r>
              <a:rPr lang="pl-PL" altLang="en-US" sz="3200" u="sng" dirty="0">
                <a:solidFill>
                  <a:srgbClr val="C00000"/>
                </a:solidFill>
                <a:latin typeface="Calibri" panose="020F0502020204030204" pitchFamily="34" charset="0"/>
              </a:rPr>
              <a:t>With high RAIU</a:t>
            </a:r>
          </a:p>
          <a:p>
            <a:pPr eaLnBrk="1" hangingPunct="1">
              <a:spcBef>
                <a:spcPct val="20000"/>
              </a:spcBef>
              <a:buClr>
                <a:srgbClr val="FFFF00"/>
              </a:buClr>
            </a:pPr>
            <a:r>
              <a:rPr lang="en-US" altLang="en-US" sz="3200" dirty="0">
                <a:solidFill>
                  <a:srgbClr val="000000"/>
                </a:solidFill>
                <a:latin typeface="Calibri" panose="020F0502020204030204" pitchFamily="34" charset="0"/>
              </a:rPr>
              <a:t>- </a:t>
            </a:r>
            <a:r>
              <a:rPr lang="pl-PL" altLang="en-US" sz="3200" dirty="0">
                <a:solidFill>
                  <a:srgbClr val="000000"/>
                </a:solidFill>
                <a:latin typeface="Calibri" panose="020F0502020204030204" pitchFamily="34" charset="0"/>
              </a:rPr>
              <a:t>Graves</a:t>
            </a:r>
            <a:r>
              <a:rPr lang="en-US" altLang="en-US" sz="3200" dirty="0">
                <a:solidFill>
                  <a:srgbClr val="000000"/>
                </a:solidFill>
                <a:latin typeface="Calibri" panose="020F0502020204030204" pitchFamily="34" charset="0"/>
              </a:rPr>
              <a:t>’</a:t>
            </a:r>
            <a:r>
              <a:rPr lang="pl-PL" altLang="en-US" sz="3200" dirty="0">
                <a:solidFill>
                  <a:srgbClr val="000000"/>
                </a:solidFill>
                <a:latin typeface="Calibri" panose="020F0502020204030204" pitchFamily="34" charset="0"/>
              </a:rPr>
              <a:t> disease (60-</a:t>
            </a:r>
            <a:r>
              <a:rPr lang="en-US" altLang="en-US" sz="3200" dirty="0">
                <a:solidFill>
                  <a:srgbClr val="000000"/>
                </a:solidFill>
                <a:latin typeface="Calibri" panose="020F0502020204030204" pitchFamily="34" charset="0"/>
              </a:rPr>
              <a:t>8</a:t>
            </a:r>
            <a:r>
              <a:rPr lang="pl-PL" altLang="en-US" sz="3200" dirty="0">
                <a:solidFill>
                  <a:srgbClr val="000000"/>
                </a:solidFill>
                <a:latin typeface="Calibri" panose="020F0502020204030204" pitchFamily="34" charset="0"/>
              </a:rPr>
              <a:t>0%)</a:t>
            </a:r>
          </a:p>
          <a:p>
            <a:pPr eaLnBrk="1" hangingPunct="1">
              <a:spcBef>
                <a:spcPct val="20000"/>
              </a:spcBef>
              <a:buClr>
                <a:srgbClr val="FFFF00"/>
              </a:buClr>
            </a:pPr>
            <a:r>
              <a:rPr lang="en-US" altLang="en-US" sz="3200" dirty="0">
                <a:solidFill>
                  <a:srgbClr val="000000"/>
                </a:solidFill>
                <a:latin typeface="Calibri" panose="020F0502020204030204" pitchFamily="34" charset="0"/>
              </a:rPr>
              <a:t>- </a:t>
            </a:r>
            <a:r>
              <a:rPr lang="pl-PL" altLang="en-US" sz="3200" dirty="0">
                <a:solidFill>
                  <a:srgbClr val="000000"/>
                </a:solidFill>
                <a:latin typeface="Calibri" panose="020F0502020204030204" pitchFamily="34" charset="0"/>
              </a:rPr>
              <a:t>Multinodular goitre (14%)</a:t>
            </a:r>
          </a:p>
          <a:p>
            <a:pPr eaLnBrk="1" hangingPunct="1">
              <a:spcBef>
                <a:spcPct val="20000"/>
              </a:spcBef>
              <a:buClr>
                <a:srgbClr val="FFFF00"/>
              </a:buClr>
            </a:pPr>
            <a:r>
              <a:rPr lang="en-US" altLang="en-US" sz="3200" dirty="0">
                <a:solidFill>
                  <a:srgbClr val="000000"/>
                </a:solidFill>
                <a:latin typeface="Calibri" panose="020F0502020204030204" pitchFamily="34" charset="0"/>
              </a:rPr>
              <a:t>- Adenomas / carcinomas</a:t>
            </a:r>
          </a:p>
          <a:p>
            <a:pPr eaLnBrk="1" hangingPunct="1">
              <a:spcBef>
                <a:spcPct val="20000"/>
              </a:spcBef>
              <a:buClr>
                <a:srgbClr val="FFFF00"/>
              </a:buClr>
            </a:pPr>
            <a:endParaRPr lang="en-US" altLang="en-US" sz="3200" u="sng" dirty="0">
              <a:solidFill>
                <a:srgbClr val="C00000"/>
              </a:solidFill>
              <a:latin typeface="Calibri" panose="020F0502020204030204" pitchFamily="34" charset="0"/>
            </a:endParaRPr>
          </a:p>
          <a:p>
            <a:pPr eaLnBrk="1" hangingPunct="1">
              <a:spcBef>
                <a:spcPct val="20000"/>
              </a:spcBef>
              <a:buClr>
                <a:srgbClr val="FFFF00"/>
              </a:buClr>
            </a:pPr>
            <a:r>
              <a:rPr lang="pl-PL" altLang="en-US" sz="3200" u="sng" dirty="0">
                <a:solidFill>
                  <a:srgbClr val="C00000"/>
                </a:solidFill>
                <a:latin typeface="Calibri" panose="020F0502020204030204" pitchFamily="34" charset="0"/>
              </a:rPr>
              <a:t>With </a:t>
            </a:r>
            <a:r>
              <a:rPr lang="en-US" altLang="en-US" sz="3200" u="sng" dirty="0">
                <a:solidFill>
                  <a:srgbClr val="C00000"/>
                </a:solidFill>
                <a:latin typeface="Calibri" panose="020F0502020204030204" pitchFamily="34" charset="0"/>
              </a:rPr>
              <a:t>low</a:t>
            </a:r>
            <a:r>
              <a:rPr lang="pl-PL" altLang="en-US" sz="3200" u="sng" dirty="0">
                <a:solidFill>
                  <a:srgbClr val="C00000"/>
                </a:solidFill>
                <a:latin typeface="Calibri" panose="020F0502020204030204" pitchFamily="34" charset="0"/>
              </a:rPr>
              <a:t> RAIU</a:t>
            </a:r>
            <a:endParaRPr lang="en-US" altLang="en-US" sz="3200" u="sng" dirty="0">
              <a:solidFill>
                <a:srgbClr val="C00000"/>
              </a:solidFill>
              <a:latin typeface="Calibri" panose="020F0502020204030204" pitchFamily="34" charset="0"/>
            </a:endParaRPr>
          </a:p>
          <a:p>
            <a:pPr eaLnBrk="1" hangingPunct="1">
              <a:spcBef>
                <a:spcPct val="20000"/>
              </a:spcBef>
              <a:buClr>
                <a:srgbClr val="FFFF00"/>
              </a:buClr>
            </a:pPr>
            <a:r>
              <a:rPr lang="en-US" altLang="en-US" sz="3200" dirty="0">
                <a:solidFill>
                  <a:srgbClr val="000000"/>
                </a:solidFill>
                <a:latin typeface="Calibri" panose="020F0502020204030204" pitchFamily="34" charset="0"/>
              </a:rPr>
              <a:t>- </a:t>
            </a:r>
            <a:r>
              <a:rPr lang="pl-PL" altLang="en-US" sz="3200" dirty="0">
                <a:solidFill>
                  <a:srgbClr val="000000"/>
                </a:solidFill>
                <a:latin typeface="Calibri" panose="020F0502020204030204" pitchFamily="34" charset="0"/>
              </a:rPr>
              <a:t>Thyroiditis</a:t>
            </a:r>
          </a:p>
          <a:p>
            <a:pPr eaLnBrk="1" hangingPunct="1">
              <a:spcBef>
                <a:spcPct val="20000"/>
              </a:spcBef>
              <a:buClr>
                <a:srgbClr val="FFFF00"/>
              </a:buClr>
            </a:pPr>
            <a:r>
              <a:rPr lang="en-US" altLang="en-US" sz="3200" dirty="0">
                <a:solidFill>
                  <a:srgbClr val="000000"/>
                </a:solidFill>
                <a:latin typeface="Calibri" panose="020F0502020204030204" pitchFamily="34" charset="0"/>
              </a:rPr>
              <a:t>- </a:t>
            </a:r>
            <a:r>
              <a:rPr lang="pl-PL" altLang="en-US" sz="3200" dirty="0">
                <a:solidFill>
                  <a:srgbClr val="000000"/>
                </a:solidFill>
                <a:latin typeface="Calibri" panose="020F0502020204030204" pitchFamily="34" charset="0"/>
              </a:rPr>
              <a:t>Iodine-induced thyrotoxicosis:</a:t>
            </a:r>
          </a:p>
          <a:p>
            <a:pPr marL="1200150" lvl="1" indent="-457200" eaLnBrk="1" hangingPunct="1">
              <a:spcBef>
                <a:spcPct val="20000"/>
              </a:spcBef>
              <a:buClr>
                <a:schemeClr val="tx1"/>
              </a:buClr>
              <a:buFont typeface="Arial" panose="020B0604020202020204" pitchFamily="34" charset="0"/>
              <a:buChar char="•"/>
            </a:pPr>
            <a:r>
              <a:rPr lang="pl-PL" altLang="en-US" sz="3200" dirty="0">
                <a:solidFill>
                  <a:srgbClr val="000000"/>
                </a:solidFill>
                <a:latin typeface="Calibri" panose="020F0502020204030204" pitchFamily="34" charset="0"/>
              </a:rPr>
              <a:t>Drugs (e.g. Amiodarone)</a:t>
            </a:r>
          </a:p>
          <a:p>
            <a:pPr marL="1200150" lvl="1" indent="-457200" eaLnBrk="1" hangingPunct="1">
              <a:spcBef>
                <a:spcPct val="20000"/>
              </a:spcBef>
              <a:buClr>
                <a:schemeClr val="tx1"/>
              </a:buClr>
              <a:buFont typeface="Arial" panose="020B0604020202020204" pitchFamily="34" charset="0"/>
              <a:buChar char="•"/>
            </a:pPr>
            <a:r>
              <a:rPr lang="pl-PL" altLang="en-US" sz="3200" dirty="0">
                <a:solidFill>
                  <a:srgbClr val="000000"/>
                </a:solidFill>
                <a:latin typeface="Calibri" panose="020F0502020204030204" pitchFamily="34" charset="0"/>
              </a:rPr>
              <a:t>Radiografic contrast media</a:t>
            </a:r>
          </a:p>
          <a:p>
            <a:endParaRPr lang="en-US" altLang="en-US" sz="3400" dirty="0">
              <a:solidFill>
                <a:srgbClr val="000000"/>
              </a:solidFill>
              <a:latin typeface="Arial" panose="020B0604020202020204" pitchFamily="34" charset="0"/>
              <a:cs typeface="Arial" panose="020B0604020202020204" pitchFamily="34" charset="0"/>
            </a:endParaRPr>
          </a:p>
          <a:p>
            <a:endParaRPr lang="en-US" altLang="en-US" sz="3400" dirty="0">
              <a:solidFill>
                <a:srgbClr val="000000"/>
              </a:solidFill>
              <a:latin typeface="Arial" panose="020B0604020202020204" pitchFamily="34" charset="0"/>
              <a:cs typeface="Arial" panose="020B0604020202020204" pitchFamily="34" charset="0"/>
            </a:endParaRPr>
          </a:p>
          <a:p>
            <a:endParaRPr lang="en-US" altLang="en-US" sz="3400" dirty="0">
              <a:solidFill>
                <a:srgbClr val="000000"/>
              </a:solidFill>
              <a:latin typeface="Arial" panose="020B0604020202020204" pitchFamily="34" charset="0"/>
              <a:cs typeface="Arial" panose="020B0604020202020204" pitchFamily="34" charset="0"/>
            </a:endParaRPr>
          </a:p>
          <a:p>
            <a:endParaRPr lang="en-US" altLang="en-US" sz="3400" dirty="0">
              <a:solidFill>
                <a:srgbClr val="000000"/>
              </a:solidFill>
              <a:latin typeface="Arial" panose="020B0604020202020204" pitchFamily="34" charset="0"/>
              <a:cs typeface="Arial" panose="020B0604020202020204" pitchFamily="34" charset="0"/>
            </a:endParaRPr>
          </a:p>
          <a:p>
            <a:endParaRPr lang="en-US" altLang="en-US" dirty="0"/>
          </a:p>
        </p:txBody>
      </p:sp>
    </p:spTree>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403241FD-8AD3-8F4F-9A6B-5B4343E28BE4}"/>
              </a:ext>
            </a:extLst>
          </p:cNvPr>
          <p:cNvSpPr txBox="1">
            <a:spLocks noChangeArrowheads="1"/>
          </p:cNvSpPr>
          <p:nvPr/>
        </p:nvSpPr>
        <p:spPr bwMode="auto">
          <a:xfrm>
            <a:off x="1500188" y="133350"/>
            <a:ext cx="6972300" cy="95885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lnSpc>
                <a:spcPct val="90000"/>
              </a:lnSpc>
              <a:spcAft>
                <a:spcPct val="15000"/>
              </a:spcAft>
            </a:pPr>
            <a:r>
              <a:rPr lang="en-US" altLang="en-US" sz="3200">
                <a:solidFill>
                  <a:srgbClr val="0066FF"/>
                </a:solidFill>
                <a:latin typeface="Arial" panose="020B0604020202020204" pitchFamily="34" charset="0"/>
              </a:rPr>
              <a:t>Features of Graves' Disease</a:t>
            </a:r>
          </a:p>
          <a:p>
            <a:pPr algn="ctr">
              <a:lnSpc>
                <a:spcPct val="90000"/>
              </a:lnSpc>
              <a:spcAft>
                <a:spcPct val="15000"/>
              </a:spcAft>
            </a:pPr>
            <a:r>
              <a:rPr lang="en-US" altLang="en-US" sz="3200">
                <a:solidFill>
                  <a:srgbClr val="0066FF"/>
                </a:solidFill>
                <a:latin typeface="Arial" panose="020B0604020202020204" pitchFamily="34" charset="0"/>
              </a:rPr>
              <a:t>(Diffuse Toxic Goiter)</a:t>
            </a:r>
          </a:p>
        </p:txBody>
      </p:sp>
      <p:sp>
        <p:nvSpPr>
          <p:cNvPr id="24579" name="Text Box 3">
            <a:extLst>
              <a:ext uri="{FF2B5EF4-FFF2-40B4-BE49-F238E27FC236}">
                <a16:creationId xmlns:a16="http://schemas.microsoft.com/office/drawing/2014/main" id="{664DB7F3-9FD8-A840-BFD1-EB282534A41D}"/>
              </a:ext>
            </a:extLst>
          </p:cNvPr>
          <p:cNvSpPr txBox="1">
            <a:spLocks noChangeArrowheads="1"/>
          </p:cNvSpPr>
          <p:nvPr/>
        </p:nvSpPr>
        <p:spPr bwMode="auto">
          <a:xfrm>
            <a:off x="547688" y="1371600"/>
            <a:ext cx="9144000" cy="5838825"/>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34950" indent="-2349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spcAft>
                <a:spcPct val="15000"/>
              </a:spcAft>
              <a:buClr>
                <a:srgbClr val="FFFF00"/>
              </a:buClr>
              <a:buSzPct val="100000"/>
              <a:defRPr/>
            </a:pPr>
            <a:r>
              <a:rPr lang="en-US" altLang="en-US" sz="2800" dirty="0">
                <a:latin typeface="Arial" panose="020B0604020202020204" pitchFamily="34" charset="0"/>
                <a:cs typeface="Arial" panose="020B0604020202020204" pitchFamily="34" charset="0"/>
              </a:rPr>
              <a:t>-</a:t>
            </a:r>
            <a:r>
              <a:rPr lang="en-US" altLang="en-US" sz="2800" dirty="0">
                <a:solidFill>
                  <a:srgbClr val="0066FF"/>
                </a:solidFill>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Caused by thyroid stimulating immunoglobulins that stimulate TSH receptor, resulting in sustained thyroid over activity</a:t>
            </a:r>
          </a:p>
          <a:p>
            <a:pPr marL="0" indent="0">
              <a:spcAft>
                <a:spcPct val="15000"/>
              </a:spcAft>
              <a:buClr>
                <a:srgbClr val="FFFF00"/>
              </a:buClr>
              <a:buSzPct val="100000"/>
              <a:defRPr/>
            </a:pPr>
            <a:endParaRPr lang="en-US" altLang="en-US" sz="2800" dirty="0">
              <a:latin typeface="Arial" panose="020B0604020202020204" pitchFamily="34" charset="0"/>
              <a:cs typeface="Arial" panose="020B0604020202020204" pitchFamily="34" charset="0"/>
            </a:endParaRPr>
          </a:p>
          <a:p>
            <a:pPr marL="0" indent="0">
              <a:spcAft>
                <a:spcPct val="15000"/>
              </a:spcAft>
              <a:buClr>
                <a:srgbClr val="FFFF00"/>
              </a:buClr>
              <a:buSzPct val="100000"/>
              <a:defRPr/>
            </a:pPr>
            <a:r>
              <a:rPr lang="en-US" altLang="en-US" sz="2800" dirty="0">
                <a:latin typeface="Arial" panose="020B0604020202020204" pitchFamily="34" charset="0"/>
                <a:cs typeface="Arial" panose="020B0604020202020204" pitchFamily="34" charset="0"/>
              </a:rPr>
              <a:t>- Mainly in young adults aged 20 to 50</a:t>
            </a:r>
          </a:p>
          <a:p>
            <a:pPr marL="0" indent="0">
              <a:spcAft>
                <a:spcPct val="15000"/>
              </a:spcAft>
              <a:buClr>
                <a:srgbClr val="FFFF00"/>
              </a:buClr>
              <a:buSzPct val="100000"/>
              <a:defRPr/>
            </a:pPr>
            <a:r>
              <a:rPr lang="en-US" altLang="en-US" sz="2800" dirty="0">
                <a:latin typeface="Arial" panose="020B0604020202020204" pitchFamily="34" charset="0"/>
                <a:cs typeface="Arial" panose="020B0604020202020204" pitchFamily="34" charset="0"/>
              </a:rPr>
              <a:t>- 5 times more frequent in women</a:t>
            </a:r>
          </a:p>
          <a:p>
            <a:pPr marL="0" indent="0" eaLnBrk="1" hangingPunct="1">
              <a:lnSpc>
                <a:spcPct val="125000"/>
              </a:lnSpc>
              <a:defRPr/>
            </a:pPr>
            <a:r>
              <a:rPr lang="en-US" altLang="en-US" sz="2800" dirty="0">
                <a:latin typeface="Arial" panose="020B0604020202020204" pitchFamily="34" charset="0"/>
                <a:cs typeface="Arial" panose="020B0604020202020204" pitchFamily="34" charset="0"/>
              </a:rPr>
              <a:t>- </a:t>
            </a:r>
            <a:r>
              <a:rPr lang="pl-PL" altLang="en-US" sz="2800" dirty="0">
                <a:latin typeface="Arial" panose="020B0604020202020204" pitchFamily="34" charset="0"/>
                <a:cs typeface="Arial" panose="020B0604020202020204" pitchFamily="34" charset="0"/>
              </a:rPr>
              <a:t>Swelling and soft tissues of hands </a:t>
            </a:r>
            <a:r>
              <a:rPr lang="en-US" altLang="en-US" sz="2800" dirty="0">
                <a:latin typeface="Arial" panose="020B0604020202020204" pitchFamily="34" charset="0"/>
                <a:cs typeface="Arial" panose="020B0604020202020204" pitchFamily="34" charset="0"/>
              </a:rPr>
              <a:t>and </a:t>
            </a:r>
            <a:r>
              <a:rPr lang="pl-PL" altLang="en-US" sz="2800" dirty="0">
                <a:latin typeface="Arial" panose="020B0604020202020204" pitchFamily="34" charset="0"/>
                <a:cs typeface="Arial" panose="020B0604020202020204" pitchFamily="34" charset="0"/>
              </a:rPr>
              <a:t>feet</a:t>
            </a:r>
            <a:r>
              <a:rPr lang="en-US" altLang="en-US" sz="2800" dirty="0">
                <a:latin typeface="Arial" panose="020B0604020202020204" pitchFamily="34" charset="0"/>
                <a:cs typeface="Arial" panose="020B0604020202020204" pitchFamily="34" charset="0"/>
              </a:rPr>
              <a:t> </a:t>
            </a:r>
            <a:endParaRPr lang="pl-PL" altLang="en-US" sz="2800" dirty="0">
              <a:latin typeface="Arial" panose="020B0604020202020204" pitchFamily="34" charset="0"/>
              <a:cs typeface="Arial" panose="020B0604020202020204" pitchFamily="34" charset="0"/>
            </a:endParaRPr>
          </a:p>
          <a:p>
            <a:pPr marL="0" indent="0" eaLnBrk="1" hangingPunct="1">
              <a:lnSpc>
                <a:spcPct val="125000"/>
              </a:lnSpc>
              <a:defRPr/>
            </a:pPr>
            <a:r>
              <a:rPr lang="en-US" altLang="en-US" sz="2800" dirty="0">
                <a:latin typeface="Arial" panose="020B0604020202020204" pitchFamily="34" charset="0"/>
                <a:cs typeface="Arial" panose="020B0604020202020204" pitchFamily="34" charset="0"/>
              </a:rPr>
              <a:t>- </a:t>
            </a:r>
            <a:r>
              <a:rPr lang="pl-PL" altLang="en-US" sz="2800" dirty="0">
                <a:latin typeface="Arial" panose="020B0604020202020204" pitchFamily="34" charset="0"/>
                <a:cs typeface="Arial" panose="020B0604020202020204" pitchFamily="34" charset="0"/>
              </a:rPr>
              <a:t>Clubbing of fingers and toes</a:t>
            </a:r>
          </a:p>
          <a:p>
            <a:pPr marL="0" indent="0">
              <a:spcAft>
                <a:spcPct val="15000"/>
              </a:spcAft>
              <a:buClr>
                <a:srgbClr val="FFFF00"/>
              </a:buClr>
              <a:buSzPct val="100000"/>
              <a:defRPr/>
            </a:pPr>
            <a:r>
              <a:rPr lang="en-US" altLang="en-US" sz="2800" dirty="0">
                <a:latin typeface="Arial" panose="020B0604020202020204" pitchFamily="34" charset="0"/>
                <a:cs typeface="Arial" panose="020B0604020202020204" pitchFamily="34" charset="0"/>
              </a:rPr>
              <a:t>- Half of cases have </a:t>
            </a:r>
            <a:r>
              <a:rPr lang="en-GB" sz="2800" dirty="0">
                <a:latin typeface="Arial" panose="020B0604020202020204" pitchFamily="34" charset="0"/>
                <a:cs typeface="Arial" panose="020B0604020202020204" pitchFamily="34" charset="0"/>
              </a:rPr>
              <a:t>Exophthalmos</a:t>
            </a:r>
            <a:r>
              <a:rPr lang="en-US" altLang="en-US" sz="2800" dirty="0">
                <a:latin typeface="Arial" panose="020B0604020202020204" pitchFamily="34" charset="0"/>
                <a:cs typeface="Arial" panose="020B0604020202020204" pitchFamily="34" charset="0"/>
              </a:rPr>
              <a:t> (not seen with -   </a:t>
            </a:r>
          </a:p>
          <a:p>
            <a:pPr marL="0" indent="0">
              <a:spcAft>
                <a:spcPct val="15000"/>
              </a:spcAft>
              <a:buClr>
                <a:srgbClr val="FFFF00"/>
              </a:buClr>
              <a:buSzPct val="100000"/>
              <a:defRPr/>
            </a:pPr>
            <a:r>
              <a:rPr lang="en-US" altLang="en-US" sz="2800" dirty="0">
                <a:latin typeface="Arial" panose="020B0604020202020204" pitchFamily="34" charset="0"/>
                <a:cs typeface="Arial" panose="020B0604020202020204" pitchFamily="34" charset="0"/>
              </a:rPr>
              <a:t>  other causes of hyperthyroidism)</a:t>
            </a:r>
          </a:p>
          <a:p>
            <a:pPr marL="0" indent="0">
              <a:spcAft>
                <a:spcPct val="15000"/>
              </a:spcAft>
              <a:buClr>
                <a:srgbClr val="FFFF00"/>
              </a:buClr>
              <a:buSzPct val="100000"/>
              <a:defRPr/>
            </a:pPr>
            <a:r>
              <a:rPr lang="en-US" altLang="en-US" sz="2800" dirty="0">
                <a:latin typeface="Arial" panose="020B0604020202020204" pitchFamily="34" charset="0"/>
                <a:cs typeface="Arial" panose="020B0604020202020204" pitchFamily="34" charset="0"/>
              </a:rPr>
              <a:t>- 5% have pretibial myxedema (thyroid dermopathy)</a:t>
            </a:r>
          </a:p>
          <a:p>
            <a:pPr>
              <a:spcAft>
                <a:spcPct val="15000"/>
              </a:spcAft>
              <a:buClr>
                <a:srgbClr val="FFFF00"/>
              </a:buClr>
              <a:buSzPct val="100000"/>
              <a:buFont typeface="Wingdings" panose="05000000000000000000" pitchFamily="2" charset="2"/>
              <a:buChar char="n"/>
              <a:defRPr/>
            </a:pPr>
            <a:endParaRPr lang="en-US" altLang="en-US" sz="2800"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4" descr="thyroid fig8">
            <a:extLst>
              <a:ext uri="{FF2B5EF4-FFF2-40B4-BE49-F238E27FC236}">
                <a16:creationId xmlns:a16="http://schemas.microsoft.com/office/drawing/2014/main" id="{05F01532-C8DF-384D-B882-978D3D1E2F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76200"/>
            <a:ext cx="5181600" cy="7086600"/>
          </a:xfrm>
          <a:noFill/>
        </p:spPr>
      </p:pic>
      <p:sp>
        <p:nvSpPr>
          <p:cNvPr id="19459" name="Slide Number Placeholder 4">
            <a:extLst>
              <a:ext uri="{FF2B5EF4-FFF2-40B4-BE49-F238E27FC236}">
                <a16:creationId xmlns:a16="http://schemas.microsoft.com/office/drawing/2014/main" id="{E0D61893-AA6C-BC45-8E48-3997CE4D93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036A1ED3-3129-D545-860E-17431CB58CC9}" type="slidenum">
              <a:rPr lang="ar-SA" altLang="en-US" sz="1300">
                <a:solidFill>
                  <a:srgbClr val="898989"/>
                </a:solidFill>
                <a:latin typeface="Arial" panose="020B0604020202020204" pitchFamily="34" charset="0"/>
                <a:cs typeface="Arial" panose="020B0604020202020204" pitchFamily="34" charset="0"/>
              </a:rPr>
              <a:pPr/>
              <a:t>18</a:t>
            </a:fld>
            <a:endParaRPr lang="en-US" altLang="en-US" sz="1300">
              <a:solidFill>
                <a:srgbClr val="898989"/>
              </a:solidFill>
              <a:latin typeface="Arial" panose="020B0604020202020204" pitchFamily="34" charset="0"/>
            </a:endParaRPr>
          </a:p>
        </p:txBody>
      </p:sp>
      <p:pic>
        <p:nvPicPr>
          <p:cNvPr id="19460" name="Picture 1026" descr="C:\My Photos\thyroid7.jpg">
            <a:extLst>
              <a:ext uri="{FF2B5EF4-FFF2-40B4-BE49-F238E27FC236}">
                <a16:creationId xmlns:a16="http://schemas.microsoft.com/office/drawing/2014/main" id="{EC704EB7-F094-7E47-9623-91A2DF3ECFDF}"/>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5943600" y="-146050"/>
            <a:ext cx="5791200" cy="743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1027">
            <a:extLst>
              <a:ext uri="{FF2B5EF4-FFF2-40B4-BE49-F238E27FC236}">
                <a16:creationId xmlns:a16="http://schemas.microsoft.com/office/drawing/2014/main" id="{13796670-61A3-5544-ADBA-0C9F90E15209}"/>
              </a:ext>
            </a:extLst>
          </p:cNvPr>
          <p:cNvSpPr txBox="1">
            <a:spLocks noChangeArrowheads="1"/>
          </p:cNvSpPr>
          <p:nvPr/>
        </p:nvSpPr>
        <p:spPr bwMode="auto">
          <a:xfrm>
            <a:off x="5633357" y="3429000"/>
            <a:ext cx="2151063" cy="78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sz="2258" dirty="0">
                <a:latin typeface="Arial" panose="020B0604020202020204" pitchFamily="34" charset="0"/>
              </a:rPr>
              <a:t>Pretibial myxedema</a:t>
            </a:r>
          </a:p>
        </p:txBody>
      </p:sp>
      <p:pic>
        <p:nvPicPr>
          <p:cNvPr id="2" name="Picture 1">
            <a:extLst>
              <a:ext uri="{FF2B5EF4-FFF2-40B4-BE49-F238E27FC236}">
                <a16:creationId xmlns:a16="http://schemas.microsoft.com/office/drawing/2014/main" id="{7A92D6A6-6694-6A47-9ABE-3BE3B2455143}"/>
              </a:ext>
            </a:extLst>
          </p:cNvPr>
          <p:cNvPicPr>
            <a:picLocks noChangeAspect="1"/>
          </p:cNvPicPr>
          <p:nvPr/>
        </p:nvPicPr>
        <p:blipFill>
          <a:blip r:embed="rId2"/>
          <a:stretch>
            <a:fillRect/>
          </a:stretch>
        </p:blipFill>
        <p:spPr>
          <a:xfrm>
            <a:off x="1524000" y="533400"/>
            <a:ext cx="4076700" cy="6096000"/>
          </a:xfrm>
          <a:prstGeom prst="rect">
            <a:avLst/>
          </a:prstGeom>
        </p:spPr>
      </p:pic>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B84701DF-69C3-AF4A-B6D3-F091D7F3BD16}"/>
              </a:ext>
            </a:extLst>
          </p:cNvPr>
          <p:cNvSpPr>
            <a:spLocks noChangeArrowheads="1"/>
          </p:cNvSpPr>
          <p:nvPr/>
        </p:nvSpPr>
        <p:spPr bwMode="auto">
          <a:xfrm>
            <a:off x="169863" y="0"/>
            <a:ext cx="9807575"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276" tIns="49638" rIns="99276" bIns="49638">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eaLnBrk="1" hangingPunct="1"/>
            <a:r>
              <a:rPr lang="en-US" altLang="en-US" sz="4400" dirty="0">
                <a:solidFill>
                  <a:srgbClr val="FF0000"/>
                </a:solidFill>
                <a:latin typeface="Arial" panose="020B0604020202020204" pitchFamily="34" charset="0"/>
                <a:cs typeface="Arial" panose="020B0604020202020204" pitchFamily="34" charset="0"/>
              </a:rPr>
              <a:t>Learning objectives</a:t>
            </a:r>
          </a:p>
          <a:p>
            <a:pPr algn="ctr" eaLnBrk="1" hangingPunct="1"/>
            <a:endParaRPr lang="en-US" altLang="en-US" sz="2000" i="1" dirty="0">
              <a:latin typeface="Arial" panose="020B0604020202020204" pitchFamily="34" charset="0"/>
              <a:cs typeface="Arial" panose="020B0604020202020204" pitchFamily="34" charset="0"/>
            </a:endParaRPr>
          </a:p>
          <a:p>
            <a:pPr eaLnBrk="1" hangingPunct="1"/>
            <a:r>
              <a:rPr lang="en-US" altLang="en-US" sz="3000" dirty="0">
                <a:solidFill>
                  <a:srgbClr val="0066FF"/>
                </a:solidFill>
                <a:latin typeface="Arial" panose="020B0604020202020204" pitchFamily="34" charset="0"/>
                <a:cs typeface="Arial" panose="020B0604020202020204" pitchFamily="34" charset="0"/>
              </a:rPr>
              <a:t>By the end of this lecture, students should be able to: </a:t>
            </a:r>
          </a:p>
          <a:p>
            <a:pPr marL="457200" indent="-457200" algn="just" eaLnBrk="1" hangingPunct="1">
              <a:buFont typeface="Arial" panose="020B0604020202020204" pitchFamily="34" charset="0"/>
              <a:buChar char="•"/>
            </a:pPr>
            <a:r>
              <a:rPr lang="en-US" altLang="en-US" sz="3000" dirty="0">
                <a:solidFill>
                  <a:srgbClr val="0066FF"/>
                </a:solidFill>
                <a:latin typeface="Arial" panose="020B0604020202020204" pitchFamily="34" charset="0"/>
                <a:cs typeface="Arial" panose="020B0604020202020204" pitchFamily="34" charset="0"/>
              </a:rPr>
              <a:t>Describe</a:t>
            </a:r>
            <a:r>
              <a:rPr lang="en-US" altLang="en-US" sz="3200" dirty="0">
                <a:latin typeface="Arial" panose="020B0604020202020204" pitchFamily="34" charset="0"/>
                <a:cs typeface="Arial" panose="020B0604020202020204" pitchFamily="34" charset="0"/>
              </a:rPr>
              <a:t> </a:t>
            </a:r>
            <a:r>
              <a:rPr lang="en-US" altLang="en-US" sz="3000" dirty="0">
                <a:latin typeface="Arial" panose="020B0604020202020204" pitchFamily="34" charset="0"/>
                <a:cs typeface="Arial" panose="020B0604020202020204" pitchFamily="34" charset="0"/>
              </a:rPr>
              <a:t>different classes of drugs used in hyperthyroidism and their mechanism of action</a:t>
            </a:r>
          </a:p>
          <a:p>
            <a:pPr algn="just" eaLnBrk="1" hangingPunct="1"/>
            <a:endParaRPr lang="en-US" altLang="en-US" sz="3000" dirty="0">
              <a:latin typeface="Arial" panose="020B0604020202020204" pitchFamily="34" charset="0"/>
              <a:cs typeface="Arial" panose="020B0604020202020204" pitchFamily="34" charset="0"/>
            </a:endParaRPr>
          </a:p>
          <a:p>
            <a:pPr marL="457200" indent="-457200" algn="just" eaLnBrk="1" hangingPunct="1">
              <a:buFont typeface="Arial" panose="020B0604020202020204" pitchFamily="34" charset="0"/>
              <a:buChar char="•"/>
            </a:pPr>
            <a:r>
              <a:rPr lang="en-US" altLang="en-US" sz="3000" dirty="0">
                <a:solidFill>
                  <a:srgbClr val="0066FF"/>
                </a:solidFill>
                <a:latin typeface="Arial" panose="020B0604020202020204" pitchFamily="34" charset="0"/>
                <a:cs typeface="Arial" panose="020B0604020202020204" pitchFamily="34" charset="0"/>
              </a:rPr>
              <a:t>Understand</a:t>
            </a:r>
            <a:r>
              <a:rPr lang="en-US" altLang="en-US" sz="3000" dirty="0">
                <a:latin typeface="Arial" panose="020B0604020202020204" pitchFamily="34" charset="0"/>
                <a:cs typeface="Arial" panose="020B0604020202020204" pitchFamily="34" charset="0"/>
              </a:rPr>
              <a:t> their pharmacological effects, clinical uses and adverse effects</a:t>
            </a:r>
          </a:p>
          <a:p>
            <a:pPr algn="just" eaLnBrk="1" hangingPunct="1"/>
            <a:endParaRPr lang="en-US" altLang="en-US" sz="3000" dirty="0">
              <a:latin typeface="Arial" panose="020B0604020202020204" pitchFamily="34" charset="0"/>
              <a:cs typeface="Arial" panose="020B0604020202020204" pitchFamily="34" charset="0"/>
            </a:endParaRPr>
          </a:p>
          <a:p>
            <a:pPr marL="457200" indent="-457200" algn="just" eaLnBrk="1" hangingPunct="1">
              <a:buFont typeface="Arial" panose="020B0604020202020204" pitchFamily="34" charset="0"/>
              <a:buChar char="•"/>
            </a:pPr>
            <a:r>
              <a:rPr lang="en-US" altLang="en-US" sz="3000" dirty="0">
                <a:solidFill>
                  <a:srgbClr val="0066FF"/>
                </a:solidFill>
                <a:latin typeface="Arial" panose="020B0604020202020204" pitchFamily="34" charset="0"/>
                <a:cs typeface="Arial" panose="020B0604020202020204" pitchFamily="34" charset="0"/>
              </a:rPr>
              <a:t>Recognize</a:t>
            </a:r>
            <a:r>
              <a:rPr lang="en-US" altLang="en-US" sz="3000" dirty="0">
                <a:latin typeface="Arial" panose="020B0604020202020204" pitchFamily="34" charset="0"/>
                <a:cs typeface="Arial" panose="020B0604020202020204" pitchFamily="34" charset="0"/>
              </a:rPr>
              <a:t> treatment of special cases such as hyperthyroidism during pregnancy, Graves' disease and thyroid storm</a:t>
            </a:r>
          </a:p>
          <a:p>
            <a:pPr eaLnBrk="1" hangingPunct="1"/>
            <a:endParaRPr lang="en-US" altLang="en-US" sz="3200" dirty="0">
              <a:latin typeface="Arial" panose="020B0604020202020204" pitchFamily="34" charset="0"/>
              <a:cs typeface="Arial" panose="020B0604020202020204" pitchFamily="34" charset="0"/>
            </a:endParaRPr>
          </a:p>
        </p:txBody>
      </p:sp>
      <p:sp>
        <p:nvSpPr>
          <p:cNvPr id="3075" name="Slide Number Placeholder 1">
            <a:extLst>
              <a:ext uri="{FF2B5EF4-FFF2-40B4-BE49-F238E27FC236}">
                <a16:creationId xmlns:a16="http://schemas.microsoft.com/office/drawing/2014/main" id="{7CFC6732-CCBB-DE49-AF48-FA4A13FB2AB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C5AD6B23-AA38-9B40-B396-4A3C6EA05946}" type="slidenum">
              <a:rPr lang="ar-SA" altLang="en-US" sz="1300">
                <a:solidFill>
                  <a:srgbClr val="898989"/>
                </a:solidFill>
              </a:rPr>
              <a:pPr/>
              <a:t>2</a:t>
            </a:fld>
            <a:endParaRPr lang="en-US" altLang="en-US" sz="1300">
              <a:solidFill>
                <a:srgbClr val="898989"/>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xEl>
                                              <p:pRg st="3" end="3"/>
                                            </p:txEl>
                                          </p:spTgt>
                                        </p:tgtEl>
                                        <p:attrNameLst>
                                          <p:attrName>style.visibility</p:attrName>
                                        </p:attrNameLst>
                                      </p:cBhvr>
                                      <p:to>
                                        <p:strVal val="visible"/>
                                      </p:to>
                                    </p:set>
                                    <p:animEffect transition="in" filter="fade">
                                      <p:cBhvr>
                                        <p:cTn id="7" dur="1250"/>
                                        <p:tgtEl>
                                          <p:spTgt spid="3074">
                                            <p:txEl>
                                              <p:pRg st="3" end="3"/>
                                            </p:txEl>
                                          </p:spTgt>
                                        </p:tgtEl>
                                      </p:cBhvr>
                                    </p:animEffect>
                                  </p:childTnLst>
                                </p:cTn>
                              </p:par>
                            </p:childTnLst>
                          </p:cTn>
                        </p:par>
                        <p:par>
                          <p:cTn id="8" fill="hold" nodeType="afterGroup">
                            <p:stCondLst>
                              <p:cond delay="1250"/>
                            </p:stCondLst>
                            <p:childTnLst>
                              <p:par>
                                <p:cTn id="9" presetID="10" presetClass="entr" presetSubtype="0" fill="hold" nodeType="afterEffect">
                                  <p:stCondLst>
                                    <p:cond delay="0"/>
                                  </p:stCondLst>
                                  <p:childTnLst>
                                    <p:set>
                                      <p:cBhvr>
                                        <p:cTn id="10" dur="1" fill="hold">
                                          <p:stCondLst>
                                            <p:cond delay="0"/>
                                          </p:stCondLst>
                                        </p:cTn>
                                        <p:tgtEl>
                                          <p:spTgt spid="3074">
                                            <p:txEl>
                                              <p:pRg st="5" end="5"/>
                                            </p:txEl>
                                          </p:spTgt>
                                        </p:tgtEl>
                                        <p:attrNameLst>
                                          <p:attrName>style.visibility</p:attrName>
                                        </p:attrNameLst>
                                      </p:cBhvr>
                                      <p:to>
                                        <p:strVal val="visible"/>
                                      </p:to>
                                    </p:set>
                                    <p:animEffect transition="in" filter="fade">
                                      <p:cBhvr>
                                        <p:cTn id="11" dur="1250"/>
                                        <p:tgtEl>
                                          <p:spTgt spid="3074">
                                            <p:txEl>
                                              <p:pRg st="5" end="5"/>
                                            </p:txEl>
                                          </p:spTgt>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3074">
                                            <p:txEl>
                                              <p:pRg st="7" end="7"/>
                                            </p:txEl>
                                          </p:spTgt>
                                        </p:tgtEl>
                                        <p:attrNameLst>
                                          <p:attrName>style.visibility</p:attrName>
                                        </p:attrNameLst>
                                      </p:cBhvr>
                                      <p:to>
                                        <p:strVal val="visible"/>
                                      </p:to>
                                    </p:set>
                                    <p:animEffect transition="in" filter="fade">
                                      <p:cBhvr>
                                        <p:cTn id="15" dur="1250"/>
                                        <p:tgtEl>
                                          <p:spTgt spid="30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F3283ABF-49E3-2A49-8989-8FFF253F3DD2}"/>
              </a:ext>
            </a:extLst>
          </p:cNvPr>
          <p:cNvSpPr txBox="1">
            <a:spLocks noChangeArrowheads="1"/>
          </p:cNvSpPr>
          <p:nvPr/>
        </p:nvSpPr>
        <p:spPr bwMode="auto">
          <a:xfrm>
            <a:off x="1406525" y="1085850"/>
            <a:ext cx="6972300" cy="99060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Aft>
                <a:spcPct val="15000"/>
              </a:spcAft>
              <a:defRPr/>
            </a:pPr>
            <a:r>
              <a:rPr lang="en-US" altLang="en-US" sz="3575" dirty="0">
                <a:solidFill>
                  <a:srgbClr val="0066FF"/>
                </a:solidFill>
                <a:latin typeface="Arial" panose="020B0604020202020204" pitchFamily="34" charset="0"/>
              </a:rPr>
              <a:t>Features of Toxic Multi-nodular Goiter</a:t>
            </a:r>
          </a:p>
        </p:txBody>
      </p:sp>
      <p:sp>
        <p:nvSpPr>
          <p:cNvPr id="29699" name="Text Box 3">
            <a:extLst>
              <a:ext uri="{FF2B5EF4-FFF2-40B4-BE49-F238E27FC236}">
                <a16:creationId xmlns:a16="http://schemas.microsoft.com/office/drawing/2014/main" id="{E5826D9E-3618-304E-A123-3841AB00CBAF}"/>
              </a:ext>
            </a:extLst>
          </p:cNvPr>
          <p:cNvSpPr txBox="1">
            <a:spLocks noChangeArrowheads="1"/>
          </p:cNvSpPr>
          <p:nvPr/>
        </p:nvSpPr>
        <p:spPr bwMode="auto">
          <a:xfrm>
            <a:off x="762000" y="2251075"/>
            <a:ext cx="8763000" cy="3316288"/>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marL="254000" indent="-2540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a:spcAft>
                <a:spcPct val="15000"/>
              </a:spcAft>
              <a:buClr>
                <a:srgbClr val="FFFF00"/>
              </a:buClr>
              <a:buSzPct val="100000"/>
              <a:defRPr/>
            </a:pPr>
            <a:r>
              <a:rPr lang="en-US" altLang="en-US" sz="2728" dirty="0">
                <a:latin typeface="Arial" panose="020B0604020202020204" pitchFamily="34" charset="0"/>
              </a:rPr>
              <a:t>-  Second most common cause of hyperthyroidism</a:t>
            </a:r>
          </a:p>
          <a:p>
            <a:pPr marL="457200" indent="-457200">
              <a:spcAft>
                <a:spcPct val="15000"/>
              </a:spcAft>
              <a:buClr>
                <a:srgbClr val="FFFF00"/>
              </a:buClr>
              <a:buSzPct val="100000"/>
              <a:buFontTx/>
              <a:buChar char="-"/>
              <a:defRPr/>
            </a:pPr>
            <a:endParaRPr lang="en-US" altLang="en-US" sz="2728" dirty="0">
              <a:latin typeface="Arial" panose="020B0604020202020204" pitchFamily="34" charset="0"/>
            </a:endParaRPr>
          </a:p>
          <a:p>
            <a:pPr marL="0" indent="0">
              <a:spcAft>
                <a:spcPct val="15000"/>
              </a:spcAft>
              <a:buClr>
                <a:srgbClr val="FFFF00"/>
              </a:buClr>
              <a:buSzPct val="100000"/>
              <a:defRPr/>
            </a:pPr>
            <a:r>
              <a:rPr lang="en-US" altLang="en-US" sz="2728" dirty="0">
                <a:latin typeface="Arial" panose="020B0604020202020204" pitchFamily="34" charset="0"/>
              </a:rPr>
              <a:t>-  Most cases in women in 5th to 7th decades</a:t>
            </a:r>
          </a:p>
          <a:p>
            <a:pPr marL="457200" indent="-457200">
              <a:spcAft>
                <a:spcPct val="15000"/>
              </a:spcAft>
              <a:buClr>
                <a:srgbClr val="FFFF00"/>
              </a:buClr>
              <a:buSzPct val="100000"/>
              <a:buFontTx/>
              <a:buChar char="-"/>
              <a:defRPr/>
            </a:pPr>
            <a:endParaRPr lang="en-US" altLang="en-US" sz="2728" dirty="0">
              <a:latin typeface="Arial" panose="020B0604020202020204" pitchFamily="34" charset="0"/>
            </a:endParaRPr>
          </a:p>
          <a:p>
            <a:pPr marL="0" indent="0">
              <a:spcAft>
                <a:spcPct val="15000"/>
              </a:spcAft>
              <a:buClr>
                <a:srgbClr val="FFFF00"/>
              </a:buClr>
              <a:buSzPct val="100000"/>
              <a:defRPr/>
            </a:pPr>
            <a:r>
              <a:rPr lang="en-US" altLang="en-US" sz="2728" dirty="0">
                <a:latin typeface="Arial" panose="020B0604020202020204" pitchFamily="34" charset="0"/>
              </a:rPr>
              <a:t>-  Often have long standing goiter</a:t>
            </a:r>
          </a:p>
          <a:p>
            <a:pPr marL="457200" indent="-457200">
              <a:spcAft>
                <a:spcPct val="15000"/>
              </a:spcAft>
              <a:buClr>
                <a:srgbClr val="FFFF00"/>
              </a:buClr>
              <a:buSzPct val="100000"/>
              <a:buFontTx/>
              <a:buChar char="-"/>
              <a:defRPr/>
            </a:pPr>
            <a:endParaRPr lang="en-US" altLang="en-US" sz="2728" dirty="0">
              <a:latin typeface="Arial" panose="020B0604020202020204" pitchFamily="34" charset="0"/>
            </a:endParaRPr>
          </a:p>
          <a:p>
            <a:pPr marL="0" indent="0">
              <a:spcAft>
                <a:spcPct val="15000"/>
              </a:spcAft>
              <a:buClr>
                <a:srgbClr val="FFFF00"/>
              </a:buClr>
              <a:buSzPct val="100000"/>
              <a:defRPr/>
            </a:pPr>
            <a:r>
              <a:rPr lang="en-US" altLang="en-US" sz="2728" dirty="0">
                <a:latin typeface="Arial" panose="020B0604020202020204" pitchFamily="34" charset="0"/>
              </a:rPr>
              <a:t>-  Symptoms usually develop slowly</a:t>
            </a:r>
          </a:p>
        </p:txBody>
      </p:sp>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32B520D-270A-0847-BE3D-974FA62085BC}"/>
              </a:ext>
            </a:extLst>
          </p:cNvPr>
          <p:cNvSpPr>
            <a:spLocks noGrp="1" noChangeArrowheads="1"/>
          </p:cNvSpPr>
          <p:nvPr>
            <p:ph type="title"/>
          </p:nvPr>
        </p:nvSpPr>
        <p:spPr>
          <a:xfrm>
            <a:off x="304800" y="0"/>
            <a:ext cx="9213850" cy="684213"/>
          </a:xfrm>
        </p:spPr>
        <p:txBody>
          <a:bodyPr/>
          <a:lstStyle/>
          <a:p>
            <a:pPr eaLnBrk="1" hangingPunct="1">
              <a:defRPr/>
            </a:pPr>
            <a:r>
              <a:rPr lang="es-MX" altLang="en-US" sz="3840" dirty="0">
                <a:solidFill>
                  <a:srgbClr val="0066FF"/>
                </a:solidFill>
                <a:latin typeface="Arial Black" panose="020B0A04020102020204" pitchFamily="34" charset="0"/>
              </a:rPr>
              <a:t>THYROTOXICOSIS</a:t>
            </a:r>
            <a:endParaRPr lang="en-US" altLang="en-US" sz="3840" dirty="0">
              <a:solidFill>
                <a:srgbClr val="0066FF"/>
              </a:solidFill>
              <a:latin typeface="Arial Black" panose="020B0A04020102020204" pitchFamily="34" charset="0"/>
            </a:endParaRPr>
          </a:p>
        </p:txBody>
      </p:sp>
      <p:sp>
        <p:nvSpPr>
          <p:cNvPr id="23555" name="Rectangle 3">
            <a:extLst>
              <a:ext uri="{FF2B5EF4-FFF2-40B4-BE49-F238E27FC236}">
                <a16:creationId xmlns:a16="http://schemas.microsoft.com/office/drawing/2014/main" id="{0D444F4A-307C-3B49-9028-EDB9FA14B9D7}"/>
              </a:ext>
            </a:extLst>
          </p:cNvPr>
          <p:cNvSpPr>
            <a:spLocks noGrp="1" noChangeArrowheads="1"/>
          </p:cNvSpPr>
          <p:nvPr>
            <p:ph type="body" sz="half" idx="1"/>
          </p:nvPr>
        </p:nvSpPr>
        <p:spPr>
          <a:xfrm>
            <a:off x="0" y="990600"/>
            <a:ext cx="5791200" cy="5978525"/>
          </a:xfrm>
        </p:spPr>
        <p:txBody>
          <a:bodyPr/>
          <a:lstStyle/>
          <a:p>
            <a:pPr marL="0" indent="0" eaLnBrk="1" hangingPunct="1">
              <a:lnSpc>
                <a:spcPct val="90000"/>
              </a:lnSpc>
              <a:buFont typeface="Arial" panose="020B0604020202020204" pitchFamily="34" charset="0"/>
              <a:buNone/>
            </a:pPr>
            <a:r>
              <a:rPr lang="es-MX" altLang="en-US" sz="3600" b="1" dirty="0">
                <a:solidFill>
                  <a:srgbClr val="FF0000"/>
                </a:solidFill>
                <a:latin typeface="Arial" panose="020B0604020202020204" pitchFamily="34" charset="0"/>
                <a:cs typeface="Arial" panose="020B0604020202020204" pitchFamily="34" charset="0"/>
              </a:rPr>
              <a:t>  Symptoms:</a:t>
            </a:r>
          </a:p>
          <a:p>
            <a:pPr marL="0" indent="0" eaLnBrk="1" hangingPunct="1">
              <a:lnSpc>
                <a:spcPct val="90000"/>
              </a:lnSpc>
              <a:buFont typeface="Arial" panose="020B0604020202020204" pitchFamily="34" charset="0"/>
              <a:buNone/>
            </a:pPr>
            <a:endParaRPr lang="es-MX" altLang="en-US" sz="2800" b="1" dirty="0">
              <a:solidFill>
                <a:schemeClr val="accent1"/>
              </a:solidFill>
              <a:latin typeface="Arial" panose="020B0604020202020204" pitchFamily="34" charset="0"/>
              <a:cs typeface="Arial" panose="020B0604020202020204" pitchFamily="34" charset="0"/>
            </a:endParaRPr>
          </a:p>
          <a:p>
            <a:pPr lvl="1" eaLnBrk="1" hangingPunct="1">
              <a:lnSpc>
                <a:spcPct val="150000"/>
              </a:lnSpc>
            </a:pPr>
            <a:r>
              <a:rPr lang="es-MX" altLang="en-US" sz="2400" b="1" dirty="0">
                <a:latin typeface="Arial" panose="020B0604020202020204" pitchFamily="34" charset="0"/>
                <a:cs typeface="Arial" panose="020B0604020202020204" pitchFamily="34" charset="0"/>
              </a:rPr>
              <a:t>Irritability</a:t>
            </a:r>
          </a:p>
          <a:p>
            <a:pPr lvl="1" eaLnBrk="1" hangingPunct="1">
              <a:lnSpc>
                <a:spcPct val="150000"/>
              </a:lnSpc>
            </a:pPr>
            <a:r>
              <a:rPr lang="es-MX" altLang="en-US" sz="2400" b="1" dirty="0">
                <a:latin typeface="Arial" panose="020B0604020202020204" pitchFamily="34" charset="0"/>
                <a:cs typeface="Arial" panose="020B0604020202020204" pitchFamily="34" charset="0"/>
              </a:rPr>
              <a:t>Dysphoria</a:t>
            </a:r>
          </a:p>
          <a:p>
            <a:pPr lvl="1" eaLnBrk="1" hangingPunct="1">
              <a:lnSpc>
                <a:spcPct val="150000"/>
              </a:lnSpc>
            </a:pPr>
            <a:r>
              <a:rPr lang="es-MX" altLang="en-US" sz="2400" b="1" dirty="0">
                <a:latin typeface="Arial" panose="020B0604020202020204" pitchFamily="34" charset="0"/>
                <a:cs typeface="Arial" panose="020B0604020202020204" pitchFamily="34" charset="0"/>
              </a:rPr>
              <a:t>Heat intolerance &amp; sweating</a:t>
            </a:r>
          </a:p>
          <a:p>
            <a:pPr lvl="1" eaLnBrk="1" hangingPunct="1">
              <a:lnSpc>
                <a:spcPct val="150000"/>
              </a:lnSpc>
            </a:pPr>
            <a:r>
              <a:rPr lang="es-MX" altLang="en-US" sz="2400" b="1" dirty="0">
                <a:latin typeface="Arial" panose="020B0604020202020204" pitchFamily="34" charset="0"/>
                <a:cs typeface="Arial" panose="020B0604020202020204" pitchFamily="34" charset="0"/>
              </a:rPr>
              <a:t>Palpitations</a:t>
            </a:r>
          </a:p>
          <a:p>
            <a:pPr lvl="1" eaLnBrk="1" hangingPunct="1">
              <a:lnSpc>
                <a:spcPct val="150000"/>
              </a:lnSpc>
            </a:pPr>
            <a:r>
              <a:rPr lang="es-MX" altLang="en-US" sz="2400" b="1" dirty="0">
                <a:latin typeface="Arial" panose="020B0604020202020204" pitchFamily="34" charset="0"/>
                <a:cs typeface="Arial" panose="020B0604020202020204" pitchFamily="34" charset="0"/>
              </a:rPr>
              <a:t>Fatigue &amp; weakness</a:t>
            </a:r>
          </a:p>
          <a:p>
            <a:pPr lvl="1" eaLnBrk="1" hangingPunct="1">
              <a:lnSpc>
                <a:spcPct val="150000"/>
              </a:lnSpc>
            </a:pPr>
            <a:r>
              <a:rPr lang="es-MX" altLang="en-US" sz="2400" b="1" dirty="0">
                <a:latin typeface="Arial" panose="020B0604020202020204" pitchFamily="34" charset="0"/>
                <a:cs typeface="Arial" panose="020B0604020202020204" pitchFamily="34" charset="0"/>
              </a:rPr>
              <a:t>Weight loss  </a:t>
            </a:r>
          </a:p>
          <a:p>
            <a:pPr lvl="1" eaLnBrk="1" hangingPunct="1">
              <a:lnSpc>
                <a:spcPct val="150000"/>
              </a:lnSpc>
            </a:pPr>
            <a:r>
              <a:rPr lang="es-MX" altLang="en-US" sz="2400" b="1" dirty="0">
                <a:latin typeface="Arial" panose="020B0604020202020204" pitchFamily="34" charset="0"/>
                <a:cs typeface="Arial" panose="020B0604020202020204" pitchFamily="34" charset="0"/>
              </a:rPr>
              <a:t>Diarrhea</a:t>
            </a:r>
          </a:p>
        </p:txBody>
      </p:sp>
      <p:sp>
        <p:nvSpPr>
          <p:cNvPr id="26628" name="Rectangle 4">
            <a:extLst>
              <a:ext uri="{FF2B5EF4-FFF2-40B4-BE49-F238E27FC236}">
                <a16:creationId xmlns:a16="http://schemas.microsoft.com/office/drawing/2014/main" id="{388CB448-C9F3-A04F-B621-9AB8996F06DB}"/>
              </a:ext>
            </a:extLst>
          </p:cNvPr>
          <p:cNvSpPr>
            <a:spLocks noGrp="1" noChangeArrowheads="1"/>
          </p:cNvSpPr>
          <p:nvPr>
            <p:ph type="body" sz="half" idx="2"/>
          </p:nvPr>
        </p:nvSpPr>
        <p:spPr>
          <a:xfrm>
            <a:off x="5791200" y="914400"/>
            <a:ext cx="5176838" cy="6054725"/>
          </a:xfrm>
        </p:spPr>
        <p:txBody>
          <a:bodyPr/>
          <a:lstStyle/>
          <a:p>
            <a:pPr marL="0" indent="0" eaLnBrk="1" hangingPunct="1">
              <a:lnSpc>
                <a:spcPct val="90000"/>
              </a:lnSpc>
              <a:buFont typeface="Arial" charset="0"/>
              <a:buNone/>
              <a:defRPr/>
            </a:pPr>
            <a:r>
              <a:rPr lang="es-MX" altLang="en-US" sz="3600" b="1" dirty="0">
                <a:solidFill>
                  <a:srgbClr val="FF0000"/>
                </a:solidFill>
                <a:latin typeface="Arial" panose="020B0604020202020204" pitchFamily="34" charset="0"/>
                <a:cs typeface="Arial" panose="020B0604020202020204" pitchFamily="34" charset="0"/>
              </a:rPr>
              <a:t>     </a:t>
            </a:r>
            <a:r>
              <a:rPr lang="es-MX" altLang="en-US" sz="3600" b="1" dirty="0" err="1">
                <a:solidFill>
                  <a:srgbClr val="FF0000"/>
                </a:solidFill>
                <a:latin typeface="Arial" panose="020B0604020202020204" pitchFamily="34" charset="0"/>
                <a:cs typeface="Arial" panose="020B0604020202020204" pitchFamily="34" charset="0"/>
              </a:rPr>
              <a:t>Signs</a:t>
            </a:r>
            <a:r>
              <a:rPr lang="es-MX" altLang="en-US" sz="3600" b="1" dirty="0">
                <a:solidFill>
                  <a:srgbClr val="FF0000"/>
                </a:solidFill>
                <a:latin typeface="Arial" panose="020B0604020202020204" pitchFamily="34" charset="0"/>
                <a:cs typeface="Arial" panose="020B0604020202020204" pitchFamily="34" charset="0"/>
              </a:rPr>
              <a:t>:</a:t>
            </a:r>
          </a:p>
          <a:p>
            <a:pPr marL="0" indent="0" eaLnBrk="1" hangingPunct="1">
              <a:lnSpc>
                <a:spcPct val="90000"/>
              </a:lnSpc>
              <a:buFont typeface="Arial" charset="0"/>
              <a:buNone/>
              <a:defRPr/>
            </a:pPr>
            <a:endParaRPr lang="es-MX" altLang="en-US" sz="3200" b="1" dirty="0">
              <a:solidFill>
                <a:srgbClr val="0066FF"/>
              </a:solidFill>
              <a:latin typeface="Arial" panose="020B0604020202020204" pitchFamily="34" charset="0"/>
              <a:cs typeface="Arial" panose="020B0604020202020204" pitchFamily="34" charset="0"/>
            </a:endParaRPr>
          </a:p>
          <a:p>
            <a:pPr lvl="1" eaLnBrk="1" hangingPunct="1">
              <a:lnSpc>
                <a:spcPct val="90000"/>
              </a:lnSpc>
              <a:defRPr/>
            </a:pPr>
            <a:r>
              <a:rPr lang="es-MX" altLang="en-US" sz="2400" b="1" dirty="0" err="1">
                <a:latin typeface="Arial" panose="020B0604020202020204" pitchFamily="34" charset="0"/>
                <a:cs typeface="Arial" panose="020B0604020202020204" pitchFamily="34" charset="0"/>
              </a:rPr>
              <a:t>Arrhythmias</a:t>
            </a:r>
            <a:endParaRPr lang="es-MX" altLang="en-US" sz="2400" b="1" dirty="0">
              <a:latin typeface="Arial" panose="020B0604020202020204" pitchFamily="34" charset="0"/>
              <a:cs typeface="Arial" panose="020B0604020202020204" pitchFamily="34" charset="0"/>
            </a:endParaRPr>
          </a:p>
          <a:p>
            <a:pPr marL="0" indent="0" eaLnBrk="1" hangingPunct="1">
              <a:buFont typeface="Arial" charset="0"/>
              <a:buNone/>
              <a:defRPr/>
            </a:pPr>
            <a:r>
              <a:rPr lang="en-US" altLang="en-US" sz="2400" b="1" dirty="0">
                <a:latin typeface="Arial" panose="020B0604020202020204" pitchFamily="34" charset="0"/>
                <a:cs typeface="Arial" panose="020B0604020202020204" pitchFamily="34" charset="0"/>
              </a:rPr>
              <a:t>   </a:t>
            </a:r>
          </a:p>
          <a:p>
            <a:pPr lvl="1" eaLnBrk="1" hangingPunct="1">
              <a:lnSpc>
                <a:spcPct val="90000"/>
              </a:lnSpc>
              <a:defRPr/>
            </a:pPr>
            <a:r>
              <a:rPr lang="en-US" altLang="en-US" sz="2400" b="1" dirty="0">
                <a:latin typeface="Arial" panose="020B0604020202020204" pitchFamily="34" charset="0"/>
                <a:cs typeface="Arial" panose="020B0604020202020204" pitchFamily="34" charset="0"/>
              </a:rPr>
              <a:t>Thyroid enlargement </a:t>
            </a:r>
          </a:p>
          <a:p>
            <a:pPr marL="496887" lvl="1" indent="0" eaLnBrk="1" hangingPunct="1">
              <a:lnSpc>
                <a:spcPct val="90000"/>
              </a:lnSpc>
              <a:buFont typeface="Arial" charset="0"/>
              <a:buNone/>
              <a:defRPr/>
            </a:pPr>
            <a:endParaRPr lang="en-US" altLang="en-US" sz="2400" b="1" dirty="0">
              <a:latin typeface="Arial" panose="020B0604020202020204" pitchFamily="34" charset="0"/>
              <a:cs typeface="Arial" panose="020B0604020202020204" pitchFamily="34" charset="0"/>
            </a:endParaRPr>
          </a:p>
          <a:p>
            <a:pPr lvl="1" eaLnBrk="1" hangingPunct="1">
              <a:lnSpc>
                <a:spcPct val="90000"/>
              </a:lnSpc>
              <a:defRPr/>
            </a:pPr>
            <a:r>
              <a:rPr lang="es-MX" altLang="en-US" sz="2400" b="1" dirty="0" err="1">
                <a:latin typeface="Arial" panose="020B0604020202020204" pitchFamily="34" charset="0"/>
                <a:cs typeface="Arial" panose="020B0604020202020204" pitchFamily="34" charset="0"/>
              </a:rPr>
              <a:t>Warm</a:t>
            </a:r>
            <a:r>
              <a:rPr lang="es-MX" altLang="en-US" sz="2400" b="1" dirty="0">
                <a:latin typeface="Arial" panose="020B0604020202020204" pitchFamily="34" charset="0"/>
                <a:cs typeface="Arial" panose="020B0604020202020204" pitchFamily="34" charset="0"/>
              </a:rPr>
              <a:t>, </a:t>
            </a:r>
            <a:r>
              <a:rPr lang="es-MX" altLang="en-US" sz="2400" b="1" dirty="0" err="1">
                <a:latin typeface="Arial" panose="020B0604020202020204" pitchFamily="34" charset="0"/>
                <a:cs typeface="Arial" panose="020B0604020202020204" pitchFamily="34" charset="0"/>
              </a:rPr>
              <a:t>moist</a:t>
            </a:r>
            <a:r>
              <a:rPr lang="es-MX" altLang="en-US" sz="2400" b="1" dirty="0">
                <a:latin typeface="Arial" panose="020B0604020202020204" pitchFamily="34" charset="0"/>
                <a:cs typeface="Arial" panose="020B0604020202020204" pitchFamily="34" charset="0"/>
              </a:rPr>
              <a:t> skin</a:t>
            </a:r>
          </a:p>
          <a:p>
            <a:pPr marL="0" indent="0" eaLnBrk="1" hangingPunct="1">
              <a:buFont typeface="Arial" charset="0"/>
              <a:buNone/>
              <a:defRPr/>
            </a:pPr>
            <a:endParaRPr lang="en-US" altLang="en-US" sz="2400" b="1" dirty="0">
              <a:latin typeface="Arial" panose="020B0604020202020204" pitchFamily="34" charset="0"/>
              <a:cs typeface="Arial" panose="020B0604020202020204" pitchFamily="34" charset="0"/>
            </a:endParaRPr>
          </a:p>
          <a:p>
            <a:pPr lvl="1" eaLnBrk="1" hangingPunct="1">
              <a:lnSpc>
                <a:spcPct val="90000"/>
              </a:lnSpc>
              <a:defRPr/>
            </a:pPr>
            <a:r>
              <a:rPr lang="es-MX" altLang="en-US" sz="2400" b="1" dirty="0">
                <a:latin typeface="Arial" panose="020B0604020202020204" pitchFamily="34" charset="0"/>
                <a:cs typeface="Arial" panose="020B0604020202020204" pitchFamily="34" charset="0"/>
              </a:rPr>
              <a:t> </a:t>
            </a:r>
            <a:r>
              <a:rPr lang="es-MX" altLang="en-US" sz="2400" b="1" dirty="0" err="1">
                <a:latin typeface="Arial" panose="020B0604020202020204" pitchFamily="34" charset="0"/>
                <a:cs typeface="Arial" panose="020B0604020202020204" pitchFamily="34" charset="0"/>
              </a:rPr>
              <a:t>Exophthalmus</a:t>
            </a:r>
            <a:endParaRPr lang="es-MX" altLang="en-US" sz="2400" b="1" dirty="0">
              <a:latin typeface="Arial" panose="020B0604020202020204" pitchFamily="34" charset="0"/>
              <a:cs typeface="Arial" panose="020B0604020202020204" pitchFamily="34" charset="0"/>
            </a:endParaRPr>
          </a:p>
          <a:p>
            <a:pPr marL="496887" lvl="1" indent="0" eaLnBrk="1" hangingPunct="1">
              <a:lnSpc>
                <a:spcPct val="90000"/>
              </a:lnSpc>
              <a:buFont typeface="Arial" charset="0"/>
              <a:buNone/>
              <a:defRPr/>
            </a:pPr>
            <a:endParaRPr lang="es-MX" altLang="en-US" sz="2400" b="1" dirty="0">
              <a:latin typeface="Arial" panose="020B0604020202020204" pitchFamily="34" charset="0"/>
              <a:cs typeface="Arial" panose="020B0604020202020204" pitchFamily="34" charset="0"/>
            </a:endParaRPr>
          </a:p>
          <a:p>
            <a:pPr lvl="1" eaLnBrk="1" hangingPunct="1">
              <a:lnSpc>
                <a:spcPct val="90000"/>
              </a:lnSpc>
              <a:defRPr/>
            </a:pPr>
            <a:r>
              <a:rPr lang="es-MX" altLang="en-US" sz="2400" b="1" dirty="0">
                <a:latin typeface="Arial" panose="020B0604020202020204" pitchFamily="34" charset="0"/>
                <a:cs typeface="Arial" panose="020B0604020202020204" pitchFamily="34" charset="0"/>
              </a:rPr>
              <a:t> </a:t>
            </a:r>
            <a:r>
              <a:rPr lang="es-MX" altLang="en-US" sz="2400" b="1" dirty="0" err="1">
                <a:latin typeface="Arial" panose="020B0604020202020204" pitchFamily="34" charset="0"/>
                <a:cs typeface="Arial" panose="020B0604020202020204" pitchFamily="34" charset="0"/>
              </a:rPr>
              <a:t>Pretibial</a:t>
            </a:r>
            <a:r>
              <a:rPr lang="es-MX" altLang="en-US" sz="2400" b="1" dirty="0">
                <a:latin typeface="Arial" panose="020B0604020202020204" pitchFamily="34" charset="0"/>
                <a:cs typeface="Arial" panose="020B0604020202020204" pitchFamily="34" charset="0"/>
              </a:rPr>
              <a:t> </a:t>
            </a:r>
            <a:r>
              <a:rPr lang="es-MX" altLang="en-US" sz="2400" b="1" dirty="0" err="1">
                <a:latin typeface="Arial" panose="020B0604020202020204" pitchFamily="34" charset="0"/>
                <a:cs typeface="Arial" panose="020B0604020202020204" pitchFamily="34" charset="0"/>
              </a:rPr>
              <a:t>myxedema</a:t>
            </a:r>
            <a:endParaRPr lang="es-MX" altLang="en-US" sz="2400" b="1" dirty="0">
              <a:latin typeface="Arial" panose="020B0604020202020204" pitchFamily="34" charset="0"/>
              <a:cs typeface="Arial" panose="020B0604020202020204" pitchFamily="34" charset="0"/>
            </a:endParaRPr>
          </a:p>
          <a:p>
            <a:pPr marL="496887" lvl="1" indent="0" eaLnBrk="1" hangingPunct="1">
              <a:lnSpc>
                <a:spcPct val="90000"/>
              </a:lnSpc>
              <a:buFont typeface="Arial" charset="0"/>
              <a:buNone/>
              <a:defRPr/>
            </a:pPr>
            <a:endParaRPr lang="en-US" altLang="en-US" sz="2400" b="1"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F3A34B7-D6E5-2447-8F5D-094072059F6E}"/>
              </a:ext>
            </a:extLst>
          </p:cNvPr>
          <p:cNvSpPr>
            <a:spLocks noGrp="1" noRot="1" noChangeArrowheads="1"/>
          </p:cNvSpPr>
          <p:nvPr>
            <p:ph type="title"/>
          </p:nvPr>
        </p:nvSpPr>
        <p:spPr>
          <a:xfrm>
            <a:off x="503238" y="0"/>
            <a:ext cx="9051925" cy="731838"/>
          </a:xfrm>
        </p:spPr>
        <p:txBody>
          <a:bodyPr/>
          <a:lstStyle/>
          <a:p>
            <a:pPr eaLnBrk="1" hangingPunct="1"/>
            <a:r>
              <a:rPr lang="en-US" altLang="en-US" sz="3600" b="1">
                <a:solidFill>
                  <a:srgbClr val="0066FF"/>
                </a:solidFill>
                <a:latin typeface="Arial" panose="020B0604020202020204" pitchFamily="34" charset="0"/>
                <a:cs typeface="Arial" panose="020B0604020202020204" pitchFamily="34" charset="0"/>
              </a:rPr>
              <a:t>Treatment of Hyperthyroidism</a:t>
            </a:r>
          </a:p>
        </p:txBody>
      </p:sp>
      <p:sp>
        <p:nvSpPr>
          <p:cNvPr id="24579" name="Rectangle 3">
            <a:extLst>
              <a:ext uri="{FF2B5EF4-FFF2-40B4-BE49-F238E27FC236}">
                <a16:creationId xmlns:a16="http://schemas.microsoft.com/office/drawing/2014/main" id="{285B6A93-4850-DA47-AA2A-BD6BEEB7CCC5}"/>
              </a:ext>
            </a:extLst>
          </p:cNvPr>
          <p:cNvSpPr>
            <a:spLocks noGrp="1" noChangeArrowheads="1"/>
          </p:cNvSpPr>
          <p:nvPr>
            <p:ph idx="1"/>
          </p:nvPr>
        </p:nvSpPr>
        <p:spPr>
          <a:xfrm>
            <a:off x="0" y="893763"/>
            <a:ext cx="10058400" cy="6096000"/>
          </a:xfrm>
        </p:spPr>
        <p:txBody>
          <a:bodyPr/>
          <a:lstStyle/>
          <a:p>
            <a:pPr eaLnBrk="1" hangingPunct="1"/>
            <a:endParaRPr lang="en-US" altLang="en-US" sz="3200" b="1" i="1" dirty="0">
              <a:latin typeface="Arial" panose="020B0604020202020204" pitchFamily="34" charset="0"/>
              <a:cs typeface="Arial" panose="020B0604020202020204" pitchFamily="34" charset="0"/>
            </a:endParaRPr>
          </a:p>
          <a:p>
            <a:pPr eaLnBrk="1" hangingPunct="1"/>
            <a:r>
              <a:rPr lang="en-US" altLang="en-US" sz="3200" b="1" i="1" dirty="0" err="1">
                <a:latin typeface="Arial" panose="020B0604020202020204" pitchFamily="34" charset="0"/>
                <a:cs typeface="Arial" panose="020B0604020202020204" pitchFamily="34" charset="0"/>
              </a:rPr>
              <a:t>Thioamides</a:t>
            </a:r>
            <a:r>
              <a:rPr lang="en-US" altLang="en-US" sz="3200" b="1" i="1" dirty="0">
                <a:latin typeface="Arial" panose="020B0604020202020204" pitchFamily="34" charset="0"/>
                <a:cs typeface="Arial" panose="020B0604020202020204" pitchFamily="34" charset="0"/>
              </a:rPr>
              <a:t> (antithyroid drugs)</a:t>
            </a:r>
          </a:p>
          <a:p>
            <a:pPr eaLnBrk="1" hangingPunct="1">
              <a:buFont typeface="Wingdings" pitchFamily="2" charset="2"/>
              <a:buNone/>
            </a:pPr>
            <a:endParaRPr lang="en-US" altLang="en-US" sz="32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Iodides</a:t>
            </a:r>
          </a:p>
          <a:p>
            <a:pPr eaLnBrk="1" hangingPunct="1">
              <a:buFont typeface="Wingdings" pitchFamily="2" charset="2"/>
              <a:buNone/>
            </a:pPr>
            <a:endParaRPr lang="en-US" altLang="en-US" sz="32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Radioactive iodine</a:t>
            </a:r>
          </a:p>
          <a:p>
            <a:pPr eaLnBrk="1" hangingPunct="1">
              <a:buFont typeface="Wingdings" pitchFamily="2" charset="2"/>
              <a:buNone/>
            </a:pPr>
            <a:endParaRPr lang="en-US" altLang="en-US" sz="32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Beta blockers</a:t>
            </a:r>
          </a:p>
          <a:p>
            <a:pPr eaLnBrk="1" hangingPunct="1"/>
            <a:endParaRPr lang="en-US" altLang="en-US" sz="32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Surgery</a:t>
            </a:r>
          </a:p>
          <a:p>
            <a:pPr eaLnBrk="1" hangingPunct="1">
              <a:buFont typeface="Wingdings" pitchFamily="2" charset="2"/>
              <a:buNone/>
            </a:pPr>
            <a:endParaRPr lang="en-US" altLang="en-US" b="1" dirty="0">
              <a:latin typeface="Times New Roman" panose="02020603050405020304" pitchFamily="18" charset="0"/>
              <a:cs typeface="Times New Roman" panose="02020603050405020304" pitchFamily="18" charset="0"/>
            </a:endParaRPr>
          </a:p>
        </p:txBody>
      </p:sp>
      <p:sp>
        <p:nvSpPr>
          <p:cNvPr id="24580" name="Slide Number Placeholder 4">
            <a:extLst>
              <a:ext uri="{FF2B5EF4-FFF2-40B4-BE49-F238E27FC236}">
                <a16:creationId xmlns:a16="http://schemas.microsoft.com/office/drawing/2014/main" id="{6DC062F4-1DA8-944C-987C-76236F47765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6AAD218A-36A8-F44B-9567-A7D5DBC5916A}" type="slidenum">
              <a:rPr lang="ar-SA" altLang="en-US" sz="1300">
                <a:solidFill>
                  <a:srgbClr val="898989"/>
                </a:solidFill>
                <a:latin typeface="Arial" panose="020B0604020202020204" pitchFamily="34" charset="0"/>
                <a:cs typeface="Arial" panose="020B0604020202020204" pitchFamily="34" charset="0"/>
              </a:rPr>
              <a:pPr/>
              <a:t>22</a:t>
            </a:fld>
            <a:endParaRPr lang="en-US" altLang="en-US" sz="1300">
              <a:solidFill>
                <a:srgbClr val="898989"/>
              </a:solidFill>
              <a:latin typeface="Arial" panose="020B0604020202020204" pitchFamily="34" charset="0"/>
            </a:endParaRPr>
          </a:p>
        </p:txBody>
      </p:sp>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1">
            <a:extLst>
              <a:ext uri="{FF2B5EF4-FFF2-40B4-BE49-F238E27FC236}">
                <a16:creationId xmlns:a16="http://schemas.microsoft.com/office/drawing/2014/main" id="{0D49B6CA-0059-C848-8162-B33B4ED21C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74FEBC62-3DFB-5D45-91BA-C4AD99E046C9}" type="slidenum">
              <a:rPr lang="ar-SA" altLang="en-US" sz="1300">
                <a:solidFill>
                  <a:srgbClr val="898989"/>
                </a:solidFill>
              </a:rPr>
              <a:pPr/>
              <a:t>23</a:t>
            </a:fld>
            <a:endParaRPr lang="en-US" altLang="en-US" sz="1300">
              <a:solidFill>
                <a:srgbClr val="898989"/>
              </a:solidFill>
            </a:endParaRPr>
          </a:p>
        </p:txBody>
      </p:sp>
      <p:sp>
        <p:nvSpPr>
          <p:cNvPr id="25603" name="Rectangle 2">
            <a:extLst>
              <a:ext uri="{FF2B5EF4-FFF2-40B4-BE49-F238E27FC236}">
                <a16:creationId xmlns:a16="http://schemas.microsoft.com/office/drawing/2014/main" id="{1A2A0FDD-FDE9-2F44-928C-A521018175F6}"/>
              </a:ext>
            </a:extLst>
          </p:cNvPr>
          <p:cNvSpPr>
            <a:spLocks noChangeArrowheads="1"/>
          </p:cNvSpPr>
          <p:nvPr/>
        </p:nvSpPr>
        <p:spPr bwMode="auto">
          <a:xfrm>
            <a:off x="381000" y="838200"/>
            <a:ext cx="9507538"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3600">
                <a:solidFill>
                  <a:srgbClr val="0066FF"/>
                </a:solidFill>
                <a:latin typeface="Arial" panose="020B0604020202020204" pitchFamily="34" charset="0"/>
                <a:cs typeface="Arial" panose="020B0604020202020204" pitchFamily="34" charset="0"/>
              </a:rPr>
              <a:t>THIOAMIDES</a:t>
            </a:r>
          </a:p>
          <a:p>
            <a:pPr algn="ctr"/>
            <a:endParaRPr lang="en-US" altLang="en-US" sz="3600">
              <a:solidFill>
                <a:srgbClr val="0066FF"/>
              </a:solidFill>
              <a:latin typeface="Arial" panose="020B0604020202020204" pitchFamily="34" charset="0"/>
              <a:cs typeface="Arial" panose="020B0604020202020204" pitchFamily="34" charset="0"/>
            </a:endParaRPr>
          </a:p>
          <a:p>
            <a:pPr eaLnBrk="1" hangingPunct="1">
              <a:lnSpc>
                <a:spcPct val="90000"/>
              </a:lnSpc>
              <a:buFont typeface="Arial" panose="020B0604020202020204" pitchFamily="34" charset="0"/>
              <a:buChar char="•"/>
            </a:pPr>
            <a:r>
              <a:rPr lang="en-US" altLang="en-US" sz="3600">
                <a:latin typeface="Arial" panose="020B0604020202020204" pitchFamily="34" charset="0"/>
                <a:cs typeface="Arial" panose="020B0604020202020204" pitchFamily="34" charset="0"/>
              </a:rPr>
              <a:t>Propylthiouracil ( PTU )</a:t>
            </a:r>
          </a:p>
          <a:p>
            <a:pPr eaLnBrk="1" hangingPunct="1">
              <a:lnSpc>
                <a:spcPct val="90000"/>
              </a:lnSpc>
              <a:buFont typeface="Arial" panose="020B0604020202020204" pitchFamily="34" charset="0"/>
              <a:buNone/>
            </a:pPr>
            <a:endParaRPr lang="en-US" altLang="en-US" sz="3600">
              <a:latin typeface="Arial" panose="020B0604020202020204" pitchFamily="34" charset="0"/>
              <a:cs typeface="Arial" panose="020B0604020202020204" pitchFamily="34" charset="0"/>
            </a:endParaRPr>
          </a:p>
          <a:p>
            <a:pPr eaLnBrk="1" hangingPunct="1">
              <a:lnSpc>
                <a:spcPct val="90000"/>
              </a:lnSpc>
              <a:buFont typeface="Arial" panose="020B0604020202020204" pitchFamily="34" charset="0"/>
              <a:buChar char="•"/>
            </a:pPr>
            <a:endParaRPr lang="en-US" altLang="en-US" sz="3600">
              <a:latin typeface="Arial" panose="020B0604020202020204" pitchFamily="34" charset="0"/>
              <a:cs typeface="Arial" panose="020B0604020202020204" pitchFamily="34" charset="0"/>
            </a:endParaRPr>
          </a:p>
          <a:p>
            <a:pPr eaLnBrk="1" hangingPunct="1">
              <a:lnSpc>
                <a:spcPct val="90000"/>
              </a:lnSpc>
              <a:buFont typeface="Arial" panose="020B0604020202020204" pitchFamily="34" charset="0"/>
              <a:buChar char="•"/>
            </a:pPr>
            <a:r>
              <a:rPr lang="en-US" altLang="en-US" sz="3600">
                <a:latin typeface="Arial" panose="020B0604020202020204" pitchFamily="34" charset="0"/>
                <a:cs typeface="Arial" panose="020B0604020202020204" pitchFamily="34" charset="0"/>
              </a:rPr>
              <a:t>Methimazole</a:t>
            </a:r>
          </a:p>
          <a:p>
            <a:pPr eaLnBrk="1" hangingPunct="1">
              <a:lnSpc>
                <a:spcPct val="90000"/>
              </a:lnSpc>
              <a:buFont typeface="Arial" panose="020B0604020202020204" pitchFamily="34" charset="0"/>
              <a:buNone/>
            </a:pPr>
            <a:endParaRPr lang="en-US" altLang="en-US" sz="3600">
              <a:latin typeface="Arial" panose="020B0604020202020204" pitchFamily="34" charset="0"/>
              <a:cs typeface="Arial" panose="020B0604020202020204" pitchFamily="34" charset="0"/>
            </a:endParaRPr>
          </a:p>
          <a:p>
            <a:pPr eaLnBrk="1" hangingPunct="1">
              <a:lnSpc>
                <a:spcPct val="90000"/>
              </a:lnSpc>
              <a:buFont typeface="Arial" panose="020B0604020202020204" pitchFamily="34" charset="0"/>
              <a:buChar char="•"/>
            </a:pPr>
            <a:endParaRPr lang="en-US" altLang="en-US" sz="3600">
              <a:latin typeface="Arial" panose="020B0604020202020204" pitchFamily="34" charset="0"/>
              <a:cs typeface="Arial" panose="020B0604020202020204" pitchFamily="34" charset="0"/>
            </a:endParaRPr>
          </a:p>
          <a:p>
            <a:pPr eaLnBrk="1" hangingPunct="1">
              <a:lnSpc>
                <a:spcPct val="90000"/>
              </a:lnSpc>
              <a:buFont typeface="Arial" panose="020B0604020202020204" pitchFamily="34" charset="0"/>
              <a:buChar char="•"/>
            </a:pPr>
            <a:r>
              <a:rPr lang="en-US" altLang="en-US" sz="3600">
                <a:latin typeface="Arial" panose="020B0604020202020204" pitchFamily="34" charset="0"/>
                <a:cs typeface="Arial" panose="020B0604020202020204" pitchFamily="34" charset="0"/>
              </a:rPr>
              <a:t>Carbimazole </a:t>
            </a:r>
          </a:p>
          <a:p>
            <a:pPr eaLnBrk="1" hangingPunct="1">
              <a:lnSpc>
                <a:spcPct val="90000"/>
              </a:lnSpc>
              <a:buFont typeface="Arial" panose="020B0604020202020204" pitchFamily="34" charset="0"/>
              <a:buNone/>
            </a:pPr>
            <a:r>
              <a:rPr lang="en-US" altLang="en-US">
                <a:solidFill>
                  <a:srgbClr val="FF0000"/>
                </a:solidFill>
                <a:latin typeface="Arial" panose="020B0604020202020204" pitchFamily="34" charset="0"/>
                <a:cs typeface="Arial" panose="020B0604020202020204" pitchFamily="34" charset="0"/>
              </a:rPr>
              <a:t>( prodrug converted to the active metabolite methimazole)</a:t>
            </a:r>
          </a:p>
          <a:p>
            <a:endParaRPr lang="en-US" altLang="en-US" u="sng">
              <a:solidFill>
                <a:srgbClr val="0066FF"/>
              </a:solidFill>
              <a:latin typeface="Arial" panose="020B0604020202020204" pitchFamily="34" charset="0"/>
              <a:cs typeface="Arial" panose="020B0604020202020204" pitchFamily="34" charset="0"/>
            </a:endParaRPr>
          </a:p>
          <a:p>
            <a:endParaRPr lang="en-US" altLang="en-US" u="sng">
              <a:solidFill>
                <a:srgbClr val="0066FF"/>
              </a:solidFill>
              <a:latin typeface="Arial" panose="020B0604020202020204" pitchFamily="34" charset="0"/>
              <a:cs typeface="Arial" panose="020B0604020202020204" pitchFamily="34" charset="0"/>
            </a:endParaRPr>
          </a:p>
          <a:p>
            <a:endParaRPr lang="en-US" altLang="en-US" u="sng">
              <a:solidFill>
                <a:srgbClr val="0066FF"/>
              </a:solidFill>
              <a:latin typeface="Arial" panose="020B0604020202020204" pitchFamily="34" charset="0"/>
              <a:cs typeface="Arial" panose="020B0604020202020204" pitchFamily="34" charset="0"/>
            </a:endParaRPr>
          </a:p>
          <a:p>
            <a:endParaRPr lang="en-GB" altLang="en-US"/>
          </a:p>
        </p:txBody>
      </p:sp>
    </p:spTree>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a:extLst>
              <a:ext uri="{FF2B5EF4-FFF2-40B4-BE49-F238E27FC236}">
                <a16:creationId xmlns:a16="http://schemas.microsoft.com/office/drawing/2014/main" id="{BE719935-8AF0-2F49-90CB-072CE9FE44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E26D9A39-1473-A840-B45C-7E68BCAE8C94}" type="slidenum">
              <a:rPr lang="ar-SA" altLang="en-US" sz="1300">
                <a:solidFill>
                  <a:srgbClr val="898989"/>
                </a:solidFill>
              </a:rPr>
              <a:pPr/>
              <a:t>24</a:t>
            </a:fld>
            <a:endParaRPr lang="en-US" altLang="en-US" sz="1300">
              <a:solidFill>
                <a:srgbClr val="898989"/>
              </a:solidFill>
            </a:endParaRPr>
          </a:p>
        </p:txBody>
      </p:sp>
      <p:sp>
        <p:nvSpPr>
          <p:cNvPr id="3" name="Rectangle 2">
            <a:extLst>
              <a:ext uri="{FF2B5EF4-FFF2-40B4-BE49-F238E27FC236}">
                <a16:creationId xmlns:a16="http://schemas.microsoft.com/office/drawing/2014/main" id="{5B72434C-5C38-4845-AF4E-AECA89ACB2A9}"/>
              </a:ext>
            </a:extLst>
          </p:cNvPr>
          <p:cNvSpPr/>
          <p:nvPr/>
        </p:nvSpPr>
        <p:spPr>
          <a:xfrm>
            <a:off x="511175" y="533400"/>
            <a:ext cx="9021763" cy="5632450"/>
          </a:xfrm>
          <a:prstGeom prst="rect">
            <a:avLst/>
          </a:prstGeom>
        </p:spPr>
        <p:txBody>
          <a:bodyPr>
            <a:spAutoFit/>
          </a:bodyPr>
          <a:lstStyle/>
          <a:p>
            <a:pPr eaLnBrk="1" hangingPunct="1">
              <a:buFont typeface="Wingdings" pitchFamily="2" charset="2"/>
              <a:buNone/>
              <a:defRPr/>
            </a:pPr>
            <a:endParaRPr lang="en-US" altLang="en-US" sz="2800" dirty="0">
              <a:latin typeface="Arial" panose="020B0604020202020204" pitchFamily="34" charset="0"/>
              <a:cs typeface="Arial" panose="020B0604020202020204" pitchFamily="34" charset="0"/>
            </a:endParaRPr>
          </a:p>
          <a:p>
            <a:pPr algn="ctr" eaLnBrk="1" hangingPunct="1">
              <a:buFont typeface="Wingdings" pitchFamily="2" charset="2"/>
              <a:buNone/>
              <a:defRPr/>
            </a:pPr>
            <a:r>
              <a:rPr lang="en-US" altLang="en-US" sz="3600" dirty="0">
                <a:solidFill>
                  <a:srgbClr val="0066FF"/>
                </a:solidFill>
                <a:latin typeface="Arial" panose="020B0604020202020204" pitchFamily="34" charset="0"/>
                <a:cs typeface="Arial" panose="020B0604020202020204" pitchFamily="34" charset="0"/>
              </a:rPr>
              <a:t>Mechanism of Action</a:t>
            </a:r>
            <a:r>
              <a:rPr lang="ar-SA" altLang="en-US" sz="3600" dirty="0">
                <a:solidFill>
                  <a:srgbClr val="0066FF"/>
                </a:solidFill>
                <a:latin typeface="Arial" panose="020B0604020202020204" pitchFamily="34" charset="0"/>
                <a:cs typeface="Arial" panose="020B0604020202020204" pitchFamily="34" charset="0"/>
              </a:rPr>
              <a:t> </a:t>
            </a:r>
            <a:endParaRPr lang="en-US" altLang="en-US" sz="3600" dirty="0">
              <a:solidFill>
                <a:srgbClr val="0066FF"/>
              </a:solidFill>
              <a:latin typeface="Arial" panose="020B0604020202020204" pitchFamily="34" charset="0"/>
              <a:cs typeface="Arial" panose="020B0604020202020204" pitchFamily="34" charset="0"/>
            </a:endParaRPr>
          </a:p>
          <a:p>
            <a:pPr algn="ctr" eaLnBrk="1" hangingPunct="1">
              <a:buFont typeface="Wingdings" pitchFamily="2" charset="2"/>
              <a:buNone/>
              <a:defRPr/>
            </a:pPr>
            <a:endParaRPr lang="en-US" altLang="en-US" sz="3600" dirty="0">
              <a:solidFill>
                <a:srgbClr val="0066FF"/>
              </a:solidFill>
              <a:latin typeface="Arial" panose="020B0604020202020204" pitchFamily="34" charset="0"/>
              <a:cs typeface="Arial" panose="020B0604020202020204" pitchFamily="34" charset="0"/>
            </a:endParaRPr>
          </a:p>
          <a:p>
            <a:pPr algn="ctr" eaLnBrk="1" hangingPunct="1">
              <a:buFont typeface="Wingdings" pitchFamily="2" charset="2"/>
              <a:buNone/>
              <a:defRPr/>
            </a:pPr>
            <a:endParaRPr lang="en-US" altLang="en-US" sz="3600" dirty="0">
              <a:latin typeface="Arial" panose="020B0604020202020204" pitchFamily="34" charset="0"/>
              <a:cs typeface="Arial" panose="020B0604020202020204" pitchFamily="34" charset="0"/>
            </a:endParaRPr>
          </a:p>
          <a:p>
            <a:pPr marL="457200" indent="-457200" eaLnBrk="1" hangingPunct="1">
              <a:buFontTx/>
              <a:buChar char="-"/>
              <a:defRPr/>
            </a:pPr>
            <a:r>
              <a:rPr lang="en-US" altLang="en-US" sz="2800" dirty="0">
                <a:latin typeface="Arial" panose="020B0604020202020204" pitchFamily="34" charset="0"/>
                <a:cs typeface="Arial" panose="020B0604020202020204" pitchFamily="34" charset="0"/>
              </a:rPr>
              <a:t>Inhibit synthesis of thyroid hormones by inhibiting the </a:t>
            </a:r>
            <a:r>
              <a:rPr lang="en-US" altLang="en-US" sz="2800" u="sng" dirty="0">
                <a:solidFill>
                  <a:srgbClr val="FF0000"/>
                </a:solidFill>
                <a:latin typeface="Arial" panose="020B0604020202020204" pitchFamily="34" charset="0"/>
                <a:cs typeface="Arial" panose="020B0604020202020204" pitchFamily="34" charset="0"/>
              </a:rPr>
              <a:t>peroxidase</a:t>
            </a:r>
            <a:r>
              <a:rPr lang="en-US" altLang="en-US" sz="2800" dirty="0">
                <a:latin typeface="Arial" panose="020B0604020202020204" pitchFamily="34" charset="0"/>
                <a:cs typeface="Arial" panose="020B0604020202020204" pitchFamily="34" charset="0"/>
              </a:rPr>
              <a:t> enzyme that catalyzes the iodination of tyrosine residues</a:t>
            </a:r>
          </a:p>
          <a:p>
            <a:pPr eaLnBrk="1" hangingPunct="1">
              <a:defRPr/>
            </a:pPr>
            <a:endParaRPr lang="en-US" altLang="en-US" sz="2800" dirty="0">
              <a:latin typeface="Arial" panose="020B0604020202020204" pitchFamily="34" charset="0"/>
              <a:cs typeface="Arial" panose="020B0604020202020204" pitchFamily="34" charset="0"/>
            </a:endParaRPr>
          </a:p>
          <a:p>
            <a:pPr eaLnBrk="1" hangingPunct="1">
              <a:buFont typeface="Arial" charset="0"/>
              <a:buNone/>
              <a:defRPr/>
            </a:pPr>
            <a:endParaRPr lang="en-US" altLang="en-US" sz="2800" dirty="0">
              <a:latin typeface="Arial" panose="020B0604020202020204" pitchFamily="34" charset="0"/>
              <a:cs typeface="Arial" panose="020B0604020202020204" pitchFamily="34" charset="0"/>
            </a:endParaRPr>
          </a:p>
          <a:p>
            <a:pPr eaLnBrk="1" hangingPunct="1">
              <a:defRPr/>
            </a:pP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Propylthiouracil</a:t>
            </a:r>
            <a:r>
              <a:rPr lang="en-US" altLang="en-US" sz="2800" dirty="0">
                <a:latin typeface="Arial" panose="020B0604020202020204" pitchFamily="34" charset="0"/>
                <a:cs typeface="Arial" panose="020B0604020202020204" pitchFamily="34" charset="0"/>
              </a:rPr>
              <a:t> ( </a:t>
            </a:r>
            <a:r>
              <a:rPr lang="en-US" altLang="en-US" sz="2800" u="sng" dirty="0">
                <a:solidFill>
                  <a:srgbClr val="FF0000"/>
                </a:solidFill>
                <a:latin typeface="Arial" panose="020B0604020202020204" pitchFamily="34" charset="0"/>
                <a:cs typeface="Arial" panose="020B0604020202020204" pitchFamily="34" charset="0"/>
              </a:rPr>
              <a:t>but</a:t>
            </a:r>
            <a:r>
              <a:rPr lang="en-US" altLang="en-US" sz="2800" dirty="0">
                <a:latin typeface="Arial" panose="020B0604020202020204" pitchFamily="34" charset="0"/>
                <a:cs typeface="Arial" panose="020B0604020202020204" pitchFamily="34" charset="0"/>
              </a:rPr>
              <a:t> not </a:t>
            </a:r>
            <a:r>
              <a:rPr lang="en-US" altLang="en-US" sz="2800" dirty="0" err="1">
                <a:latin typeface="Arial" panose="020B0604020202020204" pitchFamily="34" charset="0"/>
                <a:cs typeface="Arial" panose="020B0604020202020204" pitchFamily="34" charset="0"/>
              </a:rPr>
              <a:t>methimazole</a:t>
            </a:r>
            <a:r>
              <a:rPr lang="en-US" altLang="en-US" sz="2800" dirty="0">
                <a:latin typeface="Arial" panose="020B0604020202020204" pitchFamily="34" charset="0"/>
                <a:cs typeface="Arial" panose="020B0604020202020204" pitchFamily="34" charset="0"/>
              </a:rPr>
              <a:t> )</a:t>
            </a:r>
          </a:p>
          <a:p>
            <a:pPr eaLnBrk="1" hangingPunct="1">
              <a:buFont typeface="Arial" charset="0"/>
              <a:buNone/>
              <a:defRPr/>
            </a:pPr>
            <a:r>
              <a:rPr lang="en-US" altLang="en-US" sz="2800" dirty="0">
                <a:latin typeface="Arial" panose="020B0604020202020204" pitchFamily="34" charset="0"/>
                <a:cs typeface="Arial" panose="020B0604020202020204" pitchFamily="34" charset="0"/>
              </a:rPr>
              <a:t>   blocks the conversion of T4 to T3 in  </a:t>
            </a:r>
          </a:p>
          <a:p>
            <a:pPr eaLnBrk="1" hangingPunct="1">
              <a:buFont typeface="Arial" charset="0"/>
              <a:buNone/>
              <a:defRPr/>
            </a:pPr>
            <a:r>
              <a:rPr lang="en-US" altLang="en-US" sz="2800" dirty="0">
                <a:latin typeface="Arial" panose="020B0604020202020204" pitchFamily="34" charset="0"/>
                <a:cs typeface="Arial" panose="020B0604020202020204" pitchFamily="34" charset="0"/>
              </a:rPr>
              <a:t>   peripheral tissues      </a:t>
            </a: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a:extLst>
              <a:ext uri="{FF2B5EF4-FFF2-40B4-BE49-F238E27FC236}">
                <a16:creationId xmlns:a16="http://schemas.microsoft.com/office/drawing/2014/main" id="{510E33F1-6E5B-0B45-9B64-8D4B45126C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6F944E72-2C7E-8C4B-ABBC-B3700143F1FB}" type="slidenum">
              <a:rPr lang="ar-SA" altLang="en-US" sz="1300">
                <a:solidFill>
                  <a:srgbClr val="898989"/>
                </a:solidFill>
              </a:rPr>
              <a:pPr/>
              <a:t>25</a:t>
            </a:fld>
            <a:endParaRPr lang="en-US" altLang="en-US" sz="1300">
              <a:solidFill>
                <a:srgbClr val="898989"/>
              </a:solidFill>
            </a:endParaRPr>
          </a:p>
        </p:txBody>
      </p:sp>
      <p:pic>
        <p:nvPicPr>
          <p:cNvPr id="27651" name="Picture 2" descr="https://cias.rit.edu/media/uploads/faculty-s-projects/287/1268_showcase_project_detail_item.jpeg">
            <a:hlinkClick r:id="rId3"/>
            <a:extLst>
              <a:ext uri="{FF2B5EF4-FFF2-40B4-BE49-F238E27FC236}">
                <a16:creationId xmlns:a16="http://schemas.microsoft.com/office/drawing/2014/main" id="{30D90E3F-62F9-954C-A0BD-A8908743B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560388"/>
            <a:ext cx="9220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64">
            <a:extLst>
              <a:ext uri="{FF2B5EF4-FFF2-40B4-BE49-F238E27FC236}">
                <a16:creationId xmlns:a16="http://schemas.microsoft.com/office/drawing/2014/main" id="{20DBEDD7-F84A-D74C-B5E8-50EEC8591461}"/>
              </a:ext>
            </a:extLst>
          </p:cNvPr>
          <p:cNvSpPr>
            <a:spLocks noGrp="1" noRot="1" noChangeArrowheads="1"/>
          </p:cNvSpPr>
          <p:nvPr>
            <p:ph type="title"/>
          </p:nvPr>
        </p:nvSpPr>
        <p:spPr>
          <a:xfrm>
            <a:off x="503238" y="76200"/>
            <a:ext cx="9051925" cy="1087438"/>
          </a:xfrm>
        </p:spPr>
        <p:txBody>
          <a:bodyPr/>
          <a:lstStyle/>
          <a:p>
            <a:pPr eaLnBrk="1" hangingPunct="1"/>
            <a:r>
              <a:rPr lang="en-US" altLang="en-US" sz="3200" b="1">
                <a:solidFill>
                  <a:srgbClr val="0066FF"/>
                </a:solidFill>
                <a:latin typeface="Arial" panose="020B0604020202020204" pitchFamily="34" charset="0"/>
                <a:cs typeface="Arial" panose="020B0604020202020204" pitchFamily="34" charset="0"/>
              </a:rPr>
              <a:t>Pharmacokinetic comparison between Propylthiouracil and Methimazole</a:t>
            </a:r>
          </a:p>
        </p:txBody>
      </p:sp>
      <p:graphicFrame>
        <p:nvGraphicFramePr>
          <p:cNvPr id="84051" name="Group 83">
            <a:extLst>
              <a:ext uri="{FF2B5EF4-FFF2-40B4-BE49-F238E27FC236}">
                <a16:creationId xmlns:a16="http://schemas.microsoft.com/office/drawing/2014/main" id="{C56B49C6-B911-CE40-9A56-54CD88369F68}"/>
              </a:ext>
            </a:extLst>
          </p:cNvPr>
          <p:cNvGraphicFramePr>
            <a:graphicFrameLocks noGrp="1"/>
          </p:cNvGraphicFramePr>
          <p:nvPr>
            <p:ph type="tbl" idx="1"/>
          </p:nvPr>
        </p:nvGraphicFramePr>
        <p:xfrm>
          <a:off x="0" y="1381125"/>
          <a:ext cx="10058400" cy="5668964"/>
        </p:xfrm>
        <a:graphic>
          <a:graphicData uri="http://schemas.openxmlformats.org/drawingml/2006/table">
            <a:tbl>
              <a:tblPr/>
              <a:tblGrid>
                <a:gridCol w="2598738">
                  <a:extLst>
                    <a:ext uri="{9D8B030D-6E8A-4147-A177-3AD203B41FA5}">
                      <a16:colId xmlns:a16="http://schemas.microsoft.com/office/drawing/2014/main" val="20000"/>
                    </a:ext>
                  </a:extLst>
                </a:gridCol>
                <a:gridCol w="3421062">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650924">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2" marB="496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Propylthiouracil</a:t>
                      </a: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2" marB="496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Methimazole</a:t>
                      </a:r>
                      <a:r>
                        <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L="99276" marR="99276" marT="49642" marB="496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38068">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Absorption</a:t>
                      </a: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L="99276" marR="99276" marT="49642" marB="496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Rapidly absorbed    </a:t>
                      </a:r>
                    </a:p>
                  </a:txBody>
                  <a:tcPr marL="99276" marR="99276" marT="49642" marB="496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Rapidly absorbed    </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2" marB="496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2724">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Protein binding </a:t>
                      </a:r>
                    </a:p>
                  </a:txBody>
                  <a:tcPr marL="99276" marR="99276" marT="49642" marB="496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80-90%  </a:t>
                      </a:r>
                    </a:p>
                  </a:txBody>
                  <a:tcPr marL="99276" marR="99276" marT="49642" marB="496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Most of the drug is free </a:t>
                      </a:r>
                    </a:p>
                  </a:txBody>
                  <a:tcPr marL="99276" marR="99276" marT="49642" marB="496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38068">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Accumulation</a:t>
                      </a: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L="99276" marR="99276" marT="49642" marB="496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in thyroid</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2" marB="496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in thyroid</a:t>
                      </a:r>
                    </a:p>
                  </a:txBody>
                  <a:tcPr marL="99276" marR="99276" marT="49642" marB="496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89180">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Excretion</a:t>
                      </a: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txBody>
                  <a:tcPr marL="99276" marR="99276" marT="49642" marB="4964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Kidneys as inactive metabolite within  </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24 hrs </a:t>
                      </a:r>
                    </a:p>
                  </a:txBody>
                  <a:tcPr marL="99276" marR="99276" marT="49642" marB="496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Excretion slow, 60-70% of drug is recovered in urine in 48 hrs </a:t>
                      </a:r>
                    </a:p>
                  </a:txBody>
                  <a:tcPr marL="99276" marR="99276" marT="49642" marB="4964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8701" name="Slide Number Placeholder 4">
            <a:extLst>
              <a:ext uri="{FF2B5EF4-FFF2-40B4-BE49-F238E27FC236}">
                <a16:creationId xmlns:a16="http://schemas.microsoft.com/office/drawing/2014/main" id="{DC7D4C2E-865B-024A-997A-E7DA452C98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D2979AE8-F0C2-B549-BCFA-3AC6F19D0355}" type="slidenum">
              <a:rPr lang="ar-SA" altLang="en-US" sz="1300">
                <a:solidFill>
                  <a:srgbClr val="898989"/>
                </a:solidFill>
                <a:latin typeface="Arial" panose="020B0604020202020204" pitchFamily="34" charset="0"/>
                <a:cs typeface="Arial" panose="020B0604020202020204" pitchFamily="34" charset="0"/>
              </a:rPr>
              <a:pPr/>
              <a:t>26</a:t>
            </a:fld>
            <a:endParaRPr lang="en-US" altLang="en-US" sz="1300">
              <a:solidFill>
                <a:srgbClr val="898989"/>
              </a:solidFill>
              <a:latin typeface="Arial" panose="020B0604020202020204" pitchFamily="34" charset="0"/>
            </a:endParaRPr>
          </a:p>
        </p:txBody>
      </p:sp>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64">
            <a:extLst>
              <a:ext uri="{FF2B5EF4-FFF2-40B4-BE49-F238E27FC236}">
                <a16:creationId xmlns:a16="http://schemas.microsoft.com/office/drawing/2014/main" id="{E83D43A3-0F0F-BC4C-8DAC-2ADDCAD51B37}"/>
              </a:ext>
            </a:extLst>
          </p:cNvPr>
          <p:cNvSpPr>
            <a:spLocks noGrp="1" noRot="1" noChangeArrowheads="1"/>
          </p:cNvSpPr>
          <p:nvPr>
            <p:ph type="title"/>
          </p:nvPr>
        </p:nvSpPr>
        <p:spPr>
          <a:xfrm>
            <a:off x="503238" y="0"/>
            <a:ext cx="9051925" cy="1219200"/>
          </a:xfrm>
        </p:spPr>
        <p:txBody>
          <a:bodyPr/>
          <a:lstStyle/>
          <a:p>
            <a:pPr eaLnBrk="1" hangingPunct="1"/>
            <a:r>
              <a:rPr lang="en-US" altLang="en-US" sz="3200" b="1">
                <a:solidFill>
                  <a:srgbClr val="0066FF"/>
                </a:solidFill>
                <a:latin typeface="Arial" panose="020B0604020202020204" pitchFamily="34" charset="0"/>
                <a:cs typeface="Arial" panose="020B0604020202020204" pitchFamily="34" charset="0"/>
              </a:rPr>
              <a:t>Pharmacokinetic comparison between Propylthiouracil and Methimazole</a:t>
            </a:r>
          </a:p>
        </p:txBody>
      </p:sp>
      <p:graphicFrame>
        <p:nvGraphicFramePr>
          <p:cNvPr id="87122" name="Group 82">
            <a:extLst>
              <a:ext uri="{FF2B5EF4-FFF2-40B4-BE49-F238E27FC236}">
                <a16:creationId xmlns:a16="http://schemas.microsoft.com/office/drawing/2014/main" id="{240B0D1D-3BD7-AA49-A57B-79AF4CD626C3}"/>
              </a:ext>
            </a:extLst>
          </p:cNvPr>
          <p:cNvGraphicFramePr>
            <a:graphicFrameLocks noGrp="1"/>
          </p:cNvGraphicFramePr>
          <p:nvPr>
            <p:ph type="tbl" idx="1"/>
          </p:nvPr>
        </p:nvGraphicFramePr>
        <p:xfrm>
          <a:off x="0" y="1143000"/>
          <a:ext cx="10058400" cy="6351608"/>
        </p:xfrm>
        <a:graphic>
          <a:graphicData uri="http://schemas.openxmlformats.org/drawingml/2006/table">
            <a:tbl>
              <a:tblPr/>
              <a:tblGrid>
                <a:gridCol w="2209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25987">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200" b="0" i="0" u="none" strike="noStrike" cap="none" normalizeH="0" baseline="0" dirty="0">
                        <a:ln>
                          <a:noFill/>
                        </a:ln>
                        <a:solidFill>
                          <a:schemeClr val="hlink"/>
                        </a:solidFill>
                        <a:effectLst>
                          <a:outerShdw blurRad="38100" dist="38100" dir="2700000" algn="tl">
                            <a:srgbClr val="000000"/>
                          </a:outerShdw>
                        </a:effectLst>
                        <a:latin typeface="Garamond" pitchFamily="18" charset="0"/>
                        <a:cs typeface="Arial" charset="0"/>
                      </a:endParaRPr>
                    </a:p>
                  </a:txBody>
                  <a:tcPr marL="99276" marR="99276" marT="49635" marB="496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Propylthiouracil</a:t>
                      </a:r>
                      <a:r>
                        <a:rPr kumimoji="0" lang="en-US" sz="2200" b="1" i="0" u="none" strike="noStrike" cap="none" normalizeH="0" baseline="0" dirty="0">
                          <a:ln>
                            <a:noFill/>
                          </a:ln>
                          <a:solidFill>
                            <a:schemeClr val="hlink"/>
                          </a:solidFill>
                          <a:effectLst/>
                          <a:latin typeface="Garamond" pitchFamily="18" charset="0"/>
                          <a:cs typeface="Arial" charset="0"/>
                        </a:rPr>
                        <a:t> </a:t>
                      </a:r>
                    </a:p>
                  </a:txBody>
                  <a:tcPr marL="99276" marR="99276" marT="49635" marB="496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Methimazole</a:t>
                      </a:r>
                      <a:r>
                        <a:rPr kumimoji="0" lang="en-US" sz="2200" b="1" i="0" u="none" strike="noStrike" cap="none" normalizeH="0" baseline="0" dirty="0">
                          <a:ln>
                            <a:noFill/>
                          </a:ln>
                          <a:solidFill>
                            <a:schemeClr val="hlink"/>
                          </a:solidFill>
                          <a:effectLst/>
                          <a:latin typeface="Garamond" pitchFamily="18" charset="0"/>
                          <a:cs typeface="Arial" charset="0"/>
                        </a:rPr>
                        <a:t> </a:t>
                      </a:r>
                    </a:p>
                  </a:txBody>
                  <a:tcPr marL="99276" marR="99276" marT="49635" marB="496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7018">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Half life </a:t>
                      </a:r>
                    </a:p>
                  </a:txBody>
                  <a:tcPr marL="99276" marR="99276" marT="49635" marB="496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1.5 hrs  ( short )</a:t>
                      </a:r>
                    </a:p>
                  </a:txBody>
                  <a:tcPr marL="99276" marR="99276" marT="49635" marB="496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6 hrs  ( long )</a:t>
                      </a:r>
                    </a:p>
                  </a:txBody>
                  <a:tcPr marL="99276" marR="99276" marT="49635" marB="496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6756">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Administration </a:t>
                      </a:r>
                    </a:p>
                  </a:txBody>
                  <a:tcPr marL="99276" marR="99276" marT="49635" marB="496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Every 6-8 hours </a:t>
                      </a:r>
                    </a:p>
                  </a:txBody>
                  <a:tcPr marL="99276" marR="99276" marT="49635" marB="496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Every 8 hours </a:t>
                      </a:r>
                    </a:p>
                  </a:txBody>
                  <a:tcPr marL="99276" marR="99276" marT="49635" marB="496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91092">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Pregnancy </a:t>
                      </a:r>
                    </a:p>
                  </a:txBody>
                  <a:tcPr marL="99276" marR="99276" marT="49635" marB="496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Crosses placenta  </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Recommended in pregnancy</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Crossing placenta is less readily as it is highly protein bound ) </a:t>
                      </a:r>
                    </a:p>
                  </a:txBody>
                  <a:tcPr marL="99276" marR="99276" marT="49635" marB="496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Concentrated  in</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Thyroid &amp; crosses placenta </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Not recommended  in pregnancy</a:t>
                      </a:r>
                    </a:p>
                  </a:txBody>
                  <a:tcPr marL="99276" marR="99276" marT="49635" marB="496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80734">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Breast feeding </a:t>
                      </a:r>
                    </a:p>
                  </a:txBody>
                  <a:tcPr marL="99276" marR="99276" marT="49635" marB="496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Less secreted in breast milk</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Recommended </a:t>
                      </a:r>
                    </a:p>
                  </a:txBody>
                  <a:tcPr marL="99276" marR="99276" marT="49635" marB="4963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secreted </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Not recommended</a:t>
                      </a:r>
                    </a:p>
                  </a:txBody>
                  <a:tcPr marL="99276" marR="99276" marT="49635" marB="496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9725" name="Slide Number Placeholder 4">
            <a:extLst>
              <a:ext uri="{FF2B5EF4-FFF2-40B4-BE49-F238E27FC236}">
                <a16:creationId xmlns:a16="http://schemas.microsoft.com/office/drawing/2014/main" id="{F1BC38EE-97AA-EA46-AFF4-21F0AC5231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44CA8A00-2380-944D-B7B3-D220EBD41073}" type="slidenum">
              <a:rPr lang="ar-SA" altLang="en-US" sz="1300">
                <a:solidFill>
                  <a:srgbClr val="898989"/>
                </a:solidFill>
                <a:latin typeface="Arial" panose="020B0604020202020204" pitchFamily="34" charset="0"/>
                <a:cs typeface="Arial" panose="020B0604020202020204" pitchFamily="34" charset="0"/>
              </a:rPr>
              <a:pPr/>
              <a:t>27</a:t>
            </a:fld>
            <a:endParaRPr lang="en-US" altLang="en-US" sz="1300">
              <a:solidFill>
                <a:srgbClr val="898989"/>
              </a:solidFill>
              <a:latin typeface="Arial" panose="020B0604020202020204" pitchFamily="34" charset="0"/>
            </a:endParaRPr>
          </a:p>
        </p:txBody>
      </p:sp>
    </p:spTree>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64">
            <a:extLst>
              <a:ext uri="{FF2B5EF4-FFF2-40B4-BE49-F238E27FC236}">
                <a16:creationId xmlns:a16="http://schemas.microsoft.com/office/drawing/2014/main" id="{2515DEC6-4FEA-2349-BA4D-F5768664880A}"/>
              </a:ext>
            </a:extLst>
          </p:cNvPr>
          <p:cNvSpPr>
            <a:spLocks noGrp="1" noRot="1" noChangeArrowheads="1"/>
          </p:cNvSpPr>
          <p:nvPr>
            <p:ph type="title"/>
          </p:nvPr>
        </p:nvSpPr>
        <p:spPr>
          <a:xfrm>
            <a:off x="503238" y="293688"/>
            <a:ext cx="9051925" cy="1087437"/>
          </a:xfrm>
        </p:spPr>
        <p:txBody>
          <a:bodyPr/>
          <a:lstStyle/>
          <a:p>
            <a:pPr eaLnBrk="1" hangingPunct="1"/>
            <a:r>
              <a:rPr lang="en-US" altLang="en-US" sz="3600" b="1">
                <a:solidFill>
                  <a:srgbClr val="0066FF"/>
                </a:solidFill>
                <a:latin typeface="Arial" panose="020B0604020202020204" pitchFamily="34" charset="0"/>
                <a:cs typeface="Arial" panose="020B0604020202020204" pitchFamily="34" charset="0"/>
              </a:rPr>
              <a:t>Adverse Effects Thioamides</a:t>
            </a:r>
            <a:br>
              <a:rPr lang="en-US" altLang="en-US" sz="3600">
                <a:solidFill>
                  <a:srgbClr val="FF0000"/>
                </a:solidFill>
                <a:latin typeface="Arial" panose="020B0604020202020204" pitchFamily="34" charset="0"/>
                <a:cs typeface="Arial" panose="020B0604020202020204" pitchFamily="34" charset="0"/>
              </a:rPr>
            </a:br>
            <a:r>
              <a:rPr lang="en-US" altLang="en-US" sz="3600" b="1">
                <a:solidFill>
                  <a:srgbClr val="0066FF"/>
                </a:solidFill>
                <a:latin typeface="Arial" panose="020B0604020202020204" pitchFamily="34" charset="0"/>
                <a:cs typeface="Arial" panose="020B0604020202020204" pitchFamily="34" charset="0"/>
              </a:rPr>
              <a:t> </a:t>
            </a:r>
          </a:p>
        </p:txBody>
      </p:sp>
      <p:graphicFrame>
        <p:nvGraphicFramePr>
          <p:cNvPr id="84051" name="Group 83">
            <a:extLst>
              <a:ext uri="{FF2B5EF4-FFF2-40B4-BE49-F238E27FC236}">
                <a16:creationId xmlns:a16="http://schemas.microsoft.com/office/drawing/2014/main" id="{0CD636CC-08A8-2646-856E-0F84E2084595}"/>
              </a:ext>
            </a:extLst>
          </p:cNvPr>
          <p:cNvGraphicFramePr>
            <a:graphicFrameLocks noGrp="1"/>
          </p:cNvGraphicFramePr>
          <p:nvPr>
            <p:ph type="tbl" idx="1"/>
          </p:nvPr>
        </p:nvGraphicFramePr>
        <p:xfrm>
          <a:off x="0" y="1381125"/>
          <a:ext cx="10058400" cy="5481638"/>
        </p:xfrm>
        <a:graphic>
          <a:graphicData uri="http://schemas.openxmlformats.org/drawingml/2006/table">
            <a:tbl>
              <a:tblPr/>
              <a:tblGrid>
                <a:gridCol w="3352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4114800">
                  <a:extLst>
                    <a:ext uri="{9D8B030D-6E8A-4147-A177-3AD203B41FA5}">
                      <a16:colId xmlns:a16="http://schemas.microsoft.com/office/drawing/2014/main" val="20002"/>
                    </a:ext>
                  </a:extLst>
                </a:gridCol>
              </a:tblGrid>
              <a:tr h="556404">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altLang="en-US" sz="2800" b="1" dirty="0">
                          <a:solidFill>
                            <a:schemeClr val="tx1"/>
                          </a:solidFill>
                          <a:latin typeface="Arial" panose="020B0604020202020204" pitchFamily="34" charset="0"/>
                          <a:cs typeface="Arial" panose="020B0604020202020204" pitchFamily="34" charset="0"/>
                        </a:rPr>
                        <a:t>Adverse Effect</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Frequency</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comments</a:t>
                      </a:r>
                    </a:p>
                  </a:txBody>
                  <a:tcPr marL="99276" marR="99276" marT="49650" marB="496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30902">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rgbClr val="FF0000"/>
                          </a:solidFill>
                          <a:effectLst/>
                          <a:latin typeface="Arial" panose="020B0604020202020204" pitchFamily="34" charset="0"/>
                          <a:ea typeface="+mn-ea"/>
                          <a:cs typeface="Arial" panose="020B0604020202020204" pitchFamily="34" charset="0"/>
                        </a:rPr>
                        <a:t>Skin reactions </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99276" marR="99276" marT="49650" marB="496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4–6% </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Urticarial or macular reactions</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15644">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lang="en-US" sz="2400" b="1" kern="1200" dirty="0">
                        <a:solidFill>
                          <a:srgbClr val="FF0000"/>
                        </a:solidFill>
                        <a:effectLst/>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rgbClr val="FF0000"/>
                          </a:solidFill>
                          <a:effectLst/>
                          <a:latin typeface="Arial" panose="020B0604020202020204" pitchFamily="34" charset="0"/>
                          <a:ea typeface="+mn-ea"/>
                          <a:cs typeface="Arial" panose="020B0604020202020204" pitchFamily="34" charset="0"/>
                        </a:rPr>
                        <a:t>Arthralgia</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99276" marR="99276" marT="49650" marB="496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lang="en-US" sz="2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1–5% </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9863">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lang="en-US" sz="2400" b="1" i="0" u="none" strike="noStrike" kern="1200" baseline="0" dirty="0">
                        <a:solidFill>
                          <a:srgbClr val="FF0000"/>
                        </a:solidFill>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i="0" u="none" strike="noStrike" kern="1200" baseline="0" dirty="0">
                          <a:solidFill>
                            <a:srgbClr val="FF0000"/>
                          </a:solidFill>
                          <a:latin typeface="Arial" panose="020B0604020202020204" pitchFamily="34" charset="0"/>
                          <a:ea typeface="+mn-ea"/>
                          <a:cs typeface="Arial" panose="020B0604020202020204" pitchFamily="34" charset="0"/>
                        </a:rPr>
                        <a:t>Polyarthritis</a:t>
                      </a:r>
                      <a:r>
                        <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p>
                  </a:txBody>
                  <a:tcPr marL="99276" marR="99276" marT="49650" marB="496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lang="en-US" sz="2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1–2% </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endParaRPr lang="en-US" sz="2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en-US" sz="2400" b="1" kern="1200" dirty="0">
                          <a:solidFill>
                            <a:schemeClr val="tx1"/>
                          </a:solidFill>
                          <a:effectLst/>
                          <a:latin typeface="Arial" panose="020B0604020202020204" pitchFamily="34" charset="0"/>
                          <a:ea typeface="+mn-ea"/>
                          <a:cs typeface="Arial" panose="020B0604020202020204" pitchFamily="34" charset="0"/>
                        </a:rPr>
                        <a:t>So-called anti-thyroid arthritis</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08825">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lang="en-US" sz="2400" b="1" kern="1200" dirty="0">
                        <a:solidFill>
                          <a:srgbClr val="FF0000"/>
                        </a:solidFill>
                        <a:effectLst/>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rgbClr val="FF0000"/>
                          </a:solidFill>
                          <a:effectLst/>
                          <a:latin typeface="Arial" panose="020B0604020202020204" pitchFamily="34" charset="0"/>
                          <a:ea typeface="+mn-ea"/>
                          <a:cs typeface="Arial" panose="020B0604020202020204" pitchFamily="34" charset="0"/>
                        </a:rPr>
                        <a:t>GIT effects </a:t>
                      </a:r>
                      <a:r>
                        <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p>
                  </a:txBody>
                  <a:tcPr marL="99276" marR="99276" marT="49650" marB="496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endParaRPr lang="en-US" sz="2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en-US" sz="2400" b="1" kern="1200" dirty="0">
                          <a:solidFill>
                            <a:schemeClr val="tx1"/>
                          </a:solidFill>
                          <a:effectLst/>
                          <a:latin typeface="Arial" panose="020B0604020202020204" pitchFamily="34" charset="0"/>
                          <a:ea typeface="+mn-ea"/>
                          <a:cs typeface="Arial" panose="020B0604020202020204" pitchFamily="34" charset="0"/>
                        </a:rPr>
                        <a:t>1–5% </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endParaRPr lang="en-US" sz="2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en-US" sz="2400" b="1" kern="1200" dirty="0">
                          <a:solidFill>
                            <a:schemeClr val="tx1"/>
                          </a:solidFill>
                          <a:effectLst/>
                          <a:latin typeface="Arial" panose="020B0604020202020204" pitchFamily="34" charset="0"/>
                          <a:ea typeface="+mn-ea"/>
                          <a:cs typeface="Arial" panose="020B0604020202020204" pitchFamily="34" charset="0"/>
                        </a:rPr>
                        <a:t>gastric distress and nausea</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50" marB="496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0749" name="Slide Number Placeholder 4">
            <a:extLst>
              <a:ext uri="{FF2B5EF4-FFF2-40B4-BE49-F238E27FC236}">
                <a16:creationId xmlns:a16="http://schemas.microsoft.com/office/drawing/2014/main" id="{C2AB701C-88A3-0246-8F08-E8FF85D5789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BE42E8C8-F43B-E941-A792-1C70B441FC81}" type="slidenum">
              <a:rPr lang="ar-SA" altLang="en-US" sz="1300">
                <a:solidFill>
                  <a:srgbClr val="898989"/>
                </a:solidFill>
                <a:latin typeface="Arial" panose="020B0604020202020204" pitchFamily="34" charset="0"/>
                <a:cs typeface="Arial" panose="020B0604020202020204" pitchFamily="34" charset="0"/>
              </a:rPr>
              <a:pPr/>
              <a:t>28</a:t>
            </a:fld>
            <a:endParaRPr lang="en-US" altLang="en-US" sz="1300">
              <a:solidFill>
                <a:srgbClr val="898989"/>
              </a:solidFill>
              <a:latin typeface="Arial" panose="020B0604020202020204" pitchFamily="34" charset="0"/>
            </a:endParaRPr>
          </a:p>
        </p:txBody>
      </p:sp>
    </p:spTree>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64">
            <a:extLst>
              <a:ext uri="{FF2B5EF4-FFF2-40B4-BE49-F238E27FC236}">
                <a16:creationId xmlns:a16="http://schemas.microsoft.com/office/drawing/2014/main" id="{65221E27-A66A-3C43-94BB-D4CB7A5F6867}"/>
              </a:ext>
            </a:extLst>
          </p:cNvPr>
          <p:cNvSpPr>
            <a:spLocks noGrp="1" noRot="1" noChangeArrowheads="1"/>
          </p:cNvSpPr>
          <p:nvPr>
            <p:ph type="title"/>
          </p:nvPr>
        </p:nvSpPr>
        <p:spPr>
          <a:xfrm>
            <a:off x="503238" y="293688"/>
            <a:ext cx="9051925" cy="544512"/>
          </a:xfrm>
        </p:spPr>
        <p:txBody>
          <a:bodyPr/>
          <a:lstStyle/>
          <a:p>
            <a:pPr eaLnBrk="1" hangingPunct="1"/>
            <a:r>
              <a:rPr lang="en-US" altLang="en-US" sz="3600" b="1">
                <a:solidFill>
                  <a:srgbClr val="0066FF"/>
                </a:solidFill>
                <a:latin typeface="Arial" panose="020B0604020202020204" pitchFamily="34" charset="0"/>
                <a:cs typeface="Arial" panose="020B0604020202020204" pitchFamily="34" charset="0"/>
              </a:rPr>
              <a:t>Adverse Effects (cont.)</a:t>
            </a:r>
          </a:p>
        </p:txBody>
      </p:sp>
      <p:graphicFrame>
        <p:nvGraphicFramePr>
          <p:cNvPr id="84051" name="Group 83">
            <a:extLst>
              <a:ext uri="{FF2B5EF4-FFF2-40B4-BE49-F238E27FC236}">
                <a16:creationId xmlns:a16="http://schemas.microsoft.com/office/drawing/2014/main" id="{31E18090-58AA-084B-AF43-55518A0FC80C}"/>
              </a:ext>
            </a:extLst>
          </p:cNvPr>
          <p:cNvGraphicFramePr>
            <a:graphicFrameLocks noGrp="1"/>
          </p:cNvGraphicFramePr>
          <p:nvPr>
            <p:ph type="tbl" idx="1"/>
            <p:extLst>
              <p:ext uri="{D42A27DB-BD31-4B8C-83A1-F6EECF244321}">
                <p14:modId xmlns:p14="http://schemas.microsoft.com/office/powerpoint/2010/main" val="2279692971"/>
              </p:ext>
            </p:extLst>
          </p:nvPr>
        </p:nvGraphicFramePr>
        <p:xfrm>
          <a:off x="-152400" y="990600"/>
          <a:ext cx="10210800" cy="6473826"/>
        </p:xfrm>
        <a:graphic>
          <a:graphicData uri="http://schemas.openxmlformats.org/drawingml/2006/table">
            <a:tbl>
              <a:tblPr/>
              <a:tblGrid>
                <a:gridCol w="4038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650955">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altLang="en-US" sz="2800" b="1" dirty="0">
                          <a:solidFill>
                            <a:schemeClr val="tx1"/>
                          </a:solidFill>
                          <a:latin typeface="Arial" panose="020B0604020202020204" pitchFamily="34" charset="0"/>
                          <a:cs typeface="Arial" panose="020B0604020202020204" pitchFamily="34" charset="0"/>
                        </a:rPr>
                        <a:t>Adverse Effect</a:t>
                      </a: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Frequency</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comments</a:t>
                      </a:r>
                    </a:p>
                  </a:txBody>
                  <a:tcPr marL="99276" marR="99276" marT="49645" marB="49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6613">
                <a:tc>
                  <a:txBody>
                    <a:bodyPr/>
                    <a:lstStyle/>
                    <a:p>
                      <a:r>
                        <a:rPr lang="en-US" sz="2400" b="1" kern="1200" dirty="0" err="1">
                          <a:solidFill>
                            <a:srgbClr val="FF0000"/>
                          </a:solidFill>
                          <a:effectLst/>
                          <a:latin typeface="Arial" panose="020B0604020202020204" pitchFamily="34" charset="0"/>
                          <a:ea typeface="+mn-ea"/>
                          <a:cs typeface="Arial" panose="020B0604020202020204" pitchFamily="34" charset="0"/>
                        </a:rPr>
                        <a:t>Immunoallergic</a:t>
                      </a:r>
                      <a:endParaRPr lang="en-US" sz="2400" b="1" kern="1200" dirty="0">
                        <a:solidFill>
                          <a:srgbClr val="FF0000"/>
                        </a:solidFill>
                        <a:effectLst/>
                        <a:latin typeface="Arial" panose="020B0604020202020204" pitchFamily="34" charset="0"/>
                        <a:ea typeface="+mn-ea"/>
                        <a:cs typeface="Arial" panose="020B0604020202020204" pitchFamily="34" charset="0"/>
                      </a:endParaRPr>
                    </a:p>
                    <a:p>
                      <a:r>
                        <a:rPr lang="en-US" sz="2400" b="1" kern="1200" dirty="0">
                          <a:solidFill>
                            <a:srgbClr val="FF0000"/>
                          </a:solidFill>
                          <a:effectLst/>
                          <a:latin typeface="Arial" panose="020B0604020202020204" pitchFamily="34" charset="0"/>
                          <a:ea typeface="+mn-ea"/>
                          <a:cs typeface="Arial" panose="020B0604020202020204" pitchFamily="34" charset="0"/>
                        </a:rPr>
                        <a:t>hepatitis</a:t>
                      </a:r>
                    </a:p>
                    <a:p>
                      <a:endParaRPr lang="en-US" sz="2400" b="1" dirty="0">
                        <a:solidFill>
                          <a:srgbClr val="FF0000"/>
                        </a:solidFill>
                        <a:latin typeface="Arial" panose="020B0604020202020204" pitchFamily="34" charset="0"/>
                        <a:cs typeface="Arial" panose="020B0604020202020204" pitchFamily="34" charset="0"/>
                      </a:endParaRPr>
                    </a:p>
                  </a:txBody>
                  <a:tcPr marL="99276" marR="99276" marT="49645" marB="49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en-US" sz="2400" b="1" kern="1200" dirty="0">
                          <a:solidFill>
                            <a:schemeClr val="tx1"/>
                          </a:solidFill>
                          <a:effectLst/>
                          <a:latin typeface="Arial" panose="020B0604020202020204" pitchFamily="34" charset="0"/>
                          <a:ea typeface="+mn-ea"/>
                          <a:cs typeface="Arial" panose="020B0604020202020204" pitchFamily="34" charset="0"/>
                        </a:rPr>
                        <a:t>0.1–0.5% </a:t>
                      </a:r>
                      <a:endParaRPr lang="en-US" sz="2400" b="1" dirty="0">
                        <a:latin typeface="Arial" panose="020B0604020202020204" pitchFamily="34" charset="0"/>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i="0" u="none" strike="noStrike" kern="1200" baseline="0" dirty="0">
                          <a:solidFill>
                            <a:schemeClr val="tx1"/>
                          </a:solidFill>
                          <a:latin typeface="Arial" panose="020B0604020202020204" pitchFamily="34" charset="0"/>
                          <a:ea typeface="+mn-ea"/>
                          <a:cs typeface="Arial" panose="020B0604020202020204" pitchFamily="34" charset="0"/>
                        </a:rPr>
                        <a:t>Almost exclusively in patients taking </a:t>
                      </a:r>
                      <a:r>
                        <a:rPr lang="en-US" sz="2400" b="1" i="0" u="none" strike="noStrike" kern="1200" baseline="0" dirty="0" err="1">
                          <a:solidFill>
                            <a:srgbClr val="0066FF"/>
                          </a:solidFill>
                          <a:latin typeface="Arial" panose="020B0604020202020204" pitchFamily="34" charset="0"/>
                          <a:ea typeface="+mn-ea"/>
                          <a:cs typeface="Arial" panose="020B0604020202020204" pitchFamily="34" charset="0"/>
                        </a:rPr>
                        <a:t>propylthiouracil</a:t>
                      </a:r>
                      <a:endParaRPr kumimoji="0" lang="en-US" sz="2400" b="1" i="0" u="none" strike="noStrike" cap="none" normalizeH="0" baseline="0" dirty="0">
                        <a:ln>
                          <a:noFill/>
                        </a:ln>
                        <a:solidFill>
                          <a:srgbClr val="0066FF"/>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62388">
                <a:tc>
                  <a:txBody>
                    <a:bodyPr/>
                    <a:lstStyle/>
                    <a:p>
                      <a:r>
                        <a:rPr lang="en-US" sz="2400" b="1" kern="1200" dirty="0">
                          <a:solidFill>
                            <a:srgbClr val="FF0000"/>
                          </a:solidFill>
                          <a:effectLst/>
                          <a:latin typeface="Arial" panose="020B0604020202020204" pitchFamily="34" charset="0"/>
                          <a:ea typeface="+mn-ea"/>
                          <a:cs typeface="Arial" panose="020B0604020202020204" pitchFamily="34" charset="0"/>
                        </a:rPr>
                        <a:t>Agranulocytosis</a:t>
                      </a:r>
                      <a:endParaRPr lang="en-US" sz="2400" b="1" dirty="0">
                        <a:solidFill>
                          <a:srgbClr val="FF0000"/>
                        </a:solidFill>
                        <a:latin typeface="Arial" panose="020B0604020202020204" pitchFamily="34" charset="0"/>
                        <a:cs typeface="Arial" panose="020B0604020202020204" pitchFamily="34" charset="0"/>
                      </a:endParaRPr>
                    </a:p>
                  </a:txBody>
                  <a:tcPr marL="99276" marR="99276" marT="49645" marB="49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en-US" sz="2400" b="1" kern="1200" dirty="0">
                          <a:solidFill>
                            <a:schemeClr val="tx1"/>
                          </a:solidFill>
                          <a:effectLst/>
                          <a:latin typeface="Arial" panose="020B0604020202020204" pitchFamily="34" charset="0"/>
                          <a:ea typeface="+mn-ea"/>
                          <a:cs typeface="Arial" panose="020B0604020202020204" pitchFamily="34" charset="0"/>
                        </a:rPr>
                        <a:t>0.1–0.5% </a:t>
                      </a:r>
                      <a:endParaRPr lang="en-US" sz="2400" b="1" dirty="0">
                        <a:latin typeface="Arial" panose="020B0604020202020204" pitchFamily="34" charset="0"/>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i="0" u="none" strike="noStrike" kern="1200" baseline="0" dirty="0">
                          <a:solidFill>
                            <a:schemeClr val="tx1"/>
                          </a:solidFill>
                          <a:latin typeface="Arial" panose="020B0604020202020204" pitchFamily="34" charset="0"/>
                          <a:ea typeface="+mn-ea"/>
                          <a:cs typeface="Arial" panose="020B0604020202020204" pitchFamily="34" charset="0"/>
                        </a:rPr>
                        <a:t>Seen in patients with Graves’ disease; </a:t>
                      </a:r>
                      <a:r>
                        <a:rPr lang="en-US" altLang="en-US" sz="2400" b="1" dirty="0">
                          <a:latin typeface="Arial" charset="0"/>
                          <a:cs typeface="Arial" charset="0"/>
                        </a:rPr>
                        <a:t>occurs within 90 days of treatment</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2874">
                <a:tc>
                  <a:txBody>
                    <a:bodyPr/>
                    <a:lstStyle/>
                    <a:p>
                      <a:r>
                        <a:rPr lang="en-US" sz="2400" b="1" kern="1200" dirty="0">
                          <a:solidFill>
                            <a:srgbClr val="FF0000"/>
                          </a:solidFill>
                          <a:effectLst/>
                          <a:latin typeface="Arial" panose="020B0604020202020204" pitchFamily="34" charset="0"/>
                          <a:ea typeface="+mn-ea"/>
                          <a:cs typeface="Arial" panose="020B0604020202020204" pitchFamily="34" charset="0"/>
                        </a:rPr>
                        <a:t>ANCA-positive vasculitis</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i="1" kern="1200" dirty="0">
                          <a:solidFill>
                            <a:srgbClr val="FF0000"/>
                          </a:solidFill>
                          <a:effectLst/>
                          <a:latin typeface="Arial" panose="020B0604020202020204" pitchFamily="34" charset="0"/>
                          <a:ea typeface="+mn-ea"/>
                          <a:cs typeface="Arial" panose="020B0604020202020204" pitchFamily="34" charset="0"/>
                        </a:rPr>
                        <a:t>(Anti-neutrophil </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i="1" kern="1200" dirty="0">
                          <a:solidFill>
                            <a:srgbClr val="FF0000"/>
                          </a:solidFill>
                          <a:effectLst/>
                          <a:latin typeface="Arial" panose="020B0604020202020204" pitchFamily="34" charset="0"/>
                          <a:ea typeface="+mn-ea"/>
                          <a:cs typeface="Arial" panose="020B0604020202020204" pitchFamily="34" charset="0"/>
                        </a:rPr>
                        <a:t>cytoplasmic  antibodies)</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99276" marR="99276" marT="49645" marB="49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Rare</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b="1" i="0" u="none" strike="noStrike" kern="1200" baseline="0" dirty="0">
                          <a:solidFill>
                            <a:schemeClr val="tx1"/>
                          </a:solidFill>
                          <a:latin typeface="Arial" panose="020B0604020202020204" pitchFamily="34" charset="0"/>
                          <a:ea typeface="+mn-ea"/>
                          <a:cs typeface="Arial" panose="020B0604020202020204" pitchFamily="34" charset="0"/>
                        </a:rPr>
                        <a:t>With </a:t>
                      </a:r>
                      <a:r>
                        <a:rPr lang="en-US" sz="2400" b="1" i="0" u="none" strike="noStrike" kern="1200" baseline="0" dirty="0" err="1">
                          <a:solidFill>
                            <a:srgbClr val="0066FF"/>
                          </a:solidFill>
                          <a:latin typeface="Arial" panose="020B0604020202020204" pitchFamily="34" charset="0"/>
                          <a:ea typeface="+mn-ea"/>
                          <a:cs typeface="Arial" panose="020B0604020202020204" pitchFamily="34" charset="0"/>
                        </a:rPr>
                        <a:t>propylthiouracil</a:t>
                      </a:r>
                      <a:endParaRPr kumimoji="0" lang="en-US" sz="2400" b="1" i="0" u="none" strike="noStrike" cap="none" normalizeH="0" baseline="0" dirty="0">
                        <a:ln>
                          <a:noFill/>
                        </a:ln>
                        <a:solidFill>
                          <a:srgbClr val="0066FF"/>
                        </a:solidFill>
                        <a:effectLst/>
                        <a:latin typeface="Arial" panose="020B0604020202020204" pitchFamily="34" charset="0"/>
                        <a:cs typeface="Arial" panose="020B0604020202020204" pitchFamily="34" charset="0"/>
                      </a:endParaRPr>
                    </a:p>
                    <a:p>
                      <a:pPr marL="0" marR="0" lvl="0" indent="0" algn="ctr"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20996">
                <a:tc>
                  <a:txBody>
                    <a:bodyPr/>
                    <a:lstStyle/>
                    <a:p>
                      <a:r>
                        <a:rPr lang="en-US" sz="2400" b="1" kern="1200" dirty="0">
                          <a:solidFill>
                            <a:srgbClr val="FF0000"/>
                          </a:solidFill>
                          <a:effectLst/>
                          <a:latin typeface="Arial" panose="020B0604020202020204" pitchFamily="34" charset="0"/>
                          <a:ea typeface="+mn-ea"/>
                          <a:cs typeface="Arial" panose="020B0604020202020204" pitchFamily="34" charset="0"/>
                        </a:rPr>
                        <a:t>Abnormal sense of taste</a:t>
                      </a:r>
                    </a:p>
                    <a:p>
                      <a:r>
                        <a:rPr lang="en-US" sz="2400" b="1" kern="1200" dirty="0">
                          <a:solidFill>
                            <a:srgbClr val="FF0000"/>
                          </a:solidFill>
                          <a:effectLst/>
                          <a:latin typeface="Arial" panose="020B0604020202020204" pitchFamily="34" charset="0"/>
                          <a:ea typeface="+mn-ea"/>
                          <a:cs typeface="Arial" panose="020B0604020202020204" pitchFamily="34" charset="0"/>
                        </a:rPr>
                        <a:t>or smell</a:t>
                      </a: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99276" marR="99276" marT="49645" marB="49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en-US" sz="2400" b="1" kern="1200" dirty="0">
                          <a:solidFill>
                            <a:schemeClr val="tx1"/>
                          </a:solidFill>
                          <a:effectLst/>
                          <a:latin typeface="Arial" panose="020B0604020202020204" pitchFamily="34" charset="0"/>
                          <a:ea typeface="+mn-ea"/>
                          <a:cs typeface="Arial" panose="020B0604020202020204" pitchFamily="34" charset="0"/>
                        </a:rPr>
                        <a:t>Rare</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92188"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en-US" sz="2400" b="1" kern="1200" dirty="0">
                          <a:solidFill>
                            <a:schemeClr val="tx1"/>
                          </a:solidFill>
                          <a:effectLst/>
                          <a:latin typeface="Arial" panose="020B0604020202020204" pitchFamily="34" charset="0"/>
                          <a:ea typeface="+mn-ea"/>
                          <a:cs typeface="Arial" panose="020B0604020202020204" pitchFamily="34" charset="0"/>
                        </a:rPr>
                        <a:t>With </a:t>
                      </a:r>
                      <a:r>
                        <a:rPr lang="en-US" sz="2400" b="1" kern="1200" dirty="0" err="1">
                          <a:solidFill>
                            <a:srgbClr val="0066FF"/>
                          </a:solidFill>
                          <a:effectLst/>
                          <a:latin typeface="Arial" panose="020B0604020202020204" pitchFamily="34" charset="0"/>
                          <a:ea typeface="+mn-ea"/>
                          <a:cs typeface="Arial" panose="020B0604020202020204" pitchFamily="34" charset="0"/>
                        </a:rPr>
                        <a:t>methimazole</a:t>
                      </a:r>
                      <a:r>
                        <a:rPr lang="en-US" sz="2400" b="1" kern="1200" dirty="0">
                          <a:solidFill>
                            <a:schemeClr val="tx1"/>
                          </a:solidFill>
                          <a:effectLst/>
                          <a:latin typeface="Arial" panose="020B0604020202020204" pitchFamily="34" charset="0"/>
                          <a:ea typeface="+mn-ea"/>
                          <a:cs typeface="Arial" panose="020B0604020202020204" pitchFamily="34" charset="0"/>
                        </a:rPr>
                        <a:t> only</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9276" marR="99276" marT="49645" marB="49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1773" name="Slide Number Placeholder 4">
            <a:extLst>
              <a:ext uri="{FF2B5EF4-FFF2-40B4-BE49-F238E27FC236}">
                <a16:creationId xmlns:a16="http://schemas.microsoft.com/office/drawing/2014/main" id="{45FF7A4F-2C98-D243-95DF-9A395B88A5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21C80DA7-A844-C243-9BE5-A6771A9EB3CF}" type="slidenum">
              <a:rPr lang="ar-SA" altLang="en-US" sz="1300">
                <a:solidFill>
                  <a:srgbClr val="898989"/>
                </a:solidFill>
                <a:latin typeface="Arial" panose="020B0604020202020204" pitchFamily="34" charset="0"/>
                <a:cs typeface="Arial" panose="020B0604020202020204" pitchFamily="34" charset="0"/>
              </a:rPr>
              <a:pPr/>
              <a:t>29</a:t>
            </a:fld>
            <a:endParaRPr lang="en-US" altLang="en-US" sz="1300">
              <a:solidFill>
                <a:srgbClr val="898989"/>
              </a:solidFill>
              <a:latin typeface="Arial" panose="020B0604020202020204" pitchFamily="34" charset="0"/>
            </a:endParaRP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4" descr="thyroidhist">
            <a:extLst>
              <a:ext uri="{FF2B5EF4-FFF2-40B4-BE49-F238E27FC236}">
                <a16:creationId xmlns:a16="http://schemas.microsoft.com/office/drawing/2014/main" id="{6ABF5894-EC00-C049-A94C-F74FC9705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4681538"/>
            <a:ext cx="8869362"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a:extLst>
              <a:ext uri="{FF2B5EF4-FFF2-40B4-BE49-F238E27FC236}">
                <a16:creationId xmlns:a16="http://schemas.microsoft.com/office/drawing/2014/main" id="{5823AE86-EA65-3B4C-B454-EB2DB7834C54}"/>
              </a:ext>
            </a:extLst>
          </p:cNvPr>
          <p:cNvSpPr txBox="1">
            <a:spLocks noRot="1" noChangeArrowheads="1"/>
          </p:cNvSpPr>
          <p:nvPr/>
        </p:nvSpPr>
        <p:spPr bwMode="auto">
          <a:xfrm>
            <a:off x="503238" y="293688"/>
            <a:ext cx="90519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4800">
                <a:solidFill>
                  <a:srgbClr val="FF0000"/>
                </a:solidFill>
                <a:latin typeface="Calibri" panose="020F0502020204030204" pitchFamily="34" charset="0"/>
              </a:rPr>
              <a:t>Thyroid Gland</a:t>
            </a:r>
          </a:p>
        </p:txBody>
      </p:sp>
      <p:pic>
        <p:nvPicPr>
          <p:cNvPr id="4100" name="Picture 33" descr="goiter">
            <a:extLst>
              <a:ext uri="{FF2B5EF4-FFF2-40B4-BE49-F238E27FC236}">
                <a16:creationId xmlns:a16="http://schemas.microsoft.com/office/drawing/2014/main" id="{5DE10C25-E976-B641-AC8E-7D7C3B0B1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371600"/>
            <a:ext cx="886936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lide Number Placeholder 1">
            <a:extLst>
              <a:ext uri="{FF2B5EF4-FFF2-40B4-BE49-F238E27FC236}">
                <a16:creationId xmlns:a16="http://schemas.microsoft.com/office/drawing/2014/main" id="{E0C21030-7EEE-AB40-B6D0-BAFE551186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5AF1792A-92DE-034B-9AC2-AF4B512F4ACC}" type="slidenum">
              <a:rPr lang="ar-SA" altLang="en-US" sz="1300">
                <a:solidFill>
                  <a:srgbClr val="898989"/>
                </a:solidFill>
              </a:rPr>
              <a:pPr/>
              <a:t>3</a:t>
            </a:fld>
            <a:endParaRPr lang="en-US" altLang="en-US" sz="1300">
              <a:solidFill>
                <a:srgbClr val="898989"/>
              </a:solidFill>
            </a:endParaRPr>
          </a:p>
        </p:txBody>
      </p:sp>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F791B5F-7B91-C44A-B95B-6027B56AF102}"/>
              </a:ext>
            </a:extLst>
          </p:cNvPr>
          <p:cNvSpPr>
            <a:spLocks noGrp="1" noRot="1" noChangeArrowheads="1"/>
          </p:cNvSpPr>
          <p:nvPr>
            <p:ph type="title"/>
          </p:nvPr>
        </p:nvSpPr>
        <p:spPr>
          <a:xfrm>
            <a:off x="304800" y="0"/>
            <a:ext cx="9250363" cy="1524000"/>
          </a:xfrm>
        </p:spPr>
        <p:txBody>
          <a:bodyPr/>
          <a:lstStyle/>
          <a:p>
            <a:pPr eaLnBrk="1" hangingPunct="1"/>
            <a:r>
              <a:rPr lang="en-US" altLang="en-US" sz="3200" b="1" dirty="0">
                <a:solidFill>
                  <a:srgbClr val="0066FF"/>
                </a:solidFill>
                <a:latin typeface="Arial" panose="020B0604020202020204" pitchFamily="34" charset="0"/>
                <a:cs typeface="Arial" panose="020B0604020202020204" pitchFamily="34" charset="0"/>
              </a:rPr>
              <a:t>IODINE (</a:t>
            </a:r>
            <a:r>
              <a:rPr lang="en-US" altLang="en-US" sz="3200" b="1" dirty="0" err="1">
                <a:solidFill>
                  <a:srgbClr val="0066FF"/>
                </a:solidFill>
                <a:latin typeface="Arial" panose="020B0604020202020204" pitchFamily="34" charset="0"/>
                <a:cs typeface="Arial" panose="020B0604020202020204" pitchFamily="34" charset="0"/>
              </a:rPr>
              <a:t>Lugol's</a:t>
            </a:r>
            <a:r>
              <a:rPr lang="en-US" altLang="en-US" sz="3200" b="1" dirty="0">
                <a:solidFill>
                  <a:srgbClr val="0066FF"/>
                </a:solidFill>
                <a:latin typeface="Arial" panose="020B0604020202020204" pitchFamily="34" charset="0"/>
                <a:cs typeface="Arial" panose="020B0604020202020204" pitchFamily="34" charset="0"/>
              </a:rPr>
              <a:t> solution, potassium iodide)</a:t>
            </a:r>
          </a:p>
        </p:txBody>
      </p:sp>
      <p:sp>
        <p:nvSpPr>
          <p:cNvPr id="32771" name="Rectangle 3">
            <a:extLst>
              <a:ext uri="{FF2B5EF4-FFF2-40B4-BE49-F238E27FC236}">
                <a16:creationId xmlns:a16="http://schemas.microsoft.com/office/drawing/2014/main" id="{F155241B-4A39-6940-812F-7FDE8B3B12C5}"/>
              </a:ext>
            </a:extLst>
          </p:cNvPr>
          <p:cNvSpPr>
            <a:spLocks noGrp="1" noChangeArrowheads="1"/>
          </p:cNvSpPr>
          <p:nvPr>
            <p:ph idx="1"/>
          </p:nvPr>
        </p:nvSpPr>
        <p:spPr>
          <a:xfrm>
            <a:off x="0" y="1371600"/>
            <a:ext cx="10058400" cy="5943600"/>
          </a:xfrm>
        </p:spPr>
        <p:txBody>
          <a:bodyPr/>
          <a:lstStyle/>
          <a:p>
            <a:pPr eaLnBrk="1" hangingPunct="1">
              <a:lnSpc>
                <a:spcPct val="80000"/>
              </a:lnSpc>
            </a:pPr>
            <a:endParaRPr lang="en-US" altLang="en-US" b="1" dirty="0">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None/>
            </a:pPr>
            <a:r>
              <a:rPr lang="en-US" altLang="en-US" b="1" dirty="0">
                <a:latin typeface="Times New Roman" panose="02020603050405020304" pitchFamily="18" charset="0"/>
                <a:cs typeface="Times New Roman" panose="02020603050405020304" pitchFamily="18" charset="0"/>
              </a:rPr>
              <a:t>    </a:t>
            </a:r>
            <a:r>
              <a:rPr lang="en-US" altLang="en-US" sz="2800" b="1" dirty="0">
                <a:solidFill>
                  <a:srgbClr val="FF0000"/>
                </a:solidFill>
                <a:latin typeface="Arial" panose="020B0604020202020204" pitchFamily="34" charset="0"/>
                <a:cs typeface="Arial" panose="020B0604020202020204" pitchFamily="34" charset="0"/>
              </a:rPr>
              <a:t>Mechanism of action</a:t>
            </a:r>
          </a:p>
          <a:p>
            <a:pPr eaLnBrk="1" hangingPunct="1">
              <a:lnSpc>
                <a:spcPct val="80000"/>
              </a:lnSpc>
            </a:pPr>
            <a:endParaRPr lang="en-US" altLang="en-US" sz="2800" b="1" dirty="0">
              <a:latin typeface="Arial" panose="020B0604020202020204" pitchFamily="34" charset="0"/>
              <a:cs typeface="Arial" panose="020B0604020202020204" pitchFamily="34" charset="0"/>
            </a:endParaRPr>
          </a:p>
          <a:p>
            <a:pPr eaLnBrk="1" hangingPunct="1">
              <a:lnSpc>
                <a:spcPct val="80000"/>
              </a:lnSpc>
            </a:pPr>
            <a:r>
              <a:rPr lang="en-US" altLang="en-US" sz="2800" b="1" dirty="0">
                <a:latin typeface="Arial" panose="020B0604020202020204" pitchFamily="34" charset="0"/>
                <a:cs typeface="Arial" panose="020B0604020202020204" pitchFamily="34" charset="0"/>
              </a:rPr>
              <a:t>Inhibit thyroid hormone synthesis and release</a:t>
            </a:r>
          </a:p>
          <a:p>
            <a:pPr eaLnBrk="1" hangingPunct="1">
              <a:lnSpc>
                <a:spcPct val="80000"/>
              </a:lnSpc>
              <a:buFont typeface="Wingdings" pitchFamily="2" charset="2"/>
              <a:buNone/>
            </a:pPr>
            <a:r>
              <a:rPr lang="en-US" altLang="en-US" sz="2800" b="1" dirty="0">
                <a:latin typeface="Arial" panose="020B0604020202020204" pitchFamily="34" charset="0"/>
                <a:cs typeface="Arial" panose="020B0604020202020204" pitchFamily="34" charset="0"/>
              </a:rPr>
              <a:t> </a:t>
            </a:r>
          </a:p>
          <a:p>
            <a:pPr eaLnBrk="1" hangingPunct="1">
              <a:lnSpc>
                <a:spcPct val="80000"/>
              </a:lnSpc>
            </a:pPr>
            <a:r>
              <a:rPr lang="en-US" altLang="en-US" sz="2800" b="1" dirty="0">
                <a:latin typeface="Arial" panose="020B0604020202020204" pitchFamily="34" charset="0"/>
                <a:cs typeface="Arial" panose="020B0604020202020204" pitchFamily="34" charset="0"/>
              </a:rPr>
              <a:t>Block the peripheral conversion of T4 to T3 </a:t>
            </a:r>
          </a:p>
          <a:p>
            <a:pPr eaLnBrk="1" hangingPunct="1">
              <a:lnSpc>
                <a:spcPct val="80000"/>
              </a:lnSpc>
            </a:pPr>
            <a:endParaRPr lang="en-US" altLang="en-US" sz="2800" b="1" dirty="0">
              <a:latin typeface="Arial" panose="020B0604020202020204" pitchFamily="34" charset="0"/>
              <a:cs typeface="Arial" panose="020B0604020202020204" pitchFamily="34" charset="0"/>
            </a:endParaRPr>
          </a:p>
          <a:p>
            <a:pPr eaLnBrk="1" hangingPunct="1">
              <a:lnSpc>
                <a:spcPct val="80000"/>
              </a:lnSpc>
            </a:pPr>
            <a:r>
              <a:rPr lang="en-US" altLang="en-US" sz="2800" b="1" dirty="0">
                <a:latin typeface="Arial" panose="020B0604020202020204" pitchFamily="34" charset="0"/>
                <a:cs typeface="Arial" panose="020B0604020202020204" pitchFamily="34" charset="0"/>
              </a:rPr>
              <a:t>The effect is not sustained ( produce a temporary remission of symptoms  ) </a:t>
            </a:r>
          </a:p>
          <a:p>
            <a:pPr eaLnBrk="1" hangingPunct="1">
              <a:lnSpc>
                <a:spcPct val="80000"/>
              </a:lnSpc>
            </a:pPr>
            <a:endParaRPr lang="en-US" altLang="en-US" sz="2800" b="1" dirty="0">
              <a:solidFill>
                <a:srgbClr val="00FF00"/>
              </a:solidFill>
              <a:latin typeface="Arial" panose="020B0604020202020204" pitchFamily="34" charset="0"/>
              <a:cs typeface="Arial" panose="020B0604020202020204" pitchFamily="34" charset="0"/>
            </a:endParaRPr>
          </a:p>
          <a:p>
            <a:pPr eaLnBrk="1" hangingPunct="1">
              <a:lnSpc>
                <a:spcPct val="80000"/>
              </a:lnSpc>
              <a:buFont typeface="Wingdings" pitchFamily="2" charset="2"/>
              <a:buNone/>
            </a:pPr>
            <a:endParaRPr lang="en-US" altLang="en-US" b="1" dirty="0">
              <a:latin typeface="Times New Roman" panose="02020603050405020304" pitchFamily="18" charset="0"/>
              <a:cs typeface="Times New Roman" panose="02020603050405020304" pitchFamily="18" charset="0"/>
            </a:endParaRPr>
          </a:p>
        </p:txBody>
      </p:sp>
      <p:sp>
        <p:nvSpPr>
          <p:cNvPr id="32772" name="Slide Number Placeholder 4">
            <a:extLst>
              <a:ext uri="{FF2B5EF4-FFF2-40B4-BE49-F238E27FC236}">
                <a16:creationId xmlns:a16="http://schemas.microsoft.com/office/drawing/2014/main" id="{FE11FCAA-AE0F-C946-80EC-2E7CC47D1A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9E89E645-E1B3-8744-83B4-0E4CF446F319}" type="slidenum">
              <a:rPr lang="ar-SA" altLang="en-US" sz="1300">
                <a:solidFill>
                  <a:srgbClr val="898989"/>
                </a:solidFill>
                <a:latin typeface="Arial" panose="020B0604020202020204" pitchFamily="34" charset="0"/>
                <a:cs typeface="Arial" panose="020B0604020202020204" pitchFamily="34" charset="0"/>
              </a:rPr>
              <a:pPr/>
              <a:t>30</a:t>
            </a:fld>
            <a:endParaRPr lang="en-US" altLang="en-US" sz="1300">
              <a:solidFill>
                <a:srgbClr val="898989"/>
              </a:solidFill>
              <a:latin typeface="Arial" panose="020B0604020202020204" pitchFamily="34" charset="0"/>
            </a:endParaRPr>
          </a:p>
        </p:txBody>
      </p:sp>
    </p:spTree>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a:extLst>
              <a:ext uri="{FF2B5EF4-FFF2-40B4-BE49-F238E27FC236}">
                <a16:creationId xmlns:a16="http://schemas.microsoft.com/office/drawing/2014/main" id="{94D673C7-D5D4-E241-8016-FE9D7C7A35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221546E5-DBF2-9448-9DCC-FA4871FDB025}" type="slidenum">
              <a:rPr lang="ar-SA" altLang="en-US" sz="1300">
                <a:solidFill>
                  <a:srgbClr val="898989"/>
                </a:solidFill>
              </a:rPr>
              <a:pPr/>
              <a:t>31</a:t>
            </a:fld>
            <a:endParaRPr lang="en-US" altLang="en-US" sz="1300">
              <a:solidFill>
                <a:srgbClr val="898989"/>
              </a:solidFill>
            </a:endParaRPr>
          </a:p>
        </p:txBody>
      </p:sp>
      <p:pic>
        <p:nvPicPr>
          <p:cNvPr id="33795" name="Picture 2">
            <a:extLst>
              <a:ext uri="{FF2B5EF4-FFF2-40B4-BE49-F238E27FC236}">
                <a16:creationId xmlns:a16="http://schemas.microsoft.com/office/drawing/2014/main" id="{421E42A5-F40A-3344-99F8-C14CB35D9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8153400"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a:extLst>
              <a:ext uri="{FF2B5EF4-FFF2-40B4-BE49-F238E27FC236}">
                <a16:creationId xmlns:a16="http://schemas.microsoft.com/office/drawing/2014/main" id="{73E95DE3-5BE4-7A4C-A289-474BBFB53E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AC37595A-42A3-4041-B788-FF9A429A7185}" type="slidenum">
              <a:rPr lang="ar-SA" altLang="en-US" sz="1300">
                <a:solidFill>
                  <a:srgbClr val="898989"/>
                </a:solidFill>
              </a:rPr>
              <a:pPr/>
              <a:t>32</a:t>
            </a:fld>
            <a:endParaRPr lang="en-US" altLang="en-US" sz="1300">
              <a:solidFill>
                <a:srgbClr val="898989"/>
              </a:solidFill>
            </a:endParaRPr>
          </a:p>
        </p:txBody>
      </p:sp>
      <p:sp>
        <p:nvSpPr>
          <p:cNvPr id="34819" name="Rectangle 2">
            <a:extLst>
              <a:ext uri="{FF2B5EF4-FFF2-40B4-BE49-F238E27FC236}">
                <a16:creationId xmlns:a16="http://schemas.microsoft.com/office/drawing/2014/main" id="{BB85CB07-7B7F-E749-A85B-31A922EF98F2}"/>
              </a:ext>
            </a:extLst>
          </p:cNvPr>
          <p:cNvSpPr>
            <a:spLocks noChangeArrowheads="1"/>
          </p:cNvSpPr>
          <p:nvPr/>
        </p:nvSpPr>
        <p:spPr bwMode="auto">
          <a:xfrm>
            <a:off x="228600" y="152400"/>
            <a:ext cx="95250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3900" dirty="0">
                <a:solidFill>
                  <a:srgbClr val="0066FF"/>
                </a:solidFill>
                <a:latin typeface="Arial" panose="020B0604020202020204" pitchFamily="34" charset="0"/>
                <a:cs typeface="Arial" panose="020B0604020202020204" pitchFamily="34" charset="0"/>
              </a:rPr>
              <a:t>Therapeutic uses of </a:t>
            </a:r>
            <a:r>
              <a:rPr lang="en-US" altLang="en-US" sz="4000" dirty="0">
                <a:solidFill>
                  <a:srgbClr val="0066FF"/>
                </a:solidFill>
                <a:latin typeface="Arial" panose="020B0604020202020204" pitchFamily="34" charset="0"/>
                <a:cs typeface="Arial" panose="020B0604020202020204" pitchFamily="34" charset="0"/>
              </a:rPr>
              <a:t>IODINE</a:t>
            </a:r>
          </a:p>
          <a:p>
            <a:pPr algn="ctr"/>
            <a:endParaRPr lang="en-US" altLang="en-US" sz="3900" dirty="0">
              <a:solidFill>
                <a:srgbClr val="0066FF"/>
              </a:solidFill>
              <a:latin typeface="Arial" panose="020B0604020202020204" pitchFamily="34" charset="0"/>
              <a:cs typeface="Arial" panose="020B0604020202020204" pitchFamily="34" charset="0"/>
            </a:endParaRPr>
          </a:p>
          <a:p>
            <a:pPr marL="457200" indent="-457200" eaLnBrk="1" hangingPunct="1">
              <a:lnSpc>
                <a:spcPct val="8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Prior to thyroid surgery to decrease vascularity   &amp;   </a:t>
            </a:r>
          </a:p>
          <a:p>
            <a:pPr eaLnBrk="1" hangingPunct="1">
              <a:lnSpc>
                <a:spcPct val="80000"/>
              </a:lnSpc>
              <a:spcBef>
                <a:spcPct val="20000"/>
              </a:spcBef>
            </a:pPr>
            <a:r>
              <a:rPr lang="en-US" altLang="en-US" sz="2800" dirty="0">
                <a:solidFill>
                  <a:srgbClr val="000000"/>
                </a:solidFill>
                <a:latin typeface="Arial" panose="020B0604020202020204" pitchFamily="34" charset="0"/>
                <a:cs typeface="Arial" panose="020B0604020202020204" pitchFamily="34" charset="0"/>
              </a:rPr>
              <a:t>     size of the gland  </a:t>
            </a:r>
          </a:p>
          <a:p>
            <a:pPr eaLnBrk="1" hangingPunct="1">
              <a:lnSpc>
                <a:spcPct val="80000"/>
              </a:lnSpc>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8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Thyrotoxicosis</a:t>
            </a:r>
          </a:p>
          <a:p>
            <a:pPr eaLnBrk="1" hangingPunct="1">
              <a:lnSpc>
                <a:spcPct val="80000"/>
              </a:lnSpc>
              <a:spcBef>
                <a:spcPct val="20000"/>
              </a:spcBef>
            </a:pPr>
            <a:endParaRPr lang="en-US" altLang="en-US" sz="2800" dirty="0">
              <a:solidFill>
                <a:srgbClr val="FF0000"/>
              </a:solidFill>
              <a:latin typeface="Arial" panose="020B0604020202020204" pitchFamily="34" charset="0"/>
              <a:cs typeface="Arial" panose="020B0604020202020204" pitchFamily="34" charset="0"/>
            </a:endParaRPr>
          </a:p>
          <a:p>
            <a:pPr eaLnBrk="1" hangingPunct="1">
              <a:lnSpc>
                <a:spcPct val="80000"/>
              </a:lnSpc>
              <a:spcBef>
                <a:spcPct val="20000"/>
              </a:spcBef>
            </a:pPr>
            <a:r>
              <a:rPr lang="en-US" altLang="en-US" sz="2800" dirty="0">
                <a:solidFill>
                  <a:srgbClr val="FF0000"/>
                </a:solidFill>
                <a:latin typeface="Arial" panose="020B0604020202020204" pitchFamily="34" charset="0"/>
                <a:cs typeface="Arial" panose="020B0604020202020204" pitchFamily="34" charset="0"/>
              </a:rPr>
              <a:t>Examples </a:t>
            </a:r>
          </a:p>
          <a:p>
            <a:pPr eaLnBrk="1" hangingPunct="1">
              <a:lnSpc>
                <a:spcPct val="80000"/>
              </a:lnSpc>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lnSpc>
                <a:spcPct val="8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Organic iodides as : </a:t>
            </a:r>
            <a:r>
              <a:rPr lang="en-US" altLang="en-US" sz="2800" dirty="0" err="1">
                <a:solidFill>
                  <a:srgbClr val="000000"/>
                </a:solidFill>
                <a:latin typeface="Arial" panose="020B0604020202020204" pitchFamily="34" charset="0"/>
                <a:cs typeface="Arial" panose="020B0604020202020204" pitchFamily="34" charset="0"/>
              </a:rPr>
              <a:t>iopanoic</a:t>
            </a:r>
            <a:r>
              <a:rPr lang="en-US" altLang="en-US" sz="2800" dirty="0">
                <a:solidFill>
                  <a:srgbClr val="000000"/>
                </a:solidFill>
                <a:latin typeface="Arial" panose="020B0604020202020204" pitchFamily="34" charset="0"/>
                <a:cs typeface="Arial" panose="020B0604020202020204" pitchFamily="34" charset="0"/>
              </a:rPr>
              <a:t> acid or ipodate</a:t>
            </a:r>
          </a:p>
          <a:p>
            <a:pPr eaLnBrk="1" hangingPunct="1">
              <a:lnSpc>
                <a:spcPct val="8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Potassium iodide </a:t>
            </a:r>
          </a:p>
          <a:p>
            <a:endParaRPr lang="en-US" altLang="en-US" sz="3900" dirty="0">
              <a:solidFill>
                <a:srgbClr val="0066FF"/>
              </a:solidFill>
              <a:latin typeface="Arial" panose="020B0604020202020204" pitchFamily="34" charset="0"/>
              <a:cs typeface="Arial" panose="020B0604020202020204" pitchFamily="34" charset="0"/>
            </a:endParaRPr>
          </a:p>
          <a:p>
            <a:pPr algn="ctr"/>
            <a:endParaRPr lang="en-US" altLang="en-US" sz="3900" dirty="0">
              <a:solidFill>
                <a:srgbClr val="0066FF"/>
              </a:solidFill>
              <a:latin typeface="Arial" panose="020B0604020202020204" pitchFamily="34" charset="0"/>
              <a:cs typeface="Arial" panose="020B0604020202020204" pitchFamily="34" charset="0"/>
            </a:endParaRPr>
          </a:p>
          <a:p>
            <a:pPr algn="ctr"/>
            <a:r>
              <a:rPr lang="en-US" altLang="en-US" sz="3900" dirty="0">
                <a:solidFill>
                  <a:srgbClr val="0066FF"/>
                </a:solidFill>
                <a:latin typeface="Arial" panose="020B0604020202020204" pitchFamily="34" charset="0"/>
                <a:cs typeface="Arial" panose="020B0604020202020204" pitchFamily="34" charset="0"/>
              </a:rPr>
              <a:t> </a:t>
            </a:r>
            <a:endParaRPr lang="en-US" altLang="en-US" dirty="0"/>
          </a:p>
        </p:txBody>
      </p:sp>
    </p:spTree>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1">
            <a:extLst>
              <a:ext uri="{FF2B5EF4-FFF2-40B4-BE49-F238E27FC236}">
                <a16:creationId xmlns:a16="http://schemas.microsoft.com/office/drawing/2014/main" id="{B95D3D0D-4F09-614E-9B34-8CCD2AEA3A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27D26CFD-1089-BC48-BE52-DFDCB25293D7}" type="slidenum">
              <a:rPr lang="ar-SA" altLang="en-US" sz="1300">
                <a:solidFill>
                  <a:srgbClr val="898989"/>
                </a:solidFill>
              </a:rPr>
              <a:pPr/>
              <a:t>33</a:t>
            </a:fld>
            <a:endParaRPr lang="en-US" altLang="en-US" sz="1300">
              <a:solidFill>
                <a:srgbClr val="898989"/>
              </a:solidFill>
            </a:endParaRPr>
          </a:p>
        </p:txBody>
      </p:sp>
      <p:sp>
        <p:nvSpPr>
          <p:cNvPr id="35843" name="Rectangle 2">
            <a:extLst>
              <a:ext uri="{FF2B5EF4-FFF2-40B4-BE49-F238E27FC236}">
                <a16:creationId xmlns:a16="http://schemas.microsoft.com/office/drawing/2014/main" id="{6614FFED-8263-9D4D-AB2A-52F4B4D1E5C7}"/>
              </a:ext>
            </a:extLst>
          </p:cNvPr>
          <p:cNvSpPr>
            <a:spLocks noChangeArrowheads="1"/>
          </p:cNvSpPr>
          <p:nvPr/>
        </p:nvSpPr>
        <p:spPr bwMode="auto">
          <a:xfrm>
            <a:off x="228600" y="457200"/>
            <a:ext cx="96012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4300" dirty="0">
                <a:solidFill>
                  <a:srgbClr val="0066FF"/>
                </a:solidFill>
                <a:latin typeface="Arial" panose="020B0604020202020204" pitchFamily="34" charset="0"/>
                <a:cs typeface="Arial" panose="020B0604020202020204" pitchFamily="34" charset="0"/>
              </a:rPr>
              <a:t>Precautions / toxicity</a:t>
            </a:r>
          </a:p>
          <a:p>
            <a:pPr algn="ctr"/>
            <a:endParaRPr lang="en-US" altLang="en-US" sz="4300" dirty="0">
              <a:solidFill>
                <a:srgbClr val="0066FF"/>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Should not be used as a single therapy</a:t>
            </a:r>
          </a:p>
          <a:p>
            <a:pPr marL="457200" indent="-457200" eaLnBrk="1" hangingPunct="1">
              <a:spcBef>
                <a:spcPct val="20000"/>
              </a:spcBef>
              <a:buFont typeface="Arial" panose="020B0604020202020204" pitchFamily="34" charset="0"/>
              <a:buChar char="•"/>
            </a:pPr>
            <a:r>
              <a:rPr lang="en-US" altLang="en-US" sz="2800" dirty="0">
                <a:solidFill>
                  <a:srgbClr val="FF0000"/>
                </a:solidFill>
                <a:latin typeface="Arial" panose="020B0604020202020204" pitchFamily="34" charset="0"/>
                <a:cs typeface="Arial" panose="020B0604020202020204" pitchFamily="34" charset="0"/>
              </a:rPr>
              <a:t>Should not be used in pregnancy</a:t>
            </a: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May produce iodism  ( Rare, as iodine is not much used now)</a:t>
            </a:r>
          </a:p>
          <a:p>
            <a:pPr eaLnBrk="1" hangingPunct="1">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spcBef>
                <a:spcPct val="20000"/>
              </a:spcBef>
            </a:pPr>
            <a:r>
              <a:rPr lang="en-US" altLang="en-US" sz="2800" dirty="0">
                <a:solidFill>
                  <a:srgbClr val="FF0000"/>
                </a:solidFill>
                <a:latin typeface="Arial" panose="020B0604020202020204" pitchFamily="34" charset="0"/>
                <a:cs typeface="Arial" panose="020B0604020202020204" pitchFamily="34" charset="0"/>
              </a:rPr>
              <a:t>Iodism Symptoms</a:t>
            </a:r>
            <a:r>
              <a:rPr lang="en-US" altLang="en-US" sz="2800" dirty="0">
                <a:solidFill>
                  <a:srgbClr val="000000"/>
                </a:solidFill>
                <a:latin typeface="Arial" panose="020B0604020202020204" pitchFamily="34" charset="0"/>
                <a:cs typeface="Arial" panose="020B0604020202020204" pitchFamily="34" charset="0"/>
              </a:rPr>
              <a:t>: </a:t>
            </a:r>
          </a:p>
          <a:p>
            <a:pPr eaLnBrk="1" hangingPunct="1">
              <a:spcBef>
                <a:spcPct val="20000"/>
              </a:spcBef>
            </a:pPr>
            <a:r>
              <a:rPr lang="en-US" altLang="en-US" sz="2800" dirty="0">
                <a:solidFill>
                  <a:srgbClr val="000000"/>
                </a:solidFill>
                <a:latin typeface="Arial" panose="020B0604020202020204" pitchFamily="34" charset="0"/>
                <a:cs typeface="Arial" panose="020B0604020202020204" pitchFamily="34" charset="0"/>
              </a:rPr>
              <a:t>(skin rash , hypersalivation, oral ulcers, </a:t>
            </a:r>
          </a:p>
          <a:p>
            <a:pPr eaLnBrk="1" hangingPunct="1">
              <a:spcBef>
                <a:spcPct val="20000"/>
              </a:spcBef>
            </a:pPr>
            <a:r>
              <a:rPr lang="en-US" altLang="en-US" sz="2800" dirty="0">
                <a:solidFill>
                  <a:srgbClr val="000000"/>
                </a:solidFill>
                <a:latin typeface="Arial" panose="020B0604020202020204" pitchFamily="34" charset="0"/>
                <a:cs typeface="Arial" panose="020B0604020202020204" pitchFamily="34" charset="0"/>
              </a:rPr>
              <a:t>metallic taste, bad breath).</a:t>
            </a:r>
          </a:p>
          <a:p>
            <a:endParaRPr lang="en-US" altLang="en-US" dirty="0"/>
          </a:p>
        </p:txBody>
      </p:sp>
    </p:spTree>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1">
            <a:extLst>
              <a:ext uri="{FF2B5EF4-FFF2-40B4-BE49-F238E27FC236}">
                <a16:creationId xmlns:a16="http://schemas.microsoft.com/office/drawing/2014/main" id="{D2829A64-05A9-DE4A-B91A-92791CA9A0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4B7F3DC3-2D92-AD49-86CC-A128B4EAC630}" type="slidenum">
              <a:rPr lang="ar-SA" altLang="en-US" sz="1300">
                <a:solidFill>
                  <a:srgbClr val="898989"/>
                </a:solidFill>
              </a:rPr>
              <a:pPr/>
              <a:t>34</a:t>
            </a:fld>
            <a:endParaRPr lang="en-US" altLang="en-US" sz="1300">
              <a:solidFill>
                <a:srgbClr val="898989"/>
              </a:solidFill>
            </a:endParaRPr>
          </a:p>
        </p:txBody>
      </p:sp>
      <p:sp>
        <p:nvSpPr>
          <p:cNvPr id="36867" name="Rectangle 2">
            <a:extLst>
              <a:ext uri="{FF2B5EF4-FFF2-40B4-BE49-F238E27FC236}">
                <a16:creationId xmlns:a16="http://schemas.microsoft.com/office/drawing/2014/main" id="{C2F5B32B-9065-CC49-8301-597A1E221210}"/>
              </a:ext>
            </a:extLst>
          </p:cNvPr>
          <p:cNvSpPr>
            <a:spLocks noChangeArrowheads="1"/>
          </p:cNvSpPr>
          <p:nvPr/>
        </p:nvSpPr>
        <p:spPr bwMode="auto">
          <a:xfrm>
            <a:off x="0" y="304800"/>
            <a:ext cx="9829800" cy="73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3600" dirty="0">
                <a:solidFill>
                  <a:srgbClr val="0066FF"/>
                </a:solidFill>
                <a:latin typeface="Arial" panose="020B0604020202020204" pitchFamily="34" charset="0"/>
                <a:cs typeface="Arial" panose="020B0604020202020204" pitchFamily="34" charset="0"/>
              </a:rPr>
              <a:t>RADIOACTIVE IODINE</a:t>
            </a:r>
            <a:r>
              <a:rPr lang="ar-SA" altLang="en-US" sz="3600" dirty="0">
                <a:solidFill>
                  <a:srgbClr val="0066FF"/>
                </a:solidFill>
                <a:latin typeface="Arial" panose="020B0604020202020204" pitchFamily="34" charset="0"/>
                <a:cs typeface="Arial" panose="020B0604020202020204" pitchFamily="34" charset="0"/>
              </a:rPr>
              <a:t> </a:t>
            </a:r>
            <a:r>
              <a:rPr lang="en-US" altLang="en-US" sz="3600" dirty="0">
                <a:solidFill>
                  <a:srgbClr val="0066FF"/>
                </a:solidFill>
                <a:latin typeface="Arial" panose="020B0604020202020204" pitchFamily="34" charset="0"/>
                <a:cs typeface="Arial" panose="020B0604020202020204" pitchFamily="34" charset="0"/>
              </a:rPr>
              <a:t> ( RAI )</a:t>
            </a:r>
          </a:p>
          <a:p>
            <a:pPr eaLnBrk="1" hangingPunct="1">
              <a:lnSpc>
                <a:spcPct val="90000"/>
              </a:lnSpc>
              <a:spcBef>
                <a:spcPct val="20000"/>
              </a:spcBef>
              <a:buFont typeface="Arial" panose="020B0604020202020204" pitchFamily="34" charset="0"/>
              <a:buChar char="•"/>
            </a:pPr>
            <a:r>
              <a:rPr lang="en-US" altLang="en-US" sz="2800" baseline="30000" dirty="0">
                <a:solidFill>
                  <a:srgbClr val="000000"/>
                </a:solidFill>
                <a:latin typeface="Arial" panose="020B0604020202020204" pitchFamily="34" charset="0"/>
                <a:cs typeface="Arial" panose="020B0604020202020204" pitchFamily="34" charset="0"/>
              </a:rPr>
              <a:t>131</a:t>
            </a:r>
            <a:r>
              <a:rPr lang="en-US" altLang="en-US" sz="2800" dirty="0">
                <a:solidFill>
                  <a:srgbClr val="000000"/>
                </a:solidFill>
                <a:latin typeface="Arial" panose="020B0604020202020204" pitchFamily="34" charset="0"/>
                <a:cs typeface="Arial" panose="020B0604020202020204" pitchFamily="34" charset="0"/>
              </a:rPr>
              <a:t> I isotope ( therapeutic effect due to emission of </a:t>
            </a:r>
            <a:r>
              <a:rPr lang="el-GR" altLang="en-US" sz="2800" dirty="0">
                <a:solidFill>
                  <a:srgbClr val="000000"/>
                </a:solidFill>
                <a:latin typeface="Arial" panose="020B0604020202020204" pitchFamily="34" charset="0"/>
                <a:cs typeface="Arial" panose="020B0604020202020204" pitchFamily="34" charset="0"/>
              </a:rPr>
              <a:t>β</a:t>
            </a:r>
            <a:r>
              <a:rPr lang="en-US" altLang="en-US" sz="2800" dirty="0">
                <a:solidFill>
                  <a:srgbClr val="000000"/>
                </a:solidFill>
                <a:latin typeface="Arial" panose="020B0604020202020204" pitchFamily="34" charset="0"/>
                <a:cs typeface="Arial" panose="020B0604020202020204" pitchFamily="34" charset="0"/>
              </a:rPr>
              <a:t> rays )</a:t>
            </a:r>
          </a:p>
          <a:p>
            <a:pPr eaLnBrk="1" hangingPunct="1">
              <a:lnSpc>
                <a:spcPct val="90000"/>
              </a:lnSpc>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9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Accumulates in the thyroid gland and destroys parenchymal cells, producing a long-term decrease in thyroid hormone levels.  </a:t>
            </a:r>
          </a:p>
          <a:p>
            <a:pPr eaLnBrk="1" hangingPunct="1">
              <a:lnSpc>
                <a:spcPct val="90000"/>
              </a:lnSpc>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9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Clinical improvement may take 2-3 months</a:t>
            </a:r>
          </a:p>
          <a:p>
            <a:pPr marL="457200" indent="-457200" eaLnBrk="1" hangingPunct="1">
              <a:lnSpc>
                <a:spcPct val="15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Half -life  5 days</a:t>
            </a:r>
          </a:p>
          <a:p>
            <a:pPr marL="457200" indent="-457200" eaLnBrk="1" hangingPunct="1">
              <a:lnSpc>
                <a:spcPct val="15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Cross placenta &amp; excreted in breast milk</a:t>
            </a:r>
          </a:p>
          <a:p>
            <a:pPr marL="457200" indent="-457200" eaLnBrk="1" hangingPunct="1">
              <a:lnSpc>
                <a:spcPct val="15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Easy to administer, effective, painless and less expensive</a:t>
            </a:r>
          </a:p>
          <a:p>
            <a:endParaRPr lang="en-US" altLang="en-US" dirty="0"/>
          </a:p>
        </p:txBody>
      </p:sp>
    </p:spTree>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a:extLst>
              <a:ext uri="{FF2B5EF4-FFF2-40B4-BE49-F238E27FC236}">
                <a16:creationId xmlns:a16="http://schemas.microsoft.com/office/drawing/2014/main" id="{1FB0ED6E-8994-6D4D-84BB-3B0A6DB9B1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B80987CE-EEFE-0A40-A4C8-BAE9D233932B}" type="slidenum">
              <a:rPr lang="ar-SA" altLang="en-US" sz="1300">
                <a:solidFill>
                  <a:srgbClr val="898989"/>
                </a:solidFill>
              </a:rPr>
              <a:pPr/>
              <a:t>35</a:t>
            </a:fld>
            <a:endParaRPr lang="en-US" altLang="en-US" sz="1300">
              <a:solidFill>
                <a:srgbClr val="898989"/>
              </a:solidFill>
            </a:endParaRPr>
          </a:p>
        </p:txBody>
      </p:sp>
      <p:sp>
        <p:nvSpPr>
          <p:cNvPr id="37891" name="Rectangle 2">
            <a:extLst>
              <a:ext uri="{FF2B5EF4-FFF2-40B4-BE49-F238E27FC236}">
                <a16:creationId xmlns:a16="http://schemas.microsoft.com/office/drawing/2014/main" id="{0D8CDA09-0302-6F41-8AA5-A44DE33BA180}"/>
              </a:ext>
            </a:extLst>
          </p:cNvPr>
          <p:cNvSpPr>
            <a:spLocks noChangeArrowheads="1"/>
          </p:cNvSpPr>
          <p:nvPr/>
        </p:nvSpPr>
        <p:spPr bwMode="auto">
          <a:xfrm>
            <a:off x="296863" y="228600"/>
            <a:ext cx="9525000"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4800" dirty="0">
                <a:solidFill>
                  <a:srgbClr val="0066FF"/>
                </a:solidFill>
                <a:latin typeface="Arial" panose="020B0604020202020204" pitchFamily="34" charset="0"/>
                <a:cs typeface="Arial" panose="020B0604020202020204" pitchFamily="34" charset="0"/>
              </a:rPr>
              <a:t>Radioactive Iodine ( con.)</a:t>
            </a:r>
          </a:p>
          <a:p>
            <a:pPr eaLnBrk="1" hangingPunct="1">
              <a:spcBef>
                <a:spcPct val="20000"/>
              </a:spcBef>
              <a:buFont typeface="Arial" panose="020B0604020202020204" pitchFamily="34" charset="0"/>
              <a:buChar char="•"/>
            </a:pPr>
            <a:endParaRPr lang="en-US" altLang="en-US" sz="35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Available as a solution or in capsules</a:t>
            </a:r>
          </a:p>
          <a:p>
            <a:pPr eaLnBrk="1" hangingPunct="1">
              <a:spcBef>
                <a:spcPct val="20000"/>
              </a:spcBef>
              <a:buFont typeface="Arial" panose="020B0604020202020204" pitchFamily="34" charset="0"/>
              <a:buChar char="•"/>
            </a:pPr>
            <a:endParaRPr lang="en-US" altLang="en-US" sz="2800" dirty="0">
              <a:solidFill>
                <a:srgbClr val="FF0000"/>
              </a:solidFill>
              <a:latin typeface="Arial" panose="020B0604020202020204" pitchFamily="34" charset="0"/>
              <a:cs typeface="Arial" panose="020B0604020202020204" pitchFamily="34" charset="0"/>
            </a:endParaRPr>
          </a:p>
          <a:p>
            <a:pPr eaLnBrk="1" hangingPunct="1">
              <a:spcBef>
                <a:spcPct val="20000"/>
              </a:spcBef>
              <a:buFont typeface="Arial" panose="020B0604020202020204" pitchFamily="34" charset="0"/>
              <a:buChar char="•"/>
            </a:pPr>
            <a:r>
              <a:rPr lang="en-US" altLang="en-US" sz="2800" dirty="0">
                <a:solidFill>
                  <a:srgbClr val="FF0000"/>
                </a:solidFill>
                <a:latin typeface="Arial" panose="020B0604020202020204" pitchFamily="34" charset="0"/>
                <a:cs typeface="Arial" panose="020B0604020202020204" pitchFamily="34" charset="0"/>
              </a:rPr>
              <a:t>Clinical uses :</a:t>
            </a: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Hyperthyroidism mainly</a:t>
            </a:r>
            <a:r>
              <a:rPr lang="en-US" altLang="en-US" sz="2800" b="0" dirty="0">
                <a:solidFill>
                  <a:srgbClr val="000000"/>
                </a:solidFill>
                <a:latin typeface="Arial" panose="020B0604020202020204" pitchFamily="34" charset="0"/>
                <a:cs typeface="Arial" panose="020B0604020202020204" pitchFamily="34" charset="0"/>
              </a:rPr>
              <a:t> </a:t>
            </a:r>
            <a:r>
              <a:rPr lang="en-US" altLang="en-US" sz="2800" dirty="0">
                <a:solidFill>
                  <a:srgbClr val="000000"/>
                </a:solidFill>
                <a:latin typeface="Arial" panose="020B0604020202020204" pitchFamily="34" charset="0"/>
                <a:cs typeface="Arial" panose="020B0604020202020204" pitchFamily="34" charset="0"/>
              </a:rPr>
              <a:t>in old patients (above 40)</a:t>
            </a: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Graves</a:t>
            </a:r>
            <a:r>
              <a:rPr lang="en-US" altLang="en-US" sz="2800" baseline="30000" dirty="0">
                <a:solidFill>
                  <a:srgbClr val="000000"/>
                </a:solidFill>
                <a:latin typeface="Arial" panose="020B0604020202020204" pitchFamily="34" charset="0"/>
                <a:cs typeface="Arial" panose="020B0604020202020204" pitchFamily="34" charset="0"/>
              </a:rPr>
              <a:t>,</a:t>
            </a:r>
            <a:r>
              <a:rPr lang="en-US" altLang="en-US" sz="2800" dirty="0">
                <a:solidFill>
                  <a:srgbClr val="000000"/>
                </a:solidFill>
                <a:latin typeface="Arial" panose="020B0604020202020204" pitchFamily="34" charset="0"/>
                <a:cs typeface="Arial" panose="020B0604020202020204" pitchFamily="34" charset="0"/>
              </a:rPr>
              <a:t> disease</a:t>
            </a: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Patients with toxic nodular goiter</a:t>
            </a: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As a diagnostic </a:t>
            </a:r>
            <a:endParaRPr lang="ar-EG" altLang="en-US" sz="2800" dirty="0">
              <a:solidFill>
                <a:srgbClr val="000000"/>
              </a:solidFill>
              <a:latin typeface="Arial" panose="020B0604020202020204" pitchFamily="34" charset="0"/>
              <a:cs typeface="Arial" panose="020B0604020202020204" pitchFamily="34" charset="0"/>
            </a:endParaRPr>
          </a:p>
          <a:p>
            <a:endParaRPr lang="en-US" altLang="en-US" dirty="0"/>
          </a:p>
        </p:txBody>
      </p:sp>
    </p:spTree>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a:extLst>
              <a:ext uri="{FF2B5EF4-FFF2-40B4-BE49-F238E27FC236}">
                <a16:creationId xmlns:a16="http://schemas.microsoft.com/office/drawing/2014/main" id="{A3E5F99B-AB8A-904E-9DC0-F2F2FEB030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9DC95182-6952-B549-AF88-F93BE3982991}" type="slidenum">
              <a:rPr lang="ar-SA" altLang="en-US" sz="1300">
                <a:solidFill>
                  <a:srgbClr val="898989"/>
                </a:solidFill>
              </a:rPr>
              <a:pPr/>
              <a:t>36</a:t>
            </a:fld>
            <a:endParaRPr lang="en-US" altLang="en-US" sz="1300">
              <a:solidFill>
                <a:srgbClr val="898989"/>
              </a:solidFill>
            </a:endParaRPr>
          </a:p>
        </p:txBody>
      </p:sp>
      <p:sp>
        <p:nvSpPr>
          <p:cNvPr id="38915" name="Rectangle 2">
            <a:extLst>
              <a:ext uri="{FF2B5EF4-FFF2-40B4-BE49-F238E27FC236}">
                <a16:creationId xmlns:a16="http://schemas.microsoft.com/office/drawing/2014/main" id="{3A084C37-665B-9542-9A2B-B141CA69E2EF}"/>
              </a:ext>
            </a:extLst>
          </p:cNvPr>
          <p:cNvSpPr>
            <a:spLocks noChangeArrowheads="1"/>
          </p:cNvSpPr>
          <p:nvPr/>
        </p:nvSpPr>
        <p:spPr bwMode="auto">
          <a:xfrm>
            <a:off x="425450" y="381000"/>
            <a:ext cx="92964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4800" dirty="0">
                <a:solidFill>
                  <a:srgbClr val="0066FF"/>
                </a:solidFill>
                <a:latin typeface="Arial" panose="020B0604020202020204" pitchFamily="34" charset="0"/>
                <a:cs typeface="Arial" panose="020B0604020202020204" pitchFamily="34" charset="0"/>
              </a:rPr>
              <a:t>Disadvantages</a:t>
            </a:r>
          </a:p>
          <a:p>
            <a:pPr algn="ctr"/>
            <a:endParaRPr lang="en-US" altLang="en-US" sz="4800" dirty="0">
              <a:solidFill>
                <a:srgbClr val="0066FF"/>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High incidence of delayed hypothyroidism</a:t>
            </a:r>
          </a:p>
          <a:p>
            <a:pPr eaLnBrk="1" hangingPunct="1">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Large doses have cytotoxic actions ( necrosis of the follicular cells followed by fibrosis )</a:t>
            </a:r>
          </a:p>
          <a:p>
            <a:pPr eaLnBrk="1" hangingPunct="1">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May cause genetic damage</a:t>
            </a:r>
          </a:p>
          <a:p>
            <a:pPr eaLnBrk="1" hangingPunct="1">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May cause leukemia &amp; neoplasia </a:t>
            </a:r>
            <a:r>
              <a:rPr lang="en-US" altLang="en-US" sz="3500" dirty="0">
                <a:solidFill>
                  <a:srgbClr val="000000"/>
                </a:solidFill>
                <a:latin typeface="Calibri" panose="020F0502020204030204" pitchFamily="34" charset="0"/>
              </a:rPr>
              <a:t>	</a:t>
            </a:r>
            <a:endParaRPr lang="en-US" altLang="en-US" dirty="0"/>
          </a:p>
        </p:txBody>
      </p:sp>
    </p:spTree>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a:extLst>
              <a:ext uri="{FF2B5EF4-FFF2-40B4-BE49-F238E27FC236}">
                <a16:creationId xmlns:a16="http://schemas.microsoft.com/office/drawing/2014/main" id="{A732841A-DB64-0044-8DE3-B9EB512AF06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75E98A30-4102-3241-B014-E1C309EB19A2}" type="slidenum">
              <a:rPr lang="ar-SA" altLang="en-US" sz="1300">
                <a:solidFill>
                  <a:srgbClr val="898989"/>
                </a:solidFill>
              </a:rPr>
              <a:pPr/>
              <a:t>37</a:t>
            </a:fld>
            <a:endParaRPr lang="en-US" altLang="en-US" sz="1300">
              <a:solidFill>
                <a:srgbClr val="898989"/>
              </a:solidFill>
            </a:endParaRPr>
          </a:p>
        </p:txBody>
      </p:sp>
      <p:sp>
        <p:nvSpPr>
          <p:cNvPr id="39939" name="Rectangle 2">
            <a:extLst>
              <a:ext uri="{FF2B5EF4-FFF2-40B4-BE49-F238E27FC236}">
                <a16:creationId xmlns:a16="http://schemas.microsoft.com/office/drawing/2014/main" id="{908C3D87-E21D-EB42-999E-9EF6FBBB441B}"/>
              </a:ext>
            </a:extLst>
          </p:cNvPr>
          <p:cNvSpPr>
            <a:spLocks noChangeArrowheads="1"/>
          </p:cNvSpPr>
          <p:nvPr/>
        </p:nvSpPr>
        <p:spPr bwMode="auto">
          <a:xfrm>
            <a:off x="120650" y="304800"/>
            <a:ext cx="96774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3500" dirty="0">
                <a:solidFill>
                  <a:srgbClr val="0066FF"/>
                </a:solidFill>
                <a:latin typeface="Arial" panose="020B0604020202020204" pitchFamily="34" charset="0"/>
                <a:cs typeface="Arial" panose="020B0604020202020204" pitchFamily="34" charset="0"/>
              </a:rPr>
              <a:t>ADRENOCEPTOR BLOCKING AGENTS</a:t>
            </a:r>
          </a:p>
          <a:p>
            <a:pPr algn="ctr"/>
            <a:endParaRPr lang="en-US" altLang="en-US" sz="3500" dirty="0">
              <a:solidFill>
                <a:srgbClr val="0066FF"/>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Adjunctive therapy to relief the adrenergic symptoms of hyperthyroidism such as tremor, palpitation, heat intolerance and nervousness. </a:t>
            </a:r>
          </a:p>
          <a:p>
            <a:pPr eaLnBrk="1" hangingPunct="1">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spcBef>
                <a:spcPct val="20000"/>
              </a:spcBef>
              <a:buFont typeface="Arial" panose="020B0604020202020204" pitchFamily="34" charset="0"/>
              <a:buChar char="•"/>
            </a:pPr>
            <a:r>
              <a:rPr lang="en-US" altLang="en-US" sz="2800" dirty="0">
                <a:solidFill>
                  <a:srgbClr val="FF0000"/>
                </a:solidFill>
                <a:latin typeface="Arial" panose="020B0604020202020204" pitchFamily="34" charset="0"/>
                <a:cs typeface="Arial" panose="020B0604020202020204" pitchFamily="34" charset="0"/>
              </a:rPr>
              <a:t>E.g. Propranolol,  Atenolol, Metoprolol</a:t>
            </a:r>
            <a:endParaRPr lang="en-US" altLang="en-US" sz="2800" dirty="0">
              <a:solidFill>
                <a:srgbClr val="000000"/>
              </a:solidFill>
              <a:latin typeface="Arial" panose="020B0604020202020204" pitchFamily="34" charset="0"/>
              <a:cs typeface="Arial" panose="020B0604020202020204" pitchFamily="34" charset="0"/>
            </a:endParaRPr>
          </a:p>
          <a:p>
            <a:pPr eaLnBrk="1" hangingPunct="1">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Propranolol is contraindicated in asthmatic patients</a:t>
            </a:r>
          </a:p>
          <a:p>
            <a:endParaRPr lang="en-US" altLang="en-US" dirty="0"/>
          </a:p>
        </p:txBody>
      </p:sp>
    </p:spTree>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a:extLst>
              <a:ext uri="{FF2B5EF4-FFF2-40B4-BE49-F238E27FC236}">
                <a16:creationId xmlns:a16="http://schemas.microsoft.com/office/drawing/2014/main" id="{FD642125-1639-684E-8C2B-76E4C48401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411AA46C-12CC-D049-8DD7-8D1E9292E2A1}" type="slidenum">
              <a:rPr lang="ar-SA" altLang="en-US" sz="1300">
                <a:solidFill>
                  <a:srgbClr val="898989"/>
                </a:solidFill>
              </a:rPr>
              <a:pPr/>
              <a:t>38</a:t>
            </a:fld>
            <a:endParaRPr lang="en-US" altLang="en-US" sz="1300">
              <a:solidFill>
                <a:srgbClr val="898989"/>
              </a:solidFill>
            </a:endParaRPr>
          </a:p>
        </p:txBody>
      </p:sp>
      <p:sp>
        <p:nvSpPr>
          <p:cNvPr id="40963" name="Rectangle 2">
            <a:extLst>
              <a:ext uri="{FF2B5EF4-FFF2-40B4-BE49-F238E27FC236}">
                <a16:creationId xmlns:a16="http://schemas.microsoft.com/office/drawing/2014/main" id="{F2F55381-865A-6D41-8383-3FC19D4FBAC2}"/>
              </a:ext>
            </a:extLst>
          </p:cNvPr>
          <p:cNvSpPr>
            <a:spLocks noChangeArrowheads="1"/>
          </p:cNvSpPr>
          <p:nvPr/>
        </p:nvSpPr>
        <p:spPr bwMode="auto">
          <a:xfrm>
            <a:off x="304800" y="381000"/>
            <a:ext cx="9448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3600" dirty="0">
                <a:solidFill>
                  <a:srgbClr val="0066FF"/>
                </a:solidFill>
                <a:latin typeface="Arial" panose="020B0604020202020204" pitchFamily="34" charset="0"/>
                <a:cs typeface="Arial" panose="020B0604020202020204" pitchFamily="34" charset="0"/>
              </a:rPr>
              <a:t>Thyrotoxicosis during pregnancy</a:t>
            </a:r>
          </a:p>
          <a:p>
            <a:pPr algn="ctr"/>
            <a:endParaRPr lang="en-US" altLang="en-US" sz="3600" dirty="0">
              <a:solidFill>
                <a:srgbClr val="0066FF"/>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Better to start therapy before pregnancy with </a:t>
            </a:r>
            <a:r>
              <a:rPr lang="en-US" altLang="en-US" sz="2800" baseline="30000" dirty="0">
                <a:solidFill>
                  <a:srgbClr val="000000"/>
                </a:solidFill>
                <a:latin typeface="Arial" panose="020B0604020202020204" pitchFamily="34" charset="0"/>
                <a:cs typeface="Arial" panose="020B0604020202020204" pitchFamily="34" charset="0"/>
              </a:rPr>
              <a:t>131</a:t>
            </a:r>
            <a:r>
              <a:rPr lang="en-US" altLang="en-US" sz="2800" dirty="0">
                <a:solidFill>
                  <a:srgbClr val="000000"/>
                </a:solidFill>
                <a:latin typeface="Arial" panose="020B0604020202020204" pitchFamily="34" charset="0"/>
                <a:cs typeface="Arial" panose="020B0604020202020204" pitchFamily="34" charset="0"/>
              </a:rPr>
              <a:t>I or subtotal thyroidectomy to avoid acute exacerbation during pregnancy </a:t>
            </a:r>
          </a:p>
          <a:p>
            <a:pPr eaLnBrk="1" hangingPunct="1">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During pregnancy radioiodine is contraindicated.</a:t>
            </a:r>
          </a:p>
          <a:p>
            <a:pPr eaLnBrk="1" hangingPunct="1">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u="sng" dirty="0">
                <a:solidFill>
                  <a:srgbClr val="0066FF"/>
                </a:solidFill>
                <a:latin typeface="Arial" panose="020B0604020202020204" pitchFamily="34" charset="0"/>
                <a:cs typeface="Arial" panose="020B0604020202020204" pitchFamily="34" charset="0"/>
              </a:rPr>
              <a:t>Propylthiouracil</a:t>
            </a:r>
            <a:r>
              <a:rPr lang="en-US" altLang="en-US" sz="2800" dirty="0">
                <a:solidFill>
                  <a:srgbClr val="FFFF00"/>
                </a:solidFill>
                <a:latin typeface="Arial" panose="020B0604020202020204" pitchFamily="34" charset="0"/>
                <a:cs typeface="Arial" panose="020B0604020202020204" pitchFamily="34" charset="0"/>
              </a:rPr>
              <a:t> </a:t>
            </a:r>
            <a:r>
              <a:rPr lang="en-US" altLang="en-US" sz="2800" dirty="0">
                <a:solidFill>
                  <a:srgbClr val="C00000"/>
                </a:solidFill>
                <a:latin typeface="Arial" panose="020B0604020202020204" pitchFamily="34" charset="0"/>
                <a:cs typeface="Arial" panose="020B0604020202020204" pitchFamily="34" charset="0"/>
              </a:rPr>
              <a:t>is the drug of choice during pregnancy. </a:t>
            </a:r>
          </a:p>
          <a:p>
            <a:pPr algn="ctr"/>
            <a:endParaRPr lang="en-US" altLang="en-US" dirty="0"/>
          </a:p>
        </p:txBody>
      </p:sp>
    </p:spTree>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a:extLst>
              <a:ext uri="{FF2B5EF4-FFF2-40B4-BE49-F238E27FC236}">
                <a16:creationId xmlns:a16="http://schemas.microsoft.com/office/drawing/2014/main" id="{29A5824B-FF12-0548-846F-AC13BB184A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ECAC0450-BB26-EA43-86B8-B1561E236CDC}" type="slidenum">
              <a:rPr lang="ar-SA" altLang="en-US" sz="1300">
                <a:solidFill>
                  <a:srgbClr val="898989"/>
                </a:solidFill>
              </a:rPr>
              <a:pPr/>
              <a:t>39</a:t>
            </a:fld>
            <a:endParaRPr lang="en-US" altLang="en-US" sz="1300">
              <a:solidFill>
                <a:srgbClr val="898989"/>
              </a:solidFill>
            </a:endParaRPr>
          </a:p>
        </p:txBody>
      </p:sp>
      <p:sp>
        <p:nvSpPr>
          <p:cNvPr id="41987" name="Rectangle 2">
            <a:extLst>
              <a:ext uri="{FF2B5EF4-FFF2-40B4-BE49-F238E27FC236}">
                <a16:creationId xmlns:a16="http://schemas.microsoft.com/office/drawing/2014/main" id="{6DB03DE3-AA7E-A44A-A582-17D34EB4CC74}"/>
              </a:ext>
            </a:extLst>
          </p:cNvPr>
          <p:cNvSpPr>
            <a:spLocks noChangeArrowheads="1"/>
          </p:cNvSpPr>
          <p:nvPr/>
        </p:nvSpPr>
        <p:spPr bwMode="auto">
          <a:xfrm>
            <a:off x="228600" y="304800"/>
            <a:ext cx="960120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4300" dirty="0">
                <a:solidFill>
                  <a:srgbClr val="0066FF"/>
                </a:solidFill>
                <a:latin typeface="Arial" panose="020B0604020202020204" pitchFamily="34" charset="0"/>
                <a:cs typeface="Arial" panose="020B0604020202020204" pitchFamily="34" charset="0"/>
              </a:rPr>
              <a:t>THYROID STORM</a:t>
            </a:r>
          </a:p>
          <a:p>
            <a:pPr eaLnBrk="1" hangingPunct="1">
              <a:lnSpc>
                <a:spcPct val="90000"/>
              </a:lnSpc>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A sudden acute exacerbation of all of the symptoms of thyrotoxicosis, presenting as a life threatening syndrome.</a:t>
            </a:r>
          </a:p>
          <a:p>
            <a:pPr eaLnBrk="1" hangingPunct="1">
              <a:lnSpc>
                <a:spcPct val="90000"/>
              </a:lnSpc>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There is hyper metabolism, and excessive adrenergic activity, death may occur due to heart failure and shock.</a:t>
            </a:r>
          </a:p>
          <a:p>
            <a:pPr eaLnBrk="1" hangingPunct="1">
              <a:lnSpc>
                <a:spcPct val="90000"/>
              </a:lnSpc>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9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It is a medical emergency . </a:t>
            </a:r>
          </a:p>
          <a:p>
            <a:pPr eaLnBrk="1" hangingPunct="1">
              <a:lnSpc>
                <a:spcPct val="90000"/>
              </a:lnSpc>
              <a:spcBef>
                <a:spcPct val="20000"/>
              </a:spcBef>
            </a:pPr>
            <a:endParaRPr lang="en-US" altLang="en-US" sz="3500" dirty="0">
              <a:solidFill>
                <a:srgbClr val="000000"/>
              </a:solidFill>
              <a:latin typeface="Calibri" panose="020F0502020204030204" pitchFamily="34" charset="0"/>
            </a:endParaRPr>
          </a:p>
          <a:p>
            <a:endParaRPr lang="en-US" altLang="en-US" dirty="0"/>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FE62A606-72EB-2243-AD87-CB65D4154F66}"/>
              </a:ext>
            </a:extLst>
          </p:cNvPr>
          <p:cNvSpPr>
            <a:spLocks noGrp="1" noChangeArrowheads="1"/>
          </p:cNvSpPr>
          <p:nvPr>
            <p:ph type="body" idx="1"/>
          </p:nvPr>
        </p:nvSpPr>
        <p:spPr>
          <a:xfrm>
            <a:off x="152400" y="1752600"/>
            <a:ext cx="9217025" cy="4387850"/>
          </a:xfrm>
        </p:spPr>
        <p:txBody>
          <a:bodyPr/>
          <a:lstStyle/>
          <a:p>
            <a:pPr eaLnBrk="1" hangingPunct="1">
              <a:defRPr/>
            </a:pPr>
            <a:r>
              <a:rPr lang="en-US" altLang="zh-CN" b="1" dirty="0">
                <a:solidFill>
                  <a:srgbClr val="0066FF"/>
                </a:solidFill>
              </a:rPr>
              <a:t>Normal amount </a:t>
            </a:r>
            <a:r>
              <a:rPr lang="en-US" altLang="zh-CN" b="1" dirty="0"/>
              <a:t>of thyroid hormones are essential for </a:t>
            </a:r>
            <a:r>
              <a:rPr lang="en-US" altLang="zh-CN" b="1" dirty="0">
                <a:solidFill>
                  <a:srgbClr val="FF0000"/>
                </a:solidFill>
              </a:rPr>
              <a:t>normal growth and development </a:t>
            </a:r>
            <a:r>
              <a:rPr lang="en-US" altLang="zh-CN" b="1" dirty="0"/>
              <a:t>by maintaining the level of energy metabolism in the tissue. </a:t>
            </a:r>
          </a:p>
          <a:p>
            <a:pPr marL="0" indent="0" eaLnBrk="1" hangingPunct="1">
              <a:buFont typeface="Arial" panose="020B0604020202020204" pitchFamily="34" charset="0"/>
              <a:buNone/>
              <a:defRPr/>
            </a:pPr>
            <a:endParaRPr lang="en-US" altLang="zh-CN" b="1" dirty="0"/>
          </a:p>
          <a:p>
            <a:pPr eaLnBrk="1" hangingPunct="1">
              <a:defRPr/>
            </a:pPr>
            <a:r>
              <a:rPr lang="en-US" altLang="zh-CN" b="1" dirty="0"/>
              <a:t>Either too little or too much thyroid hormones will bring disorders to the body. </a:t>
            </a:r>
          </a:p>
        </p:txBody>
      </p:sp>
      <p:sp>
        <p:nvSpPr>
          <p:cNvPr id="5123" name="Title 1">
            <a:extLst>
              <a:ext uri="{FF2B5EF4-FFF2-40B4-BE49-F238E27FC236}">
                <a16:creationId xmlns:a16="http://schemas.microsoft.com/office/drawing/2014/main" id="{57B97D6F-CC07-B840-879F-FE91306A3FDB}"/>
              </a:ext>
            </a:extLst>
          </p:cNvPr>
          <p:cNvSpPr>
            <a:spLocks noGrp="1"/>
          </p:cNvSpPr>
          <p:nvPr>
            <p:ph type="title"/>
          </p:nvPr>
        </p:nvSpPr>
        <p:spPr>
          <a:xfrm>
            <a:off x="503238" y="6350"/>
            <a:ext cx="9051925" cy="1360488"/>
          </a:xfrm>
        </p:spPr>
        <p:txBody>
          <a:bodyPr/>
          <a:lstStyle/>
          <a:p>
            <a:r>
              <a:rPr lang="en-US" altLang="en-US" b="1">
                <a:solidFill>
                  <a:srgbClr val="0066FF"/>
                </a:solidFill>
              </a:rPr>
              <a:t>Thyroid function</a:t>
            </a:r>
            <a:endParaRPr lang="en-GB" altLang="en-US" b="1">
              <a:solidFill>
                <a:srgbClr val="0066FF"/>
              </a:solidFill>
            </a:endParaRPr>
          </a:p>
        </p:txBody>
      </p:sp>
    </p:spTree>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a:extLst>
              <a:ext uri="{FF2B5EF4-FFF2-40B4-BE49-F238E27FC236}">
                <a16:creationId xmlns:a16="http://schemas.microsoft.com/office/drawing/2014/main" id="{475B8649-A1C6-874D-8933-02F4EF7D7B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BCE3CE27-78AF-AD4B-A49C-F125A5C74C20}" type="slidenum">
              <a:rPr lang="ar-SA" altLang="en-US" sz="1300">
                <a:solidFill>
                  <a:srgbClr val="898989"/>
                </a:solidFill>
              </a:rPr>
              <a:pPr/>
              <a:t>40</a:t>
            </a:fld>
            <a:endParaRPr lang="en-US" altLang="en-US" sz="1300">
              <a:solidFill>
                <a:srgbClr val="898989"/>
              </a:solidFill>
            </a:endParaRPr>
          </a:p>
        </p:txBody>
      </p:sp>
      <p:sp>
        <p:nvSpPr>
          <p:cNvPr id="43011" name="Rectangle 2">
            <a:extLst>
              <a:ext uri="{FF2B5EF4-FFF2-40B4-BE49-F238E27FC236}">
                <a16:creationId xmlns:a16="http://schemas.microsoft.com/office/drawing/2014/main" id="{D8F31162-7900-C04D-9663-9075A43DF061}"/>
              </a:ext>
            </a:extLst>
          </p:cNvPr>
          <p:cNvSpPr>
            <a:spLocks noChangeArrowheads="1"/>
          </p:cNvSpPr>
          <p:nvPr/>
        </p:nvSpPr>
        <p:spPr bwMode="auto">
          <a:xfrm>
            <a:off x="188913" y="304800"/>
            <a:ext cx="9601200" cy="619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4400" dirty="0">
                <a:solidFill>
                  <a:srgbClr val="0066FF"/>
                </a:solidFill>
                <a:latin typeface="Arial" panose="020B0604020202020204" pitchFamily="34" charset="0"/>
                <a:cs typeface="Arial" panose="020B0604020202020204" pitchFamily="34" charset="0"/>
              </a:rPr>
              <a:t>Management of thyroid storm</a:t>
            </a:r>
          </a:p>
          <a:p>
            <a:pPr eaLnBrk="1" hangingPunct="1">
              <a:lnSpc>
                <a:spcPct val="80000"/>
              </a:lnSpc>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8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Should be treated in an ICU for close monitoring of vital signs and for access to invasive monitoring and inotropic support</a:t>
            </a:r>
          </a:p>
          <a:p>
            <a:pPr>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a:spcBef>
                <a:spcPct val="20000"/>
              </a:spcBef>
              <a:buFont typeface="Arial" panose="020B0604020202020204" pitchFamily="34" charset="0"/>
              <a:buChar char="•"/>
            </a:pPr>
            <a:r>
              <a:rPr lang="en-US" altLang="en-US" sz="2800" dirty="0">
                <a:solidFill>
                  <a:srgbClr val="0066FF"/>
                </a:solidFill>
                <a:latin typeface="Arial" panose="020B0604020202020204" pitchFamily="34" charset="0"/>
                <a:cs typeface="Arial" panose="020B0604020202020204" pitchFamily="34" charset="0"/>
              </a:rPr>
              <a:t>Correct electrolyte abnormalities, </a:t>
            </a:r>
            <a:r>
              <a:rPr lang="en-US" altLang="en-US" sz="2800" dirty="0">
                <a:solidFill>
                  <a:srgbClr val="000000"/>
                </a:solidFill>
                <a:latin typeface="Arial" panose="020B0604020202020204" pitchFamily="34" charset="0"/>
                <a:cs typeface="Arial" panose="020B0604020202020204" pitchFamily="34" charset="0"/>
              </a:rPr>
              <a:t>Treat cardiac arrhythmia ( if present ) &amp; Aggressively control hyperthermia by applying ice packs </a:t>
            </a:r>
          </a:p>
          <a:p>
            <a:pPr eaLnBrk="1" hangingPunct="1">
              <a:lnSpc>
                <a:spcPct val="80000"/>
              </a:lnSpc>
              <a:spcBef>
                <a:spcPct val="20000"/>
              </a:spcBef>
              <a:buFont typeface="Arial" panose="020B0604020202020204" pitchFamily="34" charset="0"/>
              <a:buChar char="•"/>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80000"/>
              </a:lnSpc>
              <a:spcBef>
                <a:spcPct val="20000"/>
              </a:spcBef>
              <a:buFont typeface="Arial" panose="020B0604020202020204" pitchFamily="34" charset="0"/>
              <a:buChar char="•"/>
            </a:pPr>
            <a:r>
              <a:rPr lang="en-GB" altLang="en-US" sz="2800" dirty="0">
                <a:solidFill>
                  <a:srgbClr val="000000"/>
                </a:solidFill>
                <a:latin typeface="Arial" panose="020B0604020202020204" pitchFamily="34" charset="0"/>
                <a:cs typeface="Arial" panose="020B0604020202020204" pitchFamily="34" charset="0"/>
              </a:rPr>
              <a:t>Promptly administer </a:t>
            </a:r>
            <a:r>
              <a:rPr lang="en-GB" altLang="en-US" sz="2800" dirty="0">
                <a:solidFill>
                  <a:srgbClr val="0066FF"/>
                </a:solidFill>
                <a:latin typeface="Arial" panose="020B0604020202020204" pitchFamily="34" charset="0"/>
                <a:cs typeface="Arial" panose="020B0604020202020204" pitchFamily="34" charset="0"/>
              </a:rPr>
              <a:t>antiadrenergic drugs </a:t>
            </a:r>
            <a:r>
              <a:rPr lang="en-GB" altLang="en-US" sz="2800" dirty="0">
                <a:solidFill>
                  <a:srgbClr val="000000"/>
                </a:solidFill>
                <a:latin typeface="Arial" panose="020B0604020202020204" pitchFamily="34" charset="0"/>
                <a:cs typeface="Arial" panose="020B0604020202020204" pitchFamily="34" charset="0"/>
              </a:rPr>
              <a:t>(e.g. propranolol) to minimize sympathomimetic symptoms</a:t>
            </a:r>
            <a:endParaRPr lang="en-US" altLang="en-US" sz="2800" dirty="0">
              <a:solidFill>
                <a:srgbClr val="000000"/>
              </a:solidFill>
              <a:latin typeface="Arial" panose="020B0604020202020204" pitchFamily="34" charset="0"/>
              <a:cs typeface="Arial" panose="020B0604020202020204" pitchFamily="34" charset="0"/>
            </a:endParaRPr>
          </a:p>
          <a:p>
            <a:endParaRPr lang="en-US" altLang="en-US" sz="2800" dirty="0"/>
          </a:p>
        </p:txBody>
      </p:sp>
    </p:spTree>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a:extLst>
              <a:ext uri="{FF2B5EF4-FFF2-40B4-BE49-F238E27FC236}">
                <a16:creationId xmlns:a16="http://schemas.microsoft.com/office/drawing/2014/main" id="{48508570-3615-0349-B657-9E991E9F16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CFA4B995-16D7-A446-B418-E8E6FA7F39B9}" type="slidenum">
              <a:rPr lang="ar-SA" altLang="en-US" sz="1300">
                <a:solidFill>
                  <a:srgbClr val="898989"/>
                </a:solidFill>
              </a:rPr>
              <a:pPr/>
              <a:t>41</a:t>
            </a:fld>
            <a:endParaRPr lang="en-US" altLang="en-US" sz="1300">
              <a:solidFill>
                <a:srgbClr val="898989"/>
              </a:solidFill>
            </a:endParaRPr>
          </a:p>
        </p:txBody>
      </p:sp>
      <p:sp>
        <p:nvSpPr>
          <p:cNvPr id="44035" name="Rectangle 2">
            <a:extLst>
              <a:ext uri="{FF2B5EF4-FFF2-40B4-BE49-F238E27FC236}">
                <a16:creationId xmlns:a16="http://schemas.microsoft.com/office/drawing/2014/main" id="{91A4E2EB-345B-FE4B-ADEE-BD3F14C1CD2C}"/>
              </a:ext>
            </a:extLst>
          </p:cNvPr>
          <p:cNvSpPr>
            <a:spLocks noChangeArrowheads="1"/>
          </p:cNvSpPr>
          <p:nvPr/>
        </p:nvSpPr>
        <p:spPr bwMode="auto">
          <a:xfrm>
            <a:off x="260350" y="152400"/>
            <a:ext cx="96774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r>
              <a:rPr lang="en-US" altLang="en-US" sz="4000" dirty="0">
                <a:solidFill>
                  <a:srgbClr val="0066FF"/>
                </a:solidFill>
                <a:latin typeface="Arial" panose="020B0604020202020204" pitchFamily="34" charset="0"/>
                <a:cs typeface="Arial" panose="020B0604020202020204" pitchFamily="34" charset="0"/>
              </a:rPr>
              <a:t>Management of thyroid storm ( cont..)</a:t>
            </a:r>
          </a:p>
          <a:p>
            <a:pPr algn="ctr"/>
            <a:endParaRPr lang="en-US" altLang="en-US" sz="4400" dirty="0">
              <a:solidFill>
                <a:srgbClr val="0066FF"/>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GB" altLang="en-US" sz="2800" dirty="0">
                <a:solidFill>
                  <a:srgbClr val="000000"/>
                </a:solidFill>
                <a:latin typeface="Arial" panose="020B0604020202020204" pitchFamily="34" charset="0"/>
                <a:cs typeface="Arial" panose="020B0604020202020204" pitchFamily="34" charset="0"/>
              </a:rPr>
              <a:t>High-dose Propylthiouracil (PTU) </a:t>
            </a:r>
            <a:r>
              <a:rPr lang="en-US" altLang="en-US" sz="2800" dirty="0">
                <a:solidFill>
                  <a:srgbClr val="000000"/>
                </a:solidFill>
                <a:latin typeface="Arial" panose="020B0604020202020204" pitchFamily="34" charset="0"/>
                <a:cs typeface="Arial" panose="020B0604020202020204" pitchFamily="34" charset="0"/>
              </a:rPr>
              <a:t>is preferred because of its early onset of action </a:t>
            </a:r>
            <a:r>
              <a:rPr lang="en-US" altLang="en-US" sz="2800" dirty="0">
                <a:solidFill>
                  <a:srgbClr val="FF0000"/>
                </a:solidFill>
                <a:latin typeface="Arial" panose="020B0604020202020204" pitchFamily="34" charset="0"/>
                <a:cs typeface="Arial" panose="020B0604020202020204" pitchFamily="34" charset="0"/>
              </a:rPr>
              <a:t>( risk of severe liver injury and acute liver failure )</a:t>
            </a:r>
          </a:p>
          <a:p>
            <a:pPr eaLnBrk="1" hangingPunct="1">
              <a:lnSpc>
                <a:spcPct val="80000"/>
              </a:lnSpc>
              <a:spcBef>
                <a:spcPct val="20000"/>
              </a:spcBef>
            </a:pPr>
            <a:endParaRPr lang="en-US" altLang="en-US" sz="2800" dirty="0">
              <a:solidFill>
                <a:srgbClr val="FF0000"/>
              </a:solidFill>
              <a:latin typeface="Arial" panose="020B0604020202020204" pitchFamily="34" charset="0"/>
              <a:cs typeface="Arial" panose="020B0604020202020204" pitchFamily="34" charset="0"/>
            </a:endParaRPr>
          </a:p>
          <a:p>
            <a:pPr marL="457200" indent="-457200" eaLnBrk="1" hangingPunct="1">
              <a:spcBef>
                <a:spcPct val="20000"/>
              </a:spcBef>
              <a:buFont typeface="Arial" panose="020B0604020202020204" pitchFamily="34" charset="0"/>
              <a:buChar char="•"/>
            </a:pPr>
            <a:r>
              <a:rPr lang="en-GB" altLang="en-US" sz="2800" dirty="0">
                <a:solidFill>
                  <a:srgbClr val="000000"/>
                </a:solidFill>
                <a:latin typeface="Arial" panose="020B0604020202020204" pitchFamily="34" charset="0"/>
                <a:cs typeface="Arial" panose="020B0604020202020204" pitchFamily="34" charset="0"/>
              </a:rPr>
              <a:t>Administer iodine compounds (Lugol</a:t>
            </a:r>
            <a:r>
              <a:rPr lang="en-US" altLang="en-US" sz="2800" dirty="0">
                <a:solidFill>
                  <a:srgbClr val="000000"/>
                </a:solidFill>
                <a:latin typeface="Arial" panose="020B0604020202020204" pitchFamily="34" charset="0"/>
                <a:cs typeface="Arial" panose="020B0604020202020204" pitchFamily="34" charset="0"/>
              </a:rPr>
              <a:t>'s</a:t>
            </a:r>
            <a:r>
              <a:rPr lang="en-GB" altLang="en-US" sz="2800" dirty="0">
                <a:solidFill>
                  <a:srgbClr val="000000"/>
                </a:solidFill>
                <a:latin typeface="Arial" panose="020B0604020202020204" pitchFamily="34" charset="0"/>
                <a:cs typeface="Arial" panose="020B0604020202020204" pitchFamily="34" charset="0"/>
              </a:rPr>
              <a:t> iodine or potassium iodide) orally or via a nasogastric tube </a:t>
            </a:r>
          </a:p>
          <a:p>
            <a:pPr eaLnBrk="1" hangingPunct="1">
              <a:lnSpc>
                <a:spcPct val="80000"/>
              </a:lnSpc>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8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Hydrocortisone 50 mg IV every 6 hours to prevent shock.</a:t>
            </a:r>
          </a:p>
          <a:p>
            <a:pPr eaLnBrk="1" hangingPunct="1">
              <a:lnSpc>
                <a:spcPct val="80000"/>
              </a:lnSpc>
              <a:spcBef>
                <a:spcPct val="20000"/>
              </a:spcBef>
            </a:pPr>
            <a:endParaRPr lang="en-US" altLang="en-US" sz="2800" dirty="0">
              <a:solidFill>
                <a:srgbClr val="000000"/>
              </a:solidFill>
              <a:latin typeface="Arial" panose="020B0604020202020204" pitchFamily="34" charset="0"/>
              <a:cs typeface="Arial" panose="020B0604020202020204" pitchFamily="34" charset="0"/>
            </a:endParaRPr>
          </a:p>
          <a:p>
            <a:pPr marL="457200" indent="-457200" eaLnBrk="1" hangingPunct="1">
              <a:lnSpc>
                <a:spcPct val="80000"/>
              </a:lnSpc>
              <a:spcBef>
                <a:spcPct val="20000"/>
              </a:spcBef>
              <a:buFont typeface="Arial" panose="020B0604020202020204" pitchFamily="34" charset="0"/>
              <a:buChar char="•"/>
            </a:pPr>
            <a:r>
              <a:rPr lang="en-US" altLang="en-US" sz="2800" dirty="0">
                <a:solidFill>
                  <a:srgbClr val="000000"/>
                </a:solidFill>
                <a:latin typeface="Arial" panose="020B0604020202020204" pitchFamily="34" charset="0"/>
                <a:cs typeface="Arial" panose="020B0604020202020204" pitchFamily="34" charset="0"/>
              </a:rPr>
              <a:t>Rarely, plasmapheresis has been used to treat thyroid storm</a:t>
            </a:r>
          </a:p>
          <a:p>
            <a:endParaRPr lang="en-US" altLang="en-US" dirty="0"/>
          </a:p>
        </p:txBody>
      </p:sp>
    </p:spTree>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a:extLst>
              <a:ext uri="{FF2B5EF4-FFF2-40B4-BE49-F238E27FC236}">
                <a16:creationId xmlns:a16="http://schemas.microsoft.com/office/drawing/2014/main" id="{EBD5F1E9-1784-4D4D-B739-452643427FE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46DB34F6-7248-C449-BB02-78CA8B452E93}" type="slidenum">
              <a:rPr lang="ar-SA" altLang="en-US" sz="1300">
                <a:solidFill>
                  <a:srgbClr val="898989"/>
                </a:solidFill>
              </a:rPr>
              <a:pPr/>
              <a:t>42</a:t>
            </a:fld>
            <a:endParaRPr lang="en-US" altLang="en-US" sz="1300">
              <a:solidFill>
                <a:srgbClr val="898989"/>
              </a:solidFill>
            </a:endParaRPr>
          </a:p>
        </p:txBody>
      </p:sp>
      <p:sp>
        <p:nvSpPr>
          <p:cNvPr id="45059" name="Rectangle 3">
            <a:extLst>
              <a:ext uri="{FF2B5EF4-FFF2-40B4-BE49-F238E27FC236}">
                <a16:creationId xmlns:a16="http://schemas.microsoft.com/office/drawing/2014/main" id="{6FA4673B-7671-4944-9899-DA27A9D13760}"/>
              </a:ext>
            </a:extLst>
          </p:cNvPr>
          <p:cNvSpPr>
            <a:spLocks noChangeArrowheads="1"/>
          </p:cNvSpPr>
          <p:nvPr/>
        </p:nvSpPr>
        <p:spPr bwMode="auto">
          <a:xfrm>
            <a:off x="-36513" y="228600"/>
            <a:ext cx="1009491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buFont typeface="Arial" panose="020B0604020202020204" pitchFamily="34" charset="0"/>
              <a:buNone/>
            </a:pPr>
            <a:r>
              <a:rPr lang="en-US" altLang="en-US" sz="2800">
                <a:solidFill>
                  <a:srgbClr val="0066FF"/>
                </a:solidFill>
                <a:latin typeface="Arial" panose="020B0604020202020204" pitchFamily="34" charset="0"/>
                <a:cs typeface="Arial" panose="020B0604020202020204" pitchFamily="34" charset="0"/>
              </a:rPr>
              <a:t>Management </a:t>
            </a:r>
            <a:r>
              <a:rPr lang="en-GB" altLang="en-US" sz="2800">
                <a:solidFill>
                  <a:srgbClr val="0066FF"/>
                </a:solidFill>
                <a:latin typeface="Arial" panose="020B0604020202020204" pitchFamily="34" charset="0"/>
                <a:cs typeface="Arial" panose="020B0604020202020204" pitchFamily="34" charset="0"/>
              </a:rPr>
              <a:t>of Hyperthyroidism due to Graves’ disease</a:t>
            </a:r>
            <a:endParaRPr lang="en-GB" altLang="en-US" sz="2800">
              <a:solidFill>
                <a:srgbClr val="FF0000"/>
              </a:solidFill>
              <a:latin typeface="Arial" panose="020B0604020202020204" pitchFamily="34" charset="0"/>
              <a:cs typeface="Arial" panose="020B0604020202020204" pitchFamily="34" charset="0"/>
            </a:endParaRPr>
          </a:p>
          <a:p>
            <a:pPr algn="ctr">
              <a:buFont typeface="Arial" panose="020B0604020202020204" pitchFamily="34" charset="0"/>
              <a:buNone/>
            </a:pPr>
            <a:endParaRPr lang="en-GB" altLang="en-US" sz="2800">
              <a:solidFill>
                <a:srgbClr val="FF0000"/>
              </a:solidFill>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200">
                <a:solidFill>
                  <a:srgbClr val="FF0000"/>
                </a:solidFill>
                <a:latin typeface="Arial" panose="020B0604020202020204" pitchFamily="34" charset="0"/>
                <a:cs typeface="Arial" panose="020B0604020202020204" pitchFamily="34" charset="0"/>
              </a:rPr>
              <a:t>Severe Hyperthyroidism</a:t>
            </a:r>
          </a:p>
          <a:p>
            <a:pPr algn="ctr"/>
            <a:r>
              <a:rPr lang="pl-PL" altLang="en-US" sz="2800" b="0">
                <a:latin typeface="Arial" panose="020B0604020202020204" pitchFamily="34" charset="0"/>
                <a:cs typeface="Arial" panose="020B0604020202020204" pitchFamily="34" charset="0"/>
                <a:sym typeface="Wingdings" pitchFamily="2" charset="2"/>
              </a:rPr>
              <a:t></a:t>
            </a: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 markedly elevated serum T4 or T3  </a:t>
            </a: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very large goiter, &gt; 4 times normal ]</a:t>
            </a:r>
            <a:endParaRPr lang="en-US" altLang="en-US" sz="2800" b="0">
              <a:latin typeface="Arial" panose="020B0604020202020204" pitchFamily="34" charset="0"/>
              <a:cs typeface="Arial" panose="020B0604020202020204" pitchFamily="34" charset="0"/>
              <a:sym typeface="Wingdings" pitchFamily="2" charset="2"/>
            </a:endParaRPr>
          </a:p>
          <a:p>
            <a:pPr algn="ctr">
              <a:buFont typeface="Arial" panose="020B0604020202020204" pitchFamily="34" charset="0"/>
              <a:buNone/>
            </a:pPr>
            <a:r>
              <a:rPr lang="pl-PL" altLang="en-US" sz="2800" b="0">
                <a:latin typeface="Arial" panose="020B0604020202020204" pitchFamily="34" charset="0"/>
                <a:cs typeface="Arial" panose="020B0604020202020204" pitchFamily="34" charset="0"/>
                <a:sym typeface="Wingdings" pitchFamily="2" charset="2"/>
              </a:rPr>
              <a:t></a:t>
            </a:r>
            <a:endParaRPr lang="en-US" altLang="en-US" sz="2800" b="0">
              <a:latin typeface="Arial" panose="020B0604020202020204" pitchFamily="34" charset="0"/>
              <a:cs typeface="Arial" panose="020B0604020202020204" pitchFamily="34" charset="0"/>
              <a:sym typeface="Wingdings" pitchFamily="2" charset="2"/>
            </a:endParaRPr>
          </a:p>
          <a:p>
            <a:pPr algn="ctr">
              <a:buFont typeface="Arial" panose="020B0604020202020204" pitchFamily="34" charset="0"/>
              <a:buNone/>
            </a:pPr>
            <a:endParaRPr lang="pl-PL" altLang="en-US" sz="2800" b="0">
              <a:latin typeface="Arial" panose="020B0604020202020204" pitchFamily="34" charset="0"/>
              <a:cs typeface="Arial" panose="020B0604020202020204" pitchFamily="34" charset="0"/>
              <a:sym typeface="Wingdings" pitchFamily="2" charset="2"/>
            </a:endParaRP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Definitive therapy with radioiodine preferred in </a:t>
            </a:r>
            <a:r>
              <a:rPr lang="en-GB" altLang="en-US" sz="2800" b="0">
                <a:solidFill>
                  <a:srgbClr val="0066FF"/>
                </a:solidFill>
                <a:latin typeface="Arial" panose="020B0604020202020204" pitchFamily="34" charset="0"/>
                <a:cs typeface="Arial" panose="020B0604020202020204" pitchFamily="34" charset="0"/>
              </a:rPr>
              <a:t>adults</a:t>
            </a:r>
          </a:p>
          <a:p>
            <a:pPr algn="ctr">
              <a:buFont typeface="Arial" panose="020B0604020202020204" pitchFamily="34" charset="0"/>
              <a:buNone/>
            </a:pPr>
            <a:endParaRPr lang="en-US" altLang="en-US" sz="2800" b="0">
              <a:latin typeface="Arial" panose="020B0604020202020204" pitchFamily="34" charset="0"/>
              <a:cs typeface="Arial" panose="020B0604020202020204" pitchFamily="34" charset="0"/>
              <a:sym typeface="Wingdings" pitchFamily="2" charset="2"/>
            </a:endParaRPr>
          </a:p>
          <a:p>
            <a:pPr algn="ctr">
              <a:buFont typeface="Arial" panose="020B0604020202020204" pitchFamily="34" charset="0"/>
              <a:buNone/>
            </a:pPr>
            <a:r>
              <a:rPr lang="pl-PL" altLang="en-US" sz="2800" b="0">
                <a:latin typeface="Arial" panose="020B0604020202020204" pitchFamily="34" charset="0"/>
                <a:cs typeface="Arial" panose="020B0604020202020204" pitchFamily="34" charset="0"/>
                <a:sym typeface="Wingdings" pitchFamily="2" charset="2"/>
              </a:rPr>
              <a:t></a:t>
            </a:r>
            <a:endParaRPr lang="en-US" altLang="en-US" sz="2800" b="0">
              <a:latin typeface="Arial" panose="020B0604020202020204" pitchFamily="34" charset="0"/>
              <a:cs typeface="Arial" panose="020B0604020202020204" pitchFamily="34" charset="0"/>
              <a:sym typeface="Wingdings" pitchFamily="2" charset="2"/>
            </a:endParaRP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Normalization of thyroid function with anti-thyroid drugs before </a:t>
            </a:r>
            <a:r>
              <a:rPr lang="en-US" altLang="en-US" sz="2800" b="0">
                <a:latin typeface="Arial" panose="020B0604020202020204" pitchFamily="34" charset="0"/>
                <a:cs typeface="Arial" panose="020B0604020202020204" pitchFamily="34" charset="0"/>
              </a:rPr>
              <a:t>surgery in </a:t>
            </a:r>
            <a:r>
              <a:rPr lang="en-US" altLang="en-US" sz="2800" b="0">
                <a:solidFill>
                  <a:srgbClr val="0066FF"/>
                </a:solidFill>
                <a:latin typeface="Arial" panose="020B0604020202020204" pitchFamily="34" charset="0"/>
                <a:cs typeface="Arial" panose="020B0604020202020204" pitchFamily="34" charset="0"/>
              </a:rPr>
              <a:t>elderly patients </a:t>
            </a:r>
            <a:r>
              <a:rPr lang="en-US" altLang="en-US" sz="2800" b="0">
                <a:latin typeface="Arial" panose="020B0604020202020204" pitchFamily="34" charset="0"/>
                <a:cs typeface="Arial" panose="020B0604020202020204" pitchFamily="34" charset="0"/>
              </a:rPr>
              <a:t>and those </a:t>
            </a:r>
            <a:r>
              <a:rPr lang="en-GB" altLang="en-US" sz="2800" b="0">
                <a:latin typeface="Arial" panose="020B0604020202020204" pitchFamily="34" charset="0"/>
                <a:cs typeface="Arial" panose="020B0604020202020204" pitchFamily="34" charset="0"/>
              </a:rPr>
              <a:t>with heart disease</a:t>
            </a:r>
          </a:p>
          <a:p>
            <a:endParaRPr lang="en-GB" altLang="en-US" sz="2000" u="sng">
              <a:solidFill>
                <a:srgbClr val="0066FF"/>
              </a:solidFill>
            </a:endParaRPr>
          </a:p>
          <a:p>
            <a:pPr algn="ctr">
              <a:buFont typeface="Arial" panose="020B0604020202020204" pitchFamily="34" charset="0"/>
              <a:buNone/>
            </a:pPr>
            <a:endParaRPr lang="en-GB" altLang="en-US" sz="2800" b="0">
              <a:solidFill>
                <a:srgbClr val="FF0000"/>
              </a:solidFill>
              <a:latin typeface="Arial" panose="020B0604020202020204" pitchFamily="34" charset="0"/>
              <a:cs typeface="Arial" panose="020B0604020202020204" pitchFamily="34" charset="0"/>
            </a:endParaRPr>
          </a:p>
          <a:p>
            <a:pPr>
              <a:buFont typeface="Arial" panose="020B0604020202020204" pitchFamily="34" charset="0"/>
              <a:buNone/>
            </a:pPr>
            <a:endParaRPr lang="pl-PL" altLang="en-US">
              <a:latin typeface="Arial" panose="020B0604020202020204" pitchFamily="34" charset="0"/>
              <a:cs typeface="Arial" panose="020B0604020202020204" pitchFamily="34" charset="0"/>
              <a:sym typeface="Wingdings" pitchFamily="2" charset="2"/>
            </a:endParaRPr>
          </a:p>
        </p:txBody>
      </p:sp>
    </p:spTree>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a:extLst>
              <a:ext uri="{FF2B5EF4-FFF2-40B4-BE49-F238E27FC236}">
                <a16:creationId xmlns:a16="http://schemas.microsoft.com/office/drawing/2014/main" id="{F4C2DA73-337C-FC4A-A6B2-EEDFB294A1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AB064563-D6EB-974B-9DF9-9A501614A164}" type="slidenum">
              <a:rPr lang="ar-SA" altLang="en-US" sz="1300">
                <a:solidFill>
                  <a:srgbClr val="898989"/>
                </a:solidFill>
              </a:rPr>
              <a:pPr/>
              <a:t>43</a:t>
            </a:fld>
            <a:endParaRPr lang="en-US" altLang="en-US" sz="1300">
              <a:solidFill>
                <a:srgbClr val="898989"/>
              </a:solidFill>
            </a:endParaRPr>
          </a:p>
        </p:txBody>
      </p:sp>
      <p:sp>
        <p:nvSpPr>
          <p:cNvPr id="46083" name="Rectangle 3">
            <a:extLst>
              <a:ext uri="{FF2B5EF4-FFF2-40B4-BE49-F238E27FC236}">
                <a16:creationId xmlns:a16="http://schemas.microsoft.com/office/drawing/2014/main" id="{C96E9991-4C3E-004D-AF2F-A3A0B16C7283}"/>
              </a:ext>
            </a:extLst>
          </p:cNvPr>
          <p:cNvSpPr>
            <a:spLocks noChangeArrowheads="1"/>
          </p:cNvSpPr>
          <p:nvPr/>
        </p:nvSpPr>
        <p:spPr bwMode="auto">
          <a:xfrm>
            <a:off x="-36513" y="228600"/>
            <a:ext cx="10094913"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buFont typeface="Arial" panose="020B0604020202020204" pitchFamily="34" charset="0"/>
              <a:buNone/>
            </a:pPr>
            <a:r>
              <a:rPr lang="en-US" altLang="en-US" sz="2800">
                <a:solidFill>
                  <a:srgbClr val="0066FF"/>
                </a:solidFill>
                <a:latin typeface="Arial" panose="020B0604020202020204" pitchFamily="34" charset="0"/>
                <a:cs typeface="Arial" panose="020B0604020202020204" pitchFamily="34" charset="0"/>
              </a:rPr>
              <a:t>Management </a:t>
            </a:r>
            <a:r>
              <a:rPr lang="en-GB" altLang="en-US" sz="2800">
                <a:solidFill>
                  <a:srgbClr val="0066FF"/>
                </a:solidFill>
                <a:latin typeface="Arial" panose="020B0604020202020204" pitchFamily="34" charset="0"/>
                <a:cs typeface="Arial" panose="020B0604020202020204" pitchFamily="34" charset="0"/>
              </a:rPr>
              <a:t>of Hyperthyroidism due to Graves’ disease</a:t>
            </a:r>
            <a:endParaRPr lang="en-GB" altLang="en-US" sz="2800">
              <a:solidFill>
                <a:srgbClr val="FF0000"/>
              </a:solidFill>
              <a:latin typeface="Arial" panose="020B0604020202020204" pitchFamily="34" charset="0"/>
              <a:cs typeface="Arial" panose="020B0604020202020204" pitchFamily="34" charset="0"/>
            </a:endParaRPr>
          </a:p>
          <a:p>
            <a:pPr algn="ctr">
              <a:buFont typeface="Arial" panose="020B0604020202020204" pitchFamily="34" charset="0"/>
              <a:buNone/>
            </a:pPr>
            <a:endParaRPr lang="en-GB" altLang="en-US" sz="3200">
              <a:solidFill>
                <a:srgbClr val="FF0000"/>
              </a:solidFill>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200">
                <a:solidFill>
                  <a:srgbClr val="FF0000"/>
                </a:solidFill>
                <a:latin typeface="Arial" panose="020B0604020202020204" pitchFamily="34" charset="0"/>
                <a:cs typeface="Arial" panose="020B0604020202020204" pitchFamily="34" charset="0"/>
              </a:rPr>
              <a:t>Mild/moderate hyperthyroidism</a:t>
            </a:r>
            <a:r>
              <a:rPr lang="en-GB" altLang="en-US" sz="3200">
                <a:latin typeface="Arial" panose="020B0604020202020204" pitchFamily="34" charset="0"/>
                <a:cs typeface="Arial" panose="020B0604020202020204" pitchFamily="34" charset="0"/>
              </a:rPr>
              <a:t> </a:t>
            </a:r>
          </a:p>
          <a:p>
            <a:pPr algn="ctr"/>
            <a:r>
              <a:rPr lang="pl-PL" altLang="en-US" sz="3200" b="0">
                <a:latin typeface="Arial" panose="020B0604020202020204" pitchFamily="34" charset="0"/>
                <a:cs typeface="Arial" panose="020B0604020202020204" pitchFamily="34" charset="0"/>
                <a:sym typeface="Wingdings" pitchFamily="2" charset="2"/>
              </a:rPr>
              <a:t></a:t>
            </a: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 small or moderately enlarged thyroid; children or pregnant or lactating women ]</a:t>
            </a:r>
          </a:p>
          <a:p>
            <a:pPr algn="ctr">
              <a:buFont typeface="Arial" panose="020B0604020202020204" pitchFamily="34" charset="0"/>
              <a:buNone/>
            </a:pPr>
            <a:r>
              <a:rPr lang="pl-PL" altLang="en-US" sz="2800" b="0">
                <a:latin typeface="Arial" panose="020B0604020202020204" pitchFamily="34" charset="0"/>
                <a:cs typeface="Arial" panose="020B0604020202020204" pitchFamily="34" charset="0"/>
                <a:sym typeface="Wingdings" pitchFamily="2" charset="2"/>
              </a:rPr>
              <a:t></a:t>
            </a: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Primary anti-thyroid drug therapy</a:t>
            </a: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should be considered</a:t>
            </a:r>
          </a:p>
          <a:p>
            <a:pPr algn="ctr">
              <a:buFont typeface="Arial" panose="020B0604020202020204" pitchFamily="34" charset="0"/>
              <a:buNone/>
            </a:pPr>
            <a:r>
              <a:rPr lang="pl-PL" altLang="en-US" sz="2800" b="0">
                <a:latin typeface="Arial" panose="020B0604020202020204" pitchFamily="34" charset="0"/>
                <a:cs typeface="Arial" panose="020B0604020202020204" pitchFamily="34" charset="0"/>
                <a:sym typeface="Wingdings" pitchFamily="2" charset="2"/>
              </a:rPr>
              <a:t></a:t>
            </a: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Start methimazole, 5–30 mg/day,</a:t>
            </a:r>
          </a:p>
          <a:p>
            <a:pPr algn="ctr">
              <a:buFont typeface="Arial" panose="020B0604020202020204" pitchFamily="34" charset="0"/>
              <a:buNone/>
            </a:pPr>
            <a:r>
              <a:rPr lang="en-GB" altLang="en-US" sz="2800" b="0">
                <a:solidFill>
                  <a:srgbClr val="FF0000"/>
                </a:solidFill>
                <a:latin typeface="Arial" panose="020B0604020202020204" pitchFamily="34" charset="0"/>
                <a:cs typeface="Arial" panose="020B0604020202020204" pitchFamily="34" charset="0"/>
              </a:rPr>
              <a:t>(PTU preferred in pregnant women)</a:t>
            </a:r>
            <a:endParaRPr lang="en-US" altLang="en-US" sz="2800" b="0">
              <a:solidFill>
                <a:srgbClr val="FF0000"/>
              </a:solidFill>
              <a:latin typeface="Arial" panose="020B0604020202020204" pitchFamily="34" charset="0"/>
              <a:cs typeface="Arial" panose="020B0604020202020204" pitchFamily="34" charset="0"/>
            </a:endParaRPr>
          </a:p>
          <a:p>
            <a:pPr algn="ctr" eaLnBrk="1" hangingPunct="1">
              <a:lnSpc>
                <a:spcPct val="90000"/>
              </a:lnSpc>
              <a:buFont typeface="Arial" panose="020B0604020202020204" pitchFamily="34" charset="0"/>
              <a:buNone/>
            </a:pPr>
            <a:r>
              <a:rPr lang="pl-PL" altLang="en-US" sz="2800" b="0">
                <a:latin typeface="Arial" panose="020B0604020202020204" pitchFamily="34" charset="0"/>
                <a:cs typeface="Arial" panose="020B0604020202020204" pitchFamily="34" charset="0"/>
                <a:sym typeface="Wingdings" pitchFamily="2" charset="2"/>
              </a:rPr>
              <a:t></a:t>
            </a:r>
          </a:p>
          <a:p>
            <a:pPr algn="ctr">
              <a:buFont typeface="Arial" panose="020B0604020202020204" pitchFamily="34" charset="0"/>
              <a:buNone/>
            </a:pPr>
            <a:r>
              <a:rPr lang="en-US" altLang="en-US" sz="2800" b="0">
                <a:latin typeface="Arial" panose="020B0604020202020204" pitchFamily="34" charset="0"/>
                <a:cs typeface="Arial" panose="020B0604020202020204" pitchFamily="34" charset="0"/>
              </a:rPr>
              <a:t>Monitor thyroid function every 4–6 wk</a:t>
            </a:r>
          </a:p>
          <a:p>
            <a:pPr algn="ctr">
              <a:buFont typeface="Arial" panose="020B0604020202020204" pitchFamily="34" charset="0"/>
              <a:buNone/>
            </a:pPr>
            <a:r>
              <a:rPr lang="en-GB" altLang="en-US" sz="2800" b="0">
                <a:latin typeface="Arial" panose="020B0604020202020204" pitchFamily="34" charset="0"/>
                <a:cs typeface="Arial" panose="020B0604020202020204" pitchFamily="34" charset="0"/>
              </a:rPr>
              <a:t>until </a:t>
            </a:r>
            <a:r>
              <a:rPr lang="en-GB" altLang="en-US" sz="2800">
                <a:solidFill>
                  <a:srgbClr val="0066FF"/>
                </a:solidFill>
                <a:latin typeface="Arial" panose="020B0604020202020204" pitchFamily="34" charset="0"/>
                <a:cs typeface="Arial" panose="020B0604020202020204" pitchFamily="34" charset="0"/>
              </a:rPr>
              <a:t>euthyroid state</a:t>
            </a:r>
            <a:r>
              <a:rPr lang="en-GB" altLang="en-US" sz="2800" b="0">
                <a:latin typeface="Arial" panose="020B0604020202020204" pitchFamily="34" charset="0"/>
                <a:cs typeface="Arial" panose="020B0604020202020204" pitchFamily="34" charset="0"/>
              </a:rPr>
              <a:t> achieved</a:t>
            </a:r>
          </a:p>
          <a:p>
            <a:pPr algn="ctr"/>
            <a:r>
              <a:rPr lang="pl-PL" altLang="en-US" sz="2800" b="0">
                <a:latin typeface="Arial" panose="020B0604020202020204" pitchFamily="34" charset="0"/>
                <a:cs typeface="Arial" panose="020B0604020202020204" pitchFamily="34" charset="0"/>
                <a:sym typeface="Wingdings" pitchFamily="2" charset="2"/>
              </a:rPr>
              <a:t></a:t>
            </a:r>
          </a:p>
          <a:p>
            <a:pPr algn="ctr">
              <a:buFont typeface="Arial" panose="020B0604020202020204" pitchFamily="34" charset="0"/>
              <a:buNone/>
            </a:pPr>
            <a:endParaRPr lang="pl-PL" altLang="en-US" sz="2800">
              <a:latin typeface="Arial" panose="020B0604020202020204" pitchFamily="34" charset="0"/>
              <a:cs typeface="Arial" panose="020B0604020202020204" pitchFamily="34" charset="0"/>
              <a:sym typeface="Wingdings" pitchFamily="2" charset="2"/>
            </a:endParaRPr>
          </a:p>
        </p:txBody>
      </p:sp>
    </p:spTree>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1">
            <a:extLst>
              <a:ext uri="{FF2B5EF4-FFF2-40B4-BE49-F238E27FC236}">
                <a16:creationId xmlns:a16="http://schemas.microsoft.com/office/drawing/2014/main" id="{41C12BAA-A5A3-E04F-B3E9-724C9C28B6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F9275BEA-CDA7-F041-BADA-2C3FD5CDD152}" type="slidenum">
              <a:rPr lang="ar-SA" altLang="en-US" sz="1300">
                <a:solidFill>
                  <a:srgbClr val="898989"/>
                </a:solidFill>
              </a:rPr>
              <a:pPr/>
              <a:t>44</a:t>
            </a:fld>
            <a:endParaRPr lang="en-US" altLang="en-US" sz="1300">
              <a:solidFill>
                <a:srgbClr val="898989"/>
              </a:solidFill>
            </a:endParaRPr>
          </a:p>
        </p:txBody>
      </p:sp>
      <p:sp>
        <p:nvSpPr>
          <p:cNvPr id="47107" name="Rectangle 3">
            <a:extLst>
              <a:ext uri="{FF2B5EF4-FFF2-40B4-BE49-F238E27FC236}">
                <a16:creationId xmlns:a16="http://schemas.microsoft.com/office/drawing/2014/main" id="{C331CD89-183D-814D-A5E9-F0376D5281AD}"/>
              </a:ext>
            </a:extLst>
          </p:cNvPr>
          <p:cNvSpPr>
            <a:spLocks noChangeArrowheads="1"/>
          </p:cNvSpPr>
          <p:nvPr/>
        </p:nvSpPr>
        <p:spPr bwMode="auto">
          <a:xfrm>
            <a:off x="-36513" y="0"/>
            <a:ext cx="10094913" cy="66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pPr algn="ctr">
              <a:buFont typeface="Arial" panose="020B0604020202020204" pitchFamily="34" charset="0"/>
              <a:buNone/>
            </a:pPr>
            <a:r>
              <a:rPr lang="en-US" altLang="en-US" sz="2800">
                <a:solidFill>
                  <a:srgbClr val="0066FF"/>
                </a:solidFill>
                <a:latin typeface="Arial" panose="020B0604020202020204" pitchFamily="34" charset="0"/>
                <a:cs typeface="Arial" panose="020B0604020202020204" pitchFamily="34" charset="0"/>
              </a:rPr>
              <a:t>Management </a:t>
            </a:r>
            <a:r>
              <a:rPr lang="en-GB" altLang="en-US" sz="2800">
                <a:solidFill>
                  <a:srgbClr val="0066FF"/>
                </a:solidFill>
                <a:latin typeface="Arial" panose="020B0604020202020204" pitchFamily="34" charset="0"/>
                <a:cs typeface="Arial" panose="020B0604020202020204" pitchFamily="34" charset="0"/>
              </a:rPr>
              <a:t>of Hyperthyroidism due to Graves’ disease</a:t>
            </a:r>
            <a:endParaRPr lang="en-GB" altLang="en-US" sz="2800">
              <a:solidFill>
                <a:srgbClr val="FF0000"/>
              </a:solidFill>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200">
                <a:solidFill>
                  <a:srgbClr val="FF0000"/>
                </a:solidFill>
                <a:latin typeface="Arial" panose="020B0604020202020204" pitchFamily="34" charset="0"/>
                <a:cs typeface="Arial" panose="020B0604020202020204" pitchFamily="34" charset="0"/>
              </a:rPr>
              <a:t>Mild/moderate hyperthyroidism</a:t>
            </a:r>
            <a:r>
              <a:rPr lang="en-GB" altLang="en-US" sz="3200">
                <a:latin typeface="Arial" panose="020B0604020202020204" pitchFamily="34" charset="0"/>
                <a:cs typeface="Arial" panose="020B0604020202020204" pitchFamily="34" charset="0"/>
              </a:rPr>
              <a:t> </a:t>
            </a:r>
          </a:p>
          <a:p>
            <a:r>
              <a:rPr lang="en-US" altLang="en-US" sz="2800">
                <a:latin typeface="Arial" panose="020B0604020202020204" pitchFamily="34" charset="0"/>
                <a:cs typeface="Arial" panose="020B0604020202020204" pitchFamily="34" charset="0"/>
                <a:sym typeface="Wingdings" pitchFamily="2" charset="2"/>
              </a:rPr>
              <a:t>                                              </a:t>
            </a:r>
            <a:r>
              <a:rPr lang="pl-PL" altLang="en-US" sz="2800">
                <a:latin typeface="Arial" panose="020B0604020202020204" pitchFamily="34" charset="0"/>
                <a:cs typeface="Arial" panose="020B0604020202020204" pitchFamily="34" charset="0"/>
                <a:sym typeface="Wingdings" pitchFamily="2" charset="2"/>
              </a:rPr>
              <a:t></a:t>
            </a:r>
          </a:p>
          <a:p>
            <a:pPr>
              <a:buFont typeface="Arial" panose="020B0604020202020204" pitchFamily="34" charset="0"/>
              <a:buNone/>
            </a:pPr>
            <a:r>
              <a:rPr lang="en-GB" altLang="en-US" sz="2800" b="0">
                <a:latin typeface="Arial" panose="020B0604020202020204" pitchFamily="34" charset="0"/>
                <a:cs typeface="Arial" panose="020B0604020202020204" pitchFamily="34" charset="0"/>
              </a:rPr>
              <a:t>                  </a:t>
            </a:r>
            <a:r>
              <a:rPr lang="en-GB" altLang="en-US" sz="2800">
                <a:solidFill>
                  <a:srgbClr val="0066FF"/>
                </a:solidFill>
                <a:latin typeface="Arial" panose="020B0604020202020204" pitchFamily="34" charset="0"/>
                <a:cs typeface="Arial" panose="020B0604020202020204" pitchFamily="34" charset="0"/>
              </a:rPr>
              <a:t>Discontinue</a:t>
            </a:r>
            <a:r>
              <a:rPr lang="en-GB" altLang="en-US" sz="2800" b="0">
                <a:latin typeface="Arial" panose="020B0604020202020204" pitchFamily="34" charset="0"/>
                <a:cs typeface="Arial" panose="020B0604020202020204" pitchFamily="34" charset="0"/>
              </a:rPr>
              <a:t> drug therapy after 12–18 mo</a:t>
            </a:r>
          </a:p>
          <a:p>
            <a:pPr>
              <a:buFont typeface="Arial" panose="020B0604020202020204" pitchFamily="34" charset="0"/>
              <a:buNone/>
            </a:pPr>
            <a:r>
              <a:rPr lang="en-US" altLang="en-US" sz="2800" b="0">
                <a:latin typeface="Arial" panose="020B0604020202020204" pitchFamily="34" charset="0"/>
                <a:cs typeface="Arial" panose="020B0604020202020204" pitchFamily="34" charset="0"/>
                <a:sym typeface="Wingdings" pitchFamily="2" charset="2"/>
              </a:rPr>
              <a:t>                                              </a:t>
            </a:r>
            <a:r>
              <a:rPr lang="pl-PL" altLang="en-US" sz="2800" b="0">
                <a:latin typeface="Arial" panose="020B0604020202020204" pitchFamily="34" charset="0"/>
                <a:cs typeface="Arial" panose="020B0604020202020204" pitchFamily="34" charset="0"/>
                <a:sym typeface="Wingdings" pitchFamily="2" charset="2"/>
              </a:rPr>
              <a:t></a:t>
            </a:r>
          </a:p>
          <a:p>
            <a:r>
              <a:rPr lang="en-US" altLang="en-US" sz="2800" b="0">
                <a:latin typeface="Arial" panose="020B0604020202020204" pitchFamily="34" charset="0"/>
                <a:cs typeface="Arial" panose="020B0604020202020204" pitchFamily="34" charset="0"/>
              </a:rPr>
              <a:t>                 </a:t>
            </a:r>
            <a:r>
              <a:rPr lang="en-US" altLang="en-US" sz="2800">
                <a:solidFill>
                  <a:srgbClr val="0066FF"/>
                </a:solidFill>
                <a:latin typeface="Arial" panose="020B0604020202020204" pitchFamily="34" charset="0"/>
                <a:cs typeface="Arial" panose="020B0604020202020204" pitchFamily="34" charset="0"/>
              </a:rPr>
              <a:t> Monitor </a:t>
            </a:r>
            <a:r>
              <a:rPr lang="en-US" altLang="en-US" sz="2800" b="0">
                <a:latin typeface="Arial" panose="020B0604020202020204" pitchFamily="34" charset="0"/>
                <a:cs typeface="Arial" panose="020B0604020202020204" pitchFamily="34" charset="0"/>
              </a:rPr>
              <a:t>thyroid function every 2 mo for 6 mo, </a:t>
            </a:r>
          </a:p>
          <a:p>
            <a:pPr algn="ctr">
              <a:buFont typeface="Arial" panose="020B0604020202020204" pitchFamily="34" charset="0"/>
              <a:buNone/>
            </a:pPr>
            <a:r>
              <a:rPr lang="en-US" altLang="en-US" sz="2800" b="0">
                <a:latin typeface="Arial" panose="020B0604020202020204" pitchFamily="34" charset="0"/>
                <a:cs typeface="Arial" panose="020B0604020202020204" pitchFamily="34" charset="0"/>
              </a:rPr>
              <a:t>   then less frequently</a:t>
            </a:r>
          </a:p>
          <a:p>
            <a:pPr>
              <a:buFont typeface="Arial" panose="020B0604020202020204" pitchFamily="34" charset="0"/>
              <a:buNone/>
            </a:pPr>
            <a:r>
              <a:rPr lang="en-US" altLang="en-US" sz="2800" b="0">
                <a:latin typeface="Arial" panose="020B0604020202020204" pitchFamily="34" charset="0"/>
                <a:cs typeface="Arial" panose="020B0604020202020204" pitchFamily="34" charset="0"/>
                <a:sym typeface="Wingdings" pitchFamily="2" charset="2"/>
              </a:rPr>
              <a:t>                    </a:t>
            </a:r>
          </a:p>
          <a:p>
            <a:pPr>
              <a:buFont typeface="Arial" panose="020B0604020202020204" pitchFamily="34" charset="0"/>
              <a:buNone/>
            </a:pPr>
            <a:r>
              <a:rPr lang="en-US" altLang="en-US" sz="2800" b="0">
                <a:latin typeface="Arial" panose="020B0604020202020204" pitchFamily="34" charset="0"/>
                <a:cs typeface="Arial" panose="020B0604020202020204" pitchFamily="34" charset="0"/>
                <a:sym typeface="Wingdings" pitchFamily="2" charset="2"/>
              </a:rPr>
              <a:t>                      </a:t>
            </a:r>
            <a:r>
              <a:rPr lang="pl-PL" altLang="en-US" sz="2800" b="0">
                <a:latin typeface="Arial" panose="020B0604020202020204" pitchFamily="34" charset="0"/>
                <a:cs typeface="Arial" panose="020B0604020202020204" pitchFamily="34" charset="0"/>
                <a:sym typeface="Wingdings" pitchFamily="2" charset="2"/>
              </a:rPr>
              <a:t></a:t>
            </a:r>
            <a:r>
              <a:rPr lang="en-US" altLang="en-US" sz="2800" b="0">
                <a:latin typeface="Arial" panose="020B0604020202020204" pitchFamily="34" charset="0"/>
                <a:cs typeface="Arial" panose="020B0604020202020204" pitchFamily="34" charset="0"/>
                <a:sym typeface="Wingdings" pitchFamily="2" charset="2"/>
              </a:rPr>
              <a:t>                                                </a:t>
            </a:r>
            <a:r>
              <a:rPr lang="pl-PL" altLang="en-US" sz="2800" b="0">
                <a:latin typeface="Arial" panose="020B0604020202020204" pitchFamily="34" charset="0"/>
                <a:cs typeface="Arial" panose="020B0604020202020204" pitchFamily="34" charset="0"/>
                <a:sym typeface="Wingdings" pitchFamily="2" charset="2"/>
              </a:rPr>
              <a:t></a:t>
            </a:r>
          </a:p>
          <a:p>
            <a:r>
              <a:rPr lang="en-GB" altLang="en-US" sz="2800" b="0">
                <a:solidFill>
                  <a:srgbClr val="0066FF"/>
                </a:solidFill>
                <a:latin typeface="Arial" panose="020B0604020202020204" pitchFamily="34" charset="0"/>
                <a:cs typeface="Arial" panose="020B0604020202020204" pitchFamily="34" charset="0"/>
              </a:rPr>
              <a:t>                </a:t>
            </a:r>
            <a:r>
              <a:rPr lang="en-GB" altLang="en-US" sz="3200">
                <a:solidFill>
                  <a:srgbClr val="0066FF"/>
                </a:solidFill>
                <a:latin typeface="Arial" panose="020B0604020202020204" pitchFamily="34" charset="0"/>
                <a:cs typeface="Arial" panose="020B0604020202020204" pitchFamily="34" charset="0"/>
              </a:rPr>
              <a:t>Relapse</a:t>
            </a:r>
            <a:r>
              <a:rPr lang="en-GB" altLang="en-US" sz="2800" b="0">
                <a:solidFill>
                  <a:srgbClr val="0066FF"/>
                </a:solidFill>
                <a:latin typeface="Arial" panose="020B0604020202020204" pitchFamily="34" charset="0"/>
                <a:cs typeface="Arial" panose="020B0604020202020204" pitchFamily="34" charset="0"/>
              </a:rPr>
              <a:t>                                  </a:t>
            </a:r>
            <a:r>
              <a:rPr lang="en-GB" altLang="en-US" sz="3200">
                <a:solidFill>
                  <a:srgbClr val="0066FF"/>
                </a:solidFill>
                <a:latin typeface="Arial" panose="020B0604020202020204" pitchFamily="34" charset="0"/>
                <a:cs typeface="Arial" panose="020B0604020202020204" pitchFamily="34" charset="0"/>
              </a:rPr>
              <a:t>Remission</a:t>
            </a:r>
          </a:p>
          <a:p>
            <a:pPr>
              <a:buFont typeface="Arial" panose="020B0604020202020204" pitchFamily="34" charset="0"/>
              <a:buNone/>
            </a:pPr>
            <a:r>
              <a:rPr lang="en-US" altLang="en-US" sz="2800" b="0">
                <a:latin typeface="Arial" panose="020B0604020202020204" pitchFamily="34" charset="0"/>
                <a:cs typeface="Arial" panose="020B0604020202020204" pitchFamily="34" charset="0"/>
                <a:sym typeface="Wingdings" pitchFamily="2" charset="2"/>
              </a:rPr>
              <a:t>                      </a:t>
            </a:r>
            <a:r>
              <a:rPr lang="pl-PL" altLang="en-US" sz="2800" b="0">
                <a:latin typeface="Arial" panose="020B0604020202020204" pitchFamily="34" charset="0"/>
                <a:cs typeface="Arial" panose="020B0604020202020204" pitchFamily="34" charset="0"/>
                <a:sym typeface="Wingdings" pitchFamily="2" charset="2"/>
              </a:rPr>
              <a:t></a:t>
            </a:r>
            <a:r>
              <a:rPr lang="en-US" altLang="en-US" sz="2800" b="0">
                <a:latin typeface="Arial" panose="020B0604020202020204" pitchFamily="34" charset="0"/>
                <a:cs typeface="Arial" panose="020B0604020202020204" pitchFamily="34" charset="0"/>
                <a:sym typeface="Wingdings" pitchFamily="2" charset="2"/>
              </a:rPr>
              <a:t>                                                </a:t>
            </a:r>
            <a:r>
              <a:rPr lang="pl-PL" altLang="en-US" sz="2800" b="0">
                <a:latin typeface="Arial" panose="020B0604020202020204" pitchFamily="34" charset="0"/>
                <a:cs typeface="Arial" panose="020B0604020202020204" pitchFamily="34" charset="0"/>
                <a:sym typeface="Wingdings" pitchFamily="2" charset="2"/>
              </a:rPr>
              <a:t></a:t>
            </a:r>
          </a:p>
          <a:p>
            <a:pPr>
              <a:buFont typeface="Arial" panose="020B0604020202020204" pitchFamily="34" charset="0"/>
              <a:buNone/>
            </a:pPr>
            <a:r>
              <a:rPr lang="en-GB" altLang="en-US" sz="2800" b="0">
                <a:latin typeface="Arial" panose="020B0604020202020204" pitchFamily="34" charset="0"/>
                <a:cs typeface="Arial" panose="020B0604020202020204" pitchFamily="34" charset="0"/>
              </a:rPr>
              <a:t>   Definitive radioiodine                      Monitor thyroid function </a:t>
            </a:r>
          </a:p>
          <a:p>
            <a:r>
              <a:rPr lang="en-GB" altLang="en-US" sz="2800" b="0">
                <a:latin typeface="Arial" panose="020B0604020202020204" pitchFamily="34" charset="0"/>
                <a:cs typeface="Arial" panose="020B0604020202020204" pitchFamily="34" charset="0"/>
              </a:rPr>
              <a:t>   therapy in adults                             every 12 mo indefinitely</a:t>
            </a:r>
          </a:p>
          <a:p>
            <a:pPr>
              <a:buFont typeface="Arial" panose="020B0604020202020204" pitchFamily="34" charset="0"/>
              <a:buNone/>
            </a:pPr>
            <a:r>
              <a:rPr lang="en-US" altLang="en-US" sz="2800" b="0">
                <a:solidFill>
                  <a:srgbClr val="FF0000"/>
                </a:solidFill>
                <a:latin typeface="Arial" panose="020B0604020202020204" pitchFamily="34" charset="0"/>
                <a:cs typeface="Arial" panose="020B0604020202020204" pitchFamily="34" charset="0"/>
              </a:rPr>
              <a:t>(Second course of anti-thyroid </a:t>
            </a:r>
          </a:p>
          <a:p>
            <a:pPr>
              <a:buFont typeface="Arial" panose="020B0604020202020204" pitchFamily="34" charset="0"/>
              <a:buNone/>
            </a:pPr>
            <a:r>
              <a:rPr lang="en-US" altLang="en-US" sz="2800" b="0">
                <a:solidFill>
                  <a:srgbClr val="FF0000"/>
                </a:solidFill>
                <a:latin typeface="Arial" panose="020B0604020202020204" pitchFamily="34" charset="0"/>
                <a:cs typeface="Arial" panose="020B0604020202020204" pitchFamily="34" charset="0"/>
              </a:rPr>
              <a:t>drug </a:t>
            </a:r>
            <a:r>
              <a:rPr lang="en-GB" altLang="en-US" sz="2800" b="0">
                <a:solidFill>
                  <a:srgbClr val="FF0000"/>
                </a:solidFill>
                <a:latin typeface="Arial" panose="020B0604020202020204" pitchFamily="34" charset="0"/>
                <a:cs typeface="Arial" panose="020B0604020202020204" pitchFamily="34" charset="0"/>
              </a:rPr>
              <a:t>therapy in children)</a:t>
            </a:r>
          </a:p>
        </p:txBody>
      </p:sp>
    </p:spTree>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793AC51-2269-434B-85BD-DCA6EB966EC1}"/>
              </a:ext>
            </a:extLst>
          </p:cNvPr>
          <p:cNvSpPr>
            <a:spLocks noGrp="1" noRot="1" noChangeArrowheads="1"/>
          </p:cNvSpPr>
          <p:nvPr>
            <p:ph type="title"/>
          </p:nvPr>
        </p:nvSpPr>
        <p:spPr/>
        <p:txBody>
          <a:bodyPr/>
          <a:lstStyle/>
          <a:p>
            <a:pPr eaLnBrk="1" hangingPunct="1"/>
            <a:r>
              <a:rPr lang="en-US" altLang="en-US" sz="3900" b="1">
                <a:solidFill>
                  <a:srgbClr val="0066FF"/>
                </a:solidFill>
                <a:latin typeface="Arial" panose="020B0604020202020204" pitchFamily="34" charset="0"/>
                <a:cs typeface="Arial" panose="020B0604020202020204" pitchFamily="34" charset="0"/>
              </a:rPr>
              <a:t>THYROIDECTOMY</a:t>
            </a:r>
            <a:r>
              <a:rPr lang="en-US" altLang="en-US" b="1">
                <a:latin typeface="Arial" panose="020B0604020202020204" pitchFamily="34" charset="0"/>
                <a:cs typeface="Arial" panose="020B0604020202020204" pitchFamily="34" charset="0"/>
              </a:rPr>
              <a:t> </a:t>
            </a:r>
          </a:p>
        </p:txBody>
      </p:sp>
      <p:sp>
        <p:nvSpPr>
          <p:cNvPr id="48131" name="Rectangle 3">
            <a:extLst>
              <a:ext uri="{FF2B5EF4-FFF2-40B4-BE49-F238E27FC236}">
                <a16:creationId xmlns:a16="http://schemas.microsoft.com/office/drawing/2014/main" id="{6D0880AA-1BEE-CE4E-8D2E-B0167AF0F6BF}"/>
              </a:ext>
            </a:extLst>
          </p:cNvPr>
          <p:cNvSpPr>
            <a:spLocks noGrp="1" noChangeArrowheads="1"/>
          </p:cNvSpPr>
          <p:nvPr>
            <p:ph idx="1"/>
          </p:nvPr>
        </p:nvSpPr>
        <p:spPr>
          <a:xfrm>
            <a:off x="503238" y="1706563"/>
            <a:ext cx="9555162" cy="4827587"/>
          </a:xfrm>
        </p:spPr>
        <p:txBody>
          <a:bodyPr/>
          <a:lstStyle/>
          <a:p>
            <a:pPr eaLnBrk="1" hangingPunct="1">
              <a:lnSpc>
                <a:spcPct val="90000"/>
              </a:lnSpc>
            </a:pPr>
            <a:endParaRPr lang="en-US" altLang="en-US" b="1" dirty="0">
              <a:latin typeface="Arial" panose="020B0604020202020204" pitchFamily="34" charset="0"/>
              <a:cs typeface="Arial" panose="020B0604020202020204" pitchFamily="34" charset="0"/>
            </a:endParaRPr>
          </a:p>
          <a:p>
            <a:pPr eaLnBrk="1" hangingPunct="1">
              <a:lnSpc>
                <a:spcPct val="90000"/>
              </a:lnSpc>
            </a:pPr>
            <a:r>
              <a:rPr lang="en-US" altLang="en-US" b="1" dirty="0">
                <a:latin typeface="Arial" panose="020B0604020202020204" pitchFamily="34" charset="0"/>
                <a:cs typeface="Arial" panose="020B0604020202020204" pitchFamily="34" charset="0"/>
              </a:rPr>
              <a:t>Sub-total </a:t>
            </a:r>
            <a:r>
              <a:rPr lang="en-US" altLang="en-US" b="1" dirty="0" err="1">
                <a:latin typeface="Arial" panose="020B0604020202020204" pitchFamily="34" charset="0"/>
                <a:cs typeface="Arial" panose="020B0604020202020204" pitchFamily="34" charset="0"/>
              </a:rPr>
              <a:t>thyriodectomy</a:t>
            </a:r>
            <a:r>
              <a:rPr lang="en-US" altLang="en-US" b="1" dirty="0">
                <a:latin typeface="Arial" panose="020B0604020202020204" pitchFamily="34" charset="0"/>
                <a:cs typeface="Arial" panose="020B0604020202020204" pitchFamily="34" charset="0"/>
              </a:rPr>
              <a:t> is the treatment of choice in very large gland or multinodular goiter</a:t>
            </a:r>
          </a:p>
          <a:p>
            <a:pPr eaLnBrk="1" hangingPunct="1">
              <a:lnSpc>
                <a:spcPct val="90000"/>
              </a:lnSpc>
              <a:buFont typeface="Wingdings" pitchFamily="2" charset="2"/>
              <a:buNone/>
            </a:pPr>
            <a:endParaRPr lang="en-US" altLang="en-US" b="1" dirty="0">
              <a:latin typeface="Arial" panose="020B0604020202020204" pitchFamily="34" charset="0"/>
              <a:cs typeface="Arial" panose="020B0604020202020204" pitchFamily="34" charset="0"/>
            </a:endParaRPr>
          </a:p>
        </p:txBody>
      </p:sp>
      <p:sp>
        <p:nvSpPr>
          <p:cNvPr id="48132" name="Slide Number Placeholder 4">
            <a:extLst>
              <a:ext uri="{FF2B5EF4-FFF2-40B4-BE49-F238E27FC236}">
                <a16:creationId xmlns:a16="http://schemas.microsoft.com/office/drawing/2014/main" id="{EF2DF9D2-B29B-4348-99FE-5BE35A07AA4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2188">
              <a:defRPr sz="2400" b="1">
                <a:solidFill>
                  <a:schemeClr val="tx1"/>
                </a:solidFill>
                <a:latin typeface="Garamond" panose="02020404030301010803" pitchFamily="18" charset="0"/>
                <a:cs typeface="Times New Roman" panose="02020603050405020304" pitchFamily="18" charset="0"/>
              </a:defRPr>
            </a:lvl1pPr>
            <a:lvl2pPr marL="742950" indent="-285750" defTabSz="992188">
              <a:defRPr sz="2400" b="1">
                <a:solidFill>
                  <a:schemeClr val="tx1"/>
                </a:solidFill>
                <a:latin typeface="Garamond" panose="02020404030301010803" pitchFamily="18" charset="0"/>
                <a:cs typeface="Times New Roman" panose="02020603050405020304" pitchFamily="18" charset="0"/>
              </a:defRPr>
            </a:lvl2pPr>
            <a:lvl3pPr marL="1143000" indent="-228600" defTabSz="992188">
              <a:defRPr sz="2400" b="1">
                <a:solidFill>
                  <a:schemeClr val="tx1"/>
                </a:solidFill>
                <a:latin typeface="Garamond" panose="02020404030301010803" pitchFamily="18" charset="0"/>
                <a:cs typeface="Times New Roman" panose="02020603050405020304" pitchFamily="18" charset="0"/>
              </a:defRPr>
            </a:lvl3pPr>
            <a:lvl4pPr marL="1600200" indent="-228600" defTabSz="992188">
              <a:defRPr sz="2400" b="1">
                <a:solidFill>
                  <a:schemeClr val="tx1"/>
                </a:solidFill>
                <a:latin typeface="Garamond" panose="02020404030301010803" pitchFamily="18" charset="0"/>
                <a:cs typeface="Times New Roman" panose="02020603050405020304" pitchFamily="18" charset="0"/>
              </a:defRPr>
            </a:lvl4pPr>
            <a:lvl5pPr marL="2057400" indent="-228600" defTabSz="992188">
              <a:defRPr sz="2400" b="1">
                <a:solidFill>
                  <a:schemeClr val="tx1"/>
                </a:solidFill>
                <a:latin typeface="Garamond" panose="02020404030301010803" pitchFamily="18" charset="0"/>
                <a:cs typeface="Times New Roman" panose="02020603050405020304" pitchFamily="18" charset="0"/>
              </a:defRPr>
            </a:lvl5pPr>
            <a:lvl6pPr marL="25146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defTabSz="992188"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73B56CC6-C8D9-9E4D-A77E-C64AAAF6B760}" type="slidenum">
              <a:rPr lang="ar-SA" altLang="en-US" sz="1300">
                <a:solidFill>
                  <a:srgbClr val="898989"/>
                </a:solidFill>
                <a:latin typeface="Arial" panose="020B0604020202020204" pitchFamily="34" charset="0"/>
                <a:cs typeface="Arial" panose="020B0604020202020204" pitchFamily="34" charset="0"/>
              </a:rPr>
              <a:pPr/>
              <a:t>45</a:t>
            </a:fld>
            <a:endParaRPr lang="en-US" altLang="en-US" sz="1300">
              <a:solidFill>
                <a:srgbClr val="898989"/>
              </a:solidFill>
              <a:latin typeface="Arial" panose="020B0604020202020204" pitchFamily="34" charset="0"/>
            </a:endParaRPr>
          </a:p>
        </p:txBody>
      </p:sp>
    </p:spTree>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A971C-5A05-704E-A204-8F21AEB8A05C}"/>
              </a:ext>
            </a:extLst>
          </p:cNvPr>
          <p:cNvSpPr>
            <a:spLocks noGrp="1"/>
          </p:cNvSpPr>
          <p:nvPr>
            <p:ph type="title"/>
          </p:nvPr>
        </p:nvSpPr>
        <p:spPr>
          <a:xfrm>
            <a:off x="503237" y="2895600"/>
            <a:ext cx="9051925" cy="1219200"/>
          </a:xfrm>
        </p:spPr>
        <p:txBody>
          <a:bodyPr/>
          <a:lstStyle/>
          <a:p>
            <a:r>
              <a:rPr lang="en-SA" dirty="0"/>
              <a:t>Good Luck</a:t>
            </a:r>
          </a:p>
        </p:txBody>
      </p:sp>
      <p:sp>
        <p:nvSpPr>
          <p:cNvPr id="4" name="Slide Number Placeholder 3">
            <a:extLst>
              <a:ext uri="{FF2B5EF4-FFF2-40B4-BE49-F238E27FC236}">
                <a16:creationId xmlns:a16="http://schemas.microsoft.com/office/drawing/2014/main" id="{97F74E5B-D883-C842-8EDE-B46747D97C67}"/>
              </a:ext>
            </a:extLst>
          </p:cNvPr>
          <p:cNvSpPr>
            <a:spLocks noGrp="1"/>
          </p:cNvSpPr>
          <p:nvPr>
            <p:ph type="sldNum" sz="quarter" idx="12"/>
          </p:nvPr>
        </p:nvSpPr>
        <p:spPr/>
        <p:txBody>
          <a:bodyPr/>
          <a:lstStyle/>
          <a:p>
            <a:fld id="{314FA528-0841-3945-B326-D042795AAC5C}" type="slidenum">
              <a:rPr lang="ar-SA" altLang="en-US" smtClean="0"/>
              <a:pPr/>
              <a:t>46</a:t>
            </a:fld>
            <a:endParaRPr lang="en-US" altLang="en-US"/>
          </a:p>
        </p:txBody>
      </p:sp>
    </p:spTree>
    <p:extLst>
      <p:ext uri="{BB962C8B-B14F-4D97-AF65-F5344CB8AC3E}">
        <p14:creationId xmlns:p14="http://schemas.microsoft.com/office/powerpoint/2010/main" val="290121863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4767C93-CCE2-5C46-BFB3-1A7491C2BF59}"/>
              </a:ext>
            </a:extLst>
          </p:cNvPr>
          <p:cNvSpPr>
            <a:spLocks noGrp="1" noChangeArrowheads="1"/>
          </p:cNvSpPr>
          <p:nvPr>
            <p:ph type="title" idx="4294967295"/>
          </p:nvPr>
        </p:nvSpPr>
        <p:spPr>
          <a:xfrm>
            <a:off x="1257300" y="161925"/>
            <a:ext cx="7543800" cy="976313"/>
          </a:xfrm>
        </p:spPr>
        <p:txBody>
          <a:bodyPr/>
          <a:lstStyle/>
          <a:p>
            <a:pPr eaLnBrk="1" hangingPunct="1"/>
            <a:r>
              <a:rPr lang="en-US" altLang="en-US" sz="5400" b="1">
                <a:solidFill>
                  <a:srgbClr val="0066FF"/>
                </a:solidFill>
              </a:rPr>
              <a:t>Thyroid function</a:t>
            </a:r>
            <a:endParaRPr lang="en-US" altLang="en-US">
              <a:solidFill>
                <a:srgbClr val="0066FF"/>
              </a:solidFill>
            </a:endParaRPr>
          </a:p>
        </p:txBody>
      </p:sp>
      <p:sp>
        <p:nvSpPr>
          <p:cNvPr id="11267" name="Text Box 3">
            <a:extLst>
              <a:ext uri="{FF2B5EF4-FFF2-40B4-BE49-F238E27FC236}">
                <a16:creationId xmlns:a16="http://schemas.microsoft.com/office/drawing/2014/main" id="{2D580D72-7BF5-F34E-9593-07ED8B22F041}"/>
              </a:ext>
            </a:extLst>
          </p:cNvPr>
          <p:cNvSpPr txBox="1">
            <a:spLocks noChangeArrowheads="1"/>
          </p:cNvSpPr>
          <p:nvPr/>
        </p:nvSpPr>
        <p:spPr bwMode="auto">
          <a:xfrm>
            <a:off x="419100" y="1544638"/>
            <a:ext cx="9220200" cy="471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276" tIns="49638" rIns="99276" bIns="49638">
            <a:spAutoFit/>
          </a:bodyPr>
          <a:lstStyle>
            <a:lvl1pPr marL="457200" indent="-457200">
              <a:defRPr sz="2400" b="1">
                <a:solidFill>
                  <a:schemeClr val="tx1"/>
                </a:solidFill>
                <a:latin typeface="Garamond" pitchFamily="18" charset="0"/>
                <a:cs typeface="Times New Roman" pitchFamily="18" charset="0"/>
              </a:defRPr>
            </a:lvl1pPr>
            <a:lvl2pPr marL="742950" indent="-285750">
              <a:defRPr sz="2400" b="1">
                <a:solidFill>
                  <a:schemeClr val="tx1"/>
                </a:solidFill>
                <a:latin typeface="Garamond" pitchFamily="18" charset="0"/>
                <a:cs typeface="Times New Roman" pitchFamily="18" charset="0"/>
              </a:defRPr>
            </a:lvl2pPr>
            <a:lvl3pPr marL="1143000" indent="-228600">
              <a:defRPr sz="2400" b="1">
                <a:solidFill>
                  <a:schemeClr val="tx1"/>
                </a:solidFill>
                <a:latin typeface="Garamond" pitchFamily="18" charset="0"/>
                <a:cs typeface="Times New Roman" pitchFamily="18" charset="0"/>
              </a:defRPr>
            </a:lvl3pPr>
            <a:lvl4pPr marL="1600200" indent="-228600">
              <a:defRPr sz="2400" b="1">
                <a:solidFill>
                  <a:schemeClr val="tx1"/>
                </a:solidFill>
                <a:latin typeface="Garamond" pitchFamily="18" charset="0"/>
                <a:cs typeface="Times New Roman" pitchFamily="18" charset="0"/>
              </a:defRPr>
            </a:lvl4pPr>
            <a:lvl5pPr marL="2057400" indent="-228600">
              <a:defRPr sz="2400" b="1">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2400" b="1">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2400" b="1">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2400" b="1">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2400" b="1">
                <a:solidFill>
                  <a:schemeClr val="tx1"/>
                </a:solidFill>
                <a:latin typeface="Garamond" pitchFamily="18" charset="0"/>
                <a:cs typeface="Times New Roman" pitchFamily="18" charset="0"/>
              </a:defRPr>
            </a:lvl9pPr>
          </a:lstStyle>
          <a:p>
            <a:pPr marL="0" indent="0" eaLnBrk="1" hangingPunct="1">
              <a:spcBef>
                <a:spcPct val="50000"/>
              </a:spcBef>
              <a:defRPr/>
            </a:pPr>
            <a:r>
              <a:rPr lang="en-US" altLang="en-US" sz="3000" dirty="0">
                <a:solidFill>
                  <a:srgbClr val="FF0000"/>
                </a:solidFill>
                <a:latin typeface="Arial" charset="0"/>
              </a:rPr>
              <a:t>Important functions are:</a:t>
            </a:r>
          </a:p>
          <a:p>
            <a:pPr eaLnBrk="1" hangingPunct="1">
              <a:spcBef>
                <a:spcPct val="50000"/>
              </a:spcBef>
              <a:buFont typeface="Wingdings" pitchFamily="2" charset="2"/>
              <a:buChar char="§"/>
              <a:defRPr/>
            </a:pPr>
            <a:r>
              <a:rPr lang="en-US" altLang="en-US" sz="3000" dirty="0">
                <a:latin typeface="Arial" charset="0"/>
              </a:rPr>
              <a:t>Growth &amp; development, especially in the embryo &amp; brain</a:t>
            </a:r>
          </a:p>
          <a:p>
            <a:pPr eaLnBrk="1" hangingPunct="1">
              <a:spcBef>
                <a:spcPct val="50000"/>
              </a:spcBef>
              <a:buFont typeface="Wingdings" pitchFamily="2" charset="2"/>
              <a:buChar char="§"/>
              <a:defRPr/>
            </a:pPr>
            <a:r>
              <a:rPr lang="en-US" altLang="en-US" sz="3000" dirty="0">
                <a:latin typeface="Arial" charset="0"/>
              </a:rPr>
              <a:t>Thermoregulation: increase basal metabolic rate (BMR)</a:t>
            </a:r>
          </a:p>
          <a:p>
            <a:pPr eaLnBrk="1" hangingPunct="1">
              <a:spcBef>
                <a:spcPct val="50000"/>
              </a:spcBef>
              <a:buFont typeface="Wingdings" pitchFamily="2" charset="2"/>
              <a:buChar char="§"/>
              <a:defRPr/>
            </a:pPr>
            <a:r>
              <a:rPr lang="en-US" altLang="en-US" sz="3000" dirty="0">
                <a:latin typeface="Arial" charset="0"/>
              </a:rPr>
              <a:t>Helps maintain metabolic energy balance</a:t>
            </a:r>
          </a:p>
          <a:p>
            <a:pPr eaLnBrk="1" hangingPunct="1">
              <a:spcBef>
                <a:spcPct val="50000"/>
              </a:spcBef>
              <a:buFont typeface="Wingdings" pitchFamily="2" charset="2"/>
              <a:buChar char="§"/>
              <a:defRPr/>
            </a:pPr>
            <a:r>
              <a:rPr lang="en-US" altLang="en-US" sz="3000" dirty="0">
                <a:latin typeface="Arial" charset="0"/>
              </a:rPr>
              <a:t>CVS: increase HR &amp; cardiac output which increase oxygen demand</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5FE630D-8D42-134D-8358-CEA7B8DE6BFF}"/>
              </a:ext>
            </a:extLst>
          </p:cNvPr>
          <p:cNvSpPr>
            <a:spLocks noGrp="1" noChangeArrowheads="1"/>
          </p:cNvSpPr>
          <p:nvPr>
            <p:ph type="title" idx="4294967295"/>
          </p:nvPr>
        </p:nvSpPr>
        <p:spPr>
          <a:xfrm>
            <a:off x="1257300" y="88900"/>
            <a:ext cx="7543800" cy="976313"/>
          </a:xfrm>
        </p:spPr>
        <p:txBody>
          <a:bodyPr/>
          <a:lstStyle/>
          <a:p>
            <a:pPr eaLnBrk="1" hangingPunct="1"/>
            <a:r>
              <a:rPr lang="en-US" altLang="en-US" sz="5400" b="1">
                <a:solidFill>
                  <a:srgbClr val="0066FF"/>
                </a:solidFill>
              </a:rPr>
              <a:t>Thyroid function</a:t>
            </a:r>
            <a:endParaRPr lang="en-US" altLang="en-US">
              <a:solidFill>
                <a:srgbClr val="0066FF"/>
              </a:solidFill>
            </a:endParaRPr>
          </a:p>
        </p:txBody>
      </p:sp>
      <p:sp>
        <p:nvSpPr>
          <p:cNvPr id="11267" name="Text Box 3">
            <a:extLst>
              <a:ext uri="{FF2B5EF4-FFF2-40B4-BE49-F238E27FC236}">
                <a16:creationId xmlns:a16="http://schemas.microsoft.com/office/drawing/2014/main" id="{67ADC07A-AEF3-8C40-89B5-8537E8BD0B6D}"/>
              </a:ext>
            </a:extLst>
          </p:cNvPr>
          <p:cNvSpPr txBox="1">
            <a:spLocks noChangeArrowheads="1"/>
          </p:cNvSpPr>
          <p:nvPr/>
        </p:nvSpPr>
        <p:spPr bwMode="auto">
          <a:xfrm>
            <a:off x="419100" y="1544638"/>
            <a:ext cx="9220200"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276" tIns="49638" rIns="99276" bIns="49638">
            <a:spAutoFit/>
          </a:bodyPr>
          <a:lstStyle>
            <a:lvl1pPr marL="457200" indent="-457200">
              <a:defRPr sz="2400" b="1">
                <a:solidFill>
                  <a:schemeClr val="tx1"/>
                </a:solidFill>
                <a:latin typeface="Garamond" pitchFamily="18" charset="0"/>
                <a:cs typeface="Times New Roman" pitchFamily="18" charset="0"/>
              </a:defRPr>
            </a:lvl1pPr>
            <a:lvl2pPr marL="742950" indent="-285750">
              <a:defRPr sz="2400" b="1">
                <a:solidFill>
                  <a:schemeClr val="tx1"/>
                </a:solidFill>
                <a:latin typeface="Garamond" pitchFamily="18" charset="0"/>
                <a:cs typeface="Times New Roman" pitchFamily="18" charset="0"/>
              </a:defRPr>
            </a:lvl2pPr>
            <a:lvl3pPr marL="1143000" indent="-228600">
              <a:defRPr sz="2400" b="1">
                <a:solidFill>
                  <a:schemeClr val="tx1"/>
                </a:solidFill>
                <a:latin typeface="Garamond" pitchFamily="18" charset="0"/>
                <a:cs typeface="Times New Roman" pitchFamily="18" charset="0"/>
              </a:defRPr>
            </a:lvl3pPr>
            <a:lvl4pPr marL="1600200" indent="-228600">
              <a:defRPr sz="2400" b="1">
                <a:solidFill>
                  <a:schemeClr val="tx1"/>
                </a:solidFill>
                <a:latin typeface="Garamond" pitchFamily="18" charset="0"/>
                <a:cs typeface="Times New Roman" pitchFamily="18" charset="0"/>
              </a:defRPr>
            </a:lvl4pPr>
            <a:lvl5pPr marL="2057400" indent="-228600">
              <a:defRPr sz="2400" b="1">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2400" b="1">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2400" b="1">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2400" b="1">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2400" b="1">
                <a:solidFill>
                  <a:schemeClr val="tx1"/>
                </a:solidFill>
                <a:latin typeface="Garamond" pitchFamily="18" charset="0"/>
                <a:cs typeface="Times New Roman" pitchFamily="18" charset="0"/>
              </a:defRPr>
            </a:lvl9pPr>
          </a:lstStyle>
          <a:p>
            <a:pPr marL="0" indent="0" eaLnBrk="1" hangingPunct="1">
              <a:spcBef>
                <a:spcPct val="50000"/>
              </a:spcBef>
              <a:defRPr/>
            </a:pPr>
            <a:r>
              <a:rPr lang="en-US" sz="3200" dirty="0">
                <a:solidFill>
                  <a:srgbClr val="FF0000"/>
                </a:solidFill>
              </a:rPr>
              <a:t>Iodine Importance</a:t>
            </a:r>
            <a:r>
              <a:rPr lang="en-US" altLang="en-US" sz="3000" b="0" dirty="0">
                <a:solidFill>
                  <a:srgbClr val="FF0000"/>
                </a:solidFill>
                <a:latin typeface="Arial" charset="0"/>
              </a:rPr>
              <a:t>:</a:t>
            </a:r>
          </a:p>
          <a:p>
            <a:pPr eaLnBrk="1" fontAlgn="auto" hangingPunct="1">
              <a:lnSpc>
                <a:spcPct val="90000"/>
              </a:lnSpc>
              <a:spcAft>
                <a:spcPts val="0"/>
              </a:spcAft>
              <a:buFont typeface="Arial"/>
              <a:buChar char="•"/>
              <a:defRPr/>
            </a:pPr>
            <a:r>
              <a:rPr lang="en-US" sz="3200" dirty="0"/>
              <a:t>Thyroid hormones are unique biological molecules in that they incorporate iodine in their structure</a:t>
            </a:r>
          </a:p>
          <a:p>
            <a:pPr eaLnBrk="1" fontAlgn="auto" hangingPunct="1">
              <a:lnSpc>
                <a:spcPct val="90000"/>
              </a:lnSpc>
              <a:spcAft>
                <a:spcPts val="0"/>
              </a:spcAft>
              <a:buFont typeface="Arial"/>
              <a:buChar char="•"/>
              <a:defRPr/>
            </a:pPr>
            <a:r>
              <a:rPr lang="en-US" sz="3200" dirty="0"/>
              <a:t>Adequate iodine intake (diet, water) is required for normal thyroid hormone production</a:t>
            </a:r>
          </a:p>
          <a:p>
            <a:pPr eaLnBrk="1" fontAlgn="auto" hangingPunct="1">
              <a:lnSpc>
                <a:spcPct val="90000"/>
              </a:lnSpc>
              <a:spcAft>
                <a:spcPts val="0"/>
              </a:spcAft>
              <a:buFont typeface="Arial"/>
              <a:buChar char="•"/>
              <a:defRPr/>
            </a:pPr>
            <a:r>
              <a:rPr lang="en-US" sz="3200" dirty="0"/>
              <a:t>Major sources of iodine:</a:t>
            </a:r>
          </a:p>
          <a:p>
            <a:pPr eaLnBrk="1" fontAlgn="auto" hangingPunct="1">
              <a:lnSpc>
                <a:spcPct val="90000"/>
              </a:lnSpc>
              <a:spcAft>
                <a:spcPts val="0"/>
              </a:spcAft>
              <a:buFont typeface="Arial" panose="020B0604020202020204" pitchFamily="34" charset="0"/>
              <a:buNone/>
              <a:defRPr/>
            </a:pPr>
            <a:r>
              <a:rPr lang="en-US" sz="3200" dirty="0"/>
              <a:t>	- iodized salt</a:t>
            </a:r>
          </a:p>
          <a:p>
            <a:pPr eaLnBrk="1" fontAlgn="auto" hangingPunct="1">
              <a:lnSpc>
                <a:spcPct val="90000"/>
              </a:lnSpc>
              <a:spcAft>
                <a:spcPts val="0"/>
              </a:spcAft>
              <a:buFont typeface="Arial" panose="020B0604020202020204" pitchFamily="34" charset="0"/>
              <a:buNone/>
              <a:defRPr/>
            </a:pPr>
            <a:r>
              <a:rPr lang="en-US" sz="3200" dirty="0"/>
              <a:t>    - </a:t>
            </a:r>
            <a:r>
              <a:rPr lang="en-US" sz="3200" dirty="0" err="1"/>
              <a:t>iodated</a:t>
            </a:r>
            <a:r>
              <a:rPr lang="en-US" sz="3200" dirty="0"/>
              <a:t> bread</a:t>
            </a:r>
          </a:p>
          <a:p>
            <a:pPr eaLnBrk="1" fontAlgn="auto" hangingPunct="1">
              <a:lnSpc>
                <a:spcPct val="90000"/>
              </a:lnSpc>
              <a:spcAft>
                <a:spcPts val="0"/>
              </a:spcAft>
              <a:buFont typeface="Arial" panose="020B0604020202020204" pitchFamily="34" charset="0"/>
              <a:buNone/>
              <a:defRPr/>
            </a:pPr>
            <a:r>
              <a:rPr lang="en-US" sz="3200" dirty="0"/>
              <a:t>    - dairy products</a:t>
            </a:r>
          </a:p>
          <a:p>
            <a:pPr eaLnBrk="1" fontAlgn="auto" hangingPunct="1">
              <a:lnSpc>
                <a:spcPct val="90000"/>
              </a:lnSpc>
              <a:spcAft>
                <a:spcPts val="0"/>
              </a:spcAft>
              <a:buFont typeface="Arial" panose="020B0604020202020204" pitchFamily="34" charset="0"/>
              <a:buNone/>
              <a:defRPr/>
            </a:pPr>
            <a:r>
              <a:rPr lang="en-US" sz="3200" dirty="0"/>
              <a:t>	- shellfish</a:t>
            </a:r>
          </a:p>
          <a:p>
            <a:pPr eaLnBrk="1" fontAlgn="auto" hangingPunct="1">
              <a:lnSpc>
                <a:spcPct val="90000"/>
              </a:lnSpc>
              <a:spcAft>
                <a:spcPts val="0"/>
              </a:spcAft>
              <a:buFont typeface="Arial"/>
              <a:buChar char="•"/>
              <a:defRPr/>
            </a:pPr>
            <a:r>
              <a:rPr lang="en-US" sz="3200" dirty="0"/>
              <a:t>Minimum requirement: 75 micrograms/day</a:t>
            </a: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8D537AD-D865-ED4C-9167-634F8B69B958}"/>
              </a:ext>
            </a:extLst>
          </p:cNvPr>
          <p:cNvSpPr>
            <a:spLocks noGrp="1" noChangeArrowheads="1"/>
          </p:cNvSpPr>
          <p:nvPr>
            <p:ph type="title"/>
          </p:nvPr>
        </p:nvSpPr>
        <p:spPr>
          <a:xfrm>
            <a:off x="720725" y="0"/>
            <a:ext cx="8277225" cy="1204913"/>
          </a:xfrm>
        </p:spPr>
        <p:txBody>
          <a:bodyPr lIns="96521" tIns="47413" rIns="96521" bIns="47413"/>
          <a:lstStyle/>
          <a:p>
            <a:pPr eaLnBrk="1" hangingPunct="1">
              <a:defRPr/>
            </a:pPr>
            <a:r>
              <a:rPr lang="en-US" altLang="en-US" sz="3840" b="1" dirty="0">
                <a:solidFill>
                  <a:srgbClr val="0066FF"/>
                </a:solidFill>
                <a:latin typeface="Arial" panose="020B0604020202020204" pitchFamily="34" charset="0"/>
                <a:cs typeface="Arial" panose="020B0604020202020204" pitchFamily="34" charset="0"/>
              </a:rPr>
              <a:t>Iodine Metabolism</a:t>
            </a:r>
          </a:p>
        </p:txBody>
      </p:sp>
      <p:sp>
        <p:nvSpPr>
          <p:cNvPr id="20483" name="Rectangle 3">
            <a:extLst>
              <a:ext uri="{FF2B5EF4-FFF2-40B4-BE49-F238E27FC236}">
                <a16:creationId xmlns:a16="http://schemas.microsoft.com/office/drawing/2014/main" id="{F2AC01B8-EEE9-F24C-B917-5A04A8D4D4E6}"/>
              </a:ext>
            </a:extLst>
          </p:cNvPr>
          <p:cNvSpPr>
            <a:spLocks noGrp="1" noChangeArrowheads="1"/>
          </p:cNvSpPr>
          <p:nvPr>
            <p:ph idx="1"/>
          </p:nvPr>
        </p:nvSpPr>
        <p:spPr>
          <a:xfrm>
            <a:off x="720725" y="1374775"/>
            <a:ext cx="8291513" cy="2925763"/>
          </a:xfrm>
        </p:spPr>
        <p:txBody>
          <a:bodyPr lIns="96521" tIns="47413" rIns="96521" bIns="47413" rtlCol="0">
            <a:normAutofit/>
          </a:bodyPr>
          <a:lstStyle/>
          <a:p>
            <a:pPr eaLnBrk="1" fontAlgn="auto" hangingPunct="1">
              <a:lnSpc>
                <a:spcPct val="90000"/>
              </a:lnSpc>
              <a:spcAft>
                <a:spcPts val="0"/>
              </a:spcAft>
              <a:buFont typeface="Arial"/>
              <a:buChar char="•"/>
              <a:defRPr/>
            </a:pPr>
            <a:r>
              <a:rPr lang="en-US" sz="2987" b="1" dirty="0"/>
              <a:t>Dietary iodine is </a:t>
            </a:r>
            <a:r>
              <a:rPr lang="en-US" sz="2987" b="1" dirty="0">
                <a:solidFill>
                  <a:srgbClr val="FF0000"/>
                </a:solidFill>
              </a:rPr>
              <a:t>absorbed in the GI tract</a:t>
            </a:r>
            <a:r>
              <a:rPr lang="en-US" sz="2987" b="1" dirty="0"/>
              <a:t>, then taken up by the thyroid gland  (or removed from the body by the kidneys)</a:t>
            </a:r>
          </a:p>
          <a:p>
            <a:pPr eaLnBrk="1" fontAlgn="auto" hangingPunct="1">
              <a:lnSpc>
                <a:spcPct val="90000"/>
              </a:lnSpc>
              <a:spcAft>
                <a:spcPts val="0"/>
              </a:spcAft>
              <a:buFont typeface="Arial"/>
              <a:buChar char="•"/>
              <a:defRPr/>
            </a:pPr>
            <a:r>
              <a:rPr lang="en-US" sz="2987" b="1" dirty="0"/>
              <a:t>Iodide taken up by the thyroid gland is </a:t>
            </a:r>
            <a:r>
              <a:rPr lang="en-US" sz="2987" b="1" dirty="0">
                <a:solidFill>
                  <a:srgbClr val="FF0000"/>
                </a:solidFill>
              </a:rPr>
              <a:t>oxidized</a:t>
            </a:r>
            <a:r>
              <a:rPr lang="en-US" sz="2987" b="1" dirty="0"/>
              <a:t> by peroxidase in the lumen of the follicle:</a:t>
            </a:r>
          </a:p>
        </p:txBody>
      </p:sp>
      <p:grpSp>
        <p:nvGrpSpPr>
          <p:cNvPr id="2" name="Group 9">
            <a:extLst>
              <a:ext uri="{FF2B5EF4-FFF2-40B4-BE49-F238E27FC236}">
                <a16:creationId xmlns:a16="http://schemas.microsoft.com/office/drawing/2014/main" id="{DF53AFB6-C0E0-044A-8EE2-389944F41EB1}"/>
              </a:ext>
            </a:extLst>
          </p:cNvPr>
          <p:cNvGrpSpPr>
            <a:grpSpLocks/>
          </p:cNvGrpSpPr>
          <p:nvPr/>
        </p:nvGrpSpPr>
        <p:grpSpPr bwMode="auto">
          <a:xfrm>
            <a:off x="3595688" y="4235450"/>
            <a:ext cx="4405312" cy="606425"/>
            <a:chOff x="1728" y="2642"/>
            <a:chExt cx="2332" cy="430"/>
          </a:xfrm>
        </p:grpSpPr>
        <p:grpSp>
          <p:nvGrpSpPr>
            <p:cNvPr id="8198" name="Group 6">
              <a:extLst>
                <a:ext uri="{FF2B5EF4-FFF2-40B4-BE49-F238E27FC236}">
                  <a16:creationId xmlns:a16="http://schemas.microsoft.com/office/drawing/2014/main" id="{FC742336-50D8-7844-8530-3100251460E1}"/>
                </a:ext>
              </a:extLst>
            </p:cNvPr>
            <p:cNvGrpSpPr>
              <a:grpSpLocks/>
            </p:cNvGrpSpPr>
            <p:nvPr/>
          </p:nvGrpSpPr>
          <p:grpSpPr bwMode="auto">
            <a:xfrm>
              <a:off x="2025" y="2642"/>
              <a:ext cx="1279" cy="430"/>
              <a:chOff x="2025" y="2642"/>
              <a:chExt cx="1279" cy="430"/>
            </a:xfrm>
          </p:grpSpPr>
          <p:sp>
            <p:nvSpPr>
              <p:cNvPr id="11272" name="Line 4">
                <a:extLst>
                  <a:ext uri="{FF2B5EF4-FFF2-40B4-BE49-F238E27FC236}">
                    <a16:creationId xmlns:a16="http://schemas.microsoft.com/office/drawing/2014/main" id="{587E5CE7-B830-2B4C-9C00-695242688192}"/>
                  </a:ext>
                </a:extLst>
              </p:cNvPr>
              <p:cNvSpPr>
                <a:spLocks noChangeShapeType="1"/>
              </p:cNvSpPr>
              <p:nvPr/>
            </p:nvSpPr>
            <p:spPr bwMode="auto">
              <a:xfrm>
                <a:off x="2025" y="3072"/>
                <a:ext cx="1279"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GB" sz="2560" dirty="0"/>
              </a:p>
            </p:txBody>
          </p:sp>
          <p:sp>
            <p:nvSpPr>
              <p:cNvPr id="11273" name="Rectangle 5">
                <a:extLst>
                  <a:ext uri="{FF2B5EF4-FFF2-40B4-BE49-F238E27FC236}">
                    <a16:creationId xmlns:a16="http://schemas.microsoft.com/office/drawing/2014/main" id="{C1F768B5-8D5E-6040-B524-00C57299CFC6}"/>
                  </a:ext>
                </a:extLst>
              </p:cNvPr>
              <p:cNvSpPr>
                <a:spLocks noChangeArrowheads="1"/>
              </p:cNvSpPr>
              <p:nvPr/>
            </p:nvSpPr>
            <p:spPr bwMode="auto">
              <a:xfrm>
                <a:off x="2162" y="2642"/>
                <a:ext cx="1037"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521" tIns="47413" rIns="96521" bIns="47413">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defRPr/>
                </a:pPr>
                <a:r>
                  <a:rPr lang="en-US" altLang="en-US" sz="2560" dirty="0">
                    <a:solidFill>
                      <a:srgbClr val="0066FF"/>
                    </a:solidFill>
                    <a:latin typeface="Times New Roman" panose="02020603050405020304" pitchFamily="18" charset="0"/>
                  </a:rPr>
                  <a:t>Peroxidase</a:t>
                </a:r>
              </a:p>
            </p:txBody>
          </p:sp>
        </p:grpSp>
        <p:sp>
          <p:nvSpPr>
            <p:cNvPr id="11271" name="Rectangle 7">
              <a:extLst>
                <a:ext uri="{FF2B5EF4-FFF2-40B4-BE49-F238E27FC236}">
                  <a16:creationId xmlns:a16="http://schemas.microsoft.com/office/drawing/2014/main" id="{98E33DAE-368B-704A-B007-6791CF0BE150}"/>
                </a:ext>
              </a:extLst>
            </p:cNvPr>
            <p:cNvSpPr>
              <a:spLocks noChangeArrowheads="1"/>
            </p:cNvSpPr>
            <p:nvPr/>
          </p:nvSpPr>
          <p:spPr bwMode="auto">
            <a:xfrm>
              <a:off x="1728" y="2689"/>
              <a:ext cx="233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defRPr/>
              </a:pPr>
              <a:r>
                <a:rPr lang="en-US" altLang="en-US" sz="2560" dirty="0">
                  <a:latin typeface="Times New Roman" panose="02020603050405020304" pitchFamily="18" charset="0"/>
                </a:rPr>
                <a:t>I</a:t>
              </a:r>
              <a:r>
                <a:rPr lang="en-US" altLang="en-US" sz="2560" baseline="30000" dirty="0">
                  <a:latin typeface="Times New Roman" panose="02020603050405020304" pitchFamily="18" charset="0"/>
                </a:rPr>
                <a:t>-</a:t>
              </a:r>
              <a:r>
                <a:rPr lang="en-US" altLang="en-US" sz="2560" dirty="0">
                  <a:latin typeface="Times New Roman" panose="02020603050405020304" pitchFamily="18" charset="0"/>
                </a:rPr>
                <a:t>  			       </a:t>
              </a:r>
              <a:r>
                <a:rPr lang="en-US" sz="2800" dirty="0">
                  <a:latin typeface="Times New Roman" panose="02020603050405020304" pitchFamily="18" charset="0"/>
                </a:rPr>
                <a:t>I</a:t>
              </a:r>
              <a:r>
                <a:rPr lang="en-US" sz="2800" baseline="-25000" dirty="0">
                  <a:latin typeface="Times New Roman" panose="02020603050405020304" pitchFamily="18" charset="0"/>
                </a:rPr>
                <a:t>2</a:t>
              </a:r>
              <a:endParaRPr lang="en-US" altLang="en-US" sz="2560" dirty="0">
                <a:latin typeface="Times New Roman" panose="02020603050405020304" pitchFamily="18" charset="0"/>
              </a:endParaRPr>
            </a:p>
          </p:txBody>
        </p:sp>
      </p:grpSp>
      <p:sp>
        <p:nvSpPr>
          <p:cNvPr id="20488" name="Rectangle 8">
            <a:extLst>
              <a:ext uri="{FF2B5EF4-FFF2-40B4-BE49-F238E27FC236}">
                <a16:creationId xmlns:a16="http://schemas.microsoft.com/office/drawing/2014/main" id="{93E88633-D0C4-9C4B-8934-65E1920D7FB8}"/>
              </a:ext>
            </a:extLst>
          </p:cNvPr>
          <p:cNvSpPr>
            <a:spLocks noChangeArrowheads="1"/>
          </p:cNvSpPr>
          <p:nvPr/>
        </p:nvSpPr>
        <p:spPr bwMode="auto">
          <a:xfrm>
            <a:off x="706437" y="5715000"/>
            <a:ext cx="829151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Char char="•"/>
              <a:defRPr/>
            </a:pPr>
            <a:r>
              <a:rPr lang="en-US" altLang="en-US" sz="2880" dirty="0">
                <a:latin typeface="Times New Roman" panose="02020603050405020304" pitchFamily="18" charset="0"/>
              </a:rPr>
              <a:t> Oxidized iodine can then be used in production of thyroid hormones</a:t>
            </a:r>
          </a:p>
        </p:txBody>
      </p:sp>
      <p:sp>
        <p:nvSpPr>
          <p:cNvPr id="3" name="Rectangle 2">
            <a:extLst>
              <a:ext uri="{FF2B5EF4-FFF2-40B4-BE49-F238E27FC236}">
                <a16:creationId xmlns:a16="http://schemas.microsoft.com/office/drawing/2014/main" id="{0743D87D-2513-0B40-AA96-CEED64A15C88}"/>
              </a:ext>
            </a:extLst>
          </p:cNvPr>
          <p:cNvSpPr/>
          <p:nvPr/>
        </p:nvSpPr>
        <p:spPr>
          <a:xfrm>
            <a:off x="3145504" y="4776936"/>
            <a:ext cx="1037463" cy="461665"/>
          </a:xfrm>
          <a:prstGeom prst="rect">
            <a:avLst/>
          </a:prstGeom>
        </p:spPr>
        <p:txBody>
          <a:bodyPr wrap="none">
            <a:spAutoFit/>
          </a:bodyPr>
          <a:lstStyle/>
          <a:p>
            <a:r>
              <a:rPr lang="en-US" dirty="0"/>
              <a:t>Iodide</a:t>
            </a:r>
            <a:endParaRPr lang="en-SA" dirty="0"/>
          </a:p>
        </p:txBody>
      </p:sp>
      <p:sp>
        <p:nvSpPr>
          <p:cNvPr id="4" name="Rectangle 3">
            <a:extLst>
              <a:ext uri="{FF2B5EF4-FFF2-40B4-BE49-F238E27FC236}">
                <a16:creationId xmlns:a16="http://schemas.microsoft.com/office/drawing/2014/main" id="{DDD6F20E-A1E3-D54F-8E2C-6A8971E93AF8}"/>
              </a:ext>
            </a:extLst>
          </p:cNvPr>
          <p:cNvSpPr/>
          <p:nvPr/>
        </p:nvSpPr>
        <p:spPr>
          <a:xfrm>
            <a:off x="6705600" y="4787822"/>
            <a:ext cx="987771" cy="461665"/>
          </a:xfrm>
          <a:prstGeom prst="rect">
            <a:avLst/>
          </a:prstGeom>
        </p:spPr>
        <p:txBody>
          <a:bodyPr wrap="none">
            <a:spAutoFit/>
          </a:bodyPr>
          <a:lstStyle/>
          <a:p>
            <a:r>
              <a:rPr lang="en-US" altLang="en-US" dirty="0">
                <a:latin typeface="Times New Roman" panose="02020603050405020304" pitchFamily="18" charset="0"/>
              </a:rPr>
              <a:t>iodine</a:t>
            </a:r>
            <a:endParaRPr lang="en-SA"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randombar(horizontal)">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randombar(horizontal)">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4" fill="hold" grpId="0" nodeType="clickEffect">
                                  <p:stCondLst>
                                    <p:cond delay="0"/>
                                  </p:stCondLst>
                                  <p:childTnLst>
                                    <p:set>
                                      <p:cBhvr>
                                        <p:cTn id="21" dur="1" fill="hold">
                                          <p:stCondLst>
                                            <p:cond delay="0"/>
                                          </p:stCondLst>
                                        </p:cTn>
                                        <p:tgtEl>
                                          <p:spTgt spid="20488"/>
                                        </p:tgtEl>
                                        <p:attrNameLst>
                                          <p:attrName>style.visibility</p:attrName>
                                        </p:attrNameLst>
                                      </p:cBhvr>
                                      <p:to>
                                        <p:strVal val="visible"/>
                                      </p:to>
                                    </p:set>
                                    <p:anim calcmode="lin" valueType="num">
                                      <p:cBhvr>
                                        <p:cTn id="22" dur="500" fill="hold"/>
                                        <p:tgtEl>
                                          <p:spTgt spid="20488"/>
                                        </p:tgtEl>
                                        <p:attrNameLst>
                                          <p:attrName>ppt_x</p:attrName>
                                        </p:attrNameLst>
                                      </p:cBhvr>
                                      <p:tavLst>
                                        <p:tav tm="0">
                                          <p:val>
                                            <p:strVal val="#ppt_x"/>
                                          </p:val>
                                        </p:tav>
                                        <p:tav tm="100000">
                                          <p:val>
                                            <p:strVal val="#ppt_x"/>
                                          </p:val>
                                        </p:tav>
                                      </p:tavLst>
                                    </p:anim>
                                    <p:anim calcmode="lin" valueType="num">
                                      <p:cBhvr>
                                        <p:cTn id="23" dur="500" fill="hold"/>
                                        <p:tgtEl>
                                          <p:spTgt spid="20488"/>
                                        </p:tgtEl>
                                        <p:attrNameLst>
                                          <p:attrName>ppt_y</p:attrName>
                                        </p:attrNameLst>
                                      </p:cBhvr>
                                      <p:tavLst>
                                        <p:tav tm="0">
                                          <p:val>
                                            <p:strVal val="#ppt_y+#ppt_h/2"/>
                                          </p:val>
                                        </p:tav>
                                        <p:tav tm="100000">
                                          <p:val>
                                            <p:strVal val="#ppt_y"/>
                                          </p:val>
                                        </p:tav>
                                      </p:tavLst>
                                    </p:anim>
                                    <p:anim calcmode="lin" valueType="num">
                                      <p:cBhvr>
                                        <p:cTn id="24" dur="500" fill="hold"/>
                                        <p:tgtEl>
                                          <p:spTgt spid="20488"/>
                                        </p:tgtEl>
                                        <p:attrNameLst>
                                          <p:attrName>ppt_w</p:attrName>
                                        </p:attrNameLst>
                                      </p:cBhvr>
                                      <p:tavLst>
                                        <p:tav tm="0">
                                          <p:val>
                                            <p:strVal val="#ppt_w"/>
                                          </p:val>
                                        </p:tav>
                                        <p:tav tm="100000">
                                          <p:val>
                                            <p:strVal val="#ppt_w"/>
                                          </p:val>
                                        </p:tav>
                                      </p:tavLst>
                                    </p:anim>
                                    <p:anim calcmode="lin" valueType="num">
                                      <p:cBhvr>
                                        <p:cTn id="25" dur="500" fill="hold"/>
                                        <p:tgtEl>
                                          <p:spTgt spid="204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P spid="2048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9D025F3-3EFE-6E4B-8C87-684B0F7EF2A4}"/>
              </a:ext>
            </a:extLst>
          </p:cNvPr>
          <p:cNvSpPr>
            <a:spLocks noGrp="1" noChangeArrowheads="1"/>
          </p:cNvSpPr>
          <p:nvPr>
            <p:ph type="title" idx="4294967295"/>
          </p:nvPr>
        </p:nvSpPr>
        <p:spPr>
          <a:xfrm>
            <a:off x="503238" y="0"/>
            <a:ext cx="9051925" cy="1219200"/>
          </a:xfrm>
        </p:spPr>
        <p:txBody>
          <a:bodyPr/>
          <a:lstStyle/>
          <a:p>
            <a:pPr>
              <a:lnSpc>
                <a:spcPct val="90000"/>
              </a:lnSpc>
              <a:spcAft>
                <a:spcPct val="15000"/>
              </a:spcAft>
            </a:pPr>
            <a:r>
              <a:rPr lang="en-US" altLang="en-SA" sz="3600" b="1">
                <a:solidFill>
                  <a:srgbClr val="FF0000"/>
                </a:solidFill>
                <a:latin typeface="Arial" panose="020B0604020202020204" pitchFamily="34" charset="0"/>
              </a:rPr>
              <a:t>Thyroid Regulation</a:t>
            </a:r>
          </a:p>
        </p:txBody>
      </p:sp>
      <p:sp>
        <p:nvSpPr>
          <p:cNvPr id="11267" name="AutoShape 3">
            <a:extLst>
              <a:ext uri="{FF2B5EF4-FFF2-40B4-BE49-F238E27FC236}">
                <a16:creationId xmlns:a16="http://schemas.microsoft.com/office/drawing/2014/main" id="{28A98209-4F9E-FE46-9034-740E2AE275E0}"/>
              </a:ext>
            </a:extLst>
          </p:cNvPr>
          <p:cNvSpPr>
            <a:spLocks noChangeArrowheads="1"/>
          </p:cNvSpPr>
          <p:nvPr/>
        </p:nvSpPr>
        <p:spPr bwMode="auto">
          <a:xfrm>
            <a:off x="609600" y="5181600"/>
            <a:ext cx="1706563" cy="731838"/>
          </a:xfrm>
          <a:prstGeom prst="roundRect">
            <a:avLst>
              <a:gd name="adj" fmla="val 16667"/>
            </a:avLst>
          </a:prstGeom>
          <a:solidFill>
            <a:srgbClr val="CCFFCC"/>
          </a:solidFill>
          <a:ln w="9525">
            <a:solidFill>
              <a:schemeClr val="tx1"/>
            </a:solidFill>
            <a:round/>
            <a:headEnd/>
            <a:tailEnd/>
          </a:ln>
        </p:spPr>
        <p:txBody>
          <a:bodyPr wrap="none" anchor="ct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lgn="ctr">
              <a:spcBef>
                <a:spcPct val="0"/>
              </a:spcBef>
              <a:buClrTx/>
              <a:buSzTx/>
              <a:buFontTx/>
              <a:buNone/>
              <a:defRPr/>
            </a:pPr>
            <a:r>
              <a:rPr kumimoji="0" lang="en-US" altLang="en-US" sz="1920" dirty="0">
                <a:latin typeface="Times New Roman" panose="02020603050405020304" pitchFamily="18" charset="0"/>
              </a:rPr>
              <a:t>Hypothalamus</a:t>
            </a:r>
            <a:endParaRPr kumimoji="0" lang="en-US" altLang="en-US" sz="1280" dirty="0">
              <a:latin typeface="Times New Roman" panose="02020603050405020304" pitchFamily="18" charset="0"/>
            </a:endParaRPr>
          </a:p>
        </p:txBody>
      </p:sp>
      <p:sp>
        <p:nvSpPr>
          <p:cNvPr id="11268" name="AutoShape 5">
            <a:extLst>
              <a:ext uri="{FF2B5EF4-FFF2-40B4-BE49-F238E27FC236}">
                <a16:creationId xmlns:a16="http://schemas.microsoft.com/office/drawing/2014/main" id="{570CA316-2D52-3444-9A59-E5E8AD1A5414}"/>
              </a:ext>
            </a:extLst>
          </p:cNvPr>
          <p:cNvSpPr>
            <a:spLocks noChangeArrowheads="1"/>
          </p:cNvSpPr>
          <p:nvPr/>
        </p:nvSpPr>
        <p:spPr bwMode="auto">
          <a:xfrm>
            <a:off x="4135438" y="5211763"/>
            <a:ext cx="1706562" cy="731837"/>
          </a:xfrm>
          <a:prstGeom prst="roundRect">
            <a:avLst>
              <a:gd name="adj" fmla="val 16667"/>
            </a:avLst>
          </a:prstGeom>
          <a:solidFill>
            <a:srgbClr val="CCFFCC"/>
          </a:solidFill>
          <a:ln w="9525">
            <a:solidFill>
              <a:schemeClr val="tx1"/>
            </a:solidFill>
            <a:round/>
            <a:headEnd/>
            <a:tailEnd/>
          </a:ln>
        </p:spPr>
        <p:txBody>
          <a:bodyPr wrap="none" anchor="ct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lgn="ctr">
              <a:spcBef>
                <a:spcPct val="0"/>
              </a:spcBef>
              <a:buClrTx/>
              <a:buSzTx/>
              <a:buFontTx/>
              <a:buNone/>
              <a:defRPr/>
            </a:pPr>
            <a:r>
              <a:rPr kumimoji="0" lang="en-US" altLang="en-US" sz="1920" dirty="0">
                <a:latin typeface="Times New Roman" panose="02020603050405020304" pitchFamily="18" charset="0"/>
              </a:rPr>
              <a:t>Anterior </a:t>
            </a:r>
          </a:p>
          <a:p>
            <a:pPr algn="ctr">
              <a:spcBef>
                <a:spcPct val="0"/>
              </a:spcBef>
              <a:buClrTx/>
              <a:buSzTx/>
              <a:buFontTx/>
              <a:buNone/>
              <a:defRPr/>
            </a:pPr>
            <a:r>
              <a:rPr kumimoji="0" lang="en-US" altLang="en-US" sz="1920" dirty="0">
                <a:latin typeface="Times New Roman" panose="02020603050405020304" pitchFamily="18" charset="0"/>
              </a:rPr>
              <a:t>Pituitary</a:t>
            </a:r>
            <a:endParaRPr kumimoji="0" lang="en-US" altLang="en-US" sz="1280" dirty="0">
              <a:latin typeface="Times New Roman" panose="02020603050405020304" pitchFamily="18" charset="0"/>
            </a:endParaRPr>
          </a:p>
        </p:txBody>
      </p:sp>
      <p:sp>
        <p:nvSpPr>
          <p:cNvPr id="11269" name="AutoShape 6">
            <a:extLst>
              <a:ext uri="{FF2B5EF4-FFF2-40B4-BE49-F238E27FC236}">
                <a16:creationId xmlns:a16="http://schemas.microsoft.com/office/drawing/2014/main" id="{58DED07B-CB5D-8F42-AC90-8AA78C0CA858}"/>
              </a:ext>
            </a:extLst>
          </p:cNvPr>
          <p:cNvSpPr>
            <a:spLocks noChangeArrowheads="1"/>
          </p:cNvSpPr>
          <p:nvPr/>
        </p:nvSpPr>
        <p:spPr bwMode="auto">
          <a:xfrm>
            <a:off x="7666038" y="5135563"/>
            <a:ext cx="1706562" cy="731837"/>
          </a:xfrm>
          <a:prstGeom prst="roundRect">
            <a:avLst>
              <a:gd name="adj" fmla="val 16667"/>
            </a:avLst>
          </a:prstGeom>
          <a:solidFill>
            <a:srgbClr val="CCFFCC"/>
          </a:solidFill>
          <a:ln w="9525">
            <a:solidFill>
              <a:schemeClr val="tx1"/>
            </a:solidFill>
            <a:round/>
            <a:headEnd/>
            <a:tailEnd/>
          </a:ln>
        </p:spPr>
        <p:txBody>
          <a:bodyPr wrap="none" anchor="ct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lgn="ctr">
              <a:spcBef>
                <a:spcPct val="0"/>
              </a:spcBef>
              <a:buClrTx/>
              <a:buSzTx/>
              <a:buFontTx/>
              <a:buNone/>
              <a:defRPr/>
            </a:pPr>
            <a:r>
              <a:rPr kumimoji="0" lang="en-US" altLang="en-US" sz="1920">
                <a:latin typeface="Times New Roman" panose="02020603050405020304" pitchFamily="18" charset="0"/>
              </a:rPr>
              <a:t>Thyroid Gland</a:t>
            </a:r>
          </a:p>
          <a:p>
            <a:pPr algn="ctr">
              <a:spcBef>
                <a:spcPct val="0"/>
              </a:spcBef>
              <a:buClrTx/>
              <a:buSzTx/>
              <a:buFontTx/>
              <a:buNone/>
              <a:defRPr/>
            </a:pPr>
            <a:endParaRPr kumimoji="0" lang="en-US" altLang="en-US" sz="1920">
              <a:latin typeface="Times New Roman" panose="02020603050405020304" pitchFamily="18" charset="0"/>
            </a:endParaRPr>
          </a:p>
          <a:p>
            <a:pPr algn="ctr">
              <a:spcBef>
                <a:spcPct val="0"/>
              </a:spcBef>
              <a:buClrTx/>
              <a:buSzTx/>
              <a:buFontTx/>
              <a:buNone/>
              <a:defRPr/>
            </a:pPr>
            <a:endParaRPr kumimoji="0" lang="en-US" altLang="en-US" sz="1280">
              <a:latin typeface="Times New Roman" panose="02020603050405020304" pitchFamily="18" charset="0"/>
            </a:endParaRPr>
          </a:p>
        </p:txBody>
      </p:sp>
      <p:sp>
        <p:nvSpPr>
          <p:cNvPr id="11270" name="AutoShape 7">
            <a:extLst>
              <a:ext uri="{FF2B5EF4-FFF2-40B4-BE49-F238E27FC236}">
                <a16:creationId xmlns:a16="http://schemas.microsoft.com/office/drawing/2014/main" id="{2729BAED-F342-BA41-BF49-C03799D50D0E}"/>
              </a:ext>
            </a:extLst>
          </p:cNvPr>
          <p:cNvSpPr>
            <a:spLocks noChangeArrowheads="1"/>
          </p:cNvSpPr>
          <p:nvPr/>
        </p:nvSpPr>
        <p:spPr bwMode="auto">
          <a:xfrm>
            <a:off x="2346325" y="5475288"/>
            <a:ext cx="1789113" cy="163512"/>
          </a:xfrm>
          <a:prstGeom prst="rightArrow">
            <a:avLst>
              <a:gd name="adj1" fmla="val 50000"/>
              <a:gd name="adj2" fmla="val 2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endParaRPr kumimoji="0" lang="en-US" altLang="en-US" sz="2560">
              <a:latin typeface="Times New Roman" panose="02020603050405020304" pitchFamily="18" charset="0"/>
            </a:endParaRPr>
          </a:p>
        </p:txBody>
      </p:sp>
      <p:sp>
        <p:nvSpPr>
          <p:cNvPr id="11271" name="AutoShape 8">
            <a:extLst>
              <a:ext uri="{FF2B5EF4-FFF2-40B4-BE49-F238E27FC236}">
                <a16:creationId xmlns:a16="http://schemas.microsoft.com/office/drawing/2014/main" id="{8E246679-C147-FD4C-8577-4DCB2C0618E8}"/>
              </a:ext>
            </a:extLst>
          </p:cNvPr>
          <p:cNvSpPr>
            <a:spLocks noChangeArrowheads="1"/>
          </p:cNvSpPr>
          <p:nvPr/>
        </p:nvSpPr>
        <p:spPr bwMode="auto">
          <a:xfrm>
            <a:off x="5842000" y="5486400"/>
            <a:ext cx="1625600" cy="187325"/>
          </a:xfrm>
          <a:prstGeom prst="rightArrow">
            <a:avLst>
              <a:gd name="adj1" fmla="val 50000"/>
              <a:gd name="adj2" fmla="val 21818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endParaRPr kumimoji="0" lang="en-US" altLang="en-US" sz="2560">
              <a:latin typeface="Times New Roman" panose="02020603050405020304" pitchFamily="18" charset="0"/>
            </a:endParaRPr>
          </a:p>
        </p:txBody>
      </p:sp>
      <p:sp>
        <p:nvSpPr>
          <p:cNvPr id="11272" name="Text Box 9">
            <a:extLst>
              <a:ext uri="{FF2B5EF4-FFF2-40B4-BE49-F238E27FC236}">
                <a16:creationId xmlns:a16="http://schemas.microsoft.com/office/drawing/2014/main" id="{C38BA9C2-BC72-A446-97FE-67B6319E0256}"/>
              </a:ext>
            </a:extLst>
          </p:cNvPr>
          <p:cNvSpPr txBox="1">
            <a:spLocks noChangeArrowheads="1"/>
          </p:cNvSpPr>
          <p:nvPr/>
        </p:nvSpPr>
        <p:spPr bwMode="auto">
          <a:xfrm>
            <a:off x="2643188" y="5099050"/>
            <a:ext cx="7318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50000"/>
              </a:spcBef>
              <a:buClrTx/>
              <a:buSzTx/>
              <a:buFontTx/>
              <a:buNone/>
              <a:defRPr/>
            </a:pPr>
            <a:r>
              <a:rPr kumimoji="0" lang="en-US" altLang="en-US" sz="1920">
                <a:latin typeface="Times New Roman" panose="02020603050405020304" pitchFamily="18" charset="0"/>
              </a:rPr>
              <a:t>TRH</a:t>
            </a:r>
            <a:endParaRPr kumimoji="0" lang="en-US" altLang="en-US" sz="2560">
              <a:latin typeface="Times New Roman" panose="02020603050405020304" pitchFamily="18" charset="0"/>
            </a:endParaRPr>
          </a:p>
        </p:txBody>
      </p:sp>
      <p:sp>
        <p:nvSpPr>
          <p:cNvPr id="11273" name="Text Box 10">
            <a:extLst>
              <a:ext uri="{FF2B5EF4-FFF2-40B4-BE49-F238E27FC236}">
                <a16:creationId xmlns:a16="http://schemas.microsoft.com/office/drawing/2014/main" id="{96B8115A-619F-2148-9698-7DC365A7113F}"/>
              </a:ext>
            </a:extLst>
          </p:cNvPr>
          <p:cNvSpPr txBox="1">
            <a:spLocks noChangeArrowheads="1"/>
          </p:cNvSpPr>
          <p:nvPr/>
        </p:nvSpPr>
        <p:spPr bwMode="auto">
          <a:xfrm>
            <a:off x="8118475" y="6318250"/>
            <a:ext cx="9747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50000"/>
              </a:spcBef>
              <a:buClrTx/>
              <a:buSzTx/>
              <a:buFontTx/>
              <a:buNone/>
              <a:defRPr/>
            </a:pPr>
            <a:r>
              <a:rPr kumimoji="0" lang="en-US" altLang="en-US" sz="1920" dirty="0">
                <a:latin typeface="Times New Roman" panose="02020603050405020304" pitchFamily="18" charset="0"/>
              </a:rPr>
              <a:t>T3/T4</a:t>
            </a:r>
            <a:endParaRPr kumimoji="0" lang="en-US" altLang="en-US" sz="2560" dirty="0">
              <a:latin typeface="Times New Roman" panose="02020603050405020304" pitchFamily="18" charset="0"/>
            </a:endParaRPr>
          </a:p>
        </p:txBody>
      </p:sp>
      <p:sp>
        <p:nvSpPr>
          <p:cNvPr id="11274" name="Text Box 11">
            <a:extLst>
              <a:ext uri="{FF2B5EF4-FFF2-40B4-BE49-F238E27FC236}">
                <a16:creationId xmlns:a16="http://schemas.microsoft.com/office/drawing/2014/main" id="{51CC0B47-3EBD-2D41-987E-6DDB34C564E2}"/>
              </a:ext>
            </a:extLst>
          </p:cNvPr>
          <p:cNvSpPr txBox="1">
            <a:spLocks noChangeArrowheads="1"/>
          </p:cNvSpPr>
          <p:nvPr/>
        </p:nvSpPr>
        <p:spPr bwMode="auto">
          <a:xfrm>
            <a:off x="6200775" y="5097463"/>
            <a:ext cx="7318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50000"/>
              </a:spcBef>
              <a:buClrTx/>
              <a:buSzTx/>
              <a:buFontTx/>
              <a:buNone/>
              <a:defRPr/>
            </a:pPr>
            <a:r>
              <a:rPr kumimoji="0" lang="en-US" altLang="en-US" sz="1920" dirty="0">
                <a:latin typeface="Times New Roman" panose="02020603050405020304" pitchFamily="18" charset="0"/>
              </a:rPr>
              <a:t>TSH</a:t>
            </a:r>
            <a:endParaRPr kumimoji="0" lang="en-US" altLang="en-US" sz="2560" dirty="0">
              <a:latin typeface="Times New Roman" panose="02020603050405020304" pitchFamily="18" charset="0"/>
            </a:endParaRPr>
          </a:p>
        </p:txBody>
      </p:sp>
      <p:grpSp>
        <p:nvGrpSpPr>
          <p:cNvPr id="9227" name="Group 21">
            <a:extLst>
              <a:ext uri="{FF2B5EF4-FFF2-40B4-BE49-F238E27FC236}">
                <a16:creationId xmlns:a16="http://schemas.microsoft.com/office/drawing/2014/main" id="{9E2BD20D-7911-5046-B9A2-66E80D472D20}"/>
              </a:ext>
            </a:extLst>
          </p:cNvPr>
          <p:cNvGrpSpPr>
            <a:grpSpLocks/>
          </p:cNvGrpSpPr>
          <p:nvPr/>
        </p:nvGrpSpPr>
        <p:grpSpPr bwMode="auto">
          <a:xfrm>
            <a:off x="7339013" y="5519738"/>
            <a:ext cx="301625" cy="195262"/>
            <a:chOff x="4244" y="2454"/>
            <a:chExt cx="178" cy="116"/>
          </a:xfrm>
        </p:grpSpPr>
        <p:sp>
          <p:nvSpPr>
            <p:cNvPr id="11290" name="Line 17">
              <a:extLst>
                <a:ext uri="{FF2B5EF4-FFF2-40B4-BE49-F238E27FC236}">
                  <a16:creationId xmlns:a16="http://schemas.microsoft.com/office/drawing/2014/main" id="{DBE01226-16FB-2946-B60E-F7991C93A943}"/>
                </a:ext>
              </a:extLst>
            </p:cNvPr>
            <p:cNvSpPr>
              <a:spLocks noChangeShapeType="1"/>
            </p:cNvSpPr>
            <p:nvPr/>
          </p:nvSpPr>
          <p:spPr bwMode="auto">
            <a:xfrm rot="-5463301">
              <a:off x="4374" y="2441"/>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2560"/>
            </a:p>
          </p:txBody>
        </p:sp>
        <p:sp>
          <p:nvSpPr>
            <p:cNvPr id="11291" name="Line 14">
              <a:extLst>
                <a:ext uri="{FF2B5EF4-FFF2-40B4-BE49-F238E27FC236}">
                  <a16:creationId xmlns:a16="http://schemas.microsoft.com/office/drawing/2014/main" id="{2D59598C-5C84-AA4C-BC39-8E2852155364}"/>
                </a:ext>
              </a:extLst>
            </p:cNvPr>
            <p:cNvSpPr>
              <a:spLocks noChangeShapeType="1"/>
            </p:cNvSpPr>
            <p:nvPr/>
          </p:nvSpPr>
          <p:spPr bwMode="auto">
            <a:xfrm rot="-2857527">
              <a:off x="4292" y="240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2560"/>
            </a:p>
          </p:txBody>
        </p:sp>
        <p:sp>
          <p:nvSpPr>
            <p:cNvPr id="11292" name="Line 18">
              <a:extLst>
                <a:ext uri="{FF2B5EF4-FFF2-40B4-BE49-F238E27FC236}">
                  <a16:creationId xmlns:a16="http://schemas.microsoft.com/office/drawing/2014/main" id="{8C716549-EDB7-1F4C-B69E-E87BE149E582}"/>
                </a:ext>
              </a:extLst>
            </p:cNvPr>
            <p:cNvSpPr>
              <a:spLocks noChangeShapeType="1"/>
            </p:cNvSpPr>
            <p:nvPr/>
          </p:nvSpPr>
          <p:spPr bwMode="auto">
            <a:xfrm rot="-8257527">
              <a:off x="4295" y="247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2560"/>
            </a:p>
          </p:txBody>
        </p:sp>
      </p:grpSp>
      <p:sp>
        <p:nvSpPr>
          <p:cNvPr id="11276" name="AutoShape 22">
            <a:extLst>
              <a:ext uri="{FF2B5EF4-FFF2-40B4-BE49-F238E27FC236}">
                <a16:creationId xmlns:a16="http://schemas.microsoft.com/office/drawing/2014/main" id="{89E9A4C2-6550-844F-8671-95A0735D8592}"/>
              </a:ext>
            </a:extLst>
          </p:cNvPr>
          <p:cNvSpPr>
            <a:spLocks noChangeArrowheads="1"/>
          </p:cNvSpPr>
          <p:nvPr/>
        </p:nvSpPr>
        <p:spPr bwMode="auto">
          <a:xfrm rot="5400000">
            <a:off x="8312150" y="6048375"/>
            <a:ext cx="406400" cy="146050"/>
          </a:xfrm>
          <a:prstGeom prst="rightArrow">
            <a:avLst>
              <a:gd name="adj1" fmla="val 50000"/>
              <a:gd name="adj2" fmla="val 69767"/>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endParaRPr kumimoji="0" lang="en-US" altLang="en-US" sz="2560">
              <a:latin typeface="Times New Roman" panose="02020603050405020304" pitchFamily="18" charset="0"/>
            </a:endParaRPr>
          </a:p>
        </p:txBody>
      </p:sp>
      <p:sp>
        <p:nvSpPr>
          <p:cNvPr id="11277" name="Line 25">
            <a:extLst>
              <a:ext uri="{FF2B5EF4-FFF2-40B4-BE49-F238E27FC236}">
                <a16:creationId xmlns:a16="http://schemas.microsoft.com/office/drawing/2014/main" id="{202BB4E5-93F2-2A4F-ACB6-FC8BFC52A9EB}"/>
              </a:ext>
            </a:extLst>
          </p:cNvPr>
          <p:cNvSpPr>
            <a:spLocks noChangeShapeType="1"/>
          </p:cNvSpPr>
          <p:nvPr/>
        </p:nvSpPr>
        <p:spPr bwMode="auto">
          <a:xfrm flipH="1">
            <a:off x="1533525" y="6553200"/>
            <a:ext cx="65024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GB" sz="2560"/>
          </a:p>
        </p:txBody>
      </p:sp>
      <p:sp>
        <p:nvSpPr>
          <p:cNvPr id="11278" name="Line 26">
            <a:extLst>
              <a:ext uri="{FF2B5EF4-FFF2-40B4-BE49-F238E27FC236}">
                <a16:creationId xmlns:a16="http://schemas.microsoft.com/office/drawing/2014/main" id="{7A914D9D-BAB7-004E-86D9-D63E985C504E}"/>
              </a:ext>
            </a:extLst>
          </p:cNvPr>
          <p:cNvSpPr>
            <a:spLocks noChangeShapeType="1"/>
          </p:cNvSpPr>
          <p:nvPr/>
        </p:nvSpPr>
        <p:spPr bwMode="auto">
          <a:xfrm flipV="1">
            <a:off x="1533525" y="5943600"/>
            <a:ext cx="0" cy="568325"/>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GB" sz="2560"/>
          </a:p>
        </p:txBody>
      </p:sp>
      <p:sp>
        <p:nvSpPr>
          <p:cNvPr id="11279" name="Line 27">
            <a:extLst>
              <a:ext uri="{FF2B5EF4-FFF2-40B4-BE49-F238E27FC236}">
                <a16:creationId xmlns:a16="http://schemas.microsoft.com/office/drawing/2014/main" id="{2F54ED1F-91CE-D748-9236-4A93DF360502}"/>
              </a:ext>
            </a:extLst>
          </p:cNvPr>
          <p:cNvSpPr>
            <a:spLocks noChangeShapeType="1"/>
          </p:cNvSpPr>
          <p:nvPr/>
        </p:nvSpPr>
        <p:spPr bwMode="auto">
          <a:xfrm flipV="1">
            <a:off x="4981575" y="5984875"/>
            <a:ext cx="0" cy="568325"/>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GB" sz="2560"/>
          </a:p>
        </p:txBody>
      </p:sp>
      <p:sp>
        <p:nvSpPr>
          <p:cNvPr id="11280" name="Rectangle 28">
            <a:extLst>
              <a:ext uri="{FF2B5EF4-FFF2-40B4-BE49-F238E27FC236}">
                <a16:creationId xmlns:a16="http://schemas.microsoft.com/office/drawing/2014/main" id="{0B3C4392-E753-044E-B0C9-F9FBBA3B8B44}"/>
              </a:ext>
            </a:extLst>
          </p:cNvPr>
          <p:cNvSpPr>
            <a:spLocks noChangeArrowheads="1"/>
          </p:cNvSpPr>
          <p:nvPr/>
        </p:nvSpPr>
        <p:spPr bwMode="auto">
          <a:xfrm>
            <a:off x="1454150" y="4573588"/>
            <a:ext cx="185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endParaRPr kumimoji="0" lang="en-US" altLang="en-US" sz="2560">
              <a:latin typeface="Times New Roman" panose="02020603050405020304" pitchFamily="18" charset="0"/>
            </a:endParaRPr>
          </a:p>
        </p:txBody>
      </p:sp>
      <p:sp>
        <p:nvSpPr>
          <p:cNvPr id="11281" name="Text Box 30">
            <a:extLst>
              <a:ext uri="{FF2B5EF4-FFF2-40B4-BE49-F238E27FC236}">
                <a16:creationId xmlns:a16="http://schemas.microsoft.com/office/drawing/2014/main" id="{9E90A16D-41C3-034A-9022-849D2DBB4A9D}"/>
              </a:ext>
            </a:extLst>
          </p:cNvPr>
          <p:cNvSpPr txBox="1">
            <a:spLocks noChangeArrowheads="1"/>
          </p:cNvSpPr>
          <p:nvPr/>
        </p:nvSpPr>
        <p:spPr bwMode="auto">
          <a:xfrm>
            <a:off x="7294563" y="5099050"/>
            <a:ext cx="3254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r>
              <a:rPr kumimoji="0" lang="en-US" altLang="en-US" sz="1920" dirty="0">
                <a:latin typeface="Times New Roman" panose="02020603050405020304" pitchFamily="18" charset="0"/>
              </a:rPr>
              <a:t>+</a:t>
            </a:r>
          </a:p>
        </p:txBody>
      </p:sp>
      <p:sp>
        <p:nvSpPr>
          <p:cNvPr id="11282" name="Text Box 31">
            <a:extLst>
              <a:ext uri="{FF2B5EF4-FFF2-40B4-BE49-F238E27FC236}">
                <a16:creationId xmlns:a16="http://schemas.microsoft.com/office/drawing/2014/main" id="{A4459BCA-EC1B-2C4D-9938-D4A5B2E67FBE}"/>
              </a:ext>
            </a:extLst>
          </p:cNvPr>
          <p:cNvSpPr txBox="1">
            <a:spLocks noChangeArrowheads="1"/>
          </p:cNvSpPr>
          <p:nvPr/>
        </p:nvSpPr>
        <p:spPr bwMode="auto">
          <a:xfrm>
            <a:off x="3810000" y="5099050"/>
            <a:ext cx="3254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r>
              <a:rPr kumimoji="0" lang="en-US" altLang="en-US" sz="1920" dirty="0">
                <a:latin typeface="Times New Roman" panose="02020603050405020304" pitchFamily="18" charset="0"/>
              </a:rPr>
              <a:t>+</a:t>
            </a:r>
          </a:p>
        </p:txBody>
      </p:sp>
      <p:sp>
        <p:nvSpPr>
          <p:cNvPr id="11283" name="Text Box 32">
            <a:extLst>
              <a:ext uri="{FF2B5EF4-FFF2-40B4-BE49-F238E27FC236}">
                <a16:creationId xmlns:a16="http://schemas.microsoft.com/office/drawing/2014/main" id="{22C0D24F-B248-3348-92D5-D3C647A4B5F7}"/>
              </a:ext>
            </a:extLst>
          </p:cNvPr>
          <p:cNvSpPr txBox="1">
            <a:spLocks noChangeArrowheads="1"/>
          </p:cNvSpPr>
          <p:nvPr/>
        </p:nvSpPr>
        <p:spPr bwMode="auto">
          <a:xfrm>
            <a:off x="1616075" y="6089650"/>
            <a:ext cx="2651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r>
              <a:rPr kumimoji="0" lang="en-US" altLang="en-US" sz="1920" dirty="0">
                <a:latin typeface="Times New Roman" panose="02020603050405020304" pitchFamily="18" charset="0"/>
              </a:rPr>
              <a:t>-</a:t>
            </a:r>
          </a:p>
        </p:txBody>
      </p:sp>
      <p:sp>
        <p:nvSpPr>
          <p:cNvPr id="11284" name="Text Box 33">
            <a:extLst>
              <a:ext uri="{FF2B5EF4-FFF2-40B4-BE49-F238E27FC236}">
                <a16:creationId xmlns:a16="http://schemas.microsoft.com/office/drawing/2014/main" id="{C4D7CF7A-2BE8-4D42-9F13-4D74A17AB973}"/>
              </a:ext>
            </a:extLst>
          </p:cNvPr>
          <p:cNvSpPr txBox="1">
            <a:spLocks noChangeArrowheads="1"/>
          </p:cNvSpPr>
          <p:nvPr/>
        </p:nvSpPr>
        <p:spPr bwMode="auto">
          <a:xfrm>
            <a:off x="5076825" y="4470400"/>
            <a:ext cx="2667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r>
              <a:rPr kumimoji="0" lang="en-US" altLang="en-US" sz="1920">
                <a:latin typeface="Times New Roman" panose="02020603050405020304" pitchFamily="18" charset="0"/>
              </a:rPr>
              <a:t>-</a:t>
            </a:r>
          </a:p>
        </p:txBody>
      </p:sp>
      <p:sp>
        <p:nvSpPr>
          <p:cNvPr id="11285" name="Text Box 11">
            <a:extLst>
              <a:ext uri="{FF2B5EF4-FFF2-40B4-BE49-F238E27FC236}">
                <a16:creationId xmlns:a16="http://schemas.microsoft.com/office/drawing/2014/main" id="{D0B9F3A1-BFDC-BF40-ABE4-EDBD17210460}"/>
              </a:ext>
            </a:extLst>
          </p:cNvPr>
          <p:cNvSpPr txBox="1">
            <a:spLocks noChangeArrowheads="1"/>
          </p:cNvSpPr>
          <p:nvPr/>
        </p:nvSpPr>
        <p:spPr bwMode="auto">
          <a:xfrm>
            <a:off x="6784975" y="5684838"/>
            <a:ext cx="8937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lgn="r">
              <a:spcBef>
                <a:spcPct val="50000"/>
              </a:spcBef>
              <a:buClrTx/>
              <a:buSzTx/>
              <a:buFontTx/>
              <a:buNone/>
              <a:defRPr/>
            </a:pPr>
            <a:r>
              <a:rPr kumimoji="0" lang="en-US" altLang="en-US" sz="1280" dirty="0">
                <a:latin typeface="Times New Roman" panose="02020603050405020304" pitchFamily="18" charset="0"/>
              </a:rPr>
              <a:t>TSH Receptor</a:t>
            </a:r>
          </a:p>
        </p:txBody>
      </p:sp>
      <p:sp>
        <p:nvSpPr>
          <p:cNvPr id="11286" name="Up Arrow 26">
            <a:extLst>
              <a:ext uri="{FF2B5EF4-FFF2-40B4-BE49-F238E27FC236}">
                <a16:creationId xmlns:a16="http://schemas.microsoft.com/office/drawing/2014/main" id="{45F8A83C-B962-DD4B-9323-F507C6F18B3A}"/>
              </a:ext>
            </a:extLst>
          </p:cNvPr>
          <p:cNvSpPr>
            <a:spLocks noChangeArrowheads="1"/>
          </p:cNvSpPr>
          <p:nvPr/>
        </p:nvSpPr>
        <p:spPr bwMode="auto">
          <a:xfrm>
            <a:off x="7793038" y="5399088"/>
            <a:ext cx="80962" cy="163512"/>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endParaRPr kumimoji="0" lang="en-US" altLang="en-US" sz="2560">
              <a:latin typeface="Times New Roman" panose="02020603050405020304" pitchFamily="18" charset="0"/>
            </a:endParaRPr>
          </a:p>
        </p:txBody>
      </p:sp>
      <p:sp>
        <p:nvSpPr>
          <p:cNvPr id="11287" name="Text Box 11">
            <a:extLst>
              <a:ext uri="{FF2B5EF4-FFF2-40B4-BE49-F238E27FC236}">
                <a16:creationId xmlns:a16="http://schemas.microsoft.com/office/drawing/2014/main" id="{7C80DFD8-F358-3144-9B3B-F4C2E0A54A65}"/>
              </a:ext>
            </a:extLst>
          </p:cNvPr>
          <p:cNvSpPr txBox="1">
            <a:spLocks noChangeArrowheads="1"/>
          </p:cNvSpPr>
          <p:nvPr/>
        </p:nvSpPr>
        <p:spPr bwMode="auto">
          <a:xfrm>
            <a:off x="7812088" y="5349875"/>
            <a:ext cx="13811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50000"/>
              </a:spcBef>
              <a:buClrTx/>
              <a:buSzTx/>
              <a:buFontTx/>
              <a:buNone/>
              <a:defRPr/>
            </a:pPr>
            <a:r>
              <a:rPr kumimoji="0" lang="en-US" altLang="en-US" sz="1280">
                <a:latin typeface="Times New Roman" panose="02020603050405020304" pitchFamily="18" charset="0"/>
              </a:rPr>
              <a:t>Adenylyl Cyclase</a:t>
            </a:r>
          </a:p>
        </p:txBody>
      </p:sp>
      <p:sp>
        <p:nvSpPr>
          <p:cNvPr id="11288" name="Up Arrow 28">
            <a:extLst>
              <a:ext uri="{FF2B5EF4-FFF2-40B4-BE49-F238E27FC236}">
                <a16:creationId xmlns:a16="http://schemas.microsoft.com/office/drawing/2014/main" id="{8C4BB0F0-9804-2D43-8E77-FCA3E2C8C70F}"/>
              </a:ext>
            </a:extLst>
          </p:cNvPr>
          <p:cNvSpPr>
            <a:spLocks noChangeArrowheads="1"/>
          </p:cNvSpPr>
          <p:nvPr/>
        </p:nvSpPr>
        <p:spPr bwMode="auto">
          <a:xfrm>
            <a:off x="7797800" y="5703888"/>
            <a:ext cx="80963" cy="163512"/>
          </a:xfrm>
          <a:prstGeom prst="up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0"/>
              </a:spcBef>
              <a:buClrTx/>
              <a:buSzTx/>
              <a:buFontTx/>
              <a:buNone/>
              <a:defRPr/>
            </a:pPr>
            <a:endParaRPr kumimoji="0" lang="en-US" altLang="en-US" sz="2560">
              <a:latin typeface="Times New Roman" panose="02020603050405020304" pitchFamily="18" charset="0"/>
            </a:endParaRPr>
          </a:p>
        </p:txBody>
      </p:sp>
      <p:sp>
        <p:nvSpPr>
          <p:cNvPr id="11289" name="Text Box 11">
            <a:extLst>
              <a:ext uri="{FF2B5EF4-FFF2-40B4-BE49-F238E27FC236}">
                <a16:creationId xmlns:a16="http://schemas.microsoft.com/office/drawing/2014/main" id="{6211A609-7D8D-9740-B871-4DBADD8F9AE7}"/>
              </a:ext>
            </a:extLst>
          </p:cNvPr>
          <p:cNvSpPr txBox="1">
            <a:spLocks noChangeArrowheads="1"/>
          </p:cNvSpPr>
          <p:nvPr/>
        </p:nvSpPr>
        <p:spPr bwMode="auto">
          <a:xfrm>
            <a:off x="7816850" y="5578475"/>
            <a:ext cx="13811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charset="2"/>
              <a:buChar char="l"/>
              <a:defRPr kumimoji="1" sz="3200">
                <a:solidFill>
                  <a:schemeClr val="tx1"/>
                </a:solidFill>
                <a:latin typeface="Arial Black" panose="020B0A04020102020204" pitchFamily="34" charset="0"/>
                <a:ea typeface="MS PGothic" panose="020B0600070205080204" pitchFamily="34" charset="-128"/>
              </a:defRPr>
            </a:lvl1pPr>
            <a:lvl2pPr marL="742950" indent="-285750">
              <a:spcBef>
                <a:spcPct val="20000"/>
              </a:spcBef>
              <a:buClr>
                <a:schemeClr val="hlink"/>
              </a:buClr>
              <a:buChar char="•"/>
              <a:defRPr kumimoji="1" sz="2800">
                <a:solidFill>
                  <a:schemeClr val="tx1"/>
                </a:solidFill>
                <a:latin typeface="Arial Black" panose="020B0A04020102020204" pitchFamily="34" charset="0"/>
                <a:ea typeface="MS PGothic" panose="020B0600070205080204" pitchFamily="34" charset="-128"/>
              </a:defRPr>
            </a:lvl2pPr>
            <a:lvl3pPr marL="1143000" indent="-228600">
              <a:spcBef>
                <a:spcPct val="20000"/>
              </a:spcBef>
              <a:buClr>
                <a:schemeClr val="accent2"/>
              </a:buClr>
              <a:buSzPct val="100000"/>
              <a:buChar char="•"/>
              <a:defRPr kumimoji="1" sz="2400">
                <a:solidFill>
                  <a:schemeClr val="tx1"/>
                </a:solidFill>
                <a:latin typeface="Arial Black" panose="020B0A04020102020204" pitchFamily="34" charset="0"/>
                <a:ea typeface="MS PGothic" panose="020B0600070205080204" pitchFamily="34" charset="-128"/>
              </a:defRPr>
            </a:lvl3pPr>
            <a:lvl4pPr marL="1600200" indent="-228600">
              <a:spcBef>
                <a:spcPct val="20000"/>
              </a:spcBef>
              <a:buClr>
                <a:schemeClr val="tx2"/>
              </a:buClr>
              <a:buChar char="•"/>
              <a:defRPr kumimoji="1" sz="2000">
                <a:solidFill>
                  <a:schemeClr val="tx1"/>
                </a:solidFill>
                <a:latin typeface="Arial Black" panose="020B0A04020102020204" pitchFamily="34" charset="0"/>
                <a:ea typeface="MS PGothic" panose="020B0600070205080204" pitchFamily="34" charset="-128"/>
              </a:defRPr>
            </a:lvl4pPr>
            <a:lvl5pPr marL="2057400" indent="-228600">
              <a:spcBef>
                <a:spcPct val="20000"/>
              </a:spcBef>
              <a:buClr>
                <a:schemeClr val="accent2"/>
              </a:buClr>
              <a:buChar char="•"/>
              <a:defRPr kumimoji="1" sz="2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kumimoji="1" sz="2000">
                <a:solidFill>
                  <a:schemeClr val="tx1"/>
                </a:solidFill>
                <a:latin typeface="Arial Black" panose="020B0A04020102020204" pitchFamily="34" charset="0"/>
                <a:ea typeface="MS PGothic" panose="020B0600070205080204" pitchFamily="34" charset="-128"/>
              </a:defRPr>
            </a:lvl9pPr>
          </a:lstStyle>
          <a:p>
            <a:pPr>
              <a:spcBef>
                <a:spcPct val="50000"/>
              </a:spcBef>
              <a:buClrTx/>
              <a:buSzTx/>
              <a:buFontTx/>
              <a:buNone/>
              <a:defRPr/>
            </a:pPr>
            <a:r>
              <a:rPr kumimoji="0" lang="en-US" altLang="en-US" sz="1280" dirty="0" err="1">
                <a:latin typeface="Times New Roman" panose="02020603050405020304" pitchFamily="18" charset="0"/>
              </a:rPr>
              <a:t>cAMP</a:t>
            </a:r>
            <a:endParaRPr kumimoji="0" lang="en-US" altLang="en-US" sz="1280" dirty="0">
              <a:latin typeface="Times New Roman" panose="02020603050405020304" pitchFamily="18" charset="0"/>
            </a:endParaRPr>
          </a:p>
        </p:txBody>
      </p:sp>
      <p:sp>
        <p:nvSpPr>
          <p:cNvPr id="2" name="Rectangle 1">
            <a:extLst>
              <a:ext uri="{FF2B5EF4-FFF2-40B4-BE49-F238E27FC236}">
                <a16:creationId xmlns:a16="http://schemas.microsoft.com/office/drawing/2014/main" id="{5A506E85-94B5-A042-AE4E-157F90EA2F3E}"/>
              </a:ext>
            </a:extLst>
          </p:cNvPr>
          <p:cNvSpPr/>
          <p:nvPr/>
        </p:nvSpPr>
        <p:spPr>
          <a:xfrm>
            <a:off x="457200" y="1524000"/>
            <a:ext cx="8991600" cy="2563813"/>
          </a:xfrm>
          <a:prstGeom prst="rect">
            <a:avLst/>
          </a:prstGeom>
          <a:solidFill>
            <a:schemeClr val="tx2">
              <a:lumMod val="20000"/>
              <a:lumOff val="80000"/>
            </a:schemeClr>
          </a:solidFill>
        </p:spPr>
        <p:txBody>
          <a:bodyPr>
            <a:spAutoFit/>
          </a:bodyPr>
          <a:lstStyle/>
          <a:p>
            <a:pPr>
              <a:spcAft>
                <a:spcPct val="15000"/>
              </a:spcAft>
              <a:buClr>
                <a:srgbClr val="FFFF00"/>
              </a:buClr>
              <a:buSzPct val="100000"/>
              <a:buFont typeface="Wingdings" pitchFamily="2" charset="2"/>
              <a:buChar char="n"/>
              <a:defRPr/>
            </a:pPr>
            <a:r>
              <a:rPr lang="en-US" sz="2200" dirty="0">
                <a:latin typeface="Arial" pitchFamily="34" charset="0"/>
              </a:rPr>
              <a:t>Hypothalamus secretes </a:t>
            </a:r>
            <a:r>
              <a:rPr lang="en-US" sz="2200" dirty="0" err="1">
                <a:solidFill>
                  <a:srgbClr val="FF0000"/>
                </a:solidFill>
                <a:latin typeface="Arial" pitchFamily="34" charset="0"/>
              </a:rPr>
              <a:t>Thyrotropin</a:t>
            </a:r>
            <a:r>
              <a:rPr lang="en-US" sz="2200" dirty="0">
                <a:solidFill>
                  <a:srgbClr val="FF0000"/>
                </a:solidFill>
                <a:latin typeface="Arial" pitchFamily="34" charset="0"/>
              </a:rPr>
              <a:t>-Releasing Hormone </a:t>
            </a:r>
            <a:r>
              <a:rPr lang="en-US" sz="2200" dirty="0">
                <a:latin typeface="Arial" pitchFamily="34" charset="0"/>
              </a:rPr>
              <a:t>(TRH) which stimulates synthesis &amp; release of </a:t>
            </a:r>
            <a:r>
              <a:rPr lang="en-US" sz="2200" dirty="0" err="1">
                <a:latin typeface="Arial" pitchFamily="34" charset="0"/>
              </a:rPr>
              <a:t>thyrotropin</a:t>
            </a:r>
            <a:r>
              <a:rPr lang="en-US" sz="2200" dirty="0">
                <a:latin typeface="Arial" pitchFamily="34" charset="0"/>
              </a:rPr>
              <a:t> (</a:t>
            </a:r>
            <a:r>
              <a:rPr lang="en-US" sz="2200" dirty="0">
                <a:solidFill>
                  <a:srgbClr val="FF0000"/>
                </a:solidFill>
                <a:latin typeface="Arial" pitchFamily="34" charset="0"/>
              </a:rPr>
              <a:t>Thyroid Stimulating Hormone</a:t>
            </a:r>
            <a:r>
              <a:rPr lang="en-US" sz="2200" dirty="0">
                <a:latin typeface="Arial" pitchFamily="34" charset="0"/>
              </a:rPr>
              <a:t> or TSH) by the anterior pituitary</a:t>
            </a:r>
          </a:p>
          <a:p>
            <a:pPr>
              <a:spcAft>
                <a:spcPct val="15000"/>
              </a:spcAft>
              <a:buClr>
                <a:srgbClr val="FFFF00"/>
              </a:buClr>
              <a:buSzPct val="100000"/>
              <a:buFont typeface="Wingdings" pitchFamily="2" charset="2"/>
              <a:buChar char="n"/>
              <a:defRPr/>
            </a:pPr>
            <a:r>
              <a:rPr lang="en-US" sz="2200" dirty="0">
                <a:latin typeface="Arial" pitchFamily="34" charset="0"/>
              </a:rPr>
              <a:t> TSH then stimulates the thyroid gland to uptake iodine, synthesize &amp; release T4 &amp; T3</a:t>
            </a:r>
          </a:p>
          <a:p>
            <a:pPr>
              <a:spcAft>
                <a:spcPct val="15000"/>
              </a:spcAft>
              <a:buClr>
                <a:srgbClr val="FFFF00"/>
              </a:buClr>
              <a:buSzPct val="100000"/>
              <a:buFont typeface="Wingdings" pitchFamily="2" charset="2"/>
              <a:buChar char="n"/>
              <a:defRPr/>
            </a:pPr>
            <a:r>
              <a:rPr lang="en-US" sz="2200" dirty="0">
                <a:latin typeface="Arial" pitchFamily="34" charset="0"/>
              </a:rPr>
              <a:t> T4 &amp; T3 levels feedback to both hypothalamus &amp; pituitary affecting the release of TRH &amp; TSH</a:t>
            </a:r>
          </a:p>
        </p:txBody>
      </p:sp>
      <p:sp>
        <p:nvSpPr>
          <p:cNvPr id="9243" name="Slide Number Placeholder 2">
            <a:extLst>
              <a:ext uri="{FF2B5EF4-FFF2-40B4-BE49-F238E27FC236}">
                <a16:creationId xmlns:a16="http://schemas.microsoft.com/office/drawing/2014/main" id="{92D97C35-37D3-5D49-8EF9-5273B3201E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Garamond" panose="02020404030301010803" pitchFamily="18" charset="0"/>
                <a:cs typeface="Times New Roman" panose="02020603050405020304" pitchFamily="18" charset="0"/>
              </a:defRPr>
            </a:lvl1pPr>
            <a:lvl2pPr marL="742950" indent="-285750">
              <a:defRPr sz="2400" b="1">
                <a:solidFill>
                  <a:schemeClr val="tx1"/>
                </a:solidFill>
                <a:latin typeface="Garamond" panose="02020404030301010803" pitchFamily="18" charset="0"/>
                <a:cs typeface="Times New Roman" panose="02020603050405020304" pitchFamily="18" charset="0"/>
              </a:defRPr>
            </a:lvl2pPr>
            <a:lvl3pPr marL="1143000" indent="-228600">
              <a:defRPr sz="2400" b="1">
                <a:solidFill>
                  <a:schemeClr val="tx1"/>
                </a:solidFill>
                <a:latin typeface="Garamond" panose="02020404030301010803" pitchFamily="18" charset="0"/>
                <a:cs typeface="Times New Roman" panose="02020603050405020304" pitchFamily="18" charset="0"/>
              </a:defRPr>
            </a:lvl3pPr>
            <a:lvl4pPr marL="1600200" indent="-228600">
              <a:defRPr sz="2400" b="1">
                <a:solidFill>
                  <a:schemeClr val="tx1"/>
                </a:solidFill>
                <a:latin typeface="Garamond" panose="02020404030301010803" pitchFamily="18" charset="0"/>
                <a:cs typeface="Times New Roman" panose="02020603050405020304" pitchFamily="18" charset="0"/>
              </a:defRPr>
            </a:lvl4pPr>
            <a:lvl5pPr marL="2057400" indent="-228600">
              <a:defRPr sz="2400" b="1">
                <a:solidFill>
                  <a:schemeClr val="tx1"/>
                </a:solidFill>
                <a:latin typeface="Garamond" panose="02020404030301010803" pitchFamily="18"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Garamond" panose="02020404030301010803" pitchFamily="18" charset="0"/>
                <a:cs typeface="Times New Roman" panose="02020603050405020304" pitchFamily="18" charset="0"/>
              </a:defRPr>
            </a:lvl9pPr>
          </a:lstStyle>
          <a:p>
            <a:fld id="{1541F681-94E3-6044-8623-2A270050C7A1}" type="slidenum">
              <a:rPr lang="ar-SA" altLang="en-US" sz="1300">
                <a:solidFill>
                  <a:srgbClr val="898989"/>
                </a:solidFill>
              </a:rPr>
              <a:pPr/>
              <a:t>8</a:t>
            </a:fld>
            <a:endParaRPr lang="en-US" altLang="en-US" sz="1300">
              <a:solidFill>
                <a:srgbClr val="898989"/>
              </a:solidFill>
            </a:endParaRPr>
          </a:p>
        </p:txBody>
      </p:sp>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BE5CBBD-E7A4-B746-A955-BE6612DC39F9}"/>
              </a:ext>
            </a:extLst>
          </p:cNvPr>
          <p:cNvSpPr>
            <a:spLocks noGrp="1" noChangeArrowheads="1"/>
          </p:cNvSpPr>
          <p:nvPr>
            <p:ph type="title"/>
          </p:nvPr>
        </p:nvSpPr>
        <p:spPr>
          <a:xfrm>
            <a:off x="38100" y="-31750"/>
            <a:ext cx="9220200" cy="1098550"/>
          </a:xfrm>
        </p:spPr>
        <p:txBody>
          <a:bodyPr lIns="96521" tIns="47413" rIns="96521" bIns="47413" rtlCol="0">
            <a:normAutofit/>
          </a:bodyPr>
          <a:lstStyle/>
          <a:p>
            <a:pPr eaLnBrk="1" fontAlgn="auto" hangingPunct="1">
              <a:spcAft>
                <a:spcPts val="0"/>
              </a:spcAft>
              <a:defRPr/>
            </a:pPr>
            <a:r>
              <a:rPr lang="en-US" altLang="en-US" sz="3600" b="1" dirty="0">
                <a:solidFill>
                  <a:srgbClr val="FF0000"/>
                </a:solidFill>
                <a:latin typeface="Arial" panose="020B0604020202020204" pitchFamily="34" charset="0"/>
                <a:cs typeface="Arial" panose="020B0604020202020204" pitchFamily="34" charset="0"/>
              </a:rPr>
              <a:t>Thyroid Regulation</a:t>
            </a:r>
            <a:endParaRPr lang="en-US" sz="3840" b="1" dirty="0">
              <a:solidFill>
                <a:srgbClr val="FF0000"/>
              </a:solidFill>
              <a:latin typeface="Arial" panose="020B0604020202020204" pitchFamily="34" charset="0"/>
              <a:cs typeface="Arial" panose="020B0604020202020204" pitchFamily="34" charset="0"/>
            </a:endParaRPr>
          </a:p>
        </p:txBody>
      </p:sp>
      <p:sp>
        <p:nvSpPr>
          <p:cNvPr id="51203" name="Rectangle 3">
            <a:extLst>
              <a:ext uri="{FF2B5EF4-FFF2-40B4-BE49-F238E27FC236}">
                <a16:creationId xmlns:a16="http://schemas.microsoft.com/office/drawing/2014/main" id="{1B7525BC-43BB-FD47-B17A-AE5DAB7E97EE}"/>
              </a:ext>
            </a:extLst>
          </p:cNvPr>
          <p:cNvSpPr>
            <a:spLocks noGrp="1" noChangeArrowheads="1"/>
          </p:cNvSpPr>
          <p:nvPr>
            <p:ph idx="1"/>
          </p:nvPr>
        </p:nvSpPr>
        <p:spPr>
          <a:xfrm>
            <a:off x="228600" y="1066800"/>
            <a:ext cx="9601200" cy="5943600"/>
          </a:xfrm>
        </p:spPr>
        <p:txBody>
          <a:bodyPr lIns="96521" tIns="47413" rIns="96521" bIns="47413"/>
          <a:lstStyle/>
          <a:p>
            <a:pPr eaLnBrk="1" hangingPunct="1">
              <a:defRPr/>
            </a:pPr>
            <a:r>
              <a:rPr lang="en-US" altLang="en-US" sz="3200" b="1" dirty="0">
                <a:solidFill>
                  <a:srgbClr val="FF0000"/>
                </a:solidFill>
                <a:latin typeface="Arial" panose="020B0604020202020204" pitchFamily="34" charset="0"/>
                <a:cs typeface="Arial" panose="020B0604020202020204" pitchFamily="34" charset="0"/>
              </a:rPr>
              <a:t>TSH</a:t>
            </a:r>
            <a:r>
              <a:rPr lang="en-US" altLang="en-US" sz="3200" b="1" dirty="0">
                <a:latin typeface="Arial" panose="020B0604020202020204" pitchFamily="34" charset="0"/>
                <a:cs typeface="Arial" panose="020B0604020202020204" pitchFamily="34" charset="0"/>
              </a:rPr>
              <a:t> release is influenced by hypothalamic </a:t>
            </a:r>
            <a:r>
              <a:rPr lang="en-US" altLang="en-US" sz="3200" b="1" dirty="0">
                <a:solidFill>
                  <a:srgbClr val="FF0000"/>
                </a:solidFill>
                <a:latin typeface="Arial" panose="020B0604020202020204" pitchFamily="34" charset="0"/>
                <a:cs typeface="Arial" panose="020B0604020202020204" pitchFamily="34" charset="0"/>
              </a:rPr>
              <a:t>TRH</a:t>
            </a:r>
            <a:r>
              <a:rPr lang="en-US" altLang="en-US" sz="3200" b="1" dirty="0">
                <a:latin typeface="Arial" panose="020B0604020202020204" pitchFamily="34" charset="0"/>
                <a:cs typeface="Arial" panose="020B0604020202020204" pitchFamily="34" charset="0"/>
              </a:rPr>
              <a:t>, and by thyroid hormones themselves.</a:t>
            </a:r>
          </a:p>
          <a:p>
            <a:pPr marL="0" indent="0" eaLnBrk="1" hangingPunct="1">
              <a:buFont typeface="Arial" panose="020B0604020202020204" pitchFamily="34" charset="0"/>
              <a:buNone/>
              <a:defRPr/>
            </a:pPr>
            <a:endParaRPr lang="en-US" altLang="en-US" sz="3200" b="1" dirty="0">
              <a:latin typeface="Arial" panose="020B0604020202020204" pitchFamily="34" charset="0"/>
              <a:cs typeface="Arial" panose="020B0604020202020204" pitchFamily="34" charset="0"/>
            </a:endParaRPr>
          </a:p>
          <a:p>
            <a:pPr eaLnBrk="1" hangingPunct="1">
              <a:defRPr/>
            </a:pPr>
            <a:r>
              <a:rPr lang="en-US" altLang="en-US" sz="3200" b="1" dirty="0">
                <a:solidFill>
                  <a:srgbClr val="0066FF"/>
                </a:solidFill>
                <a:latin typeface="Arial" panose="020B0604020202020204" pitchFamily="34" charset="0"/>
                <a:cs typeface="Arial" panose="020B0604020202020204" pitchFamily="34" charset="0"/>
              </a:rPr>
              <a:t>Thyroid hormones </a:t>
            </a:r>
            <a:r>
              <a:rPr lang="en-US" altLang="en-US" sz="3200" b="1" dirty="0">
                <a:latin typeface="Arial" panose="020B0604020202020204" pitchFamily="34" charset="0"/>
                <a:cs typeface="Arial" panose="020B0604020202020204" pitchFamily="34" charset="0"/>
              </a:rPr>
              <a:t>exert negative feedback on TSH release at the level of the anterior pituitary.</a:t>
            </a:r>
          </a:p>
          <a:p>
            <a:pPr eaLnBrk="1" hangingPunct="1">
              <a:buFont typeface="Wingdings" panose="05000000000000000000" pitchFamily="2" charset="2"/>
              <a:buNone/>
              <a:defRPr/>
            </a:pPr>
            <a:r>
              <a:rPr lang="en-US" altLang="en-US" sz="3200" b="1" dirty="0">
                <a:latin typeface="Arial" panose="020B0604020202020204" pitchFamily="34" charset="0"/>
                <a:cs typeface="Arial" panose="020B0604020202020204" pitchFamily="34" charset="0"/>
              </a:rPr>
              <a:t>		- Inhibition of </a:t>
            </a:r>
            <a:r>
              <a:rPr lang="en-US" altLang="en-US" sz="3200" b="1" dirty="0">
                <a:solidFill>
                  <a:srgbClr val="FF0000"/>
                </a:solidFill>
                <a:latin typeface="Arial" panose="020B0604020202020204" pitchFamily="34" charset="0"/>
                <a:cs typeface="Arial" panose="020B0604020202020204" pitchFamily="34" charset="0"/>
              </a:rPr>
              <a:t>TSH synthesis</a:t>
            </a:r>
          </a:p>
          <a:p>
            <a:pPr eaLnBrk="1" hangingPunct="1">
              <a:buFont typeface="Wingdings" panose="05000000000000000000" pitchFamily="2" charset="2"/>
              <a:buNone/>
              <a:defRPr/>
            </a:pPr>
            <a:r>
              <a:rPr lang="en-US" altLang="en-US" sz="3200" b="1" dirty="0">
                <a:latin typeface="Arial" panose="020B0604020202020204" pitchFamily="34" charset="0"/>
                <a:cs typeface="Arial" panose="020B0604020202020204" pitchFamily="34" charset="0"/>
              </a:rPr>
              <a:t>		- Decrease in </a:t>
            </a:r>
            <a:r>
              <a:rPr lang="en-US" altLang="en-US" sz="3200" b="1" dirty="0">
                <a:solidFill>
                  <a:srgbClr val="FF0000"/>
                </a:solidFill>
                <a:latin typeface="Arial" panose="020B0604020202020204" pitchFamily="34" charset="0"/>
                <a:cs typeface="Arial" panose="020B0604020202020204" pitchFamily="34" charset="0"/>
              </a:rPr>
              <a:t>pituitary receptors for TRH</a:t>
            </a:r>
          </a:p>
        </p:txBody>
      </p:sp>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4854</TotalTime>
  <Words>2037</Words>
  <Application>Microsoft Macintosh PowerPoint</Application>
  <PresentationFormat>Custom</PresentationFormat>
  <Paragraphs>464</Paragraphs>
  <Slides>46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Black</vt:lpstr>
      <vt:lpstr>Calibri</vt:lpstr>
      <vt:lpstr>Garamond</vt:lpstr>
      <vt:lpstr>Tahoma</vt:lpstr>
      <vt:lpstr>Times New Roman</vt:lpstr>
      <vt:lpstr>Wingdings</vt:lpstr>
      <vt:lpstr>Office Theme</vt:lpstr>
      <vt:lpstr>PowerPoint Presentation</vt:lpstr>
      <vt:lpstr>PowerPoint Presentation</vt:lpstr>
      <vt:lpstr>PowerPoint Presentation</vt:lpstr>
      <vt:lpstr>Thyroid function</vt:lpstr>
      <vt:lpstr>Thyroid function</vt:lpstr>
      <vt:lpstr>Thyroid function</vt:lpstr>
      <vt:lpstr>Iodine Metabolism</vt:lpstr>
      <vt:lpstr>Thyroid Regulation</vt:lpstr>
      <vt:lpstr>Thyroid Regulation</vt:lpstr>
      <vt:lpstr>Thyroid Regulation</vt:lpstr>
      <vt:lpstr>Thyroid Hormones</vt:lpstr>
      <vt:lpstr>PowerPoint Presentation</vt:lpstr>
      <vt:lpstr>PowerPoint Presentation</vt:lpstr>
      <vt:lpstr>PowerPoint Presentation</vt:lpstr>
      <vt:lpstr>THYROTOXICOSIS is :   Hypermetabolic state caused by excess thyroid hormone at the tissue level</vt:lpstr>
      <vt:lpstr>PowerPoint Presentation</vt:lpstr>
      <vt:lpstr>PowerPoint Presentation</vt:lpstr>
      <vt:lpstr>PowerPoint Presentation</vt:lpstr>
      <vt:lpstr>PowerPoint Presentation</vt:lpstr>
      <vt:lpstr>PowerPoint Presentation</vt:lpstr>
      <vt:lpstr>THYROTOXICOSIS</vt:lpstr>
      <vt:lpstr>Treatment of Hyperthyroidism</vt:lpstr>
      <vt:lpstr>PowerPoint Presentation</vt:lpstr>
      <vt:lpstr>PowerPoint Presentation</vt:lpstr>
      <vt:lpstr>PowerPoint Presentation</vt:lpstr>
      <vt:lpstr>Pharmacokinetic comparison between Propylthiouracil and Methimazole</vt:lpstr>
      <vt:lpstr>Pharmacokinetic comparison between Propylthiouracil and Methimazole</vt:lpstr>
      <vt:lpstr>Adverse Effects Thioamides  </vt:lpstr>
      <vt:lpstr>Adverse Effects (cont.)</vt:lpstr>
      <vt:lpstr>IODINE (Lugol's solution, potassium iodide)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THYROIDECTOMY </vt:lpstr>
      <vt:lpstr>Good Luck</vt:lpstr>
    </vt:vector>
  </TitlesOfParts>
  <Company>kkuh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THYROID AND ANTI THYROID DRUGS</dc:title>
  <dc:creator>Abdul Latif</dc:creator>
  <cp:lastModifiedBy>Mohammed Abdullah Assiri</cp:lastModifiedBy>
  <cp:revision>656</cp:revision>
  <dcterms:created xsi:type="dcterms:W3CDTF">2006-04-04T11:17:20Z</dcterms:created>
  <dcterms:modified xsi:type="dcterms:W3CDTF">2020-02-19T05:27:55Z</dcterms:modified>
</cp:coreProperties>
</file>