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83624" autoAdjust="0"/>
  </p:normalViewPr>
  <p:slideViewPr>
    <p:cSldViewPr snapToGrid="0">
      <p:cViewPr varScale="1">
        <p:scale>
          <a:sx n="81" d="100"/>
          <a:sy n="81" d="100"/>
        </p:scale>
        <p:origin x="1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EB57D-B76F-4C8A-9DF5-4DCAF29907E6}" type="datetimeFigureOut">
              <a:rPr lang="en-US" smtClean="0"/>
              <a:t>3/2/20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738FB-2160-412B-9C82-21103E5E38B6}" type="slidenum">
              <a:rPr lang="en-US" smtClean="0"/>
              <a:t>‹#›</a:t>
            </a:fld>
            <a:endParaRPr lang="en-US"/>
          </a:p>
        </p:txBody>
      </p:sp>
    </p:spTree>
    <p:extLst>
      <p:ext uri="{BB962C8B-B14F-4D97-AF65-F5344CB8AC3E}">
        <p14:creationId xmlns:p14="http://schemas.microsoft.com/office/powerpoint/2010/main" val="314801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Inflammation" TargetMode="External"/><Relationship Id="rId3" Type="http://schemas.openxmlformats.org/officeDocument/2006/relationships/hyperlink" Target="https://en.wikipedia.org/wiki/Warm_autoimmune_hemolytic_anemia" TargetMode="External"/><Relationship Id="rId7" Type="http://schemas.openxmlformats.org/officeDocument/2006/relationships/hyperlink" Target="https://en.wikipedia.org/wiki/Antibod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Plasma_cell" TargetMode="External"/><Relationship Id="rId5" Type="http://schemas.openxmlformats.org/officeDocument/2006/relationships/hyperlink" Target="https://en.wikipedia.org/wiki/Cancer" TargetMode="External"/><Relationship Id="rId4" Type="http://schemas.openxmlformats.org/officeDocument/2006/relationships/hyperlink" Target="https://en.wikipedia.org/wiki/Idiopathic_thrombocytopenic_purpur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Bronchopneumonia"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Glucocorticoids" TargetMode="External"/><Relationship Id="rId5" Type="http://schemas.openxmlformats.org/officeDocument/2006/relationships/hyperlink" Target="https://en.wikipedia.org/wiki/Granulomas" TargetMode="External"/><Relationship Id="rId4" Type="http://schemas.openxmlformats.org/officeDocument/2006/relationships/hyperlink" Target="http://www.webmd.com/lung/picture-of-the-lungs"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Lipodystrophy" TargetMode="External"/><Relationship Id="rId13" Type="http://schemas.openxmlformats.org/officeDocument/2006/relationships/hyperlink" Target="https://en.wikipedia.org/wiki/Thought_disorder" TargetMode="External"/><Relationship Id="rId3" Type="http://schemas.openxmlformats.org/officeDocument/2006/relationships/hyperlink" Target="https://en.wikipedia.org/wiki/Cortisol" TargetMode="External"/><Relationship Id="rId7" Type="http://schemas.openxmlformats.org/officeDocument/2006/relationships/hyperlink" Target="https://en.wikipedia.org/wiki/Moon_facies" TargetMode="External"/><Relationship Id="rId12" Type="http://schemas.openxmlformats.org/officeDocument/2006/relationships/hyperlink" Target="https://en.wikipedia.org/wiki/Irregular_menstruatio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en.wikipedia.org/wiki/Stretch_mark" TargetMode="External"/><Relationship Id="rId11" Type="http://schemas.openxmlformats.org/officeDocument/2006/relationships/hyperlink" Target="https://en.wikipedia.org/wiki/Acne" TargetMode="External"/><Relationship Id="rId5" Type="http://schemas.openxmlformats.org/officeDocument/2006/relationships/hyperlink" Target="https://en.wikipedia.org/wiki/Abdominal_obesity" TargetMode="External"/><Relationship Id="rId10" Type="http://schemas.openxmlformats.org/officeDocument/2006/relationships/hyperlink" Target="https://en.wikipedia.org/wiki/Osteoporosis" TargetMode="External"/><Relationship Id="rId4" Type="http://schemas.openxmlformats.org/officeDocument/2006/relationships/hyperlink" Target="https://en.wikipedia.org/wiki/Hypertension" TargetMode="External"/><Relationship Id="rId9" Type="http://schemas.openxmlformats.org/officeDocument/2006/relationships/hyperlink" Target="https://en.wikipedia.org/wiki/Muscle_weakness"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Lipodystrophy" TargetMode="External"/><Relationship Id="rId13" Type="http://schemas.openxmlformats.org/officeDocument/2006/relationships/hyperlink" Target="https://en.wikipedia.org/wiki/Thought_disorder" TargetMode="External"/><Relationship Id="rId3" Type="http://schemas.openxmlformats.org/officeDocument/2006/relationships/hyperlink" Target="https://en.wikipedia.org/wiki/Cortisol" TargetMode="External"/><Relationship Id="rId7" Type="http://schemas.openxmlformats.org/officeDocument/2006/relationships/hyperlink" Target="https://en.wikipedia.org/wiki/Moon_facies" TargetMode="External"/><Relationship Id="rId12" Type="http://schemas.openxmlformats.org/officeDocument/2006/relationships/hyperlink" Target="https://en.wikipedia.org/wiki/Irregular_menstruation"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Stretch_mark" TargetMode="External"/><Relationship Id="rId11" Type="http://schemas.openxmlformats.org/officeDocument/2006/relationships/hyperlink" Target="https://en.wikipedia.org/wiki/Acne" TargetMode="External"/><Relationship Id="rId5" Type="http://schemas.openxmlformats.org/officeDocument/2006/relationships/hyperlink" Target="https://en.wikipedia.org/wiki/Abdominal_obesity" TargetMode="External"/><Relationship Id="rId10" Type="http://schemas.openxmlformats.org/officeDocument/2006/relationships/hyperlink" Target="https://en.wikipedia.org/wiki/Osteoporosis" TargetMode="External"/><Relationship Id="rId4" Type="http://schemas.openxmlformats.org/officeDocument/2006/relationships/hyperlink" Target="https://en.wikipedia.org/wiki/Hypertension" TargetMode="External"/><Relationship Id="rId9" Type="http://schemas.openxmlformats.org/officeDocument/2006/relationships/hyperlink" Target="https://en.wikipedia.org/wiki/Muscle_weaknes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Aldosteron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en.wikipedia.org/wiki/Adrenal_cortex"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Hormone"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n.wikipedia.org/wiki/Adrenal_gland" TargetMode="External"/><Relationship Id="rId4" Type="http://schemas.openxmlformats.org/officeDocument/2006/relationships/hyperlink" Target="https://en.wikipedia.org/wiki/Aldostero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cbi.nlm.nih.gov/pubmedhealth/PMHT0022589" TargetMode="External"/><Relationship Id="rId13" Type="http://schemas.openxmlformats.org/officeDocument/2006/relationships/hyperlink" Target="https://en.wikipedia.org/wiki/Asthma" TargetMode="External"/><Relationship Id="rId18" Type="http://schemas.openxmlformats.org/officeDocument/2006/relationships/hyperlink" Target="https://en.wikipedia.org/wiki/Vertebrate" TargetMode="External"/><Relationship Id="rId3" Type="http://schemas.openxmlformats.org/officeDocument/2006/relationships/hyperlink" Target="https://www.ncbi.nlm.nih.gov/pubmedhealth/PMHT0025680" TargetMode="External"/><Relationship Id="rId21" Type="http://schemas.openxmlformats.org/officeDocument/2006/relationships/hyperlink" Target="https://en.wikipedia.org/wiki/Human" TargetMode="External"/><Relationship Id="rId7" Type="http://schemas.openxmlformats.org/officeDocument/2006/relationships/hyperlink" Target="https://www.ncbi.nlm.nih.gov/pubmedhealth/PMHT0024324" TargetMode="External"/><Relationship Id="rId12" Type="http://schemas.openxmlformats.org/officeDocument/2006/relationships/hyperlink" Target="https://en.wikipedia.org/wiki/Anaphylaxis" TargetMode="External"/><Relationship Id="rId17" Type="http://schemas.openxmlformats.org/officeDocument/2006/relationships/hyperlink" Target="https://en.wikipedia.org/wiki/Dendritic_cell" TargetMode="External"/><Relationship Id="rId2" Type="http://schemas.openxmlformats.org/officeDocument/2006/relationships/slide" Target="../slides/slide11.xml"/><Relationship Id="rId16" Type="http://schemas.openxmlformats.org/officeDocument/2006/relationships/hyperlink" Target="https://en.wikipedia.org/wiki/Macrophage" TargetMode="External"/><Relationship Id="rId20" Type="http://schemas.openxmlformats.org/officeDocument/2006/relationships/hyperlink" Target="https://en.wikipedia.org/wiki/Adaptive_immune_system" TargetMode="External"/><Relationship Id="rId1" Type="http://schemas.openxmlformats.org/officeDocument/2006/relationships/notesMaster" Target="../notesMasters/notesMaster1.xml"/><Relationship Id="rId6" Type="http://schemas.openxmlformats.org/officeDocument/2006/relationships/hyperlink" Target="https://www.ncbi.nlm.nih.gov/pubmedhealth/PMHT0022035" TargetMode="External"/><Relationship Id="rId11" Type="http://schemas.openxmlformats.org/officeDocument/2006/relationships/hyperlink" Target="https://en.wikipedia.org/wiki/Granulocyte" TargetMode="External"/><Relationship Id="rId5" Type="http://schemas.openxmlformats.org/officeDocument/2006/relationships/hyperlink" Target="https://www.ncbi.nlm.nih.gov/pubmedhealth/PMHT0022044" TargetMode="External"/><Relationship Id="rId15" Type="http://schemas.openxmlformats.org/officeDocument/2006/relationships/hyperlink" Target="https://en.wikipedia.org/wiki/Cellular_differentiation" TargetMode="External"/><Relationship Id="rId10" Type="http://schemas.openxmlformats.org/officeDocument/2006/relationships/hyperlink" Target="http://www.medicinenet.com/asthma_overview/article.htm" TargetMode="External"/><Relationship Id="rId19" Type="http://schemas.openxmlformats.org/officeDocument/2006/relationships/hyperlink" Target="https://en.wikipedia.org/wiki/Innate_immune_system" TargetMode="External"/><Relationship Id="rId4" Type="http://schemas.openxmlformats.org/officeDocument/2006/relationships/hyperlink" Target="https://www.ncbi.nlm.nih.gov/pubmedhealth/PMHT0022043" TargetMode="External"/><Relationship Id="rId9" Type="http://schemas.openxmlformats.org/officeDocument/2006/relationships/hyperlink" Target="https://www.ncbi.nlm.nih.gov/pubmedhealth/PMHT0022086" TargetMode="External"/><Relationship Id="rId14" Type="http://schemas.openxmlformats.org/officeDocument/2006/relationships/hyperlink" Target="https://en.wikipedia.org/wiki/Serotonin" TargetMode="External"/><Relationship Id="rId22" Type="http://schemas.openxmlformats.org/officeDocument/2006/relationships/hyperlink" Target="https://en.wikipedia.org/wiki/Bloo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adrenal gland produce various classes of hormones/ steroids. The 2</a:t>
            </a:r>
            <a:r>
              <a:rPr lang="en-US" baseline="0" dirty="0"/>
              <a:t> main </a:t>
            </a:r>
            <a:r>
              <a:rPr lang="en-US" baseline="0" dirty="0" err="1"/>
              <a:t>gps</a:t>
            </a:r>
            <a:r>
              <a:rPr lang="en-US" baseline="0" dirty="0"/>
              <a:t> that are important for life are </a:t>
            </a:r>
            <a:r>
              <a:rPr lang="en-US" baseline="0" dirty="0" err="1"/>
              <a:t>glucocor</a:t>
            </a:r>
            <a:r>
              <a:rPr lang="en-US" baseline="0" dirty="0"/>
              <a:t> and </a:t>
            </a:r>
            <a:r>
              <a:rPr lang="en-US" baseline="0" dirty="0" err="1"/>
              <a:t>mineralocor</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3</a:t>
            </a:fld>
            <a:endParaRPr lang="en-US"/>
          </a:p>
        </p:txBody>
      </p:sp>
    </p:spTree>
    <p:extLst>
      <p:ext uri="{BB962C8B-B14F-4D97-AF65-F5344CB8AC3E}">
        <p14:creationId xmlns:p14="http://schemas.microsoft.com/office/powerpoint/2010/main" val="189266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 </a:t>
            </a:r>
            <a:r>
              <a:rPr lang="en-US" dirty="0"/>
              <a:t>Potency relative to hydrocortisone</a:t>
            </a:r>
          </a:p>
          <a:p>
            <a:endParaRPr lang="en-US" dirty="0"/>
          </a:p>
          <a:p>
            <a:r>
              <a:rPr lang="en-US" dirty="0"/>
              <a:t>&gt; 1, These drugs</a:t>
            </a:r>
            <a:r>
              <a:rPr lang="en-US" baseline="0" dirty="0"/>
              <a:t> have </a:t>
            </a:r>
            <a:r>
              <a:rPr lang="en-US" dirty="0"/>
              <a:t>Higher affinity and</a:t>
            </a:r>
            <a:r>
              <a:rPr lang="en-US" baseline="0" dirty="0"/>
              <a:t> greater bioavailability, </a:t>
            </a:r>
            <a:r>
              <a:rPr lang="en-US" b="1" baseline="0" dirty="0"/>
              <a:t>poorly</a:t>
            </a:r>
            <a:r>
              <a:rPr lang="en-US" baseline="0" dirty="0"/>
              <a:t> metabolized</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20</a:t>
            </a:fld>
            <a:endParaRPr lang="en-US"/>
          </a:p>
        </p:txBody>
      </p:sp>
    </p:spTree>
    <p:extLst>
      <p:ext uri="{BB962C8B-B14F-4D97-AF65-F5344CB8AC3E}">
        <p14:creationId xmlns:p14="http://schemas.microsoft.com/office/powerpoint/2010/main" val="2507845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a replacement for cortisol shortage</a:t>
            </a:r>
          </a:p>
          <a:p>
            <a:r>
              <a:rPr lang="en-US" sz="1200" dirty="0"/>
              <a:t>Addison’s disease : weaknes</a:t>
            </a:r>
            <a:r>
              <a:rPr lang="en-US" sz="1200" baseline="0" dirty="0"/>
              <a:t>s, fatigue, weight loss, hypotension, inability to maintain blood glucose level during fasting.</a:t>
            </a:r>
          </a:p>
          <a:p>
            <a:r>
              <a:rPr lang="en-US" sz="1200" baseline="0" dirty="0"/>
              <a:t>3: </a:t>
            </a:r>
            <a:r>
              <a:rPr lang="en-US" sz="1200" b="1" baseline="0" dirty="0"/>
              <a:t>defect</a:t>
            </a:r>
            <a:r>
              <a:rPr lang="en-US" sz="1200" baseline="0" dirty="0"/>
              <a:t> in cortisol synthesis</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22</a:t>
            </a:fld>
            <a:endParaRPr lang="en-US"/>
          </a:p>
        </p:txBody>
      </p:sp>
    </p:spTree>
    <p:extLst>
      <p:ext uri="{BB962C8B-B14F-4D97-AF65-F5344CB8AC3E}">
        <p14:creationId xmlns:p14="http://schemas.microsoft.com/office/powerpoint/2010/main" val="3813163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t>Angioneurotic</a:t>
            </a:r>
            <a:r>
              <a:rPr lang="en-US" sz="1200" b="1" dirty="0"/>
              <a:t> edema</a:t>
            </a:r>
            <a:r>
              <a:rPr lang="en-US" sz="1200" dirty="0"/>
              <a:t>: </a:t>
            </a:r>
            <a:r>
              <a:rPr lang="en-US" dirty="0"/>
              <a:t>Patients can develop recurrent attacks of swollen tissues, pain in the abdomen, &amp; </a:t>
            </a:r>
            <a:r>
              <a:rPr lang="en-US" b="1" dirty="0"/>
              <a:t>swelling</a:t>
            </a:r>
            <a:r>
              <a:rPr lang="en-US" dirty="0"/>
              <a:t> of the voice box (larynx) </a:t>
            </a:r>
            <a:r>
              <a:rPr lang="en-US" dirty="0" err="1"/>
              <a:t>wh</a:t>
            </a:r>
            <a:r>
              <a:rPr lang="en-US" dirty="0"/>
              <a:t> can compromise breathing. </a:t>
            </a:r>
            <a:r>
              <a:rPr lang="en-US" dirty="0">
                <a:effectLst/>
              </a:rPr>
              <a:t>Angioedema is the swelling of deep dermis, subcutaneous, or submucosal tissue due to vascular leakage.</a:t>
            </a:r>
          </a:p>
          <a:p>
            <a:r>
              <a:rPr lang="en-US" sz="1200" b="1" dirty="0"/>
              <a:t>Collagen</a:t>
            </a:r>
            <a:r>
              <a:rPr lang="en-US" sz="1200" dirty="0"/>
              <a:t> </a:t>
            </a:r>
            <a:r>
              <a:rPr lang="en-US" sz="1200" b="1" dirty="0"/>
              <a:t>vascular disorder</a:t>
            </a:r>
            <a:r>
              <a:rPr lang="en-US" sz="1200" dirty="0"/>
              <a:t>:</a:t>
            </a:r>
            <a:r>
              <a:rPr lang="en-US" sz="1200" baseline="0" dirty="0"/>
              <a:t> a </a:t>
            </a:r>
            <a:r>
              <a:rPr lang="en-US" sz="1200" baseline="0" dirty="0" err="1"/>
              <a:t>gp</a:t>
            </a:r>
            <a:r>
              <a:rPr lang="en-US" sz="1200" baseline="0" dirty="0"/>
              <a:t> of diseases that affect </a:t>
            </a:r>
            <a:r>
              <a:rPr lang="en-US" sz="1200" b="1" baseline="0" dirty="0"/>
              <a:t>your connective tissue</a:t>
            </a:r>
            <a:r>
              <a:rPr lang="en-US" sz="1200" baseline="0" dirty="0"/>
              <a:t>.</a:t>
            </a:r>
            <a:endParaRPr lang="en-US" sz="1200" dirty="0"/>
          </a:p>
          <a:p>
            <a:r>
              <a:rPr lang="en-US" sz="1200" b="1" dirty="0"/>
              <a:t>systemic lupus erythematosus</a:t>
            </a:r>
            <a:r>
              <a:rPr lang="en-US" sz="1200" dirty="0"/>
              <a:t>: Autoimmune disease. In which the immune</a:t>
            </a:r>
            <a:r>
              <a:rPr lang="en-US" sz="1200" baseline="0" dirty="0"/>
              <a:t> system mistakenly attacks health tissues.</a:t>
            </a:r>
          </a:p>
          <a:p>
            <a:r>
              <a:rPr lang="en-US" sz="1200" b="1" dirty="0"/>
              <a:t>mixed connective tissue syndrome</a:t>
            </a:r>
            <a:r>
              <a:rPr lang="en-US" sz="1200" dirty="0"/>
              <a:t>: autoimmune disease</a:t>
            </a:r>
          </a:p>
          <a:p>
            <a:r>
              <a:rPr lang="en-US" b="1" dirty="0">
                <a:latin typeface="Arial" panose="020B0604020202020204" pitchFamily="34" charset="0"/>
                <a:cs typeface="Arial" panose="020B0604020202020204" pitchFamily="34" charset="0"/>
              </a:rPr>
              <a:t>giant cell arteritis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commonly causes headaches, joint pain, facial pain, fever, and difficulties with vision, and sometimes permanent visual loss in one or both eyes</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23</a:t>
            </a:fld>
            <a:endParaRPr lang="en-US"/>
          </a:p>
        </p:txBody>
      </p:sp>
    </p:spTree>
    <p:extLst>
      <p:ext uri="{BB962C8B-B14F-4D97-AF65-F5344CB8AC3E}">
        <p14:creationId xmlns:p14="http://schemas.microsoft.com/office/powerpoint/2010/main" val="418394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Leukemia</a:t>
            </a:r>
            <a:r>
              <a:rPr lang="en-US" dirty="0"/>
              <a:t>:</a:t>
            </a:r>
            <a:r>
              <a:rPr lang="en-US" baseline="0" dirty="0"/>
              <a:t> </a:t>
            </a:r>
            <a:r>
              <a:rPr lang="en-US" dirty="0">
                <a:effectLst/>
              </a:rPr>
              <a:t>They add corticosteroids to chemotherapy.</a:t>
            </a:r>
            <a:r>
              <a:rPr lang="en-US" baseline="0" dirty="0">
                <a:effectLst/>
              </a:rPr>
              <a:t> the</a:t>
            </a:r>
            <a:r>
              <a:rPr lang="en-US" dirty="0">
                <a:effectLst/>
              </a:rPr>
              <a:t> use of a corticosteroid has the additional benefit of </a:t>
            </a:r>
            <a:r>
              <a:rPr lang="en-US" b="1" u="sng" dirty="0">
                <a:effectLst/>
              </a:rPr>
              <a:t>suppressing some related autoimmune diseases</a:t>
            </a:r>
            <a:r>
              <a:rPr lang="en-US" b="1" dirty="0">
                <a:effectLst/>
              </a:rPr>
              <a:t>, such as </a:t>
            </a:r>
            <a:r>
              <a:rPr lang="en-US" b="1" dirty="0" err="1">
                <a:effectLst/>
                <a:hlinkClick r:id="rId3" tooltip="Warm autoimmune hemolytic anemia"/>
              </a:rPr>
              <a:t>immunohemolytic</a:t>
            </a:r>
            <a:r>
              <a:rPr lang="en-US" b="1" dirty="0">
                <a:effectLst/>
                <a:hlinkClick r:id="rId3" tooltip="Warm autoimmune hemolytic anemia"/>
              </a:rPr>
              <a:t> anemia</a:t>
            </a:r>
            <a:r>
              <a:rPr lang="en-US" b="1" dirty="0">
                <a:effectLst/>
              </a:rPr>
              <a:t> or </a:t>
            </a:r>
            <a:r>
              <a:rPr lang="en-US" b="1" dirty="0">
                <a:effectLst/>
                <a:hlinkClick r:id="rId4" tooltip="Idiopathic thrombocytopenic purpura"/>
              </a:rPr>
              <a:t>immune-mediated thrombocytopenia</a:t>
            </a:r>
            <a:r>
              <a:rPr lang="en-US" dirty="0">
                <a:effectLst/>
              </a:rPr>
              <a:t>. </a:t>
            </a:r>
          </a:p>
          <a:p>
            <a:r>
              <a:rPr lang="en-US" b="1" dirty="0">
                <a:effectLst/>
              </a:rPr>
              <a:t>Multiple myeloma</a:t>
            </a:r>
            <a:r>
              <a:rPr lang="en-US" dirty="0">
                <a:effectLst/>
              </a:rPr>
              <a:t>, also known as </a:t>
            </a:r>
            <a:r>
              <a:rPr lang="en-US" b="1" dirty="0">
                <a:effectLst/>
              </a:rPr>
              <a:t>plasma cell myeloma</a:t>
            </a:r>
            <a:r>
              <a:rPr lang="en-US" dirty="0">
                <a:effectLst/>
              </a:rPr>
              <a:t>, is a </a:t>
            </a:r>
            <a:r>
              <a:rPr lang="en-US" dirty="0">
                <a:effectLst/>
                <a:hlinkClick r:id="rId5" tooltip="Cancer"/>
              </a:rPr>
              <a:t>cancer</a:t>
            </a:r>
            <a:r>
              <a:rPr lang="en-US" dirty="0">
                <a:effectLst/>
              </a:rPr>
              <a:t> of </a:t>
            </a:r>
            <a:r>
              <a:rPr lang="en-US" dirty="0">
                <a:effectLst/>
                <a:hlinkClick r:id="rId6" tooltip="Plasma cell"/>
              </a:rPr>
              <a:t>plasma cells</a:t>
            </a:r>
            <a:r>
              <a:rPr lang="en-US" dirty="0">
                <a:effectLst/>
              </a:rPr>
              <a:t>, a type of WBC normally responsible for producing </a:t>
            </a:r>
            <a:r>
              <a:rPr lang="en-US" dirty="0">
                <a:effectLst/>
                <a:hlinkClick r:id="rId7" tooltip="Antibody"/>
              </a:rPr>
              <a:t>antibodies</a:t>
            </a:r>
            <a:endParaRPr lang="ar-SA" dirty="0">
              <a:effectLst/>
            </a:endParaRPr>
          </a:p>
          <a:p>
            <a:r>
              <a:rPr lang="en-US" b="1" dirty="0">
                <a:effectLst/>
              </a:rPr>
              <a:t>Acquired</a:t>
            </a:r>
            <a:r>
              <a:rPr lang="en-US" b="1" baseline="0" dirty="0">
                <a:effectLst/>
              </a:rPr>
              <a:t> hemolytic anemia: </a:t>
            </a:r>
            <a:r>
              <a:rPr lang="en-US" b="0" baseline="0" dirty="0">
                <a:effectLst/>
              </a:rPr>
              <a:t>immune mediated anemia.</a:t>
            </a:r>
            <a:endParaRPr lang="en-US" b="1" dirty="0">
              <a:effectLst/>
            </a:endParaRPr>
          </a:p>
          <a:p>
            <a:r>
              <a:rPr lang="en-US" b="1" dirty="0">
                <a:effectLst/>
              </a:rPr>
              <a:t>Allergic purpura (AP) </a:t>
            </a:r>
            <a:r>
              <a:rPr lang="en-US" dirty="0">
                <a:effectLst/>
              </a:rPr>
              <a:t>is an allergic reaction of unknown origin causing red patches on the skin and other symptoms. "Purpura" is a bleeding disorder that occurs when </a:t>
            </a:r>
            <a:r>
              <a:rPr lang="en-US" u="sng" dirty="0">
                <a:effectLst/>
              </a:rPr>
              <a:t>capillaries rupture</a:t>
            </a:r>
            <a:r>
              <a:rPr lang="en-US" dirty="0">
                <a:effectLst/>
              </a:rPr>
              <a:t>, allowing small amounts of blood to accumulate in the surrounding tissues. In AP, this occurs because the capillaries are blocked by protein complexes formed during an </a:t>
            </a:r>
            <a:r>
              <a:rPr lang="en-US" b="1" dirty="0">
                <a:effectLst/>
              </a:rPr>
              <a:t>abnormal immune reaction</a:t>
            </a:r>
            <a:r>
              <a:rPr lang="en-US" dirty="0">
                <a:effectLst/>
              </a:rPr>
              <a:t>.</a:t>
            </a:r>
          </a:p>
          <a:p>
            <a:r>
              <a:rPr lang="en-US" b="1" dirty="0">
                <a:effectLst/>
              </a:rPr>
              <a:t>ARDS: </a:t>
            </a:r>
            <a:r>
              <a:rPr lang="en-US" dirty="0">
                <a:effectLst/>
              </a:rPr>
              <a:t>widespread </a:t>
            </a:r>
            <a:r>
              <a:rPr lang="en-US" dirty="0">
                <a:effectLst/>
                <a:hlinkClick r:id="rId8" tooltip="Inflammation"/>
              </a:rPr>
              <a:t>inflammation</a:t>
            </a:r>
            <a:r>
              <a:rPr lang="en-US" dirty="0">
                <a:effectLst/>
              </a:rPr>
              <a:t> in the lungs</a:t>
            </a:r>
            <a:endParaRPr lang="ar-SA" dirty="0">
              <a:effectLst/>
            </a:endParaRPr>
          </a:p>
          <a:p>
            <a:r>
              <a:rPr lang="en-US" b="1" dirty="0">
                <a:effectLst/>
              </a:rPr>
              <a:t>Sepsis</a:t>
            </a:r>
            <a:r>
              <a:rPr lang="en-US" dirty="0">
                <a:effectLst/>
              </a:rPr>
              <a:t>: </a:t>
            </a:r>
            <a:r>
              <a:rPr lang="en-US" b="1" dirty="0">
                <a:effectLst/>
              </a:rPr>
              <a:t>immune response to infection </a:t>
            </a:r>
            <a:r>
              <a:rPr lang="en-US" dirty="0">
                <a:effectLst/>
              </a:rPr>
              <a:t>and </a:t>
            </a:r>
            <a:r>
              <a:rPr lang="en-US" b="1" dirty="0">
                <a:effectLst/>
              </a:rPr>
              <a:t>increased release</a:t>
            </a:r>
            <a:r>
              <a:rPr lang="en-US" b="1" baseline="0" dirty="0">
                <a:effectLst/>
              </a:rPr>
              <a:t> of cytokines</a:t>
            </a:r>
            <a:r>
              <a:rPr lang="en-US" baseline="0" dirty="0">
                <a:effectLst/>
              </a:rPr>
              <a:t>.</a:t>
            </a:r>
          </a:p>
          <a:p>
            <a:r>
              <a:rPr lang="en-US" b="1" baseline="0" dirty="0">
                <a:solidFill>
                  <a:schemeClr val="tx1"/>
                </a:solidFill>
                <a:effectLst/>
              </a:rPr>
              <a:t>MS: </a:t>
            </a:r>
            <a:r>
              <a:rPr lang="en-US" b="1" baseline="0" dirty="0" err="1">
                <a:solidFill>
                  <a:schemeClr val="tx1"/>
                </a:solidFill>
                <a:effectLst/>
              </a:rPr>
              <a:t>dystruction</a:t>
            </a:r>
            <a:r>
              <a:rPr lang="en-US" b="1" baseline="0" dirty="0">
                <a:solidFill>
                  <a:schemeClr val="tx1"/>
                </a:solidFill>
                <a:effectLst/>
              </a:rPr>
              <a:t> of nerve cells by immune system</a:t>
            </a:r>
            <a:r>
              <a:rPr lang="en-US" baseline="0" dirty="0">
                <a:effectLst/>
              </a:rPr>
              <a:t>.</a:t>
            </a:r>
          </a:p>
          <a:p>
            <a:r>
              <a:rPr lang="en-US" u="sng" baseline="0" dirty="0">
                <a:effectLst/>
              </a:rPr>
              <a:t>IN CANCER  corticosteroids are added </a:t>
            </a:r>
            <a:r>
              <a:rPr lang="en-US" u="sng" baseline="0" dirty="0" err="1">
                <a:effectLst/>
              </a:rPr>
              <a:t>bec</a:t>
            </a:r>
            <a:r>
              <a:rPr lang="en-US" u="sng" baseline="0" dirty="0">
                <a:effectLst/>
              </a:rPr>
              <a:t> they</a:t>
            </a:r>
          </a:p>
          <a:p>
            <a:r>
              <a:rPr lang="en-US" dirty="0"/>
              <a:t>Reduce inflammation</a:t>
            </a:r>
          </a:p>
          <a:p>
            <a:r>
              <a:rPr lang="en-US" dirty="0"/>
              <a:t>Reduce the immune response, for example, after a bone marrow transplant or stem cell transplant</a:t>
            </a:r>
          </a:p>
          <a:p>
            <a:r>
              <a:rPr lang="en-US" dirty="0"/>
              <a:t>Help to relieve sickness when having chemotherapy</a:t>
            </a:r>
          </a:p>
          <a:p>
            <a:r>
              <a:rPr lang="en-US" dirty="0"/>
              <a:t>Reduce cerebral edema in acute cases &amp; infections</a:t>
            </a:r>
          </a:p>
          <a:p>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24</a:t>
            </a:fld>
            <a:endParaRPr lang="en-US"/>
          </a:p>
        </p:txBody>
      </p:sp>
    </p:spTree>
    <p:extLst>
      <p:ext uri="{BB962C8B-B14F-4D97-AF65-F5344CB8AC3E}">
        <p14:creationId xmlns:p14="http://schemas.microsoft.com/office/powerpoint/2010/main" val="117771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Aspiration pneumonia</a:t>
            </a:r>
            <a:r>
              <a:rPr lang="en-US" dirty="0">
                <a:effectLst/>
              </a:rPr>
              <a:t> is </a:t>
            </a:r>
            <a:r>
              <a:rPr lang="en-US" dirty="0">
                <a:effectLst/>
                <a:hlinkClick r:id="rId3" tooltip="Bronchopneumonia"/>
              </a:rPr>
              <a:t>bronchopneumonia</a:t>
            </a:r>
            <a:r>
              <a:rPr lang="en-US" dirty="0">
                <a:effectLst/>
              </a:rPr>
              <a:t> that develops due to the entrance of foreign materials into the bronchial tree, usually oral or gastric contents.</a:t>
            </a:r>
          </a:p>
          <a:p>
            <a:r>
              <a:rPr lang="en-US" b="1" dirty="0">
                <a:effectLst/>
              </a:rPr>
              <a:t>Sarcoidosis</a:t>
            </a:r>
            <a:r>
              <a:rPr lang="en-US" dirty="0">
                <a:effectLst/>
              </a:rPr>
              <a:t> an inflammatory disease that affects multiple organs in the body, but mostly the </a:t>
            </a:r>
            <a:r>
              <a:rPr lang="en-US" dirty="0">
                <a:effectLst/>
                <a:hlinkClick r:id="rId4"/>
              </a:rPr>
              <a:t>lungs</a:t>
            </a:r>
            <a:r>
              <a:rPr lang="en-US" dirty="0">
                <a:effectLst/>
              </a:rPr>
              <a:t> and lymph glands. is a disease involving </a:t>
            </a:r>
            <a:r>
              <a:rPr lang="en-US" b="1" dirty="0">
                <a:effectLst/>
              </a:rPr>
              <a:t>abnormal collections of inflammatory cells </a:t>
            </a:r>
            <a:r>
              <a:rPr lang="en-US" dirty="0">
                <a:effectLst/>
              </a:rPr>
              <a:t>that form lumps known as </a:t>
            </a:r>
            <a:r>
              <a:rPr lang="en-US" dirty="0">
                <a:effectLst/>
                <a:hlinkClick r:id="rId5" tooltip="Granulomas"/>
              </a:rPr>
              <a:t>granulomas</a:t>
            </a:r>
            <a:endParaRPr lang="en-US" dirty="0">
              <a:effectLst/>
            </a:endParaRPr>
          </a:p>
          <a:p>
            <a:r>
              <a:rPr lang="en-US" sz="1200" dirty="0">
                <a:solidFill>
                  <a:schemeClr val="tx1"/>
                </a:solidFill>
              </a:rPr>
              <a:t>malignant exophthalmos due to </a:t>
            </a:r>
            <a:r>
              <a:rPr lang="en-US" sz="1200" b="1" dirty="0">
                <a:solidFill>
                  <a:schemeClr val="tx1"/>
                </a:solidFill>
              </a:rPr>
              <a:t>hyperthyroidism and</a:t>
            </a:r>
            <a:r>
              <a:rPr lang="en-US" sz="1200" b="1" baseline="0" dirty="0">
                <a:solidFill>
                  <a:schemeClr val="tx1"/>
                </a:solidFill>
              </a:rPr>
              <a:t> gravis disease </a:t>
            </a:r>
            <a:r>
              <a:rPr lang="en-US" sz="1200" baseline="0" dirty="0">
                <a:solidFill>
                  <a:schemeClr val="tx1"/>
                </a:solidFill>
              </a:rPr>
              <a:t>(</a:t>
            </a:r>
            <a:r>
              <a:rPr lang="en-US" sz="1200" b="1" baseline="0" dirty="0">
                <a:solidFill>
                  <a:schemeClr val="tx1"/>
                </a:solidFill>
              </a:rPr>
              <a:t>autoimmune disease</a:t>
            </a:r>
            <a:r>
              <a:rPr lang="en-US" sz="1200" baseline="0" dirty="0">
                <a:solidFill>
                  <a:schemeClr val="tx1"/>
                </a:solidFill>
              </a:rPr>
              <a:t>). Protrusion of the eyeball and inflammation</a:t>
            </a:r>
          </a:p>
          <a:p>
            <a:r>
              <a:rPr lang="en-US" sz="1200" baseline="0" dirty="0">
                <a:solidFill>
                  <a:schemeClr val="tx1"/>
                </a:solidFill>
              </a:rPr>
              <a:t>Nephrotic syndrome: is </a:t>
            </a:r>
            <a:r>
              <a:rPr lang="en-US" sz="1200" baseline="0" dirty="0" err="1">
                <a:solidFill>
                  <a:schemeClr val="tx1"/>
                </a:solidFill>
              </a:rPr>
              <a:t>nephrosis</a:t>
            </a:r>
            <a:r>
              <a:rPr lang="en-US" sz="1200" baseline="0" dirty="0">
                <a:solidFill>
                  <a:schemeClr val="tx1"/>
                </a:solidFill>
              </a:rPr>
              <a:t> (infection) accompanied with proteinuria &amp; edema. </a:t>
            </a:r>
          </a:p>
          <a:p>
            <a:r>
              <a:rPr lang="en-US" sz="1200" b="1" baseline="0" dirty="0" err="1">
                <a:solidFill>
                  <a:schemeClr val="tx1"/>
                </a:solidFill>
              </a:rPr>
              <a:t>HyperCa</a:t>
            </a:r>
            <a:r>
              <a:rPr lang="en-US" sz="1200" b="1" baseline="0" dirty="0">
                <a:solidFill>
                  <a:schemeClr val="tx1"/>
                </a:solidFill>
              </a:rPr>
              <a:t>:</a:t>
            </a:r>
            <a:r>
              <a:rPr lang="en-US" dirty="0">
                <a:solidFill>
                  <a:schemeClr val="tx1">
                    <a:lumMod val="95000"/>
                    <a:lumOff val="5000"/>
                  </a:schemeClr>
                </a:solidFill>
                <a:effectLst/>
                <a:hlinkClick r:id="rId6" tooltip="Glucocorticoids"/>
              </a:rPr>
              <a:t> </a:t>
            </a:r>
            <a:r>
              <a:rPr lang="en-US" dirty="0">
                <a:effectLst/>
                <a:hlinkClick r:id="rId6" tooltip="Glucocorticoids"/>
              </a:rPr>
              <a:t>glucocorticoids</a:t>
            </a:r>
            <a:r>
              <a:rPr lang="en-US" dirty="0">
                <a:effectLst/>
              </a:rPr>
              <a:t> </a:t>
            </a:r>
            <a:r>
              <a:rPr lang="en-US" b="1" dirty="0">
                <a:effectLst/>
              </a:rPr>
              <a:t>increase</a:t>
            </a:r>
            <a:r>
              <a:rPr lang="en-US" dirty="0">
                <a:effectLst/>
              </a:rPr>
              <a:t> urinary Ca excretion and </a:t>
            </a:r>
            <a:r>
              <a:rPr lang="en-US" b="1" dirty="0">
                <a:effectLst/>
              </a:rPr>
              <a:t>decrease</a:t>
            </a:r>
            <a:r>
              <a:rPr lang="en-US" dirty="0">
                <a:effectLst/>
              </a:rPr>
              <a:t> intestinal Ca absorption </a:t>
            </a:r>
          </a:p>
          <a:p>
            <a:r>
              <a:rPr lang="en-US" sz="1200" dirty="0">
                <a:solidFill>
                  <a:schemeClr val="tx1"/>
                </a:solidFill>
              </a:rPr>
              <a:t>mountain sickness: Corticosteroids decrease swelling.</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25</a:t>
            </a:fld>
            <a:endParaRPr lang="en-US"/>
          </a:p>
        </p:txBody>
      </p:sp>
    </p:spTree>
    <p:extLst>
      <p:ext uri="{BB962C8B-B14F-4D97-AF65-F5344CB8AC3E}">
        <p14:creationId xmlns:p14="http://schemas.microsoft.com/office/powerpoint/2010/main" val="76986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Cushing's syndrome</a:t>
            </a:r>
            <a:r>
              <a:rPr lang="en-US" dirty="0">
                <a:effectLst/>
              </a:rPr>
              <a:t> is a collection of signs and symptoms due to prolonged exposure to </a:t>
            </a:r>
            <a:r>
              <a:rPr lang="en-US" dirty="0">
                <a:effectLst/>
                <a:hlinkClick r:id="rId3" tooltip="Cortisol"/>
              </a:rPr>
              <a:t>cortisol</a:t>
            </a:r>
            <a:r>
              <a:rPr lang="en-US" dirty="0">
                <a:effectLst/>
              </a:rPr>
              <a:t>. Signs and symptoms may include: </a:t>
            </a:r>
            <a:r>
              <a:rPr lang="en-US" dirty="0">
                <a:effectLst/>
                <a:hlinkClick r:id="rId4" tooltip="Hypertension"/>
              </a:rPr>
              <a:t>high BP</a:t>
            </a:r>
            <a:r>
              <a:rPr lang="en-US" dirty="0">
                <a:effectLst/>
              </a:rPr>
              <a:t>, </a:t>
            </a:r>
            <a:r>
              <a:rPr lang="en-US" dirty="0">
                <a:effectLst/>
                <a:hlinkClick r:id="rId5" tooltip="Abdominal obesity"/>
              </a:rPr>
              <a:t>abdominal obesity</a:t>
            </a:r>
            <a:r>
              <a:rPr lang="en-US" dirty="0">
                <a:effectLst/>
              </a:rPr>
              <a:t> but with thin arms and legs, reddish </a:t>
            </a:r>
            <a:r>
              <a:rPr lang="en-US" dirty="0">
                <a:effectLst/>
                <a:hlinkClick r:id="rId6" tooltip="Stretch mark"/>
              </a:rPr>
              <a:t>stretch marks</a:t>
            </a:r>
            <a:r>
              <a:rPr lang="en-US" dirty="0">
                <a:effectLst/>
              </a:rPr>
              <a:t>, a </a:t>
            </a:r>
            <a:r>
              <a:rPr lang="en-US" dirty="0">
                <a:effectLst/>
                <a:hlinkClick r:id="rId7" tooltip="Moon facies"/>
              </a:rPr>
              <a:t>round red face</a:t>
            </a:r>
            <a:r>
              <a:rPr lang="en-US" dirty="0">
                <a:effectLst/>
              </a:rPr>
              <a:t>, a </a:t>
            </a:r>
            <a:r>
              <a:rPr lang="en-US" dirty="0">
                <a:effectLst/>
                <a:hlinkClick r:id="rId8" tooltip="Lipodystrophy"/>
              </a:rPr>
              <a:t>fat lump between the shoulders</a:t>
            </a:r>
            <a:r>
              <a:rPr lang="en-US" dirty="0">
                <a:effectLst/>
              </a:rPr>
              <a:t>, </a:t>
            </a:r>
            <a:r>
              <a:rPr lang="en-US" dirty="0">
                <a:effectLst/>
                <a:hlinkClick r:id="rId9" tooltip="Muscle weakness"/>
              </a:rPr>
              <a:t>weak muscles</a:t>
            </a:r>
            <a:r>
              <a:rPr lang="en-US" dirty="0">
                <a:effectLst/>
              </a:rPr>
              <a:t>, </a:t>
            </a:r>
            <a:r>
              <a:rPr lang="en-US" dirty="0">
                <a:effectLst/>
                <a:hlinkClick r:id="rId10" tooltip="Osteoporosis"/>
              </a:rPr>
              <a:t>weak bones</a:t>
            </a:r>
            <a:r>
              <a:rPr lang="en-US" dirty="0">
                <a:effectLst/>
              </a:rPr>
              <a:t>, </a:t>
            </a:r>
            <a:r>
              <a:rPr lang="en-US" dirty="0">
                <a:effectLst/>
                <a:hlinkClick r:id="rId11" tooltip="Acne"/>
              </a:rPr>
              <a:t>acne</a:t>
            </a:r>
            <a:r>
              <a:rPr lang="en-US" dirty="0">
                <a:effectLst/>
              </a:rPr>
              <a:t>, and fragile skin that heals poorly. Women may have &gt; hair and </a:t>
            </a:r>
            <a:r>
              <a:rPr lang="en-US" dirty="0">
                <a:effectLst/>
                <a:hlinkClick r:id="rId12" tooltip="Irregular menstruation"/>
              </a:rPr>
              <a:t>irregular menstruation</a:t>
            </a:r>
            <a:r>
              <a:rPr lang="en-US" dirty="0">
                <a:effectLst/>
              </a:rPr>
              <a:t>. </a:t>
            </a:r>
          </a:p>
          <a:p>
            <a:r>
              <a:rPr lang="en-US" b="1" dirty="0"/>
              <a:t>Aseptic necrosis</a:t>
            </a:r>
            <a:r>
              <a:rPr lang="en-US" dirty="0"/>
              <a:t> is a bone condition that results from </a:t>
            </a:r>
            <a:r>
              <a:rPr lang="en-US" b="1" dirty="0"/>
              <a:t>poor blood supply to an area of bone</a:t>
            </a:r>
            <a:r>
              <a:rPr lang="en-US" dirty="0"/>
              <a:t>, causing </a:t>
            </a:r>
            <a:r>
              <a:rPr lang="en-US" b="1" dirty="0"/>
              <a:t>localized bone death</a:t>
            </a:r>
            <a:r>
              <a:rPr lang="en-US" dirty="0"/>
              <a:t>. This is a serious condition because the dead areas of bone do not function normally, are weakened, and can collapse. Aseptic necrosis is also referred to as avascular necrosis or osteonecrosis.</a:t>
            </a:r>
          </a:p>
          <a:p>
            <a:r>
              <a:rPr lang="en-US" dirty="0">
                <a:effectLst/>
              </a:rPr>
              <a:t>Acute psychosis:</a:t>
            </a:r>
            <a:r>
              <a:rPr lang="en-US" baseline="0" dirty="0">
                <a:effectLst/>
              </a:rPr>
              <a:t> in overdose can produce </a:t>
            </a:r>
            <a:r>
              <a:rPr lang="en-US" dirty="0">
                <a:effectLst/>
              </a:rPr>
              <a:t>personality changes and </a:t>
            </a:r>
            <a:r>
              <a:rPr lang="en-US" dirty="0">
                <a:effectLst/>
                <a:hlinkClick r:id="rId13" tooltip="Thought disorder"/>
              </a:rPr>
              <a:t>thought disorder</a:t>
            </a:r>
            <a:endParaRPr lang="en-US" dirty="0"/>
          </a:p>
          <a:p>
            <a:r>
              <a:rPr lang="en-US" dirty="0"/>
              <a:t>Prolonged use of glucocorticoids is a significant risk factor for the development of posterior </a:t>
            </a:r>
            <a:r>
              <a:rPr lang="en-US" dirty="0" err="1"/>
              <a:t>subcapsular</a:t>
            </a:r>
            <a:r>
              <a:rPr lang="en-US" dirty="0"/>
              <a:t> cataract. Cataract (</a:t>
            </a:r>
            <a:r>
              <a:rPr lang="en-US" sz="1200" b="1" i="0" u="none" strike="noStrike" kern="1200" baseline="0" dirty="0">
                <a:solidFill>
                  <a:schemeClr val="tx1"/>
                </a:solidFill>
                <a:latin typeface="+mn-lt"/>
                <a:ea typeface="+mn-ea"/>
                <a:cs typeface="+mn-cs"/>
              </a:rPr>
              <a:t>Loss </a:t>
            </a:r>
            <a:r>
              <a:rPr lang="en-US" sz="1200" b="0" i="0" u="none" strike="noStrike" kern="1200" baseline="0" dirty="0">
                <a:solidFill>
                  <a:schemeClr val="tx1"/>
                </a:solidFill>
                <a:latin typeface="+mn-lt"/>
                <a:ea typeface="+mn-ea"/>
                <a:cs typeface="+mn-cs"/>
              </a:rPr>
              <a:t>of lens transparency)</a:t>
            </a:r>
            <a:r>
              <a:rPr lang="en-US" dirty="0"/>
              <a:t>: lens epithelial cells become necrotic</a:t>
            </a:r>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26</a:t>
            </a:fld>
            <a:endParaRPr lang="en-US"/>
          </a:p>
        </p:txBody>
      </p:sp>
    </p:spTree>
    <p:extLst>
      <p:ext uri="{BB962C8B-B14F-4D97-AF65-F5344CB8AC3E}">
        <p14:creationId xmlns:p14="http://schemas.microsoft.com/office/powerpoint/2010/main" val="673366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Cushing's syndrome</a:t>
            </a:r>
            <a:r>
              <a:rPr lang="en-US" dirty="0">
                <a:effectLst/>
              </a:rPr>
              <a:t> is a collection of signs and symptoms due to prolonged exposure to </a:t>
            </a:r>
            <a:r>
              <a:rPr lang="en-US" dirty="0">
                <a:effectLst/>
                <a:hlinkClick r:id="rId3" tooltip="Cortisol"/>
              </a:rPr>
              <a:t>cortisol</a:t>
            </a:r>
            <a:r>
              <a:rPr lang="en-US" dirty="0">
                <a:effectLst/>
              </a:rPr>
              <a:t>. Signs and symptoms may include: </a:t>
            </a:r>
            <a:r>
              <a:rPr lang="en-US" dirty="0">
                <a:effectLst/>
                <a:hlinkClick r:id="rId4" tooltip="Hypertension"/>
              </a:rPr>
              <a:t>high BP</a:t>
            </a:r>
            <a:r>
              <a:rPr lang="en-US" dirty="0">
                <a:effectLst/>
              </a:rPr>
              <a:t>, </a:t>
            </a:r>
            <a:r>
              <a:rPr lang="en-US" dirty="0">
                <a:effectLst/>
                <a:hlinkClick r:id="rId5" tooltip="Abdominal obesity"/>
              </a:rPr>
              <a:t>abdominal obesity</a:t>
            </a:r>
            <a:r>
              <a:rPr lang="en-US" dirty="0">
                <a:effectLst/>
              </a:rPr>
              <a:t> but with thin arms and legs, reddish </a:t>
            </a:r>
            <a:r>
              <a:rPr lang="en-US" dirty="0">
                <a:effectLst/>
                <a:hlinkClick r:id="rId6" tooltip="Stretch mark"/>
              </a:rPr>
              <a:t>stretch marks</a:t>
            </a:r>
            <a:r>
              <a:rPr lang="en-US" dirty="0">
                <a:effectLst/>
              </a:rPr>
              <a:t>, a </a:t>
            </a:r>
            <a:r>
              <a:rPr lang="en-US" dirty="0">
                <a:effectLst/>
                <a:hlinkClick r:id="rId7" tooltip="Moon facies"/>
              </a:rPr>
              <a:t>round red face</a:t>
            </a:r>
            <a:r>
              <a:rPr lang="en-US" dirty="0">
                <a:effectLst/>
              </a:rPr>
              <a:t>, a </a:t>
            </a:r>
            <a:r>
              <a:rPr lang="en-US" dirty="0">
                <a:effectLst/>
                <a:hlinkClick r:id="rId8" tooltip="Lipodystrophy"/>
              </a:rPr>
              <a:t>fat lump between the shoulders</a:t>
            </a:r>
            <a:r>
              <a:rPr lang="en-US" dirty="0">
                <a:effectLst/>
              </a:rPr>
              <a:t>, </a:t>
            </a:r>
            <a:r>
              <a:rPr lang="en-US" dirty="0">
                <a:effectLst/>
                <a:hlinkClick r:id="rId9" tooltip="Muscle weakness"/>
              </a:rPr>
              <a:t>weak muscles</a:t>
            </a:r>
            <a:r>
              <a:rPr lang="en-US" dirty="0">
                <a:effectLst/>
              </a:rPr>
              <a:t>, </a:t>
            </a:r>
            <a:r>
              <a:rPr lang="en-US" dirty="0">
                <a:effectLst/>
                <a:hlinkClick r:id="rId10" tooltip="Osteoporosis"/>
              </a:rPr>
              <a:t>weak bones</a:t>
            </a:r>
            <a:r>
              <a:rPr lang="en-US" dirty="0">
                <a:effectLst/>
              </a:rPr>
              <a:t>, </a:t>
            </a:r>
            <a:r>
              <a:rPr lang="en-US" dirty="0">
                <a:effectLst/>
                <a:hlinkClick r:id="rId11" tooltip="Acne"/>
              </a:rPr>
              <a:t>acne</a:t>
            </a:r>
            <a:r>
              <a:rPr lang="en-US" dirty="0">
                <a:effectLst/>
              </a:rPr>
              <a:t>, and fragile skin that heals poorly. Women may have &gt; hair and </a:t>
            </a:r>
            <a:r>
              <a:rPr lang="en-US" dirty="0">
                <a:effectLst/>
                <a:hlinkClick r:id="rId12" tooltip="Irregular menstruation"/>
              </a:rPr>
              <a:t>irregular menstruation</a:t>
            </a:r>
            <a:r>
              <a:rPr lang="en-US" dirty="0">
                <a:effectLst/>
              </a:rPr>
              <a:t>. </a:t>
            </a:r>
          </a:p>
          <a:p>
            <a:r>
              <a:rPr lang="en-US" b="1" dirty="0"/>
              <a:t>Aseptic necrosis</a:t>
            </a:r>
            <a:r>
              <a:rPr lang="en-US" dirty="0"/>
              <a:t> is a bone condition that results from </a:t>
            </a:r>
            <a:r>
              <a:rPr lang="en-US" b="1" dirty="0"/>
              <a:t>poor blood supply to an area of bone</a:t>
            </a:r>
            <a:r>
              <a:rPr lang="en-US" dirty="0"/>
              <a:t>, causing </a:t>
            </a:r>
            <a:r>
              <a:rPr lang="en-US" b="1" dirty="0"/>
              <a:t>localized bone death</a:t>
            </a:r>
            <a:r>
              <a:rPr lang="en-US" dirty="0"/>
              <a:t>. This is a serious condition because the dead areas of bone do not function normally, are weakened, and can collapse. Aseptic necrosis is also referred to as avascular necrosis or osteonecrosis.</a:t>
            </a:r>
          </a:p>
          <a:p>
            <a:r>
              <a:rPr lang="en-US" dirty="0">
                <a:effectLst/>
              </a:rPr>
              <a:t>Acute psychosis:</a:t>
            </a:r>
            <a:r>
              <a:rPr lang="en-US" baseline="0" dirty="0">
                <a:effectLst/>
              </a:rPr>
              <a:t> in overdose can produce </a:t>
            </a:r>
            <a:r>
              <a:rPr lang="en-US" dirty="0">
                <a:effectLst/>
              </a:rPr>
              <a:t>personality changes and </a:t>
            </a:r>
            <a:r>
              <a:rPr lang="en-US" dirty="0">
                <a:effectLst/>
                <a:hlinkClick r:id="rId13" tooltip="Thought disorder"/>
              </a:rPr>
              <a:t>thought disorder</a:t>
            </a:r>
            <a:endParaRPr lang="en-US" dirty="0"/>
          </a:p>
          <a:p>
            <a:r>
              <a:rPr lang="en-US" dirty="0"/>
              <a:t>Prolonged use of glucocorticoids is a significant risk factor for the development of posterior </a:t>
            </a:r>
            <a:r>
              <a:rPr lang="en-US" dirty="0" err="1"/>
              <a:t>subcapsular</a:t>
            </a:r>
            <a:r>
              <a:rPr lang="en-US" dirty="0"/>
              <a:t> cataract. Cataract (</a:t>
            </a:r>
            <a:r>
              <a:rPr lang="en-US" sz="1200" b="1" i="0" u="none" strike="noStrike" kern="1200" baseline="0" dirty="0">
                <a:solidFill>
                  <a:schemeClr val="tx1"/>
                </a:solidFill>
                <a:latin typeface="+mn-lt"/>
                <a:ea typeface="+mn-ea"/>
                <a:cs typeface="+mn-cs"/>
              </a:rPr>
              <a:t>Loss </a:t>
            </a:r>
            <a:r>
              <a:rPr lang="en-US" sz="1200" b="0" i="0" u="none" strike="noStrike" kern="1200" baseline="0" dirty="0">
                <a:solidFill>
                  <a:schemeClr val="tx1"/>
                </a:solidFill>
                <a:latin typeface="+mn-lt"/>
                <a:ea typeface="+mn-ea"/>
                <a:cs typeface="+mn-cs"/>
              </a:rPr>
              <a:t>of lens transparency)</a:t>
            </a:r>
            <a:r>
              <a:rPr lang="en-US" dirty="0"/>
              <a:t>: lens epithelial cells become necrotic</a:t>
            </a:r>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27</a:t>
            </a:fld>
            <a:endParaRPr lang="en-US"/>
          </a:p>
        </p:txBody>
      </p:sp>
    </p:spTree>
    <p:extLst>
      <p:ext uri="{BB962C8B-B14F-4D97-AF65-F5344CB8AC3E}">
        <p14:creationId xmlns:p14="http://schemas.microsoft.com/office/powerpoint/2010/main" val="3802562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adrenal suppression</a:t>
            </a:r>
          </a:p>
          <a:p>
            <a:r>
              <a:rPr lang="en-US" dirty="0"/>
              <a:t>Patients with a normal HPA axis who are exposed to increased levels of stress will secrete increased amounts of cortisol, while patients exposed to chronic exogenous steroids exhibit blunted responses and have traditionally been considered at risk for adrenal crisis during these periods. The original recommendation of 200 to 300 mg of hydrocortisone as a </a:t>
            </a:r>
            <a:r>
              <a:rPr lang="en-US" dirty="0" err="1"/>
              <a:t>supraphysiologic</a:t>
            </a:r>
            <a:r>
              <a:rPr lang="en-US" dirty="0"/>
              <a:t> dose stemmed from the idea that this would be the amount of cortisol produced by a maximally stimulated adrenal gland. There is widespread disagreement about the amount, duration, and total exposure of exogenous steroids required to cause HPA-axis dysfunction &amp; how long the glands take to fully recover function after discontinuation of therapy.</a:t>
            </a:r>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28</a:t>
            </a:fld>
            <a:endParaRPr lang="en-US"/>
          </a:p>
        </p:txBody>
      </p:sp>
    </p:spTree>
    <p:extLst>
      <p:ext uri="{BB962C8B-B14F-4D97-AF65-F5344CB8AC3E}">
        <p14:creationId xmlns:p14="http://schemas.microsoft.com/office/powerpoint/2010/main" val="1764425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Angiotensin II also stimulates the secretion of the hormone </a:t>
            </a:r>
            <a:r>
              <a:rPr lang="en-US" dirty="0">
                <a:effectLst/>
                <a:hlinkClick r:id="rId3" tooltip="Aldosterone"/>
              </a:rPr>
              <a:t>aldosterone</a:t>
            </a:r>
            <a:r>
              <a:rPr lang="en-US" dirty="0">
                <a:effectLst/>
              </a:rPr>
              <a:t> from the </a:t>
            </a:r>
            <a:r>
              <a:rPr lang="en-US" dirty="0">
                <a:effectLst/>
                <a:hlinkClick r:id="rId4" tooltip="Adrenal cortex"/>
              </a:rPr>
              <a:t>adrenal cortex</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29</a:t>
            </a:fld>
            <a:endParaRPr lang="en-US"/>
          </a:p>
        </p:txBody>
      </p:sp>
    </p:spTree>
    <p:extLst>
      <p:ext uri="{BB962C8B-B14F-4D97-AF65-F5344CB8AC3E}">
        <p14:creationId xmlns:p14="http://schemas.microsoft.com/office/powerpoint/2010/main" val="344647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Antagonists of</a:t>
            </a:r>
            <a:r>
              <a:rPr lang="en-US" baseline="0" dirty="0"/>
              <a:t> corticosteroids can either block corticosteroids </a:t>
            </a:r>
            <a:r>
              <a:rPr lang="en-US" baseline="0" dirty="0" err="1"/>
              <a:t>Rs</a:t>
            </a:r>
            <a:r>
              <a:rPr lang="en-US" baseline="0" dirty="0"/>
              <a:t> or inhibit steroid synthesis.</a:t>
            </a:r>
          </a:p>
          <a:p>
            <a:r>
              <a:rPr lang="en-US" sz="1200" dirty="0">
                <a:solidFill>
                  <a:schemeClr val="tx1"/>
                </a:solidFill>
              </a:rPr>
              <a:t>primary </a:t>
            </a:r>
            <a:r>
              <a:rPr lang="en-US" sz="1200" dirty="0" err="1">
                <a:solidFill>
                  <a:schemeClr val="tx1"/>
                </a:solidFill>
              </a:rPr>
              <a:t>aldosteronism</a:t>
            </a:r>
            <a:r>
              <a:rPr lang="en-US" sz="1200" dirty="0">
                <a:solidFill>
                  <a:schemeClr val="tx1"/>
                </a:solidFill>
              </a:rPr>
              <a:t>: </a:t>
            </a:r>
            <a:r>
              <a:rPr lang="en-US" b="1" dirty="0">
                <a:effectLst/>
              </a:rPr>
              <a:t>Conn's syndrome</a:t>
            </a:r>
            <a:r>
              <a:rPr lang="en-US" dirty="0">
                <a:effectLst/>
              </a:rPr>
              <a:t>, is excess production of the </a:t>
            </a:r>
            <a:r>
              <a:rPr lang="en-US" dirty="0">
                <a:effectLst/>
                <a:hlinkClick r:id="rId3" tooltip="Hormone"/>
              </a:rPr>
              <a:t>hormone</a:t>
            </a:r>
            <a:r>
              <a:rPr lang="en-US" dirty="0">
                <a:effectLst/>
              </a:rPr>
              <a:t> </a:t>
            </a:r>
            <a:r>
              <a:rPr lang="en-US" dirty="0">
                <a:effectLst/>
                <a:hlinkClick r:id="rId4" tooltip="Aldosterone"/>
              </a:rPr>
              <a:t>aldosterone</a:t>
            </a:r>
            <a:r>
              <a:rPr lang="en-US" dirty="0">
                <a:effectLst/>
              </a:rPr>
              <a:t> by the </a:t>
            </a:r>
            <a:r>
              <a:rPr lang="en-US" dirty="0">
                <a:effectLst/>
                <a:hlinkClick r:id="rId5" tooltip="Adrenal gland"/>
              </a:rPr>
              <a:t>adrenal glands</a:t>
            </a:r>
            <a:endParaRPr lang="en-US" baseline="0" dirty="0"/>
          </a:p>
          <a:p>
            <a:r>
              <a:rPr lang="en-US" baseline="0" dirty="0"/>
              <a:t>Cushing’s syndrome due to ectopic ACTH production or adrenal carcinoma.</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31</a:t>
            </a:fld>
            <a:endParaRPr lang="en-US"/>
          </a:p>
        </p:txBody>
      </p:sp>
    </p:spTree>
    <p:extLst>
      <p:ext uri="{BB962C8B-B14F-4D97-AF65-F5344CB8AC3E}">
        <p14:creationId xmlns:p14="http://schemas.microsoft.com/office/powerpoint/2010/main" val="229171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Regulated</a:t>
            </a:r>
            <a:r>
              <a:rPr lang="en-US" dirty="0"/>
              <a:t> by CRH (</a:t>
            </a:r>
            <a:r>
              <a:rPr lang="en-US" dirty="0" err="1"/>
              <a:t>Corticotropin</a:t>
            </a:r>
            <a:r>
              <a:rPr lang="en-US" dirty="0"/>
              <a:t> releasing hormone) by the </a:t>
            </a:r>
            <a:r>
              <a:rPr lang="en-US" b="1" dirty="0"/>
              <a:t>hypothalamus</a:t>
            </a:r>
            <a:r>
              <a:rPr lang="en-US" dirty="0"/>
              <a:t>, w stimulate the </a:t>
            </a:r>
            <a:r>
              <a:rPr lang="en-US" b="1" dirty="0"/>
              <a:t>anterior pituitary </a:t>
            </a:r>
            <a:r>
              <a:rPr lang="en-US" dirty="0"/>
              <a:t>to secrete ACTH (Adrenocorticotropic hormone) that stimulate the</a:t>
            </a:r>
            <a:r>
              <a:rPr lang="en-US" baseline="0" dirty="0"/>
              <a:t> adrenal gland to secrete cortisol.</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4</a:t>
            </a:fld>
            <a:endParaRPr lang="en-US"/>
          </a:p>
        </p:txBody>
      </p:sp>
    </p:spTree>
    <p:extLst>
      <p:ext uri="{BB962C8B-B14F-4D97-AF65-F5344CB8AC3E}">
        <p14:creationId xmlns:p14="http://schemas.microsoft.com/office/powerpoint/2010/main" val="4219607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antifungal imidazole deriv. potent nonselective inhibitor of adrenal and gonadal steroid synthesis.</a:t>
            </a:r>
          </a:p>
          <a:p>
            <a:r>
              <a:rPr lang="en-US" dirty="0"/>
              <a:t>At low dose : antifungal</a:t>
            </a:r>
          </a:p>
          <a:p>
            <a:r>
              <a:rPr lang="en-US" dirty="0"/>
              <a:t>At</a:t>
            </a:r>
            <a:r>
              <a:rPr lang="en-US" baseline="0" dirty="0"/>
              <a:t> H dose: inhibit steroid biosynthesis.</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32</a:t>
            </a:fld>
            <a:endParaRPr lang="en-US"/>
          </a:p>
        </p:txBody>
      </p:sp>
    </p:spTree>
    <p:extLst>
      <p:ext uri="{BB962C8B-B14F-4D97-AF65-F5344CB8AC3E}">
        <p14:creationId xmlns:p14="http://schemas.microsoft.com/office/powerpoint/2010/main" val="66644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B3B3B"/>
                </a:solidFill>
                <a:effectLst/>
              </a:rPr>
              <a:t>Mechanism of glucocorticoid action. This figure models the interaction of a steroid (S; </a:t>
            </a:r>
            <a:r>
              <a:rPr lang="en-US" b="0" i="0" dirty="0" err="1">
                <a:solidFill>
                  <a:srgbClr val="3B3B3B"/>
                </a:solidFill>
                <a:effectLst/>
              </a:rPr>
              <a:t>eg</a:t>
            </a:r>
            <a:r>
              <a:rPr lang="en-US" b="0" i="0" dirty="0">
                <a:solidFill>
                  <a:srgbClr val="3B3B3B"/>
                </a:solidFill>
                <a:effectLst/>
              </a:rPr>
              <a:t>, cortisol), with its receptor (R) and the subsequent events in a target cell. The steroid is present in the blood bound to corticosteroid-binding globulin (CBG) but enters the cell as the free molecule. The intracellular receptor is bound to stabilizing proteins, including heat shock protein 90 (Hsp90) and several others (X). When the complex binds a molecule of steroid, the Hsp90 and associated molecules are released. The steroid-receptor complex enters the nucleus as a dimer, binds to the glucocorticoid response element (GRE) on the gene, and regulates gene transcription. The resulting mRNA is edited and exported to the cytoplasm for the production of protein that brings about the final hormone response.</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6</a:t>
            </a:fld>
            <a:endParaRPr lang="en-US"/>
          </a:p>
        </p:txBody>
      </p:sp>
    </p:spTree>
    <p:extLst>
      <p:ext uri="{BB962C8B-B14F-4D97-AF65-F5344CB8AC3E}">
        <p14:creationId xmlns:p14="http://schemas.microsoft.com/office/powerpoint/2010/main" val="18338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So after activating GRE</a:t>
            </a:r>
            <a:r>
              <a:rPr lang="en-US" sz="1200" b="1" baseline="0" dirty="0"/>
              <a:t> and protein synthesis what are the expected response?</a:t>
            </a:r>
          </a:p>
          <a:p>
            <a:r>
              <a:rPr lang="en-US" sz="1200" dirty="0"/>
              <a:t>GCs are similar</a:t>
            </a:r>
            <a:r>
              <a:rPr lang="en-US" sz="1200" baseline="0" dirty="0"/>
              <a:t> to </a:t>
            </a:r>
            <a:r>
              <a:rPr lang="en-US" sz="1200" baseline="0" dirty="0" err="1"/>
              <a:t>catecholamines</a:t>
            </a:r>
            <a:r>
              <a:rPr lang="en-US" sz="1200" baseline="0" dirty="0"/>
              <a:t> </a:t>
            </a:r>
            <a:r>
              <a:rPr lang="en-US" sz="1200" dirty="0"/>
              <a:t>are called stress hormones </a:t>
            </a:r>
          </a:p>
          <a:p>
            <a:r>
              <a:rPr lang="en-US" sz="1200" dirty="0"/>
              <a:t>Stimulate lipolysis  (increase release</a:t>
            </a:r>
            <a:r>
              <a:rPr lang="en-US" sz="1200" baseline="0" dirty="0"/>
              <a:t> of FA in the blood)</a:t>
            </a:r>
          </a:p>
          <a:p>
            <a:r>
              <a:rPr lang="en-US" sz="1200" baseline="0" dirty="0"/>
              <a:t>Insulin promotes lipogenesis</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9</a:t>
            </a:fld>
            <a:endParaRPr lang="en-US"/>
          </a:p>
        </p:txBody>
      </p:sp>
    </p:spTree>
    <p:extLst>
      <p:ext uri="{BB962C8B-B14F-4D97-AF65-F5344CB8AC3E}">
        <p14:creationId xmlns:p14="http://schemas.microsoft.com/office/powerpoint/2010/main" val="188298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Stimulate</a:t>
            </a:r>
            <a:r>
              <a:rPr lang="en-US" baseline="0" dirty="0"/>
              <a:t> the conversion of protein aa to carbohydrates as glucose (gluconeogenesis) and promote the storage of carbohydrates as glycogen.</a:t>
            </a:r>
            <a:endParaRPr lang="en-US" dirty="0"/>
          </a:p>
          <a:p>
            <a:endParaRPr lang="en-US" dirty="0"/>
          </a:p>
          <a:p>
            <a:r>
              <a:rPr lang="en-US" sz="1200" b="1" i="0" kern="1200" dirty="0">
                <a:solidFill>
                  <a:schemeClr val="tx1"/>
                </a:solidFill>
                <a:effectLst/>
                <a:latin typeface="+mn-lt"/>
                <a:ea typeface="+mn-ea"/>
                <a:cs typeface="+mn-cs"/>
              </a:rPr>
              <a:t>Corticosteroids</a:t>
            </a:r>
            <a:r>
              <a:rPr lang="en-US" sz="1200" b="0" i="0" kern="1200" dirty="0">
                <a:solidFill>
                  <a:schemeClr val="tx1"/>
                </a:solidFill>
                <a:effectLst/>
                <a:latin typeface="+mn-lt"/>
                <a:ea typeface="+mn-ea"/>
                <a:cs typeface="+mn-cs"/>
              </a:rPr>
              <a:t> tend to both reduce the body's ability to absorb calcium and increase how fast bone is broken down.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Corticosteroids</a:t>
            </a:r>
            <a:r>
              <a:rPr lang="en-US" sz="1200" b="0" i="0" kern="1200" dirty="0">
                <a:solidFill>
                  <a:schemeClr val="tx1"/>
                </a:solidFill>
                <a:effectLst/>
                <a:latin typeface="+mn-lt"/>
                <a:ea typeface="+mn-ea"/>
                <a:cs typeface="+mn-cs"/>
              </a:rPr>
              <a:t> have versatile effects on the cellular components of the </a:t>
            </a:r>
            <a:r>
              <a:rPr lang="en-US" sz="1200" b="1" i="0" kern="1200" dirty="0">
                <a:solidFill>
                  <a:schemeClr val="tx1"/>
                </a:solidFill>
                <a:effectLst/>
                <a:latin typeface="+mn-lt"/>
                <a:ea typeface="+mn-ea"/>
                <a:cs typeface="+mn-cs"/>
              </a:rPr>
              <a:t>connective tissue</a:t>
            </a:r>
            <a:r>
              <a:rPr lang="en-US" sz="1200" b="0" i="0" kern="1200" dirty="0">
                <a:solidFill>
                  <a:schemeClr val="tx1"/>
                </a:solidFill>
                <a:effectLst/>
                <a:latin typeface="+mn-lt"/>
                <a:ea typeface="+mn-ea"/>
                <a:cs typeface="+mn-cs"/>
              </a:rPr>
              <a:t>: they can inhibit cell growth or stimulate it, they can repress mucopolysaccharides and collagen synthesis, they probably affect DNA and RNA synthesis; they clearly modify the duration of cell cycle, they can induce or derepress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stunted </a:t>
            </a:r>
            <a:r>
              <a:rPr lang="en-US" sz="1200" b="1" i="0" kern="1200" dirty="0">
                <a:solidFill>
                  <a:schemeClr val="tx1"/>
                </a:solidFill>
                <a:effectLst/>
                <a:latin typeface="+mn-lt"/>
                <a:ea typeface="+mn-ea"/>
                <a:cs typeface="+mn-cs"/>
              </a:rPr>
              <a:t>growth</a:t>
            </a:r>
            <a:r>
              <a:rPr lang="en-US" sz="1200" b="0" i="0" kern="1200" dirty="0">
                <a:solidFill>
                  <a:schemeClr val="tx1"/>
                </a:solidFill>
                <a:effectLst/>
                <a:latin typeface="+mn-lt"/>
                <a:ea typeface="+mn-ea"/>
                <a:cs typeface="+mn-cs"/>
              </a:rPr>
              <a:t> in teens (by causing bones to mature too fast and stop growing at an early age)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delivered to the </a:t>
            </a:r>
            <a:r>
              <a:rPr lang="en-US" sz="1200" b="1" i="0" kern="1200" dirty="0">
                <a:solidFill>
                  <a:schemeClr val="tx1"/>
                </a:solidFill>
                <a:effectLst/>
                <a:latin typeface="+mn-lt"/>
                <a:ea typeface="+mn-ea"/>
                <a:cs typeface="+mn-cs"/>
              </a:rPr>
              <a:t>muscle</a:t>
            </a:r>
            <a:r>
              <a:rPr lang="en-US" sz="1200" b="0" i="0" kern="1200" dirty="0">
                <a:solidFill>
                  <a:schemeClr val="tx1"/>
                </a:solidFill>
                <a:effectLst/>
                <a:latin typeface="+mn-lt"/>
                <a:ea typeface="+mn-ea"/>
                <a:cs typeface="+mn-cs"/>
              </a:rPr>
              <a:t> cell, the steroid can interact with the cell's DNA </a:t>
            </a:r>
            <a:r>
              <a:rPr lang="en-US" sz="1200" b="1" i="0"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stimulate the protein synthesis process that promotes cell </a:t>
            </a:r>
            <a:r>
              <a:rPr lang="en-US" sz="1200" b="1" i="0" kern="1200" dirty="0">
                <a:solidFill>
                  <a:schemeClr val="tx1"/>
                </a:solidFill>
                <a:effectLst/>
                <a:latin typeface="+mn-lt"/>
                <a:ea typeface="+mn-ea"/>
                <a:cs typeface="+mn-cs"/>
              </a:rPr>
              <a:t>growth</a:t>
            </a:r>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10</a:t>
            </a:fld>
            <a:endParaRPr lang="en-US"/>
          </a:p>
        </p:txBody>
      </p:sp>
    </p:spTree>
    <p:extLst>
      <p:ext uri="{BB962C8B-B14F-4D97-AF65-F5344CB8AC3E}">
        <p14:creationId xmlns:p14="http://schemas.microsoft.com/office/powerpoint/2010/main" val="300440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Neutrophils</a:t>
            </a:r>
            <a:r>
              <a:rPr lang="en-US" baseline="0" dirty="0"/>
              <a:t> have anti-inflammatory effect</a:t>
            </a:r>
            <a:endParaRPr lang="en-US" dirty="0"/>
          </a:p>
          <a:p>
            <a:r>
              <a:rPr lang="en-US" dirty="0"/>
              <a:t>A </a:t>
            </a:r>
            <a:r>
              <a:rPr lang="en-US" b="1" dirty="0"/>
              <a:t>lymphocyte</a:t>
            </a:r>
            <a:r>
              <a:rPr lang="en-US" dirty="0"/>
              <a:t> is a type of WBC that is part of the </a:t>
            </a:r>
            <a:r>
              <a:rPr lang="en-US" dirty="0">
                <a:hlinkClick r:id="rId3"/>
              </a:rPr>
              <a:t>immune system</a:t>
            </a:r>
            <a:r>
              <a:rPr lang="en-US" dirty="0"/>
              <a:t>. There are two main types of lymphocytes: </a:t>
            </a:r>
            <a:r>
              <a:rPr lang="en-US" dirty="0">
                <a:hlinkClick r:id="rId4"/>
              </a:rPr>
              <a:t>B cells</a:t>
            </a:r>
            <a:r>
              <a:rPr lang="en-US" dirty="0"/>
              <a:t> and </a:t>
            </a:r>
            <a:r>
              <a:rPr lang="en-US" dirty="0">
                <a:hlinkClick r:id="rId5"/>
              </a:rPr>
              <a:t>T cells</a:t>
            </a:r>
            <a:r>
              <a:rPr lang="en-US" dirty="0"/>
              <a:t>. </a:t>
            </a:r>
          </a:p>
          <a:p>
            <a:r>
              <a:rPr lang="en-US" dirty="0"/>
              <a:t>The </a:t>
            </a:r>
            <a:r>
              <a:rPr lang="en-US" b="1" dirty="0"/>
              <a:t>B</a:t>
            </a:r>
            <a:r>
              <a:rPr lang="en-US" dirty="0"/>
              <a:t> cells produce </a:t>
            </a:r>
            <a:r>
              <a:rPr lang="en-US" dirty="0">
                <a:hlinkClick r:id="rId6"/>
              </a:rPr>
              <a:t>antibodies</a:t>
            </a:r>
            <a:r>
              <a:rPr lang="en-US" dirty="0"/>
              <a:t> that are used to </a:t>
            </a:r>
            <a:r>
              <a:rPr lang="en-US" dirty="0">
                <a:hlinkClick r:id="rId7"/>
              </a:rPr>
              <a:t>attack</a:t>
            </a:r>
            <a:r>
              <a:rPr lang="en-US" dirty="0"/>
              <a:t> invading </a:t>
            </a:r>
            <a:r>
              <a:rPr lang="en-US" dirty="0">
                <a:hlinkClick r:id="rId8"/>
              </a:rPr>
              <a:t>bacteria</a:t>
            </a:r>
            <a:r>
              <a:rPr lang="en-US" dirty="0"/>
              <a:t>, </a:t>
            </a:r>
            <a:r>
              <a:rPr lang="en-US" dirty="0">
                <a:hlinkClick r:id="rId9"/>
              </a:rPr>
              <a:t>viruses</a:t>
            </a:r>
            <a:r>
              <a:rPr lang="en-US" dirty="0"/>
              <a:t>, and toxins. </a:t>
            </a:r>
          </a:p>
          <a:p>
            <a:r>
              <a:rPr lang="en-US" dirty="0"/>
              <a:t>The </a:t>
            </a:r>
            <a:r>
              <a:rPr lang="en-US" b="1" dirty="0"/>
              <a:t>T</a:t>
            </a:r>
            <a:r>
              <a:rPr lang="en-US" dirty="0"/>
              <a:t> cells destroy the </a:t>
            </a:r>
            <a:r>
              <a:rPr lang="en-US" i="1" dirty="0"/>
              <a:t>body's own cells </a:t>
            </a:r>
            <a:r>
              <a:rPr lang="en-US" dirty="0"/>
              <a:t>that have themselves been taken over by viruses or become cancerous.</a:t>
            </a:r>
          </a:p>
          <a:p>
            <a:r>
              <a:rPr lang="en-US" b="1" dirty="0"/>
              <a:t>Eosinophil:</a:t>
            </a:r>
            <a:r>
              <a:rPr lang="en-US" dirty="0"/>
              <a:t> A normal type of WBC that has coarse granules within its cytoplasm. Eosinophils are produced in the bone marrow and migrate to tissues throughout the body. When a foreign substance enters the body, other types of WBCs (lymphocytes and neutrophils) release substances to attract eosinophils and then release toxic substances to kill the invader. The numbers of eosinophils in blood often rise when an allergic reaction occurs. Elevated eosinophil counts are also common in some diseases, such as parasite diseases and </a:t>
            </a:r>
            <a:r>
              <a:rPr lang="en-US" dirty="0">
                <a:hlinkClick r:id="rId10"/>
              </a:rPr>
              <a:t>asthma</a:t>
            </a:r>
            <a:r>
              <a:rPr lang="en-US" dirty="0"/>
              <a:t>.</a:t>
            </a:r>
          </a:p>
          <a:p>
            <a:r>
              <a:rPr lang="en-US" dirty="0">
                <a:effectLst/>
              </a:rPr>
              <a:t>A </a:t>
            </a:r>
            <a:r>
              <a:rPr lang="en-US" b="1" dirty="0">
                <a:effectLst/>
              </a:rPr>
              <a:t>basophil</a:t>
            </a:r>
            <a:r>
              <a:rPr lang="en-US" dirty="0">
                <a:effectLst/>
              </a:rPr>
              <a:t> is a type of WBC. Basophils are the least common of the </a:t>
            </a:r>
            <a:r>
              <a:rPr lang="en-US" dirty="0">
                <a:effectLst/>
                <a:hlinkClick r:id="rId11" tooltip="Granulocyte"/>
              </a:rPr>
              <a:t>granulocytes</a:t>
            </a:r>
            <a:r>
              <a:rPr lang="en-US" dirty="0">
                <a:effectLst/>
              </a:rPr>
              <a:t>, representing about 0.5 to 1% of circulating WBC. However, they are the largest type of granulocyte. They are responsible for inflammatory reactions during immune response, as well as in the formation of acute and chronic allergic diseases, including </a:t>
            </a:r>
            <a:r>
              <a:rPr lang="en-US" dirty="0">
                <a:effectLst/>
                <a:hlinkClick r:id="rId12" tooltip="Anaphylaxis"/>
              </a:rPr>
              <a:t>anaphylaxis</a:t>
            </a:r>
            <a:r>
              <a:rPr lang="en-US" dirty="0">
                <a:effectLst/>
              </a:rPr>
              <a:t>, </a:t>
            </a:r>
            <a:r>
              <a:rPr lang="en-US" dirty="0">
                <a:effectLst/>
                <a:hlinkClick r:id="rId13" tooltip="Asthma"/>
              </a:rPr>
              <a:t>asthma</a:t>
            </a:r>
            <a:r>
              <a:rPr lang="en-US" dirty="0">
                <a:effectLst/>
              </a:rPr>
              <a:t>, atopic dermatitis and hay fever. They can perform phagocytosis, produce histamine and </a:t>
            </a:r>
            <a:r>
              <a:rPr lang="en-US" dirty="0">
                <a:effectLst/>
                <a:hlinkClick r:id="rId14" tooltip="Serotonin"/>
              </a:rPr>
              <a:t>serotonin</a:t>
            </a:r>
            <a:r>
              <a:rPr lang="en-US" dirty="0">
                <a:effectLst/>
              </a:rPr>
              <a:t> that induce inflammation, and heparin that prevents blood clotting.</a:t>
            </a:r>
          </a:p>
          <a:p>
            <a:r>
              <a:rPr lang="en-US" b="1" dirty="0">
                <a:effectLst/>
              </a:rPr>
              <a:t>Monocytes</a:t>
            </a:r>
            <a:r>
              <a:rPr lang="en-US" dirty="0">
                <a:effectLst/>
              </a:rPr>
              <a:t> are a type of WBC, or </a:t>
            </a:r>
            <a:r>
              <a:rPr lang="en-US" i="1" dirty="0">
                <a:effectLst/>
              </a:rPr>
              <a:t>leukocyte</a:t>
            </a:r>
            <a:r>
              <a:rPr lang="en-US" dirty="0">
                <a:effectLst/>
              </a:rPr>
              <a:t>. They are the largest type of leukocyte and can </a:t>
            </a:r>
            <a:r>
              <a:rPr lang="en-US" dirty="0">
                <a:effectLst/>
                <a:hlinkClick r:id="rId15" tooltip="Cellular differentiation"/>
              </a:rPr>
              <a:t>differentiate</a:t>
            </a:r>
            <a:r>
              <a:rPr lang="en-US" dirty="0">
                <a:effectLst/>
              </a:rPr>
              <a:t> into </a:t>
            </a:r>
            <a:r>
              <a:rPr lang="en-US" dirty="0">
                <a:effectLst/>
                <a:hlinkClick r:id="rId16" tooltip="Macrophage"/>
              </a:rPr>
              <a:t>macrophages</a:t>
            </a:r>
            <a:r>
              <a:rPr lang="en-US" dirty="0">
                <a:effectLst/>
              </a:rPr>
              <a:t> and myeloid lineage </a:t>
            </a:r>
            <a:r>
              <a:rPr lang="en-US" dirty="0">
                <a:effectLst/>
                <a:hlinkClick r:id="rId17" tooltip="Dendritic cell"/>
              </a:rPr>
              <a:t>dendritic cells</a:t>
            </a:r>
            <a:r>
              <a:rPr lang="en-US" dirty="0">
                <a:effectLst/>
              </a:rPr>
              <a:t>. As a part of the </a:t>
            </a:r>
            <a:r>
              <a:rPr lang="en-US" dirty="0">
                <a:effectLst/>
                <a:hlinkClick r:id="rId18" tooltip="Vertebrate"/>
              </a:rPr>
              <a:t>vertebrate</a:t>
            </a:r>
            <a:r>
              <a:rPr lang="en-US" dirty="0">
                <a:effectLst/>
              </a:rPr>
              <a:t> </a:t>
            </a:r>
            <a:r>
              <a:rPr lang="en-US" dirty="0">
                <a:effectLst/>
                <a:hlinkClick r:id="rId19" tooltip="Innate immune system"/>
              </a:rPr>
              <a:t>innate immune system</a:t>
            </a:r>
            <a:r>
              <a:rPr lang="en-US" dirty="0">
                <a:effectLst/>
              </a:rPr>
              <a:t> monocytes also influence the process of </a:t>
            </a:r>
            <a:r>
              <a:rPr lang="en-US" dirty="0">
                <a:effectLst/>
                <a:hlinkClick r:id="rId20" tooltip="Adaptive immune system"/>
              </a:rPr>
              <a:t>adaptive immunity</a:t>
            </a:r>
            <a:r>
              <a:rPr lang="en-US" dirty="0">
                <a:effectLst/>
              </a:rPr>
              <a:t>. There are at least three subclasses of monocytes in </a:t>
            </a:r>
            <a:r>
              <a:rPr lang="en-US" dirty="0">
                <a:effectLst/>
                <a:hlinkClick r:id="rId21" tooltip="Human"/>
              </a:rPr>
              <a:t>human</a:t>
            </a:r>
            <a:r>
              <a:rPr lang="en-US" dirty="0">
                <a:effectLst/>
              </a:rPr>
              <a:t> </a:t>
            </a:r>
            <a:r>
              <a:rPr lang="en-US" dirty="0">
                <a:effectLst/>
                <a:hlinkClick r:id="rId22" tooltip="Blood"/>
              </a:rPr>
              <a:t>blood</a:t>
            </a:r>
            <a:r>
              <a:rPr lang="en-US" dirty="0">
                <a:effectLst/>
              </a:rPr>
              <a:t> based on their phenotypic receptors.</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11</a:t>
            </a:fld>
            <a:endParaRPr lang="en-US"/>
          </a:p>
        </p:txBody>
      </p:sp>
    </p:spTree>
    <p:extLst>
      <p:ext uri="{BB962C8B-B14F-4D97-AF65-F5344CB8AC3E}">
        <p14:creationId xmlns:p14="http://schemas.microsoft.com/office/powerpoint/2010/main" val="101166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B-lymphocyte</a:t>
            </a:r>
            <a:r>
              <a:rPr lang="en-US" baseline="0" dirty="0"/>
              <a:t> (Ab-mediated)</a:t>
            </a:r>
          </a:p>
          <a:p>
            <a:r>
              <a:rPr lang="en-US" baseline="0" dirty="0" err="1"/>
              <a:t>Bec</a:t>
            </a:r>
            <a:r>
              <a:rPr lang="en-US" baseline="0" dirty="0"/>
              <a:t> they decrease lymphocyte</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13</a:t>
            </a:fld>
            <a:endParaRPr lang="en-US"/>
          </a:p>
        </p:txBody>
      </p:sp>
    </p:spTree>
    <p:extLst>
      <p:ext uri="{BB962C8B-B14F-4D97-AF65-F5344CB8AC3E}">
        <p14:creationId xmlns:p14="http://schemas.microsoft.com/office/powerpoint/2010/main" val="364461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Physiologically GC</a:t>
            </a:r>
            <a:r>
              <a:rPr lang="en-US" baseline="0" dirty="0"/>
              <a:t> help to control renal excretion of water</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14</a:t>
            </a:fld>
            <a:endParaRPr lang="en-US"/>
          </a:p>
        </p:txBody>
      </p:sp>
    </p:spTree>
    <p:extLst>
      <p:ext uri="{BB962C8B-B14F-4D97-AF65-F5344CB8AC3E}">
        <p14:creationId xmlns:p14="http://schemas.microsoft.com/office/powerpoint/2010/main" val="331483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7030A0"/>
                </a:solidFill>
              </a:rPr>
              <a:t>Hydrocortisone: the pharmaceutical</a:t>
            </a:r>
            <a:r>
              <a:rPr lang="en-US" sz="1200" b="1" baseline="0" dirty="0">
                <a:solidFill>
                  <a:srgbClr val="7030A0"/>
                </a:solidFill>
              </a:rPr>
              <a:t> preparation of cortisol</a:t>
            </a:r>
          </a:p>
          <a:p>
            <a:r>
              <a:rPr lang="en-US" sz="1200" dirty="0">
                <a:solidFill>
                  <a:schemeClr val="tx1"/>
                </a:solidFill>
                <a:latin typeface="Arial" panose="020B0604020202020204" pitchFamily="34" charset="0"/>
                <a:cs typeface="Arial" panose="020B0604020202020204" pitchFamily="34" charset="0"/>
              </a:rPr>
              <a:t>circadian rhythm: internal body clock</a:t>
            </a:r>
            <a:endParaRPr lang="en-US" dirty="0"/>
          </a:p>
          <a:p>
            <a:endParaRPr lang="en-US" dirty="0"/>
          </a:p>
        </p:txBody>
      </p:sp>
      <p:sp>
        <p:nvSpPr>
          <p:cNvPr id="4" name="Slide Number Placeholder 3"/>
          <p:cNvSpPr>
            <a:spLocks noGrp="1"/>
          </p:cNvSpPr>
          <p:nvPr>
            <p:ph type="sldNum" sz="quarter" idx="10"/>
          </p:nvPr>
        </p:nvSpPr>
        <p:spPr/>
        <p:txBody>
          <a:bodyPr/>
          <a:lstStyle/>
          <a:p>
            <a:fld id="{C39738FB-2160-412B-9C82-21103E5E38B6}" type="slidenum">
              <a:rPr lang="en-US" smtClean="0"/>
              <a:t>16</a:t>
            </a:fld>
            <a:endParaRPr lang="en-US"/>
          </a:p>
        </p:txBody>
      </p:sp>
    </p:spTree>
    <p:extLst>
      <p:ext uri="{BB962C8B-B14F-4D97-AF65-F5344CB8AC3E}">
        <p14:creationId xmlns:p14="http://schemas.microsoft.com/office/powerpoint/2010/main" val="15066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94886B-27FD-4F20-B80D-28C7ADF6295A}"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413343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94886B-27FD-4F20-B80D-28C7ADF6295A}"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19595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94886B-27FD-4F20-B80D-28C7ADF6295A}"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196100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94886B-27FD-4F20-B80D-28C7ADF6295A}"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422501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94886B-27FD-4F20-B80D-28C7ADF6295A}"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395933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94886B-27FD-4F20-B80D-28C7ADF6295A}"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205853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94886B-27FD-4F20-B80D-28C7ADF6295A}" type="datetimeFigureOut">
              <a:rPr lang="en-US" smtClean="0"/>
              <a:t>3/2/20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279998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94886B-27FD-4F20-B80D-28C7ADF6295A}" type="datetimeFigureOut">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289525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4886B-27FD-4F20-B80D-28C7ADF6295A}" type="datetimeFigureOut">
              <a:rPr lang="en-US" smtClean="0"/>
              <a:t>3/2/20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233448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94886B-27FD-4F20-B80D-28C7ADF6295A}"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25563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94886B-27FD-4F20-B80D-28C7ADF6295A}"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702A-6584-4C62-AAAF-4E507221FEBA}" type="slidenum">
              <a:rPr lang="en-US" smtClean="0"/>
              <a:t>‹#›</a:t>
            </a:fld>
            <a:endParaRPr lang="en-US"/>
          </a:p>
        </p:txBody>
      </p:sp>
    </p:spTree>
    <p:extLst>
      <p:ext uri="{BB962C8B-B14F-4D97-AF65-F5344CB8AC3E}">
        <p14:creationId xmlns:p14="http://schemas.microsoft.com/office/powerpoint/2010/main" val="254831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4886B-27FD-4F20-B80D-28C7ADF6295A}" type="datetimeFigureOut">
              <a:rPr lang="en-US" smtClean="0"/>
              <a:t>3/2/20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702A-6584-4C62-AAAF-4E507221FEBA}" type="slidenum">
              <a:rPr lang="en-US" smtClean="0"/>
              <a:t>‹#›</a:t>
            </a:fld>
            <a:endParaRPr lang="en-US"/>
          </a:p>
        </p:txBody>
      </p:sp>
    </p:spTree>
    <p:extLst>
      <p:ext uri="{BB962C8B-B14F-4D97-AF65-F5344CB8AC3E}">
        <p14:creationId xmlns:p14="http://schemas.microsoft.com/office/powerpoint/2010/main" val="3346333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momalanazi@ksu.edu.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33" y="1538340"/>
            <a:ext cx="11912957" cy="1333433"/>
          </a:xfrm>
        </p:spPr>
        <p:txBody>
          <a:bodyPr/>
          <a:lstStyle/>
          <a:p>
            <a:r>
              <a:rPr lang="en-US" b="1" dirty="0">
                <a:latin typeface="+mn-lt"/>
              </a:rPr>
              <a:t>Pharmacology of Corticosteroids</a:t>
            </a:r>
            <a:endParaRPr lang="en-US" dirty="0">
              <a:latin typeface="+mn-lt"/>
            </a:endParaRPr>
          </a:p>
        </p:txBody>
      </p:sp>
      <p:sp>
        <p:nvSpPr>
          <p:cNvPr id="4" name="Subtitle 2">
            <a:extLst>
              <a:ext uri="{FF2B5EF4-FFF2-40B4-BE49-F238E27FC236}">
                <a16:creationId xmlns:a16="http://schemas.microsoft.com/office/drawing/2014/main" id="{3F5BA68A-7B7F-D141-A7D5-C6A7D0F6860B}"/>
              </a:ext>
            </a:extLst>
          </p:cNvPr>
          <p:cNvSpPr>
            <a:spLocks noGrp="1"/>
          </p:cNvSpPr>
          <p:nvPr/>
        </p:nvSpPr>
        <p:spPr>
          <a:xfrm>
            <a:off x="1564612" y="3442084"/>
            <a:ext cx="9144000" cy="25121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By</a:t>
            </a:r>
          </a:p>
          <a:p>
            <a:r>
              <a:rPr lang="en-US" b="1" dirty="0"/>
              <a:t>Mohammed M. Alanazi, </a:t>
            </a:r>
            <a:r>
              <a:rPr lang="en-US" b="1" dirty="0" err="1"/>
              <a:t>B.Pharm</a:t>
            </a:r>
            <a:r>
              <a:rPr lang="en-US" b="1" dirty="0"/>
              <a:t>, </a:t>
            </a:r>
            <a:r>
              <a:rPr lang="en-US" b="1" dirty="0" err="1"/>
              <a:t>Ph.D</a:t>
            </a:r>
            <a:endParaRPr lang="en-US" b="1" dirty="0"/>
          </a:p>
          <a:p>
            <a:r>
              <a:rPr lang="en-US" dirty="0"/>
              <a:t>Assistant Professor</a:t>
            </a:r>
          </a:p>
          <a:p>
            <a:r>
              <a:rPr lang="en-US" dirty="0"/>
              <a:t>Department of Pharmacology and Toxicology</a:t>
            </a:r>
          </a:p>
          <a:p>
            <a:r>
              <a:rPr lang="en-US" dirty="0"/>
              <a:t>College of Pharmacy, KSU</a:t>
            </a:r>
          </a:p>
        </p:txBody>
      </p:sp>
      <p:sp>
        <p:nvSpPr>
          <p:cNvPr id="5" name="TextBox 5">
            <a:extLst>
              <a:ext uri="{FF2B5EF4-FFF2-40B4-BE49-F238E27FC236}">
                <a16:creationId xmlns:a16="http://schemas.microsoft.com/office/drawing/2014/main" id="{2B8CCEF6-A94C-6343-BA20-5864B01D3C87}"/>
              </a:ext>
            </a:extLst>
          </p:cNvPr>
          <p:cNvSpPr txBox="1"/>
          <p:nvPr/>
        </p:nvSpPr>
        <p:spPr>
          <a:xfrm>
            <a:off x="527181" y="5916139"/>
            <a:ext cx="350021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2"/>
              </a:rPr>
              <a:t>momalanazi@ksu.edu.sa</a:t>
            </a:r>
            <a:endParaRPr lang="en-US" dirty="0"/>
          </a:p>
          <a:p>
            <a:r>
              <a:rPr lang="en-US" dirty="0"/>
              <a:t>Office# 1A29 – College of Dentistry</a:t>
            </a:r>
          </a:p>
        </p:txBody>
      </p:sp>
      <p:pic>
        <p:nvPicPr>
          <p:cNvPr id="6" name="Picture 5">
            <a:extLst>
              <a:ext uri="{FF2B5EF4-FFF2-40B4-BE49-F238E27FC236}">
                <a16:creationId xmlns:a16="http://schemas.microsoft.com/office/drawing/2014/main" id="{6435CDB5-C685-D44E-A3ED-D2D4CCF8B875}"/>
              </a:ext>
            </a:extLst>
          </p:cNvPr>
          <p:cNvPicPr>
            <a:picLocks noChangeAspect="1"/>
          </p:cNvPicPr>
          <p:nvPr/>
        </p:nvPicPr>
        <p:blipFill>
          <a:blip r:embed="rId3"/>
          <a:stretch>
            <a:fillRect/>
          </a:stretch>
        </p:blipFill>
        <p:spPr>
          <a:xfrm>
            <a:off x="9368557" y="295531"/>
            <a:ext cx="2296262" cy="880234"/>
          </a:xfrm>
          <a:prstGeom prst="rect">
            <a:avLst/>
          </a:prstGeom>
        </p:spPr>
      </p:pic>
      <p:sp>
        <p:nvSpPr>
          <p:cNvPr id="8" name="TextBox 7">
            <a:extLst>
              <a:ext uri="{FF2B5EF4-FFF2-40B4-BE49-F238E27FC236}">
                <a16:creationId xmlns:a16="http://schemas.microsoft.com/office/drawing/2014/main" id="{9014D5F0-CA85-9241-B80F-4D751A40C94B}"/>
              </a:ext>
            </a:extLst>
          </p:cNvPr>
          <p:cNvSpPr txBox="1"/>
          <p:nvPr/>
        </p:nvSpPr>
        <p:spPr>
          <a:xfrm>
            <a:off x="6136611" y="6519432"/>
            <a:ext cx="5956479" cy="369332"/>
          </a:xfrm>
          <a:prstGeom prst="rect">
            <a:avLst/>
          </a:prstGeom>
          <a:noFill/>
        </p:spPr>
        <p:txBody>
          <a:bodyPr wrap="square" rtlCol="0">
            <a:spAutoFit/>
          </a:bodyPr>
          <a:lstStyle/>
          <a:p>
            <a:r>
              <a:rPr lang="en-US" dirty="0"/>
              <a:t># Slides are adopted and modified from </a:t>
            </a:r>
            <a:r>
              <a:rPr lang="en-US" b="1" dirty="0"/>
              <a:t>Dr.</a:t>
            </a:r>
            <a:r>
              <a:rPr lang="en-US" dirty="0"/>
              <a:t> </a:t>
            </a:r>
            <a:r>
              <a:rPr lang="en-US" altLang="en-US" b="1" dirty="0"/>
              <a:t>Alia Alshanawani</a:t>
            </a:r>
            <a:endParaRPr lang="en-US" dirty="0"/>
          </a:p>
        </p:txBody>
      </p:sp>
    </p:spTree>
    <p:extLst>
      <p:ext uri="{BB962C8B-B14F-4D97-AF65-F5344CB8AC3E}">
        <p14:creationId xmlns:p14="http://schemas.microsoft.com/office/powerpoint/2010/main" val="224947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GCs </a:t>
            </a:r>
            <a:r>
              <a:rPr lang="en-US" b="1" dirty="0">
                <a:latin typeface="+mn-lt"/>
                <a:cs typeface="Arial" panose="020B0604020202020204" pitchFamily="34" charset="0"/>
              </a:rPr>
              <a:t>Catabolic effects</a:t>
            </a:r>
            <a:endParaRPr lang="en-US" b="1" dirty="0">
              <a:latin typeface="+mn-lt"/>
            </a:endParaRPr>
          </a:p>
        </p:txBody>
      </p:sp>
      <p:sp>
        <p:nvSpPr>
          <p:cNvPr id="3" name="Content Placeholder 2"/>
          <p:cNvSpPr>
            <a:spLocks noGrp="1"/>
          </p:cNvSpPr>
          <p:nvPr>
            <p:ph idx="1"/>
          </p:nvPr>
        </p:nvSpPr>
        <p:spPr>
          <a:xfrm>
            <a:off x="518160" y="1825625"/>
            <a:ext cx="11231880" cy="4351338"/>
          </a:xfrm>
        </p:spPr>
        <p:txBody>
          <a:bodyPr>
            <a:normAutofit fontScale="85000" lnSpcReduction="20000"/>
          </a:bodyPr>
          <a:lstStyle/>
          <a:p>
            <a:pPr algn="just">
              <a:lnSpc>
                <a:spcPct val="150000"/>
              </a:lnSpc>
            </a:pPr>
            <a:r>
              <a:rPr lang="en-US" dirty="0">
                <a:latin typeface="Arial" panose="020B0604020202020204" pitchFamily="34" charset="0"/>
                <a:cs typeface="Arial" panose="020B0604020202020204" pitchFamily="34" charset="0"/>
              </a:rPr>
              <a:t>Glucocorticoids cause muscle </a:t>
            </a:r>
            <a:r>
              <a:rPr lang="en-US" b="1" dirty="0">
                <a:latin typeface="Arial" panose="020B0604020202020204" pitchFamily="34" charset="0"/>
                <a:cs typeface="Arial" panose="020B0604020202020204" pitchFamily="34" charset="0"/>
              </a:rPr>
              <a:t>protein</a:t>
            </a:r>
            <a:r>
              <a:rPr lang="en-US" dirty="0">
                <a:latin typeface="Arial" panose="020B0604020202020204" pitchFamily="34" charset="0"/>
                <a:cs typeface="Arial" panose="020B0604020202020204" pitchFamily="34" charset="0"/>
              </a:rPr>
              <a:t> catabolism (muscle mass)</a:t>
            </a:r>
          </a:p>
          <a:p>
            <a:pPr marL="0" indent="0" algn="just">
              <a:lnSpc>
                <a:spcPct val="150000"/>
              </a:lnSpc>
              <a:buNone/>
            </a:pP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 Lymphoid &amp; connective tissue </a:t>
            </a:r>
            <a:r>
              <a:rPr lang="en-US" b="1" dirty="0">
                <a:latin typeface="Arial" panose="020B0604020202020204" pitchFamily="34" charset="0"/>
                <a:cs typeface="Arial" panose="020B0604020202020204" pitchFamily="34" charset="0"/>
              </a:rPr>
              <a:t>fat</a:t>
            </a:r>
            <a:r>
              <a:rPr lang="en-US" dirty="0">
                <a:latin typeface="Arial" panose="020B0604020202020204" pitchFamily="34" charset="0"/>
                <a:cs typeface="Arial" panose="020B0604020202020204" pitchFamily="34" charset="0"/>
              </a:rPr>
              <a:t> &amp; skin undergo wasting</a:t>
            </a:r>
          </a:p>
          <a:p>
            <a:pPr marL="0" indent="0" algn="just">
              <a:lnSpc>
                <a:spcPct val="150000"/>
              </a:lnSpc>
              <a:buNone/>
            </a:pP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 Catabolic effects on </a:t>
            </a:r>
            <a:r>
              <a:rPr lang="en-US" b="1" dirty="0">
                <a:latin typeface="Arial" panose="020B0604020202020204" pitchFamily="34" charset="0"/>
                <a:cs typeface="Arial" panose="020B0604020202020204" pitchFamily="34" charset="0"/>
              </a:rPr>
              <a:t>bone</a:t>
            </a:r>
            <a:r>
              <a:rPr lang="en-US" dirty="0">
                <a:latin typeface="Arial" panose="020B0604020202020204" pitchFamily="34" charset="0"/>
                <a:cs typeface="Arial" panose="020B0604020202020204" pitchFamily="34" charset="0"/>
              </a:rPr>
              <a:t> lead to osteoporosis</a:t>
            </a:r>
          </a:p>
          <a:p>
            <a:pPr marL="0" indent="0" algn="just">
              <a:lnSpc>
                <a:spcPct val="150000"/>
              </a:lnSpc>
              <a:buNone/>
            </a:pP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 In </a:t>
            </a:r>
            <a:r>
              <a:rPr lang="en-US" b="1" dirty="0">
                <a:latin typeface="Arial" panose="020B0604020202020204" pitchFamily="34" charset="0"/>
                <a:cs typeface="Arial" panose="020B0604020202020204" pitchFamily="34" charset="0"/>
              </a:rPr>
              <a:t>children, growth</a:t>
            </a:r>
            <a:r>
              <a:rPr lang="en-US" dirty="0">
                <a:latin typeface="Arial" panose="020B0604020202020204" pitchFamily="34" charset="0"/>
                <a:cs typeface="Arial" panose="020B0604020202020204" pitchFamily="34" charset="0"/>
              </a:rPr>
              <a:t> is inhibited.</a:t>
            </a:r>
          </a:p>
          <a:p>
            <a:pPr marL="0" indent="0">
              <a:buNone/>
            </a:pPr>
            <a:endParaRPr lang="en-US" dirty="0"/>
          </a:p>
        </p:txBody>
      </p:sp>
    </p:spTree>
    <p:extLst>
      <p:ext uri="{BB962C8B-B14F-4D97-AF65-F5344CB8AC3E}">
        <p14:creationId xmlns:p14="http://schemas.microsoft.com/office/powerpoint/2010/main" val="152505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GCs </a:t>
            </a:r>
            <a:r>
              <a:rPr lang="en-US" b="1" dirty="0">
                <a:latin typeface="+mn-lt"/>
                <a:cs typeface="Arial" panose="020B0604020202020204" pitchFamily="34" charset="0"/>
              </a:rPr>
              <a:t>Anti–inflammatory effects</a:t>
            </a:r>
            <a:endParaRPr lang="en-US" b="1" dirty="0">
              <a:latin typeface="+mn-lt"/>
            </a:endParaRPr>
          </a:p>
        </p:txBody>
      </p:sp>
      <p:sp>
        <p:nvSpPr>
          <p:cNvPr id="3" name="Content Placeholder 2"/>
          <p:cNvSpPr>
            <a:spLocks noGrp="1"/>
          </p:cNvSpPr>
          <p:nvPr>
            <p:ph idx="1"/>
          </p:nvPr>
        </p:nvSpPr>
        <p:spPr>
          <a:xfrm>
            <a:off x="548640" y="1690688"/>
            <a:ext cx="10805160" cy="5167312"/>
          </a:xfrm>
        </p:spPr>
        <p:txBody>
          <a:bodyPr>
            <a:normAutofit/>
          </a:bodyPr>
          <a:lstStyle/>
          <a:p>
            <a:pPr algn="just">
              <a:lnSpc>
                <a:spcPct val="150000"/>
              </a:lnSpc>
            </a:pPr>
            <a:r>
              <a:rPr lang="en-US" sz="2400" dirty="0">
                <a:latin typeface="Arial" panose="020B0604020202020204" pitchFamily="34" charset="0"/>
              </a:rPr>
              <a:t>Glucocorticoids have important </a:t>
            </a:r>
            <a:r>
              <a:rPr lang="en-US" sz="2400" u="sng" dirty="0">
                <a:latin typeface="Arial" panose="020B0604020202020204" pitchFamily="34" charset="0"/>
              </a:rPr>
              <a:t>inhibitory</a:t>
            </a:r>
            <a:r>
              <a:rPr lang="en-US" sz="2400" dirty="0">
                <a:latin typeface="Arial" panose="020B0604020202020204" pitchFamily="34" charset="0"/>
              </a:rPr>
              <a:t> effects on the distribution, function &amp; migration of </a:t>
            </a:r>
            <a:r>
              <a:rPr lang="en-US" sz="2400" b="1" dirty="0">
                <a:latin typeface="Arial" panose="020B0604020202020204" pitchFamily="34" charset="0"/>
              </a:rPr>
              <a:t>leukocytes</a:t>
            </a:r>
            <a:endParaRPr lang="en-US" sz="2400" dirty="0">
              <a:latin typeface="Arial" panose="020B0604020202020204" pitchFamily="34" charset="0"/>
            </a:endParaRPr>
          </a:p>
          <a:p>
            <a:pPr algn="just">
              <a:lnSpc>
                <a:spcPct val="150000"/>
              </a:lnSpc>
            </a:pPr>
            <a:r>
              <a:rPr lang="en-US" sz="2400" u="sng" dirty="0">
                <a:latin typeface="Arial" panose="020B0604020202020204" pitchFamily="34" charset="0"/>
              </a:rPr>
              <a:t>Suppressive</a:t>
            </a:r>
            <a:r>
              <a:rPr lang="en-US" sz="2400" dirty="0">
                <a:latin typeface="Arial" panose="020B0604020202020204" pitchFamily="34" charset="0"/>
              </a:rPr>
              <a:t> effect on the inflammatory </a:t>
            </a:r>
            <a:r>
              <a:rPr lang="en-US" sz="2400" b="1" dirty="0">
                <a:latin typeface="Arial" panose="020B0604020202020204" pitchFamily="34" charset="0"/>
              </a:rPr>
              <a:t>cytokines</a:t>
            </a:r>
            <a:r>
              <a:rPr lang="en-US" sz="2400" dirty="0">
                <a:latin typeface="Arial" panose="020B0604020202020204" pitchFamily="34" charset="0"/>
              </a:rPr>
              <a:t> &amp; </a:t>
            </a:r>
            <a:r>
              <a:rPr lang="en-US" sz="2400" b="1" dirty="0">
                <a:latin typeface="Arial" panose="020B0604020202020204" pitchFamily="34" charset="0"/>
              </a:rPr>
              <a:t>chemokines</a:t>
            </a:r>
          </a:p>
          <a:p>
            <a:pPr marL="0" indent="0" algn="just">
              <a:lnSpc>
                <a:spcPct val="150000"/>
              </a:lnSpc>
              <a:buNone/>
            </a:pPr>
            <a:endParaRPr lang="en-US" sz="2400" b="1" dirty="0">
              <a:latin typeface="Arial" panose="020B0604020202020204" pitchFamily="34" charset="0"/>
            </a:endParaRPr>
          </a:p>
          <a:p>
            <a:pPr algn="just">
              <a:lnSpc>
                <a:spcPct val="150000"/>
              </a:lnSpc>
            </a:pPr>
            <a:r>
              <a:rPr lang="en-US" sz="2400" dirty="0">
                <a:solidFill>
                  <a:schemeClr val="tx1"/>
                </a:solidFill>
                <a:latin typeface="Arial" panose="020B0604020202020204" pitchFamily="34" charset="0"/>
              </a:rPr>
              <a:t>These drugs increase neutrophils </a:t>
            </a:r>
            <a:r>
              <a:rPr lang="en-US" sz="2400" dirty="0">
                <a:latin typeface="Arial" panose="020B0604020202020204" pitchFamily="34" charset="0"/>
              </a:rPr>
              <a:t>&amp; </a:t>
            </a:r>
            <a:r>
              <a:rPr lang="en-US" sz="2400" u="sng" dirty="0">
                <a:solidFill>
                  <a:schemeClr val="tx1"/>
                </a:solidFill>
                <a:latin typeface="Arial" panose="020B0604020202020204" pitchFamily="34" charset="0"/>
              </a:rPr>
              <a:t>decrease</a:t>
            </a:r>
            <a:r>
              <a:rPr lang="en-US" sz="2400" dirty="0">
                <a:solidFill>
                  <a:schemeClr val="tx1"/>
                </a:solidFill>
                <a:latin typeface="Arial" panose="020B0604020202020204" pitchFamily="34" charset="0"/>
              </a:rPr>
              <a:t> </a:t>
            </a:r>
            <a:r>
              <a:rPr lang="en-US" sz="2400" b="1" dirty="0">
                <a:solidFill>
                  <a:schemeClr val="tx1"/>
                </a:solidFill>
                <a:latin typeface="Arial" panose="020B0604020202020204" pitchFamily="34" charset="0"/>
              </a:rPr>
              <a:t>lymphocytes</a:t>
            </a:r>
            <a:r>
              <a:rPr lang="en-US" sz="2400" dirty="0">
                <a:solidFill>
                  <a:schemeClr val="tx1"/>
                </a:solidFill>
                <a:latin typeface="Arial" panose="020B0604020202020204" pitchFamily="34" charset="0"/>
              </a:rPr>
              <a:t>, </a:t>
            </a:r>
            <a:r>
              <a:rPr lang="en-US" sz="2400" b="1" dirty="0">
                <a:latin typeface="Arial" panose="020B0604020202020204" pitchFamily="34" charset="0"/>
              </a:rPr>
              <a:t>eosinophils</a:t>
            </a:r>
            <a:r>
              <a:rPr lang="en-US" sz="2400" dirty="0">
                <a:latin typeface="Arial" panose="020B0604020202020204" pitchFamily="34" charset="0"/>
              </a:rPr>
              <a:t>, </a:t>
            </a:r>
            <a:r>
              <a:rPr lang="en-US" sz="2400" b="1" dirty="0">
                <a:latin typeface="Arial" panose="020B0604020202020204" pitchFamily="34" charset="0"/>
              </a:rPr>
              <a:t>basophils</a:t>
            </a:r>
            <a:r>
              <a:rPr lang="en-US" sz="2400" dirty="0">
                <a:latin typeface="Arial" panose="020B0604020202020204" pitchFamily="34" charset="0"/>
              </a:rPr>
              <a:t> &amp; </a:t>
            </a:r>
            <a:r>
              <a:rPr lang="en-US" sz="2400" b="1" dirty="0">
                <a:latin typeface="Arial" panose="020B0604020202020204" pitchFamily="34" charset="0"/>
              </a:rPr>
              <a:t>monocytes</a:t>
            </a:r>
            <a:endParaRPr lang="en-US" sz="2400" dirty="0">
              <a:latin typeface="Arial" panose="020B0604020202020204" pitchFamily="34" charset="0"/>
            </a:endParaRPr>
          </a:p>
          <a:p>
            <a:pPr algn="just">
              <a:lnSpc>
                <a:spcPct val="150000"/>
              </a:lnSpc>
            </a:pPr>
            <a:r>
              <a:rPr lang="en-US" sz="2400" dirty="0">
                <a:latin typeface="Arial" panose="020B0604020202020204" pitchFamily="34" charset="0"/>
              </a:rPr>
              <a:t>MOA: </a:t>
            </a:r>
            <a:r>
              <a:rPr lang="en-US" sz="2400" u="sng" dirty="0">
                <a:latin typeface="Arial" panose="020B0604020202020204" pitchFamily="34" charset="0"/>
              </a:rPr>
              <a:t>Inhibit</a:t>
            </a:r>
            <a:r>
              <a:rPr lang="en-US" sz="2400" dirty="0">
                <a:latin typeface="Arial" panose="020B0604020202020204" pitchFamily="34" charset="0"/>
              </a:rPr>
              <a:t> </a:t>
            </a:r>
            <a:r>
              <a:rPr lang="en-US" sz="2400" dirty="0">
                <a:solidFill>
                  <a:srgbClr val="FF0000"/>
                </a:solidFill>
                <a:latin typeface="Arial" panose="020B0604020202020204" pitchFamily="34" charset="0"/>
              </a:rPr>
              <a:t>phospholipase A2 </a:t>
            </a:r>
            <a:r>
              <a:rPr lang="en-US" sz="2400" dirty="0">
                <a:latin typeface="Arial" panose="020B0604020202020204" pitchFamily="34" charset="0"/>
              </a:rPr>
              <a:t>&amp; </a:t>
            </a:r>
            <a:r>
              <a:rPr lang="en-US" sz="2400" b="1" dirty="0">
                <a:latin typeface="Arial" panose="020B0604020202020204" pitchFamily="34" charset="0"/>
              </a:rPr>
              <a:t>Prostaglandins</a:t>
            </a:r>
            <a:r>
              <a:rPr lang="en-US" sz="2400" dirty="0">
                <a:latin typeface="Arial" panose="020B0604020202020204" pitchFamily="34" charset="0"/>
              </a:rPr>
              <a:t> synthesis.</a:t>
            </a:r>
            <a:endParaRPr lang="ar-SA" sz="2400" dirty="0">
              <a:latin typeface="Arial" panose="020B0604020202020204" pitchFamily="34" charset="0"/>
            </a:endParaRPr>
          </a:p>
        </p:txBody>
      </p:sp>
    </p:spTree>
    <p:extLst>
      <p:ext uri="{BB962C8B-B14F-4D97-AF65-F5344CB8AC3E}">
        <p14:creationId xmlns:p14="http://schemas.microsoft.com/office/powerpoint/2010/main" val="287111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2542030" y="391422"/>
            <a:ext cx="6731972" cy="5832502"/>
          </a:xfrm>
          <a:prstGeom prst="rect">
            <a:avLst/>
          </a:prstGeom>
          <a:noFill/>
          <a:ln w="9525">
            <a:noFill/>
            <a:miter lim="800000"/>
            <a:headEnd/>
            <a:tailEnd/>
          </a:ln>
        </p:spPr>
      </p:pic>
    </p:spTree>
    <p:extLst>
      <p:ext uri="{BB962C8B-B14F-4D97-AF65-F5344CB8AC3E}">
        <p14:creationId xmlns:p14="http://schemas.microsoft.com/office/powerpoint/2010/main" val="246626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GCs </a:t>
            </a:r>
            <a:r>
              <a:rPr lang="en-US" b="1" dirty="0">
                <a:latin typeface="+mn-lt"/>
                <a:cs typeface="Arial" panose="020B0604020202020204" pitchFamily="34" charset="0"/>
              </a:rPr>
              <a:t>Immunosuppressive effects</a:t>
            </a:r>
            <a:endParaRPr lang="en-US" b="1" dirty="0">
              <a:latin typeface="+mn-lt"/>
            </a:endParaRPr>
          </a:p>
        </p:txBody>
      </p:sp>
      <p:sp>
        <p:nvSpPr>
          <p:cNvPr id="3" name="Content Placeholder 2"/>
          <p:cNvSpPr>
            <a:spLocks noGrp="1"/>
          </p:cNvSpPr>
          <p:nvPr>
            <p:ph idx="1"/>
          </p:nvPr>
        </p:nvSpPr>
        <p:spPr>
          <a:xfrm>
            <a:off x="838200" y="1825624"/>
            <a:ext cx="10515600" cy="4559677"/>
          </a:xfrm>
        </p:spPr>
        <p:txBody>
          <a:bodyPr>
            <a:normAutofit lnSpcReduction="10000"/>
          </a:bodyPr>
          <a:lstStyle/>
          <a:p>
            <a:pPr algn="just">
              <a:lnSpc>
                <a:spcPct val="150000"/>
              </a:lnSpc>
            </a:pPr>
            <a:r>
              <a:rPr lang="en-US" dirty="0">
                <a:latin typeface="Arial" panose="020B0604020202020204" pitchFamily="34" charset="0"/>
                <a:cs typeface="Arial" panose="020B0604020202020204" pitchFamily="34" charset="0"/>
              </a:rPr>
              <a:t>Glucocorticoids </a:t>
            </a:r>
            <a:r>
              <a:rPr lang="en-US" b="1" dirty="0">
                <a:latin typeface="Arial" panose="020B0604020202020204" pitchFamily="34" charset="0"/>
                <a:cs typeface="Arial" panose="020B0604020202020204" pitchFamily="34" charset="0"/>
              </a:rPr>
              <a:t>inhibit</a:t>
            </a:r>
            <a:r>
              <a:rPr lang="en-US" dirty="0">
                <a:latin typeface="Arial" panose="020B0604020202020204" pitchFamily="34" charset="0"/>
                <a:cs typeface="Arial" panose="020B0604020202020204" pitchFamily="34" charset="0"/>
              </a:rPr>
              <a:t> cell-mediated immunologic functions, especially dependent on </a:t>
            </a:r>
            <a:r>
              <a:rPr lang="en-US" b="1" dirty="0">
                <a:latin typeface="Arial" panose="020B0604020202020204" pitchFamily="34" charset="0"/>
                <a:cs typeface="Arial" panose="020B0604020202020204" pitchFamily="34" charset="0"/>
              </a:rPr>
              <a:t>lymphocytes </a:t>
            </a:r>
            <a:r>
              <a:rPr lang="en-US" dirty="0">
                <a:latin typeface="Arial" panose="020B0604020202020204" pitchFamily="34" charset="0"/>
                <a:cs typeface="Arial" panose="020B0604020202020204" pitchFamily="34" charset="0"/>
              </a:rPr>
              <a:t>&amp; decrease </a:t>
            </a:r>
            <a:r>
              <a:rPr lang="en-US" b="1" dirty="0">
                <a:latin typeface="Arial" panose="020B0604020202020204" pitchFamily="34" charset="0"/>
                <a:cs typeface="Arial" panose="020B0604020202020204" pitchFamily="34" charset="0"/>
              </a:rPr>
              <a:t>interleukins</a:t>
            </a:r>
            <a:r>
              <a:rPr lang="en-US" dirty="0">
                <a:latin typeface="Arial" panose="020B0604020202020204" pitchFamily="34" charset="0"/>
                <a:cs typeface="Arial" panose="020B0604020202020204" pitchFamily="34" charset="0"/>
              </a:rPr>
              <a:t> secretion.</a:t>
            </a:r>
          </a:p>
          <a:p>
            <a:pPr marL="0" indent="0" algn="just">
              <a:lnSpc>
                <a:spcPct val="150000"/>
              </a:lnSpc>
              <a:buNone/>
            </a:pP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Glucocorticoids do not interfere with the development of normal acquired immunity but delay rejection reactions in patients       with organ transplants.</a:t>
            </a:r>
          </a:p>
          <a:p>
            <a:endParaRPr lang="en-US" dirty="0"/>
          </a:p>
        </p:txBody>
      </p:sp>
    </p:spTree>
    <p:extLst>
      <p:ext uri="{BB962C8B-B14F-4D97-AF65-F5344CB8AC3E}">
        <p14:creationId xmlns:p14="http://schemas.microsoft.com/office/powerpoint/2010/main" val="8828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GCs </a:t>
            </a:r>
            <a:r>
              <a:rPr lang="en-US" b="1" dirty="0">
                <a:latin typeface="+mn-lt"/>
                <a:cs typeface="Arial" panose="020B0604020202020204" pitchFamily="34" charset="0"/>
              </a:rPr>
              <a:t>Other effects</a:t>
            </a:r>
            <a:endParaRPr lang="en-US" b="1" dirty="0">
              <a:latin typeface="+mn-lt"/>
            </a:endParaRPr>
          </a:p>
        </p:txBody>
      </p:sp>
      <p:sp>
        <p:nvSpPr>
          <p:cNvPr id="3" name="Content Placeholder 2"/>
          <p:cNvSpPr>
            <a:spLocks noGrp="1"/>
          </p:cNvSpPr>
          <p:nvPr>
            <p:ph idx="1"/>
          </p:nvPr>
        </p:nvSpPr>
        <p:spPr>
          <a:xfrm>
            <a:off x="838200" y="1534332"/>
            <a:ext cx="10515600" cy="5083443"/>
          </a:xfrm>
        </p:spPr>
        <p:txBody>
          <a:bodyPr>
            <a:normAutofit fontScale="92500" lnSpcReduction="10000"/>
          </a:bodyPr>
          <a:lstStyle/>
          <a:p>
            <a:pPr>
              <a:lnSpc>
                <a:spcPct val="150000"/>
              </a:lnSpc>
            </a:pPr>
            <a:r>
              <a:rPr lang="en-US" dirty="0">
                <a:latin typeface="Arial" panose="020B0604020202020204" pitchFamily="34" charset="0"/>
                <a:cs typeface="Arial" panose="020B0604020202020204" pitchFamily="34" charset="0"/>
              </a:rPr>
              <a:t>Glucocorticoids such as </a:t>
            </a:r>
            <a:r>
              <a:rPr lang="en-US" b="1" dirty="0">
                <a:latin typeface="Arial" panose="020B0604020202020204" pitchFamily="34" charset="0"/>
                <a:cs typeface="Arial" panose="020B0604020202020204" pitchFamily="34" charset="0"/>
              </a:rPr>
              <a:t>cortisol</a:t>
            </a:r>
            <a:r>
              <a:rPr lang="en-US" dirty="0">
                <a:latin typeface="Arial" panose="020B0604020202020204" pitchFamily="34" charset="0"/>
                <a:cs typeface="Arial" panose="020B0604020202020204" pitchFamily="34" charset="0"/>
              </a:rPr>
              <a:t> are required for normal </a:t>
            </a:r>
            <a:r>
              <a:rPr lang="en-US" b="1" dirty="0">
                <a:latin typeface="Arial" panose="020B0604020202020204" pitchFamily="34" charset="0"/>
                <a:cs typeface="Arial" panose="020B0604020202020204" pitchFamily="34" charset="0"/>
              </a:rPr>
              <a:t>renal excretion of water </a:t>
            </a:r>
            <a:r>
              <a:rPr lang="en-US" dirty="0">
                <a:latin typeface="Arial" panose="020B0604020202020204" pitchFamily="34" charset="0"/>
                <a:cs typeface="Arial" panose="020B0604020202020204" pitchFamily="34" charset="0"/>
              </a:rPr>
              <a:t>loads.</a:t>
            </a:r>
          </a:p>
          <a:p>
            <a:pPr marL="0" indent="0">
              <a:lnSpc>
                <a:spcPct val="150000"/>
              </a:lnSpc>
              <a:buNone/>
            </a:pPr>
            <a:endParaRPr lang="en-US"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CNS</a:t>
            </a:r>
            <a:r>
              <a:rPr lang="en-US" dirty="0">
                <a:latin typeface="Arial" panose="020B0604020202020204" pitchFamily="34" charset="0"/>
                <a:cs typeface="Arial" panose="020B0604020202020204" pitchFamily="34" charset="0"/>
              </a:rPr>
              <a:t>: When given in </a:t>
            </a:r>
            <a:r>
              <a:rPr lang="en-US" u="sng" dirty="0">
                <a:latin typeface="Arial" panose="020B0604020202020204" pitchFamily="34" charset="0"/>
                <a:cs typeface="Arial" panose="020B0604020202020204" pitchFamily="34" charset="0"/>
              </a:rPr>
              <a:t>large doses </a:t>
            </a:r>
            <a:r>
              <a:rPr lang="en-US" dirty="0">
                <a:latin typeface="Arial" panose="020B0604020202020204" pitchFamily="34" charset="0"/>
                <a:cs typeface="Arial" panose="020B0604020202020204" pitchFamily="34" charset="0"/>
              </a:rPr>
              <a:t>these drugs may cause profound behavioral changes (first insomnia &amp; euphoria then depression).</a:t>
            </a:r>
          </a:p>
          <a:p>
            <a:pPr marL="0" indent="0">
              <a:lnSpc>
                <a:spcPct val="150000"/>
              </a:lnSpc>
              <a:buNone/>
            </a:pPr>
            <a:endParaRPr lang="en-US"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GIT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Large doses </a:t>
            </a:r>
            <a:r>
              <a:rPr lang="en-US" dirty="0">
                <a:latin typeface="Arial" panose="020B0604020202020204" pitchFamily="34" charset="0"/>
                <a:cs typeface="Arial" panose="020B0604020202020204" pitchFamily="34" charset="0"/>
              </a:rPr>
              <a:t>also stimulate </a:t>
            </a:r>
            <a:r>
              <a:rPr lang="en-US" b="1" dirty="0">
                <a:latin typeface="Arial" panose="020B0604020202020204" pitchFamily="34" charset="0"/>
                <a:cs typeface="Arial" panose="020B0604020202020204" pitchFamily="34" charset="0"/>
              </a:rPr>
              <a:t>gastric acid secretion </a:t>
            </a:r>
            <a:r>
              <a:rPr lang="en-US" dirty="0">
                <a:latin typeface="Arial" panose="020B0604020202020204" pitchFamily="34" charset="0"/>
                <a:cs typeface="Arial" panose="020B0604020202020204" pitchFamily="34" charset="0"/>
              </a:rPr>
              <a:t>&amp; decrease resistance to ulcer formation.  </a:t>
            </a:r>
          </a:p>
          <a:p>
            <a:pPr marL="0" indent="0">
              <a:buNone/>
            </a:pPr>
            <a:endParaRPr lang="en-US" dirty="0"/>
          </a:p>
        </p:txBody>
      </p:sp>
    </p:spTree>
    <p:extLst>
      <p:ext uri="{BB962C8B-B14F-4D97-AF65-F5344CB8AC3E}">
        <p14:creationId xmlns:p14="http://schemas.microsoft.com/office/powerpoint/2010/main" val="336186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Examples for Corticosteroids: Agonists vs. Antagonists</a:t>
            </a:r>
          </a:p>
        </p:txBody>
      </p:sp>
      <p:pic>
        <p:nvPicPr>
          <p:cNvPr id="2050" name="Picture 2" descr="https://doctorlib.info/pharmacology/pharmacology-examination-board-review/pharmacology-examination-board-review.files/image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02" y="1926228"/>
            <a:ext cx="8601560" cy="456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8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Examples for Glucocorticoids</a:t>
            </a:r>
          </a:p>
        </p:txBody>
      </p:sp>
      <p:sp>
        <p:nvSpPr>
          <p:cNvPr id="3" name="Content Placeholder 2"/>
          <p:cNvSpPr>
            <a:spLocks noGrp="1"/>
          </p:cNvSpPr>
          <p:nvPr>
            <p:ph idx="1"/>
          </p:nvPr>
        </p:nvSpPr>
        <p:spPr>
          <a:xfrm>
            <a:off x="838200" y="1825625"/>
            <a:ext cx="10515600" cy="4544178"/>
          </a:xfrm>
        </p:spPr>
        <p:txBody>
          <a:bodyPr/>
          <a:lstStyle/>
          <a:p>
            <a:pPr>
              <a:lnSpc>
                <a:spcPct val="150000"/>
              </a:lnSpc>
            </a:pPr>
            <a:r>
              <a:rPr lang="en-US" b="1" dirty="0">
                <a:solidFill>
                  <a:srgbClr val="FF0000"/>
                </a:solidFill>
                <a:latin typeface="Arial" panose="020B0604020202020204" pitchFamily="34" charset="0"/>
                <a:cs typeface="Arial" panose="020B0604020202020204" pitchFamily="34" charset="0"/>
              </a:rPr>
              <a:t>Cortisol (hydrocortisone)</a:t>
            </a:r>
          </a:p>
          <a:p>
            <a:pPr>
              <a:lnSpc>
                <a:spcPct val="150000"/>
              </a:lnSpc>
            </a:pPr>
            <a:r>
              <a:rPr lang="en-US" dirty="0">
                <a:latin typeface="Arial" panose="020B0604020202020204" pitchFamily="34" charset="0"/>
                <a:cs typeface="Arial" panose="020B0604020202020204" pitchFamily="34" charset="0"/>
              </a:rPr>
              <a:t>The major natural glucocorticoid</a:t>
            </a:r>
          </a:p>
          <a:p>
            <a:pPr>
              <a:lnSpc>
                <a:spcPct val="150000"/>
              </a:lnSpc>
            </a:pPr>
            <a:r>
              <a:rPr lang="en-US" dirty="0">
                <a:latin typeface="Arial" panose="020B0604020202020204" pitchFamily="34" charset="0"/>
                <a:cs typeface="Arial" panose="020B0604020202020204" pitchFamily="34" charset="0"/>
              </a:rPr>
              <a:t>The physiologic secretion of cortisol is regulated by </a:t>
            </a:r>
            <a:r>
              <a:rPr lang="en-US" dirty="0" err="1">
                <a:latin typeface="Arial" panose="020B0604020202020204" pitchFamily="34" charset="0"/>
                <a:cs typeface="Arial" panose="020B0604020202020204" pitchFamily="34" charset="0"/>
              </a:rPr>
              <a:t>adrenocorticotropin</a:t>
            </a:r>
            <a:r>
              <a:rPr lang="en-US" dirty="0">
                <a:latin typeface="Arial" panose="020B0604020202020204" pitchFamily="34" charset="0"/>
                <a:cs typeface="Arial" panose="020B0604020202020204" pitchFamily="34" charset="0"/>
              </a:rPr>
              <a:t> hormone (ACTH) &amp; secretion rate varies during the day (circadian rhythm), peaks in the early morning &amp; declines about midnight.</a:t>
            </a:r>
          </a:p>
          <a:p>
            <a:endParaRPr lang="en-US" dirty="0"/>
          </a:p>
        </p:txBody>
      </p:sp>
    </p:spTree>
    <p:extLst>
      <p:ext uri="{BB962C8B-B14F-4D97-AF65-F5344CB8AC3E}">
        <p14:creationId xmlns:p14="http://schemas.microsoft.com/office/powerpoint/2010/main" val="188012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Cortisol </a:t>
            </a:r>
            <a:r>
              <a:rPr lang="en-US" b="1" dirty="0">
                <a:latin typeface="+mn-lt"/>
                <a:cs typeface="Arial" panose="020B0604020202020204" pitchFamily="34" charset="0"/>
              </a:rPr>
              <a:t>Pharmacokinetics</a:t>
            </a:r>
            <a:endParaRPr lang="en-US" b="1" dirty="0">
              <a:latin typeface="+mn-lt"/>
            </a:endParaRPr>
          </a:p>
        </p:txBody>
      </p:sp>
      <p:sp>
        <p:nvSpPr>
          <p:cNvPr id="3" name="Content Placeholder 2"/>
          <p:cNvSpPr>
            <a:spLocks noGrp="1"/>
          </p:cNvSpPr>
          <p:nvPr>
            <p:ph idx="1"/>
          </p:nvPr>
        </p:nvSpPr>
        <p:spPr>
          <a:xfrm>
            <a:off x="838200" y="1690688"/>
            <a:ext cx="10515600" cy="4880593"/>
          </a:xfrm>
        </p:spPr>
        <p:txBody>
          <a:bodyPr>
            <a:normAutofit/>
          </a:bodyPr>
          <a:lstStyle/>
          <a:p>
            <a:pPr algn="just">
              <a:lnSpc>
                <a:spcPct val="100000"/>
              </a:lnSpc>
            </a:pPr>
            <a:r>
              <a:rPr lang="en-US" sz="2400" dirty="0">
                <a:latin typeface="Arial" panose="020B0604020202020204" pitchFamily="34" charset="0"/>
                <a:cs typeface="Arial" panose="020B0604020202020204" pitchFamily="34" charset="0"/>
              </a:rPr>
              <a:t>Given </a:t>
            </a:r>
            <a:r>
              <a:rPr lang="en-US" sz="2400" b="1" dirty="0">
                <a:latin typeface="Arial" panose="020B0604020202020204" pitchFamily="34" charset="0"/>
                <a:cs typeface="Arial" panose="020B0604020202020204" pitchFamily="34" charset="0"/>
              </a:rPr>
              <a:t>orally</a:t>
            </a:r>
            <a:r>
              <a:rPr lang="en-US" sz="2400" dirty="0">
                <a:latin typeface="Arial" panose="020B0604020202020204" pitchFamily="34" charset="0"/>
                <a:cs typeface="Arial" panose="020B0604020202020204" pitchFamily="34" charset="0"/>
              </a:rPr>
              <a:t>, cortisol is well absorbed from GIT</a:t>
            </a:r>
          </a:p>
          <a:p>
            <a:pPr algn="just">
              <a:lnSpc>
                <a:spcPct val="100000"/>
              </a:lnSpc>
            </a:pPr>
            <a:r>
              <a:rPr lang="en-US" sz="2400" dirty="0">
                <a:latin typeface="Arial" panose="020B0604020202020204" pitchFamily="34" charset="0"/>
                <a:cs typeface="Arial" panose="020B0604020202020204" pitchFamily="34" charset="0"/>
              </a:rPr>
              <a:t>Cortisol in the plasma is 95% bound to </a:t>
            </a:r>
            <a:r>
              <a:rPr lang="en-US" sz="2400" b="1" dirty="0">
                <a:latin typeface="Arial" panose="020B0604020202020204" pitchFamily="34" charset="0"/>
                <a:cs typeface="Arial" panose="020B0604020202020204" pitchFamily="34" charset="0"/>
              </a:rPr>
              <a:t>CBG</a:t>
            </a:r>
          </a:p>
          <a:p>
            <a:pPr marL="0" indent="0" algn="just">
              <a:lnSpc>
                <a:spcPct val="100000"/>
              </a:lnSpc>
              <a:buNone/>
            </a:pPr>
            <a:endParaRPr lang="en-US" sz="2400" b="1" dirty="0">
              <a:latin typeface="Arial" panose="020B0604020202020204" pitchFamily="34" charset="0"/>
              <a:cs typeface="Arial" panose="020B0604020202020204" pitchFamily="34" charset="0"/>
            </a:endParaRPr>
          </a:p>
          <a:p>
            <a:pPr algn="just">
              <a:lnSpc>
                <a:spcPct val="100000"/>
              </a:lnSpc>
            </a:pPr>
            <a:r>
              <a:rPr lang="en-US" sz="2400" dirty="0">
                <a:latin typeface="Arial" panose="020B0604020202020204" pitchFamily="34" charset="0"/>
                <a:cs typeface="Arial" panose="020B0604020202020204" pitchFamily="34" charset="0"/>
              </a:rPr>
              <a:t>It is metabolized by the </a:t>
            </a:r>
            <a:r>
              <a:rPr lang="en-US" sz="2400" b="1" dirty="0">
                <a:latin typeface="Arial" panose="020B0604020202020204" pitchFamily="34" charset="0"/>
                <a:cs typeface="Arial" panose="020B0604020202020204" pitchFamily="34" charset="0"/>
              </a:rPr>
              <a:t>liver</a:t>
            </a:r>
            <a:r>
              <a:rPr lang="en-US" sz="2400" dirty="0">
                <a:latin typeface="Arial" panose="020B0604020202020204" pitchFamily="34" charset="0"/>
                <a:cs typeface="Arial" panose="020B0604020202020204" pitchFamily="34" charset="0"/>
              </a:rPr>
              <a:t> &amp; has </a:t>
            </a:r>
            <a:r>
              <a:rPr lang="en-US" sz="2400" b="1" dirty="0">
                <a:latin typeface="Arial" panose="020B0604020202020204" pitchFamily="34" charset="0"/>
                <a:cs typeface="Arial" panose="020B0604020202020204" pitchFamily="34" charset="0"/>
              </a:rPr>
              <a:t>short</a:t>
            </a:r>
            <a:r>
              <a:rPr lang="en-US" sz="2400" dirty="0">
                <a:latin typeface="Arial" panose="020B0604020202020204" pitchFamily="34" charset="0"/>
                <a:cs typeface="Arial" panose="020B0604020202020204" pitchFamily="34" charset="0"/>
              </a:rPr>
              <a:t> duration of action compared with the synthetic congeners</a:t>
            </a:r>
          </a:p>
          <a:p>
            <a:pPr algn="just">
              <a:lnSpc>
                <a:spcPct val="100000"/>
              </a:lnSpc>
            </a:pPr>
            <a:r>
              <a:rPr lang="en-US" sz="2400" dirty="0">
                <a:latin typeface="Arial" panose="020B0604020202020204" pitchFamily="34" charset="0"/>
                <a:cs typeface="Arial" panose="020B0604020202020204" pitchFamily="34" charset="0"/>
              </a:rPr>
              <a:t>It diffuses </a:t>
            </a:r>
            <a:r>
              <a:rPr lang="en-US" sz="2400" b="1" dirty="0">
                <a:latin typeface="Arial" panose="020B0604020202020204" pitchFamily="34" charset="0"/>
                <a:cs typeface="Arial" panose="020B0604020202020204" pitchFamily="34" charset="0"/>
              </a:rPr>
              <a:t>poorly</a:t>
            </a:r>
            <a:r>
              <a:rPr lang="en-US" sz="2400" dirty="0">
                <a:latin typeface="Arial" panose="020B0604020202020204" pitchFamily="34" charset="0"/>
                <a:cs typeface="Arial" panose="020B0604020202020204" pitchFamily="34" charset="0"/>
              </a:rPr>
              <a:t> across normal skin &amp; mucous membranes</a:t>
            </a:r>
          </a:p>
          <a:p>
            <a:pPr marL="0" indent="0" algn="just">
              <a:lnSpc>
                <a:spcPct val="100000"/>
              </a:lnSpc>
              <a:buNone/>
            </a:pPr>
            <a:endParaRPr lang="en-US" sz="2400" dirty="0">
              <a:latin typeface="Arial" panose="020B0604020202020204" pitchFamily="34" charset="0"/>
              <a:cs typeface="Arial" panose="020B0604020202020204" pitchFamily="34" charset="0"/>
            </a:endParaRPr>
          </a:p>
          <a:p>
            <a:pPr algn="just">
              <a:lnSpc>
                <a:spcPct val="100000"/>
              </a:lnSpc>
            </a:pPr>
            <a:r>
              <a:rPr lang="en-US" sz="2400" dirty="0">
                <a:latin typeface="Arial" panose="020B0604020202020204" pitchFamily="34" charset="0"/>
                <a:cs typeface="Arial" panose="020B0604020202020204" pitchFamily="34" charset="0"/>
              </a:rPr>
              <a:t>The cortisol molecule also has a small but significant mineralocorticoid effect. This is an important cause of </a:t>
            </a:r>
            <a:r>
              <a:rPr lang="en-US" sz="2400" b="1" dirty="0">
                <a:latin typeface="Arial" panose="020B0604020202020204" pitchFamily="34" charset="0"/>
                <a:cs typeface="Arial" panose="020B0604020202020204" pitchFamily="34" charset="0"/>
              </a:rPr>
              <a:t>hypertension</a:t>
            </a:r>
            <a:r>
              <a:rPr lang="en-US" sz="2400" dirty="0">
                <a:latin typeface="Arial" panose="020B0604020202020204" pitchFamily="34" charset="0"/>
                <a:cs typeface="Arial" panose="020B0604020202020204" pitchFamily="34" charset="0"/>
              </a:rPr>
              <a:t> in patients with </a:t>
            </a:r>
            <a:r>
              <a:rPr lang="en-US" sz="2400" dirty="0">
                <a:solidFill>
                  <a:srgbClr val="FF0000"/>
                </a:solidFill>
                <a:latin typeface="Arial" panose="020B0604020202020204" pitchFamily="34" charset="0"/>
                <a:cs typeface="Arial" panose="020B0604020202020204" pitchFamily="34" charset="0"/>
              </a:rPr>
              <a:t>cortisol</a:t>
            </a:r>
            <a:r>
              <a:rPr lang="en-US" sz="2400" dirty="0">
                <a:latin typeface="Arial" panose="020B0604020202020204" pitchFamily="34" charset="0"/>
                <a:cs typeface="Arial" panose="020B0604020202020204" pitchFamily="34" charset="0"/>
              </a:rPr>
              <a:t> secreting </a:t>
            </a:r>
            <a:r>
              <a:rPr lang="en-US" sz="2400" b="1" dirty="0">
                <a:latin typeface="Arial" panose="020B0604020202020204" pitchFamily="34" charset="0"/>
                <a:cs typeface="Arial" panose="020B0604020202020204" pitchFamily="34" charset="0"/>
              </a:rPr>
              <a:t>adrenal</a:t>
            </a:r>
            <a:r>
              <a:rPr lang="en-US" sz="2400" dirty="0">
                <a:latin typeface="Arial" panose="020B0604020202020204" pitchFamily="34" charset="0"/>
                <a:cs typeface="Arial" panose="020B0604020202020204" pitchFamily="34" charset="0"/>
              </a:rPr>
              <a:t> tumor or a </a:t>
            </a:r>
            <a:r>
              <a:rPr lang="en-US" sz="2400" b="1" dirty="0">
                <a:latin typeface="Arial" panose="020B0604020202020204" pitchFamily="34" charset="0"/>
                <a:cs typeface="Arial" panose="020B0604020202020204" pitchFamily="34" charset="0"/>
              </a:rPr>
              <a:t>pituitary</a:t>
            </a:r>
            <a:r>
              <a:rPr lang="en-US" sz="2400" dirty="0">
                <a:latin typeface="Arial" panose="020B0604020202020204" pitchFamily="34" charset="0"/>
                <a:cs typeface="Arial" panose="020B0604020202020204" pitchFamily="34" charset="0"/>
              </a:rPr>
              <a:t> ACTH secreting tumor (Cushing’s syndrome).</a:t>
            </a:r>
          </a:p>
        </p:txBody>
      </p:sp>
    </p:spTree>
    <p:extLst>
      <p:ext uri="{BB962C8B-B14F-4D97-AF65-F5344CB8AC3E}">
        <p14:creationId xmlns:p14="http://schemas.microsoft.com/office/powerpoint/2010/main" val="426739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for Glucocorticoids</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b="1" dirty="0">
                <a:solidFill>
                  <a:srgbClr val="FF0000"/>
                </a:solidFill>
                <a:latin typeface="Arial" panose="020B0604020202020204" pitchFamily="34" charset="0"/>
                <a:cs typeface="Arial" panose="020B0604020202020204" pitchFamily="34" charset="0"/>
              </a:rPr>
              <a:t>Synthetic Glucocorticoids</a:t>
            </a:r>
          </a:p>
          <a:p>
            <a:pPr marL="0" indent="0">
              <a:lnSpc>
                <a:spcPct val="150000"/>
              </a:lnSpc>
              <a:buNone/>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Large number are available for use:</a:t>
            </a:r>
          </a:p>
          <a:p>
            <a:pPr marL="0" indent="0">
              <a:lnSpc>
                <a:spcPct val="150000"/>
              </a:lnSpc>
              <a:buNone/>
            </a:pP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Predni</a:t>
            </a:r>
            <a:r>
              <a:rPr lang="en-US" dirty="0">
                <a:latin typeface="Arial" panose="020B0604020202020204" pitchFamily="34" charset="0"/>
                <a:cs typeface="Arial" panose="020B0604020202020204" pitchFamily="34" charset="0"/>
              </a:rPr>
              <a:t>sone &amp; its active metabolite prednisolone</a:t>
            </a:r>
          </a:p>
          <a:p>
            <a:pPr marL="0" indent="0">
              <a:lnSpc>
                <a:spcPct val="150000"/>
              </a:lnSpc>
              <a:buNone/>
            </a:pP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Dexametha</a:t>
            </a:r>
            <a:r>
              <a:rPr lang="en-US" dirty="0">
                <a:latin typeface="Arial" panose="020B0604020202020204" pitchFamily="34" charset="0"/>
                <a:cs typeface="Arial" panose="020B0604020202020204" pitchFamily="34" charset="0"/>
              </a:rPr>
              <a:t>sone </a:t>
            </a:r>
          </a:p>
          <a:p>
            <a:pPr marL="0" indent="0">
              <a:lnSpc>
                <a:spcPct val="150000"/>
              </a:lnSpc>
              <a:buNone/>
            </a:pP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Beclometha</a:t>
            </a:r>
            <a:r>
              <a:rPr lang="en-US" dirty="0" err="1">
                <a:latin typeface="Arial" panose="020B0604020202020204" pitchFamily="34" charset="0"/>
                <a:cs typeface="Arial" panose="020B0604020202020204" pitchFamily="34" charset="0"/>
              </a:rPr>
              <a:t>sone</a:t>
            </a:r>
            <a:r>
              <a:rPr lang="en-US" dirty="0">
                <a:latin typeface="Arial" panose="020B0604020202020204" pitchFamily="34" charset="0"/>
                <a:cs typeface="Arial" panose="020B0604020202020204" pitchFamily="34" charset="0"/>
              </a:rPr>
              <a:t> </a:t>
            </a:r>
          </a:p>
          <a:p>
            <a:pPr marL="0" indent="0">
              <a:lnSpc>
                <a:spcPct val="150000"/>
              </a:lnSpc>
              <a:buNone/>
            </a:pP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Budesonide</a:t>
            </a: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02871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Synthetic Glucocorticoids</a:t>
            </a:r>
            <a:endParaRPr lang="en-US" dirty="0">
              <a:latin typeface="+mn-lt"/>
            </a:endParaRPr>
          </a:p>
        </p:txBody>
      </p:sp>
      <p:sp>
        <p:nvSpPr>
          <p:cNvPr id="3" name="Content Placeholder 2"/>
          <p:cNvSpPr>
            <a:spLocks noGrp="1"/>
          </p:cNvSpPr>
          <p:nvPr>
            <p:ph idx="1"/>
          </p:nvPr>
        </p:nvSpPr>
        <p:spPr/>
        <p:txBody>
          <a:bodyPr/>
          <a:lstStyle/>
          <a:p>
            <a:pPr>
              <a:lnSpc>
                <a:spcPct val="150000"/>
              </a:lnSpc>
            </a:pPr>
            <a:r>
              <a:rPr lang="en-US" b="1" dirty="0">
                <a:solidFill>
                  <a:srgbClr val="FF0000"/>
                </a:solidFill>
                <a:latin typeface="Arial" panose="020B0604020202020204" pitchFamily="34" charset="0"/>
                <a:cs typeface="Arial" panose="020B0604020202020204" pitchFamily="34" charset="0"/>
              </a:rPr>
              <a:t>Their properties (compared with cortisol) include:</a:t>
            </a:r>
          </a:p>
          <a:p>
            <a:pPr marL="0" indent="0">
              <a:lnSpc>
                <a:spcPct val="150000"/>
              </a:lnSpc>
              <a:buNone/>
            </a:pPr>
            <a:endParaRPr lang="en-US" b="1" dirty="0">
              <a:solidFill>
                <a:srgbClr val="FF0000"/>
              </a:solidFill>
              <a:latin typeface="Arial" panose="020B0604020202020204" pitchFamily="34" charset="0"/>
              <a:cs typeface="Arial" panose="020B0604020202020204" pitchFamily="34" charset="0"/>
            </a:endParaRPr>
          </a:p>
          <a:p>
            <a:pPr lvl="1">
              <a:lnSpc>
                <a:spcPct val="150000"/>
              </a:lnSpc>
            </a:pPr>
            <a:r>
              <a:rPr lang="en-US" sz="2800" dirty="0">
                <a:latin typeface="Arial" panose="020B0604020202020204" pitchFamily="34" charset="0"/>
                <a:cs typeface="Arial" panose="020B0604020202020204" pitchFamily="34" charset="0"/>
              </a:rPr>
              <a:t>Longer half life &amp; duration of action</a:t>
            </a:r>
          </a:p>
          <a:p>
            <a:pPr lvl="1">
              <a:lnSpc>
                <a:spcPct val="150000"/>
              </a:lnSpc>
            </a:pPr>
            <a:r>
              <a:rPr lang="en-US" sz="2800" dirty="0">
                <a:latin typeface="Arial" panose="020B0604020202020204" pitchFamily="34" charset="0"/>
                <a:cs typeface="Arial" panose="020B0604020202020204" pitchFamily="34" charset="0"/>
              </a:rPr>
              <a:t>Reduce salt retaining effect</a:t>
            </a:r>
          </a:p>
          <a:p>
            <a:pPr lvl="1">
              <a:lnSpc>
                <a:spcPct val="150000"/>
              </a:lnSpc>
            </a:pPr>
            <a:r>
              <a:rPr lang="en-US" sz="2800" dirty="0">
                <a:latin typeface="Arial" panose="020B0604020202020204" pitchFamily="34" charset="0"/>
                <a:cs typeface="Arial" panose="020B0604020202020204" pitchFamily="34" charset="0"/>
              </a:rPr>
              <a:t>Better penetration of lipid barriers for topical activity.</a:t>
            </a:r>
          </a:p>
          <a:p>
            <a:pPr marL="0" indent="0">
              <a:buNone/>
            </a:pPr>
            <a:endParaRPr lang="en-US" dirty="0"/>
          </a:p>
        </p:txBody>
      </p:sp>
    </p:spTree>
    <p:extLst>
      <p:ext uri="{BB962C8B-B14F-4D97-AF65-F5344CB8AC3E}">
        <p14:creationId xmlns:p14="http://schemas.microsoft.com/office/powerpoint/2010/main" val="347902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Objectives</a:t>
            </a:r>
          </a:p>
        </p:txBody>
      </p:sp>
      <p:sp>
        <p:nvSpPr>
          <p:cNvPr id="3" name="Content Placeholder 2"/>
          <p:cNvSpPr>
            <a:spLocks noGrp="1"/>
          </p:cNvSpPr>
          <p:nvPr>
            <p:ph idx="1"/>
          </p:nvPr>
        </p:nvSpPr>
        <p:spPr/>
        <p:txBody>
          <a:bodyPr/>
          <a:lstStyle/>
          <a:p>
            <a:pPr algn="just"/>
            <a:r>
              <a:rPr lang="en-US" dirty="0">
                <a:solidFill>
                  <a:schemeClr val="accent1">
                    <a:lumMod val="75000"/>
                  </a:schemeClr>
                </a:solidFill>
              </a:rPr>
              <a:t>By the end of this lecture, the student will be able to Know Corticosteroids: glucocorticoids (GCs) and mineralocorticoids (MCs) from different perspectives:</a:t>
            </a:r>
          </a:p>
          <a:p>
            <a:pPr marL="0" indent="0" algn="just">
              <a:buNone/>
            </a:pPr>
            <a:endParaRPr lang="en-US" dirty="0"/>
          </a:p>
          <a:p>
            <a:pPr lvl="1" algn="just"/>
            <a:r>
              <a:rPr lang="en-US" dirty="0"/>
              <a:t>Their synthesis</a:t>
            </a:r>
          </a:p>
          <a:p>
            <a:pPr lvl="1" algn="just"/>
            <a:r>
              <a:rPr lang="en-US" dirty="0"/>
              <a:t>Their Mechanism of actions</a:t>
            </a:r>
          </a:p>
          <a:p>
            <a:pPr lvl="1" algn="just"/>
            <a:r>
              <a:rPr lang="en-US" dirty="0"/>
              <a:t>Their Metabolic, catabolic, anti-inflammatory and immunosuppressive effects</a:t>
            </a:r>
          </a:p>
          <a:p>
            <a:pPr lvl="1" algn="just"/>
            <a:r>
              <a:rPr lang="en-US" dirty="0"/>
              <a:t>Some examples of GCs and MCs </a:t>
            </a:r>
          </a:p>
          <a:p>
            <a:pPr lvl="2" algn="just"/>
            <a:r>
              <a:rPr lang="en-US" dirty="0"/>
              <a:t>Some of their clinical uses</a:t>
            </a:r>
          </a:p>
          <a:p>
            <a:pPr lvl="2" algn="just"/>
            <a:r>
              <a:rPr lang="en-US" dirty="0"/>
              <a:t>Toxicity</a:t>
            </a:r>
          </a:p>
          <a:p>
            <a:pPr lvl="2" algn="just"/>
            <a:r>
              <a:rPr lang="en-US" dirty="0"/>
              <a:t>GCs and MCs antagonists</a:t>
            </a:r>
          </a:p>
          <a:p>
            <a:pPr marL="457200" lvl="1" indent="0">
              <a:buNone/>
            </a:pPr>
            <a:endParaRPr lang="en-US" dirty="0"/>
          </a:p>
        </p:txBody>
      </p:sp>
    </p:spTree>
    <p:extLst>
      <p:ext uri="{BB962C8B-B14F-4D97-AF65-F5344CB8AC3E}">
        <p14:creationId xmlns:p14="http://schemas.microsoft.com/office/powerpoint/2010/main" val="2090221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me commonly used natural and synthetic corticosteroids for general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46" y="238286"/>
            <a:ext cx="11050291" cy="644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45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Synthetic Glucocorticoids</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b="1" dirty="0" err="1">
                <a:solidFill>
                  <a:srgbClr val="FF0000"/>
                </a:solidFill>
                <a:latin typeface="Arial" panose="020B0604020202020204" pitchFamily="34" charset="0"/>
                <a:cs typeface="Arial" panose="020B0604020202020204" pitchFamily="34" charset="0"/>
              </a:rPr>
              <a:t>Beclomethasone</a:t>
            </a:r>
            <a:r>
              <a:rPr lang="en-US" dirty="0">
                <a:solidFill>
                  <a:srgbClr val="FF0000"/>
                </a:solidFill>
                <a:latin typeface="Arial" panose="020B0604020202020204" pitchFamily="34" charset="0"/>
                <a:cs typeface="Arial" panose="020B0604020202020204" pitchFamily="34" charset="0"/>
              </a:rPr>
              <a:t> &amp; </a:t>
            </a:r>
            <a:r>
              <a:rPr lang="en-US" b="1" dirty="0">
                <a:solidFill>
                  <a:srgbClr val="FF0000"/>
                </a:solidFill>
                <a:latin typeface="Arial" panose="020B0604020202020204" pitchFamily="34" charset="0"/>
                <a:cs typeface="Arial" panose="020B0604020202020204" pitchFamily="34" charset="0"/>
              </a:rPr>
              <a:t>budesonide</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have been developed for use in </a:t>
            </a:r>
            <a:r>
              <a:rPr lang="en-US" b="1" dirty="0">
                <a:latin typeface="Arial" panose="020B0604020202020204" pitchFamily="34" charset="0"/>
                <a:cs typeface="Arial" panose="020B0604020202020204" pitchFamily="34" charset="0"/>
              </a:rPr>
              <a:t>asthma</a:t>
            </a:r>
            <a:r>
              <a:rPr lang="en-US" dirty="0">
                <a:latin typeface="Arial" panose="020B0604020202020204" pitchFamily="34" charset="0"/>
                <a:cs typeface="Arial" panose="020B0604020202020204" pitchFamily="34" charset="0"/>
              </a:rPr>
              <a:t> &amp; other conditions in which good surface activity on </a:t>
            </a:r>
            <a:r>
              <a:rPr lang="en-US" b="1" dirty="0">
                <a:latin typeface="Arial" panose="020B0604020202020204" pitchFamily="34" charset="0"/>
                <a:cs typeface="Arial" panose="020B0604020202020204" pitchFamily="34" charset="0"/>
              </a:rPr>
              <a:t>mucous membrane or skin </a:t>
            </a:r>
            <a:r>
              <a:rPr lang="en-US" dirty="0">
                <a:latin typeface="Arial" panose="020B0604020202020204" pitchFamily="34" charset="0"/>
                <a:cs typeface="Arial" panose="020B0604020202020204" pitchFamily="34" charset="0"/>
              </a:rPr>
              <a:t>is needed &amp; systemic effects are to be avoided.</a:t>
            </a:r>
          </a:p>
          <a:p>
            <a:pPr algn="just">
              <a:lnSpc>
                <a:spcPct val="150000"/>
              </a:lnSpc>
            </a:pPr>
            <a:endParaRPr lang="en-US" sz="800" dirty="0">
              <a:solidFill>
                <a:schemeClr val="tx1"/>
              </a:solidFill>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These drugs </a:t>
            </a:r>
            <a:r>
              <a:rPr lang="en-US" b="1" dirty="0">
                <a:latin typeface="Arial" panose="020B0604020202020204" pitchFamily="34" charset="0"/>
                <a:cs typeface="Arial" panose="020B0604020202020204" pitchFamily="34" charset="0"/>
              </a:rPr>
              <a:t>rapidly</a:t>
            </a:r>
            <a:r>
              <a:rPr lang="en-US" dirty="0">
                <a:latin typeface="Arial" panose="020B0604020202020204" pitchFamily="34" charset="0"/>
                <a:cs typeface="Arial" panose="020B0604020202020204" pitchFamily="34" charset="0"/>
              </a:rPr>
              <a:t> penetrate the </a:t>
            </a:r>
            <a:r>
              <a:rPr lang="en-US" b="1" dirty="0">
                <a:latin typeface="Arial" panose="020B0604020202020204" pitchFamily="34" charset="0"/>
                <a:cs typeface="Arial" panose="020B0604020202020204" pitchFamily="34" charset="0"/>
              </a:rPr>
              <a:t>airway mucosa </a:t>
            </a:r>
            <a:r>
              <a:rPr lang="en-US" dirty="0">
                <a:latin typeface="Arial" panose="020B0604020202020204" pitchFamily="34" charset="0"/>
                <a:cs typeface="Arial" panose="020B0604020202020204" pitchFamily="34" charset="0"/>
              </a:rPr>
              <a:t>but have very short half lives after they enter the blood, so that systemic effects &amp; toxicity are greatly </a:t>
            </a:r>
            <a:r>
              <a:rPr lang="en-US" b="1" dirty="0">
                <a:latin typeface="Arial" panose="020B0604020202020204" pitchFamily="34" charset="0"/>
                <a:cs typeface="Arial" panose="020B0604020202020204" pitchFamily="34" charset="0"/>
              </a:rPr>
              <a:t>reduced</a:t>
            </a:r>
            <a:r>
              <a:rPr lang="en-US"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317716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Clinical uses of corticosteroids</a:t>
            </a:r>
            <a:endParaRPr lang="en-US" dirty="0">
              <a:latin typeface="+mn-lt"/>
            </a:endParaRPr>
          </a:p>
        </p:txBody>
      </p:sp>
      <p:sp>
        <p:nvSpPr>
          <p:cNvPr id="3" name="Content Placeholder 2"/>
          <p:cNvSpPr>
            <a:spLocks noGrp="1"/>
          </p:cNvSpPr>
          <p:nvPr>
            <p:ph idx="1"/>
          </p:nvPr>
        </p:nvSpPr>
        <p:spPr>
          <a:xfrm>
            <a:off x="838200" y="1825625"/>
            <a:ext cx="10515600" cy="4838646"/>
          </a:xfrm>
        </p:spPr>
        <p:txBody>
          <a:bodyPr>
            <a:normAutofit fontScale="92500" lnSpcReduction="10000"/>
          </a:bodyPr>
          <a:lstStyle/>
          <a:p>
            <a:pPr>
              <a:buFont typeface="Wingdings" panose="05000000000000000000" pitchFamily="2" charset="2"/>
              <a:buChar char="v"/>
            </a:pPr>
            <a:r>
              <a:rPr lang="en-US" b="1" u="sng" dirty="0">
                <a:solidFill>
                  <a:srgbClr val="FF0000"/>
                </a:solidFill>
                <a:latin typeface="Arial" panose="020B0604020202020204" pitchFamily="34" charset="0"/>
                <a:cs typeface="Arial" panose="020B0604020202020204" pitchFamily="34" charset="0"/>
              </a:rPr>
              <a:t>Adrenal disorders:</a:t>
            </a:r>
          </a:p>
          <a:p>
            <a:pPr marL="0" indent="0">
              <a:buNone/>
            </a:pPr>
            <a:endParaRPr lang="en-US"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Addison’s disease (</a:t>
            </a:r>
            <a:r>
              <a:rPr lang="en-US" b="1" dirty="0">
                <a:latin typeface="Arial" panose="020B0604020202020204" pitchFamily="34" charset="0"/>
                <a:cs typeface="Arial" panose="020B0604020202020204" pitchFamily="34" charset="0"/>
              </a:rPr>
              <a:t>chronic</a:t>
            </a:r>
            <a:r>
              <a:rPr lang="en-US" dirty="0">
                <a:latin typeface="Arial" panose="020B0604020202020204" pitchFamily="34" charset="0"/>
                <a:cs typeface="Arial" panose="020B0604020202020204" pitchFamily="34" charset="0"/>
              </a:rPr>
              <a:t> adrenal cortical insufficiency)</a:t>
            </a:r>
          </a:p>
          <a:p>
            <a:pPr marL="0" indent="0">
              <a:lnSpc>
                <a:spcPct val="110000"/>
              </a:lnSpc>
              <a:buNone/>
            </a:pPr>
            <a:endParaRPr lang="en-US" dirty="0">
              <a:latin typeface="Arial" panose="020B0604020202020204" pitchFamily="34" charset="0"/>
              <a:cs typeface="Arial" panose="020B0604020202020204" pitchFamily="34" charset="0"/>
            </a:endParaRPr>
          </a:p>
          <a:p>
            <a:pPr>
              <a:lnSpc>
                <a:spcPct val="110000"/>
              </a:lnSpc>
            </a:pPr>
            <a:r>
              <a:rPr lang="en-US" b="1" dirty="0">
                <a:latin typeface="Arial" panose="020B0604020202020204" pitchFamily="34" charset="0"/>
                <a:cs typeface="Arial" panose="020B0604020202020204" pitchFamily="34" charset="0"/>
              </a:rPr>
              <a:t>Acute</a:t>
            </a:r>
            <a:r>
              <a:rPr lang="en-US" dirty="0">
                <a:latin typeface="Arial" panose="020B0604020202020204" pitchFamily="34" charset="0"/>
                <a:cs typeface="Arial" panose="020B0604020202020204" pitchFamily="34" charset="0"/>
              </a:rPr>
              <a:t> adrenal insufficiency associated with life threatening shock, infections or trauma</a:t>
            </a:r>
          </a:p>
          <a:p>
            <a:pPr marL="0" indent="0">
              <a:lnSpc>
                <a:spcPct val="110000"/>
              </a:lnSpc>
              <a:buNone/>
            </a:pPr>
            <a:endParaRPr lang="en-US"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Congenital adrenal hyperplasia (in which synthesis of </a:t>
            </a:r>
            <a:r>
              <a:rPr lang="en-US" b="1" dirty="0">
                <a:latin typeface="Arial" panose="020B0604020202020204" pitchFamily="34" charset="0"/>
                <a:cs typeface="Arial" panose="020B0604020202020204" pitchFamily="34" charset="0"/>
              </a:rPr>
              <a:t>abnormal forms </a:t>
            </a:r>
            <a:r>
              <a:rPr lang="en-US" dirty="0">
                <a:latin typeface="Arial" panose="020B0604020202020204" pitchFamily="34" charset="0"/>
                <a:cs typeface="Arial" panose="020B0604020202020204" pitchFamily="34" charset="0"/>
              </a:rPr>
              <a:t>of corticosteroids are stimulated by ACTH).</a:t>
            </a:r>
          </a:p>
          <a:p>
            <a:pPr marL="0" indent="0">
              <a:buNone/>
            </a:pP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427235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Clinical uses of corticosteroids</a:t>
            </a:r>
            <a:endParaRPr lang="en-US" dirty="0">
              <a:latin typeface="+mn-lt"/>
            </a:endParaRPr>
          </a:p>
        </p:txBody>
      </p:sp>
      <p:sp>
        <p:nvSpPr>
          <p:cNvPr id="3" name="Content Placeholder 2"/>
          <p:cNvSpPr>
            <a:spLocks noGrp="1"/>
          </p:cNvSpPr>
          <p:nvPr>
            <p:ph idx="1"/>
          </p:nvPr>
        </p:nvSpPr>
        <p:spPr>
          <a:xfrm>
            <a:off x="488731" y="1565330"/>
            <a:ext cx="11051628" cy="4959456"/>
          </a:xfrm>
        </p:spPr>
        <p:txBody>
          <a:bodyPr>
            <a:normAutofit fontScale="92500" lnSpcReduction="20000"/>
          </a:bodyPr>
          <a:lstStyle/>
          <a:p>
            <a:pPr>
              <a:lnSpc>
                <a:spcPct val="160000"/>
              </a:lnSpc>
              <a:buFont typeface="Wingdings" panose="05000000000000000000" pitchFamily="2" charset="2"/>
              <a:buChar char="v"/>
            </a:pPr>
            <a:r>
              <a:rPr lang="en-US" b="1" u="sng" dirty="0">
                <a:solidFill>
                  <a:srgbClr val="FF0000"/>
                </a:solidFill>
                <a:latin typeface="Arial" panose="020B0604020202020204" pitchFamily="34" charset="0"/>
                <a:cs typeface="Arial" panose="020B0604020202020204" pitchFamily="34" charset="0"/>
              </a:rPr>
              <a:t>Non-adrenal disorders:</a:t>
            </a:r>
          </a:p>
          <a:p>
            <a:pPr>
              <a:lnSpc>
                <a:spcPct val="160000"/>
              </a:lnSpc>
            </a:pPr>
            <a:r>
              <a:rPr lang="en-US" dirty="0">
                <a:latin typeface="Arial" panose="020B0604020202020204" pitchFamily="34" charset="0"/>
                <a:cs typeface="Arial" panose="020B0604020202020204" pitchFamily="34" charset="0"/>
              </a:rPr>
              <a:t>Allergic reactions (e.g. bronchial asthma, angioneurotic edema, drug reactions, urticaria, allergic rhinitis)</a:t>
            </a:r>
          </a:p>
          <a:p>
            <a:pPr>
              <a:lnSpc>
                <a:spcPct val="160000"/>
              </a:lnSpc>
            </a:pPr>
            <a:r>
              <a:rPr lang="en-US" dirty="0">
                <a:latin typeface="Arial" panose="020B0604020202020204" pitchFamily="34" charset="0"/>
                <a:cs typeface="Arial" panose="020B0604020202020204" pitchFamily="34" charset="0"/>
              </a:rPr>
              <a:t>Collagen vascular disorder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rheumatoid arthritis, systemic lupus erythematosus, giant cell arteritis, polymyositis, mixed connective tissue syndrome) </a:t>
            </a:r>
          </a:p>
          <a:p>
            <a:pPr>
              <a:lnSpc>
                <a:spcPct val="160000"/>
              </a:lnSpc>
            </a:pPr>
            <a:r>
              <a:rPr lang="en-US" dirty="0">
                <a:latin typeface="Arial" panose="020B0604020202020204" pitchFamily="34" charset="0"/>
                <a:cs typeface="Arial" panose="020B0604020202020204" pitchFamily="34" charset="0"/>
              </a:rPr>
              <a:t>Organ transplants (prevention &amp; treatment of rejection –immunosuppression).</a:t>
            </a:r>
          </a:p>
          <a:p>
            <a:endParaRPr lang="en-US" dirty="0"/>
          </a:p>
        </p:txBody>
      </p:sp>
    </p:spTree>
    <p:extLst>
      <p:ext uri="{BB962C8B-B14F-4D97-AF65-F5344CB8AC3E}">
        <p14:creationId xmlns:p14="http://schemas.microsoft.com/office/powerpoint/2010/main" val="3430252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Clinical uses of corticosteroids</a:t>
            </a:r>
            <a:endParaRPr lang="en-US" dirty="0">
              <a:latin typeface="+mn-lt"/>
            </a:endParaRPr>
          </a:p>
        </p:txBody>
      </p:sp>
      <p:sp>
        <p:nvSpPr>
          <p:cNvPr id="3" name="Content Placeholder 2"/>
          <p:cNvSpPr>
            <a:spLocks noGrp="1"/>
          </p:cNvSpPr>
          <p:nvPr>
            <p:ph idx="1"/>
          </p:nvPr>
        </p:nvSpPr>
        <p:spPr>
          <a:xfrm>
            <a:off x="602496" y="1825624"/>
            <a:ext cx="10987007" cy="4668165"/>
          </a:xfrm>
        </p:spPr>
        <p:txBody>
          <a:bodyPr>
            <a:normAutofit fontScale="92500" lnSpcReduction="10000"/>
          </a:bodyPr>
          <a:lstStyle/>
          <a:p>
            <a:r>
              <a:rPr lang="en-US" b="1" u="sng" dirty="0">
                <a:solidFill>
                  <a:srgbClr val="FF0000"/>
                </a:solidFill>
                <a:latin typeface="Arial" panose="020B0604020202020204" pitchFamily="34" charset="0"/>
                <a:cs typeface="Arial" panose="020B0604020202020204" pitchFamily="34" charset="0"/>
              </a:rPr>
              <a:t>Non-adrenal disorders:</a:t>
            </a:r>
          </a:p>
          <a:p>
            <a:pPr marL="0" indent="0">
              <a:buNone/>
            </a:pPr>
            <a:endParaRPr lang="en-US" b="1" u="sng" dirty="0">
              <a:solidFill>
                <a:srgbClr val="FF0000"/>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GI disorders such as inflammatory bowel disease</a:t>
            </a:r>
          </a:p>
          <a:p>
            <a:pPr algn="just">
              <a:lnSpc>
                <a:spcPct val="150000"/>
              </a:lnSpc>
            </a:pPr>
            <a:r>
              <a:rPr lang="en-US" dirty="0">
                <a:latin typeface="Arial" panose="020B0604020202020204" pitchFamily="34" charset="0"/>
                <a:cs typeface="Arial" panose="020B0604020202020204" pitchFamily="34" charset="0"/>
              </a:rPr>
              <a:t>Hematologic disorders (leukemia, multiple myeloma, acquired hemolytic anemia, acute allergic purpura)</a:t>
            </a:r>
          </a:p>
          <a:p>
            <a:pPr algn="just">
              <a:lnSpc>
                <a:spcPct val="150000"/>
              </a:lnSpc>
            </a:pPr>
            <a:r>
              <a:rPr lang="en-US" dirty="0">
                <a:latin typeface="Arial" panose="020B0604020202020204" pitchFamily="34" charset="0"/>
                <a:cs typeface="Arial" panose="020B0604020202020204" pitchFamily="34" charset="0"/>
              </a:rPr>
              <a:t>Infections (acute respiratory distress syndrome, sepsis)</a:t>
            </a:r>
          </a:p>
          <a:p>
            <a:pPr algn="just">
              <a:lnSpc>
                <a:spcPct val="150000"/>
              </a:lnSpc>
            </a:pPr>
            <a:r>
              <a:rPr lang="en-US" dirty="0">
                <a:latin typeface="Arial" panose="020B0604020202020204" pitchFamily="34" charset="0"/>
                <a:cs typeface="Arial" panose="020B0604020202020204" pitchFamily="34" charset="0"/>
              </a:rPr>
              <a:t>Neurologic disorders (to minimize cerebral edema after brain surgery, multiple sclerosis).</a:t>
            </a: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99076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Clinical uses of corticosteroids</a:t>
            </a:r>
            <a:endParaRPr lang="en-US" dirty="0">
              <a:latin typeface="+mn-lt"/>
            </a:endParaRPr>
          </a:p>
        </p:txBody>
      </p:sp>
      <p:sp>
        <p:nvSpPr>
          <p:cNvPr id="3" name="Content Placeholder 2"/>
          <p:cNvSpPr>
            <a:spLocks noGrp="1"/>
          </p:cNvSpPr>
          <p:nvPr>
            <p:ph idx="1"/>
          </p:nvPr>
        </p:nvSpPr>
        <p:spPr/>
        <p:txBody>
          <a:bodyPr>
            <a:normAutofit fontScale="92500"/>
          </a:bodyPr>
          <a:lstStyle/>
          <a:p>
            <a:pPr>
              <a:lnSpc>
                <a:spcPct val="150000"/>
              </a:lnSpc>
              <a:buFont typeface="Wingdings" panose="05000000000000000000" pitchFamily="2" charset="2"/>
              <a:buChar char="v"/>
            </a:pPr>
            <a:r>
              <a:rPr lang="en-US" b="1" u="sng" dirty="0">
                <a:solidFill>
                  <a:srgbClr val="FF0000"/>
                </a:solidFill>
                <a:latin typeface="Arial" panose="020B0604020202020204" pitchFamily="34" charset="0"/>
                <a:cs typeface="Arial" panose="020B0604020202020204" pitchFamily="34" charset="0"/>
              </a:rPr>
              <a:t>Non-adrenal disorders:</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Pulmonary diseases (e.g.; aspiration pneumonia, bronchial asthma, sarcoidosis).</a:t>
            </a:r>
          </a:p>
          <a:p>
            <a:pPr>
              <a:lnSpc>
                <a:spcPct val="150000"/>
              </a:lnSpc>
            </a:pPr>
            <a:r>
              <a:rPr lang="en-US" dirty="0">
                <a:latin typeface="Arial" panose="020B0604020202020204" pitchFamily="34" charset="0"/>
                <a:cs typeface="Arial" panose="020B0604020202020204" pitchFamily="34" charset="0"/>
              </a:rPr>
              <a:t>Thyroid diseases (malignant exophthalmos, subacute thyroiditis)</a:t>
            </a:r>
          </a:p>
          <a:p>
            <a:pPr>
              <a:lnSpc>
                <a:spcPct val="150000"/>
              </a:lnSpc>
            </a:pPr>
            <a:r>
              <a:rPr lang="en-US" dirty="0">
                <a:latin typeface="Arial" panose="020B0604020202020204" pitchFamily="34" charset="0"/>
                <a:cs typeface="Arial" panose="020B0604020202020204" pitchFamily="34" charset="0"/>
              </a:rPr>
              <a:t>Renal disorders (nephrotic syndrome)</a:t>
            </a:r>
          </a:p>
          <a:p>
            <a:pPr>
              <a:lnSpc>
                <a:spcPct val="150000"/>
              </a:lnSpc>
            </a:pPr>
            <a:r>
              <a:rPr lang="en-US" dirty="0">
                <a:latin typeface="Arial" panose="020B0604020202020204" pitchFamily="34" charset="0"/>
                <a:cs typeface="Arial" panose="020B0604020202020204" pitchFamily="34" charset="0"/>
              </a:rPr>
              <a:t>Miscellaneous (hypercalcemia, mountain sickness).</a:t>
            </a:r>
          </a:p>
          <a:p>
            <a:endParaRPr lang="en-US" dirty="0"/>
          </a:p>
        </p:txBody>
      </p:sp>
    </p:spTree>
    <p:extLst>
      <p:ext uri="{BB962C8B-B14F-4D97-AF65-F5344CB8AC3E}">
        <p14:creationId xmlns:p14="http://schemas.microsoft.com/office/powerpoint/2010/main" val="4070749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Corticosteroids </a:t>
            </a:r>
            <a:r>
              <a:rPr lang="en-US" b="1" dirty="0">
                <a:latin typeface="+mn-lt"/>
                <a:cs typeface="Arial" panose="020B0604020202020204" pitchFamily="34" charset="0"/>
              </a:rPr>
              <a:t>Toxicity (Adverse effects) </a:t>
            </a:r>
            <a:endParaRPr lang="en-US" b="1" dirty="0">
              <a:latin typeface="+mn-lt"/>
            </a:endParaRPr>
          </a:p>
        </p:txBody>
      </p:sp>
      <p:sp>
        <p:nvSpPr>
          <p:cNvPr id="3" name="Content Placeholder 2"/>
          <p:cNvSpPr>
            <a:spLocks noGrp="1"/>
          </p:cNvSpPr>
          <p:nvPr>
            <p:ph idx="1"/>
          </p:nvPr>
        </p:nvSpPr>
        <p:spPr>
          <a:xfrm>
            <a:off x="838200" y="1825624"/>
            <a:ext cx="10515600" cy="4668165"/>
          </a:xfrm>
        </p:spPr>
        <p:txBody>
          <a:bodyPr>
            <a:normAutofit fontScale="92500" lnSpcReduction="20000"/>
          </a:bodyPr>
          <a:lstStyle/>
          <a:p>
            <a:pPr algn="just">
              <a:lnSpc>
                <a:spcPct val="170000"/>
              </a:lnSpc>
            </a:pPr>
            <a:r>
              <a:rPr lang="en-US" dirty="0">
                <a:latin typeface="Arial" panose="020B0604020202020204" pitchFamily="34" charset="0"/>
                <a:cs typeface="Arial" panose="020B0604020202020204" pitchFamily="34" charset="0"/>
              </a:rPr>
              <a:t>Cushing’s syndrome (iatrogenic, by higher doses &gt; than 100 mg hydrocortisone daily for &gt; than 2 weeks characterized by moon shape face &amp; buffalo hump)</a:t>
            </a:r>
          </a:p>
          <a:p>
            <a:pPr algn="just">
              <a:lnSpc>
                <a:spcPct val="170000"/>
              </a:lnSpc>
            </a:pPr>
            <a:r>
              <a:rPr lang="en-US" dirty="0">
                <a:latin typeface="Arial" panose="020B0604020202020204" pitchFamily="34" charset="0"/>
                <a:cs typeface="Arial" panose="020B0604020202020204" pitchFamily="34" charset="0"/>
              </a:rPr>
              <a:t>Increased growth of fine hair on face, thighs &amp; trunk. Myopathy, muscle wasting, thinning of skin, Diabetes Mellitus</a:t>
            </a:r>
          </a:p>
          <a:p>
            <a:pPr algn="just">
              <a:lnSpc>
                <a:spcPct val="170000"/>
              </a:lnSpc>
            </a:pPr>
            <a:r>
              <a:rPr lang="en-US" dirty="0">
                <a:latin typeface="Arial" panose="020B0604020202020204" pitchFamily="34" charset="0"/>
                <a:cs typeface="Arial" panose="020B0604020202020204" pitchFamily="34" charset="0"/>
              </a:rPr>
              <a:t>Osteoporosis &amp; aseptic necrosis of the hip</a:t>
            </a:r>
          </a:p>
          <a:p>
            <a:pPr algn="just">
              <a:lnSpc>
                <a:spcPct val="170000"/>
              </a:lnSpc>
            </a:pPr>
            <a:r>
              <a:rPr lang="en-US" dirty="0">
                <a:latin typeface="Arial" panose="020B0604020202020204" pitchFamily="34" charset="0"/>
                <a:cs typeface="Arial" panose="020B0604020202020204" pitchFamily="34" charset="0"/>
              </a:rPr>
              <a:t>Wound healing is impaired</a:t>
            </a:r>
          </a:p>
          <a:p>
            <a:pPr marL="0" indent="0">
              <a:buNone/>
            </a:pPr>
            <a:endParaRPr lang="en-US" dirty="0"/>
          </a:p>
        </p:txBody>
      </p:sp>
    </p:spTree>
    <p:extLst>
      <p:ext uri="{BB962C8B-B14F-4D97-AF65-F5344CB8AC3E}">
        <p14:creationId xmlns:p14="http://schemas.microsoft.com/office/powerpoint/2010/main" val="204828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Corticosteroids </a:t>
            </a:r>
            <a:r>
              <a:rPr lang="en-US" b="1" dirty="0">
                <a:latin typeface="+mn-lt"/>
                <a:cs typeface="Arial" panose="020B0604020202020204" pitchFamily="34" charset="0"/>
              </a:rPr>
              <a:t>Toxicity (Adverse effects) </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pPr algn="just">
              <a:lnSpc>
                <a:spcPct val="170000"/>
              </a:lnSpc>
            </a:pPr>
            <a:r>
              <a:rPr lang="en-US" dirty="0">
                <a:latin typeface="Arial" panose="020B0604020202020204" pitchFamily="34" charset="0"/>
                <a:cs typeface="Arial" panose="020B0604020202020204" pitchFamily="34" charset="0"/>
              </a:rPr>
              <a:t>Peptic ulcer</a:t>
            </a:r>
          </a:p>
          <a:p>
            <a:pPr algn="just">
              <a:lnSpc>
                <a:spcPct val="170000"/>
              </a:lnSpc>
            </a:pPr>
            <a:r>
              <a:rPr lang="en-US" dirty="0">
                <a:latin typeface="Arial" panose="020B0604020202020204" pitchFamily="34" charset="0"/>
                <a:cs typeface="Arial" panose="020B0604020202020204" pitchFamily="34" charset="0"/>
              </a:rPr>
              <a:t>Acute psychosis, depression</a:t>
            </a:r>
          </a:p>
          <a:p>
            <a:pPr algn="just">
              <a:lnSpc>
                <a:spcPct val="170000"/>
              </a:lnSpc>
            </a:pPr>
            <a:r>
              <a:rPr lang="en-US" dirty="0" err="1">
                <a:latin typeface="Arial" panose="020B0604020202020204" pitchFamily="34" charset="0"/>
                <a:cs typeface="Arial" panose="020B0604020202020204" pitchFamily="34" charset="0"/>
              </a:rPr>
              <a:t>Subcapsular</a:t>
            </a:r>
            <a:r>
              <a:rPr lang="en-US" dirty="0">
                <a:latin typeface="Arial" panose="020B0604020202020204" pitchFamily="34" charset="0"/>
                <a:cs typeface="Arial" panose="020B0604020202020204" pitchFamily="34" charset="0"/>
              </a:rPr>
              <a:t> cataracts</a:t>
            </a:r>
          </a:p>
          <a:p>
            <a:pPr algn="just">
              <a:lnSpc>
                <a:spcPct val="170000"/>
              </a:lnSpc>
            </a:pPr>
            <a:r>
              <a:rPr lang="en-US" dirty="0">
                <a:latin typeface="Arial" panose="020B0604020202020204" pitchFamily="34" charset="0"/>
                <a:cs typeface="Arial" panose="020B0604020202020204" pitchFamily="34" charset="0"/>
              </a:rPr>
              <a:t>Growth suppression</a:t>
            </a:r>
          </a:p>
          <a:p>
            <a:pPr algn="just">
              <a:lnSpc>
                <a:spcPct val="170000"/>
              </a:lnSpc>
            </a:pPr>
            <a:r>
              <a:rPr lang="en-US" dirty="0">
                <a:latin typeface="Arial" panose="020B0604020202020204" pitchFamily="34" charset="0"/>
                <a:cs typeface="Arial" panose="020B0604020202020204" pitchFamily="34" charset="0"/>
              </a:rPr>
              <a:t>Hypertension</a:t>
            </a:r>
          </a:p>
          <a:p>
            <a:pPr algn="just">
              <a:lnSpc>
                <a:spcPct val="170000"/>
              </a:lnSpc>
            </a:pPr>
            <a:r>
              <a:rPr lang="en-US" dirty="0">
                <a:latin typeface="Arial" panose="020B0604020202020204" pitchFamily="34" charset="0"/>
                <a:cs typeface="Arial" panose="020B0604020202020204" pitchFamily="34" charset="0"/>
              </a:rPr>
              <a:t>Adrenal suppression.</a:t>
            </a:r>
            <a:endParaRPr lang="en-US" sz="2000" dirty="0">
              <a:latin typeface="Arial" panose="020B0604020202020204" pitchFamily="34" charset="0"/>
              <a:cs typeface="Arial" panose="020B0604020202020204" pitchFamily="34" charset="0"/>
            </a:endParaRPr>
          </a:p>
          <a:p>
            <a:pPr algn="just"/>
            <a:endParaRPr lang="en-US" dirty="0"/>
          </a:p>
        </p:txBody>
      </p:sp>
    </p:spTree>
    <p:extLst>
      <p:ext uri="{BB962C8B-B14F-4D97-AF65-F5344CB8AC3E}">
        <p14:creationId xmlns:p14="http://schemas.microsoft.com/office/powerpoint/2010/main" val="46123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73" y="365125"/>
            <a:ext cx="11685722" cy="1325563"/>
          </a:xfrm>
        </p:spPr>
        <p:txBody>
          <a:bodyPr>
            <a:normAutofit/>
          </a:bodyPr>
          <a:lstStyle/>
          <a:p>
            <a:pPr algn="ctr"/>
            <a:r>
              <a:rPr lang="en-US" b="1" dirty="0">
                <a:latin typeface="+mn-lt"/>
                <a:cs typeface="Arial" panose="020B0604020202020204" pitchFamily="34" charset="0"/>
              </a:rPr>
              <a:t>Methods for minimizing these toxicities include</a:t>
            </a:r>
            <a:endParaRPr lang="en-US" dirty="0">
              <a:latin typeface="+mn-lt"/>
            </a:endParaRPr>
          </a:p>
        </p:txBody>
      </p:sp>
      <p:sp>
        <p:nvSpPr>
          <p:cNvPr id="3" name="Content Placeholder 2"/>
          <p:cNvSpPr>
            <a:spLocks noGrp="1"/>
          </p:cNvSpPr>
          <p:nvPr>
            <p:ph idx="1"/>
          </p:nvPr>
        </p:nvSpPr>
        <p:spPr/>
        <p:txBody>
          <a:bodyPr/>
          <a:lstStyle/>
          <a:p>
            <a:pPr algn="just">
              <a:lnSpc>
                <a:spcPct val="150000"/>
              </a:lnSpc>
            </a:pPr>
            <a:r>
              <a:rPr lang="en-US" dirty="0">
                <a:latin typeface="Arial" panose="020B0604020202020204" pitchFamily="34" charset="0"/>
                <a:cs typeface="Arial" panose="020B0604020202020204" pitchFamily="34" charset="0"/>
              </a:rPr>
              <a:t>Local application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aerosol for asthma)</a:t>
            </a:r>
          </a:p>
          <a:p>
            <a:pPr algn="just">
              <a:lnSpc>
                <a:spcPct val="150000"/>
              </a:lnSpc>
            </a:pPr>
            <a:r>
              <a:rPr lang="en-US" dirty="0">
                <a:latin typeface="Arial" panose="020B0604020202020204" pitchFamily="34" charset="0"/>
                <a:cs typeface="Arial" panose="020B0604020202020204" pitchFamily="34" charset="0"/>
              </a:rPr>
              <a:t> Alternate day therapy (to reduce pituitary suppression)</a:t>
            </a:r>
          </a:p>
          <a:p>
            <a:pPr algn="just">
              <a:lnSpc>
                <a:spcPct val="150000"/>
              </a:lnSpc>
            </a:pPr>
            <a:r>
              <a:rPr lang="en-US" dirty="0">
                <a:latin typeface="Arial" panose="020B0604020202020204" pitchFamily="34" charset="0"/>
                <a:cs typeface="Arial" panose="020B0604020202020204" pitchFamily="34" charset="0"/>
              </a:rPr>
              <a:t>Tapering the dose soon after achieving a therapeutic response</a:t>
            </a:r>
          </a:p>
          <a:p>
            <a:pPr algn="just">
              <a:lnSpc>
                <a:spcPct val="150000"/>
              </a:lnSpc>
            </a:pPr>
            <a:r>
              <a:rPr lang="en-US" dirty="0">
                <a:latin typeface="Arial" panose="020B0604020202020204" pitchFamily="34" charset="0"/>
                <a:cs typeface="Arial" panose="020B0604020202020204" pitchFamily="34" charset="0"/>
              </a:rPr>
              <a:t>To avoid adrenal insufficiency in patients who have had long term therapy, </a:t>
            </a:r>
            <a:r>
              <a:rPr lang="en-US" b="1" dirty="0">
                <a:latin typeface="Arial" panose="020B0604020202020204" pitchFamily="34" charset="0"/>
                <a:cs typeface="Arial" panose="020B0604020202020204" pitchFamily="34" charset="0"/>
              </a:rPr>
              <a:t>additional stress doses </a:t>
            </a:r>
            <a:r>
              <a:rPr lang="en-US" dirty="0">
                <a:latin typeface="Arial" panose="020B0604020202020204" pitchFamily="34" charset="0"/>
                <a:cs typeface="Arial" panose="020B0604020202020204" pitchFamily="34" charset="0"/>
              </a:rPr>
              <a:t>may need to be given during serious illness, or before major surgery.</a:t>
            </a:r>
          </a:p>
          <a:p>
            <a:pPr marL="0" indent="0" algn="just">
              <a:buNone/>
            </a:pPr>
            <a:endParaRPr lang="en-US" dirty="0"/>
          </a:p>
        </p:txBody>
      </p:sp>
    </p:spTree>
    <p:extLst>
      <p:ext uri="{BB962C8B-B14F-4D97-AF65-F5344CB8AC3E}">
        <p14:creationId xmlns:p14="http://schemas.microsoft.com/office/powerpoint/2010/main" val="3845686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Examples for Mineralocorticoids:</a:t>
            </a:r>
            <a:endParaRPr lang="en-US" dirty="0">
              <a:latin typeface="+mn-lt"/>
            </a:endParaRPr>
          </a:p>
        </p:txBody>
      </p:sp>
      <p:sp>
        <p:nvSpPr>
          <p:cNvPr id="3" name="Content Placeholder 2"/>
          <p:cNvSpPr>
            <a:spLocks noGrp="1"/>
          </p:cNvSpPr>
          <p:nvPr>
            <p:ph idx="1"/>
          </p:nvPr>
        </p:nvSpPr>
        <p:spPr/>
        <p:txBody>
          <a:bodyPr>
            <a:normAutofit fontScale="85000" lnSpcReduction="10000"/>
          </a:bodyPr>
          <a:lstStyle/>
          <a:p>
            <a:pPr>
              <a:lnSpc>
                <a:spcPct val="160000"/>
              </a:lnSpc>
            </a:pPr>
            <a:r>
              <a:rPr lang="en-US" b="1" dirty="0">
                <a:solidFill>
                  <a:srgbClr val="FF0000"/>
                </a:solidFill>
                <a:latin typeface="Arial" panose="020B0604020202020204" pitchFamily="34" charset="0"/>
                <a:cs typeface="Arial" panose="020B0604020202020204" pitchFamily="34" charset="0"/>
              </a:rPr>
              <a:t>Aldosterone:</a:t>
            </a:r>
          </a:p>
          <a:p>
            <a:pPr>
              <a:lnSpc>
                <a:spcPct val="160000"/>
              </a:lnSpc>
            </a:pPr>
            <a:r>
              <a:rPr lang="en-US" dirty="0">
                <a:latin typeface="Arial" panose="020B0604020202020204" pitchFamily="34" charset="0"/>
                <a:cs typeface="Arial" panose="020B0604020202020204" pitchFamily="34" charset="0"/>
              </a:rPr>
              <a:t> The major </a:t>
            </a:r>
            <a:r>
              <a:rPr lang="en-US" b="1" dirty="0">
                <a:latin typeface="Arial" panose="020B0604020202020204" pitchFamily="34" charset="0"/>
                <a:cs typeface="Arial" panose="020B0604020202020204" pitchFamily="34" charset="0"/>
              </a:rPr>
              <a:t>natural</a:t>
            </a:r>
            <a:r>
              <a:rPr lang="en-US" dirty="0">
                <a:latin typeface="Arial" panose="020B0604020202020204" pitchFamily="34" charset="0"/>
                <a:cs typeface="Arial" panose="020B0604020202020204" pitchFamily="34" charset="0"/>
              </a:rPr>
              <a:t> mineralocorticoid in human.</a:t>
            </a:r>
          </a:p>
          <a:p>
            <a:pPr>
              <a:lnSpc>
                <a:spcPct val="160000"/>
              </a:lnSpc>
            </a:pPr>
            <a:r>
              <a:rPr lang="en-US" dirty="0">
                <a:latin typeface="Arial" panose="020B0604020202020204" pitchFamily="34" charset="0"/>
                <a:cs typeface="Arial" panose="020B0604020202020204" pitchFamily="34" charset="0"/>
              </a:rPr>
              <a:t>Aldosterone is the main salt-retaining hormone, promotes Na reabsorption, K excretion, in the distal convoluted tubule &amp; thus it is very important in the regulation of blood volume &amp; blood pressure. Its secretion is regulated by ACTH &amp; by the renin-angiotensin system.</a:t>
            </a:r>
          </a:p>
          <a:p>
            <a:pPr>
              <a:lnSpc>
                <a:spcPct val="160000"/>
              </a:lnSpc>
            </a:pPr>
            <a:r>
              <a:rPr lang="en-US" dirty="0">
                <a:latin typeface="Arial" panose="020B0604020202020204" pitchFamily="34" charset="0"/>
                <a:cs typeface="Arial" panose="020B0604020202020204" pitchFamily="34" charset="0"/>
              </a:rPr>
              <a:t>Aldosterone has short half life &amp; little glucocorticoid activity.  </a:t>
            </a:r>
          </a:p>
          <a:p>
            <a:endParaRPr lang="en-US" dirty="0"/>
          </a:p>
        </p:txBody>
      </p:sp>
    </p:spTree>
    <p:extLst>
      <p:ext uri="{BB962C8B-B14F-4D97-AF65-F5344CB8AC3E}">
        <p14:creationId xmlns:p14="http://schemas.microsoft.com/office/powerpoint/2010/main" val="12275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Introduction</a:t>
            </a:r>
          </a:p>
        </p:txBody>
      </p:sp>
      <p:sp>
        <p:nvSpPr>
          <p:cNvPr id="3" name="Content Placeholder 2"/>
          <p:cNvSpPr>
            <a:spLocks noGrp="1"/>
          </p:cNvSpPr>
          <p:nvPr>
            <p:ph idx="1"/>
          </p:nvPr>
        </p:nvSpPr>
        <p:spPr/>
        <p:txBody>
          <a:bodyPr>
            <a:normAutofit/>
          </a:bodyPr>
          <a:lstStyle/>
          <a:p>
            <a:pPr algn="just">
              <a:lnSpc>
                <a:spcPct val="150000"/>
              </a:lnSpc>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Corticosteroids</a:t>
            </a:r>
            <a:r>
              <a:rPr lang="en-US" dirty="0">
                <a:latin typeface="Arial" panose="020B0604020202020204" pitchFamily="34" charset="0"/>
                <a:cs typeface="Arial" panose="020B0604020202020204" pitchFamily="34" charset="0"/>
              </a:rPr>
              <a:t> are steroid hormones produced by the </a:t>
            </a:r>
            <a:r>
              <a:rPr lang="en-US" u="sng" dirty="0">
                <a:latin typeface="Arial" panose="020B0604020202020204" pitchFamily="34" charset="0"/>
                <a:cs typeface="Arial" panose="020B0604020202020204" pitchFamily="34" charset="0"/>
              </a:rPr>
              <a:t>adrenal cortex</a:t>
            </a:r>
            <a:r>
              <a:rPr lang="en-US" dirty="0">
                <a:latin typeface="Arial" panose="020B0604020202020204" pitchFamily="34" charset="0"/>
                <a:cs typeface="Arial" panose="020B0604020202020204" pitchFamily="34" charset="0"/>
              </a:rPr>
              <a:t>.</a:t>
            </a:r>
          </a:p>
          <a:p>
            <a:endParaRPr lang="en-US" dirty="0"/>
          </a:p>
          <a:p>
            <a:pPr>
              <a:lnSpc>
                <a:spcPct val="150000"/>
              </a:lnSpc>
            </a:pPr>
            <a:r>
              <a:rPr lang="en-US" b="1" u="sng" dirty="0">
                <a:solidFill>
                  <a:srgbClr val="FF0000"/>
                </a:solidFill>
                <a:latin typeface="Arial" panose="020B0604020202020204" pitchFamily="34" charset="0"/>
                <a:cs typeface="Arial" panose="020B0604020202020204" pitchFamily="34" charset="0"/>
              </a:rPr>
              <a:t>They consist of two major groups</a:t>
            </a:r>
            <a:r>
              <a:rPr lang="en-US" b="1" dirty="0">
                <a:solidFill>
                  <a:srgbClr val="FF0000"/>
                </a:solidFill>
                <a:latin typeface="Arial" panose="020B0604020202020204" pitchFamily="34" charset="0"/>
                <a:cs typeface="Arial" panose="020B0604020202020204" pitchFamily="34" charset="0"/>
              </a:rPr>
              <a:t>:</a:t>
            </a:r>
          </a:p>
          <a:p>
            <a:pPr marL="514350" indent="-514350">
              <a:lnSpc>
                <a:spcPct val="150000"/>
              </a:lnSpc>
              <a:buFont typeface="+mj-lt"/>
              <a:buAutoNum type="arabicPeriod"/>
            </a:pPr>
            <a:r>
              <a:rPr lang="en-US" sz="2800" dirty="0">
                <a:latin typeface="Arial" panose="020B0604020202020204" pitchFamily="34" charset="0"/>
                <a:cs typeface="Arial" panose="020B0604020202020204" pitchFamily="34" charset="0"/>
              </a:rPr>
              <a:t>Glucocorticoids [Major cortisol</a:t>
            </a:r>
            <a:r>
              <a:rPr lang="ar-SA" sz="2800" dirty="0">
                <a:latin typeface="Arial" panose="020B0604020202020204" pitchFamily="34" charset="0"/>
              </a:rPr>
              <a:t> </a:t>
            </a:r>
            <a:r>
              <a:rPr lang="en-US" sz="2800" dirty="0">
                <a:latin typeface="Arial" panose="020B0604020202020204" pitchFamily="34" charset="0"/>
                <a:cs typeface="Arial" panose="020B0604020202020204" pitchFamily="34" charset="0"/>
              </a:rPr>
              <a:t>(Hydrocortisone)]</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Mineralocorticoids</a:t>
            </a:r>
            <a:r>
              <a:rPr lang="ar-SA" dirty="0">
                <a:latin typeface="Arial" panose="020B0604020202020204" pitchFamily="34" charset="0"/>
              </a:rPr>
              <a:t> </a:t>
            </a:r>
            <a:r>
              <a:rPr lang="en-US" dirty="0">
                <a:latin typeface="Arial" panose="020B0604020202020204" pitchFamily="34" charset="0"/>
                <a:cs typeface="Arial" panose="020B0604020202020204" pitchFamily="34" charset="0"/>
              </a:rPr>
              <a:t>(most important Aldosterone) </a:t>
            </a:r>
          </a:p>
          <a:p>
            <a:endParaRPr lang="en-US" dirty="0"/>
          </a:p>
        </p:txBody>
      </p:sp>
    </p:spTree>
    <p:extLst>
      <p:ext uri="{BB962C8B-B14F-4D97-AF65-F5344CB8AC3E}">
        <p14:creationId xmlns:p14="http://schemas.microsoft.com/office/powerpoint/2010/main" val="2156265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Examples for Mineralocorticoids:</a:t>
            </a:r>
            <a:endParaRPr lang="en-US" dirty="0">
              <a:latin typeface="+mn-lt"/>
            </a:endParaRPr>
          </a:p>
        </p:txBody>
      </p:sp>
      <p:sp>
        <p:nvSpPr>
          <p:cNvPr id="3" name="Content Placeholder 2"/>
          <p:cNvSpPr>
            <a:spLocks noGrp="1"/>
          </p:cNvSpPr>
          <p:nvPr>
            <p:ph idx="1"/>
          </p:nvPr>
        </p:nvSpPr>
        <p:spPr/>
        <p:txBody>
          <a:bodyPr>
            <a:normAutofit lnSpcReduction="10000"/>
          </a:bodyPr>
          <a:lstStyle/>
          <a:p>
            <a:pPr>
              <a:lnSpc>
                <a:spcPct val="160000"/>
              </a:lnSpc>
            </a:pPr>
            <a:r>
              <a:rPr lang="en-US" b="1" dirty="0">
                <a:solidFill>
                  <a:srgbClr val="FF0000"/>
                </a:solidFill>
                <a:latin typeface="Arial" panose="020B0604020202020204" pitchFamily="34" charset="0"/>
                <a:cs typeface="Arial" panose="020B0604020202020204" pitchFamily="34" charset="0"/>
              </a:rPr>
              <a:t>Aldosterone Mechanism of action: </a:t>
            </a:r>
          </a:p>
          <a:p>
            <a:pPr lvl="1">
              <a:lnSpc>
                <a:spcPct val="160000"/>
              </a:lnSpc>
            </a:pPr>
            <a:r>
              <a:rPr lang="en-US" dirty="0">
                <a:latin typeface="Arial" panose="020B0604020202020204" pitchFamily="34" charset="0"/>
                <a:cs typeface="Arial" panose="020B0604020202020204" pitchFamily="34" charset="0"/>
              </a:rPr>
              <a:t>Same as that of glucocorticoids.</a:t>
            </a:r>
          </a:p>
          <a:p>
            <a:pPr marL="0" indent="0">
              <a:lnSpc>
                <a:spcPct val="160000"/>
              </a:lnSpc>
              <a:buNone/>
            </a:pPr>
            <a:endParaRPr lang="en-US" dirty="0">
              <a:latin typeface="Arial" panose="020B0604020202020204" pitchFamily="34" charset="0"/>
              <a:cs typeface="Arial" panose="020B0604020202020204" pitchFamily="34" charset="0"/>
            </a:endParaRPr>
          </a:p>
          <a:p>
            <a:pPr>
              <a:lnSpc>
                <a:spcPct val="160000"/>
              </a:lnSpc>
            </a:pPr>
            <a:r>
              <a:rPr lang="en-US" b="1" dirty="0">
                <a:latin typeface="Arial" panose="020B0604020202020204" pitchFamily="34" charset="0"/>
                <a:cs typeface="Arial" panose="020B0604020202020204" pitchFamily="34" charset="0"/>
              </a:rPr>
              <a:t>Fludrocortisone</a:t>
            </a:r>
            <a:r>
              <a:rPr lang="en-US" dirty="0">
                <a:latin typeface="Arial" panose="020B0604020202020204" pitchFamily="34" charset="0"/>
                <a:cs typeface="Arial" panose="020B0604020202020204" pitchFamily="34" charset="0"/>
              </a:rPr>
              <a:t> is favored for </a:t>
            </a:r>
            <a:r>
              <a:rPr lang="en-US" u="sng" dirty="0">
                <a:latin typeface="Arial" panose="020B0604020202020204" pitchFamily="34" charset="0"/>
                <a:cs typeface="Arial" panose="020B0604020202020204" pitchFamily="34" charset="0"/>
              </a:rPr>
              <a:t>replacement therapy</a:t>
            </a:r>
            <a:r>
              <a:rPr lang="en-US" dirty="0">
                <a:latin typeface="Arial" panose="020B0604020202020204" pitchFamily="34" charset="0"/>
                <a:cs typeface="Arial" panose="020B0604020202020204" pitchFamily="34" charset="0"/>
              </a:rPr>
              <a:t> after </a:t>
            </a:r>
            <a:r>
              <a:rPr lang="en-US" dirty="0" err="1">
                <a:latin typeface="Arial" panose="020B0604020202020204" pitchFamily="34" charset="0"/>
                <a:cs typeface="Arial" panose="020B0604020202020204" pitchFamily="34" charset="0"/>
              </a:rPr>
              <a:t>adrenalectomy</a:t>
            </a:r>
            <a:r>
              <a:rPr lang="en-US" dirty="0">
                <a:latin typeface="Arial" panose="020B0604020202020204" pitchFamily="34" charset="0"/>
                <a:cs typeface="Arial" panose="020B0604020202020204" pitchFamily="34" charset="0"/>
              </a:rPr>
              <a:t> &amp; in other conditions in which mineralocorticoid therapy is needed. </a:t>
            </a:r>
          </a:p>
          <a:p>
            <a:endParaRPr lang="en-US" dirty="0"/>
          </a:p>
        </p:txBody>
      </p:sp>
    </p:spTree>
    <p:extLst>
      <p:ext uri="{BB962C8B-B14F-4D97-AF65-F5344CB8AC3E}">
        <p14:creationId xmlns:p14="http://schemas.microsoft.com/office/powerpoint/2010/main" val="2687879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Examples for GCs Antagonists:</a:t>
            </a:r>
            <a:endParaRPr lang="en-US" dirty="0">
              <a:latin typeface="+mn-lt"/>
            </a:endParaRPr>
          </a:p>
        </p:txBody>
      </p:sp>
      <p:sp>
        <p:nvSpPr>
          <p:cNvPr id="3" name="Content Placeholder 2"/>
          <p:cNvSpPr>
            <a:spLocks noGrp="1"/>
          </p:cNvSpPr>
          <p:nvPr>
            <p:ph idx="1"/>
          </p:nvPr>
        </p:nvSpPr>
        <p:spPr>
          <a:xfrm>
            <a:off x="838200" y="1825625"/>
            <a:ext cx="10515600" cy="4730158"/>
          </a:xfrm>
        </p:spPr>
        <p:txBody>
          <a:bodyPr>
            <a:normAutofit fontScale="92500" lnSpcReduction="20000"/>
          </a:bodyPr>
          <a:lstStyle/>
          <a:p>
            <a:pPr>
              <a:lnSpc>
                <a:spcPct val="150000"/>
              </a:lnSpc>
            </a:pPr>
            <a:r>
              <a:rPr lang="en-US" b="1" u="sng" dirty="0">
                <a:solidFill>
                  <a:srgbClr val="FF0000"/>
                </a:solidFill>
                <a:latin typeface="Arial" panose="020B0604020202020204" pitchFamily="34" charset="0"/>
                <a:cs typeface="Arial" panose="020B0604020202020204" pitchFamily="34" charset="0"/>
              </a:rPr>
              <a:t>Receptor Antagonists:</a:t>
            </a:r>
          </a:p>
          <a:p>
            <a:pPr marL="0" indent="0">
              <a:lnSpc>
                <a:spcPct val="150000"/>
              </a:lnSpc>
              <a:buNone/>
            </a:pPr>
            <a:endParaRPr lang="en-US" sz="1200" b="1" dirty="0">
              <a:solidFill>
                <a:schemeClr val="tx1"/>
              </a:solidFill>
              <a:latin typeface="Arial" panose="020B0604020202020204" pitchFamily="34" charset="0"/>
              <a:cs typeface="Arial" panose="020B0604020202020204" pitchFamily="34" charset="0"/>
            </a:endParaRPr>
          </a:p>
          <a:p>
            <a:pPr algn="just">
              <a:lnSpc>
                <a:spcPct val="150000"/>
              </a:lnSpc>
            </a:pPr>
            <a:r>
              <a:rPr lang="en-US" b="1" dirty="0">
                <a:latin typeface="Arial" panose="020B0604020202020204" pitchFamily="34" charset="0"/>
                <a:cs typeface="Arial" panose="020B0604020202020204" pitchFamily="34" charset="0"/>
              </a:rPr>
              <a:t>Spironolactone </a:t>
            </a:r>
            <a:r>
              <a:rPr lang="en-US" dirty="0">
                <a:latin typeface="Arial" panose="020B0604020202020204" pitchFamily="34" charset="0"/>
                <a:cs typeface="Arial" panose="020B0604020202020204" pitchFamily="34" charset="0"/>
              </a:rPr>
              <a:t>(</a:t>
            </a:r>
            <a:r>
              <a:rPr lang="en-US" u="sng" dirty="0">
                <a:latin typeface="Arial" panose="020B0604020202020204" pitchFamily="34" charset="0"/>
                <a:cs typeface="Arial" panose="020B0604020202020204" pitchFamily="34" charset="0"/>
              </a:rPr>
              <a:t>mineralocorticoid</a:t>
            </a:r>
            <a:r>
              <a:rPr lang="en-US" dirty="0">
                <a:latin typeface="Arial" panose="020B0604020202020204" pitchFamily="34" charset="0"/>
                <a:cs typeface="Arial" panose="020B0604020202020204" pitchFamily="34" charset="0"/>
              </a:rPr>
              <a:t> antagonist &amp; K-sparing diuretic)</a:t>
            </a:r>
          </a:p>
          <a:p>
            <a:pPr lvl="1" algn="just">
              <a:lnSpc>
                <a:spcPct val="150000"/>
              </a:lnSpc>
            </a:pPr>
            <a:r>
              <a:rPr lang="en-US" dirty="0">
                <a:latin typeface="Arial" panose="020B0604020202020204" pitchFamily="34" charset="0"/>
                <a:cs typeface="Arial" panose="020B0604020202020204" pitchFamily="34" charset="0"/>
              </a:rPr>
              <a:t>antagonists of aldosterone at its receptor, used in the treatment of primary </a:t>
            </a:r>
            <a:r>
              <a:rPr lang="en-US" dirty="0" err="1">
                <a:latin typeface="Arial" panose="020B0604020202020204" pitchFamily="34" charset="0"/>
                <a:cs typeface="Arial" panose="020B0604020202020204" pitchFamily="34" charset="0"/>
              </a:rPr>
              <a:t>aldosteronism</a:t>
            </a:r>
            <a:r>
              <a:rPr lang="en-US" dirty="0">
                <a:latin typeface="Arial" panose="020B0604020202020204" pitchFamily="34" charset="0"/>
                <a:cs typeface="Arial" panose="020B0604020202020204" pitchFamily="34" charset="0"/>
              </a:rPr>
              <a:t> (</a:t>
            </a:r>
            <a:r>
              <a:rPr lang="en-US" b="1" dirty="0"/>
              <a:t>Conn’s syndrome).</a:t>
            </a: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sz="1300" dirty="0">
              <a:solidFill>
                <a:schemeClr val="tx1"/>
              </a:solidFill>
              <a:latin typeface="Arial" panose="020B0604020202020204" pitchFamily="34" charset="0"/>
              <a:cs typeface="Arial" panose="020B0604020202020204" pitchFamily="34" charset="0"/>
            </a:endParaRPr>
          </a:p>
          <a:p>
            <a:pPr algn="just">
              <a:lnSpc>
                <a:spcPct val="150000"/>
              </a:lnSpc>
            </a:pPr>
            <a:r>
              <a:rPr lang="en-US" b="1" dirty="0">
                <a:latin typeface="Arial" panose="020B0604020202020204" pitchFamily="34" charset="0"/>
                <a:cs typeface="Arial" panose="020B0604020202020204" pitchFamily="34" charset="0"/>
              </a:rPr>
              <a:t>Mifepristone:</a:t>
            </a:r>
          </a:p>
          <a:p>
            <a:pPr lvl="1" algn="just">
              <a:lnSpc>
                <a:spcPct val="150000"/>
              </a:lnSpc>
            </a:pPr>
            <a:r>
              <a:rPr lang="en-US" dirty="0">
                <a:latin typeface="Arial" panose="020B0604020202020204" pitchFamily="34" charset="0"/>
                <a:cs typeface="Arial" panose="020B0604020202020204" pitchFamily="34" charset="0"/>
              </a:rPr>
              <a:t>A competitive inhibitor of </a:t>
            </a:r>
            <a:r>
              <a:rPr lang="en-US" u="sng" dirty="0">
                <a:latin typeface="Arial" panose="020B0604020202020204" pitchFamily="34" charset="0"/>
                <a:cs typeface="Arial" panose="020B0604020202020204" pitchFamily="34" charset="0"/>
              </a:rPr>
              <a:t>glucocorticoid</a:t>
            </a:r>
            <a:r>
              <a:rPr lang="en-US" dirty="0">
                <a:latin typeface="Arial" panose="020B0604020202020204" pitchFamily="34" charset="0"/>
                <a:cs typeface="Arial" panose="020B0604020202020204" pitchFamily="34" charset="0"/>
              </a:rPr>
              <a:t> receptors &amp; useful in the treatment of Cushing's syndrome.</a:t>
            </a:r>
          </a:p>
          <a:p>
            <a:endParaRPr lang="en-US" dirty="0"/>
          </a:p>
        </p:txBody>
      </p:sp>
    </p:spTree>
    <p:extLst>
      <p:ext uri="{BB962C8B-B14F-4D97-AF65-F5344CB8AC3E}">
        <p14:creationId xmlns:p14="http://schemas.microsoft.com/office/powerpoint/2010/main" val="3275972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Examples for GCs Antagonists:</a:t>
            </a:r>
            <a:endParaRPr lang="en-US" dirty="0">
              <a:latin typeface="+mn-lt"/>
            </a:endParaRPr>
          </a:p>
        </p:txBody>
      </p:sp>
      <p:sp>
        <p:nvSpPr>
          <p:cNvPr id="3" name="Content Placeholder 2"/>
          <p:cNvSpPr>
            <a:spLocks noGrp="1"/>
          </p:cNvSpPr>
          <p:nvPr>
            <p:ph idx="1"/>
          </p:nvPr>
        </p:nvSpPr>
        <p:spPr/>
        <p:txBody>
          <a:bodyPr/>
          <a:lstStyle/>
          <a:p>
            <a:pPr marL="0" indent="0">
              <a:lnSpc>
                <a:spcPct val="150000"/>
              </a:lnSpc>
              <a:buNone/>
            </a:pPr>
            <a:r>
              <a:rPr lang="en-US" b="1" u="sng" dirty="0">
                <a:solidFill>
                  <a:srgbClr val="FF0000"/>
                </a:solidFill>
                <a:latin typeface="Arial" panose="020B0604020202020204" pitchFamily="34" charset="0"/>
                <a:cs typeface="Arial" panose="020B0604020202020204" pitchFamily="34" charset="0"/>
              </a:rPr>
              <a:t>Synthesis inhibitors:</a:t>
            </a:r>
          </a:p>
          <a:p>
            <a:pPr marL="0" indent="0">
              <a:lnSpc>
                <a:spcPct val="150000"/>
              </a:lnSpc>
              <a:buNone/>
            </a:pPr>
            <a:endParaRPr lang="en-US" sz="1200" b="1" dirty="0">
              <a:solidFill>
                <a:schemeClr val="accent2"/>
              </a:solidFill>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 Ketoconazole </a:t>
            </a:r>
            <a:r>
              <a:rPr lang="en-US" b="1" dirty="0">
                <a:solidFill>
                  <a:schemeClr val="accent4">
                    <a:lumMod val="50000"/>
                  </a:schemeClr>
                </a:solidFill>
                <a:latin typeface="Arial" panose="020B0604020202020204" pitchFamily="34" charset="0"/>
                <a:cs typeface="Arial" panose="020B0604020202020204" pitchFamily="34" charset="0"/>
              </a:rPr>
              <a:t>(anti fungal)</a:t>
            </a:r>
            <a:endParaRPr lang="en-US" b="1"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Clinical uses:</a:t>
            </a:r>
          </a:p>
          <a:p>
            <a:pPr algn="just">
              <a:lnSpc>
                <a:spcPct val="150000"/>
              </a:lnSpc>
            </a:pPr>
            <a:r>
              <a:rPr lang="en-US" b="1" dirty="0">
                <a:latin typeface="Arial" panose="020B0604020202020204" pitchFamily="34" charset="0"/>
                <a:cs typeface="Arial" panose="020B0604020202020204" pitchFamily="34" charset="0"/>
              </a:rPr>
              <a:t>Adrenal cancer</a:t>
            </a:r>
            <a:r>
              <a:rPr lang="en-US" dirty="0">
                <a:latin typeface="Arial" panose="020B0604020202020204" pitchFamily="34" charset="0"/>
                <a:cs typeface="Arial" panose="020B0604020202020204" pitchFamily="34" charset="0"/>
              </a:rPr>
              <a:t>, when surgical therapy is impractical or unsuccessful because of metastasis.</a:t>
            </a:r>
          </a:p>
          <a:p>
            <a:endParaRPr lang="en-US" dirty="0"/>
          </a:p>
        </p:txBody>
      </p:sp>
    </p:spTree>
    <p:extLst>
      <p:ext uri="{BB962C8B-B14F-4D97-AF65-F5344CB8AC3E}">
        <p14:creationId xmlns:p14="http://schemas.microsoft.com/office/powerpoint/2010/main" val="2202577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Examples for GCs Antagonists:</a:t>
            </a:r>
            <a:endParaRPr lang="en-US" dirty="0">
              <a:latin typeface="+mn-lt"/>
            </a:endParaRPr>
          </a:p>
        </p:txBody>
      </p:sp>
      <p:sp>
        <p:nvSpPr>
          <p:cNvPr id="3" name="Content Placeholder 2"/>
          <p:cNvSpPr>
            <a:spLocks noGrp="1"/>
          </p:cNvSpPr>
          <p:nvPr>
            <p:ph idx="1"/>
          </p:nvPr>
        </p:nvSpPr>
        <p:spPr>
          <a:xfrm>
            <a:off x="838200" y="1825625"/>
            <a:ext cx="10515600" cy="4513182"/>
          </a:xfrm>
        </p:spPr>
        <p:txBody>
          <a:bodyPr>
            <a:normAutofit fontScale="92500" lnSpcReduction="20000"/>
          </a:bodyPr>
          <a:lstStyle/>
          <a:p>
            <a:pPr>
              <a:lnSpc>
                <a:spcPct val="150000"/>
              </a:lnSpc>
            </a:pPr>
            <a:r>
              <a:rPr lang="en-US" b="1" u="sng" dirty="0">
                <a:solidFill>
                  <a:srgbClr val="FF0000"/>
                </a:solidFill>
                <a:latin typeface="Arial" panose="020B0604020202020204" pitchFamily="34" charset="0"/>
                <a:cs typeface="Arial" panose="020B0604020202020204" pitchFamily="34" charset="0"/>
              </a:rPr>
              <a:t>Mechanism of Action of Ketoconazole:</a:t>
            </a:r>
            <a:r>
              <a:rPr lang="en-US" b="1" dirty="0">
                <a:solidFill>
                  <a:srgbClr val="FF0000"/>
                </a:solidFill>
                <a:latin typeface="Arial" panose="020B0604020202020204" pitchFamily="34" charset="0"/>
                <a:cs typeface="Arial" panose="020B0604020202020204" pitchFamily="34" charset="0"/>
              </a:rPr>
              <a:t> </a:t>
            </a:r>
          </a:p>
          <a:p>
            <a:pPr algn="just">
              <a:lnSpc>
                <a:spcPct val="150000"/>
              </a:lnSpc>
            </a:pPr>
            <a:r>
              <a:rPr lang="en-US" dirty="0">
                <a:latin typeface="Arial" panose="020B0604020202020204" pitchFamily="34" charset="0"/>
                <a:cs typeface="Arial" panose="020B0604020202020204" pitchFamily="34" charset="0"/>
              </a:rPr>
              <a:t>It inhibits the cytochrome p450 enzymes necessary for the synthesis of all steroids &amp; is used in a no. of conditions in which </a:t>
            </a:r>
            <a:r>
              <a:rPr lang="en-US" u="sng" dirty="0">
                <a:latin typeface="Arial" panose="020B0604020202020204" pitchFamily="34" charset="0"/>
                <a:cs typeface="Arial" panose="020B0604020202020204" pitchFamily="34" charset="0"/>
              </a:rPr>
              <a:t>reduced steroid</a:t>
            </a:r>
            <a:r>
              <a:rPr lang="en-US" dirty="0">
                <a:latin typeface="Arial" panose="020B0604020202020204" pitchFamily="34" charset="0"/>
                <a:cs typeface="Arial" panose="020B0604020202020204" pitchFamily="34" charset="0"/>
              </a:rPr>
              <a:t> level are desirable such as:</a:t>
            </a:r>
          </a:p>
          <a:p>
            <a:pPr marL="971550" lvl="1" indent="-514350">
              <a:lnSpc>
                <a:spcPct val="150000"/>
              </a:lnSpc>
              <a:buFont typeface="+mj-lt"/>
              <a:buAutoNum type="arabicPeriod"/>
            </a:pPr>
            <a:r>
              <a:rPr lang="en-US" dirty="0">
                <a:latin typeface="Arial" panose="020B0604020202020204" pitchFamily="34" charset="0"/>
                <a:cs typeface="Arial" panose="020B0604020202020204" pitchFamily="34" charset="0"/>
              </a:rPr>
              <a:t>Adrenal carcinoma</a:t>
            </a:r>
          </a:p>
          <a:p>
            <a:pPr marL="971550" lvl="1" indent="-514350">
              <a:lnSpc>
                <a:spcPct val="150000"/>
              </a:lnSpc>
              <a:buFont typeface="+mj-lt"/>
              <a:buAutoNum type="arabicPeriod"/>
            </a:pPr>
            <a:r>
              <a:rPr lang="en-US" dirty="0">
                <a:latin typeface="Arial" panose="020B0604020202020204" pitchFamily="34" charset="0"/>
                <a:cs typeface="Arial" panose="020B0604020202020204" pitchFamily="34" charset="0"/>
              </a:rPr>
              <a:t>Hirsutism</a:t>
            </a:r>
          </a:p>
          <a:p>
            <a:pPr marL="971550" lvl="1" indent="-514350">
              <a:lnSpc>
                <a:spcPct val="150000"/>
              </a:lnSpc>
              <a:buFont typeface="+mj-lt"/>
              <a:buAutoNum type="arabicPeriod"/>
            </a:pPr>
            <a:r>
              <a:rPr lang="en-US" dirty="0">
                <a:latin typeface="Arial" panose="020B0604020202020204" pitchFamily="34" charset="0"/>
                <a:cs typeface="Arial" panose="020B0604020202020204" pitchFamily="34" charset="0"/>
              </a:rPr>
              <a:t>Breast cancer</a:t>
            </a:r>
          </a:p>
          <a:p>
            <a:pPr marL="971550" lvl="1" indent="-514350">
              <a:lnSpc>
                <a:spcPct val="150000"/>
              </a:lnSpc>
              <a:buFont typeface="+mj-lt"/>
              <a:buAutoNum type="arabicPeriod"/>
            </a:pPr>
            <a:r>
              <a:rPr lang="en-US" dirty="0">
                <a:latin typeface="Arial" panose="020B0604020202020204" pitchFamily="34" charset="0"/>
                <a:cs typeface="Arial" panose="020B0604020202020204" pitchFamily="34" charset="0"/>
              </a:rPr>
              <a:t>Prostate cancer.</a:t>
            </a:r>
          </a:p>
          <a:p>
            <a:endParaRPr lang="en-US" dirty="0"/>
          </a:p>
        </p:txBody>
      </p:sp>
    </p:spTree>
    <p:extLst>
      <p:ext uri="{BB962C8B-B14F-4D97-AF65-F5344CB8AC3E}">
        <p14:creationId xmlns:p14="http://schemas.microsoft.com/office/powerpoint/2010/main" val="3991675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79" y="2844854"/>
            <a:ext cx="10515600" cy="1325563"/>
          </a:xfrm>
        </p:spPr>
        <p:txBody>
          <a:bodyPr/>
          <a:lstStyle/>
          <a:p>
            <a:pPr algn="ctr"/>
            <a:r>
              <a:rPr lang="en-US" b="1" dirty="0">
                <a:latin typeface="+mn-lt"/>
              </a:rPr>
              <a:t>Questions ???</a:t>
            </a:r>
          </a:p>
        </p:txBody>
      </p:sp>
    </p:spTree>
    <p:extLst>
      <p:ext uri="{BB962C8B-B14F-4D97-AF65-F5344CB8AC3E}">
        <p14:creationId xmlns:p14="http://schemas.microsoft.com/office/powerpoint/2010/main" val="286959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Biosynthesis of Adrenal Hormones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7060" b="953"/>
          <a:stretch/>
        </p:blipFill>
        <p:spPr>
          <a:xfrm>
            <a:off x="1340616" y="1583636"/>
            <a:ext cx="9144000" cy="4942116"/>
          </a:xfrm>
          <a:prstGeom prst="rect">
            <a:avLst/>
          </a:prstGeom>
        </p:spPr>
      </p:pic>
    </p:spTree>
    <p:extLst>
      <p:ext uri="{BB962C8B-B14F-4D97-AF65-F5344CB8AC3E}">
        <p14:creationId xmlns:p14="http://schemas.microsoft.com/office/powerpoint/2010/main" val="347523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GCs and MCs Effects:</a:t>
            </a:r>
          </a:p>
        </p:txBody>
      </p:sp>
      <p:sp>
        <p:nvSpPr>
          <p:cNvPr id="3" name="Content Placeholder 2"/>
          <p:cNvSpPr>
            <a:spLocks noGrp="1"/>
          </p:cNvSpPr>
          <p:nvPr>
            <p:ph idx="1"/>
          </p:nvPr>
        </p:nvSpPr>
        <p:spPr>
          <a:xfrm>
            <a:off x="182880" y="1690688"/>
            <a:ext cx="11734800" cy="4771071"/>
          </a:xfrm>
        </p:spPr>
        <p:txBody>
          <a:bodyPr>
            <a:normAutofit fontScale="92500" lnSpcReduction="20000"/>
          </a:bodyPr>
          <a:lstStyle/>
          <a:p>
            <a:pPr lvl="1">
              <a:lnSpc>
                <a:spcPct val="160000"/>
              </a:lnSpc>
            </a:pPr>
            <a:r>
              <a:rPr lang="en-US" sz="3000" b="1" dirty="0">
                <a:solidFill>
                  <a:schemeClr val="tx1"/>
                </a:solidFill>
                <a:cs typeface="Arial" panose="020B0604020202020204" pitchFamily="34" charset="0"/>
              </a:rPr>
              <a:t>Glucocorticoids:</a:t>
            </a:r>
          </a:p>
          <a:p>
            <a:pPr marL="457200" lvl="1" indent="0" algn="just">
              <a:lnSpc>
                <a:spcPct val="160000"/>
              </a:lnSpc>
              <a:buNone/>
            </a:pPr>
            <a:r>
              <a:rPr lang="en-US" sz="3000" dirty="0">
                <a:solidFill>
                  <a:schemeClr val="tx1"/>
                </a:solidFill>
                <a:cs typeface="Arial" panose="020B0604020202020204" pitchFamily="34" charset="0"/>
              </a:rPr>
              <a:t>They have important effects on intermediary </a:t>
            </a:r>
            <a:r>
              <a:rPr lang="en-US" sz="3000" dirty="0">
                <a:solidFill>
                  <a:srgbClr val="FF0000"/>
                </a:solidFill>
                <a:cs typeface="Arial" panose="020B0604020202020204" pitchFamily="34" charset="0"/>
              </a:rPr>
              <a:t>metabolism</a:t>
            </a:r>
            <a:r>
              <a:rPr lang="en-US" sz="3000" dirty="0">
                <a:solidFill>
                  <a:schemeClr val="tx1"/>
                </a:solidFill>
                <a:cs typeface="Arial" panose="020B0604020202020204" pitchFamily="34" charset="0"/>
              </a:rPr>
              <a:t>, </a:t>
            </a:r>
            <a:r>
              <a:rPr lang="en-US" sz="3000" dirty="0">
                <a:solidFill>
                  <a:srgbClr val="FF0000"/>
                </a:solidFill>
                <a:cs typeface="Arial" panose="020B0604020202020204" pitchFamily="34" charset="0"/>
              </a:rPr>
              <a:t>catabolism</a:t>
            </a:r>
            <a:r>
              <a:rPr lang="en-US" sz="3000" dirty="0">
                <a:solidFill>
                  <a:schemeClr val="tx1"/>
                </a:solidFill>
                <a:cs typeface="Arial" panose="020B0604020202020204" pitchFamily="34" charset="0"/>
              </a:rPr>
              <a:t>, </a:t>
            </a:r>
            <a:r>
              <a:rPr lang="en-US" sz="3000" dirty="0">
                <a:solidFill>
                  <a:srgbClr val="FF0000"/>
                </a:solidFill>
                <a:cs typeface="Arial" panose="020B0604020202020204" pitchFamily="34" charset="0"/>
              </a:rPr>
              <a:t>immune responses</a:t>
            </a:r>
            <a:r>
              <a:rPr lang="en-US" sz="3000" dirty="0">
                <a:solidFill>
                  <a:schemeClr val="tx1"/>
                </a:solidFill>
                <a:cs typeface="Arial" panose="020B0604020202020204" pitchFamily="34" charset="0"/>
              </a:rPr>
              <a:t>, </a:t>
            </a:r>
            <a:r>
              <a:rPr lang="en-US" sz="3000" dirty="0">
                <a:solidFill>
                  <a:srgbClr val="FF0000"/>
                </a:solidFill>
                <a:cs typeface="Arial" panose="020B0604020202020204" pitchFamily="34" charset="0"/>
              </a:rPr>
              <a:t>growth</a:t>
            </a:r>
            <a:r>
              <a:rPr lang="en-US" sz="3000" dirty="0">
                <a:solidFill>
                  <a:schemeClr val="tx1"/>
                </a:solidFill>
                <a:cs typeface="Arial" panose="020B0604020202020204" pitchFamily="34" charset="0"/>
              </a:rPr>
              <a:t> and </a:t>
            </a:r>
            <a:r>
              <a:rPr lang="en-US" sz="3000" dirty="0">
                <a:solidFill>
                  <a:srgbClr val="FF0000"/>
                </a:solidFill>
                <a:cs typeface="Arial" panose="020B0604020202020204" pitchFamily="34" charset="0"/>
              </a:rPr>
              <a:t>inflammation</a:t>
            </a:r>
            <a:r>
              <a:rPr lang="en-US" sz="3000" dirty="0">
                <a:solidFill>
                  <a:schemeClr val="tx1"/>
                </a:solidFill>
                <a:cs typeface="Arial" panose="020B0604020202020204" pitchFamily="34" charset="0"/>
              </a:rPr>
              <a:t>.</a:t>
            </a:r>
          </a:p>
          <a:p>
            <a:pPr marL="457200" lvl="1" indent="0">
              <a:lnSpc>
                <a:spcPct val="160000"/>
              </a:lnSpc>
              <a:buNone/>
            </a:pPr>
            <a:endParaRPr lang="en-US" sz="3000" dirty="0">
              <a:solidFill>
                <a:schemeClr val="tx1"/>
              </a:solidFill>
              <a:cs typeface="Arial" panose="020B0604020202020204" pitchFamily="34" charset="0"/>
            </a:endParaRPr>
          </a:p>
          <a:p>
            <a:pPr lvl="1">
              <a:lnSpc>
                <a:spcPct val="160000"/>
              </a:lnSpc>
            </a:pPr>
            <a:r>
              <a:rPr lang="en-US" sz="3000" b="1" dirty="0">
                <a:solidFill>
                  <a:schemeClr val="tx1"/>
                </a:solidFill>
                <a:cs typeface="Arial" panose="020B0604020202020204" pitchFamily="34" charset="0"/>
              </a:rPr>
              <a:t>Mineralocorticoids:</a:t>
            </a:r>
          </a:p>
          <a:p>
            <a:pPr marL="457200" lvl="1" indent="0" algn="just">
              <a:lnSpc>
                <a:spcPct val="160000"/>
              </a:lnSpc>
              <a:buNone/>
            </a:pPr>
            <a:r>
              <a:rPr lang="en-US" sz="3000" dirty="0">
                <a:solidFill>
                  <a:schemeClr val="tx1"/>
                </a:solidFill>
                <a:cs typeface="Arial" panose="020B0604020202020204" pitchFamily="34" charset="0"/>
              </a:rPr>
              <a:t>They have </a:t>
            </a:r>
            <a:r>
              <a:rPr lang="en-US" sz="3000" dirty="0">
                <a:solidFill>
                  <a:srgbClr val="FF0000"/>
                </a:solidFill>
                <a:cs typeface="Arial" panose="020B0604020202020204" pitchFamily="34" charset="0"/>
              </a:rPr>
              <a:t>salt-retaining activity</a:t>
            </a:r>
            <a:r>
              <a:rPr lang="en-US" sz="3000" b="1" dirty="0">
                <a:solidFill>
                  <a:schemeClr val="tx1"/>
                </a:solidFill>
                <a:cs typeface="Arial" panose="020B0604020202020204" pitchFamily="34" charset="0"/>
              </a:rPr>
              <a:t> </a:t>
            </a:r>
            <a:r>
              <a:rPr lang="en-US" sz="3000" dirty="0">
                <a:solidFill>
                  <a:schemeClr val="tx1"/>
                </a:solidFill>
                <a:cs typeface="Arial" panose="020B0604020202020204" pitchFamily="34" charset="0"/>
              </a:rPr>
              <a:t>which </a:t>
            </a:r>
            <a:r>
              <a:rPr lang="en-US" sz="3000" dirty="0">
                <a:solidFill>
                  <a:srgbClr val="FF0000"/>
                </a:solidFill>
                <a:cs typeface="Arial" panose="020B0604020202020204" pitchFamily="34" charset="0"/>
              </a:rPr>
              <a:t>regulate sodium &amp; potassium reabsorption</a:t>
            </a:r>
            <a:r>
              <a:rPr lang="en-US" sz="3000" dirty="0">
                <a:solidFill>
                  <a:schemeClr val="tx1"/>
                </a:solidFill>
                <a:cs typeface="Arial" panose="020B0604020202020204" pitchFamily="34" charset="0"/>
              </a:rPr>
              <a:t> in the collecting tubules of the kidney.</a:t>
            </a:r>
          </a:p>
          <a:p>
            <a:endParaRPr lang="en-US" dirty="0"/>
          </a:p>
        </p:txBody>
      </p:sp>
    </p:spTree>
    <p:extLst>
      <p:ext uri="{BB962C8B-B14F-4D97-AF65-F5344CB8AC3E}">
        <p14:creationId xmlns:p14="http://schemas.microsoft.com/office/powerpoint/2010/main" val="221122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92731"/>
            <a:ext cx="10515600" cy="1325563"/>
          </a:xfrm>
        </p:spPr>
        <p:txBody>
          <a:bodyPr/>
          <a:lstStyle/>
          <a:p>
            <a:r>
              <a:rPr lang="en-US" b="1" dirty="0">
                <a:latin typeface="+mn-lt"/>
                <a:cs typeface="Arial" panose="020B0604020202020204" pitchFamily="34" charset="0"/>
              </a:rPr>
              <a:t>GCs Mechanism of Action</a:t>
            </a:r>
            <a:endParaRPr lang="en-US" dirty="0">
              <a:latin typeface="+mn-lt"/>
            </a:endParaRPr>
          </a:p>
        </p:txBody>
      </p:sp>
      <p:pic>
        <p:nvPicPr>
          <p:cNvPr id="1026" name="Picture 2" descr="Image result for cortisol mechanism of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1" y="1311614"/>
            <a:ext cx="7376159" cy="521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06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GCs Mechanism of Action</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latin typeface="Arial" panose="020B0604020202020204" pitchFamily="34" charset="0"/>
                <a:cs typeface="Arial" panose="020B0604020202020204" pitchFamily="34" charset="0"/>
              </a:rPr>
              <a:t>Corticosteroid is present in the blood bound to the </a:t>
            </a:r>
            <a:r>
              <a:rPr lang="en-US" b="1" dirty="0">
                <a:latin typeface="Arial" panose="020B0604020202020204" pitchFamily="34" charset="0"/>
                <a:cs typeface="Arial" panose="020B0604020202020204" pitchFamily="34" charset="0"/>
              </a:rPr>
              <a:t>corticosteroid binding globulin </a:t>
            </a:r>
            <a:r>
              <a:rPr lang="en-US" dirty="0">
                <a:latin typeface="Arial" panose="020B0604020202020204" pitchFamily="34" charset="0"/>
                <a:cs typeface="Arial" panose="020B0604020202020204" pitchFamily="34" charset="0"/>
              </a:rPr>
              <a:t>(CBG) &amp; enters the cell as the free molecule.</a:t>
            </a:r>
          </a:p>
          <a:p>
            <a:pPr marL="0" indent="0" algn="just">
              <a:lnSpc>
                <a:spcPct val="150000"/>
              </a:lnSpc>
              <a:buNone/>
            </a:pP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The intracellular receptor (R) is bound to the stabilizing proteins, including heat shock protein 90 (Hsp90) &amp; several others (X). When the complex binds a molecule of steroid, the Hsp90 &amp; associated molecules are released. </a:t>
            </a:r>
          </a:p>
          <a:p>
            <a:pPr marL="0" indent="0" algn="just">
              <a:buNone/>
            </a:pPr>
            <a:endParaRPr lang="en-US" dirty="0"/>
          </a:p>
        </p:txBody>
      </p:sp>
    </p:spTree>
    <p:extLst>
      <p:ext uri="{BB962C8B-B14F-4D97-AF65-F5344CB8AC3E}">
        <p14:creationId xmlns:p14="http://schemas.microsoft.com/office/powerpoint/2010/main" val="259723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GCs Mechanism of Action</a:t>
            </a:r>
            <a:endParaRPr lang="en-US" dirty="0">
              <a:latin typeface="+mn-lt"/>
            </a:endParaRPr>
          </a:p>
        </p:txBody>
      </p:sp>
      <p:sp>
        <p:nvSpPr>
          <p:cNvPr id="3" name="Content Placeholder 2"/>
          <p:cNvSpPr>
            <a:spLocks noGrp="1"/>
          </p:cNvSpPr>
          <p:nvPr>
            <p:ph idx="1"/>
          </p:nvPr>
        </p:nvSpPr>
        <p:spPr>
          <a:xfrm>
            <a:off x="838200" y="1825624"/>
            <a:ext cx="10515600" cy="4498975"/>
          </a:xfrm>
        </p:spPr>
        <p:txBody>
          <a:bodyPr>
            <a:normAutofit fontScale="92500" lnSpcReduction="10000"/>
          </a:bodyPr>
          <a:lstStyle/>
          <a:p>
            <a:pPr marL="640080" lvl="8" indent="-457200" algn="just">
              <a:lnSpc>
                <a:spcPct val="150000"/>
              </a:lnSpc>
            </a:pPr>
            <a:r>
              <a:rPr lang="en-US" sz="2800" dirty="0">
                <a:solidFill>
                  <a:schemeClr val="tx1"/>
                </a:solidFill>
                <a:latin typeface="Arial" panose="020B0604020202020204" pitchFamily="34" charset="0"/>
                <a:cs typeface="Arial" panose="020B0604020202020204" pitchFamily="34" charset="0"/>
              </a:rPr>
              <a:t>The Steroid– R complex enters the nucleus as a dimer, binds to the </a:t>
            </a:r>
            <a:r>
              <a:rPr lang="en-US" sz="2800" b="1" dirty="0">
                <a:solidFill>
                  <a:schemeClr val="tx1"/>
                </a:solidFill>
                <a:latin typeface="Arial" panose="020B0604020202020204" pitchFamily="34" charset="0"/>
                <a:cs typeface="Arial" panose="020B0604020202020204" pitchFamily="34" charset="0"/>
              </a:rPr>
              <a:t>glucocorticoid response element </a:t>
            </a:r>
            <a:r>
              <a:rPr lang="en-US" sz="2800" dirty="0">
                <a:solidFill>
                  <a:schemeClr val="tx1"/>
                </a:solidFill>
                <a:latin typeface="Arial" panose="020B0604020202020204" pitchFamily="34" charset="0"/>
                <a:cs typeface="Arial" panose="020B0604020202020204" pitchFamily="34" charset="0"/>
              </a:rPr>
              <a:t>(GRE) on the gene &amp; regulates gene transcription by RNA polymerase II &amp; associated transcription factors.</a:t>
            </a:r>
          </a:p>
          <a:p>
            <a:pPr marL="640080" lvl="8" indent="-457200" algn="just">
              <a:lnSpc>
                <a:spcPct val="150000"/>
              </a:lnSpc>
            </a:pPr>
            <a:endParaRPr lang="en-US" dirty="0">
              <a:solidFill>
                <a:schemeClr val="tx1"/>
              </a:solidFill>
              <a:latin typeface="Arial" panose="020B0604020202020204" pitchFamily="34" charset="0"/>
              <a:cs typeface="Arial" panose="020B0604020202020204" pitchFamily="34" charset="0"/>
            </a:endParaRPr>
          </a:p>
          <a:p>
            <a:pPr marL="640080" lvl="8" indent="-457200" algn="just">
              <a:lnSpc>
                <a:spcPct val="150000"/>
              </a:lnSpc>
            </a:pPr>
            <a:r>
              <a:rPr lang="en-US" sz="2800" dirty="0">
                <a:solidFill>
                  <a:schemeClr val="tx1"/>
                </a:solidFill>
                <a:latin typeface="Arial" panose="020B0604020202020204" pitchFamily="34" charset="0"/>
                <a:cs typeface="Arial" panose="020B0604020202020204" pitchFamily="34" charset="0"/>
              </a:rPr>
              <a:t>The resulting mRNA is edited &amp; exported to the cytoplasm for the production of protein that brings about the final hormone response.</a:t>
            </a:r>
          </a:p>
          <a:p>
            <a:endParaRPr lang="en-US" dirty="0"/>
          </a:p>
        </p:txBody>
      </p:sp>
    </p:spTree>
    <p:extLst>
      <p:ext uri="{BB962C8B-B14F-4D97-AF65-F5344CB8AC3E}">
        <p14:creationId xmlns:p14="http://schemas.microsoft.com/office/powerpoint/2010/main" val="140437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cs typeface="Arial" panose="020B0604020202020204" pitchFamily="34" charset="0"/>
              </a:rPr>
              <a:t>GCs Metabolic effects</a:t>
            </a:r>
            <a:endParaRPr lang="en-US" dirty="0">
              <a:latin typeface="+mn-lt"/>
            </a:endParaRPr>
          </a:p>
        </p:txBody>
      </p:sp>
      <p:sp>
        <p:nvSpPr>
          <p:cNvPr id="3" name="Content Placeholder 2"/>
          <p:cNvSpPr>
            <a:spLocks noGrp="1"/>
          </p:cNvSpPr>
          <p:nvPr>
            <p:ph idx="1"/>
          </p:nvPr>
        </p:nvSpPr>
        <p:spPr>
          <a:xfrm>
            <a:off x="838200" y="1690688"/>
            <a:ext cx="10515600" cy="4832032"/>
          </a:xfrm>
        </p:spPr>
        <p:txBody>
          <a:bodyPr>
            <a:normAutofit fontScale="85000" lnSpcReduction="20000"/>
          </a:bodyPr>
          <a:lstStyle/>
          <a:p>
            <a:r>
              <a:rPr lang="en-US" b="1" u="sng" dirty="0">
                <a:latin typeface="Arial" panose="020B0604020202020204" pitchFamily="34" charset="0"/>
                <a:cs typeface="Arial" panose="020B0604020202020204" pitchFamily="34" charset="0"/>
              </a:rPr>
              <a:t>Glucocorticoids stimulate gluconeogenesis, as a result</a:t>
            </a:r>
            <a:r>
              <a:rPr lang="en-US" b="1" dirty="0">
                <a:latin typeface="Arial" panose="020B0604020202020204" pitchFamily="34" charset="0"/>
                <a:cs typeface="Arial" panose="020B0604020202020204" pitchFamily="34" charset="0"/>
              </a:rPr>
              <a:t>:</a:t>
            </a:r>
          </a:p>
          <a:p>
            <a:pPr marL="0" indent="0">
              <a:buNone/>
            </a:pPr>
            <a:endParaRPr lang="en-US" b="1" dirty="0">
              <a:latin typeface="Arial" panose="020B0604020202020204" pitchFamily="34" charset="0"/>
              <a:cs typeface="Arial" panose="020B0604020202020204" pitchFamily="34" charset="0"/>
            </a:endParaRPr>
          </a:p>
          <a:p>
            <a:pPr lvl="1">
              <a:lnSpc>
                <a:spcPct val="150000"/>
              </a:lnSpc>
            </a:pPr>
            <a:r>
              <a:rPr lang="en-US" dirty="0">
                <a:latin typeface="Arial" panose="020B0604020202020204" pitchFamily="34" charset="0"/>
                <a:cs typeface="Arial" panose="020B0604020202020204" pitchFamily="34" charset="0"/>
              </a:rPr>
              <a:t>Blood glucose rises</a:t>
            </a:r>
          </a:p>
          <a:p>
            <a:pPr lvl="1">
              <a:lnSpc>
                <a:spcPct val="150000"/>
              </a:lnSpc>
            </a:pPr>
            <a:r>
              <a:rPr lang="en-US" dirty="0">
                <a:latin typeface="Arial" panose="020B0604020202020204" pitchFamily="34" charset="0"/>
                <a:cs typeface="Arial" panose="020B0604020202020204" pitchFamily="34" charset="0"/>
              </a:rPr>
              <a:t>Insulin secretion is stimulated</a:t>
            </a:r>
          </a:p>
          <a:p>
            <a:pPr lvl="1">
              <a:lnSpc>
                <a:spcPct val="150000"/>
              </a:lnSpc>
            </a:pPr>
            <a:r>
              <a:rPr lang="en-US" dirty="0">
                <a:latin typeface="Arial" panose="020B0604020202020204" pitchFamily="34" charset="0"/>
                <a:cs typeface="Arial" panose="020B0604020202020204" pitchFamily="34" charset="0"/>
              </a:rPr>
              <a:t>Stimulate lipolysis &amp; lipogenesis (due to increased insulin)</a:t>
            </a:r>
          </a:p>
          <a:p>
            <a:pPr marL="457200" lvl="1" indent="0">
              <a:lnSpc>
                <a:spcPct val="150000"/>
              </a:lnSpc>
              <a:buNone/>
            </a:pP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With a net increase of fat deposition in certain areas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the face (moon faces) and shoulder &amp; back (buffalo hump).</a:t>
            </a:r>
          </a:p>
          <a:p>
            <a:pPr algn="just">
              <a:lnSpc>
                <a:spcPct val="150000"/>
              </a:lnSpc>
            </a:pPr>
            <a:r>
              <a:rPr lang="en-US" dirty="0">
                <a:latin typeface="Arial" panose="020B0604020202020204" pitchFamily="34" charset="0"/>
                <a:cs typeface="Arial" panose="020B0604020202020204" pitchFamily="34" charset="0"/>
              </a:rPr>
              <a:t>These effects occur when the patient is treated with 100 mg of hydrocortisone or &gt; for longer than 2 weeks. </a:t>
            </a:r>
          </a:p>
          <a:p>
            <a:pPr marL="0" indent="0">
              <a:buNone/>
            </a:pPr>
            <a:endParaRPr lang="en-US" dirty="0"/>
          </a:p>
        </p:txBody>
      </p:sp>
    </p:spTree>
    <p:extLst>
      <p:ext uri="{BB962C8B-B14F-4D97-AF65-F5344CB8AC3E}">
        <p14:creationId xmlns:p14="http://schemas.microsoft.com/office/powerpoint/2010/main" val="2476900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3230</Words>
  <Application>Microsoft Macintosh PowerPoint</Application>
  <PresentationFormat>Widescreen</PresentationFormat>
  <Paragraphs>274</Paragraphs>
  <Slides>34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Pharmacology of Corticosteroids</vt:lpstr>
      <vt:lpstr>Objectives</vt:lpstr>
      <vt:lpstr>Introduction</vt:lpstr>
      <vt:lpstr>Biosynthesis of Adrenal Hormones</vt:lpstr>
      <vt:lpstr>GCs and MCs Effects:</vt:lpstr>
      <vt:lpstr>GCs Mechanism of Action</vt:lpstr>
      <vt:lpstr>GCs Mechanism of Action</vt:lpstr>
      <vt:lpstr>GCs Mechanism of Action</vt:lpstr>
      <vt:lpstr>GCs Metabolic effects</vt:lpstr>
      <vt:lpstr>GCs Catabolic effects</vt:lpstr>
      <vt:lpstr>GCs Anti–inflammatory effects</vt:lpstr>
      <vt:lpstr>PowerPoint Presentation</vt:lpstr>
      <vt:lpstr>GCs Immunosuppressive effects</vt:lpstr>
      <vt:lpstr>GCs Other effects</vt:lpstr>
      <vt:lpstr>Examples for Corticosteroids: Agonists vs. Antagonists</vt:lpstr>
      <vt:lpstr>Examples for Glucocorticoids</vt:lpstr>
      <vt:lpstr>Cortisol Pharmacokinetics</vt:lpstr>
      <vt:lpstr>Examples for Glucocorticoids</vt:lpstr>
      <vt:lpstr>Synthetic Glucocorticoids</vt:lpstr>
      <vt:lpstr>PowerPoint Presentation</vt:lpstr>
      <vt:lpstr>Synthetic Glucocorticoids</vt:lpstr>
      <vt:lpstr>Clinical uses of corticosteroids</vt:lpstr>
      <vt:lpstr>Clinical uses of corticosteroids</vt:lpstr>
      <vt:lpstr>Clinical uses of corticosteroids</vt:lpstr>
      <vt:lpstr>Clinical uses of corticosteroids</vt:lpstr>
      <vt:lpstr>Corticosteroids Toxicity (Adverse effects) </vt:lpstr>
      <vt:lpstr>Corticosteroids Toxicity (Adverse effects) </vt:lpstr>
      <vt:lpstr>Methods for minimizing these toxicities include</vt:lpstr>
      <vt:lpstr>Examples for Mineralocorticoids:</vt:lpstr>
      <vt:lpstr>Examples for Mineralocorticoids:</vt:lpstr>
      <vt:lpstr>Examples for GCs Antagonists:</vt:lpstr>
      <vt:lpstr>Examples for GCs Antagonists:</vt:lpstr>
      <vt:lpstr>Examples for GCs Antagonists: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of Corticosteroids</dc:title>
  <dc:creator>Mohammed Mufadhe Alanazi</dc:creator>
  <cp:lastModifiedBy>Mohammed Alanazi</cp:lastModifiedBy>
  <cp:revision>14</cp:revision>
  <dcterms:created xsi:type="dcterms:W3CDTF">2020-03-01T11:41:27Z</dcterms:created>
  <dcterms:modified xsi:type="dcterms:W3CDTF">2020-03-02T21:53:31Z</dcterms:modified>
</cp:coreProperties>
</file>