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Mada"/>
      <p:regular r:id="rId15"/>
      <p:bold r:id="rId16"/>
    </p:embeddedFont>
    <p:embeddedFont>
      <p:font typeface="Bree Serif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0C02CD9-66F5-440E-88DA-D712B5ACA606}">
  <a:tblStyle styleId="{C0C02CD9-66F5-440E-88DA-D712B5ACA6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font" Target="fonts/Mada-regular.fntdata"/><Relationship Id="rId14" Type="http://schemas.openxmlformats.org/officeDocument/2006/relationships/slide" Target="slides/slide6.xml"/><Relationship Id="rId17" Type="http://schemas.openxmlformats.org/officeDocument/2006/relationships/font" Target="fonts/BreeSerif-regular.fntdata"/><Relationship Id="rId16" Type="http://schemas.openxmlformats.org/officeDocument/2006/relationships/font" Target="fonts/Mada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63abf57bbf3b6f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863abf57bbf3b6f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54de6b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6054de6bf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ecd9e1a9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ecd9e1a9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debfc377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debfc37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cc511b49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cc511b49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de8a50e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de8a50e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5675" y="2518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3875" y="1029075"/>
            <a:ext cx="3210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ree Serif"/>
              <a:buNone/>
              <a:defRPr sz="45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None/>
              <a:defRPr sz="15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</a:defRPr>
            </a:lvl1pPr>
            <a:lvl2pPr lvl="1" rtl="0">
              <a:buNone/>
              <a:defRPr b="1">
                <a:solidFill>
                  <a:srgbClr val="000000"/>
                </a:solidFill>
              </a:defRPr>
            </a:lvl2pPr>
            <a:lvl3pPr lvl="2" rtl="0">
              <a:buNone/>
              <a:defRPr b="1">
                <a:solidFill>
                  <a:srgbClr val="000000"/>
                </a:solidFill>
              </a:defRPr>
            </a:lvl3pPr>
            <a:lvl4pPr lvl="3" rtl="0">
              <a:buNone/>
              <a:defRPr b="1">
                <a:solidFill>
                  <a:srgbClr val="000000"/>
                </a:solidFill>
              </a:defRPr>
            </a:lvl4pPr>
            <a:lvl5pPr lvl="4" rtl="0">
              <a:buNone/>
              <a:defRPr b="1">
                <a:solidFill>
                  <a:srgbClr val="000000"/>
                </a:solidFill>
              </a:defRPr>
            </a:lvl5pPr>
            <a:lvl6pPr lvl="5" rtl="0">
              <a:buNone/>
              <a:defRPr b="1">
                <a:solidFill>
                  <a:srgbClr val="000000"/>
                </a:solidFill>
              </a:defRPr>
            </a:lvl6pPr>
            <a:lvl7pPr lvl="6" rtl="0">
              <a:buNone/>
              <a:defRPr b="1">
                <a:solidFill>
                  <a:srgbClr val="000000"/>
                </a:solidFill>
              </a:defRPr>
            </a:lvl7pPr>
            <a:lvl8pPr lvl="7" rtl="0">
              <a:buNone/>
              <a:defRPr b="1">
                <a:solidFill>
                  <a:srgbClr val="000000"/>
                </a:solidFill>
              </a:defRPr>
            </a:lvl8pPr>
            <a:lvl9pPr lvl="8" rtl="0">
              <a:buNone/>
              <a:defRPr b="1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5400000">
            <a:off x="4289100" y="626475"/>
            <a:ext cx="234000" cy="88122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835825" y="4793175"/>
            <a:ext cx="302850" cy="35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ree Serif"/>
              <a:buNone/>
              <a:defRPr i="0" sz="33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ree Serif"/>
              <a:buChar char="•"/>
              <a:defRPr i="0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•"/>
              <a:defRPr i="0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•"/>
              <a:defRPr i="0" sz="15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4.jpg"/><Relationship Id="rId7" Type="http://schemas.openxmlformats.org/officeDocument/2006/relationships/hyperlink" Target="https://docs.google.com/presentation/d/1JD4j9V1SZbw_6y2NgFQe5aUfxkYqYphFJ-Vm0hIYwso/edit?usp=sharing" TargetMode="External"/><Relationship Id="rId8" Type="http://schemas.openxmlformats.org/officeDocument/2006/relationships/hyperlink" Target="https://docs.google.com/presentation/d/1JD4j9V1SZbw_6y2NgFQe5aUfxkYqYphFJ-Vm0hIYwso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hyperlink" Target="https://docs.google.com/presentation/d/1JD4j9V1SZbw_6y2NgFQe5aUfxkYqYphFJ-Vm0hIYwso/edit?usp=sharing" TargetMode="External"/><Relationship Id="rId9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hyperlink" Target="https://twitter.com/Anatomy438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www.sarahah.com/messages/user/2bda1359-b366-4952-9ee4-9f797a9b65f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b="27591" l="14737" r="14411" t="24952"/>
          <a:stretch/>
        </p:blipFill>
        <p:spPr>
          <a:xfrm>
            <a:off x="3998400" y="4549500"/>
            <a:ext cx="9384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349" y="4405500"/>
            <a:ext cx="738025" cy="7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7"/>
          <p:cNvSpPr/>
          <p:nvPr/>
        </p:nvSpPr>
        <p:spPr>
          <a:xfrm rot="-391575">
            <a:off x="-3175697" y="-657517"/>
            <a:ext cx="8245013" cy="6336483"/>
          </a:xfrm>
          <a:prstGeom prst="cloud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7"/>
          <p:cNvPicPr preferRelativeResize="0"/>
          <p:nvPr/>
        </p:nvPicPr>
        <p:blipFill rotWithShape="1">
          <a:blip r:embed="rId5">
            <a:alphaModFix/>
          </a:blip>
          <a:srcRect b="27552" l="5000" r="47686" t="14830"/>
          <a:stretch/>
        </p:blipFill>
        <p:spPr>
          <a:xfrm>
            <a:off x="5488400" y="770050"/>
            <a:ext cx="3034225" cy="3032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/>
        </p:nvSpPr>
        <p:spPr>
          <a:xfrm>
            <a:off x="76204" y="2809092"/>
            <a:ext cx="41025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Endocrine 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block-Anatomy-Lecture 1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161275" y="1587224"/>
            <a:ext cx="40032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Anatomy Of The Pituitary Gland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6">
            <a:alphaModFix/>
          </a:blip>
          <a:srcRect b="40678" l="16887" r="21277" t="28723"/>
          <a:stretch/>
        </p:blipFill>
        <p:spPr>
          <a:xfrm>
            <a:off x="4936797" y="4549512"/>
            <a:ext cx="1200360" cy="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7">
            <a:hlinkClick r:id="rId7"/>
          </p:cNvPr>
          <p:cNvSpPr txBox="1"/>
          <p:nvPr/>
        </p:nvSpPr>
        <p:spPr>
          <a:xfrm>
            <a:off x="1579425" y="3204200"/>
            <a:ext cx="10512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8"/>
              </a:rPr>
              <a:t>Editing file </a:t>
            </a:r>
            <a:endParaRPr sz="8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/>
        </p:nvSpPr>
        <p:spPr>
          <a:xfrm>
            <a:off x="1219250" y="2202925"/>
            <a:ext cx="45183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position of the pituitary gland.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List the structures related to the pituitary gland.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Differentiate between the lobes of the gland.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blood supply of pituitary gland &amp; the hypophyseal portal system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1145000" y="1593700"/>
            <a:ext cx="5021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the lecture, students should be able to:</a:t>
            </a:r>
            <a:endParaRPr/>
          </a:p>
        </p:txBody>
      </p:sp>
      <p:sp>
        <p:nvSpPr>
          <p:cNvPr id="218" name="Google Shape;218;p38"/>
          <p:cNvSpPr txBox="1"/>
          <p:nvPr/>
        </p:nvSpPr>
        <p:spPr>
          <a:xfrm>
            <a:off x="1658458" y="673236"/>
            <a:ext cx="3552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9" name="Google Shape;2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50" y="1647201"/>
            <a:ext cx="192450" cy="2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 rotWithShape="1">
          <a:blip r:embed="rId4">
            <a:alphaModFix/>
          </a:blip>
          <a:srcRect b="3081" l="8095" r="8095" t="0"/>
          <a:stretch/>
        </p:blipFill>
        <p:spPr>
          <a:xfrm>
            <a:off x="6508014" y="1728100"/>
            <a:ext cx="2347726" cy="3288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6699375" y="413875"/>
            <a:ext cx="1965000" cy="10551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Color guide :</a:t>
            </a:r>
            <a:endParaRPr b="1" i="0" sz="1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boys slides in </a:t>
            </a:r>
            <a:r>
              <a:rPr b="1" i="0" lang="ar" sz="1000" u="none" cap="none" strike="noStrike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Green</a:t>
            </a:r>
            <a:endParaRPr b="1" i="0" sz="1000" u="none" cap="none" strike="noStrike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girls slides in </a:t>
            </a:r>
            <a:r>
              <a:rPr b="1" i="0" lang="ar" sz="1000" u="none" cap="none" strike="noStrike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Purple</a:t>
            </a:r>
            <a:endParaRPr b="1" i="0" sz="1000" u="none" cap="none" strike="noStrike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important in </a:t>
            </a:r>
            <a:r>
              <a:rPr b="1" i="0" lang="ar" sz="10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endParaRPr b="1" i="0" sz="10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Notes </a:t>
            </a: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</a:t>
            </a:r>
            <a:r>
              <a:rPr b="1" i="0" lang="ar" sz="1000" u="none" cap="none" strike="noStrike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Grey</a:t>
            </a:r>
            <a:endParaRPr b="0" i="0" sz="1000" u="none" cap="none" strike="noStrike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2" name="Google Shape;222;p38"/>
          <p:cNvSpPr/>
          <p:nvPr/>
        </p:nvSpPr>
        <p:spPr>
          <a:xfrm rot="-5400000">
            <a:off x="4457100" y="-4457100"/>
            <a:ext cx="234000" cy="91482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354925"/>
            <a:ext cx="617800" cy="5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ctrTitle"/>
          </p:nvPr>
        </p:nvSpPr>
        <p:spPr>
          <a:xfrm>
            <a:off x="135675" y="151075"/>
            <a:ext cx="82530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/>
              <a:t>Pituitary Gland (Hypophysis Cerebri)</a:t>
            </a:r>
            <a:endParaRPr b="1"/>
          </a:p>
        </p:txBody>
      </p:sp>
      <p:sp>
        <p:nvSpPr>
          <p:cNvPr id="229" name="Google Shape;229;p39"/>
          <p:cNvSpPr txBox="1"/>
          <p:nvPr>
            <p:ph idx="1" type="subTitle"/>
          </p:nvPr>
        </p:nvSpPr>
        <p:spPr>
          <a:xfrm>
            <a:off x="191400" y="829475"/>
            <a:ext cx="4258200" cy="7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It is referred to as the master of endocrine gland.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It is a small oval structure of 1 cm in diameter.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It </a:t>
            </a:r>
            <a:r>
              <a:rPr lang="ar" sz="1100">
                <a:solidFill>
                  <a:srgbClr val="FF0000"/>
                </a:solidFill>
              </a:rPr>
              <a:t>doubles </a:t>
            </a:r>
            <a:r>
              <a:rPr lang="ar" sz="1100"/>
              <a:t>its size during </a:t>
            </a:r>
            <a:r>
              <a:rPr lang="ar" sz="1100">
                <a:solidFill>
                  <a:srgbClr val="FF0000"/>
                </a:solidFill>
              </a:rPr>
              <a:t>pregnancy</a:t>
            </a:r>
            <a:r>
              <a:rPr lang="ar" sz="1100"/>
              <a:t>.</a:t>
            </a:r>
            <a:endParaRPr sz="1100"/>
          </a:p>
        </p:txBody>
      </p:sp>
      <p:sp>
        <p:nvSpPr>
          <p:cNvPr id="230" name="Google Shape;230;p39"/>
          <p:cNvSpPr txBox="1"/>
          <p:nvPr>
            <p:ph idx="12" type="sldNum"/>
          </p:nvPr>
        </p:nvSpPr>
        <p:spPr>
          <a:xfrm>
            <a:off x="8832350" y="4857723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pSp>
        <p:nvGrpSpPr>
          <p:cNvPr id="231" name="Google Shape;231;p39"/>
          <p:cNvGrpSpPr/>
          <p:nvPr/>
        </p:nvGrpSpPr>
        <p:grpSpPr>
          <a:xfrm>
            <a:off x="255379" y="2105931"/>
            <a:ext cx="363175" cy="370236"/>
            <a:chOff x="219906" y="1124884"/>
            <a:chExt cx="502455" cy="736349"/>
          </a:xfrm>
        </p:grpSpPr>
        <p:grpSp>
          <p:nvGrpSpPr>
            <p:cNvPr id="232" name="Google Shape;232;p3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33" name="Google Shape;233;p3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6A89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34" name="Google Shape;234;p3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35" name="Google Shape;235;p39"/>
            <p:cNvSpPr txBox="1"/>
            <p:nvPr/>
          </p:nvSpPr>
          <p:spPr>
            <a:xfrm>
              <a:off x="279204" y="1152203"/>
              <a:ext cx="2988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000">
                  <a:latin typeface="Bree Serif"/>
                  <a:ea typeface="Bree Serif"/>
                  <a:cs typeface="Bree Serif"/>
                  <a:sym typeface="Bree Serif"/>
                </a:rPr>
                <a:t>1</a:t>
              </a:r>
              <a:endParaRPr b="1" sz="10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236" name="Google Shape;236;p39"/>
          <p:cNvGrpSpPr/>
          <p:nvPr/>
        </p:nvGrpSpPr>
        <p:grpSpPr>
          <a:xfrm>
            <a:off x="255375" y="2573946"/>
            <a:ext cx="363175" cy="370236"/>
            <a:chOff x="219906" y="1124884"/>
            <a:chExt cx="502455" cy="736349"/>
          </a:xfrm>
        </p:grpSpPr>
        <p:grpSp>
          <p:nvGrpSpPr>
            <p:cNvPr id="237" name="Google Shape;237;p3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38" name="Google Shape;238;p3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6A89BE"/>
              </a:solidFill>
              <a:ln cap="flat" cmpd="sng" w="9525">
                <a:solidFill>
                  <a:srgbClr val="6A89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39" name="Google Shape;239;p3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40" name="Google Shape;240;p39"/>
            <p:cNvSpPr txBox="1"/>
            <p:nvPr/>
          </p:nvSpPr>
          <p:spPr>
            <a:xfrm>
              <a:off x="283248" y="1152220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000">
                  <a:latin typeface="Bree Serif"/>
                  <a:ea typeface="Bree Serif"/>
                  <a:cs typeface="Bree Serif"/>
                  <a:sym typeface="Bree Serif"/>
                </a:rPr>
                <a:t>2</a:t>
              </a:r>
              <a:endParaRPr b="1" sz="10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241" name="Google Shape;241;p39"/>
          <p:cNvGrpSpPr/>
          <p:nvPr/>
        </p:nvGrpSpPr>
        <p:grpSpPr>
          <a:xfrm>
            <a:off x="255385" y="3041978"/>
            <a:ext cx="363175" cy="370236"/>
            <a:chOff x="219906" y="1124884"/>
            <a:chExt cx="502455" cy="736349"/>
          </a:xfrm>
        </p:grpSpPr>
        <p:grpSp>
          <p:nvGrpSpPr>
            <p:cNvPr id="242" name="Google Shape;242;p3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43" name="Google Shape;243;p3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6A89BE"/>
              </a:solidFill>
              <a:ln cap="flat" cmpd="sng" w="9525">
                <a:solidFill>
                  <a:srgbClr val="6A89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44" name="Google Shape;244;p3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</p:grpSp>
        <p:sp>
          <p:nvSpPr>
            <p:cNvPr id="245" name="Google Shape;245;p39"/>
            <p:cNvSpPr txBox="1"/>
            <p:nvPr/>
          </p:nvSpPr>
          <p:spPr>
            <a:xfrm>
              <a:off x="291246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000">
                  <a:latin typeface="Bree Serif"/>
                  <a:ea typeface="Bree Serif"/>
                  <a:cs typeface="Bree Serif"/>
                  <a:sym typeface="Bree Serif"/>
                </a:rPr>
                <a:t>3</a:t>
              </a:r>
              <a:endParaRPr b="1" sz="10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246" name="Google Shape;246;p39"/>
          <p:cNvSpPr txBox="1"/>
          <p:nvPr/>
        </p:nvSpPr>
        <p:spPr>
          <a:xfrm>
            <a:off x="657000" y="2073550"/>
            <a:ext cx="47667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lies in the </a:t>
            </a:r>
            <a:r>
              <a:rPr lang="ar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middle cranial fossa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in the hypophyseal fossa of the body of sphenoid bone</a:t>
            </a:r>
            <a:endParaRPr sz="1100"/>
          </a:p>
        </p:txBody>
      </p:sp>
      <p:sp>
        <p:nvSpPr>
          <p:cNvPr id="247" name="Google Shape;247;p39"/>
          <p:cNvSpPr txBox="1"/>
          <p:nvPr/>
        </p:nvSpPr>
        <p:spPr>
          <a:xfrm>
            <a:off x="656991" y="2573995"/>
            <a:ext cx="54285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well protected in </a:t>
            </a:r>
            <a:r>
              <a:rPr lang="ar" sz="1100">
                <a:solidFill>
                  <a:srgbClr val="F1C232"/>
                </a:solidFill>
                <a:latin typeface="Bree Serif"/>
                <a:ea typeface="Bree Serif"/>
                <a:cs typeface="Bree Serif"/>
                <a:sym typeface="Bree Serif"/>
              </a:rPr>
              <a:t>sella turcica</a:t>
            </a:r>
            <a:r>
              <a:rPr lang="ar" sz="11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of body of sphenoid</a:t>
            </a:r>
            <a:endParaRPr sz="1100"/>
          </a:p>
        </p:txBody>
      </p:sp>
      <p:sp>
        <p:nvSpPr>
          <p:cNvPr id="248" name="Google Shape;248;p39"/>
          <p:cNvSpPr txBox="1"/>
          <p:nvPr/>
        </p:nvSpPr>
        <p:spPr>
          <a:xfrm>
            <a:off x="657001" y="3016508"/>
            <a:ext cx="53583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fold of </a:t>
            </a:r>
            <a:r>
              <a:rPr lang="ar" sz="1100">
                <a:solidFill>
                  <a:srgbClr val="1D7E74"/>
                </a:solidFill>
                <a:latin typeface="Bree Serif"/>
                <a:ea typeface="Bree Serif"/>
                <a:cs typeface="Bree Serif"/>
                <a:sym typeface="Bree Serif"/>
              </a:rPr>
              <a:t>dura mater (Diaphragma sellae)</a:t>
            </a: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covers it &amp; has an opening for passage of infundibulum (pituitary stalk) connecting the gland to hypothalamus.</a:t>
            </a:r>
            <a:endParaRPr sz="1100"/>
          </a:p>
        </p:txBody>
      </p:sp>
      <p:sp>
        <p:nvSpPr>
          <p:cNvPr id="249" name="Google Shape;249;p39"/>
          <p:cNvSpPr txBox="1"/>
          <p:nvPr/>
        </p:nvSpPr>
        <p:spPr>
          <a:xfrm>
            <a:off x="135675" y="1479475"/>
            <a:ext cx="29391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rPr>
              <a:t>Position: </a:t>
            </a:r>
            <a:endParaRPr b="1" sz="2400">
              <a:solidFill>
                <a:srgbClr val="AEC0D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 rotWithShape="1">
          <a:blip r:embed="rId3">
            <a:alphaModFix/>
          </a:blip>
          <a:srcRect b="7057" l="6730" r="8177" t="6764"/>
          <a:stretch/>
        </p:blipFill>
        <p:spPr>
          <a:xfrm>
            <a:off x="6365575" y="721300"/>
            <a:ext cx="2618749" cy="22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 rotWithShape="1">
          <a:blip r:embed="rId4">
            <a:alphaModFix/>
          </a:blip>
          <a:srcRect b="-843" l="0" r="0" t="41884"/>
          <a:stretch/>
        </p:blipFill>
        <p:spPr>
          <a:xfrm>
            <a:off x="6766400" y="3015444"/>
            <a:ext cx="2166725" cy="140834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9"/>
          <p:cNvSpPr/>
          <p:nvPr/>
        </p:nvSpPr>
        <p:spPr>
          <a:xfrm>
            <a:off x="6873650" y="3809000"/>
            <a:ext cx="274200" cy="259800"/>
          </a:xfrm>
          <a:prstGeom prst="rect">
            <a:avLst/>
          </a:prstGeom>
          <a:noFill/>
          <a:ln cap="flat" cmpd="sng" w="9525">
            <a:solidFill>
              <a:srgbClr val="1D7E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9"/>
          <p:cNvSpPr/>
          <p:nvPr/>
        </p:nvSpPr>
        <p:spPr>
          <a:xfrm>
            <a:off x="8092850" y="2742200"/>
            <a:ext cx="739500" cy="259800"/>
          </a:xfrm>
          <a:prstGeom prst="rect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9"/>
          <p:cNvSpPr txBox="1"/>
          <p:nvPr/>
        </p:nvSpPr>
        <p:spPr>
          <a:xfrm>
            <a:off x="135675" y="3533350"/>
            <a:ext cx="16317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rPr>
              <a:t>Relations: </a:t>
            </a:r>
            <a:endParaRPr b="1" sz="2400">
              <a:solidFill>
                <a:srgbClr val="AEC0D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2717092" y="4166975"/>
            <a:ext cx="904500" cy="199800"/>
          </a:xfrm>
          <a:prstGeom prst="rect">
            <a:avLst/>
          </a:prstGeom>
          <a:solidFill>
            <a:srgbClr val="9198A5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Superior</a:t>
            </a:r>
            <a:endParaRPr b="1" sz="1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6" name="Google Shape;256;p39"/>
          <p:cNvSpPr/>
          <p:nvPr/>
        </p:nvSpPr>
        <p:spPr>
          <a:xfrm>
            <a:off x="2708077" y="4362960"/>
            <a:ext cx="913500" cy="42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Diaphragma sellae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7" name="Google Shape;257;p39"/>
          <p:cNvSpPr txBox="1"/>
          <p:nvPr/>
        </p:nvSpPr>
        <p:spPr>
          <a:xfrm>
            <a:off x="3783894" y="4166975"/>
            <a:ext cx="904500" cy="199800"/>
          </a:xfrm>
          <a:prstGeom prst="rect">
            <a:avLst/>
          </a:prstGeom>
          <a:solidFill>
            <a:srgbClr val="9198A5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Inferior</a:t>
            </a:r>
            <a:endParaRPr b="1" sz="1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8" name="Google Shape;258;p39"/>
          <p:cNvSpPr/>
          <p:nvPr/>
        </p:nvSpPr>
        <p:spPr>
          <a:xfrm>
            <a:off x="3774879" y="4362960"/>
            <a:ext cx="913500" cy="42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Sphenoidal air sinuses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9" name="Google Shape;259;p39"/>
          <p:cNvSpPr txBox="1"/>
          <p:nvPr/>
        </p:nvSpPr>
        <p:spPr>
          <a:xfrm>
            <a:off x="4926896" y="4166975"/>
            <a:ext cx="904500" cy="199800"/>
          </a:xfrm>
          <a:prstGeom prst="rect">
            <a:avLst/>
          </a:prstGeom>
          <a:solidFill>
            <a:srgbClr val="9198A5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Lateral</a:t>
            </a:r>
            <a:endParaRPr b="1" sz="1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4917881" y="4362960"/>
            <a:ext cx="913500" cy="42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Cavernous sinuses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1650290" y="4166975"/>
            <a:ext cx="904500" cy="199800"/>
          </a:xfrm>
          <a:prstGeom prst="rect">
            <a:avLst/>
          </a:prstGeom>
          <a:solidFill>
            <a:srgbClr val="9198A5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Posterior</a:t>
            </a:r>
            <a:endParaRPr b="1" sz="1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1641275" y="4362960"/>
            <a:ext cx="913500" cy="42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mammillary bodies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83498" y="4166975"/>
            <a:ext cx="904500" cy="199800"/>
          </a:xfrm>
          <a:prstGeom prst="rect">
            <a:avLst/>
          </a:prstGeom>
          <a:solidFill>
            <a:srgbClr val="9198A5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Anterior</a:t>
            </a:r>
            <a:endParaRPr b="1" sz="1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574483" y="4362960"/>
            <a:ext cx="913500" cy="42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optic chiasma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5" name="Google Shape;265;p39"/>
          <p:cNvSpPr txBox="1"/>
          <p:nvPr/>
        </p:nvSpPr>
        <p:spPr>
          <a:xfrm>
            <a:off x="6823188" y="4212850"/>
            <a:ext cx="23031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It is </a:t>
            </a:r>
            <a:r>
              <a:rPr lang="ar" sz="8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important to know </a:t>
            </a:r>
            <a:r>
              <a:rPr lang="ar" sz="8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cavernous’</a:t>
            </a:r>
            <a:r>
              <a:rPr lang="ar" sz="8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 content </a:t>
            </a:r>
            <a:endParaRPr sz="800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6" name="Google Shape;266;p39"/>
          <p:cNvSpPr txBox="1"/>
          <p:nvPr/>
        </p:nvSpPr>
        <p:spPr>
          <a:xfrm>
            <a:off x="6993200" y="4366775"/>
            <a:ext cx="18207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6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O: oculomotor nerve . T: trochlear nerve. O: ophthalmic branch of 5th. M: maxillary branch of 5th. C: internal carotid artery. A: </a:t>
            </a:r>
            <a:r>
              <a:rPr lang="ar" sz="6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Abducens</a:t>
            </a:r>
            <a:r>
              <a:rPr lang="ar" sz="6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nerve. T: trochlear nerve</a:t>
            </a:r>
            <a:endParaRPr sz="6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6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O Tom cat</a:t>
            </a:r>
            <a:endParaRPr b="1" sz="6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72" name="Google Shape;272;p40"/>
          <p:cNvSpPr txBox="1"/>
          <p:nvPr>
            <p:ph type="ctrTitle"/>
          </p:nvPr>
        </p:nvSpPr>
        <p:spPr>
          <a:xfrm>
            <a:off x="135675" y="88850"/>
            <a:ext cx="82530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/>
              <a:t>Pituitary Gland : Parts and Supply</a:t>
            </a:r>
            <a:endParaRPr b="1"/>
          </a:p>
        </p:txBody>
      </p:sp>
      <p:sp>
        <p:nvSpPr>
          <p:cNvPr id="273" name="Google Shape;273;p40"/>
          <p:cNvSpPr/>
          <p:nvPr/>
        </p:nvSpPr>
        <p:spPr>
          <a:xfrm>
            <a:off x="3324225" y="839550"/>
            <a:ext cx="2253300" cy="293700"/>
          </a:xfrm>
          <a:prstGeom prst="roundRect">
            <a:avLst>
              <a:gd fmla="val 16667" name="adj"/>
            </a:avLst>
          </a:prstGeom>
          <a:solidFill>
            <a:srgbClr val="7197D9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The gland is subdivided into:</a:t>
            </a:r>
            <a:endParaRPr sz="1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74" name="Google Shape;274;p40"/>
          <p:cNvCxnSpPr>
            <a:stCxn id="273" idx="2"/>
            <a:endCxn id="275" idx="0"/>
          </p:cNvCxnSpPr>
          <p:nvPr/>
        </p:nvCxnSpPr>
        <p:spPr>
          <a:xfrm flipH="1" rot="-5400000">
            <a:off x="5780775" y="-196650"/>
            <a:ext cx="229500" cy="2889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40"/>
          <p:cNvCxnSpPr>
            <a:stCxn id="273" idx="2"/>
            <a:endCxn id="277" idx="0"/>
          </p:cNvCxnSpPr>
          <p:nvPr/>
        </p:nvCxnSpPr>
        <p:spPr>
          <a:xfrm rot="5400000">
            <a:off x="2959725" y="-128400"/>
            <a:ext cx="229500" cy="2752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40"/>
          <p:cNvSpPr/>
          <p:nvPr/>
        </p:nvSpPr>
        <p:spPr>
          <a:xfrm>
            <a:off x="157425" y="1362750"/>
            <a:ext cx="3081000" cy="137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35000" spcFirstLastPara="1" rIns="121950" wrap="square" tIns="121950">
            <a:noAutofit/>
          </a:bodyPr>
          <a:lstStyle/>
          <a:p>
            <a:pPr indent="-153499" lvl="0" marL="134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true gland,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secretes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hormones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134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Hormone-releasing &amp; inhibiting factors produced by hypothalamus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use hypophyseal portal system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of vessels to reach the anterior lobe of pituitary gland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5577525" y="1362750"/>
            <a:ext cx="3525300" cy="1404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158750" lvl="0" marL="134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eceives a nerve supply from some of the hypothalamic nuclei (supraoptic &amp; paraventricular)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8750" lvl="0" marL="134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connected to hypothalamus through hypothalamo -hypophyseal tract,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stores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hormones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secreted by hypothalamic nuclei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158750" lvl="0" marL="134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Axons of these nuclei convey their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neurosecretion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to posterior lobe through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hypothalamo-hypophyseal tract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then it will  pass into the bloodstream.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135675" y="565075"/>
            <a:ext cx="29391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rPr>
              <a:t>Parts: </a:t>
            </a:r>
            <a:endParaRPr b="1" sz="2400">
              <a:solidFill>
                <a:srgbClr val="AEC0D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79" name="Google Shape;279;p40"/>
          <p:cNvGrpSpPr/>
          <p:nvPr/>
        </p:nvGrpSpPr>
        <p:grpSpPr>
          <a:xfrm>
            <a:off x="13675" y="2675250"/>
            <a:ext cx="6831375" cy="2208450"/>
            <a:chOff x="13675" y="2675250"/>
            <a:chExt cx="6831375" cy="2208450"/>
          </a:xfrm>
        </p:grpSpPr>
        <p:sp>
          <p:nvSpPr>
            <p:cNvPr id="280" name="Google Shape;280;p40"/>
            <p:cNvSpPr txBox="1"/>
            <p:nvPr/>
          </p:nvSpPr>
          <p:spPr>
            <a:xfrm>
              <a:off x="157425" y="2675250"/>
              <a:ext cx="2939100" cy="5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400">
                  <a:solidFill>
                    <a:srgbClr val="AEC0D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Supply: </a:t>
              </a:r>
              <a:endParaRPr b="1" sz="24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355850" y="4479600"/>
              <a:ext cx="6474900" cy="404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262626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Bree Serif"/>
                <a:buChar char="●"/>
              </a:pP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hypophyseal veins drain into </a:t>
              </a:r>
              <a:r>
                <a:rPr lang="ar" sz="10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cavernous sinuses.</a:t>
              </a:r>
              <a:endParaRPr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grpSp>
          <p:nvGrpSpPr>
            <p:cNvPr id="282" name="Google Shape;282;p40"/>
            <p:cNvGrpSpPr/>
            <p:nvPr/>
          </p:nvGrpSpPr>
          <p:grpSpPr>
            <a:xfrm>
              <a:off x="21550" y="4324359"/>
              <a:ext cx="2879875" cy="259815"/>
              <a:chOff x="5662500" y="3537513"/>
              <a:chExt cx="2879875" cy="393600"/>
            </a:xfrm>
          </p:grpSpPr>
          <p:sp>
            <p:nvSpPr>
              <p:cNvPr id="283" name="Google Shape;283;p40"/>
              <p:cNvSpPr/>
              <p:nvPr/>
            </p:nvSpPr>
            <p:spPr>
              <a:xfrm>
                <a:off x="6056300" y="3537513"/>
                <a:ext cx="2096400" cy="393600"/>
              </a:xfrm>
              <a:prstGeom prst="rect">
                <a:avLst/>
              </a:pr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" sz="1200">
                    <a:solidFill>
                      <a:srgbClr val="FFFFFF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Venous Drainage</a:t>
                </a:r>
                <a:endParaRPr sz="12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84" name="Google Shape;284;p40"/>
              <p:cNvSpPr/>
              <p:nvPr/>
            </p:nvSpPr>
            <p:spPr>
              <a:xfrm>
                <a:off x="5662500" y="3537513"/>
                <a:ext cx="800100" cy="393600"/>
              </a:xfrm>
              <a:prstGeom prst="flowChartMerge">
                <a:avLst/>
              </a:pr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85" name="Google Shape;285;p40"/>
              <p:cNvSpPr/>
              <p:nvPr/>
            </p:nvSpPr>
            <p:spPr>
              <a:xfrm>
                <a:off x="7742275" y="3537513"/>
                <a:ext cx="800100" cy="393600"/>
              </a:xfrm>
              <a:prstGeom prst="triangle">
                <a:avLst>
                  <a:gd fmla="val 50000" name="adj"/>
                </a:avLst>
              </a:pr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6" name="Google Shape;286;p40"/>
            <p:cNvSpPr/>
            <p:nvPr/>
          </p:nvSpPr>
          <p:spPr>
            <a:xfrm>
              <a:off x="335350" y="3388475"/>
              <a:ext cx="6509700" cy="89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000">
                  <a:solidFill>
                    <a:srgbClr val="CC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Branches of internal carotid artery:</a:t>
              </a:r>
              <a:endParaRPr b="1" sz="1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AutoNum type="arabicPeriod"/>
              </a:pPr>
              <a:r>
                <a:rPr b="1"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Superior hypophyseal artery :</a:t>
              </a: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supplies infundibulum &amp; forms a capillary network from which vessels pass downward &amp; form sinusoids into the anterior lobe of pituitary gland </a:t>
              </a:r>
              <a:r>
                <a:rPr lang="ar" sz="10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(hypophyseal portal system).</a:t>
              </a:r>
              <a:endParaRPr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AutoNum type="arabicPeriod"/>
              </a:pPr>
              <a:r>
                <a:rPr b="1"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inferior hypophyseal artery: </a:t>
              </a: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supplies posterior lobe of pituitary gland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grpSp>
          <p:nvGrpSpPr>
            <p:cNvPr id="287" name="Google Shape;287;p40"/>
            <p:cNvGrpSpPr/>
            <p:nvPr/>
          </p:nvGrpSpPr>
          <p:grpSpPr>
            <a:xfrm>
              <a:off x="13675" y="3206070"/>
              <a:ext cx="2895600" cy="259815"/>
              <a:chOff x="105600" y="1022925"/>
              <a:chExt cx="2895600" cy="393600"/>
            </a:xfrm>
          </p:grpSpPr>
          <p:sp>
            <p:nvSpPr>
              <p:cNvPr id="288" name="Google Shape;288;p40"/>
              <p:cNvSpPr/>
              <p:nvPr/>
            </p:nvSpPr>
            <p:spPr>
              <a:xfrm>
                <a:off x="515125" y="1022925"/>
                <a:ext cx="2096400" cy="3936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" sz="1200">
                    <a:solidFill>
                      <a:srgbClr val="FFFFFF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Arterial Supply</a:t>
                </a:r>
                <a:endParaRPr sz="12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05600" y="1022925"/>
                <a:ext cx="800100" cy="393600"/>
              </a:xfrm>
              <a:prstGeom prst="flowChartMerg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2201100" y="1022925"/>
                <a:ext cx="800100" cy="393600"/>
              </a:xfrm>
              <a:prstGeom prst="triangle">
                <a:avLst>
                  <a:gd fmla="val 50000" name="adj"/>
                </a:avLst>
              </a:pr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1" name="Google Shape;291;p40"/>
          <p:cNvSpPr/>
          <p:nvPr/>
        </p:nvSpPr>
        <p:spPr>
          <a:xfrm>
            <a:off x="400575" y="1137000"/>
            <a:ext cx="2409300" cy="293700"/>
          </a:xfrm>
          <a:prstGeom prst="roundRect">
            <a:avLst>
              <a:gd fmla="val 50000" name="adj"/>
            </a:avLst>
          </a:prstGeom>
          <a:solidFill>
            <a:srgbClr val="9198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Anterior lobe (adenohypophysis):</a:t>
            </a:r>
            <a:endParaRPr sz="27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2" name="Google Shape;292;p40"/>
          <p:cNvSpPr/>
          <p:nvPr/>
        </p:nvSpPr>
        <p:spPr>
          <a:xfrm>
            <a:off x="6163775" y="1137000"/>
            <a:ext cx="2409300" cy="293700"/>
          </a:xfrm>
          <a:prstGeom prst="roundRect">
            <a:avLst>
              <a:gd fmla="val 50000" name="adj"/>
            </a:avLst>
          </a:prstGeom>
          <a:solidFill>
            <a:srgbClr val="9198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Posterior lobe (neurohypophysis):</a:t>
            </a:r>
            <a:endParaRPr sz="27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3" name="Google Shape;293;p40"/>
          <p:cNvPicPr preferRelativeResize="0"/>
          <p:nvPr/>
        </p:nvPicPr>
        <p:blipFill rotWithShape="1">
          <a:blip r:embed="rId3">
            <a:alphaModFix/>
          </a:blip>
          <a:srcRect b="0" l="19092" r="19436" t="9535"/>
          <a:stretch/>
        </p:blipFill>
        <p:spPr>
          <a:xfrm>
            <a:off x="3527988" y="1294200"/>
            <a:ext cx="1743012" cy="1442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40"/>
          <p:cNvGrpSpPr/>
          <p:nvPr/>
        </p:nvGrpSpPr>
        <p:grpSpPr>
          <a:xfrm>
            <a:off x="6932579" y="3081674"/>
            <a:ext cx="2211428" cy="1802020"/>
            <a:chOff x="6875325" y="3181344"/>
            <a:chExt cx="2184773" cy="1650655"/>
          </a:xfrm>
        </p:grpSpPr>
        <p:pic>
          <p:nvPicPr>
            <p:cNvPr id="295" name="Google Shape;295;p40"/>
            <p:cNvPicPr preferRelativeResize="0"/>
            <p:nvPr/>
          </p:nvPicPr>
          <p:blipFill rotWithShape="1">
            <a:blip r:embed="rId4">
              <a:alphaModFix/>
            </a:blip>
            <a:srcRect b="2750" l="0" r="16387" t="16106"/>
            <a:stretch/>
          </p:blipFill>
          <p:spPr>
            <a:xfrm>
              <a:off x="6925350" y="3236075"/>
              <a:ext cx="2134748" cy="1595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40"/>
            <p:cNvSpPr/>
            <p:nvPr/>
          </p:nvSpPr>
          <p:spPr>
            <a:xfrm>
              <a:off x="6875325" y="3181344"/>
              <a:ext cx="457200" cy="9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/>
        </p:nvSpPr>
        <p:spPr>
          <a:xfrm>
            <a:off x="68607" y="51975"/>
            <a:ext cx="2552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QUIZ</a:t>
            </a:r>
            <a:endParaRPr b="1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2" name="Google Shape;302;p41"/>
          <p:cNvSpPr txBox="1"/>
          <p:nvPr/>
        </p:nvSpPr>
        <p:spPr>
          <a:xfrm>
            <a:off x="105087" y="563595"/>
            <a:ext cx="4065600" cy="4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Q1: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one of the following structures is superior to the pituitary gland?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Optic chiasma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Diaphragma sellae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 Mammillary bodies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Sphenoidal air sinuses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Which one of the following venous sinuses drains hypophyseal veins?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A.Superior sagittal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Cavernous 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 Transverse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Sigmoid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forms the hypophyseal portal system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Superior hypophyseal artery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inferior hypophyseal artery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hypophyseal veins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secondary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capillary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network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Q4:</a:t>
            </a:r>
            <a:r>
              <a:rPr b="0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Pituitary gland lie in 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anterior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cranial fossa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middle cranial fossa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posterior cranial fossa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inferior area of the skull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3" name="Google Shape;303;p41"/>
          <p:cNvSpPr txBox="1"/>
          <p:nvPr/>
        </p:nvSpPr>
        <p:spPr>
          <a:xfrm>
            <a:off x="4757100" y="563600"/>
            <a:ext cx="4386900" cy="4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Q5: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one of the following structures is inferior to the pituitary gland? 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Paranasal sinuses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maxillary sinuses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Sphenoidal sinuses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ethmoidal air sinuses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Q6: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is a store and releasing centre of neurohormone?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Hypothalamus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 Anterior lobe of pituitary gland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 Posterior pituitary gland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Intermediate lobe of pituitary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Q7: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gland is regarded as master gland?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  Adrenal gland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Thyroid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Hypothalamus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Pituitary gland  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Q8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pituitary gland  doubles its size during : 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menstruation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pregnancy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menopause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all of the above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4" name="Google Shape;304;p41"/>
          <p:cNvSpPr txBox="1"/>
          <p:nvPr>
            <p:ph idx="12" type="sldNum"/>
          </p:nvPr>
        </p:nvSpPr>
        <p:spPr>
          <a:xfrm>
            <a:off x="8870369" y="4890564"/>
            <a:ext cx="234000" cy="2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305" name="Google Shape;305;p41"/>
          <p:cNvGraphicFramePr/>
          <p:nvPr/>
        </p:nvGraphicFramePr>
        <p:xfrm>
          <a:off x="58956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{C0C02CD9-66F5-440E-88DA-D712B5ACA606}</a:tableStyleId>
              </a:tblPr>
              <a:tblGrid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</a:tblGrid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Q6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Q7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Q8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2"/>
          <p:cNvPicPr preferRelativeResize="0"/>
          <p:nvPr/>
        </p:nvPicPr>
        <p:blipFill rotWithShape="1">
          <a:blip r:embed="rId3">
            <a:alphaModFix/>
          </a:blip>
          <a:srcRect b="40678" l="16887" r="21277" t="28723"/>
          <a:stretch/>
        </p:blipFill>
        <p:spPr>
          <a:xfrm>
            <a:off x="7628876" y="92051"/>
            <a:ext cx="1459225" cy="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2"/>
          <p:cNvSpPr txBox="1"/>
          <p:nvPr/>
        </p:nvSpPr>
        <p:spPr>
          <a:xfrm>
            <a:off x="2832925" y="217000"/>
            <a:ext cx="3088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Members board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1231575" y="1104713"/>
            <a:ext cx="23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6A89BE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6A89BE"/>
                </a:solidFill>
                <a:latin typeface="Bree Serif"/>
                <a:ea typeface="Bree Serif"/>
                <a:cs typeface="Bree Serif"/>
                <a:sym typeface="Bree Serif"/>
              </a:rPr>
              <a:t>Abdulrahman Shadid</a:t>
            </a:r>
            <a:endParaRPr b="1" sz="1200">
              <a:solidFill>
                <a:srgbClr val="6A89B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3" name="Google Shape;313;p42"/>
          <p:cNvSpPr txBox="1"/>
          <p:nvPr/>
        </p:nvSpPr>
        <p:spPr>
          <a:xfrm>
            <a:off x="4815550" y="1104737"/>
            <a:ext cx="221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Clr>
                <a:srgbClr val="6A89BE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6A89BE"/>
                </a:solidFill>
                <a:latin typeface="Bree Serif"/>
                <a:ea typeface="Bree Serif"/>
                <a:cs typeface="Bree Serif"/>
                <a:sym typeface="Bree Serif"/>
              </a:rPr>
              <a:t>Ateen Almutairi</a:t>
            </a:r>
            <a:endParaRPr b="1" sz="1200">
              <a:solidFill>
                <a:srgbClr val="6A89B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4" name="Google Shape;314;p42"/>
          <p:cNvSpPr txBox="1"/>
          <p:nvPr/>
        </p:nvSpPr>
        <p:spPr>
          <a:xfrm>
            <a:off x="5127163" y="1490550"/>
            <a:ext cx="2411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Girls team 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Ajeed Al Rashoud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‏Taif Alotaibi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‏Noura Al Turki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‏Amirah Al-Zahrani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‏Alhanouf Al-haluli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‏Sara Al-Abdulkarem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‏Renad Al Haqbani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‏Nouf Al Humaidhi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Jude Al Khalifah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Nouf Al Hussaini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Danah Al Halees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Rema Al Mutawa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Maha Al Nahdi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Razan Al zohaifi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Ghalia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Alnufaei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3627475" y="769375"/>
            <a:ext cx="1499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316" name="Google Shape;316;p42"/>
          <p:cNvSpPr/>
          <p:nvPr/>
        </p:nvSpPr>
        <p:spPr>
          <a:xfrm rot="10797218">
            <a:off x="8027273" y="4706680"/>
            <a:ext cx="1112100" cy="299400"/>
          </a:xfrm>
          <a:prstGeom prst="homePlate">
            <a:avLst>
              <a:gd fmla="val 50000" name="adj"/>
            </a:avLst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2">
            <a:hlinkClick r:id="rId4"/>
          </p:cNvPr>
          <p:cNvSpPr txBox="1"/>
          <p:nvPr/>
        </p:nvSpPr>
        <p:spPr>
          <a:xfrm>
            <a:off x="8186275" y="4694550"/>
            <a:ext cx="9531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Editing file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8" name="Google Shape;318;p42"/>
          <p:cNvSpPr txBox="1"/>
          <p:nvPr/>
        </p:nvSpPr>
        <p:spPr>
          <a:xfrm>
            <a:off x="1680050" y="1341225"/>
            <a:ext cx="24117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Boys team: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Mohammed Al-huqbani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Salman Alagla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Ziyad Al-jofan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Ali Aldawood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Khalid Nagshabandi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Sameh nuser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Basamh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Alwaleed Alsaleh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Mohaned Makkawi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Alghamdi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19" name="Google Shape;31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312" y="3777625"/>
            <a:ext cx="1261724" cy="12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125" y="4535375"/>
            <a:ext cx="217201" cy="1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2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9885" y="4563658"/>
            <a:ext cx="217200" cy="141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22" name="Google Shape;322;p42"/>
          <p:cNvSpPr txBox="1"/>
          <p:nvPr/>
        </p:nvSpPr>
        <p:spPr>
          <a:xfrm rot="-1103">
            <a:off x="401620" y="4303614"/>
            <a:ext cx="9351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Contact us: </a:t>
            </a:r>
            <a:endParaRPr b="1" sz="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23" name="Google Shape;323;p42"/>
          <p:cNvPicPr preferRelativeResize="0"/>
          <p:nvPr/>
        </p:nvPicPr>
        <p:blipFill rotWithShape="1">
          <a:blip r:embed="rId10">
            <a:alphaModFix/>
          </a:blip>
          <a:srcRect b="27552" l="5000" r="47686" t="14830"/>
          <a:stretch/>
        </p:blipFill>
        <p:spPr>
          <a:xfrm>
            <a:off x="1379575" y="1127675"/>
            <a:ext cx="300475" cy="3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29E7C"/>
      </a:lt2>
      <a:accent1>
        <a:srgbClr val="F3D6B8"/>
      </a:accent1>
      <a:accent2>
        <a:srgbClr val="F8C38E"/>
      </a:accent2>
      <a:accent3>
        <a:srgbClr val="E6B788"/>
      </a:accent3>
      <a:accent4>
        <a:srgbClr val="EEB276"/>
      </a:accent4>
      <a:accent5>
        <a:srgbClr val="D09551"/>
      </a:accent5>
      <a:accent6>
        <a:srgbClr val="CEAE7E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