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81" r:id="rId4"/>
    <p:sldMasterId id="2147483682" r:id="rId5"/>
    <p:sldMasterId id="214748368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y="5143500" cx="9144000"/>
  <p:notesSz cx="6858000" cy="9144000"/>
  <p:embeddedFontLst>
    <p:embeddedFont>
      <p:font typeface="Mada"/>
      <p:regular r:id="rId21"/>
      <p:bold r:id="rId22"/>
    </p:embeddedFont>
    <p:embeddedFont>
      <p:font typeface="Bree Serif"/>
      <p:regular r:id="rId23"/>
    </p:embeddedFont>
    <p:embeddedFont>
      <p:font typeface="Exo"/>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8F693153-FDBB-4278-8351-ED1D039DD46E}">
  <a:tblStyle styleId="{8F693153-FDBB-4278-8351-ED1D039DD46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font" Target="fonts/Mada-bold.fntdata"/><Relationship Id="rId21" Type="http://schemas.openxmlformats.org/officeDocument/2006/relationships/font" Target="fonts/Mada-regular.fntdata"/><Relationship Id="rId24" Type="http://schemas.openxmlformats.org/officeDocument/2006/relationships/font" Target="fonts/Exo-regular.fntdata"/><Relationship Id="rId23" Type="http://schemas.openxmlformats.org/officeDocument/2006/relationships/font" Target="fonts/BreeSerif-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Exo-italic.fntdata"/><Relationship Id="rId25" Type="http://schemas.openxmlformats.org/officeDocument/2006/relationships/font" Target="fonts/Exo-bold.fntdata"/><Relationship Id="rId27" Type="http://schemas.openxmlformats.org/officeDocument/2006/relationships/font" Target="fonts/Exo-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863abf57bbf3b6f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863abf57bbf3b6f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Google Shape;459;g52caf2a49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52caf2a49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1" name="Shape 501"/>
        <p:cNvGrpSpPr/>
        <p:nvPr/>
      </p:nvGrpSpPr>
      <p:grpSpPr>
        <a:xfrm>
          <a:off x="0" y="0"/>
          <a:ext cx="0" cy="0"/>
          <a:chOff x="0" y="0"/>
          <a:chExt cx="0" cy="0"/>
        </a:xfrm>
      </p:grpSpPr>
      <p:sp>
        <p:nvSpPr>
          <p:cNvPr id="502" name="Google Shape;502;g6ed8d4c90c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6ed8d4c90c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2" name="Shape 542"/>
        <p:cNvGrpSpPr/>
        <p:nvPr/>
      </p:nvGrpSpPr>
      <p:grpSpPr>
        <a:xfrm>
          <a:off x="0" y="0"/>
          <a:ext cx="0" cy="0"/>
          <a:chOff x="0" y="0"/>
          <a:chExt cx="0" cy="0"/>
        </a:xfrm>
      </p:grpSpPr>
      <p:sp>
        <p:nvSpPr>
          <p:cNvPr id="543" name="Google Shape;543;g5cc511b498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5cc511b498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1" name="Shape 551"/>
        <p:cNvGrpSpPr/>
        <p:nvPr/>
      </p:nvGrpSpPr>
      <p:grpSpPr>
        <a:xfrm>
          <a:off x="0" y="0"/>
          <a:ext cx="0" cy="0"/>
          <a:chOff x="0" y="0"/>
          <a:chExt cx="0" cy="0"/>
        </a:xfrm>
      </p:grpSpPr>
      <p:sp>
        <p:nvSpPr>
          <p:cNvPr id="552" name="Google Shape;552;g7de8a50e8a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7de8a50e8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6054de6bf4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6054de6bf4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7e0b37558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7e0b37558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3b19643b688220df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3b19643b688220df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g6a18743f74fbfca6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6a18743f74fbfca6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6f1375ad5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6f1375ad5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g39faaddb799e31a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39faaddb799e31a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4" name="Shape 394"/>
        <p:cNvGrpSpPr/>
        <p:nvPr/>
      </p:nvGrpSpPr>
      <p:grpSpPr>
        <a:xfrm>
          <a:off x="0" y="0"/>
          <a:ext cx="0" cy="0"/>
          <a:chOff x="0" y="0"/>
          <a:chExt cx="0" cy="0"/>
        </a:xfrm>
      </p:grpSpPr>
      <p:sp>
        <p:nvSpPr>
          <p:cNvPr id="395" name="Google Shape;395;g6ecd92e39a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6ecd92e39a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8" name="Shape 428"/>
        <p:cNvGrpSpPr/>
        <p:nvPr/>
      </p:nvGrpSpPr>
      <p:grpSpPr>
        <a:xfrm>
          <a:off x="0" y="0"/>
          <a:ext cx="0" cy="0"/>
          <a:chOff x="0" y="0"/>
          <a:chExt cx="0" cy="0"/>
        </a:xfrm>
      </p:grpSpPr>
      <p:sp>
        <p:nvSpPr>
          <p:cNvPr id="429" name="Google Shape;429;g6ecd92e39a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6ecd92e39a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35675" y="251800"/>
            <a:ext cx="5392200" cy="6219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3" name="Google Shape;13;p2"/>
          <p:cNvSpPr txBox="1"/>
          <p:nvPr>
            <p:ph idx="1" type="subTitle"/>
          </p:nvPr>
        </p:nvSpPr>
        <p:spPr>
          <a:xfrm>
            <a:off x="313875" y="1029075"/>
            <a:ext cx="3210900" cy="497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4" name="Google Shape;14;p2"/>
          <p:cNvSpPr txBox="1"/>
          <p:nvPr>
            <p:ph idx="12" type="sldNum"/>
          </p:nvPr>
        </p:nvSpPr>
        <p:spPr>
          <a:xfrm>
            <a:off x="8832425" y="4883700"/>
            <a:ext cx="274200" cy="259800"/>
          </a:xfrm>
          <a:prstGeom prst="rect">
            <a:avLst/>
          </a:prstGeom>
        </p:spPr>
        <p:txBody>
          <a:bodyPr anchorCtr="0" anchor="ctr" bIns="91425" lIns="91425" spcFirstLastPara="1" rIns="91425" wrap="square" tIns="91425">
            <a:noAutofit/>
          </a:bodyPr>
          <a:lstStyle>
            <a:lvl1pPr lvl="0" rtl="0">
              <a:buNone/>
              <a:defRPr b="1">
                <a:solidFill>
                  <a:srgbClr val="000000"/>
                </a:solidFill>
                <a:latin typeface="Bree Serif"/>
                <a:ea typeface="Bree Serif"/>
                <a:cs typeface="Bree Serif"/>
                <a:sym typeface="Bree Serif"/>
              </a:defRPr>
            </a:lvl1pPr>
            <a:lvl2pPr lvl="1" rtl="0">
              <a:buNone/>
              <a:defRPr b="1">
                <a:solidFill>
                  <a:srgbClr val="000000"/>
                </a:solidFill>
                <a:latin typeface="Bree Serif"/>
                <a:ea typeface="Bree Serif"/>
                <a:cs typeface="Bree Serif"/>
                <a:sym typeface="Bree Serif"/>
              </a:defRPr>
            </a:lvl2pPr>
            <a:lvl3pPr lvl="2" rtl="0">
              <a:buNone/>
              <a:defRPr b="1">
                <a:solidFill>
                  <a:srgbClr val="000000"/>
                </a:solidFill>
                <a:latin typeface="Bree Serif"/>
                <a:ea typeface="Bree Serif"/>
                <a:cs typeface="Bree Serif"/>
                <a:sym typeface="Bree Serif"/>
              </a:defRPr>
            </a:lvl3pPr>
            <a:lvl4pPr lvl="3" rtl="0">
              <a:buNone/>
              <a:defRPr b="1">
                <a:solidFill>
                  <a:srgbClr val="000000"/>
                </a:solidFill>
                <a:latin typeface="Bree Serif"/>
                <a:ea typeface="Bree Serif"/>
                <a:cs typeface="Bree Serif"/>
                <a:sym typeface="Bree Serif"/>
              </a:defRPr>
            </a:lvl4pPr>
            <a:lvl5pPr lvl="4" rtl="0">
              <a:buNone/>
              <a:defRPr b="1">
                <a:solidFill>
                  <a:srgbClr val="000000"/>
                </a:solidFill>
                <a:latin typeface="Bree Serif"/>
                <a:ea typeface="Bree Serif"/>
                <a:cs typeface="Bree Serif"/>
                <a:sym typeface="Bree Serif"/>
              </a:defRPr>
            </a:lvl5pPr>
            <a:lvl6pPr lvl="5" rtl="0">
              <a:buNone/>
              <a:defRPr b="1">
                <a:solidFill>
                  <a:srgbClr val="000000"/>
                </a:solidFill>
                <a:latin typeface="Bree Serif"/>
                <a:ea typeface="Bree Serif"/>
                <a:cs typeface="Bree Serif"/>
                <a:sym typeface="Bree Serif"/>
              </a:defRPr>
            </a:lvl6pPr>
            <a:lvl7pPr lvl="6" rtl="0">
              <a:buNone/>
              <a:defRPr b="1">
                <a:solidFill>
                  <a:srgbClr val="000000"/>
                </a:solidFill>
                <a:latin typeface="Bree Serif"/>
                <a:ea typeface="Bree Serif"/>
                <a:cs typeface="Bree Serif"/>
                <a:sym typeface="Bree Serif"/>
              </a:defRPr>
            </a:lvl7pPr>
            <a:lvl8pPr lvl="7" rtl="0">
              <a:buNone/>
              <a:defRPr b="1">
                <a:solidFill>
                  <a:srgbClr val="000000"/>
                </a:solidFill>
                <a:latin typeface="Bree Serif"/>
                <a:ea typeface="Bree Serif"/>
                <a:cs typeface="Bree Serif"/>
                <a:sym typeface="Bree Serif"/>
              </a:defRPr>
            </a:lvl8pPr>
            <a:lvl9pPr lvl="8" rtl="0">
              <a:buNone/>
              <a:defRPr b="1">
                <a:solidFill>
                  <a:srgbClr val="000000"/>
                </a:solidFill>
                <a:latin typeface="Bree Serif"/>
                <a:ea typeface="Bree Serif"/>
                <a:cs typeface="Bree Serif"/>
                <a:sym typeface="Bree Serif"/>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8" name="Google Shape;48;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49" name="Google Shape;49;p11"/>
          <p:cNvSpPr txBox="1"/>
          <p:nvPr>
            <p:ph idx="12" type="sldNum"/>
          </p:nvPr>
        </p:nvSpPr>
        <p:spPr>
          <a:xfrm>
            <a:off x="8859450" y="4793175"/>
            <a:ext cx="2556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859450" y="4793175"/>
            <a:ext cx="2556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8" name="Shape 58"/>
        <p:cNvGrpSpPr/>
        <p:nvPr/>
      </p:nvGrpSpPr>
      <p:grpSpPr>
        <a:xfrm>
          <a:off x="0" y="0"/>
          <a:ext cx="0" cy="0"/>
          <a:chOff x="0" y="0"/>
          <a:chExt cx="0" cy="0"/>
        </a:xfrm>
      </p:grpSpPr>
      <p:sp>
        <p:nvSpPr>
          <p:cNvPr id="59" name="Google Shape;59;p1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rtl="0" algn="ctr">
              <a:lnSpc>
                <a:spcPct val="90000"/>
              </a:lnSpc>
              <a:spcBef>
                <a:spcPts val="0"/>
              </a:spcBef>
              <a:spcAft>
                <a:spcPts val="0"/>
              </a:spcAft>
              <a:buClr>
                <a:schemeClr val="dk1"/>
              </a:buClr>
              <a:buSzPts val="4500"/>
              <a:buFont typeface="Bree Serif"/>
              <a:buNone/>
              <a:defRPr sz="4500">
                <a:latin typeface="Bree Serif"/>
                <a:ea typeface="Bree Serif"/>
                <a:cs typeface="Bree Serif"/>
                <a:sym typeface="Bree Serif"/>
              </a:defRPr>
            </a:lvl1pPr>
            <a:lvl2pPr lvl="1" rtl="0">
              <a:spcBef>
                <a:spcPts val="0"/>
              </a:spcBef>
              <a:spcAft>
                <a:spcPts val="0"/>
              </a:spcAft>
              <a:buSzPts val="1100"/>
              <a:buFont typeface="Bree Serif"/>
              <a:buNone/>
              <a:defRPr>
                <a:latin typeface="Bree Serif"/>
                <a:ea typeface="Bree Serif"/>
                <a:cs typeface="Bree Serif"/>
                <a:sym typeface="Bree Serif"/>
              </a:defRPr>
            </a:lvl2pPr>
            <a:lvl3pPr lvl="2" rtl="0">
              <a:spcBef>
                <a:spcPts val="0"/>
              </a:spcBef>
              <a:spcAft>
                <a:spcPts val="0"/>
              </a:spcAft>
              <a:buSzPts val="1100"/>
              <a:buFont typeface="Bree Serif"/>
              <a:buNone/>
              <a:defRPr>
                <a:latin typeface="Bree Serif"/>
                <a:ea typeface="Bree Serif"/>
                <a:cs typeface="Bree Serif"/>
                <a:sym typeface="Bree Serif"/>
              </a:defRPr>
            </a:lvl3pPr>
            <a:lvl4pPr lvl="3" rtl="0">
              <a:spcBef>
                <a:spcPts val="0"/>
              </a:spcBef>
              <a:spcAft>
                <a:spcPts val="0"/>
              </a:spcAft>
              <a:buSzPts val="1100"/>
              <a:buFont typeface="Bree Serif"/>
              <a:buNone/>
              <a:defRPr>
                <a:latin typeface="Bree Serif"/>
                <a:ea typeface="Bree Serif"/>
                <a:cs typeface="Bree Serif"/>
                <a:sym typeface="Bree Serif"/>
              </a:defRPr>
            </a:lvl4pPr>
            <a:lvl5pPr lvl="4" rtl="0">
              <a:spcBef>
                <a:spcPts val="0"/>
              </a:spcBef>
              <a:spcAft>
                <a:spcPts val="0"/>
              </a:spcAft>
              <a:buSzPts val="1100"/>
              <a:buFont typeface="Bree Serif"/>
              <a:buNone/>
              <a:defRPr>
                <a:latin typeface="Bree Serif"/>
                <a:ea typeface="Bree Serif"/>
                <a:cs typeface="Bree Serif"/>
                <a:sym typeface="Bree Serif"/>
              </a:defRPr>
            </a:lvl5pPr>
            <a:lvl6pPr lvl="5" rtl="0">
              <a:spcBef>
                <a:spcPts val="0"/>
              </a:spcBef>
              <a:spcAft>
                <a:spcPts val="0"/>
              </a:spcAft>
              <a:buSzPts val="1100"/>
              <a:buFont typeface="Bree Serif"/>
              <a:buNone/>
              <a:defRPr>
                <a:latin typeface="Bree Serif"/>
                <a:ea typeface="Bree Serif"/>
                <a:cs typeface="Bree Serif"/>
                <a:sym typeface="Bree Serif"/>
              </a:defRPr>
            </a:lvl6pPr>
            <a:lvl7pPr lvl="6" rtl="0">
              <a:spcBef>
                <a:spcPts val="0"/>
              </a:spcBef>
              <a:spcAft>
                <a:spcPts val="0"/>
              </a:spcAft>
              <a:buSzPts val="1100"/>
              <a:buFont typeface="Bree Serif"/>
              <a:buNone/>
              <a:defRPr>
                <a:latin typeface="Bree Serif"/>
                <a:ea typeface="Bree Serif"/>
                <a:cs typeface="Bree Serif"/>
                <a:sym typeface="Bree Serif"/>
              </a:defRPr>
            </a:lvl7pPr>
            <a:lvl8pPr lvl="7" rtl="0">
              <a:spcBef>
                <a:spcPts val="0"/>
              </a:spcBef>
              <a:spcAft>
                <a:spcPts val="0"/>
              </a:spcAft>
              <a:buSzPts val="1100"/>
              <a:buFont typeface="Bree Serif"/>
              <a:buNone/>
              <a:defRPr>
                <a:latin typeface="Bree Serif"/>
                <a:ea typeface="Bree Serif"/>
                <a:cs typeface="Bree Serif"/>
                <a:sym typeface="Bree Serif"/>
              </a:defRPr>
            </a:lvl8pPr>
            <a:lvl9pPr lvl="8" rtl="0">
              <a:spcBef>
                <a:spcPts val="0"/>
              </a:spcBef>
              <a:spcAft>
                <a:spcPts val="0"/>
              </a:spcAft>
              <a:buSzPts val="1100"/>
              <a:buFont typeface="Bree Serif"/>
              <a:buNone/>
              <a:defRPr>
                <a:latin typeface="Bree Serif"/>
                <a:ea typeface="Bree Serif"/>
                <a:cs typeface="Bree Serif"/>
                <a:sym typeface="Bree Serif"/>
              </a:defRPr>
            </a:lvl9pPr>
          </a:lstStyle>
          <a:p/>
        </p:txBody>
      </p:sp>
      <p:sp>
        <p:nvSpPr>
          <p:cNvPr id="60" name="Google Shape;60;p14"/>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dk1"/>
              </a:buClr>
              <a:buSzPts val="1800"/>
              <a:buFont typeface="Bree Serif"/>
              <a:buNone/>
              <a:defRPr sz="1800">
                <a:latin typeface="Bree Serif"/>
                <a:ea typeface="Bree Serif"/>
                <a:cs typeface="Bree Serif"/>
                <a:sym typeface="Bree Serif"/>
              </a:defRPr>
            </a:lvl1pPr>
            <a:lvl2pPr lvl="1" rtl="0" algn="ctr">
              <a:lnSpc>
                <a:spcPct val="90000"/>
              </a:lnSpc>
              <a:spcBef>
                <a:spcPts val="400"/>
              </a:spcBef>
              <a:spcAft>
                <a:spcPts val="0"/>
              </a:spcAft>
              <a:buClr>
                <a:schemeClr val="dk1"/>
              </a:buClr>
              <a:buSzPts val="1500"/>
              <a:buFont typeface="Bree Serif"/>
              <a:buNone/>
              <a:defRPr sz="1500">
                <a:latin typeface="Bree Serif"/>
                <a:ea typeface="Bree Serif"/>
                <a:cs typeface="Bree Serif"/>
                <a:sym typeface="Bree Serif"/>
              </a:defRPr>
            </a:lvl2pPr>
            <a:lvl3pPr lvl="2" rtl="0" algn="ctr">
              <a:lnSpc>
                <a:spcPct val="90000"/>
              </a:lnSpc>
              <a:spcBef>
                <a:spcPts val="400"/>
              </a:spcBef>
              <a:spcAft>
                <a:spcPts val="0"/>
              </a:spcAft>
              <a:buClr>
                <a:schemeClr val="dk1"/>
              </a:buClr>
              <a:buSzPts val="1400"/>
              <a:buFont typeface="Bree Serif"/>
              <a:buNone/>
              <a:defRPr sz="1400">
                <a:latin typeface="Bree Serif"/>
                <a:ea typeface="Bree Serif"/>
                <a:cs typeface="Bree Serif"/>
                <a:sym typeface="Bree Serif"/>
              </a:defRPr>
            </a:lvl3pPr>
            <a:lvl4pPr lvl="3" rtl="0" algn="ctr">
              <a:lnSpc>
                <a:spcPct val="90000"/>
              </a:lnSpc>
              <a:spcBef>
                <a:spcPts val="400"/>
              </a:spcBef>
              <a:spcAft>
                <a:spcPts val="0"/>
              </a:spcAft>
              <a:buClr>
                <a:schemeClr val="dk1"/>
              </a:buClr>
              <a:buSzPts val="1200"/>
              <a:buFont typeface="Bree Serif"/>
              <a:buNone/>
              <a:defRPr sz="1200">
                <a:latin typeface="Bree Serif"/>
                <a:ea typeface="Bree Serif"/>
                <a:cs typeface="Bree Serif"/>
                <a:sym typeface="Bree Serif"/>
              </a:defRPr>
            </a:lvl4pPr>
            <a:lvl5pPr lvl="4" rtl="0" algn="ctr">
              <a:lnSpc>
                <a:spcPct val="90000"/>
              </a:lnSpc>
              <a:spcBef>
                <a:spcPts val="400"/>
              </a:spcBef>
              <a:spcAft>
                <a:spcPts val="0"/>
              </a:spcAft>
              <a:buClr>
                <a:schemeClr val="dk1"/>
              </a:buClr>
              <a:buSzPts val="1200"/>
              <a:buFont typeface="Bree Serif"/>
              <a:buNone/>
              <a:defRPr sz="1200">
                <a:latin typeface="Bree Serif"/>
                <a:ea typeface="Bree Serif"/>
                <a:cs typeface="Bree Serif"/>
                <a:sym typeface="Bree Serif"/>
              </a:defRPr>
            </a:lvl5pPr>
            <a:lvl6pPr lvl="5" rtl="0" algn="ctr">
              <a:lnSpc>
                <a:spcPct val="90000"/>
              </a:lnSpc>
              <a:spcBef>
                <a:spcPts val="400"/>
              </a:spcBef>
              <a:spcAft>
                <a:spcPts val="0"/>
              </a:spcAft>
              <a:buClr>
                <a:schemeClr val="dk1"/>
              </a:buClr>
              <a:buSzPts val="1200"/>
              <a:buFont typeface="Bree Serif"/>
              <a:buNone/>
              <a:defRPr sz="1200">
                <a:latin typeface="Bree Serif"/>
                <a:ea typeface="Bree Serif"/>
                <a:cs typeface="Bree Serif"/>
                <a:sym typeface="Bree Serif"/>
              </a:defRPr>
            </a:lvl6pPr>
            <a:lvl7pPr lvl="6" rtl="0" algn="ctr">
              <a:lnSpc>
                <a:spcPct val="90000"/>
              </a:lnSpc>
              <a:spcBef>
                <a:spcPts val="400"/>
              </a:spcBef>
              <a:spcAft>
                <a:spcPts val="0"/>
              </a:spcAft>
              <a:buClr>
                <a:schemeClr val="dk1"/>
              </a:buClr>
              <a:buSzPts val="1200"/>
              <a:buFont typeface="Bree Serif"/>
              <a:buNone/>
              <a:defRPr sz="1200">
                <a:latin typeface="Bree Serif"/>
                <a:ea typeface="Bree Serif"/>
                <a:cs typeface="Bree Serif"/>
                <a:sym typeface="Bree Serif"/>
              </a:defRPr>
            </a:lvl7pPr>
            <a:lvl8pPr lvl="7" rtl="0" algn="ctr">
              <a:lnSpc>
                <a:spcPct val="90000"/>
              </a:lnSpc>
              <a:spcBef>
                <a:spcPts val="400"/>
              </a:spcBef>
              <a:spcAft>
                <a:spcPts val="0"/>
              </a:spcAft>
              <a:buClr>
                <a:schemeClr val="dk1"/>
              </a:buClr>
              <a:buSzPts val="1200"/>
              <a:buFont typeface="Bree Serif"/>
              <a:buNone/>
              <a:defRPr sz="1200">
                <a:latin typeface="Bree Serif"/>
                <a:ea typeface="Bree Serif"/>
                <a:cs typeface="Bree Serif"/>
                <a:sym typeface="Bree Serif"/>
              </a:defRPr>
            </a:lvl8pPr>
            <a:lvl9pPr lvl="8" rtl="0" algn="ctr">
              <a:lnSpc>
                <a:spcPct val="90000"/>
              </a:lnSpc>
              <a:spcBef>
                <a:spcPts val="400"/>
              </a:spcBef>
              <a:spcAft>
                <a:spcPts val="0"/>
              </a:spcAft>
              <a:buClr>
                <a:schemeClr val="dk1"/>
              </a:buClr>
              <a:buSzPts val="1200"/>
              <a:buFont typeface="Bree Serif"/>
              <a:buNone/>
              <a:defRPr sz="1200">
                <a:latin typeface="Bree Serif"/>
                <a:ea typeface="Bree Serif"/>
                <a:cs typeface="Bree Serif"/>
                <a:sym typeface="Bree Serif"/>
              </a:defRPr>
            </a:lvl9pPr>
          </a:lstStyle>
          <a:p/>
        </p:txBody>
      </p:sp>
      <p:sp>
        <p:nvSpPr>
          <p:cNvPr id="61" name="Google Shape;61;p14"/>
          <p:cNvSpPr txBox="1"/>
          <p:nvPr>
            <p:ph idx="12" type="sldNum"/>
          </p:nvPr>
        </p:nvSpPr>
        <p:spPr>
          <a:xfrm>
            <a:off x="8556784" y="4749851"/>
            <a:ext cx="548700" cy="393600"/>
          </a:xfrm>
          <a:prstGeom prst="rect">
            <a:avLst/>
          </a:prstGeom>
        </p:spPr>
        <p:txBody>
          <a:bodyPr anchorCtr="0" anchor="t" bIns="34275" lIns="68575" spcFirstLastPara="1" rIns="68575" wrap="square" tIns="34275">
            <a:noAutofit/>
          </a:bodyPr>
          <a:lstStyle>
            <a:lvl1pPr lvl="0" rtl="0" algn="r">
              <a:buNone/>
              <a:defRPr sz="1300">
                <a:solidFill>
                  <a:schemeClr val="dk1"/>
                </a:solidFill>
                <a:latin typeface="Bree Serif"/>
                <a:ea typeface="Bree Serif"/>
                <a:cs typeface="Bree Serif"/>
                <a:sym typeface="Bree Serif"/>
              </a:defRPr>
            </a:lvl1pPr>
            <a:lvl2pPr lvl="1" rtl="0" algn="r">
              <a:buNone/>
              <a:defRPr sz="1300">
                <a:solidFill>
                  <a:schemeClr val="dk1"/>
                </a:solidFill>
                <a:latin typeface="Bree Serif"/>
                <a:ea typeface="Bree Serif"/>
                <a:cs typeface="Bree Serif"/>
                <a:sym typeface="Bree Serif"/>
              </a:defRPr>
            </a:lvl2pPr>
            <a:lvl3pPr lvl="2" rtl="0" algn="r">
              <a:buNone/>
              <a:defRPr sz="1300">
                <a:solidFill>
                  <a:schemeClr val="dk1"/>
                </a:solidFill>
                <a:latin typeface="Bree Serif"/>
                <a:ea typeface="Bree Serif"/>
                <a:cs typeface="Bree Serif"/>
                <a:sym typeface="Bree Serif"/>
              </a:defRPr>
            </a:lvl3pPr>
            <a:lvl4pPr lvl="3" rtl="0" algn="r">
              <a:buNone/>
              <a:defRPr sz="1300">
                <a:solidFill>
                  <a:schemeClr val="dk1"/>
                </a:solidFill>
                <a:latin typeface="Bree Serif"/>
                <a:ea typeface="Bree Serif"/>
                <a:cs typeface="Bree Serif"/>
                <a:sym typeface="Bree Serif"/>
              </a:defRPr>
            </a:lvl4pPr>
            <a:lvl5pPr lvl="4" rtl="0" algn="r">
              <a:buNone/>
              <a:defRPr sz="1300">
                <a:solidFill>
                  <a:schemeClr val="dk1"/>
                </a:solidFill>
                <a:latin typeface="Bree Serif"/>
                <a:ea typeface="Bree Serif"/>
                <a:cs typeface="Bree Serif"/>
                <a:sym typeface="Bree Serif"/>
              </a:defRPr>
            </a:lvl5pPr>
            <a:lvl6pPr lvl="5" rtl="0" algn="r">
              <a:buNone/>
              <a:defRPr sz="1300">
                <a:solidFill>
                  <a:schemeClr val="dk1"/>
                </a:solidFill>
                <a:latin typeface="Bree Serif"/>
                <a:ea typeface="Bree Serif"/>
                <a:cs typeface="Bree Serif"/>
                <a:sym typeface="Bree Serif"/>
              </a:defRPr>
            </a:lvl6pPr>
            <a:lvl7pPr lvl="6" rtl="0" algn="r">
              <a:buNone/>
              <a:defRPr sz="1300">
                <a:solidFill>
                  <a:schemeClr val="dk1"/>
                </a:solidFill>
                <a:latin typeface="Bree Serif"/>
                <a:ea typeface="Bree Serif"/>
                <a:cs typeface="Bree Serif"/>
                <a:sym typeface="Bree Serif"/>
              </a:defRPr>
            </a:lvl7pPr>
            <a:lvl8pPr lvl="7" rtl="0" algn="r">
              <a:buNone/>
              <a:defRPr sz="1300">
                <a:solidFill>
                  <a:schemeClr val="dk1"/>
                </a:solidFill>
                <a:latin typeface="Bree Serif"/>
                <a:ea typeface="Bree Serif"/>
                <a:cs typeface="Bree Serif"/>
                <a:sym typeface="Bree Serif"/>
              </a:defRPr>
            </a:lvl8pPr>
            <a:lvl9pPr lvl="8" rtl="0" algn="r">
              <a:buNone/>
              <a:defRPr sz="1300">
                <a:solidFill>
                  <a:schemeClr val="dk1"/>
                </a:solidFill>
                <a:latin typeface="Bree Serif"/>
                <a:ea typeface="Bree Serif"/>
                <a:cs typeface="Bree Serif"/>
                <a:sym typeface="Bree Serif"/>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62" name="Shape 62"/>
        <p:cNvGrpSpPr/>
        <p:nvPr/>
      </p:nvGrpSpPr>
      <p:grpSpPr>
        <a:xfrm>
          <a:off x="0" y="0"/>
          <a:ext cx="0" cy="0"/>
          <a:chOff x="0" y="0"/>
          <a:chExt cx="0" cy="0"/>
        </a:xfrm>
      </p:grpSpPr>
      <p:sp>
        <p:nvSpPr>
          <p:cNvPr id="63" name="Google Shape;63;p1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4" name="Google Shape;64;p1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5" name="Google Shape;65;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6" name="Google Shape;66;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7" name="Google Shape;67;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8" name="Shape 68"/>
        <p:cNvGrpSpPr/>
        <p:nvPr/>
      </p:nvGrpSpPr>
      <p:grpSpPr>
        <a:xfrm>
          <a:off x="0" y="0"/>
          <a:ext cx="0" cy="0"/>
          <a:chOff x="0" y="0"/>
          <a:chExt cx="0" cy="0"/>
        </a:xfrm>
      </p:grpSpPr>
      <p:sp>
        <p:nvSpPr>
          <p:cNvPr id="69" name="Google Shape;69;p16"/>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0" name="Google Shape;70;p16"/>
          <p:cNvSpPr txBox="1"/>
          <p:nvPr>
            <p:ph idx="1" type="body"/>
          </p:nvPr>
        </p:nvSpPr>
        <p:spPr>
          <a:xfrm>
            <a:off x="623888" y="3442097"/>
            <a:ext cx="7886700" cy="11250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71" name="Google Shape;71;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2" name="Google Shape;72;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3" name="Google Shape;73;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74" name="Shape 74"/>
        <p:cNvGrpSpPr/>
        <p:nvPr/>
      </p:nvGrpSpPr>
      <p:grpSpPr>
        <a:xfrm>
          <a:off x="0" y="0"/>
          <a:ext cx="0" cy="0"/>
          <a:chOff x="0" y="0"/>
          <a:chExt cx="0" cy="0"/>
        </a:xfrm>
      </p:grpSpPr>
      <p:sp>
        <p:nvSpPr>
          <p:cNvPr id="75" name="Google Shape;75;p1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6" name="Google Shape;76;p17"/>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7" name="Google Shape;77;p17"/>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8" name="Google Shape;78;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9" name="Google Shape;79;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0" name="Google Shape;80;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81" name="Shape 81"/>
        <p:cNvGrpSpPr/>
        <p:nvPr/>
      </p:nvGrpSpPr>
      <p:grpSpPr>
        <a:xfrm>
          <a:off x="0" y="0"/>
          <a:ext cx="0" cy="0"/>
          <a:chOff x="0" y="0"/>
          <a:chExt cx="0" cy="0"/>
        </a:xfrm>
      </p:grpSpPr>
      <p:sp>
        <p:nvSpPr>
          <p:cNvPr id="82" name="Google Shape;82;p18"/>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3" name="Google Shape;83;p18"/>
          <p:cNvSpPr txBox="1"/>
          <p:nvPr>
            <p:ph idx="1" type="body"/>
          </p:nvPr>
        </p:nvSpPr>
        <p:spPr>
          <a:xfrm>
            <a:off x="629841" y="1260872"/>
            <a:ext cx="38682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4" name="Google Shape;84;p18"/>
          <p:cNvSpPr txBox="1"/>
          <p:nvPr>
            <p:ph idx="2" type="body"/>
          </p:nvPr>
        </p:nvSpPr>
        <p:spPr>
          <a:xfrm>
            <a:off x="629841" y="1878806"/>
            <a:ext cx="3868200" cy="27633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5" name="Google Shape;85;p18"/>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6" name="Google Shape;86;p18"/>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7" name="Google Shape;87;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8" name="Google Shape;88;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9" name="Google Shape;89;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90" name="Shape 90"/>
        <p:cNvGrpSpPr/>
        <p:nvPr/>
      </p:nvGrpSpPr>
      <p:grpSpPr>
        <a:xfrm>
          <a:off x="0" y="0"/>
          <a:ext cx="0" cy="0"/>
          <a:chOff x="0" y="0"/>
          <a:chExt cx="0" cy="0"/>
        </a:xfrm>
      </p:grpSpPr>
      <p:sp>
        <p:nvSpPr>
          <p:cNvPr id="91" name="Google Shape;91;p1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2" name="Google Shape;92;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3" name="Google Shape;93;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4" name="Google Shape;94;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5" name="Shape 95"/>
        <p:cNvGrpSpPr/>
        <p:nvPr/>
      </p:nvGrpSpPr>
      <p:grpSpPr>
        <a:xfrm>
          <a:off x="0" y="0"/>
          <a:ext cx="0" cy="0"/>
          <a:chOff x="0" y="0"/>
          <a:chExt cx="0" cy="0"/>
        </a:xfrm>
      </p:grpSpPr>
      <p:sp>
        <p:nvSpPr>
          <p:cNvPr id="96" name="Google Shape;96;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7" name="Google Shape;97;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8" name="Google Shape;98;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629841" y="342900"/>
            <a:ext cx="2949300" cy="1200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1" name="Google Shape;101;p21"/>
          <p:cNvSpPr txBox="1"/>
          <p:nvPr>
            <p:ph idx="1" type="body"/>
          </p:nvPr>
        </p:nvSpPr>
        <p:spPr>
          <a:xfrm>
            <a:off x="3887391" y="740569"/>
            <a:ext cx="4629000" cy="3655200"/>
          </a:xfrm>
          <a:prstGeom prst="rect">
            <a:avLst/>
          </a:prstGeom>
          <a:noFill/>
          <a:ln>
            <a:noFill/>
          </a:ln>
        </p:spPr>
        <p:txBody>
          <a:bodyPr anchorCtr="0" anchor="t" bIns="34275" lIns="68575" spcFirstLastPara="1" rIns="68575" wrap="square" tIns="34275">
            <a:no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02" name="Google Shape;102;p21"/>
          <p:cNvSpPr txBox="1"/>
          <p:nvPr>
            <p:ph idx="2" type="body"/>
          </p:nvPr>
        </p:nvSpPr>
        <p:spPr>
          <a:xfrm>
            <a:off x="629841" y="1543050"/>
            <a:ext cx="29493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03" name="Google Shape;103;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4" name="Google Shape;104;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5" name="Google Shape;105;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7" name="Google Shape;17;p3"/>
          <p:cNvSpPr txBox="1"/>
          <p:nvPr>
            <p:ph idx="12" type="sldNum"/>
          </p:nvPr>
        </p:nvSpPr>
        <p:spPr>
          <a:xfrm>
            <a:off x="8859450" y="4793175"/>
            <a:ext cx="255600" cy="393600"/>
          </a:xfrm>
          <a:prstGeom prst="rect">
            <a:avLst/>
          </a:prstGeom>
        </p:spPr>
        <p:txBody>
          <a:bodyPr anchorCtr="0" anchor="ctr" bIns="91425" lIns="91425" spcFirstLastPara="1" rIns="91425" wrap="square" tIns="91425">
            <a:noAutofit/>
          </a:bodyPr>
          <a:lstStyle>
            <a:lvl1pPr lvl="0" rtl="0">
              <a:buNone/>
              <a:defRPr b="1">
                <a:solidFill>
                  <a:srgbClr val="000000"/>
                </a:solidFill>
              </a:defRPr>
            </a:lvl1pPr>
            <a:lvl2pPr lvl="1" rtl="0">
              <a:buNone/>
              <a:defRPr b="1">
                <a:solidFill>
                  <a:srgbClr val="000000"/>
                </a:solidFill>
              </a:defRPr>
            </a:lvl2pPr>
            <a:lvl3pPr lvl="2" rtl="0">
              <a:buNone/>
              <a:defRPr b="1">
                <a:solidFill>
                  <a:srgbClr val="000000"/>
                </a:solidFill>
              </a:defRPr>
            </a:lvl3pPr>
            <a:lvl4pPr lvl="3" rtl="0">
              <a:buNone/>
              <a:defRPr b="1">
                <a:solidFill>
                  <a:srgbClr val="000000"/>
                </a:solidFill>
              </a:defRPr>
            </a:lvl4pPr>
            <a:lvl5pPr lvl="4" rtl="0">
              <a:buNone/>
              <a:defRPr b="1">
                <a:solidFill>
                  <a:srgbClr val="000000"/>
                </a:solidFill>
              </a:defRPr>
            </a:lvl5pPr>
            <a:lvl6pPr lvl="5" rtl="0">
              <a:buNone/>
              <a:defRPr b="1">
                <a:solidFill>
                  <a:srgbClr val="000000"/>
                </a:solidFill>
              </a:defRPr>
            </a:lvl6pPr>
            <a:lvl7pPr lvl="6" rtl="0">
              <a:buNone/>
              <a:defRPr b="1">
                <a:solidFill>
                  <a:srgbClr val="000000"/>
                </a:solidFill>
              </a:defRPr>
            </a:lvl7pPr>
            <a:lvl8pPr lvl="7" rtl="0">
              <a:buNone/>
              <a:defRPr b="1">
                <a:solidFill>
                  <a:srgbClr val="000000"/>
                </a:solidFill>
              </a:defRPr>
            </a:lvl8pPr>
            <a:lvl9pPr lvl="8" rtl="0">
              <a:buNone/>
              <a:defRPr b="1">
                <a:solidFill>
                  <a:srgbClr val="000000"/>
                </a:solidFill>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629841" y="342900"/>
            <a:ext cx="2949300" cy="1200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8" name="Google Shape;108;p22"/>
          <p:cNvSpPr/>
          <p:nvPr>
            <p:ph idx="2" type="pic"/>
          </p:nvPr>
        </p:nvSpPr>
        <p:spPr>
          <a:xfrm>
            <a:off x="3887391" y="740569"/>
            <a:ext cx="46290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09" name="Google Shape;109;p22"/>
          <p:cNvSpPr txBox="1"/>
          <p:nvPr>
            <p:ph idx="1" type="body"/>
          </p:nvPr>
        </p:nvSpPr>
        <p:spPr>
          <a:xfrm>
            <a:off x="629841" y="1543050"/>
            <a:ext cx="29493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10" name="Google Shape;110;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1" name="Google Shape;111;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2" name="Google Shape;112;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5" name="Google Shape;115;p23"/>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6" name="Google Shape;116;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7" name="Google Shape;117;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8" name="Google Shape;118;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1" name="Google Shape;121;p24"/>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2" name="Google Shape;122;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3" name="Google Shape;123;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4" name="Google Shape;124;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31" name="Shape 131"/>
        <p:cNvGrpSpPr/>
        <p:nvPr/>
      </p:nvGrpSpPr>
      <p:grpSpPr>
        <a:xfrm>
          <a:off x="0" y="0"/>
          <a:ext cx="0" cy="0"/>
          <a:chOff x="0" y="0"/>
          <a:chExt cx="0" cy="0"/>
        </a:xfrm>
      </p:grpSpPr>
      <p:sp>
        <p:nvSpPr>
          <p:cNvPr id="132" name="Google Shape;132;p2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3" name="Google Shape;133;p26"/>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34" name="Google Shape;134;p2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5" name="Google Shape;135;p2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6" name="Google Shape;136;p2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37" name="Shape 137"/>
        <p:cNvGrpSpPr/>
        <p:nvPr/>
      </p:nvGrpSpPr>
      <p:grpSpPr>
        <a:xfrm>
          <a:off x="0" y="0"/>
          <a:ext cx="0" cy="0"/>
          <a:chOff x="0" y="0"/>
          <a:chExt cx="0" cy="0"/>
        </a:xfrm>
      </p:grpSpPr>
      <p:sp>
        <p:nvSpPr>
          <p:cNvPr id="138" name="Google Shape;138;p2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9" name="Google Shape;139;p27"/>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0" name="Google Shape;140;p2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1" name="Google Shape;141;p2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2" name="Google Shape;142;p2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43" name="Shape 143"/>
        <p:cNvGrpSpPr/>
        <p:nvPr/>
      </p:nvGrpSpPr>
      <p:grpSpPr>
        <a:xfrm>
          <a:off x="0" y="0"/>
          <a:ext cx="0" cy="0"/>
          <a:chOff x="0" y="0"/>
          <a:chExt cx="0" cy="0"/>
        </a:xfrm>
      </p:grpSpPr>
      <p:sp>
        <p:nvSpPr>
          <p:cNvPr id="144" name="Google Shape;144;p28"/>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5" name="Google Shape;145;p28"/>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146" name="Google Shape;146;p2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7" name="Google Shape;147;p2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8" name="Google Shape;148;p2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49" name="Shape 149"/>
        <p:cNvGrpSpPr/>
        <p:nvPr/>
      </p:nvGrpSpPr>
      <p:grpSpPr>
        <a:xfrm>
          <a:off x="0" y="0"/>
          <a:ext cx="0" cy="0"/>
          <a:chOff x="0" y="0"/>
          <a:chExt cx="0" cy="0"/>
        </a:xfrm>
      </p:grpSpPr>
      <p:sp>
        <p:nvSpPr>
          <p:cNvPr id="150" name="Google Shape;150;p2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1" name="Google Shape;151;p29"/>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2" name="Google Shape;152;p29"/>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3" name="Google Shape;153;p2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4" name="Google Shape;154;p2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5" name="Google Shape;155;p2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56" name="Shape 156"/>
        <p:cNvGrpSpPr/>
        <p:nvPr/>
      </p:nvGrpSpPr>
      <p:grpSpPr>
        <a:xfrm>
          <a:off x="0" y="0"/>
          <a:ext cx="0" cy="0"/>
          <a:chOff x="0" y="0"/>
          <a:chExt cx="0" cy="0"/>
        </a:xfrm>
      </p:grpSpPr>
      <p:sp>
        <p:nvSpPr>
          <p:cNvPr id="157" name="Google Shape;157;p30"/>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8" name="Google Shape;158;p30"/>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59" name="Google Shape;159;p30"/>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0" name="Google Shape;160;p30"/>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61" name="Google Shape;161;p30"/>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2" name="Google Shape;162;p3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3" name="Google Shape;163;p3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4" name="Google Shape;164;p3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65" name="Shape 165"/>
        <p:cNvGrpSpPr/>
        <p:nvPr/>
      </p:nvGrpSpPr>
      <p:grpSpPr>
        <a:xfrm>
          <a:off x="0" y="0"/>
          <a:ext cx="0" cy="0"/>
          <a:chOff x="0" y="0"/>
          <a:chExt cx="0" cy="0"/>
        </a:xfrm>
      </p:grpSpPr>
      <p:sp>
        <p:nvSpPr>
          <p:cNvPr id="166" name="Google Shape;166;p3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67" name="Google Shape;167;p3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8" name="Google Shape;168;p3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9" name="Google Shape;169;p3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70" name="Shape 170"/>
        <p:cNvGrpSpPr/>
        <p:nvPr/>
      </p:nvGrpSpPr>
      <p:grpSpPr>
        <a:xfrm>
          <a:off x="0" y="0"/>
          <a:ext cx="0" cy="0"/>
          <a:chOff x="0" y="0"/>
          <a:chExt cx="0" cy="0"/>
        </a:xfrm>
      </p:grpSpPr>
      <p:sp>
        <p:nvSpPr>
          <p:cNvPr id="171" name="Google Shape;171;p3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2" name="Google Shape;172;p3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3" name="Google Shape;173;p3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0" name="Google Shape;20;p4"/>
          <p:cNvSpPr txBox="1"/>
          <p:nvPr>
            <p:ph idx="1" type="body"/>
          </p:nvPr>
        </p:nvSpPr>
        <p:spPr>
          <a:xfrm>
            <a:off x="254400" y="1255413"/>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1" name="Google Shape;21;p4"/>
          <p:cNvSpPr txBox="1"/>
          <p:nvPr>
            <p:ph idx="12" type="sldNum"/>
          </p:nvPr>
        </p:nvSpPr>
        <p:spPr>
          <a:xfrm>
            <a:off x="8859450" y="4793175"/>
            <a:ext cx="2556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74" name="Shape 174"/>
        <p:cNvGrpSpPr/>
        <p:nvPr/>
      </p:nvGrpSpPr>
      <p:grpSpPr>
        <a:xfrm>
          <a:off x="0" y="0"/>
          <a:ext cx="0" cy="0"/>
          <a:chOff x="0" y="0"/>
          <a:chExt cx="0" cy="0"/>
        </a:xfrm>
      </p:grpSpPr>
      <p:sp>
        <p:nvSpPr>
          <p:cNvPr id="175" name="Google Shape;175;p33"/>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76" name="Google Shape;176;p33"/>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77" name="Google Shape;177;p33"/>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78" name="Google Shape;178;p3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9" name="Google Shape;179;p3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0" name="Google Shape;180;p3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81" name="Shape 181"/>
        <p:cNvGrpSpPr/>
        <p:nvPr/>
      </p:nvGrpSpPr>
      <p:grpSpPr>
        <a:xfrm>
          <a:off x="0" y="0"/>
          <a:ext cx="0" cy="0"/>
          <a:chOff x="0" y="0"/>
          <a:chExt cx="0" cy="0"/>
        </a:xfrm>
      </p:grpSpPr>
      <p:sp>
        <p:nvSpPr>
          <p:cNvPr id="182" name="Google Shape;182;p34"/>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83" name="Google Shape;183;p34"/>
          <p:cNvSpPr/>
          <p:nvPr>
            <p:ph idx="2" type="pic"/>
          </p:nvPr>
        </p:nvSpPr>
        <p:spPr>
          <a:xfrm>
            <a:off x="3887391" y="740569"/>
            <a:ext cx="4629150" cy="3655219"/>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84" name="Google Shape;184;p34"/>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85" name="Google Shape;185;p3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6" name="Google Shape;186;p3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7" name="Google Shape;187;p3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88" name="Shape 188"/>
        <p:cNvGrpSpPr/>
        <p:nvPr/>
      </p:nvGrpSpPr>
      <p:grpSpPr>
        <a:xfrm>
          <a:off x="0" y="0"/>
          <a:ext cx="0" cy="0"/>
          <a:chOff x="0" y="0"/>
          <a:chExt cx="0" cy="0"/>
        </a:xfrm>
      </p:grpSpPr>
      <p:sp>
        <p:nvSpPr>
          <p:cNvPr id="189" name="Google Shape;189;p3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0" name="Google Shape;190;p35"/>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1" name="Google Shape;191;p3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2" name="Google Shape;192;p3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3" name="Google Shape;193;p3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94" name="Shape 194"/>
        <p:cNvGrpSpPr/>
        <p:nvPr/>
      </p:nvGrpSpPr>
      <p:grpSpPr>
        <a:xfrm>
          <a:off x="0" y="0"/>
          <a:ext cx="0" cy="0"/>
          <a:chOff x="0" y="0"/>
          <a:chExt cx="0" cy="0"/>
        </a:xfrm>
      </p:grpSpPr>
      <p:sp>
        <p:nvSpPr>
          <p:cNvPr id="195" name="Google Shape;195;p36"/>
          <p:cNvSpPr txBox="1"/>
          <p:nvPr>
            <p:ph type="title"/>
          </p:nvPr>
        </p:nvSpPr>
        <p:spPr>
          <a:xfrm rot="5400000">
            <a:off x="5350073" y="1467446"/>
            <a:ext cx="4358879" cy="1971675"/>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6" name="Google Shape;196;p36"/>
          <p:cNvSpPr txBox="1"/>
          <p:nvPr>
            <p:ph idx="1" type="body"/>
          </p:nvPr>
        </p:nvSpPr>
        <p:spPr>
          <a:xfrm rot="5400000">
            <a:off x="1349573" y="-447079"/>
            <a:ext cx="4358879" cy="5800725"/>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7" name="Google Shape;197;p3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8" name="Google Shape;198;p3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9" name="Google Shape;199;p3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4" name="Google Shape;24;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5" name="Google Shape;25;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6" name="Google Shape;26;p5"/>
          <p:cNvSpPr txBox="1"/>
          <p:nvPr>
            <p:ph idx="12" type="sldNum"/>
          </p:nvPr>
        </p:nvSpPr>
        <p:spPr>
          <a:xfrm>
            <a:off x="8859450" y="4793175"/>
            <a:ext cx="2556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9" name="Google Shape;29;p6"/>
          <p:cNvSpPr txBox="1"/>
          <p:nvPr>
            <p:ph idx="12" type="sldNum"/>
          </p:nvPr>
        </p:nvSpPr>
        <p:spPr>
          <a:xfrm>
            <a:off x="8859450" y="4793175"/>
            <a:ext cx="2556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0" name="Shape 30"/>
        <p:cNvGrpSpPr/>
        <p:nvPr/>
      </p:nvGrpSpPr>
      <p:grpSpPr>
        <a:xfrm>
          <a:off x="0" y="0"/>
          <a:ext cx="0" cy="0"/>
          <a:chOff x="0" y="0"/>
          <a:chExt cx="0" cy="0"/>
        </a:xfrm>
      </p:grpSpPr>
      <p:sp>
        <p:nvSpPr>
          <p:cNvPr id="31" name="Google Shape;31;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2" name="Google Shape;32;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3" name="Google Shape;33;p7"/>
          <p:cNvSpPr txBox="1"/>
          <p:nvPr>
            <p:ph idx="12" type="sldNum"/>
          </p:nvPr>
        </p:nvSpPr>
        <p:spPr>
          <a:xfrm>
            <a:off x="8859450" y="4793175"/>
            <a:ext cx="2556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4" name="Shape 34"/>
        <p:cNvGrpSpPr/>
        <p:nvPr/>
      </p:nvGrpSpPr>
      <p:grpSpPr>
        <a:xfrm>
          <a:off x="0" y="0"/>
          <a:ext cx="0" cy="0"/>
          <a:chOff x="0" y="0"/>
          <a:chExt cx="0" cy="0"/>
        </a:xfrm>
      </p:grpSpPr>
      <p:sp>
        <p:nvSpPr>
          <p:cNvPr id="35" name="Google Shape;35;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6" name="Google Shape;36;p8"/>
          <p:cNvSpPr txBox="1"/>
          <p:nvPr>
            <p:ph idx="12" type="sldNum"/>
          </p:nvPr>
        </p:nvSpPr>
        <p:spPr>
          <a:xfrm>
            <a:off x="8859450" y="4793175"/>
            <a:ext cx="2556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0" name="Google Shape;40;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1" name="Google Shape;41;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2" name="Google Shape;42;p9"/>
          <p:cNvSpPr txBox="1"/>
          <p:nvPr>
            <p:ph idx="12" type="sldNum"/>
          </p:nvPr>
        </p:nvSpPr>
        <p:spPr>
          <a:xfrm>
            <a:off x="8859450" y="4793175"/>
            <a:ext cx="2556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45" name="Google Shape;45;p10"/>
          <p:cNvSpPr txBox="1"/>
          <p:nvPr>
            <p:ph idx="12" type="sldNum"/>
          </p:nvPr>
        </p:nvSpPr>
        <p:spPr>
          <a:xfrm>
            <a:off x="8859450" y="4793175"/>
            <a:ext cx="2556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2.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400"/>
              <a:buFont typeface="Bree Serif"/>
              <a:buNone/>
              <a:defRPr sz="2400">
                <a:solidFill>
                  <a:schemeClr val="dk1"/>
                </a:solidFill>
                <a:latin typeface="Bree Serif"/>
                <a:ea typeface="Bree Serif"/>
                <a:cs typeface="Bree Serif"/>
                <a:sym typeface="Bree Serif"/>
              </a:defRPr>
            </a:lvl1pPr>
            <a:lvl2pPr lvl="1" rtl="0">
              <a:spcBef>
                <a:spcPts val="0"/>
              </a:spcBef>
              <a:spcAft>
                <a:spcPts val="0"/>
              </a:spcAft>
              <a:buClr>
                <a:schemeClr val="dk1"/>
              </a:buClr>
              <a:buSzPts val="2400"/>
              <a:buFont typeface="Bree Serif"/>
              <a:buNone/>
              <a:defRPr sz="2400">
                <a:solidFill>
                  <a:schemeClr val="dk1"/>
                </a:solidFill>
                <a:latin typeface="Bree Serif"/>
                <a:ea typeface="Bree Serif"/>
                <a:cs typeface="Bree Serif"/>
                <a:sym typeface="Bree Serif"/>
              </a:defRPr>
            </a:lvl2pPr>
            <a:lvl3pPr lvl="2" rtl="0">
              <a:spcBef>
                <a:spcPts val="0"/>
              </a:spcBef>
              <a:spcAft>
                <a:spcPts val="0"/>
              </a:spcAft>
              <a:buClr>
                <a:schemeClr val="dk1"/>
              </a:buClr>
              <a:buSzPts val="2400"/>
              <a:buFont typeface="Bree Serif"/>
              <a:buNone/>
              <a:defRPr sz="2400">
                <a:solidFill>
                  <a:schemeClr val="dk1"/>
                </a:solidFill>
                <a:latin typeface="Bree Serif"/>
                <a:ea typeface="Bree Serif"/>
                <a:cs typeface="Bree Serif"/>
                <a:sym typeface="Bree Serif"/>
              </a:defRPr>
            </a:lvl3pPr>
            <a:lvl4pPr lvl="3" rtl="0">
              <a:spcBef>
                <a:spcPts val="0"/>
              </a:spcBef>
              <a:spcAft>
                <a:spcPts val="0"/>
              </a:spcAft>
              <a:buClr>
                <a:schemeClr val="dk1"/>
              </a:buClr>
              <a:buSzPts val="2400"/>
              <a:buFont typeface="Bree Serif"/>
              <a:buNone/>
              <a:defRPr sz="2400">
                <a:solidFill>
                  <a:schemeClr val="dk1"/>
                </a:solidFill>
                <a:latin typeface="Bree Serif"/>
                <a:ea typeface="Bree Serif"/>
                <a:cs typeface="Bree Serif"/>
                <a:sym typeface="Bree Serif"/>
              </a:defRPr>
            </a:lvl4pPr>
            <a:lvl5pPr lvl="4" rtl="0">
              <a:spcBef>
                <a:spcPts val="0"/>
              </a:spcBef>
              <a:spcAft>
                <a:spcPts val="0"/>
              </a:spcAft>
              <a:buClr>
                <a:schemeClr val="dk1"/>
              </a:buClr>
              <a:buSzPts val="2400"/>
              <a:buFont typeface="Bree Serif"/>
              <a:buNone/>
              <a:defRPr sz="2400">
                <a:solidFill>
                  <a:schemeClr val="dk1"/>
                </a:solidFill>
                <a:latin typeface="Bree Serif"/>
                <a:ea typeface="Bree Serif"/>
                <a:cs typeface="Bree Serif"/>
                <a:sym typeface="Bree Serif"/>
              </a:defRPr>
            </a:lvl5pPr>
            <a:lvl6pPr lvl="5" rtl="0">
              <a:spcBef>
                <a:spcPts val="0"/>
              </a:spcBef>
              <a:spcAft>
                <a:spcPts val="0"/>
              </a:spcAft>
              <a:buClr>
                <a:schemeClr val="dk1"/>
              </a:buClr>
              <a:buSzPts val="2400"/>
              <a:buFont typeface="Bree Serif"/>
              <a:buNone/>
              <a:defRPr sz="2400">
                <a:solidFill>
                  <a:schemeClr val="dk1"/>
                </a:solidFill>
                <a:latin typeface="Bree Serif"/>
                <a:ea typeface="Bree Serif"/>
                <a:cs typeface="Bree Serif"/>
                <a:sym typeface="Bree Serif"/>
              </a:defRPr>
            </a:lvl6pPr>
            <a:lvl7pPr lvl="6" rtl="0">
              <a:spcBef>
                <a:spcPts val="0"/>
              </a:spcBef>
              <a:spcAft>
                <a:spcPts val="0"/>
              </a:spcAft>
              <a:buClr>
                <a:schemeClr val="dk1"/>
              </a:buClr>
              <a:buSzPts val="2400"/>
              <a:buFont typeface="Bree Serif"/>
              <a:buNone/>
              <a:defRPr sz="2400">
                <a:solidFill>
                  <a:schemeClr val="dk1"/>
                </a:solidFill>
                <a:latin typeface="Bree Serif"/>
                <a:ea typeface="Bree Serif"/>
                <a:cs typeface="Bree Serif"/>
                <a:sym typeface="Bree Serif"/>
              </a:defRPr>
            </a:lvl7pPr>
            <a:lvl8pPr lvl="7" rtl="0">
              <a:spcBef>
                <a:spcPts val="0"/>
              </a:spcBef>
              <a:spcAft>
                <a:spcPts val="0"/>
              </a:spcAft>
              <a:buClr>
                <a:schemeClr val="dk1"/>
              </a:buClr>
              <a:buSzPts val="2400"/>
              <a:buFont typeface="Bree Serif"/>
              <a:buNone/>
              <a:defRPr sz="2400">
                <a:solidFill>
                  <a:schemeClr val="dk1"/>
                </a:solidFill>
                <a:latin typeface="Bree Serif"/>
                <a:ea typeface="Bree Serif"/>
                <a:cs typeface="Bree Serif"/>
                <a:sym typeface="Bree Serif"/>
              </a:defRPr>
            </a:lvl8pPr>
            <a:lvl9pPr lvl="8" rtl="0">
              <a:spcBef>
                <a:spcPts val="0"/>
              </a:spcBef>
              <a:spcAft>
                <a:spcPts val="0"/>
              </a:spcAft>
              <a:buClr>
                <a:schemeClr val="dk1"/>
              </a:buClr>
              <a:buSzPts val="2400"/>
              <a:buFont typeface="Bree Serif"/>
              <a:buNone/>
              <a:defRPr sz="2400">
                <a:solidFill>
                  <a:schemeClr val="dk1"/>
                </a:solidFill>
                <a:latin typeface="Bree Serif"/>
                <a:ea typeface="Bree Serif"/>
                <a:cs typeface="Bree Serif"/>
                <a:sym typeface="Bree Serif"/>
              </a:defRPr>
            </a:lvl9pPr>
          </a:lstStyle>
          <a:p/>
        </p:txBody>
      </p:sp>
      <p:sp>
        <p:nvSpPr>
          <p:cNvPr id="7" name="Google Shape;7;p1"/>
          <p:cNvSpPr txBox="1"/>
          <p:nvPr>
            <p:ph idx="1" type="body"/>
          </p:nvPr>
        </p:nvSpPr>
        <p:spPr>
          <a:xfrm>
            <a:off x="254400" y="1255413"/>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Bree Serif"/>
              <a:buChar char="●"/>
              <a:defRPr sz="1800">
                <a:latin typeface="Bree Serif"/>
                <a:ea typeface="Bree Serif"/>
                <a:cs typeface="Bree Serif"/>
                <a:sym typeface="Bree Serif"/>
              </a:defRPr>
            </a:lvl1pPr>
            <a:lvl2pPr indent="-317500" lvl="1" marL="914400" rtl="0">
              <a:lnSpc>
                <a:spcPct val="115000"/>
              </a:lnSpc>
              <a:spcBef>
                <a:spcPts val="1600"/>
              </a:spcBef>
              <a:spcAft>
                <a:spcPts val="0"/>
              </a:spcAft>
              <a:buSzPts val="1400"/>
              <a:buFont typeface="Bree Serif"/>
              <a:buChar char="○"/>
              <a:defRPr>
                <a:latin typeface="Bree Serif"/>
                <a:ea typeface="Bree Serif"/>
                <a:cs typeface="Bree Serif"/>
                <a:sym typeface="Bree Serif"/>
              </a:defRPr>
            </a:lvl2pPr>
            <a:lvl3pPr indent="-317500" lvl="2" marL="1371600" rtl="0">
              <a:lnSpc>
                <a:spcPct val="115000"/>
              </a:lnSpc>
              <a:spcBef>
                <a:spcPts val="1600"/>
              </a:spcBef>
              <a:spcAft>
                <a:spcPts val="0"/>
              </a:spcAft>
              <a:buSzPts val="1400"/>
              <a:buFont typeface="Bree Serif"/>
              <a:buChar char="■"/>
              <a:defRPr>
                <a:latin typeface="Bree Serif"/>
                <a:ea typeface="Bree Serif"/>
                <a:cs typeface="Bree Serif"/>
                <a:sym typeface="Bree Serif"/>
              </a:defRPr>
            </a:lvl3pPr>
            <a:lvl4pPr indent="-317500" lvl="3" marL="1828800" rtl="0">
              <a:lnSpc>
                <a:spcPct val="115000"/>
              </a:lnSpc>
              <a:spcBef>
                <a:spcPts val="1600"/>
              </a:spcBef>
              <a:spcAft>
                <a:spcPts val="0"/>
              </a:spcAft>
              <a:buSzPts val="1400"/>
              <a:buFont typeface="Bree Serif"/>
              <a:buChar char="●"/>
              <a:defRPr>
                <a:latin typeface="Bree Serif"/>
                <a:ea typeface="Bree Serif"/>
                <a:cs typeface="Bree Serif"/>
                <a:sym typeface="Bree Serif"/>
              </a:defRPr>
            </a:lvl4pPr>
            <a:lvl5pPr indent="-317500" lvl="4" marL="2286000" rtl="0">
              <a:lnSpc>
                <a:spcPct val="115000"/>
              </a:lnSpc>
              <a:spcBef>
                <a:spcPts val="1600"/>
              </a:spcBef>
              <a:spcAft>
                <a:spcPts val="0"/>
              </a:spcAft>
              <a:buSzPts val="1400"/>
              <a:buFont typeface="Bree Serif"/>
              <a:buChar char="○"/>
              <a:defRPr>
                <a:latin typeface="Bree Serif"/>
                <a:ea typeface="Bree Serif"/>
                <a:cs typeface="Bree Serif"/>
                <a:sym typeface="Bree Serif"/>
              </a:defRPr>
            </a:lvl5pPr>
            <a:lvl6pPr indent="-317500" lvl="5" marL="2743200" rtl="0">
              <a:lnSpc>
                <a:spcPct val="115000"/>
              </a:lnSpc>
              <a:spcBef>
                <a:spcPts val="1600"/>
              </a:spcBef>
              <a:spcAft>
                <a:spcPts val="0"/>
              </a:spcAft>
              <a:buSzPts val="1400"/>
              <a:buFont typeface="Bree Serif"/>
              <a:buChar char="■"/>
              <a:defRPr>
                <a:latin typeface="Bree Serif"/>
                <a:ea typeface="Bree Serif"/>
                <a:cs typeface="Bree Serif"/>
                <a:sym typeface="Bree Serif"/>
              </a:defRPr>
            </a:lvl6pPr>
            <a:lvl7pPr indent="-317500" lvl="6" marL="3200400" rtl="0">
              <a:lnSpc>
                <a:spcPct val="115000"/>
              </a:lnSpc>
              <a:spcBef>
                <a:spcPts val="1600"/>
              </a:spcBef>
              <a:spcAft>
                <a:spcPts val="0"/>
              </a:spcAft>
              <a:buSzPts val="1400"/>
              <a:buFont typeface="Bree Serif"/>
              <a:buChar char="●"/>
              <a:defRPr>
                <a:latin typeface="Bree Serif"/>
                <a:ea typeface="Bree Serif"/>
                <a:cs typeface="Bree Serif"/>
                <a:sym typeface="Bree Serif"/>
              </a:defRPr>
            </a:lvl7pPr>
            <a:lvl8pPr indent="-317500" lvl="7" marL="3657600" rtl="0">
              <a:lnSpc>
                <a:spcPct val="115000"/>
              </a:lnSpc>
              <a:spcBef>
                <a:spcPts val="1600"/>
              </a:spcBef>
              <a:spcAft>
                <a:spcPts val="0"/>
              </a:spcAft>
              <a:buSzPts val="1400"/>
              <a:buFont typeface="Bree Serif"/>
              <a:buChar char="○"/>
              <a:defRPr>
                <a:latin typeface="Bree Serif"/>
                <a:ea typeface="Bree Serif"/>
                <a:cs typeface="Bree Serif"/>
                <a:sym typeface="Bree Serif"/>
              </a:defRPr>
            </a:lvl8pPr>
            <a:lvl9pPr indent="-317500" lvl="8" marL="4114800" rtl="0">
              <a:lnSpc>
                <a:spcPct val="115000"/>
              </a:lnSpc>
              <a:spcBef>
                <a:spcPts val="1600"/>
              </a:spcBef>
              <a:spcAft>
                <a:spcPts val="1600"/>
              </a:spcAft>
              <a:buSzPts val="1400"/>
              <a:buFont typeface="Bree Serif"/>
              <a:buChar char="■"/>
              <a:defRPr>
                <a:latin typeface="Bree Serif"/>
                <a:ea typeface="Bree Serif"/>
                <a:cs typeface="Bree Serif"/>
                <a:sym typeface="Bree Serif"/>
              </a:defRPr>
            </a:lvl9pPr>
          </a:lstStyle>
          <a:p/>
        </p:txBody>
      </p:sp>
      <p:sp>
        <p:nvSpPr>
          <p:cNvPr id="8" name="Google Shape;8;p1"/>
          <p:cNvSpPr/>
          <p:nvPr/>
        </p:nvSpPr>
        <p:spPr>
          <a:xfrm rot="-5400000">
            <a:off x="4289100" y="626475"/>
            <a:ext cx="234000" cy="8812200"/>
          </a:xfrm>
          <a:prstGeom prst="rect">
            <a:avLst/>
          </a:prstGeom>
          <a:solidFill>
            <a:srgbClr val="D5DB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 name="Google Shape;9;p1"/>
          <p:cNvPicPr preferRelativeResize="0"/>
          <p:nvPr/>
        </p:nvPicPr>
        <p:blipFill>
          <a:blip r:embed="rId1">
            <a:alphaModFix/>
          </a:blip>
          <a:stretch>
            <a:fillRect/>
          </a:stretch>
        </p:blipFill>
        <p:spPr>
          <a:xfrm>
            <a:off x="8835825" y="4793175"/>
            <a:ext cx="302850" cy="350326"/>
          </a:xfrm>
          <a:prstGeom prst="rect">
            <a:avLst/>
          </a:prstGeom>
          <a:noFill/>
          <a:ln>
            <a:noFill/>
          </a:ln>
        </p:spPr>
      </p:pic>
      <p:sp>
        <p:nvSpPr>
          <p:cNvPr id="10" name="Google Shape;10;p1"/>
          <p:cNvSpPr txBox="1"/>
          <p:nvPr>
            <p:ph idx="12" type="sldNum"/>
          </p:nvPr>
        </p:nvSpPr>
        <p:spPr>
          <a:xfrm>
            <a:off x="8859450" y="4793175"/>
            <a:ext cx="255600" cy="393600"/>
          </a:xfrm>
          <a:prstGeom prst="rect">
            <a:avLst/>
          </a:prstGeom>
          <a:noFill/>
          <a:ln>
            <a:noFill/>
          </a:ln>
        </p:spPr>
        <p:txBody>
          <a:bodyPr anchorCtr="0" anchor="ctr" bIns="91425" lIns="91425" spcFirstLastPara="1" rIns="91425" wrap="square" tIns="91425">
            <a:noAutofit/>
          </a:bodyPr>
          <a:lstStyle>
            <a:lvl1pPr lvl="0" rtl="0" algn="r">
              <a:buNone/>
              <a:defRPr sz="600">
                <a:latin typeface="Bree Serif"/>
                <a:ea typeface="Bree Serif"/>
                <a:cs typeface="Bree Serif"/>
                <a:sym typeface="Bree Serif"/>
              </a:defRPr>
            </a:lvl1pPr>
            <a:lvl2pPr lvl="1" rtl="0" algn="r">
              <a:buNone/>
              <a:defRPr sz="600">
                <a:latin typeface="Bree Serif"/>
                <a:ea typeface="Bree Serif"/>
                <a:cs typeface="Bree Serif"/>
                <a:sym typeface="Bree Serif"/>
              </a:defRPr>
            </a:lvl2pPr>
            <a:lvl3pPr lvl="2" rtl="0" algn="r">
              <a:buNone/>
              <a:defRPr sz="600">
                <a:latin typeface="Bree Serif"/>
                <a:ea typeface="Bree Serif"/>
                <a:cs typeface="Bree Serif"/>
                <a:sym typeface="Bree Serif"/>
              </a:defRPr>
            </a:lvl3pPr>
            <a:lvl4pPr lvl="3" rtl="0" algn="r">
              <a:buNone/>
              <a:defRPr sz="600">
                <a:latin typeface="Bree Serif"/>
                <a:ea typeface="Bree Serif"/>
                <a:cs typeface="Bree Serif"/>
                <a:sym typeface="Bree Serif"/>
              </a:defRPr>
            </a:lvl4pPr>
            <a:lvl5pPr lvl="4" rtl="0" algn="r">
              <a:buNone/>
              <a:defRPr sz="600">
                <a:latin typeface="Bree Serif"/>
                <a:ea typeface="Bree Serif"/>
                <a:cs typeface="Bree Serif"/>
                <a:sym typeface="Bree Serif"/>
              </a:defRPr>
            </a:lvl5pPr>
            <a:lvl6pPr lvl="5" rtl="0" algn="r">
              <a:buNone/>
              <a:defRPr sz="600">
                <a:latin typeface="Bree Serif"/>
                <a:ea typeface="Bree Serif"/>
                <a:cs typeface="Bree Serif"/>
                <a:sym typeface="Bree Serif"/>
              </a:defRPr>
            </a:lvl6pPr>
            <a:lvl7pPr lvl="6" rtl="0" algn="r">
              <a:buNone/>
              <a:defRPr sz="600">
                <a:latin typeface="Bree Serif"/>
                <a:ea typeface="Bree Serif"/>
                <a:cs typeface="Bree Serif"/>
                <a:sym typeface="Bree Serif"/>
              </a:defRPr>
            </a:lvl7pPr>
            <a:lvl8pPr lvl="7" rtl="0" algn="r">
              <a:buNone/>
              <a:defRPr sz="600">
                <a:latin typeface="Bree Serif"/>
                <a:ea typeface="Bree Serif"/>
                <a:cs typeface="Bree Serif"/>
                <a:sym typeface="Bree Serif"/>
              </a:defRPr>
            </a:lvl8pPr>
            <a:lvl9pPr lvl="8" rtl="0" algn="r">
              <a:buNone/>
              <a:defRPr sz="600">
                <a:latin typeface="Bree Serif"/>
                <a:ea typeface="Bree Serif"/>
                <a:cs typeface="Bree Serif"/>
                <a:sym typeface="Bree Serif"/>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2" name="Shape 52"/>
        <p:cNvGrpSpPr/>
        <p:nvPr/>
      </p:nvGrpSpPr>
      <p:grpSpPr>
        <a:xfrm>
          <a:off x="0" y="0"/>
          <a:ext cx="0" cy="0"/>
          <a:chOff x="0" y="0"/>
          <a:chExt cx="0" cy="0"/>
        </a:xfrm>
      </p:grpSpPr>
      <p:sp>
        <p:nvSpPr>
          <p:cNvPr id="53" name="Google Shape;53;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Bree Serif"/>
              <a:buNone/>
              <a:defRPr i="0" sz="3300" u="none" cap="none" strike="noStrike">
                <a:solidFill>
                  <a:schemeClr val="dk1"/>
                </a:solidFill>
                <a:latin typeface="Bree Serif"/>
                <a:ea typeface="Bree Serif"/>
                <a:cs typeface="Bree Serif"/>
                <a:sym typeface="Bree Serif"/>
              </a:defRPr>
            </a:lvl1pPr>
            <a:lvl2pPr lvl="1" rtl="0">
              <a:spcBef>
                <a:spcPts val="0"/>
              </a:spcBef>
              <a:spcAft>
                <a:spcPts val="0"/>
              </a:spcAft>
              <a:buSzPts val="1100"/>
              <a:buFont typeface="Bree Serif"/>
              <a:buNone/>
              <a:defRPr sz="1400">
                <a:latin typeface="Bree Serif"/>
                <a:ea typeface="Bree Serif"/>
                <a:cs typeface="Bree Serif"/>
                <a:sym typeface="Bree Serif"/>
              </a:defRPr>
            </a:lvl2pPr>
            <a:lvl3pPr lvl="2" rtl="0">
              <a:spcBef>
                <a:spcPts val="0"/>
              </a:spcBef>
              <a:spcAft>
                <a:spcPts val="0"/>
              </a:spcAft>
              <a:buSzPts val="1100"/>
              <a:buFont typeface="Bree Serif"/>
              <a:buNone/>
              <a:defRPr sz="1400">
                <a:latin typeface="Bree Serif"/>
                <a:ea typeface="Bree Serif"/>
                <a:cs typeface="Bree Serif"/>
                <a:sym typeface="Bree Serif"/>
              </a:defRPr>
            </a:lvl3pPr>
            <a:lvl4pPr lvl="3" rtl="0">
              <a:spcBef>
                <a:spcPts val="0"/>
              </a:spcBef>
              <a:spcAft>
                <a:spcPts val="0"/>
              </a:spcAft>
              <a:buSzPts val="1100"/>
              <a:buFont typeface="Bree Serif"/>
              <a:buNone/>
              <a:defRPr sz="1400">
                <a:latin typeface="Bree Serif"/>
                <a:ea typeface="Bree Serif"/>
                <a:cs typeface="Bree Serif"/>
                <a:sym typeface="Bree Serif"/>
              </a:defRPr>
            </a:lvl4pPr>
            <a:lvl5pPr lvl="4" rtl="0">
              <a:spcBef>
                <a:spcPts val="0"/>
              </a:spcBef>
              <a:spcAft>
                <a:spcPts val="0"/>
              </a:spcAft>
              <a:buSzPts val="1100"/>
              <a:buFont typeface="Bree Serif"/>
              <a:buNone/>
              <a:defRPr sz="1400">
                <a:latin typeface="Bree Serif"/>
                <a:ea typeface="Bree Serif"/>
                <a:cs typeface="Bree Serif"/>
                <a:sym typeface="Bree Serif"/>
              </a:defRPr>
            </a:lvl5pPr>
            <a:lvl6pPr lvl="5" rtl="0">
              <a:spcBef>
                <a:spcPts val="0"/>
              </a:spcBef>
              <a:spcAft>
                <a:spcPts val="0"/>
              </a:spcAft>
              <a:buSzPts val="1100"/>
              <a:buFont typeface="Bree Serif"/>
              <a:buNone/>
              <a:defRPr sz="1400">
                <a:latin typeface="Bree Serif"/>
                <a:ea typeface="Bree Serif"/>
                <a:cs typeface="Bree Serif"/>
                <a:sym typeface="Bree Serif"/>
              </a:defRPr>
            </a:lvl6pPr>
            <a:lvl7pPr lvl="6" rtl="0">
              <a:spcBef>
                <a:spcPts val="0"/>
              </a:spcBef>
              <a:spcAft>
                <a:spcPts val="0"/>
              </a:spcAft>
              <a:buSzPts val="1100"/>
              <a:buFont typeface="Bree Serif"/>
              <a:buNone/>
              <a:defRPr sz="1400">
                <a:latin typeface="Bree Serif"/>
                <a:ea typeface="Bree Serif"/>
                <a:cs typeface="Bree Serif"/>
                <a:sym typeface="Bree Serif"/>
              </a:defRPr>
            </a:lvl7pPr>
            <a:lvl8pPr lvl="7" rtl="0">
              <a:spcBef>
                <a:spcPts val="0"/>
              </a:spcBef>
              <a:spcAft>
                <a:spcPts val="0"/>
              </a:spcAft>
              <a:buSzPts val="1100"/>
              <a:buFont typeface="Bree Serif"/>
              <a:buNone/>
              <a:defRPr sz="1400">
                <a:latin typeface="Bree Serif"/>
                <a:ea typeface="Bree Serif"/>
                <a:cs typeface="Bree Serif"/>
                <a:sym typeface="Bree Serif"/>
              </a:defRPr>
            </a:lvl8pPr>
            <a:lvl9pPr lvl="8" rtl="0">
              <a:spcBef>
                <a:spcPts val="0"/>
              </a:spcBef>
              <a:spcAft>
                <a:spcPts val="0"/>
              </a:spcAft>
              <a:buSzPts val="1100"/>
              <a:buFont typeface="Bree Serif"/>
              <a:buNone/>
              <a:defRPr sz="1400">
                <a:latin typeface="Bree Serif"/>
                <a:ea typeface="Bree Serif"/>
                <a:cs typeface="Bree Serif"/>
                <a:sym typeface="Bree Serif"/>
              </a:defRPr>
            </a:lvl9pPr>
          </a:lstStyle>
          <a:p/>
        </p:txBody>
      </p:sp>
      <p:sp>
        <p:nvSpPr>
          <p:cNvPr id="54" name="Google Shape;54;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Bree Serif"/>
              <a:buChar char="•"/>
              <a:defRPr i="0" sz="2100" u="none" cap="none" strike="noStrike">
                <a:solidFill>
                  <a:schemeClr val="dk1"/>
                </a:solidFill>
                <a:latin typeface="Bree Serif"/>
                <a:ea typeface="Bree Serif"/>
                <a:cs typeface="Bree Serif"/>
                <a:sym typeface="Bree Serif"/>
              </a:defRPr>
            </a:lvl1pPr>
            <a:lvl2pPr indent="-342900" lvl="1" marL="914400" marR="0" rtl="0" algn="l">
              <a:lnSpc>
                <a:spcPct val="90000"/>
              </a:lnSpc>
              <a:spcBef>
                <a:spcPts val="400"/>
              </a:spcBef>
              <a:spcAft>
                <a:spcPts val="0"/>
              </a:spcAft>
              <a:buClr>
                <a:schemeClr val="dk1"/>
              </a:buClr>
              <a:buSzPts val="1800"/>
              <a:buFont typeface="Bree Serif"/>
              <a:buChar char="•"/>
              <a:defRPr i="0" sz="1800" u="none" cap="none" strike="noStrike">
                <a:solidFill>
                  <a:schemeClr val="dk1"/>
                </a:solidFill>
                <a:latin typeface="Bree Serif"/>
                <a:ea typeface="Bree Serif"/>
                <a:cs typeface="Bree Serif"/>
                <a:sym typeface="Bree Serif"/>
              </a:defRPr>
            </a:lvl2pPr>
            <a:lvl3pPr indent="-323850" lvl="2" marL="1371600" marR="0" rtl="0" algn="l">
              <a:lnSpc>
                <a:spcPct val="90000"/>
              </a:lnSpc>
              <a:spcBef>
                <a:spcPts val="400"/>
              </a:spcBef>
              <a:spcAft>
                <a:spcPts val="0"/>
              </a:spcAft>
              <a:buClr>
                <a:schemeClr val="dk1"/>
              </a:buClr>
              <a:buSzPts val="1500"/>
              <a:buFont typeface="Bree Serif"/>
              <a:buChar char="•"/>
              <a:defRPr i="0" sz="1500" u="none" cap="none" strike="noStrike">
                <a:solidFill>
                  <a:schemeClr val="dk1"/>
                </a:solidFill>
                <a:latin typeface="Bree Serif"/>
                <a:ea typeface="Bree Serif"/>
                <a:cs typeface="Bree Serif"/>
                <a:sym typeface="Bree Serif"/>
              </a:defRPr>
            </a:lvl3pPr>
            <a:lvl4pPr indent="-317500" lvl="3" marL="1828800" marR="0" rtl="0" algn="l">
              <a:lnSpc>
                <a:spcPct val="90000"/>
              </a:lnSpc>
              <a:spcBef>
                <a:spcPts val="400"/>
              </a:spcBef>
              <a:spcAft>
                <a:spcPts val="0"/>
              </a:spcAft>
              <a:buClr>
                <a:schemeClr val="dk1"/>
              </a:buClr>
              <a:buSzPts val="1400"/>
              <a:buFont typeface="Bree Serif"/>
              <a:buChar char="•"/>
              <a:defRPr i="0" sz="1400" u="none" cap="none" strike="noStrike">
                <a:solidFill>
                  <a:schemeClr val="dk1"/>
                </a:solidFill>
                <a:latin typeface="Bree Serif"/>
                <a:ea typeface="Bree Serif"/>
                <a:cs typeface="Bree Serif"/>
                <a:sym typeface="Bree Serif"/>
              </a:defRPr>
            </a:lvl4pPr>
            <a:lvl5pPr indent="-317500" lvl="4" marL="2286000" marR="0" rtl="0" algn="l">
              <a:lnSpc>
                <a:spcPct val="90000"/>
              </a:lnSpc>
              <a:spcBef>
                <a:spcPts val="400"/>
              </a:spcBef>
              <a:spcAft>
                <a:spcPts val="0"/>
              </a:spcAft>
              <a:buClr>
                <a:schemeClr val="dk1"/>
              </a:buClr>
              <a:buSzPts val="1400"/>
              <a:buFont typeface="Bree Serif"/>
              <a:buChar char="•"/>
              <a:defRPr i="0" sz="1400" u="none" cap="none" strike="noStrike">
                <a:solidFill>
                  <a:schemeClr val="dk1"/>
                </a:solidFill>
                <a:latin typeface="Bree Serif"/>
                <a:ea typeface="Bree Serif"/>
                <a:cs typeface="Bree Serif"/>
                <a:sym typeface="Bree Serif"/>
              </a:defRPr>
            </a:lvl5pPr>
            <a:lvl6pPr indent="-317500" lvl="5" marL="2743200" marR="0" rtl="0" algn="l">
              <a:lnSpc>
                <a:spcPct val="90000"/>
              </a:lnSpc>
              <a:spcBef>
                <a:spcPts val="400"/>
              </a:spcBef>
              <a:spcAft>
                <a:spcPts val="0"/>
              </a:spcAft>
              <a:buClr>
                <a:schemeClr val="dk1"/>
              </a:buClr>
              <a:buSzPts val="1400"/>
              <a:buFont typeface="Bree Serif"/>
              <a:buChar char="•"/>
              <a:defRPr i="0" sz="1400" u="none" cap="none" strike="noStrike">
                <a:solidFill>
                  <a:schemeClr val="dk1"/>
                </a:solidFill>
                <a:latin typeface="Bree Serif"/>
                <a:ea typeface="Bree Serif"/>
                <a:cs typeface="Bree Serif"/>
                <a:sym typeface="Bree Serif"/>
              </a:defRPr>
            </a:lvl6pPr>
            <a:lvl7pPr indent="-317500" lvl="6" marL="3200400" marR="0" rtl="0" algn="l">
              <a:lnSpc>
                <a:spcPct val="90000"/>
              </a:lnSpc>
              <a:spcBef>
                <a:spcPts val="400"/>
              </a:spcBef>
              <a:spcAft>
                <a:spcPts val="0"/>
              </a:spcAft>
              <a:buClr>
                <a:schemeClr val="dk1"/>
              </a:buClr>
              <a:buSzPts val="1400"/>
              <a:buFont typeface="Bree Serif"/>
              <a:buChar char="•"/>
              <a:defRPr i="0" sz="1400" u="none" cap="none" strike="noStrike">
                <a:solidFill>
                  <a:schemeClr val="dk1"/>
                </a:solidFill>
                <a:latin typeface="Bree Serif"/>
                <a:ea typeface="Bree Serif"/>
                <a:cs typeface="Bree Serif"/>
                <a:sym typeface="Bree Serif"/>
              </a:defRPr>
            </a:lvl7pPr>
            <a:lvl8pPr indent="-317500" lvl="7" marL="3657600" marR="0" rtl="0" algn="l">
              <a:lnSpc>
                <a:spcPct val="90000"/>
              </a:lnSpc>
              <a:spcBef>
                <a:spcPts val="400"/>
              </a:spcBef>
              <a:spcAft>
                <a:spcPts val="0"/>
              </a:spcAft>
              <a:buClr>
                <a:schemeClr val="dk1"/>
              </a:buClr>
              <a:buSzPts val="1400"/>
              <a:buFont typeface="Bree Serif"/>
              <a:buChar char="•"/>
              <a:defRPr i="0" sz="1400" u="none" cap="none" strike="noStrike">
                <a:solidFill>
                  <a:schemeClr val="dk1"/>
                </a:solidFill>
                <a:latin typeface="Bree Serif"/>
                <a:ea typeface="Bree Serif"/>
                <a:cs typeface="Bree Serif"/>
                <a:sym typeface="Bree Serif"/>
              </a:defRPr>
            </a:lvl8pPr>
            <a:lvl9pPr indent="-317500" lvl="8" marL="4114800" marR="0" rtl="0" algn="l">
              <a:lnSpc>
                <a:spcPct val="90000"/>
              </a:lnSpc>
              <a:spcBef>
                <a:spcPts val="400"/>
              </a:spcBef>
              <a:spcAft>
                <a:spcPts val="0"/>
              </a:spcAft>
              <a:buClr>
                <a:schemeClr val="dk1"/>
              </a:buClr>
              <a:buSzPts val="1400"/>
              <a:buFont typeface="Bree Serif"/>
              <a:buChar char="•"/>
              <a:defRPr i="0" sz="1400" u="none" cap="none" strike="noStrike">
                <a:solidFill>
                  <a:schemeClr val="dk1"/>
                </a:solidFill>
                <a:latin typeface="Bree Serif"/>
                <a:ea typeface="Bree Serif"/>
                <a:cs typeface="Bree Serif"/>
                <a:sym typeface="Bree Serif"/>
              </a:defRPr>
            </a:lvl9pPr>
          </a:lstStyle>
          <a:p/>
        </p:txBody>
      </p:sp>
      <p:sp>
        <p:nvSpPr>
          <p:cNvPr id="55" name="Google Shape;55;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6" name="Google Shape;56;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7" name="Google Shape;57;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l">
              <a:spcBef>
                <a:spcPts val="0"/>
              </a:spcBef>
              <a:buNone/>
              <a:defRPr b="0" i="0" sz="900" u="none" cap="none" strike="noStrike">
                <a:solidFill>
                  <a:srgbClr val="888888"/>
                </a:solidFill>
                <a:latin typeface="Calibri"/>
                <a:ea typeface="Calibri"/>
                <a:cs typeface="Calibri"/>
                <a:sym typeface="Calibri"/>
              </a:defRPr>
            </a:lvl1pPr>
            <a:lvl2pPr indent="0" lvl="1" marL="0" marR="0" rtl="0" algn="l">
              <a:spcBef>
                <a:spcPts val="0"/>
              </a:spcBef>
              <a:buNone/>
              <a:defRPr b="0" i="0" sz="900" u="none" cap="none" strike="noStrike">
                <a:solidFill>
                  <a:srgbClr val="888888"/>
                </a:solidFill>
                <a:latin typeface="Calibri"/>
                <a:ea typeface="Calibri"/>
                <a:cs typeface="Calibri"/>
                <a:sym typeface="Calibri"/>
              </a:defRPr>
            </a:lvl2pPr>
            <a:lvl3pPr indent="0" lvl="2" marL="0" marR="0" rtl="0" algn="l">
              <a:spcBef>
                <a:spcPts val="0"/>
              </a:spcBef>
              <a:buNone/>
              <a:defRPr b="0" i="0" sz="900" u="none" cap="none" strike="noStrike">
                <a:solidFill>
                  <a:srgbClr val="888888"/>
                </a:solidFill>
                <a:latin typeface="Calibri"/>
                <a:ea typeface="Calibri"/>
                <a:cs typeface="Calibri"/>
                <a:sym typeface="Calibri"/>
              </a:defRPr>
            </a:lvl3pPr>
            <a:lvl4pPr indent="0" lvl="3" marL="0" marR="0" rtl="0" algn="l">
              <a:spcBef>
                <a:spcPts val="0"/>
              </a:spcBef>
              <a:buNone/>
              <a:defRPr b="0" i="0" sz="900" u="none" cap="none" strike="noStrike">
                <a:solidFill>
                  <a:srgbClr val="888888"/>
                </a:solidFill>
                <a:latin typeface="Calibri"/>
                <a:ea typeface="Calibri"/>
                <a:cs typeface="Calibri"/>
                <a:sym typeface="Calibri"/>
              </a:defRPr>
            </a:lvl4pPr>
            <a:lvl5pPr indent="0" lvl="4" marL="0" marR="0" rtl="0" algn="l">
              <a:spcBef>
                <a:spcPts val="0"/>
              </a:spcBef>
              <a:buNone/>
              <a:defRPr b="0" i="0" sz="900" u="none" cap="none" strike="noStrike">
                <a:solidFill>
                  <a:srgbClr val="888888"/>
                </a:solidFill>
                <a:latin typeface="Calibri"/>
                <a:ea typeface="Calibri"/>
                <a:cs typeface="Calibri"/>
                <a:sym typeface="Calibri"/>
              </a:defRPr>
            </a:lvl5pPr>
            <a:lvl6pPr indent="0" lvl="5" marL="0" marR="0" rtl="0" algn="l">
              <a:spcBef>
                <a:spcPts val="0"/>
              </a:spcBef>
              <a:buNone/>
              <a:defRPr b="0" i="0" sz="900" u="none" cap="none" strike="noStrike">
                <a:solidFill>
                  <a:srgbClr val="888888"/>
                </a:solidFill>
                <a:latin typeface="Calibri"/>
                <a:ea typeface="Calibri"/>
                <a:cs typeface="Calibri"/>
                <a:sym typeface="Calibri"/>
              </a:defRPr>
            </a:lvl6pPr>
            <a:lvl7pPr indent="0" lvl="6" marL="0" marR="0" rtl="0" algn="l">
              <a:spcBef>
                <a:spcPts val="0"/>
              </a:spcBef>
              <a:buNone/>
              <a:defRPr b="0" i="0" sz="900" u="none" cap="none" strike="noStrike">
                <a:solidFill>
                  <a:srgbClr val="888888"/>
                </a:solidFill>
                <a:latin typeface="Calibri"/>
                <a:ea typeface="Calibri"/>
                <a:cs typeface="Calibri"/>
                <a:sym typeface="Calibri"/>
              </a:defRPr>
            </a:lvl7pPr>
            <a:lvl8pPr indent="0" lvl="7" marL="0" marR="0" rtl="0" algn="l">
              <a:spcBef>
                <a:spcPts val="0"/>
              </a:spcBef>
              <a:buNone/>
              <a:defRPr b="0" i="0" sz="900" u="none" cap="none" strike="noStrike">
                <a:solidFill>
                  <a:srgbClr val="888888"/>
                </a:solidFill>
                <a:latin typeface="Calibri"/>
                <a:ea typeface="Calibri"/>
                <a:cs typeface="Calibri"/>
                <a:sym typeface="Calibri"/>
              </a:defRPr>
            </a:lvl8pPr>
            <a:lvl9pPr indent="0" lvl="8" marL="0" marR="0" rtl="0" algn="l">
              <a:spcBef>
                <a:spcPts val="0"/>
              </a:spcBef>
              <a:buNone/>
              <a:defRPr b="0" i="0" sz="9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25" name="Shape 125"/>
        <p:cNvGrpSpPr/>
        <p:nvPr/>
      </p:nvGrpSpPr>
      <p:grpSpPr>
        <a:xfrm>
          <a:off x="0" y="0"/>
          <a:ext cx="0" cy="0"/>
          <a:chOff x="0" y="0"/>
          <a:chExt cx="0" cy="0"/>
        </a:xfrm>
      </p:grpSpPr>
      <p:sp>
        <p:nvSpPr>
          <p:cNvPr id="126" name="Google Shape;126;p2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27" name="Google Shape;127;p25"/>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28" name="Google Shape;128;p2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29" name="Google Shape;129;p2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30" name="Google Shape;130;p2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l">
              <a:spcBef>
                <a:spcPts val="0"/>
              </a:spcBef>
              <a:buNone/>
              <a:defRPr b="0" i="0" sz="900" u="none" cap="none" strike="noStrike">
                <a:solidFill>
                  <a:srgbClr val="888888"/>
                </a:solidFill>
                <a:latin typeface="Calibri"/>
                <a:ea typeface="Calibri"/>
                <a:cs typeface="Calibri"/>
                <a:sym typeface="Calibri"/>
              </a:defRPr>
            </a:lvl1pPr>
            <a:lvl2pPr indent="0" lvl="1" marL="0" marR="0" rtl="0" algn="l">
              <a:spcBef>
                <a:spcPts val="0"/>
              </a:spcBef>
              <a:buNone/>
              <a:defRPr b="0" i="0" sz="900" u="none" cap="none" strike="noStrike">
                <a:solidFill>
                  <a:srgbClr val="888888"/>
                </a:solidFill>
                <a:latin typeface="Calibri"/>
                <a:ea typeface="Calibri"/>
                <a:cs typeface="Calibri"/>
                <a:sym typeface="Calibri"/>
              </a:defRPr>
            </a:lvl2pPr>
            <a:lvl3pPr indent="0" lvl="2" marL="0" marR="0" rtl="0" algn="l">
              <a:spcBef>
                <a:spcPts val="0"/>
              </a:spcBef>
              <a:buNone/>
              <a:defRPr b="0" i="0" sz="900" u="none" cap="none" strike="noStrike">
                <a:solidFill>
                  <a:srgbClr val="888888"/>
                </a:solidFill>
                <a:latin typeface="Calibri"/>
                <a:ea typeface="Calibri"/>
                <a:cs typeface="Calibri"/>
                <a:sym typeface="Calibri"/>
              </a:defRPr>
            </a:lvl3pPr>
            <a:lvl4pPr indent="0" lvl="3" marL="0" marR="0" rtl="0" algn="l">
              <a:spcBef>
                <a:spcPts val="0"/>
              </a:spcBef>
              <a:buNone/>
              <a:defRPr b="0" i="0" sz="900" u="none" cap="none" strike="noStrike">
                <a:solidFill>
                  <a:srgbClr val="888888"/>
                </a:solidFill>
                <a:latin typeface="Calibri"/>
                <a:ea typeface="Calibri"/>
                <a:cs typeface="Calibri"/>
                <a:sym typeface="Calibri"/>
              </a:defRPr>
            </a:lvl4pPr>
            <a:lvl5pPr indent="0" lvl="4" marL="0" marR="0" rtl="0" algn="l">
              <a:spcBef>
                <a:spcPts val="0"/>
              </a:spcBef>
              <a:buNone/>
              <a:defRPr b="0" i="0" sz="900" u="none" cap="none" strike="noStrike">
                <a:solidFill>
                  <a:srgbClr val="888888"/>
                </a:solidFill>
                <a:latin typeface="Calibri"/>
                <a:ea typeface="Calibri"/>
                <a:cs typeface="Calibri"/>
                <a:sym typeface="Calibri"/>
              </a:defRPr>
            </a:lvl5pPr>
            <a:lvl6pPr indent="0" lvl="5" marL="0" marR="0" rtl="0" algn="l">
              <a:spcBef>
                <a:spcPts val="0"/>
              </a:spcBef>
              <a:buNone/>
              <a:defRPr b="0" i="0" sz="900" u="none" cap="none" strike="noStrike">
                <a:solidFill>
                  <a:srgbClr val="888888"/>
                </a:solidFill>
                <a:latin typeface="Calibri"/>
                <a:ea typeface="Calibri"/>
                <a:cs typeface="Calibri"/>
                <a:sym typeface="Calibri"/>
              </a:defRPr>
            </a:lvl6pPr>
            <a:lvl7pPr indent="0" lvl="6" marL="0" marR="0" rtl="0" algn="l">
              <a:spcBef>
                <a:spcPts val="0"/>
              </a:spcBef>
              <a:buNone/>
              <a:defRPr b="0" i="0" sz="900" u="none" cap="none" strike="noStrike">
                <a:solidFill>
                  <a:srgbClr val="888888"/>
                </a:solidFill>
                <a:latin typeface="Calibri"/>
                <a:ea typeface="Calibri"/>
                <a:cs typeface="Calibri"/>
                <a:sym typeface="Calibri"/>
              </a:defRPr>
            </a:lvl7pPr>
            <a:lvl8pPr indent="0" lvl="7" marL="0" marR="0" rtl="0" algn="l">
              <a:spcBef>
                <a:spcPts val="0"/>
              </a:spcBef>
              <a:buNone/>
              <a:defRPr b="0" i="0" sz="900" u="none" cap="none" strike="noStrike">
                <a:solidFill>
                  <a:srgbClr val="888888"/>
                </a:solidFill>
                <a:latin typeface="Calibri"/>
                <a:ea typeface="Calibri"/>
                <a:cs typeface="Calibri"/>
                <a:sym typeface="Calibri"/>
              </a:defRPr>
            </a:lvl8pPr>
            <a:lvl9pPr indent="0" lvl="8" marL="0" marR="0" rtl="0" algn="l">
              <a:spcBef>
                <a:spcPts val="0"/>
              </a:spcBef>
              <a:buNone/>
              <a:defRPr b="0" i="0" sz="9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xml"/><Relationship Id="rId3" Type="http://schemas.openxmlformats.org/officeDocument/2006/relationships/image" Target="../media/image16.jpg"/><Relationship Id="rId4" Type="http://schemas.openxmlformats.org/officeDocument/2006/relationships/image" Target="../media/image4.jpg"/><Relationship Id="rId5" Type="http://schemas.openxmlformats.org/officeDocument/2006/relationships/image" Target="../media/image3.png"/><Relationship Id="rId6" Type="http://schemas.openxmlformats.org/officeDocument/2006/relationships/image" Target="../media/image24.jpg"/><Relationship Id="rId7" Type="http://schemas.openxmlformats.org/officeDocument/2006/relationships/hyperlink" Target="https://docs.google.com/presentation/d/1JD4j9V1SZbw_6y2NgFQe5aUfxkYqYphFJ-Vm0hIYwso/edit?usp=sharing" TargetMode="External"/><Relationship Id="rId8" Type="http://schemas.openxmlformats.org/officeDocument/2006/relationships/hyperlink" Target="https://docs.google.com/presentation/d/1JD4j9V1SZbw_6y2NgFQe5aUfxkYqYphFJ-Vm0hIYwso/edit?usp=sharin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8.png"/><Relationship Id="rId4" Type="http://schemas.openxmlformats.org/officeDocument/2006/relationships/image" Target="../media/image27.png"/><Relationship Id="rId5" Type="http://schemas.openxmlformats.org/officeDocument/2006/relationships/image" Target="../media/image15.jpg"/><Relationship Id="rId6"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hyperlink" Target="https://www.youtube.com/watch?v=snwEs0u99sY&amp;t=261s" TargetMode="External"/><Relationship Id="rId5" Type="http://schemas.openxmlformats.org/officeDocument/2006/relationships/image" Target="../media/image25.png"/><Relationship Id="rId6"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0" Type="http://schemas.openxmlformats.org/officeDocument/2006/relationships/image" Target="../media/image3.png"/><Relationship Id="rId1" Type="http://schemas.openxmlformats.org/officeDocument/2006/relationships/slideLayout" Target="../slideLayouts/slideLayout24.xml"/><Relationship Id="rId2" Type="http://schemas.openxmlformats.org/officeDocument/2006/relationships/notesSlide" Target="../notesSlides/notesSlide13.xml"/><Relationship Id="rId3" Type="http://schemas.openxmlformats.org/officeDocument/2006/relationships/image" Target="../media/image24.jpg"/><Relationship Id="rId4" Type="http://schemas.openxmlformats.org/officeDocument/2006/relationships/hyperlink" Target="https://docs.google.com/presentation/d/1JD4j9V1SZbw_6y2NgFQe5aUfxkYqYphFJ-Vm0hIYwso/edit?usp=sharing" TargetMode="External"/><Relationship Id="rId9" Type="http://schemas.openxmlformats.org/officeDocument/2006/relationships/image" Target="../media/image20.png"/><Relationship Id="rId5" Type="http://schemas.openxmlformats.org/officeDocument/2006/relationships/image" Target="../media/image23.png"/><Relationship Id="rId6" Type="http://schemas.openxmlformats.org/officeDocument/2006/relationships/hyperlink" Target="https://twitter.com/Anatomy438" TargetMode="External"/><Relationship Id="rId7" Type="http://schemas.openxmlformats.org/officeDocument/2006/relationships/image" Target="../media/image22.png"/><Relationship Id="rId8" Type="http://schemas.openxmlformats.org/officeDocument/2006/relationships/hyperlink" Target="https://www.sarahah.com/messages/user/2bda1359-b366-4952-9ee4-9f797a9b65f3"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9.png"/><Relationship Id="rId4" Type="http://schemas.openxmlformats.org/officeDocument/2006/relationships/image" Target="../media/image8.png"/><Relationship Id="rId5" Type="http://schemas.openxmlformats.org/officeDocument/2006/relationships/image" Target="../media/image14.png"/><Relationship Id="rId6" Type="http://schemas.openxmlformats.org/officeDocument/2006/relationships/image" Target="../media/image5.jpg"/><Relationship Id="rId7"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jp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pic>
        <p:nvPicPr>
          <p:cNvPr id="204" name="Google Shape;204;p37"/>
          <p:cNvPicPr preferRelativeResize="0"/>
          <p:nvPr/>
        </p:nvPicPr>
        <p:blipFill rotWithShape="1">
          <a:blip r:embed="rId3">
            <a:alphaModFix/>
          </a:blip>
          <a:srcRect b="27591" l="14737" r="14411" t="24952"/>
          <a:stretch/>
        </p:blipFill>
        <p:spPr>
          <a:xfrm>
            <a:off x="3998400" y="4549500"/>
            <a:ext cx="938400" cy="594000"/>
          </a:xfrm>
          <a:prstGeom prst="rect">
            <a:avLst/>
          </a:prstGeom>
          <a:noFill/>
          <a:ln>
            <a:noFill/>
          </a:ln>
        </p:spPr>
      </p:pic>
      <p:pic>
        <p:nvPicPr>
          <p:cNvPr id="205" name="Google Shape;205;p37"/>
          <p:cNvPicPr preferRelativeResize="0"/>
          <p:nvPr/>
        </p:nvPicPr>
        <p:blipFill>
          <a:blip r:embed="rId4">
            <a:alphaModFix/>
          </a:blip>
          <a:stretch>
            <a:fillRect/>
          </a:stretch>
        </p:blipFill>
        <p:spPr>
          <a:xfrm>
            <a:off x="6270349" y="4405500"/>
            <a:ext cx="738025" cy="737999"/>
          </a:xfrm>
          <a:prstGeom prst="rect">
            <a:avLst/>
          </a:prstGeom>
          <a:noFill/>
          <a:ln>
            <a:noFill/>
          </a:ln>
        </p:spPr>
      </p:pic>
      <p:sp>
        <p:nvSpPr>
          <p:cNvPr id="206" name="Google Shape;206;p37"/>
          <p:cNvSpPr/>
          <p:nvPr/>
        </p:nvSpPr>
        <p:spPr>
          <a:xfrm rot="-391575">
            <a:off x="-3175697" y="-657517"/>
            <a:ext cx="8245013" cy="6336483"/>
          </a:xfrm>
          <a:prstGeom prst="cloud">
            <a:avLst/>
          </a:prstGeom>
          <a:solidFill>
            <a:srgbClr val="D5DB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7" name="Google Shape;207;p37"/>
          <p:cNvPicPr preferRelativeResize="0"/>
          <p:nvPr/>
        </p:nvPicPr>
        <p:blipFill rotWithShape="1">
          <a:blip r:embed="rId5">
            <a:alphaModFix/>
          </a:blip>
          <a:srcRect b="27552" l="5000" r="47686" t="14830"/>
          <a:stretch/>
        </p:blipFill>
        <p:spPr>
          <a:xfrm>
            <a:off x="5488400" y="770050"/>
            <a:ext cx="3034225" cy="3032451"/>
          </a:xfrm>
          <a:prstGeom prst="rect">
            <a:avLst/>
          </a:prstGeom>
          <a:noFill/>
          <a:ln>
            <a:noFill/>
          </a:ln>
        </p:spPr>
      </p:pic>
      <p:sp>
        <p:nvSpPr>
          <p:cNvPr id="208" name="Google Shape;208;p37"/>
          <p:cNvSpPr txBox="1"/>
          <p:nvPr/>
        </p:nvSpPr>
        <p:spPr>
          <a:xfrm>
            <a:off x="192529" y="2902642"/>
            <a:ext cx="4102500" cy="39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200">
                <a:latin typeface="Bree Serif"/>
                <a:ea typeface="Bree Serif"/>
                <a:cs typeface="Bree Serif"/>
                <a:sym typeface="Bree Serif"/>
              </a:rPr>
              <a:t>Endocrine </a:t>
            </a:r>
            <a:r>
              <a:rPr lang="ar" sz="1200">
                <a:solidFill>
                  <a:srgbClr val="000000"/>
                </a:solidFill>
                <a:latin typeface="Bree Serif"/>
                <a:ea typeface="Bree Serif"/>
                <a:cs typeface="Bree Serif"/>
                <a:sym typeface="Bree Serif"/>
              </a:rPr>
              <a:t>block-Anatomy-</a:t>
            </a:r>
            <a:r>
              <a:rPr lang="ar" sz="1200">
                <a:latin typeface="Bree Serif"/>
                <a:ea typeface="Bree Serif"/>
                <a:cs typeface="Bree Serif"/>
                <a:sym typeface="Bree Serif"/>
              </a:rPr>
              <a:t>Lecture 2</a:t>
            </a:r>
            <a:endParaRPr sz="1200">
              <a:solidFill>
                <a:srgbClr val="595959"/>
              </a:solidFill>
            </a:endParaRPr>
          </a:p>
        </p:txBody>
      </p:sp>
      <p:sp>
        <p:nvSpPr>
          <p:cNvPr id="209" name="Google Shape;209;p37"/>
          <p:cNvSpPr txBox="1"/>
          <p:nvPr/>
        </p:nvSpPr>
        <p:spPr>
          <a:xfrm>
            <a:off x="-100800" y="1058850"/>
            <a:ext cx="5094000" cy="1843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ar" sz="3000">
                <a:latin typeface="Bree Serif"/>
                <a:ea typeface="Bree Serif"/>
                <a:cs typeface="Bree Serif"/>
                <a:sym typeface="Bree Serif"/>
              </a:rPr>
              <a:t>Anatomy &amp; Embryology       of Thyroid and Parathyroid glands</a:t>
            </a:r>
            <a:endParaRPr b="1" sz="3000">
              <a:solidFill>
                <a:srgbClr val="000000"/>
              </a:solidFill>
              <a:latin typeface="Bree Serif"/>
              <a:ea typeface="Bree Serif"/>
              <a:cs typeface="Bree Serif"/>
              <a:sym typeface="Bree Serif"/>
            </a:endParaRPr>
          </a:p>
        </p:txBody>
      </p:sp>
      <p:pic>
        <p:nvPicPr>
          <p:cNvPr id="210" name="Google Shape;210;p37"/>
          <p:cNvPicPr preferRelativeResize="0"/>
          <p:nvPr/>
        </p:nvPicPr>
        <p:blipFill rotWithShape="1">
          <a:blip r:embed="rId6">
            <a:alphaModFix/>
          </a:blip>
          <a:srcRect b="40678" l="16887" r="21277" t="28723"/>
          <a:stretch/>
        </p:blipFill>
        <p:spPr>
          <a:xfrm>
            <a:off x="4936797" y="4549512"/>
            <a:ext cx="1200360" cy="594000"/>
          </a:xfrm>
          <a:prstGeom prst="rect">
            <a:avLst/>
          </a:prstGeom>
          <a:noFill/>
          <a:ln>
            <a:noFill/>
          </a:ln>
        </p:spPr>
      </p:pic>
      <p:sp>
        <p:nvSpPr>
          <p:cNvPr id="211" name="Google Shape;211;p37">
            <a:hlinkClick r:id="rId7"/>
          </p:cNvPr>
          <p:cNvSpPr txBox="1"/>
          <p:nvPr/>
        </p:nvSpPr>
        <p:spPr>
          <a:xfrm>
            <a:off x="1648200" y="3297750"/>
            <a:ext cx="1051200" cy="39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800">
                <a:solidFill>
                  <a:srgbClr val="999999"/>
                </a:solidFill>
                <a:uFill>
                  <a:noFill/>
                </a:uFill>
                <a:latin typeface="Bree Serif"/>
                <a:ea typeface="Bree Serif"/>
                <a:cs typeface="Bree Serif"/>
                <a:sym typeface="Bree Serif"/>
                <a:hlinkClick r:id="rId8"/>
              </a:rPr>
              <a:t>Editing file </a:t>
            </a:r>
            <a:endParaRPr sz="800">
              <a:solidFill>
                <a:srgbClr val="999999"/>
              </a:solidFill>
              <a:latin typeface="Bree Serif"/>
              <a:ea typeface="Bree Serif"/>
              <a:cs typeface="Bree Serif"/>
              <a:sym typeface="Bree Serif"/>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1" name="Shape 461"/>
        <p:cNvGrpSpPr/>
        <p:nvPr/>
      </p:nvGrpSpPr>
      <p:grpSpPr>
        <a:xfrm>
          <a:off x="0" y="0"/>
          <a:ext cx="0" cy="0"/>
          <a:chOff x="0" y="0"/>
          <a:chExt cx="0" cy="0"/>
        </a:xfrm>
      </p:grpSpPr>
      <p:sp>
        <p:nvSpPr>
          <p:cNvPr id="462" name="Google Shape;462;p46"/>
          <p:cNvSpPr txBox="1"/>
          <p:nvPr>
            <p:ph idx="12" type="sldNum"/>
          </p:nvPr>
        </p:nvSpPr>
        <p:spPr>
          <a:xfrm>
            <a:off x="8832425" y="4883700"/>
            <a:ext cx="274200" cy="259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ar"/>
              <a:t>‹#›</a:t>
            </a:fld>
            <a:endParaRPr/>
          </a:p>
        </p:txBody>
      </p:sp>
      <p:cxnSp>
        <p:nvCxnSpPr>
          <p:cNvPr id="463" name="Google Shape;463;p46"/>
          <p:cNvCxnSpPr/>
          <p:nvPr/>
        </p:nvCxnSpPr>
        <p:spPr>
          <a:xfrm>
            <a:off x="127288" y="2486671"/>
            <a:ext cx="8949900" cy="0"/>
          </a:xfrm>
          <a:prstGeom prst="straightConnector1">
            <a:avLst/>
          </a:prstGeom>
          <a:noFill/>
          <a:ln cap="flat" cmpd="sng" w="38100">
            <a:solidFill>
              <a:srgbClr val="F3F3F3"/>
            </a:solidFill>
            <a:prstDash val="solid"/>
            <a:miter lim="800000"/>
            <a:headEnd len="sm" w="sm" type="none"/>
            <a:tailEnd len="med" w="med" type="triangle"/>
          </a:ln>
        </p:spPr>
      </p:cxnSp>
      <p:sp>
        <p:nvSpPr>
          <p:cNvPr id="464" name="Google Shape;464;p46"/>
          <p:cNvSpPr/>
          <p:nvPr/>
        </p:nvSpPr>
        <p:spPr>
          <a:xfrm>
            <a:off x="895077" y="2407300"/>
            <a:ext cx="95100" cy="117300"/>
          </a:xfrm>
          <a:prstGeom prst="ellipse">
            <a:avLst/>
          </a:prstGeom>
          <a:solidFill>
            <a:srgbClr val="6A89B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700" u="none" cap="none" strike="noStrike">
              <a:solidFill>
                <a:srgbClr val="3F3F3F"/>
              </a:solidFill>
              <a:latin typeface="Georgia"/>
              <a:ea typeface="Georgia"/>
              <a:cs typeface="Georgia"/>
              <a:sym typeface="Georgia"/>
            </a:endParaRPr>
          </a:p>
        </p:txBody>
      </p:sp>
      <p:sp>
        <p:nvSpPr>
          <p:cNvPr id="465" name="Google Shape;465;p46"/>
          <p:cNvSpPr/>
          <p:nvPr/>
        </p:nvSpPr>
        <p:spPr>
          <a:xfrm>
            <a:off x="3191000" y="2433258"/>
            <a:ext cx="102900" cy="127200"/>
          </a:xfrm>
          <a:prstGeom prst="ellipse">
            <a:avLst/>
          </a:prstGeom>
          <a:solidFill>
            <a:srgbClr val="D5DBE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700" u="none" cap="none" strike="noStrike">
              <a:solidFill>
                <a:srgbClr val="3F3F3F"/>
              </a:solidFill>
              <a:latin typeface="Georgia"/>
              <a:ea typeface="Georgia"/>
              <a:cs typeface="Georgia"/>
              <a:sym typeface="Georgia"/>
            </a:endParaRPr>
          </a:p>
        </p:txBody>
      </p:sp>
      <p:sp>
        <p:nvSpPr>
          <p:cNvPr id="466" name="Google Shape;466;p46"/>
          <p:cNvSpPr/>
          <p:nvPr/>
        </p:nvSpPr>
        <p:spPr>
          <a:xfrm>
            <a:off x="5543840" y="2400726"/>
            <a:ext cx="106800" cy="132000"/>
          </a:xfrm>
          <a:prstGeom prst="ellipse">
            <a:avLst/>
          </a:prstGeom>
          <a:solidFill>
            <a:srgbClr val="4380E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700" u="none" cap="none" strike="noStrike">
              <a:solidFill>
                <a:srgbClr val="3F3F3F"/>
              </a:solidFill>
              <a:latin typeface="Georgia"/>
              <a:ea typeface="Georgia"/>
              <a:cs typeface="Georgia"/>
              <a:sym typeface="Georgia"/>
            </a:endParaRPr>
          </a:p>
        </p:txBody>
      </p:sp>
      <p:sp>
        <p:nvSpPr>
          <p:cNvPr id="467" name="Google Shape;467;p46"/>
          <p:cNvSpPr/>
          <p:nvPr/>
        </p:nvSpPr>
        <p:spPr>
          <a:xfrm>
            <a:off x="7949503" y="2441486"/>
            <a:ext cx="106800" cy="132000"/>
          </a:xfrm>
          <a:prstGeom prst="ellipse">
            <a:avLst/>
          </a:prstGeom>
          <a:solidFill>
            <a:srgbClr val="AEC0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700" u="none" cap="none" strike="noStrike">
              <a:solidFill>
                <a:srgbClr val="3F3F3F"/>
              </a:solidFill>
              <a:latin typeface="Georgia"/>
              <a:ea typeface="Georgia"/>
              <a:cs typeface="Georgia"/>
              <a:sym typeface="Georgia"/>
            </a:endParaRPr>
          </a:p>
        </p:txBody>
      </p:sp>
      <p:grpSp>
        <p:nvGrpSpPr>
          <p:cNvPr id="468" name="Google Shape;468;p46"/>
          <p:cNvGrpSpPr/>
          <p:nvPr/>
        </p:nvGrpSpPr>
        <p:grpSpPr>
          <a:xfrm rot="10800000">
            <a:off x="2970814" y="1814155"/>
            <a:ext cx="529163" cy="592840"/>
            <a:chOff x="5019564" y="4294004"/>
            <a:chExt cx="914400" cy="1007204"/>
          </a:xfrm>
        </p:grpSpPr>
        <p:sp>
          <p:nvSpPr>
            <p:cNvPr id="469" name="Google Shape;469;p46"/>
            <p:cNvSpPr/>
            <p:nvPr/>
          </p:nvSpPr>
          <p:spPr>
            <a:xfrm>
              <a:off x="5413381" y="4294004"/>
              <a:ext cx="107700" cy="92700"/>
            </a:xfrm>
            <a:prstGeom prst="triangle">
              <a:avLst>
                <a:gd fmla="val 50000" name="adj"/>
              </a:avLst>
            </a:prstGeom>
            <a:noFill/>
            <a:ln cap="flat" cmpd="sng" w="12700">
              <a:solidFill>
                <a:srgbClr val="D5DBE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3F3F3F"/>
                </a:solidFill>
                <a:latin typeface="Arial"/>
                <a:ea typeface="Arial"/>
                <a:cs typeface="Arial"/>
                <a:sym typeface="Arial"/>
              </a:endParaRPr>
            </a:p>
          </p:txBody>
        </p:sp>
        <p:sp>
          <p:nvSpPr>
            <p:cNvPr id="470" name="Google Shape;470;p46"/>
            <p:cNvSpPr/>
            <p:nvPr/>
          </p:nvSpPr>
          <p:spPr>
            <a:xfrm>
              <a:off x="5019564" y="4386808"/>
              <a:ext cx="914400" cy="914400"/>
            </a:xfrm>
            <a:prstGeom prst="arc">
              <a:avLst>
                <a:gd fmla="val 12899518" name="adj1"/>
                <a:gd fmla="val 19509433" name="adj2"/>
              </a:avLst>
            </a:prstGeom>
            <a:noFill/>
            <a:ln cap="flat" cmpd="sng" w="25400">
              <a:solidFill>
                <a:srgbClr val="D5DBE5"/>
              </a:solidFill>
              <a:prstDash val="solid"/>
              <a:miter lim="800000"/>
              <a:headEnd len="med" w="med" type="oval"/>
              <a:tailEnd len="med" w="med" type="ova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3F3F3F"/>
                </a:solidFill>
                <a:latin typeface="Arial"/>
                <a:ea typeface="Arial"/>
                <a:cs typeface="Arial"/>
                <a:sym typeface="Arial"/>
              </a:endParaRPr>
            </a:p>
          </p:txBody>
        </p:sp>
      </p:grpSp>
      <p:grpSp>
        <p:nvGrpSpPr>
          <p:cNvPr id="471" name="Google Shape;471;p46"/>
          <p:cNvGrpSpPr/>
          <p:nvPr/>
        </p:nvGrpSpPr>
        <p:grpSpPr>
          <a:xfrm>
            <a:off x="5329641" y="2561182"/>
            <a:ext cx="527883" cy="524955"/>
            <a:chOff x="5019564" y="4294004"/>
            <a:chExt cx="914400" cy="1007204"/>
          </a:xfrm>
        </p:grpSpPr>
        <p:sp>
          <p:nvSpPr>
            <p:cNvPr id="472" name="Google Shape;472;p46"/>
            <p:cNvSpPr/>
            <p:nvPr/>
          </p:nvSpPr>
          <p:spPr>
            <a:xfrm>
              <a:off x="5413381" y="4294004"/>
              <a:ext cx="107700" cy="92700"/>
            </a:xfrm>
            <a:prstGeom prst="triangle">
              <a:avLst>
                <a:gd fmla="val 50000" name="adj"/>
              </a:avLst>
            </a:prstGeom>
            <a:noFill/>
            <a:ln cap="flat" cmpd="sng" w="12700">
              <a:solidFill>
                <a:srgbClr val="4380E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3F3F3F"/>
                </a:solidFill>
                <a:latin typeface="Arial"/>
                <a:ea typeface="Arial"/>
                <a:cs typeface="Arial"/>
                <a:sym typeface="Arial"/>
              </a:endParaRPr>
            </a:p>
          </p:txBody>
        </p:sp>
        <p:sp>
          <p:nvSpPr>
            <p:cNvPr id="473" name="Google Shape;473;p46"/>
            <p:cNvSpPr/>
            <p:nvPr/>
          </p:nvSpPr>
          <p:spPr>
            <a:xfrm>
              <a:off x="5019564" y="4386808"/>
              <a:ext cx="914400" cy="914400"/>
            </a:xfrm>
            <a:prstGeom prst="arc">
              <a:avLst>
                <a:gd fmla="val 12899518" name="adj1"/>
                <a:gd fmla="val 19509433" name="adj2"/>
              </a:avLst>
            </a:prstGeom>
            <a:noFill/>
            <a:ln cap="flat" cmpd="sng" w="25400">
              <a:solidFill>
                <a:srgbClr val="4380E6"/>
              </a:solidFill>
              <a:prstDash val="solid"/>
              <a:miter lim="800000"/>
              <a:headEnd len="med" w="med" type="oval"/>
              <a:tailEnd len="med" w="med" type="ova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3F3F3F"/>
                </a:solidFill>
                <a:latin typeface="Arial"/>
                <a:ea typeface="Arial"/>
                <a:cs typeface="Arial"/>
                <a:sym typeface="Arial"/>
              </a:endParaRPr>
            </a:p>
          </p:txBody>
        </p:sp>
      </p:grpSp>
      <p:grpSp>
        <p:nvGrpSpPr>
          <p:cNvPr id="474" name="Google Shape;474;p46"/>
          <p:cNvGrpSpPr/>
          <p:nvPr/>
        </p:nvGrpSpPr>
        <p:grpSpPr>
          <a:xfrm>
            <a:off x="705063" y="2559070"/>
            <a:ext cx="488564" cy="547214"/>
            <a:chOff x="5019564" y="4294004"/>
            <a:chExt cx="914400" cy="1007204"/>
          </a:xfrm>
        </p:grpSpPr>
        <p:sp>
          <p:nvSpPr>
            <p:cNvPr id="475" name="Google Shape;475;p46"/>
            <p:cNvSpPr/>
            <p:nvPr/>
          </p:nvSpPr>
          <p:spPr>
            <a:xfrm>
              <a:off x="5413381" y="4294004"/>
              <a:ext cx="107700" cy="92700"/>
            </a:xfrm>
            <a:prstGeom prst="triangle">
              <a:avLst>
                <a:gd fmla="val 50000" name="adj"/>
              </a:avLst>
            </a:prstGeom>
            <a:noFill/>
            <a:ln cap="flat" cmpd="sng" w="12700">
              <a:solidFill>
                <a:srgbClr val="6A89B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i="0" sz="2700" u="none" cap="none" strike="noStrike">
                <a:solidFill>
                  <a:srgbClr val="3F3F3F"/>
                </a:solidFill>
                <a:latin typeface="Georgia"/>
                <a:ea typeface="Georgia"/>
                <a:cs typeface="Georgia"/>
                <a:sym typeface="Georgia"/>
              </a:endParaRPr>
            </a:p>
          </p:txBody>
        </p:sp>
        <p:sp>
          <p:nvSpPr>
            <p:cNvPr id="476" name="Google Shape;476;p46"/>
            <p:cNvSpPr/>
            <p:nvPr/>
          </p:nvSpPr>
          <p:spPr>
            <a:xfrm>
              <a:off x="5019564" y="4386808"/>
              <a:ext cx="914400" cy="914400"/>
            </a:xfrm>
            <a:prstGeom prst="arc">
              <a:avLst>
                <a:gd fmla="val 12899518" name="adj1"/>
                <a:gd fmla="val 19509433" name="adj2"/>
              </a:avLst>
            </a:prstGeom>
            <a:noFill/>
            <a:ln cap="flat" cmpd="sng" w="25400">
              <a:solidFill>
                <a:srgbClr val="6A89BE"/>
              </a:solidFill>
              <a:prstDash val="solid"/>
              <a:miter lim="800000"/>
              <a:headEnd len="med" w="med" type="oval"/>
              <a:tailEnd len="med" w="med" type="ova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700" u="none" cap="none" strike="noStrike">
                <a:solidFill>
                  <a:srgbClr val="3F3F3F"/>
                </a:solidFill>
                <a:latin typeface="Georgia"/>
                <a:ea typeface="Georgia"/>
                <a:cs typeface="Georgia"/>
                <a:sym typeface="Georgia"/>
              </a:endParaRPr>
            </a:p>
          </p:txBody>
        </p:sp>
      </p:grpSp>
      <p:grpSp>
        <p:nvGrpSpPr>
          <p:cNvPr id="477" name="Google Shape;477;p46"/>
          <p:cNvGrpSpPr/>
          <p:nvPr/>
        </p:nvGrpSpPr>
        <p:grpSpPr>
          <a:xfrm rot="10800000">
            <a:off x="7727841" y="1798486"/>
            <a:ext cx="549737" cy="615804"/>
            <a:chOff x="5019564" y="4294004"/>
            <a:chExt cx="914400" cy="1007204"/>
          </a:xfrm>
        </p:grpSpPr>
        <p:sp>
          <p:nvSpPr>
            <p:cNvPr id="478" name="Google Shape;478;p46"/>
            <p:cNvSpPr/>
            <p:nvPr/>
          </p:nvSpPr>
          <p:spPr>
            <a:xfrm>
              <a:off x="5413381" y="4294004"/>
              <a:ext cx="107700" cy="92700"/>
            </a:xfrm>
            <a:prstGeom prst="triangle">
              <a:avLst>
                <a:gd fmla="val 50000" name="adj"/>
              </a:avLst>
            </a:prstGeom>
            <a:noFill/>
            <a:ln cap="flat" cmpd="sng" w="12700">
              <a:solidFill>
                <a:srgbClr val="AEC0D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700" u="none" cap="none" strike="noStrike">
                <a:solidFill>
                  <a:srgbClr val="3F3F3F"/>
                </a:solidFill>
                <a:latin typeface="Georgia"/>
                <a:ea typeface="Georgia"/>
                <a:cs typeface="Georgia"/>
                <a:sym typeface="Georgia"/>
              </a:endParaRPr>
            </a:p>
          </p:txBody>
        </p:sp>
        <p:sp>
          <p:nvSpPr>
            <p:cNvPr id="479" name="Google Shape;479;p46"/>
            <p:cNvSpPr/>
            <p:nvPr/>
          </p:nvSpPr>
          <p:spPr>
            <a:xfrm>
              <a:off x="5019564" y="4386808"/>
              <a:ext cx="914400" cy="914400"/>
            </a:xfrm>
            <a:prstGeom prst="arc">
              <a:avLst>
                <a:gd fmla="val 12899518" name="adj1"/>
                <a:gd fmla="val 19509433" name="adj2"/>
              </a:avLst>
            </a:prstGeom>
            <a:noFill/>
            <a:ln cap="flat" cmpd="sng" w="25400">
              <a:solidFill>
                <a:srgbClr val="AEC0DF"/>
              </a:solidFill>
              <a:prstDash val="solid"/>
              <a:miter lim="800000"/>
              <a:headEnd len="med" w="med" type="oval"/>
              <a:tailEnd len="med" w="med" type="ova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700" u="none" cap="none" strike="noStrike">
                <a:solidFill>
                  <a:srgbClr val="3F3F3F"/>
                </a:solidFill>
                <a:latin typeface="Georgia"/>
                <a:ea typeface="Georgia"/>
                <a:cs typeface="Georgia"/>
                <a:sym typeface="Georgia"/>
              </a:endParaRPr>
            </a:p>
          </p:txBody>
        </p:sp>
      </p:grpSp>
      <p:sp>
        <p:nvSpPr>
          <p:cNvPr id="480" name="Google Shape;480;p46"/>
          <p:cNvSpPr txBox="1"/>
          <p:nvPr/>
        </p:nvSpPr>
        <p:spPr>
          <a:xfrm>
            <a:off x="0" y="2785575"/>
            <a:ext cx="2687100" cy="1218000"/>
          </a:xfrm>
          <a:prstGeom prst="rect">
            <a:avLst/>
          </a:prstGeom>
          <a:noFill/>
          <a:ln>
            <a:noFill/>
          </a:ln>
        </p:spPr>
        <p:txBody>
          <a:bodyPr anchorCtr="0" anchor="t" bIns="45700" lIns="91425" spcFirstLastPara="1" rIns="91425" wrap="square" tIns="45700">
            <a:noAutofit/>
          </a:bodyPr>
          <a:lstStyle/>
          <a:p>
            <a:pPr indent="-292100" lvl="0" marL="457200" marR="0" rtl="0" algn="l">
              <a:spcBef>
                <a:spcPts val="0"/>
              </a:spcBef>
              <a:spcAft>
                <a:spcPts val="0"/>
              </a:spcAft>
              <a:buSzPts val="1000"/>
              <a:buFont typeface="Bree Serif"/>
              <a:buChar char="●"/>
            </a:pPr>
            <a:r>
              <a:rPr lang="ar" sz="1000">
                <a:latin typeface="Bree Serif"/>
                <a:ea typeface="Bree Serif"/>
                <a:cs typeface="Bree Serif"/>
                <a:sym typeface="Bree Serif"/>
              </a:rPr>
              <a:t>By the </a:t>
            </a:r>
            <a:r>
              <a:rPr lang="ar" sz="1000">
                <a:solidFill>
                  <a:srgbClr val="FF0000"/>
                </a:solidFill>
                <a:latin typeface="Bree Serif"/>
                <a:ea typeface="Bree Serif"/>
                <a:cs typeface="Bree Serif"/>
                <a:sym typeface="Bree Serif"/>
              </a:rPr>
              <a:t>24th day</a:t>
            </a:r>
            <a:r>
              <a:rPr lang="ar" sz="1000">
                <a:latin typeface="Bree Serif"/>
                <a:ea typeface="Bree Serif"/>
                <a:cs typeface="Bree Serif"/>
                <a:sym typeface="Bree Serif"/>
              </a:rPr>
              <a:t> after fertilization, the thyroid gland begins its development.</a:t>
            </a:r>
            <a:endParaRPr sz="1000">
              <a:latin typeface="Bree Serif"/>
              <a:ea typeface="Bree Serif"/>
              <a:cs typeface="Bree Serif"/>
              <a:sym typeface="Bree Serif"/>
            </a:endParaRPr>
          </a:p>
          <a:p>
            <a:pPr indent="-292100" lvl="0" marL="457200" marR="0" rtl="0" algn="l">
              <a:spcBef>
                <a:spcPts val="0"/>
              </a:spcBef>
              <a:spcAft>
                <a:spcPts val="0"/>
              </a:spcAft>
              <a:buSzPts val="1000"/>
              <a:buFont typeface="Bree Serif"/>
              <a:buChar char="●"/>
            </a:pPr>
            <a:r>
              <a:rPr lang="ar" sz="1000">
                <a:latin typeface="Bree Serif"/>
                <a:ea typeface="Bree Serif"/>
                <a:cs typeface="Bree Serif"/>
                <a:sym typeface="Bree Serif"/>
              </a:rPr>
              <a:t>It is the first endocrine gland to develop.</a:t>
            </a:r>
            <a:endParaRPr sz="1000">
              <a:latin typeface="Bree Serif"/>
              <a:ea typeface="Bree Serif"/>
              <a:cs typeface="Bree Serif"/>
              <a:sym typeface="Bree Serif"/>
            </a:endParaRPr>
          </a:p>
          <a:p>
            <a:pPr indent="-292100" lvl="0" marL="457200" marR="0" rtl="0" algn="l">
              <a:spcBef>
                <a:spcPts val="0"/>
              </a:spcBef>
              <a:spcAft>
                <a:spcPts val="0"/>
              </a:spcAft>
              <a:buSzPts val="1000"/>
              <a:buFont typeface="Bree Serif"/>
              <a:buChar char="●"/>
            </a:pPr>
            <a:r>
              <a:rPr lang="ar" sz="1000">
                <a:latin typeface="Bree Serif"/>
                <a:ea typeface="Bree Serif"/>
                <a:cs typeface="Bree Serif"/>
                <a:sym typeface="Bree Serif"/>
              </a:rPr>
              <a:t>it develops from </a:t>
            </a:r>
            <a:r>
              <a:rPr lang="ar" sz="1000">
                <a:solidFill>
                  <a:srgbClr val="FF0000"/>
                </a:solidFill>
                <a:latin typeface="Bree Serif"/>
                <a:ea typeface="Bree Serif"/>
                <a:cs typeface="Bree Serif"/>
                <a:sym typeface="Bree Serif"/>
              </a:rPr>
              <a:t>the endoderm of the floor of the primitive pharynx  </a:t>
            </a:r>
            <a:r>
              <a:rPr lang="ar" sz="1000">
                <a:solidFill>
                  <a:srgbClr val="93C47D"/>
                </a:solidFill>
                <a:latin typeface="Bree Serif"/>
                <a:ea typeface="Bree Serif"/>
                <a:cs typeface="Bree Serif"/>
                <a:sym typeface="Bree Serif"/>
              </a:rPr>
              <a:t>at the junction of the anterior 2/3rd &amp; posterior 1/3rd of the developing tongue, (foramen cecum → apex of sulcus terminalis)</a:t>
            </a:r>
            <a:endParaRPr sz="1000">
              <a:solidFill>
                <a:srgbClr val="93C47D"/>
              </a:solidFill>
              <a:latin typeface="Bree Serif"/>
              <a:ea typeface="Bree Serif"/>
              <a:cs typeface="Bree Serif"/>
              <a:sym typeface="Bree Serif"/>
            </a:endParaRPr>
          </a:p>
          <a:p>
            <a:pPr indent="-292100" lvl="0" marL="457200" marR="0" rtl="0" algn="l">
              <a:spcBef>
                <a:spcPts val="0"/>
              </a:spcBef>
              <a:spcAft>
                <a:spcPts val="0"/>
              </a:spcAft>
              <a:buSzPts val="1000"/>
              <a:buFont typeface="Bree Serif"/>
              <a:buChar char="●"/>
            </a:pPr>
            <a:r>
              <a:rPr lang="ar" sz="1000">
                <a:solidFill>
                  <a:srgbClr val="FF0000"/>
                </a:solidFill>
                <a:latin typeface="Bree Serif"/>
                <a:ea typeface="Bree Serif"/>
                <a:cs typeface="Bree Serif"/>
                <a:sym typeface="Bree Serif"/>
              </a:rPr>
              <a:t> </a:t>
            </a:r>
            <a:r>
              <a:rPr lang="ar" sz="1000">
                <a:solidFill>
                  <a:schemeClr val="dk1"/>
                </a:solidFill>
                <a:latin typeface="Bree Serif"/>
                <a:ea typeface="Bree Serif"/>
                <a:cs typeface="Bree Serif"/>
                <a:sym typeface="Bree Serif"/>
              </a:rPr>
              <a:t>it develops </a:t>
            </a:r>
            <a:r>
              <a:rPr lang="ar" sz="1000">
                <a:latin typeface="Bree Serif"/>
                <a:ea typeface="Bree Serif"/>
                <a:cs typeface="Bree Serif"/>
                <a:sym typeface="Bree Serif"/>
              </a:rPr>
              <a:t>from the</a:t>
            </a:r>
            <a:r>
              <a:rPr lang="ar" sz="1000">
                <a:solidFill>
                  <a:srgbClr val="3D85C6"/>
                </a:solidFill>
                <a:latin typeface="Bree Serif"/>
                <a:ea typeface="Bree Serif"/>
                <a:cs typeface="Bree Serif"/>
                <a:sym typeface="Bree Serif"/>
              </a:rPr>
              <a:t> thyroid primordium</a:t>
            </a:r>
            <a:endParaRPr sz="1000">
              <a:solidFill>
                <a:srgbClr val="3D85C6"/>
              </a:solidFill>
              <a:latin typeface="Bree Serif"/>
              <a:ea typeface="Bree Serif"/>
              <a:cs typeface="Bree Serif"/>
              <a:sym typeface="Bree Serif"/>
            </a:endParaRPr>
          </a:p>
        </p:txBody>
      </p:sp>
      <p:sp>
        <p:nvSpPr>
          <p:cNvPr id="481" name="Google Shape;481;p46"/>
          <p:cNvSpPr txBox="1"/>
          <p:nvPr/>
        </p:nvSpPr>
        <p:spPr>
          <a:xfrm>
            <a:off x="1947475" y="1164775"/>
            <a:ext cx="2827200" cy="861600"/>
          </a:xfrm>
          <a:prstGeom prst="rect">
            <a:avLst/>
          </a:prstGeom>
          <a:noFill/>
          <a:ln>
            <a:noFill/>
          </a:ln>
        </p:spPr>
        <p:txBody>
          <a:bodyPr anchorCtr="0" anchor="t" bIns="45700" lIns="91425" spcFirstLastPara="1" rIns="91425" wrap="square" tIns="45700">
            <a:noAutofit/>
          </a:bodyPr>
          <a:lstStyle/>
          <a:p>
            <a:pPr indent="-292100" lvl="0" marL="457200" marR="0" rtl="0" algn="l">
              <a:spcBef>
                <a:spcPts val="0"/>
              </a:spcBef>
              <a:spcAft>
                <a:spcPts val="0"/>
              </a:spcAft>
              <a:buSzPts val="1000"/>
              <a:buFont typeface="Bree Serif"/>
              <a:buChar char="●"/>
            </a:pPr>
            <a:r>
              <a:rPr lang="ar" sz="1000">
                <a:latin typeface="Bree Serif"/>
                <a:ea typeface="Bree Serif"/>
                <a:cs typeface="Bree Serif"/>
                <a:sym typeface="Bree Serif"/>
              </a:rPr>
              <a:t>As the tongue grows, the developing thyroid gland descends downward in the neck. </a:t>
            </a:r>
            <a:endParaRPr sz="1000">
              <a:latin typeface="Bree Serif"/>
              <a:ea typeface="Bree Serif"/>
              <a:cs typeface="Bree Serif"/>
              <a:sym typeface="Bree Serif"/>
            </a:endParaRPr>
          </a:p>
          <a:p>
            <a:pPr indent="-292100" lvl="0" marL="457200" marR="0" rtl="0" algn="l">
              <a:spcBef>
                <a:spcPts val="0"/>
              </a:spcBef>
              <a:spcAft>
                <a:spcPts val="0"/>
              </a:spcAft>
              <a:buSzPts val="1000"/>
              <a:buFont typeface="Bree Serif"/>
              <a:buChar char="●"/>
            </a:pPr>
            <a:r>
              <a:rPr lang="ar" sz="1000">
                <a:latin typeface="Bree Serif"/>
                <a:ea typeface="Bree Serif"/>
                <a:cs typeface="Bree Serif"/>
                <a:sym typeface="Bree Serif"/>
              </a:rPr>
              <a:t>It descends anterior to the developing </a:t>
            </a:r>
            <a:r>
              <a:rPr lang="ar" sz="1000">
                <a:solidFill>
                  <a:srgbClr val="FF0000"/>
                </a:solidFill>
                <a:latin typeface="Bree Serif"/>
                <a:ea typeface="Bree Serif"/>
                <a:cs typeface="Bree Serif"/>
                <a:sym typeface="Bree Serif"/>
              </a:rPr>
              <a:t>hyoid bone &amp; laryngeal cartilages</a:t>
            </a:r>
            <a:r>
              <a:rPr lang="ar" sz="1000">
                <a:latin typeface="Bree Serif"/>
                <a:ea typeface="Bree Serif"/>
                <a:cs typeface="Bree Serif"/>
                <a:sym typeface="Bree Serif"/>
              </a:rPr>
              <a:t> </a:t>
            </a:r>
            <a:r>
              <a:rPr lang="ar" sz="1000">
                <a:solidFill>
                  <a:srgbClr val="674EA7"/>
                </a:solidFill>
                <a:latin typeface="Bree Serif"/>
                <a:ea typeface="Bree Serif"/>
                <a:cs typeface="Bree Serif"/>
                <a:sym typeface="Bree Serif"/>
              </a:rPr>
              <a:t>through the</a:t>
            </a:r>
            <a:r>
              <a:rPr lang="ar" sz="1000">
                <a:latin typeface="Bree Serif"/>
                <a:ea typeface="Bree Serif"/>
                <a:cs typeface="Bree Serif"/>
                <a:sym typeface="Bree Serif"/>
              </a:rPr>
              <a:t> </a:t>
            </a:r>
            <a:r>
              <a:rPr lang="ar" sz="1000">
                <a:solidFill>
                  <a:srgbClr val="674EA7"/>
                </a:solidFill>
                <a:latin typeface="Bree Serif"/>
                <a:ea typeface="Bree Serif"/>
                <a:cs typeface="Bree Serif"/>
                <a:sym typeface="Bree Serif"/>
              </a:rPr>
              <a:t>thyroglossal duct.</a:t>
            </a:r>
            <a:endParaRPr sz="1000">
              <a:solidFill>
                <a:srgbClr val="674EA7"/>
              </a:solidFill>
              <a:latin typeface="Bree Serif"/>
              <a:ea typeface="Bree Serif"/>
              <a:cs typeface="Bree Serif"/>
              <a:sym typeface="Bree Serif"/>
            </a:endParaRPr>
          </a:p>
        </p:txBody>
      </p:sp>
      <p:sp>
        <p:nvSpPr>
          <p:cNvPr id="482" name="Google Shape;482;p46"/>
          <p:cNvSpPr txBox="1"/>
          <p:nvPr/>
        </p:nvSpPr>
        <p:spPr>
          <a:xfrm>
            <a:off x="6432775" y="675875"/>
            <a:ext cx="2687100" cy="1633800"/>
          </a:xfrm>
          <a:prstGeom prst="rect">
            <a:avLst/>
          </a:prstGeom>
          <a:noFill/>
          <a:ln>
            <a:noFill/>
          </a:ln>
        </p:spPr>
        <p:txBody>
          <a:bodyPr anchorCtr="0" anchor="t" bIns="45700" lIns="91425" spcFirstLastPara="1" rIns="91425" wrap="square" tIns="45700">
            <a:noAutofit/>
          </a:bodyPr>
          <a:lstStyle/>
          <a:p>
            <a:pPr indent="-292100" lvl="0" marL="457200" marR="0" rtl="0" algn="l">
              <a:spcBef>
                <a:spcPts val="0"/>
              </a:spcBef>
              <a:spcAft>
                <a:spcPts val="0"/>
              </a:spcAft>
              <a:buSzPts val="1000"/>
              <a:buFont typeface="Bree Serif"/>
              <a:buChar char="●"/>
            </a:pPr>
            <a:r>
              <a:rPr lang="ar" sz="1000">
                <a:latin typeface="Bree Serif"/>
                <a:ea typeface="Bree Serif"/>
                <a:cs typeface="Bree Serif"/>
                <a:sym typeface="Bree Serif"/>
              </a:rPr>
              <a:t>The upper end of duct persists in the dorsum of the tongue as the foramen cecum.</a:t>
            </a:r>
            <a:endParaRPr sz="1000">
              <a:latin typeface="Bree Serif"/>
              <a:ea typeface="Bree Serif"/>
              <a:cs typeface="Bree Serif"/>
              <a:sym typeface="Bree Serif"/>
            </a:endParaRPr>
          </a:p>
          <a:p>
            <a:pPr indent="-292100" lvl="0" marL="457200" marR="0" rtl="0" algn="l">
              <a:spcBef>
                <a:spcPts val="0"/>
              </a:spcBef>
              <a:spcAft>
                <a:spcPts val="0"/>
              </a:spcAft>
              <a:buSzPts val="1000"/>
              <a:buFont typeface="Bree Serif"/>
              <a:buChar char="●"/>
            </a:pPr>
            <a:r>
              <a:rPr lang="ar" sz="1000">
                <a:latin typeface="Bree Serif"/>
                <a:ea typeface="Bree Serif"/>
                <a:cs typeface="Bree Serif"/>
                <a:sym typeface="Bree Serif"/>
              </a:rPr>
              <a:t>The distal part of the duct may persists in 50% of people to form the </a:t>
            </a:r>
            <a:r>
              <a:rPr lang="ar" sz="1000">
                <a:solidFill>
                  <a:srgbClr val="9900FF"/>
                </a:solidFill>
                <a:latin typeface="Bree Serif"/>
                <a:ea typeface="Bree Serif"/>
                <a:cs typeface="Bree Serif"/>
                <a:sym typeface="Bree Serif"/>
              </a:rPr>
              <a:t>pyramidal lobe</a:t>
            </a:r>
            <a:r>
              <a:rPr lang="ar" sz="1000">
                <a:latin typeface="Bree Serif"/>
                <a:ea typeface="Bree Serif"/>
                <a:cs typeface="Bree Serif"/>
                <a:sym typeface="Bree Serif"/>
              </a:rPr>
              <a:t>.</a:t>
            </a:r>
            <a:endParaRPr sz="1000">
              <a:latin typeface="Bree Serif"/>
              <a:ea typeface="Bree Serif"/>
              <a:cs typeface="Bree Serif"/>
              <a:sym typeface="Bree Serif"/>
            </a:endParaRPr>
          </a:p>
          <a:p>
            <a:pPr indent="-292100" lvl="0" marL="457200" marR="0" rtl="0" algn="l">
              <a:spcBef>
                <a:spcPts val="0"/>
              </a:spcBef>
              <a:spcAft>
                <a:spcPts val="0"/>
              </a:spcAft>
              <a:buSzPts val="1000"/>
              <a:buFont typeface="Bree Serif"/>
              <a:buChar char="●"/>
            </a:pPr>
            <a:r>
              <a:rPr lang="ar" sz="1000">
                <a:latin typeface="Bree Serif"/>
                <a:ea typeface="Bree Serif"/>
                <a:cs typeface="Bree Serif"/>
                <a:sym typeface="Bree Serif"/>
              </a:rPr>
              <a:t>it may be attached to the hyoid bone by fibrous or smooth muscle </a:t>
            </a:r>
            <a:r>
              <a:rPr lang="ar" sz="1000">
                <a:solidFill>
                  <a:srgbClr val="0B5394"/>
                </a:solidFill>
                <a:latin typeface="Bree Serif"/>
                <a:ea typeface="Bree Serif"/>
                <a:cs typeface="Bree Serif"/>
                <a:sym typeface="Bree Serif"/>
              </a:rPr>
              <a:t>Levator glandulae thyroideae</a:t>
            </a:r>
            <a:endParaRPr sz="1000">
              <a:solidFill>
                <a:srgbClr val="0B5394"/>
              </a:solidFill>
              <a:latin typeface="Bree Serif"/>
              <a:ea typeface="Bree Serif"/>
              <a:cs typeface="Bree Serif"/>
              <a:sym typeface="Bree Serif"/>
            </a:endParaRPr>
          </a:p>
        </p:txBody>
      </p:sp>
      <p:sp>
        <p:nvSpPr>
          <p:cNvPr id="483" name="Google Shape;483;p46"/>
          <p:cNvSpPr txBox="1"/>
          <p:nvPr/>
        </p:nvSpPr>
        <p:spPr>
          <a:xfrm>
            <a:off x="4367300" y="2725125"/>
            <a:ext cx="2938200" cy="1759500"/>
          </a:xfrm>
          <a:prstGeom prst="rect">
            <a:avLst/>
          </a:prstGeom>
          <a:noFill/>
          <a:ln>
            <a:noFill/>
          </a:ln>
        </p:spPr>
        <p:txBody>
          <a:bodyPr anchorCtr="0" anchor="ctr" bIns="45700" lIns="91425" spcFirstLastPara="1" rIns="91425" wrap="square" tIns="45700">
            <a:noAutofit/>
          </a:bodyPr>
          <a:lstStyle/>
          <a:p>
            <a:pPr indent="-292100" lvl="0" marL="457200" marR="0" rtl="0" algn="l">
              <a:spcBef>
                <a:spcPts val="0"/>
              </a:spcBef>
              <a:spcAft>
                <a:spcPts val="0"/>
              </a:spcAft>
              <a:buSzPts val="1000"/>
              <a:buFont typeface="Bree Serif"/>
              <a:buChar char="●"/>
            </a:pPr>
            <a:r>
              <a:rPr lang="ar" sz="1000">
                <a:latin typeface="Bree Serif"/>
                <a:ea typeface="Bree Serif"/>
                <a:cs typeface="Bree Serif"/>
                <a:sym typeface="Bree Serif"/>
              </a:rPr>
              <a:t>The thyroid is connected to the developing tongue by a narrow tube,called the </a:t>
            </a:r>
            <a:r>
              <a:rPr lang="ar" sz="1000">
                <a:solidFill>
                  <a:srgbClr val="F1C232"/>
                </a:solidFill>
                <a:latin typeface="Bree Serif"/>
                <a:ea typeface="Bree Serif"/>
                <a:cs typeface="Bree Serif"/>
                <a:sym typeface="Bree Serif"/>
              </a:rPr>
              <a:t>thyroglossal duct.</a:t>
            </a:r>
            <a:endParaRPr sz="1000">
              <a:solidFill>
                <a:srgbClr val="F1C232"/>
              </a:solidFill>
              <a:latin typeface="Bree Serif"/>
              <a:ea typeface="Bree Serif"/>
              <a:cs typeface="Bree Serif"/>
              <a:sym typeface="Bree Serif"/>
            </a:endParaRPr>
          </a:p>
          <a:p>
            <a:pPr indent="-292100" lvl="0" marL="457200" marR="0" rtl="0" algn="l">
              <a:spcBef>
                <a:spcPts val="0"/>
              </a:spcBef>
              <a:spcAft>
                <a:spcPts val="0"/>
              </a:spcAft>
              <a:buSzPts val="1000"/>
              <a:buFont typeface="Bree Serif"/>
              <a:buChar char="●"/>
            </a:pPr>
            <a:r>
              <a:rPr lang="ar" sz="1000">
                <a:latin typeface="Bree Serif"/>
                <a:ea typeface="Bree Serif"/>
                <a:cs typeface="Bree Serif"/>
                <a:sym typeface="Bree Serif"/>
              </a:rPr>
              <a:t>At first the thyroid primordium is hollow, but soon it becomes solid &amp; divided into 2 lobes and an isthmus.</a:t>
            </a:r>
            <a:endParaRPr sz="1000">
              <a:latin typeface="Bree Serif"/>
              <a:ea typeface="Bree Serif"/>
              <a:cs typeface="Bree Serif"/>
              <a:sym typeface="Bree Serif"/>
            </a:endParaRPr>
          </a:p>
          <a:p>
            <a:pPr indent="-292100" lvl="0" marL="457200" marR="0" rtl="0" algn="l">
              <a:spcBef>
                <a:spcPts val="0"/>
              </a:spcBef>
              <a:spcAft>
                <a:spcPts val="0"/>
              </a:spcAft>
              <a:buSzPts val="1000"/>
              <a:buFont typeface="Bree Serif"/>
              <a:buChar char="●"/>
            </a:pPr>
            <a:r>
              <a:rPr lang="ar" sz="1000">
                <a:solidFill>
                  <a:srgbClr val="FF0000"/>
                </a:solidFill>
                <a:latin typeface="Bree Serif"/>
                <a:ea typeface="Bree Serif"/>
                <a:cs typeface="Bree Serif"/>
                <a:sym typeface="Bree Serif"/>
              </a:rPr>
              <a:t>By 7th week (50th day) </a:t>
            </a:r>
            <a:r>
              <a:rPr lang="ar" sz="1000">
                <a:latin typeface="Bree Serif"/>
                <a:ea typeface="Bree Serif"/>
                <a:cs typeface="Bree Serif"/>
                <a:sym typeface="Bree Serif"/>
              </a:rPr>
              <a:t>the gland takes its final shape &amp; position, and the thyroglossal duct begins to fibrose and degenerate.</a:t>
            </a:r>
            <a:endParaRPr sz="1000">
              <a:latin typeface="Bree Serif"/>
              <a:ea typeface="Bree Serif"/>
              <a:cs typeface="Bree Serif"/>
              <a:sym typeface="Bree Serif"/>
            </a:endParaRPr>
          </a:p>
        </p:txBody>
      </p:sp>
      <p:sp>
        <p:nvSpPr>
          <p:cNvPr id="484" name="Google Shape;484;p46"/>
          <p:cNvSpPr/>
          <p:nvPr/>
        </p:nvSpPr>
        <p:spPr>
          <a:xfrm>
            <a:off x="231000" y="1297125"/>
            <a:ext cx="1578900" cy="10200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rtl="0" algn="l">
              <a:lnSpc>
                <a:spcPct val="90000"/>
              </a:lnSpc>
              <a:spcBef>
                <a:spcPts val="1000"/>
              </a:spcBef>
              <a:spcAft>
                <a:spcPts val="0"/>
              </a:spcAft>
              <a:buNone/>
            </a:pPr>
            <a:r>
              <a:rPr lang="ar" sz="1000">
                <a:solidFill>
                  <a:srgbClr val="3F3F3F"/>
                </a:solidFill>
                <a:latin typeface="Bree Serif"/>
                <a:ea typeface="Bree Serif"/>
                <a:cs typeface="Bree Serif"/>
                <a:sym typeface="Bree Serif"/>
              </a:rPr>
              <a:t>Picture </a:t>
            </a:r>
            <a:endParaRPr sz="1000">
              <a:solidFill>
                <a:srgbClr val="3F3F3F"/>
              </a:solidFill>
              <a:latin typeface="Bree Serif"/>
              <a:ea typeface="Bree Serif"/>
              <a:cs typeface="Bree Serif"/>
              <a:sym typeface="Bree Serif"/>
            </a:endParaRPr>
          </a:p>
        </p:txBody>
      </p:sp>
      <p:sp>
        <p:nvSpPr>
          <p:cNvPr id="485" name="Google Shape;485;p46"/>
          <p:cNvSpPr/>
          <p:nvPr/>
        </p:nvSpPr>
        <p:spPr>
          <a:xfrm>
            <a:off x="7520000" y="2721975"/>
            <a:ext cx="1233600" cy="9693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rtl="0" algn="l">
              <a:lnSpc>
                <a:spcPct val="90000"/>
              </a:lnSpc>
              <a:spcBef>
                <a:spcPts val="1000"/>
              </a:spcBef>
              <a:spcAft>
                <a:spcPts val="0"/>
              </a:spcAft>
              <a:buNone/>
            </a:pPr>
            <a:r>
              <a:rPr lang="ar" sz="1000">
                <a:solidFill>
                  <a:srgbClr val="3F3F3F"/>
                </a:solidFill>
                <a:latin typeface="Bree Serif"/>
                <a:ea typeface="Bree Serif"/>
                <a:cs typeface="Bree Serif"/>
                <a:sym typeface="Bree Serif"/>
              </a:rPr>
              <a:t>J</a:t>
            </a:r>
            <a:endParaRPr sz="1000">
              <a:solidFill>
                <a:srgbClr val="3F3F3F"/>
              </a:solidFill>
              <a:latin typeface="Bree Serif"/>
              <a:ea typeface="Bree Serif"/>
              <a:cs typeface="Bree Serif"/>
              <a:sym typeface="Bree Serif"/>
            </a:endParaRPr>
          </a:p>
        </p:txBody>
      </p:sp>
      <p:sp>
        <p:nvSpPr>
          <p:cNvPr id="486" name="Google Shape;486;p46"/>
          <p:cNvSpPr/>
          <p:nvPr/>
        </p:nvSpPr>
        <p:spPr>
          <a:xfrm>
            <a:off x="4986925" y="1207825"/>
            <a:ext cx="1233600" cy="10404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rtl="0" algn="l">
              <a:lnSpc>
                <a:spcPct val="90000"/>
              </a:lnSpc>
              <a:spcBef>
                <a:spcPts val="1000"/>
              </a:spcBef>
              <a:spcAft>
                <a:spcPts val="0"/>
              </a:spcAft>
              <a:buNone/>
            </a:pPr>
            <a:r>
              <a:rPr lang="ar" sz="1000">
                <a:solidFill>
                  <a:srgbClr val="3F3F3F"/>
                </a:solidFill>
                <a:latin typeface="Bree Serif"/>
                <a:ea typeface="Bree Serif"/>
                <a:cs typeface="Bree Serif"/>
                <a:sym typeface="Bree Serif"/>
              </a:rPr>
              <a:t>G</a:t>
            </a:r>
            <a:endParaRPr sz="1000">
              <a:solidFill>
                <a:srgbClr val="3F3F3F"/>
              </a:solidFill>
              <a:latin typeface="Bree Serif"/>
              <a:ea typeface="Bree Serif"/>
              <a:cs typeface="Bree Serif"/>
              <a:sym typeface="Bree Serif"/>
            </a:endParaRPr>
          </a:p>
        </p:txBody>
      </p:sp>
      <p:pic>
        <p:nvPicPr>
          <p:cNvPr id="487" name="Google Shape;487;p46"/>
          <p:cNvPicPr preferRelativeResize="0"/>
          <p:nvPr/>
        </p:nvPicPr>
        <p:blipFill rotWithShape="1">
          <a:blip r:embed="rId3">
            <a:alphaModFix/>
          </a:blip>
          <a:srcRect b="0" l="2289" r="2299" t="0"/>
          <a:stretch/>
        </p:blipFill>
        <p:spPr>
          <a:xfrm>
            <a:off x="251119" y="1321645"/>
            <a:ext cx="1527551" cy="970055"/>
          </a:xfrm>
          <a:prstGeom prst="rect">
            <a:avLst/>
          </a:prstGeom>
          <a:noFill/>
          <a:ln>
            <a:noFill/>
          </a:ln>
        </p:spPr>
      </p:pic>
      <p:sp>
        <p:nvSpPr>
          <p:cNvPr id="488" name="Google Shape;488;p46"/>
          <p:cNvSpPr/>
          <p:nvPr/>
        </p:nvSpPr>
        <p:spPr>
          <a:xfrm>
            <a:off x="1347295" y="1722485"/>
            <a:ext cx="344100" cy="166200"/>
          </a:xfrm>
          <a:prstGeom prst="rect">
            <a:avLst/>
          </a:prstGeom>
          <a:noFill/>
          <a:ln cap="flat" cmpd="sng" w="952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46"/>
          <p:cNvSpPr/>
          <p:nvPr/>
        </p:nvSpPr>
        <p:spPr>
          <a:xfrm>
            <a:off x="2625225" y="2669250"/>
            <a:ext cx="1527600" cy="10200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rtl="0" algn="l">
              <a:lnSpc>
                <a:spcPct val="90000"/>
              </a:lnSpc>
              <a:spcBef>
                <a:spcPts val="1000"/>
              </a:spcBef>
              <a:spcAft>
                <a:spcPts val="0"/>
              </a:spcAft>
              <a:buNone/>
            </a:pPr>
            <a:r>
              <a:rPr lang="ar" sz="1000">
                <a:solidFill>
                  <a:srgbClr val="3F3F3F"/>
                </a:solidFill>
                <a:latin typeface="Bree Serif"/>
                <a:ea typeface="Bree Serif"/>
                <a:cs typeface="Bree Serif"/>
                <a:sym typeface="Bree Serif"/>
              </a:rPr>
              <a:t>Picture </a:t>
            </a:r>
            <a:endParaRPr sz="1000">
              <a:solidFill>
                <a:srgbClr val="3F3F3F"/>
              </a:solidFill>
              <a:latin typeface="Bree Serif"/>
              <a:ea typeface="Bree Serif"/>
              <a:cs typeface="Bree Serif"/>
              <a:sym typeface="Bree Serif"/>
            </a:endParaRPr>
          </a:p>
        </p:txBody>
      </p:sp>
      <p:pic>
        <p:nvPicPr>
          <p:cNvPr id="490" name="Google Shape;490;p46"/>
          <p:cNvPicPr preferRelativeResize="0"/>
          <p:nvPr/>
        </p:nvPicPr>
        <p:blipFill rotWithShape="1">
          <a:blip r:embed="rId4">
            <a:alphaModFix/>
          </a:blip>
          <a:srcRect b="0" l="11850" r="4341" t="0"/>
          <a:stretch/>
        </p:blipFill>
        <p:spPr>
          <a:xfrm>
            <a:off x="2651589" y="2676525"/>
            <a:ext cx="1474821" cy="970075"/>
          </a:xfrm>
          <a:prstGeom prst="rect">
            <a:avLst/>
          </a:prstGeom>
          <a:noFill/>
          <a:ln>
            <a:noFill/>
          </a:ln>
        </p:spPr>
      </p:pic>
      <p:sp>
        <p:nvSpPr>
          <p:cNvPr id="491" name="Google Shape;491;p46"/>
          <p:cNvSpPr/>
          <p:nvPr/>
        </p:nvSpPr>
        <p:spPr>
          <a:xfrm>
            <a:off x="3594567" y="2800363"/>
            <a:ext cx="529200" cy="117900"/>
          </a:xfrm>
          <a:prstGeom prst="rect">
            <a:avLst/>
          </a:prstGeom>
          <a:no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2" name="Google Shape;492;p46"/>
          <p:cNvPicPr preferRelativeResize="0"/>
          <p:nvPr/>
        </p:nvPicPr>
        <p:blipFill rotWithShape="1">
          <a:blip r:embed="rId5">
            <a:alphaModFix/>
          </a:blip>
          <a:srcRect b="51969" l="15170" r="48266" t="7991"/>
          <a:stretch/>
        </p:blipFill>
        <p:spPr>
          <a:xfrm>
            <a:off x="7546649" y="2722766"/>
            <a:ext cx="1180253" cy="969284"/>
          </a:xfrm>
          <a:prstGeom prst="rect">
            <a:avLst/>
          </a:prstGeom>
          <a:noFill/>
          <a:ln>
            <a:noFill/>
          </a:ln>
        </p:spPr>
      </p:pic>
      <p:sp>
        <p:nvSpPr>
          <p:cNvPr id="493" name="Google Shape;493;p46"/>
          <p:cNvSpPr txBox="1"/>
          <p:nvPr/>
        </p:nvSpPr>
        <p:spPr>
          <a:xfrm>
            <a:off x="7605505" y="2880277"/>
            <a:ext cx="399900" cy="201000"/>
          </a:xfrm>
          <a:prstGeom prst="rect">
            <a:avLst/>
          </a:prstGeom>
          <a:noFill/>
          <a:ln cap="flat" cmpd="sng" w="9525">
            <a:solidFill>
              <a:srgbClr val="99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Bree Serif"/>
              <a:ea typeface="Bree Serif"/>
              <a:cs typeface="Bree Serif"/>
              <a:sym typeface="Bree Serif"/>
            </a:endParaRPr>
          </a:p>
        </p:txBody>
      </p:sp>
      <p:sp>
        <p:nvSpPr>
          <p:cNvPr id="494" name="Google Shape;494;p46"/>
          <p:cNvSpPr txBox="1"/>
          <p:nvPr/>
        </p:nvSpPr>
        <p:spPr>
          <a:xfrm>
            <a:off x="8310425" y="2816075"/>
            <a:ext cx="399900" cy="259800"/>
          </a:xfrm>
          <a:prstGeom prst="rect">
            <a:avLst/>
          </a:prstGeom>
          <a:noFill/>
          <a:ln cap="flat" cmpd="sng" w="9525">
            <a:solidFill>
              <a:srgbClr val="0B5394"/>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Bree Serif"/>
              <a:ea typeface="Bree Serif"/>
              <a:cs typeface="Bree Serif"/>
              <a:sym typeface="Bree Serif"/>
            </a:endParaRPr>
          </a:p>
        </p:txBody>
      </p:sp>
      <p:sp>
        <p:nvSpPr>
          <p:cNvPr id="495" name="Google Shape;495;p46"/>
          <p:cNvSpPr txBox="1"/>
          <p:nvPr/>
        </p:nvSpPr>
        <p:spPr>
          <a:xfrm>
            <a:off x="209550" y="1247775"/>
            <a:ext cx="223500" cy="16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latin typeface="Bree Serif"/>
                <a:ea typeface="Bree Serif"/>
                <a:cs typeface="Bree Serif"/>
                <a:sym typeface="Bree Serif"/>
              </a:rPr>
              <a:t>1</a:t>
            </a:r>
            <a:endParaRPr sz="1000">
              <a:latin typeface="Bree Serif"/>
              <a:ea typeface="Bree Serif"/>
              <a:cs typeface="Bree Serif"/>
              <a:sym typeface="Bree Serif"/>
            </a:endParaRPr>
          </a:p>
        </p:txBody>
      </p:sp>
      <p:sp>
        <p:nvSpPr>
          <p:cNvPr id="496" name="Google Shape;496;p46"/>
          <p:cNvSpPr txBox="1"/>
          <p:nvPr/>
        </p:nvSpPr>
        <p:spPr>
          <a:xfrm>
            <a:off x="2628900" y="2619375"/>
            <a:ext cx="223500" cy="16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latin typeface="Bree Serif"/>
                <a:ea typeface="Bree Serif"/>
                <a:cs typeface="Bree Serif"/>
                <a:sym typeface="Bree Serif"/>
              </a:rPr>
              <a:t>2</a:t>
            </a:r>
            <a:endParaRPr sz="1000">
              <a:latin typeface="Bree Serif"/>
              <a:ea typeface="Bree Serif"/>
              <a:cs typeface="Bree Serif"/>
              <a:sym typeface="Bree Serif"/>
            </a:endParaRPr>
          </a:p>
        </p:txBody>
      </p:sp>
      <p:sp>
        <p:nvSpPr>
          <p:cNvPr id="497" name="Google Shape;497;p46"/>
          <p:cNvSpPr txBox="1"/>
          <p:nvPr/>
        </p:nvSpPr>
        <p:spPr>
          <a:xfrm>
            <a:off x="7467600" y="2638425"/>
            <a:ext cx="223500" cy="16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latin typeface="Bree Serif"/>
                <a:ea typeface="Bree Serif"/>
                <a:cs typeface="Bree Serif"/>
                <a:sym typeface="Bree Serif"/>
              </a:rPr>
              <a:t>4</a:t>
            </a:r>
            <a:endParaRPr sz="1000">
              <a:latin typeface="Bree Serif"/>
              <a:ea typeface="Bree Serif"/>
              <a:cs typeface="Bree Serif"/>
              <a:sym typeface="Bree Serif"/>
            </a:endParaRPr>
          </a:p>
        </p:txBody>
      </p:sp>
      <p:pic>
        <p:nvPicPr>
          <p:cNvPr id="498" name="Google Shape;498;p46"/>
          <p:cNvPicPr preferRelativeResize="0"/>
          <p:nvPr/>
        </p:nvPicPr>
        <p:blipFill rotWithShape="1">
          <a:blip r:embed="rId6">
            <a:alphaModFix/>
          </a:blip>
          <a:srcRect b="5233" l="50792" r="0" t="7832"/>
          <a:stretch/>
        </p:blipFill>
        <p:spPr>
          <a:xfrm>
            <a:off x="4998700" y="1200225"/>
            <a:ext cx="1180249" cy="1040401"/>
          </a:xfrm>
          <a:prstGeom prst="rect">
            <a:avLst/>
          </a:prstGeom>
          <a:noFill/>
          <a:ln>
            <a:noFill/>
          </a:ln>
        </p:spPr>
      </p:pic>
      <p:sp>
        <p:nvSpPr>
          <p:cNvPr id="499" name="Google Shape;499;p46"/>
          <p:cNvSpPr txBox="1"/>
          <p:nvPr/>
        </p:nvSpPr>
        <p:spPr>
          <a:xfrm>
            <a:off x="4943475" y="2000250"/>
            <a:ext cx="223500" cy="16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latin typeface="Bree Serif"/>
                <a:ea typeface="Bree Serif"/>
                <a:cs typeface="Bree Serif"/>
                <a:sym typeface="Bree Serif"/>
              </a:rPr>
              <a:t>3</a:t>
            </a:r>
            <a:endParaRPr sz="1000">
              <a:latin typeface="Bree Serif"/>
              <a:ea typeface="Bree Serif"/>
              <a:cs typeface="Bree Serif"/>
              <a:sym typeface="Bree Serif"/>
            </a:endParaRPr>
          </a:p>
        </p:txBody>
      </p:sp>
      <p:sp>
        <p:nvSpPr>
          <p:cNvPr id="500" name="Google Shape;500;p46"/>
          <p:cNvSpPr txBox="1"/>
          <p:nvPr/>
        </p:nvSpPr>
        <p:spPr>
          <a:xfrm>
            <a:off x="127300" y="174720"/>
            <a:ext cx="8292000" cy="5772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ar" sz="3000">
                <a:latin typeface="Bree Serif"/>
                <a:ea typeface="Bree Serif"/>
                <a:cs typeface="Bree Serif"/>
                <a:sym typeface="Bree Serif"/>
              </a:rPr>
              <a:t>Development of thyroid gland</a:t>
            </a:r>
            <a:endParaRPr b="1" sz="3000">
              <a:solidFill>
                <a:srgbClr val="000000"/>
              </a:solidFill>
              <a:latin typeface="Bree Serif"/>
              <a:ea typeface="Bree Serif"/>
              <a:cs typeface="Bree Serif"/>
              <a:sym typeface="Bree Serif"/>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4" name="Shape 504"/>
        <p:cNvGrpSpPr/>
        <p:nvPr/>
      </p:nvGrpSpPr>
      <p:grpSpPr>
        <a:xfrm>
          <a:off x="0" y="0"/>
          <a:ext cx="0" cy="0"/>
          <a:chOff x="0" y="0"/>
          <a:chExt cx="0" cy="0"/>
        </a:xfrm>
      </p:grpSpPr>
      <p:sp>
        <p:nvSpPr>
          <p:cNvPr id="505" name="Google Shape;505;p47"/>
          <p:cNvSpPr/>
          <p:nvPr/>
        </p:nvSpPr>
        <p:spPr>
          <a:xfrm flipH="1">
            <a:off x="5619750" y="3415650"/>
            <a:ext cx="2937900" cy="3792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sz="1000">
              <a:latin typeface="Bree Serif"/>
              <a:ea typeface="Bree Serif"/>
              <a:cs typeface="Bree Serif"/>
              <a:sym typeface="Bree Serif"/>
            </a:endParaRPr>
          </a:p>
        </p:txBody>
      </p:sp>
      <p:sp>
        <p:nvSpPr>
          <p:cNvPr id="506" name="Google Shape;506;p47"/>
          <p:cNvSpPr/>
          <p:nvPr/>
        </p:nvSpPr>
        <p:spPr>
          <a:xfrm flipH="1">
            <a:off x="5619750" y="648350"/>
            <a:ext cx="2937900" cy="3792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sz="1000">
              <a:latin typeface="Bree Serif"/>
              <a:ea typeface="Bree Serif"/>
              <a:cs typeface="Bree Serif"/>
              <a:sym typeface="Bree Serif"/>
            </a:endParaRPr>
          </a:p>
        </p:txBody>
      </p:sp>
      <p:sp>
        <p:nvSpPr>
          <p:cNvPr id="507" name="Google Shape;507;p47"/>
          <p:cNvSpPr txBox="1"/>
          <p:nvPr>
            <p:ph idx="12" type="sldNum"/>
          </p:nvPr>
        </p:nvSpPr>
        <p:spPr>
          <a:xfrm>
            <a:off x="8791575" y="4883700"/>
            <a:ext cx="315000" cy="259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ar"/>
              <a:t>‹#›</a:t>
            </a:fld>
            <a:endParaRPr/>
          </a:p>
        </p:txBody>
      </p:sp>
      <p:sp>
        <p:nvSpPr>
          <p:cNvPr id="508" name="Google Shape;508;p47"/>
          <p:cNvSpPr txBox="1"/>
          <p:nvPr/>
        </p:nvSpPr>
        <p:spPr>
          <a:xfrm>
            <a:off x="33450" y="87795"/>
            <a:ext cx="8292000" cy="5772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ar" sz="3000">
                <a:latin typeface="Bree Serif"/>
                <a:ea typeface="Bree Serif"/>
                <a:cs typeface="Bree Serif"/>
                <a:sym typeface="Bree Serif"/>
              </a:rPr>
              <a:t>Congenital Anomalies of Thyroid gland</a:t>
            </a:r>
            <a:endParaRPr b="1" sz="3000">
              <a:solidFill>
                <a:srgbClr val="000000"/>
              </a:solidFill>
              <a:latin typeface="Bree Serif"/>
              <a:ea typeface="Bree Serif"/>
              <a:cs typeface="Bree Serif"/>
              <a:sym typeface="Bree Serif"/>
            </a:endParaRPr>
          </a:p>
        </p:txBody>
      </p:sp>
      <p:sp>
        <p:nvSpPr>
          <p:cNvPr id="509" name="Google Shape;509;p47"/>
          <p:cNvSpPr/>
          <p:nvPr/>
        </p:nvSpPr>
        <p:spPr>
          <a:xfrm>
            <a:off x="4871550" y="2619301"/>
            <a:ext cx="742200" cy="3789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latin typeface="Bree Serif"/>
              <a:ea typeface="Bree Serif"/>
              <a:cs typeface="Bree Serif"/>
              <a:sym typeface="Bree Serif"/>
            </a:endParaRPr>
          </a:p>
        </p:txBody>
      </p:sp>
      <p:sp>
        <p:nvSpPr>
          <p:cNvPr id="510" name="Google Shape;510;p47"/>
          <p:cNvSpPr/>
          <p:nvPr/>
        </p:nvSpPr>
        <p:spPr>
          <a:xfrm flipH="1">
            <a:off x="889200" y="648350"/>
            <a:ext cx="3464400" cy="3792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sz="1000">
              <a:latin typeface="Bree Serif"/>
              <a:ea typeface="Bree Serif"/>
              <a:cs typeface="Bree Serif"/>
              <a:sym typeface="Bree Serif"/>
            </a:endParaRPr>
          </a:p>
        </p:txBody>
      </p:sp>
      <p:sp>
        <p:nvSpPr>
          <p:cNvPr id="511" name="Google Shape;511;p47"/>
          <p:cNvSpPr/>
          <p:nvPr/>
        </p:nvSpPr>
        <p:spPr>
          <a:xfrm>
            <a:off x="147150" y="648350"/>
            <a:ext cx="742200" cy="3789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latin typeface="Bree Serif"/>
              <a:ea typeface="Bree Serif"/>
              <a:cs typeface="Bree Serif"/>
              <a:sym typeface="Bree Serif"/>
            </a:endParaRPr>
          </a:p>
        </p:txBody>
      </p:sp>
      <p:sp>
        <p:nvSpPr>
          <p:cNvPr id="512" name="Google Shape;512;p47"/>
          <p:cNvSpPr/>
          <p:nvPr/>
        </p:nvSpPr>
        <p:spPr>
          <a:xfrm>
            <a:off x="147150" y="648354"/>
            <a:ext cx="742200" cy="379200"/>
          </a:xfrm>
          <a:prstGeom prst="rect">
            <a:avLst/>
          </a:prstGeom>
          <a:solidFill>
            <a:srgbClr val="D5DBE5"/>
          </a:solidFill>
          <a:ln>
            <a:noFill/>
          </a:ln>
          <a:effectLst>
            <a:outerShdw blurRad="57150" rotWithShape="0" algn="bl" dir="5400000" dist="19050">
              <a:srgbClr val="000000">
                <a:alpha val="25000"/>
              </a:srgbClr>
            </a:outerShdw>
          </a:effectLst>
        </p:spPr>
        <p:txBody>
          <a:bodyPr anchorCtr="0" anchor="ctr" bIns="68500" lIns="68500" spcFirstLastPara="1" rIns="68500" wrap="square" tIns="68500">
            <a:noAutofit/>
          </a:bodyPr>
          <a:lstStyle/>
          <a:p>
            <a:pPr indent="0" lvl="0" marL="0" rtl="0" algn="ctr">
              <a:spcBef>
                <a:spcPts val="0"/>
              </a:spcBef>
              <a:spcAft>
                <a:spcPts val="0"/>
              </a:spcAft>
              <a:buNone/>
            </a:pPr>
            <a:r>
              <a:rPr b="1" lang="ar" sz="2400">
                <a:solidFill>
                  <a:srgbClr val="FFFFFF"/>
                </a:solidFill>
                <a:latin typeface="Bree Serif"/>
                <a:ea typeface="Bree Serif"/>
                <a:cs typeface="Bree Serif"/>
                <a:sym typeface="Bree Serif"/>
              </a:rPr>
              <a:t>1</a:t>
            </a:r>
            <a:endParaRPr b="1" sz="2400">
              <a:solidFill>
                <a:srgbClr val="FFFFFF"/>
              </a:solidFill>
              <a:latin typeface="Bree Serif"/>
              <a:ea typeface="Bree Serif"/>
              <a:cs typeface="Bree Serif"/>
              <a:sym typeface="Bree Serif"/>
            </a:endParaRPr>
          </a:p>
        </p:txBody>
      </p:sp>
      <p:sp>
        <p:nvSpPr>
          <p:cNvPr id="513" name="Google Shape;513;p47"/>
          <p:cNvSpPr/>
          <p:nvPr/>
        </p:nvSpPr>
        <p:spPr>
          <a:xfrm>
            <a:off x="4871550" y="3416248"/>
            <a:ext cx="742200" cy="3780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latin typeface="Bree Serif"/>
              <a:ea typeface="Bree Serif"/>
              <a:cs typeface="Bree Serif"/>
              <a:sym typeface="Bree Serif"/>
            </a:endParaRPr>
          </a:p>
        </p:txBody>
      </p:sp>
      <p:sp>
        <p:nvSpPr>
          <p:cNvPr id="514" name="Google Shape;514;p47"/>
          <p:cNvSpPr/>
          <p:nvPr/>
        </p:nvSpPr>
        <p:spPr>
          <a:xfrm>
            <a:off x="4871550" y="649400"/>
            <a:ext cx="742200" cy="3765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latin typeface="Bree Serif"/>
              <a:ea typeface="Bree Serif"/>
              <a:cs typeface="Bree Serif"/>
              <a:sym typeface="Bree Serif"/>
            </a:endParaRPr>
          </a:p>
        </p:txBody>
      </p:sp>
      <p:sp>
        <p:nvSpPr>
          <p:cNvPr id="515" name="Google Shape;515;p47"/>
          <p:cNvSpPr/>
          <p:nvPr/>
        </p:nvSpPr>
        <p:spPr>
          <a:xfrm>
            <a:off x="4871550" y="4164838"/>
            <a:ext cx="742200" cy="3774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latin typeface="Bree Serif"/>
              <a:ea typeface="Bree Serif"/>
              <a:cs typeface="Bree Serif"/>
              <a:sym typeface="Bree Serif"/>
            </a:endParaRPr>
          </a:p>
        </p:txBody>
      </p:sp>
      <p:pic>
        <p:nvPicPr>
          <p:cNvPr id="516" name="Google Shape;516;p47"/>
          <p:cNvPicPr preferRelativeResize="0"/>
          <p:nvPr/>
        </p:nvPicPr>
        <p:blipFill>
          <a:blip r:embed="rId3">
            <a:alphaModFix/>
          </a:blip>
          <a:stretch>
            <a:fillRect/>
          </a:stretch>
        </p:blipFill>
        <p:spPr>
          <a:xfrm>
            <a:off x="612325" y="2103525"/>
            <a:ext cx="2877927" cy="1138150"/>
          </a:xfrm>
          <a:prstGeom prst="rect">
            <a:avLst/>
          </a:prstGeom>
          <a:noFill/>
          <a:ln>
            <a:noFill/>
          </a:ln>
        </p:spPr>
      </p:pic>
      <p:sp>
        <p:nvSpPr>
          <p:cNvPr id="517" name="Google Shape;517;p47"/>
          <p:cNvSpPr txBox="1"/>
          <p:nvPr/>
        </p:nvSpPr>
        <p:spPr>
          <a:xfrm>
            <a:off x="1028700" y="647700"/>
            <a:ext cx="2648100" cy="25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latin typeface="Bree Serif"/>
                <a:ea typeface="Bree Serif"/>
                <a:cs typeface="Bree Serif"/>
                <a:sym typeface="Bree Serif"/>
              </a:rPr>
              <a:t>Cervical thyroglossal duct cyst</a:t>
            </a:r>
            <a:endParaRPr sz="1200">
              <a:latin typeface="Bree Serif"/>
              <a:ea typeface="Bree Serif"/>
              <a:cs typeface="Bree Serif"/>
              <a:sym typeface="Bree Serif"/>
            </a:endParaRPr>
          </a:p>
        </p:txBody>
      </p:sp>
      <p:sp>
        <p:nvSpPr>
          <p:cNvPr id="518" name="Google Shape;518;p47"/>
          <p:cNvSpPr txBox="1"/>
          <p:nvPr/>
        </p:nvSpPr>
        <p:spPr>
          <a:xfrm>
            <a:off x="33450" y="1100225"/>
            <a:ext cx="4412100" cy="1195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ar" sz="1000">
                <a:solidFill>
                  <a:srgbClr val="B7B7B7"/>
                </a:solidFill>
                <a:latin typeface="Bree Serif"/>
                <a:ea typeface="Bree Serif"/>
                <a:cs typeface="Bree Serif"/>
                <a:sym typeface="Bree Serif"/>
              </a:rPr>
              <a:t>Normally, thyroglossal duct undergo fibrosis and degenerated after the thyroid gland takes its final position. In case of the thyroglossal cyst, the duct  does not completely close, forming a cyst. When the cyst get </a:t>
            </a:r>
            <a:r>
              <a:rPr lang="ar" sz="1000">
                <a:solidFill>
                  <a:srgbClr val="B7B7B7"/>
                </a:solidFill>
                <a:latin typeface="Bree Serif"/>
                <a:ea typeface="Bree Serif"/>
                <a:cs typeface="Bree Serif"/>
                <a:sym typeface="Bree Serif"/>
              </a:rPr>
              <a:t>infected</a:t>
            </a:r>
            <a:r>
              <a:rPr lang="ar" sz="1000">
                <a:solidFill>
                  <a:srgbClr val="B7B7B7"/>
                </a:solidFill>
                <a:latin typeface="Bree Serif"/>
                <a:ea typeface="Bree Serif"/>
                <a:cs typeface="Bree Serif"/>
                <a:sym typeface="Bree Serif"/>
              </a:rPr>
              <a:t>, it may rupture and open to the external </a:t>
            </a:r>
            <a:r>
              <a:rPr lang="ar" sz="1000">
                <a:solidFill>
                  <a:srgbClr val="B7B7B7"/>
                </a:solidFill>
                <a:latin typeface="Bree Serif"/>
                <a:ea typeface="Bree Serif"/>
                <a:cs typeface="Bree Serif"/>
                <a:sym typeface="Bree Serif"/>
              </a:rPr>
              <a:t>environment forming a sinus.</a:t>
            </a:r>
            <a:endParaRPr sz="1000">
              <a:solidFill>
                <a:srgbClr val="B7B7B7"/>
              </a:solidFill>
              <a:latin typeface="Bree Serif"/>
              <a:ea typeface="Bree Serif"/>
              <a:cs typeface="Bree Serif"/>
              <a:sym typeface="Bree Serif"/>
            </a:endParaRPr>
          </a:p>
          <a:p>
            <a:pPr indent="0" lvl="0" marL="0" rtl="0" algn="l">
              <a:lnSpc>
                <a:spcPct val="115000"/>
              </a:lnSpc>
              <a:spcBef>
                <a:spcPts val="0"/>
              </a:spcBef>
              <a:spcAft>
                <a:spcPts val="0"/>
              </a:spcAft>
              <a:buNone/>
            </a:pPr>
            <a:r>
              <a:rPr lang="ar" sz="1000">
                <a:latin typeface="Bree Serif"/>
                <a:ea typeface="Bree Serif"/>
                <a:cs typeface="Bree Serif"/>
                <a:sym typeface="Bree Serif"/>
              </a:rPr>
              <a:t>Most of thyroglossal duct cysts are located just </a:t>
            </a:r>
            <a:r>
              <a:rPr lang="ar" sz="1000">
                <a:solidFill>
                  <a:srgbClr val="FF0000"/>
                </a:solidFill>
                <a:latin typeface="Bree Serif"/>
                <a:ea typeface="Bree Serif"/>
                <a:cs typeface="Bree Serif"/>
                <a:sym typeface="Bree Serif"/>
              </a:rPr>
              <a:t>anterior &amp;</a:t>
            </a:r>
            <a:r>
              <a:rPr lang="ar" sz="1000">
                <a:latin typeface="Bree Serif"/>
                <a:ea typeface="Bree Serif"/>
                <a:cs typeface="Bree Serif"/>
                <a:sym typeface="Bree Serif"/>
              </a:rPr>
              <a:t> </a:t>
            </a:r>
            <a:r>
              <a:rPr lang="ar" sz="1000">
                <a:solidFill>
                  <a:srgbClr val="FF0000"/>
                </a:solidFill>
                <a:latin typeface="Bree Serif"/>
                <a:ea typeface="Bree Serif"/>
                <a:cs typeface="Bree Serif"/>
                <a:sym typeface="Bree Serif"/>
              </a:rPr>
              <a:t>inferior</a:t>
            </a:r>
            <a:r>
              <a:rPr lang="ar" sz="1000">
                <a:latin typeface="Bree Serif"/>
                <a:ea typeface="Bree Serif"/>
                <a:cs typeface="Bree Serif"/>
                <a:sym typeface="Bree Serif"/>
              </a:rPr>
              <a:t> to hyoid bone.</a:t>
            </a:r>
            <a:endParaRPr sz="1000">
              <a:latin typeface="Bree Serif"/>
              <a:ea typeface="Bree Serif"/>
              <a:cs typeface="Bree Serif"/>
              <a:sym typeface="Bree Serif"/>
            </a:endParaRPr>
          </a:p>
        </p:txBody>
      </p:sp>
      <p:pic>
        <p:nvPicPr>
          <p:cNvPr id="519" name="Google Shape;519;p47">
            <a:hlinkClick r:id="rId4"/>
          </p:cNvPr>
          <p:cNvPicPr preferRelativeResize="0"/>
          <p:nvPr/>
        </p:nvPicPr>
        <p:blipFill>
          <a:blip r:embed="rId5">
            <a:alphaModFix/>
          </a:blip>
          <a:stretch>
            <a:fillRect/>
          </a:stretch>
        </p:blipFill>
        <p:spPr>
          <a:xfrm>
            <a:off x="3352725" y="693202"/>
            <a:ext cx="274200" cy="274200"/>
          </a:xfrm>
          <a:prstGeom prst="rect">
            <a:avLst/>
          </a:prstGeom>
          <a:noFill/>
          <a:ln>
            <a:noFill/>
          </a:ln>
        </p:spPr>
      </p:pic>
      <p:sp>
        <p:nvSpPr>
          <p:cNvPr id="520" name="Google Shape;520;p47"/>
          <p:cNvSpPr txBox="1"/>
          <p:nvPr/>
        </p:nvSpPr>
        <p:spPr>
          <a:xfrm>
            <a:off x="90300" y="3316500"/>
            <a:ext cx="4298400" cy="768900"/>
          </a:xfrm>
          <a:prstGeom prst="rect">
            <a:avLst/>
          </a:prstGeom>
          <a:noFill/>
          <a:ln cap="flat" cmpd="sng" w="9525">
            <a:solidFill>
              <a:srgbClr val="92B4E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1000">
                <a:highlight>
                  <a:srgbClr val="D5DBE5"/>
                </a:highlight>
                <a:latin typeface="Bree Serif"/>
                <a:ea typeface="Bree Serif"/>
                <a:cs typeface="Bree Serif"/>
                <a:sym typeface="Bree Serif"/>
              </a:rPr>
              <a:t>Pic A:</a:t>
            </a:r>
            <a:r>
              <a:rPr lang="ar" sz="1000">
                <a:latin typeface="Bree Serif"/>
                <a:ea typeface="Bree Serif"/>
                <a:cs typeface="Bree Serif"/>
                <a:sym typeface="Bree Serif"/>
              </a:rPr>
              <a:t> showing the possible locations of thyroglossal duct cysts through the broken line indicating the course of the duct. A thyroglossal duct sinus is illustrated.</a:t>
            </a:r>
            <a:endParaRPr sz="1000">
              <a:latin typeface="Bree Serif"/>
              <a:ea typeface="Bree Serif"/>
              <a:cs typeface="Bree Serif"/>
              <a:sym typeface="Bree Serif"/>
            </a:endParaRPr>
          </a:p>
          <a:p>
            <a:pPr indent="0" lvl="0" marL="0" rtl="0" algn="l">
              <a:spcBef>
                <a:spcPts val="0"/>
              </a:spcBef>
              <a:spcAft>
                <a:spcPts val="0"/>
              </a:spcAft>
              <a:buNone/>
            </a:pPr>
            <a:r>
              <a:rPr lang="ar" sz="1000">
                <a:solidFill>
                  <a:schemeClr val="dk1"/>
                </a:solidFill>
                <a:highlight>
                  <a:srgbClr val="D5DBE5"/>
                </a:highlight>
                <a:latin typeface="Bree Serif"/>
                <a:ea typeface="Bree Serif"/>
                <a:cs typeface="Bree Serif"/>
                <a:sym typeface="Bree Serif"/>
              </a:rPr>
              <a:t>Pic B:</a:t>
            </a:r>
            <a:r>
              <a:rPr lang="ar" sz="1000">
                <a:solidFill>
                  <a:schemeClr val="dk1"/>
                </a:solidFill>
                <a:latin typeface="Bree Serif"/>
                <a:ea typeface="Bree Serif"/>
                <a:cs typeface="Bree Serif"/>
                <a:sym typeface="Bree Serif"/>
              </a:rPr>
              <a:t> </a:t>
            </a:r>
            <a:r>
              <a:rPr lang="ar" sz="1000">
                <a:latin typeface="Bree Serif"/>
                <a:ea typeface="Bree Serif"/>
                <a:cs typeface="Bree Serif"/>
                <a:sym typeface="Bree Serif"/>
              </a:rPr>
              <a:t>illustrating lingual &amp; cervical thyroglossal duct cysts.</a:t>
            </a:r>
            <a:endParaRPr sz="1000">
              <a:latin typeface="Bree Serif"/>
              <a:ea typeface="Bree Serif"/>
              <a:cs typeface="Bree Serif"/>
              <a:sym typeface="Bree Serif"/>
            </a:endParaRPr>
          </a:p>
        </p:txBody>
      </p:sp>
      <p:sp>
        <p:nvSpPr>
          <p:cNvPr id="521" name="Google Shape;521;p47"/>
          <p:cNvSpPr txBox="1"/>
          <p:nvPr/>
        </p:nvSpPr>
        <p:spPr>
          <a:xfrm>
            <a:off x="5619750" y="656300"/>
            <a:ext cx="2648100" cy="21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200">
                <a:latin typeface="Bree Serif"/>
                <a:ea typeface="Bree Serif"/>
                <a:cs typeface="Bree Serif"/>
                <a:sym typeface="Bree Serif"/>
              </a:rPr>
              <a:t>Ectopic thyroid tissue</a:t>
            </a:r>
            <a:endParaRPr sz="1200">
              <a:latin typeface="Bree Serif"/>
              <a:ea typeface="Bree Serif"/>
              <a:cs typeface="Bree Serif"/>
              <a:sym typeface="Bree Serif"/>
            </a:endParaRPr>
          </a:p>
        </p:txBody>
      </p:sp>
      <p:pic>
        <p:nvPicPr>
          <p:cNvPr id="522" name="Google Shape;522;p47"/>
          <p:cNvPicPr preferRelativeResize="0"/>
          <p:nvPr/>
        </p:nvPicPr>
        <p:blipFill>
          <a:blip r:embed="rId6">
            <a:alphaModFix/>
          </a:blip>
          <a:stretch>
            <a:fillRect/>
          </a:stretch>
        </p:blipFill>
        <p:spPr>
          <a:xfrm>
            <a:off x="8212675" y="1266400"/>
            <a:ext cx="855850" cy="931179"/>
          </a:xfrm>
          <a:prstGeom prst="rect">
            <a:avLst/>
          </a:prstGeom>
          <a:noFill/>
          <a:ln>
            <a:noFill/>
          </a:ln>
        </p:spPr>
      </p:pic>
      <p:sp>
        <p:nvSpPr>
          <p:cNvPr id="523" name="Google Shape;523;p47"/>
          <p:cNvSpPr/>
          <p:nvPr/>
        </p:nvSpPr>
        <p:spPr>
          <a:xfrm>
            <a:off x="7796225" y="2262300"/>
            <a:ext cx="200100" cy="135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47"/>
          <p:cNvSpPr txBox="1"/>
          <p:nvPr/>
        </p:nvSpPr>
        <p:spPr>
          <a:xfrm>
            <a:off x="4400550" y="1028700"/>
            <a:ext cx="3861300" cy="15492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ar" sz="1000">
                <a:highlight>
                  <a:srgbClr val="D5DBE5"/>
                </a:highlight>
                <a:latin typeface="Bree Serif"/>
                <a:ea typeface="Bree Serif"/>
                <a:cs typeface="Bree Serif"/>
                <a:sym typeface="Bree Serif"/>
              </a:rPr>
              <a:t>Normally:</a:t>
            </a:r>
            <a:endParaRPr sz="1000">
              <a:highlight>
                <a:srgbClr val="D5DBE5"/>
              </a:highlight>
              <a:latin typeface="Bree Serif"/>
              <a:ea typeface="Bree Serif"/>
              <a:cs typeface="Bree Serif"/>
              <a:sym typeface="Bree Serif"/>
            </a:endParaRPr>
          </a:p>
          <a:p>
            <a:pPr indent="-292100" lvl="0" marL="457200" rtl="0" algn="l">
              <a:spcBef>
                <a:spcPts val="0"/>
              </a:spcBef>
              <a:spcAft>
                <a:spcPts val="0"/>
              </a:spcAft>
              <a:buSzPts val="1000"/>
              <a:buFont typeface="Bree Serif"/>
              <a:buChar char="-"/>
            </a:pPr>
            <a:r>
              <a:rPr lang="ar" sz="1000">
                <a:latin typeface="Bree Serif"/>
                <a:ea typeface="Bree Serif"/>
                <a:cs typeface="Bree Serif"/>
                <a:sym typeface="Bree Serif"/>
              </a:rPr>
              <a:t>The thyroid glands develops high up close to foramen cecum of the developing tongue.</a:t>
            </a:r>
            <a:endParaRPr sz="1000">
              <a:latin typeface="Bree Serif"/>
              <a:ea typeface="Bree Serif"/>
              <a:cs typeface="Bree Serif"/>
              <a:sym typeface="Bree Serif"/>
            </a:endParaRPr>
          </a:p>
          <a:p>
            <a:pPr indent="-292100" lvl="0" marL="457200" rtl="0" algn="l">
              <a:spcBef>
                <a:spcPts val="0"/>
              </a:spcBef>
              <a:spcAft>
                <a:spcPts val="0"/>
              </a:spcAft>
              <a:buSzPts val="1000"/>
              <a:buFont typeface="Bree Serif"/>
              <a:buChar char="-"/>
            </a:pPr>
            <a:r>
              <a:rPr lang="ar" sz="1000">
                <a:latin typeface="Bree Serif"/>
                <a:ea typeface="Bree Serif"/>
                <a:cs typeface="Bree Serif"/>
                <a:sym typeface="Bree Serif"/>
              </a:rPr>
              <a:t>Then it descends along the thyroglossal duct  to reach its final position by the 7th week.</a:t>
            </a:r>
            <a:endParaRPr sz="1000">
              <a:latin typeface="Bree Serif"/>
              <a:ea typeface="Bree Serif"/>
              <a:cs typeface="Bree Serif"/>
              <a:sym typeface="Bree Serif"/>
            </a:endParaRPr>
          </a:p>
          <a:p>
            <a:pPr indent="0" lvl="0" marL="457200" rtl="0" algn="l">
              <a:spcBef>
                <a:spcPts val="0"/>
              </a:spcBef>
              <a:spcAft>
                <a:spcPts val="0"/>
              </a:spcAft>
              <a:buNone/>
            </a:pPr>
            <a:r>
              <a:rPr lang="ar" sz="1000">
                <a:highlight>
                  <a:srgbClr val="D5DBE5"/>
                </a:highlight>
                <a:latin typeface="Bree Serif"/>
                <a:ea typeface="Bree Serif"/>
                <a:cs typeface="Bree Serif"/>
                <a:sym typeface="Bree Serif"/>
              </a:rPr>
              <a:t>Ectopic:</a:t>
            </a:r>
            <a:endParaRPr sz="1000">
              <a:latin typeface="Bree Serif"/>
              <a:ea typeface="Bree Serif"/>
              <a:cs typeface="Bree Serif"/>
              <a:sym typeface="Bree Serif"/>
            </a:endParaRPr>
          </a:p>
          <a:p>
            <a:pPr indent="-292100" lvl="0" marL="457200" rtl="0" algn="l">
              <a:spcBef>
                <a:spcPts val="0"/>
              </a:spcBef>
              <a:spcAft>
                <a:spcPts val="0"/>
              </a:spcAft>
              <a:buSzPts val="1000"/>
              <a:buFont typeface="Bree Serif"/>
              <a:buChar char="-"/>
            </a:pPr>
            <a:r>
              <a:rPr lang="ar" sz="1000">
                <a:latin typeface="Bree Serif"/>
                <a:ea typeface="Bree Serif"/>
                <a:cs typeface="Bree Serif"/>
                <a:sym typeface="Bree Serif"/>
              </a:rPr>
              <a:t>Descent of the thyroid could be arrested at any point, or </a:t>
            </a:r>
            <a:r>
              <a:rPr lang="ar" sz="1000">
                <a:solidFill>
                  <a:srgbClr val="FF0000"/>
                </a:solidFill>
                <a:latin typeface="Bree Serif"/>
                <a:ea typeface="Bree Serif"/>
                <a:cs typeface="Bree Serif"/>
                <a:sym typeface="Bree Serif"/>
              </a:rPr>
              <a:t>extends</a:t>
            </a:r>
            <a:r>
              <a:rPr lang="ar" sz="1000">
                <a:latin typeface="Bree Serif"/>
                <a:ea typeface="Bree Serif"/>
                <a:cs typeface="Bree Serif"/>
                <a:sym typeface="Bree Serif"/>
              </a:rPr>
              <a:t> </a:t>
            </a:r>
            <a:r>
              <a:rPr lang="ar" sz="1000">
                <a:solidFill>
                  <a:srgbClr val="FF0000"/>
                </a:solidFill>
                <a:latin typeface="Bree Serif"/>
                <a:ea typeface="Bree Serif"/>
                <a:cs typeface="Bree Serif"/>
                <a:sym typeface="Bree Serif"/>
              </a:rPr>
              <a:t>down behind the sternum</a:t>
            </a:r>
            <a:r>
              <a:rPr lang="ar" sz="1000">
                <a:latin typeface="Bree Serif"/>
                <a:ea typeface="Bree Serif"/>
                <a:cs typeface="Bree Serif"/>
                <a:sym typeface="Bree Serif"/>
              </a:rPr>
              <a:t> </a:t>
            </a:r>
            <a:r>
              <a:rPr lang="ar" sz="800">
                <a:solidFill>
                  <a:srgbClr val="B7B7B7"/>
                </a:solidFill>
                <a:latin typeface="Bree Serif"/>
                <a:ea typeface="Bree Serif"/>
                <a:cs typeface="Bree Serif"/>
                <a:sym typeface="Bree Serif"/>
              </a:rPr>
              <a:t>(lead to formation of a retrosternal goiter)</a:t>
            </a:r>
            <a:r>
              <a:rPr lang="ar" sz="1000">
                <a:latin typeface="Bree Serif"/>
                <a:ea typeface="Bree Serif"/>
                <a:cs typeface="Bree Serif"/>
                <a:sym typeface="Bree Serif"/>
              </a:rPr>
              <a:t>  in the thorax.</a:t>
            </a:r>
            <a:endParaRPr sz="1000">
              <a:latin typeface="Bree Serif"/>
              <a:ea typeface="Bree Serif"/>
              <a:cs typeface="Bree Serif"/>
              <a:sym typeface="Bree Serif"/>
            </a:endParaRPr>
          </a:p>
        </p:txBody>
      </p:sp>
      <p:sp>
        <p:nvSpPr>
          <p:cNvPr id="525" name="Google Shape;525;p47"/>
          <p:cNvSpPr/>
          <p:nvPr/>
        </p:nvSpPr>
        <p:spPr>
          <a:xfrm>
            <a:off x="147150" y="4241038"/>
            <a:ext cx="742200" cy="3774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latin typeface="Bree Serif"/>
              <a:ea typeface="Bree Serif"/>
              <a:cs typeface="Bree Serif"/>
              <a:sym typeface="Bree Serif"/>
            </a:endParaRPr>
          </a:p>
        </p:txBody>
      </p:sp>
      <p:sp>
        <p:nvSpPr>
          <p:cNvPr id="526" name="Google Shape;526;p47"/>
          <p:cNvSpPr/>
          <p:nvPr/>
        </p:nvSpPr>
        <p:spPr>
          <a:xfrm>
            <a:off x="4877550" y="4164842"/>
            <a:ext cx="742200" cy="377700"/>
          </a:xfrm>
          <a:prstGeom prst="rect">
            <a:avLst/>
          </a:prstGeom>
          <a:solidFill>
            <a:srgbClr val="4380E6"/>
          </a:solidFill>
          <a:ln>
            <a:noFill/>
          </a:ln>
          <a:effectLst>
            <a:outerShdw blurRad="57150" rotWithShape="0" algn="bl" dir="5400000" dist="19050">
              <a:srgbClr val="000000">
                <a:alpha val="25000"/>
              </a:srgbClr>
            </a:outerShdw>
          </a:effectLst>
        </p:spPr>
        <p:txBody>
          <a:bodyPr anchorCtr="0" anchor="ctr" bIns="68500" lIns="68500" spcFirstLastPara="1" rIns="68500" wrap="square" tIns="68500">
            <a:noAutofit/>
          </a:bodyPr>
          <a:lstStyle/>
          <a:p>
            <a:pPr indent="0" lvl="0" marL="0" rtl="0" algn="ctr">
              <a:spcBef>
                <a:spcPts val="0"/>
              </a:spcBef>
              <a:spcAft>
                <a:spcPts val="0"/>
              </a:spcAft>
              <a:buNone/>
            </a:pPr>
            <a:r>
              <a:rPr b="1" lang="ar" sz="2400">
                <a:solidFill>
                  <a:srgbClr val="FFFFFF"/>
                </a:solidFill>
                <a:latin typeface="Bree Serif"/>
                <a:ea typeface="Bree Serif"/>
                <a:cs typeface="Bree Serif"/>
                <a:sym typeface="Bree Serif"/>
              </a:rPr>
              <a:t>6</a:t>
            </a:r>
            <a:endParaRPr b="1" sz="2400">
              <a:solidFill>
                <a:srgbClr val="FFFFFF"/>
              </a:solidFill>
              <a:latin typeface="Bree Serif"/>
              <a:ea typeface="Bree Serif"/>
              <a:cs typeface="Bree Serif"/>
              <a:sym typeface="Bree Serif"/>
            </a:endParaRPr>
          </a:p>
        </p:txBody>
      </p:sp>
      <p:sp>
        <p:nvSpPr>
          <p:cNvPr id="527" name="Google Shape;527;p47"/>
          <p:cNvSpPr txBox="1"/>
          <p:nvPr/>
        </p:nvSpPr>
        <p:spPr>
          <a:xfrm>
            <a:off x="5564575" y="3446733"/>
            <a:ext cx="2648100" cy="30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200">
                <a:latin typeface="Bree Serif"/>
                <a:ea typeface="Bree Serif"/>
                <a:cs typeface="Bree Serif"/>
                <a:sym typeface="Bree Serif"/>
              </a:rPr>
              <a:t>Agenesis</a:t>
            </a:r>
            <a:r>
              <a:rPr lang="ar" sz="1200">
                <a:latin typeface="Bree Serif"/>
                <a:ea typeface="Bree Serif"/>
                <a:cs typeface="Bree Serif"/>
                <a:sym typeface="Bree Serif"/>
              </a:rPr>
              <a:t> of thyroid gland</a:t>
            </a:r>
            <a:endParaRPr sz="1200">
              <a:latin typeface="Bree Serif"/>
              <a:ea typeface="Bree Serif"/>
              <a:cs typeface="Bree Serif"/>
              <a:sym typeface="Bree Serif"/>
            </a:endParaRPr>
          </a:p>
        </p:txBody>
      </p:sp>
      <p:sp>
        <p:nvSpPr>
          <p:cNvPr id="528" name="Google Shape;528;p47"/>
          <p:cNvSpPr txBox="1"/>
          <p:nvPr/>
        </p:nvSpPr>
        <p:spPr>
          <a:xfrm>
            <a:off x="4877550" y="4541650"/>
            <a:ext cx="3000000" cy="379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ar" sz="1000">
                <a:solidFill>
                  <a:srgbClr val="B7B7B7"/>
                </a:solidFill>
                <a:latin typeface="Bree Serif"/>
                <a:ea typeface="Bree Serif"/>
                <a:cs typeface="Bree Serif"/>
                <a:sym typeface="Bree Serif"/>
              </a:rPr>
              <a:t>Thyroid gland formed but doesn't function well </a:t>
            </a:r>
            <a:endParaRPr sz="1000">
              <a:solidFill>
                <a:srgbClr val="B7B7B7"/>
              </a:solidFill>
              <a:latin typeface="Bree Serif"/>
              <a:ea typeface="Bree Serif"/>
              <a:cs typeface="Bree Serif"/>
              <a:sym typeface="Bree Serif"/>
            </a:endParaRPr>
          </a:p>
        </p:txBody>
      </p:sp>
      <p:sp>
        <p:nvSpPr>
          <p:cNvPr id="529" name="Google Shape;529;p47"/>
          <p:cNvSpPr txBox="1"/>
          <p:nvPr/>
        </p:nvSpPr>
        <p:spPr>
          <a:xfrm>
            <a:off x="4846925" y="3765813"/>
            <a:ext cx="3000000" cy="379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ar" sz="1000">
                <a:solidFill>
                  <a:srgbClr val="B7B7B7"/>
                </a:solidFill>
                <a:latin typeface="Bree Serif"/>
                <a:ea typeface="Bree Serif"/>
                <a:cs typeface="Bree Serif"/>
                <a:sym typeface="Bree Serif"/>
              </a:rPr>
              <a:t>Thyroid gland didn’t form</a:t>
            </a:r>
            <a:endParaRPr/>
          </a:p>
        </p:txBody>
      </p:sp>
      <p:sp>
        <p:nvSpPr>
          <p:cNvPr id="530" name="Google Shape;530;p47"/>
          <p:cNvSpPr txBox="1"/>
          <p:nvPr/>
        </p:nvSpPr>
        <p:spPr>
          <a:xfrm>
            <a:off x="4811550" y="2937525"/>
            <a:ext cx="3760800" cy="46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B7B7B7"/>
                </a:solidFill>
                <a:latin typeface="Bree Serif"/>
                <a:ea typeface="Bree Serif"/>
                <a:cs typeface="Bree Serif"/>
                <a:sym typeface="Bree Serif"/>
              </a:rPr>
              <a:t>uncomplete margination of </a:t>
            </a:r>
            <a:r>
              <a:rPr lang="ar" sz="1000">
                <a:solidFill>
                  <a:srgbClr val="B7B7B7"/>
                </a:solidFill>
                <a:latin typeface="Bree Serif"/>
                <a:ea typeface="Bree Serif"/>
                <a:cs typeface="Bree Serif"/>
                <a:sym typeface="Bree Serif"/>
              </a:rPr>
              <a:t>thyroid</a:t>
            </a:r>
            <a:r>
              <a:rPr lang="ar" sz="1000">
                <a:solidFill>
                  <a:srgbClr val="B7B7B7"/>
                </a:solidFill>
                <a:latin typeface="Bree Serif"/>
                <a:ea typeface="Bree Serif"/>
                <a:cs typeface="Bree Serif"/>
                <a:sym typeface="Bree Serif"/>
              </a:rPr>
              <a:t> gland, which lead to form other small gland </a:t>
            </a:r>
            <a:r>
              <a:rPr lang="ar" sz="1000">
                <a:solidFill>
                  <a:srgbClr val="B7B7B7"/>
                </a:solidFill>
                <a:latin typeface="Bree Serif"/>
                <a:ea typeface="Bree Serif"/>
                <a:cs typeface="Bree Serif"/>
                <a:sym typeface="Bree Serif"/>
              </a:rPr>
              <a:t>usually</a:t>
            </a:r>
            <a:r>
              <a:rPr lang="ar" sz="1000">
                <a:solidFill>
                  <a:srgbClr val="B7B7B7"/>
                </a:solidFill>
                <a:latin typeface="Bree Serif"/>
                <a:ea typeface="Bree Serif"/>
                <a:cs typeface="Bree Serif"/>
                <a:sym typeface="Bree Serif"/>
              </a:rPr>
              <a:t> in the posterior of the </a:t>
            </a:r>
            <a:r>
              <a:rPr lang="ar" sz="1000">
                <a:solidFill>
                  <a:srgbClr val="B7B7B7"/>
                </a:solidFill>
                <a:latin typeface="Bree Serif"/>
                <a:ea typeface="Bree Serif"/>
                <a:cs typeface="Bree Serif"/>
                <a:sym typeface="Bree Serif"/>
              </a:rPr>
              <a:t>tongue</a:t>
            </a:r>
            <a:r>
              <a:rPr lang="ar" sz="1000">
                <a:solidFill>
                  <a:srgbClr val="B7B7B7"/>
                </a:solidFill>
                <a:latin typeface="Bree Serif"/>
                <a:ea typeface="Bree Serif"/>
                <a:cs typeface="Bree Serif"/>
                <a:sym typeface="Bree Serif"/>
              </a:rPr>
              <a:t>  </a:t>
            </a:r>
            <a:endParaRPr sz="1000">
              <a:solidFill>
                <a:srgbClr val="B7B7B7"/>
              </a:solidFill>
              <a:latin typeface="Bree Serif"/>
              <a:ea typeface="Bree Serif"/>
              <a:cs typeface="Bree Serif"/>
              <a:sym typeface="Bree Serif"/>
            </a:endParaRPr>
          </a:p>
        </p:txBody>
      </p:sp>
      <p:sp>
        <p:nvSpPr>
          <p:cNvPr id="531" name="Google Shape;531;p47"/>
          <p:cNvSpPr/>
          <p:nvPr/>
        </p:nvSpPr>
        <p:spPr>
          <a:xfrm>
            <a:off x="147150" y="4241354"/>
            <a:ext cx="742200" cy="376800"/>
          </a:xfrm>
          <a:prstGeom prst="rect">
            <a:avLst/>
          </a:prstGeom>
          <a:solidFill>
            <a:srgbClr val="92B4EC"/>
          </a:solidFill>
          <a:ln>
            <a:noFill/>
          </a:ln>
          <a:effectLst>
            <a:outerShdw blurRad="57150" rotWithShape="0" algn="bl" dir="5400000" dist="19050">
              <a:srgbClr val="000000">
                <a:alpha val="25000"/>
              </a:srgbClr>
            </a:outerShdw>
          </a:effectLst>
        </p:spPr>
        <p:txBody>
          <a:bodyPr anchorCtr="0" anchor="ctr" bIns="68500" lIns="68500" spcFirstLastPara="1" rIns="68500" wrap="square" tIns="68500">
            <a:noAutofit/>
          </a:bodyPr>
          <a:lstStyle/>
          <a:p>
            <a:pPr indent="0" lvl="0" marL="0" rtl="0" algn="ctr">
              <a:spcBef>
                <a:spcPts val="0"/>
              </a:spcBef>
              <a:spcAft>
                <a:spcPts val="0"/>
              </a:spcAft>
              <a:buNone/>
            </a:pPr>
            <a:r>
              <a:rPr b="1" lang="ar" sz="2400">
                <a:solidFill>
                  <a:srgbClr val="FFFFFF"/>
                </a:solidFill>
                <a:latin typeface="Bree Serif"/>
                <a:ea typeface="Bree Serif"/>
                <a:cs typeface="Bree Serif"/>
                <a:sym typeface="Bree Serif"/>
              </a:rPr>
              <a:t>2</a:t>
            </a:r>
            <a:endParaRPr b="1" sz="2400">
              <a:solidFill>
                <a:srgbClr val="FFFFFF"/>
              </a:solidFill>
              <a:latin typeface="Bree Serif"/>
              <a:ea typeface="Bree Serif"/>
              <a:cs typeface="Bree Serif"/>
              <a:sym typeface="Bree Serif"/>
            </a:endParaRPr>
          </a:p>
        </p:txBody>
      </p:sp>
      <p:sp>
        <p:nvSpPr>
          <p:cNvPr id="532" name="Google Shape;532;p47"/>
          <p:cNvSpPr/>
          <p:nvPr/>
        </p:nvSpPr>
        <p:spPr>
          <a:xfrm>
            <a:off x="4871550" y="648055"/>
            <a:ext cx="742200" cy="379200"/>
          </a:xfrm>
          <a:prstGeom prst="rect">
            <a:avLst/>
          </a:prstGeom>
          <a:solidFill>
            <a:srgbClr val="AEC0DF"/>
          </a:solidFill>
          <a:ln>
            <a:noFill/>
          </a:ln>
          <a:effectLst>
            <a:outerShdw blurRad="57150" rotWithShape="0" algn="bl" dir="5400000" dist="19050">
              <a:srgbClr val="000000">
                <a:alpha val="25000"/>
              </a:srgbClr>
            </a:outerShdw>
          </a:effectLst>
        </p:spPr>
        <p:txBody>
          <a:bodyPr anchorCtr="0" anchor="ctr" bIns="68500" lIns="68500" spcFirstLastPara="1" rIns="68500" wrap="square" tIns="68500">
            <a:noAutofit/>
          </a:bodyPr>
          <a:lstStyle/>
          <a:p>
            <a:pPr indent="0" lvl="0" marL="0" rtl="0" algn="ctr">
              <a:spcBef>
                <a:spcPts val="0"/>
              </a:spcBef>
              <a:spcAft>
                <a:spcPts val="0"/>
              </a:spcAft>
              <a:buNone/>
            </a:pPr>
            <a:r>
              <a:rPr b="1" lang="ar" sz="2400">
                <a:solidFill>
                  <a:srgbClr val="FFFFFF"/>
                </a:solidFill>
                <a:latin typeface="Bree Serif"/>
                <a:ea typeface="Bree Serif"/>
                <a:cs typeface="Bree Serif"/>
                <a:sym typeface="Bree Serif"/>
              </a:rPr>
              <a:t>3</a:t>
            </a:r>
            <a:endParaRPr b="1" sz="2400">
              <a:solidFill>
                <a:srgbClr val="FFFFFF"/>
              </a:solidFill>
              <a:latin typeface="Bree Serif"/>
              <a:ea typeface="Bree Serif"/>
              <a:cs typeface="Bree Serif"/>
              <a:sym typeface="Bree Serif"/>
            </a:endParaRPr>
          </a:p>
        </p:txBody>
      </p:sp>
      <p:sp>
        <p:nvSpPr>
          <p:cNvPr id="533" name="Google Shape;533;p47"/>
          <p:cNvSpPr/>
          <p:nvPr/>
        </p:nvSpPr>
        <p:spPr>
          <a:xfrm>
            <a:off x="4877550" y="2619602"/>
            <a:ext cx="742200" cy="378300"/>
          </a:xfrm>
          <a:prstGeom prst="rect">
            <a:avLst/>
          </a:prstGeom>
          <a:solidFill>
            <a:srgbClr val="6A89BE"/>
          </a:solidFill>
          <a:ln>
            <a:noFill/>
          </a:ln>
          <a:effectLst>
            <a:outerShdw blurRad="57150" rotWithShape="0" algn="bl" dir="5400000" dist="19050">
              <a:srgbClr val="000000">
                <a:alpha val="25000"/>
              </a:srgbClr>
            </a:outerShdw>
          </a:effectLst>
        </p:spPr>
        <p:txBody>
          <a:bodyPr anchorCtr="0" anchor="ctr" bIns="68500" lIns="68500" spcFirstLastPara="1" rIns="68500" wrap="square" tIns="68500">
            <a:noAutofit/>
          </a:bodyPr>
          <a:lstStyle/>
          <a:p>
            <a:pPr indent="0" lvl="0" marL="0" rtl="0" algn="ctr">
              <a:spcBef>
                <a:spcPts val="0"/>
              </a:spcBef>
              <a:spcAft>
                <a:spcPts val="0"/>
              </a:spcAft>
              <a:buNone/>
            </a:pPr>
            <a:r>
              <a:rPr b="1" lang="ar" sz="2400">
                <a:solidFill>
                  <a:srgbClr val="FFFFFF"/>
                </a:solidFill>
                <a:latin typeface="Bree Serif"/>
                <a:ea typeface="Bree Serif"/>
                <a:cs typeface="Bree Serif"/>
                <a:sym typeface="Bree Serif"/>
              </a:rPr>
              <a:t>4</a:t>
            </a:r>
            <a:endParaRPr b="1" sz="2400">
              <a:solidFill>
                <a:srgbClr val="FFFFFF"/>
              </a:solidFill>
              <a:latin typeface="Bree Serif"/>
              <a:ea typeface="Bree Serif"/>
              <a:cs typeface="Bree Serif"/>
              <a:sym typeface="Bree Serif"/>
            </a:endParaRPr>
          </a:p>
        </p:txBody>
      </p:sp>
      <p:sp>
        <p:nvSpPr>
          <p:cNvPr id="534" name="Google Shape;534;p47"/>
          <p:cNvSpPr/>
          <p:nvPr/>
        </p:nvSpPr>
        <p:spPr>
          <a:xfrm>
            <a:off x="4871550" y="3416255"/>
            <a:ext cx="742200" cy="377700"/>
          </a:xfrm>
          <a:prstGeom prst="rect">
            <a:avLst/>
          </a:prstGeom>
          <a:solidFill>
            <a:srgbClr val="D5DBE5"/>
          </a:solidFill>
          <a:ln>
            <a:noFill/>
          </a:ln>
          <a:effectLst>
            <a:outerShdw blurRad="57150" rotWithShape="0" algn="bl" dir="5400000" dist="19050">
              <a:srgbClr val="000000">
                <a:alpha val="25000"/>
              </a:srgbClr>
            </a:outerShdw>
          </a:effectLst>
        </p:spPr>
        <p:txBody>
          <a:bodyPr anchorCtr="0" anchor="ctr" bIns="68500" lIns="68500" spcFirstLastPara="1" rIns="68500" wrap="square" tIns="68500">
            <a:noAutofit/>
          </a:bodyPr>
          <a:lstStyle/>
          <a:p>
            <a:pPr indent="0" lvl="0" marL="0" rtl="0" algn="ctr">
              <a:spcBef>
                <a:spcPts val="0"/>
              </a:spcBef>
              <a:spcAft>
                <a:spcPts val="0"/>
              </a:spcAft>
              <a:buNone/>
            </a:pPr>
            <a:r>
              <a:rPr b="1" lang="ar" sz="2400">
                <a:solidFill>
                  <a:srgbClr val="FFFFFF"/>
                </a:solidFill>
                <a:latin typeface="Bree Serif"/>
                <a:ea typeface="Bree Serif"/>
                <a:cs typeface="Bree Serif"/>
                <a:sym typeface="Bree Serif"/>
              </a:rPr>
              <a:t>5</a:t>
            </a:r>
            <a:endParaRPr b="1" sz="2400">
              <a:solidFill>
                <a:srgbClr val="FFFFFF"/>
              </a:solidFill>
              <a:latin typeface="Bree Serif"/>
              <a:ea typeface="Bree Serif"/>
              <a:cs typeface="Bree Serif"/>
              <a:sym typeface="Bree Serif"/>
            </a:endParaRPr>
          </a:p>
        </p:txBody>
      </p:sp>
      <p:sp>
        <p:nvSpPr>
          <p:cNvPr id="535" name="Google Shape;535;p47"/>
          <p:cNvSpPr/>
          <p:nvPr/>
        </p:nvSpPr>
        <p:spPr>
          <a:xfrm flipH="1">
            <a:off x="889100" y="4240150"/>
            <a:ext cx="3464400" cy="3792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sz="1000">
              <a:latin typeface="Bree Serif"/>
              <a:ea typeface="Bree Serif"/>
              <a:cs typeface="Bree Serif"/>
              <a:sym typeface="Bree Serif"/>
            </a:endParaRPr>
          </a:p>
        </p:txBody>
      </p:sp>
      <p:sp>
        <p:nvSpPr>
          <p:cNvPr id="536" name="Google Shape;536;p47"/>
          <p:cNvSpPr txBox="1"/>
          <p:nvPr/>
        </p:nvSpPr>
        <p:spPr>
          <a:xfrm>
            <a:off x="195925" y="4618150"/>
            <a:ext cx="3000000" cy="29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B7B7B7"/>
                </a:solidFill>
                <a:latin typeface="Bree Serif"/>
                <a:ea typeface="Bree Serif"/>
                <a:cs typeface="Bree Serif"/>
                <a:sym typeface="Bree Serif"/>
              </a:rPr>
              <a:t>Thyroglossal duct didn’t fibrous </a:t>
            </a:r>
            <a:endParaRPr sz="1000">
              <a:solidFill>
                <a:srgbClr val="B7B7B7"/>
              </a:solidFill>
              <a:latin typeface="Bree Serif"/>
              <a:ea typeface="Bree Serif"/>
              <a:cs typeface="Bree Serif"/>
              <a:sym typeface="Bree Serif"/>
            </a:endParaRPr>
          </a:p>
        </p:txBody>
      </p:sp>
      <p:sp>
        <p:nvSpPr>
          <p:cNvPr id="537" name="Google Shape;537;p47"/>
          <p:cNvSpPr txBox="1"/>
          <p:nvPr/>
        </p:nvSpPr>
        <p:spPr>
          <a:xfrm>
            <a:off x="963075" y="4241350"/>
            <a:ext cx="2476500" cy="30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200">
                <a:latin typeface="Bree Serif"/>
                <a:ea typeface="Bree Serif"/>
                <a:cs typeface="Bree Serif"/>
                <a:sym typeface="Bree Serif"/>
              </a:rPr>
              <a:t>Persistence of thyroglossal duct</a:t>
            </a:r>
            <a:endParaRPr sz="1200">
              <a:latin typeface="Bree Serif"/>
              <a:ea typeface="Bree Serif"/>
              <a:cs typeface="Bree Serif"/>
              <a:sym typeface="Bree Serif"/>
            </a:endParaRPr>
          </a:p>
        </p:txBody>
      </p:sp>
      <p:sp>
        <p:nvSpPr>
          <p:cNvPr id="538" name="Google Shape;538;p47"/>
          <p:cNvSpPr/>
          <p:nvPr/>
        </p:nvSpPr>
        <p:spPr>
          <a:xfrm flipH="1">
            <a:off x="5619750" y="2619150"/>
            <a:ext cx="2937900" cy="3792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sz="1000">
              <a:latin typeface="Bree Serif"/>
              <a:ea typeface="Bree Serif"/>
              <a:cs typeface="Bree Serif"/>
              <a:sym typeface="Bree Serif"/>
            </a:endParaRPr>
          </a:p>
        </p:txBody>
      </p:sp>
      <p:sp>
        <p:nvSpPr>
          <p:cNvPr id="539" name="Google Shape;539;p47"/>
          <p:cNvSpPr txBox="1"/>
          <p:nvPr/>
        </p:nvSpPr>
        <p:spPr>
          <a:xfrm>
            <a:off x="5613675" y="2619299"/>
            <a:ext cx="2648100" cy="37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200">
                <a:latin typeface="Bree Serif"/>
                <a:ea typeface="Bree Serif"/>
                <a:cs typeface="Bree Serif"/>
                <a:sym typeface="Bree Serif"/>
              </a:rPr>
              <a:t>Accessory thyroid tissue</a:t>
            </a:r>
            <a:endParaRPr sz="1200">
              <a:latin typeface="Bree Serif"/>
              <a:ea typeface="Bree Serif"/>
              <a:cs typeface="Bree Serif"/>
              <a:sym typeface="Bree Serif"/>
            </a:endParaRPr>
          </a:p>
        </p:txBody>
      </p:sp>
      <p:sp>
        <p:nvSpPr>
          <p:cNvPr id="540" name="Google Shape;540;p47"/>
          <p:cNvSpPr/>
          <p:nvPr/>
        </p:nvSpPr>
        <p:spPr>
          <a:xfrm flipH="1">
            <a:off x="5619750" y="4164100"/>
            <a:ext cx="2937900" cy="3792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sz="1000">
              <a:latin typeface="Bree Serif"/>
              <a:ea typeface="Bree Serif"/>
              <a:cs typeface="Bree Serif"/>
              <a:sym typeface="Bree Serif"/>
            </a:endParaRPr>
          </a:p>
        </p:txBody>
      </p:sp>
      <p:sp>
        <p:nvSpPr>
          <p:cNvPr id="541" name="Google Shape;541;p47"/>
          <p:cNvSpPr txBox="1"/>
          <p:nvPr/>
        </p:nvSpPr>
        <p:spPr>
          <a:xfrm>
            <a:off x="5564575" y="4160886"/>
            <a:ext cx="2648100" cy="30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200">
                <a:latin typeface="Bree Serif"/>
                <a:ea typeface="Bree Serif"/>
                <a:cs typeface="Bree Serif"/>
                <a:sym typeface="Bree Serif"/>
              </a:rPr>
              <a:t>Congenital hypothyroidism</a:t>
            </a:r>
            <a:endParaRPr sz="1200">
              <a:latin typeface="Bree Serif"/>
              <a:ea typeface="Bree Serif"/>
              <a:cs typeface="Bree Serif"/>
              <a:sym typeface="Bree Serif"/>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5" name="Shape 545"/>
        <p:cNvGrpSpPr/>
        <p:nvPr/>
      </p:nvGrpSpPr>
      <p:grpSpPr>
        <a:xfrm>
          <a:off x="0" y="0"/>
          <a:ext cx="0" cy="0"/>
          <a:chOff x="0" y="0"/>
          <a:chExt cx="0" cy="0"/>
        </a:xfrm>
      </p:grpSpPr>
      <p:sp>
        <p:nvSpPr>
          <p:cNvPr id="546" name="Google Shape;546;p48"/>
          <p:cNvSpPr txBox="1"/>
          <p:nvPr/>
        </p:nvSpPr>
        <p:spPr>
          <a:xfrm>
            <a:off x="68607" y="-24225"/>
            <a:ext cx="2552100" cy="6531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3000"/>
              <a:buFont typeface="Arial"/>
              <a:buNone/>
            </a:pPr>
            <a:r>
              <a:rPr b="1" lang="ar" sz="3000">
                <a:solidFill>
                  <a:schemeClr val="dk1"/>
                </a:solidFill>
                <a:latin typeface="Bree Serif"/>
                <a:ea typeface="Bree Serif"/>
                <a:cs typeface="Bree Serif"/>
                <a:sym typeface="Bree Serif"/>
              </a:rPr>
              <a:t>QUIZ</a:t>
            </a:r>
            <a:endParaRPr b="1" i="0" sz="3000" u="none" cap="none" strike="noStrike">
              <a:solidFill>
                <a:schemeClr val="dk1"/>
              </a:solidFill>
              <a:latin typeface="Bree Serif"/>
              <a:ea typeface="Bree Serif"/>
              <a:cs typeface="Bree Serif"/>
              <a:sym typeface="Bree Serif"/>
            </a:endParaRPr>
          </a:p>
        </p:txBody>
      </p:sp>
      <p:sp>
        <p:nvSpPr>
          <p:cNvPr id="547" name="Google Shape;547;p48"/>
          <p:cNvSpPr txBox="1"/>
          <p:nvPr/>
        </p:nvSpPr>
        <p:spPr>
          <a:xfrm>
            <a:off x="68600" y="486400"/>
            <a:ext cx="4242300" cy="43749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900"/>
              <a:buFont typeface="Arial"/>
              <a:buNone/>
            </a:pPr>
            <a:r>
              <a:rPr b="1" i="0" lang="ar" sz="900" u="none" cap="none" strike="noStrike">
                <a:solidFill>
                  <a:srgbClr val="FF0000"/>
                </a:solidFill>
                <a:latin typeface="Bree Serif"/>
                <a:ea typeface="Bree Serif"/>
                <a:cs typeface="Bree Serif"/>
                <a:sym typeface="Bree Serif"/>
              </a:rPr>
              <a:t>Q1: </a:t>
            </a:r>
            <a:r>
              <a:rPr lang="ar" sz="900">
                <a:solidFill>
                  <a:schemeClr val="dk1"/>
                </a:solidFill>
                <a:latin typeface="Bree Serif"/>
                <a:ea typeface="Bree Serif"/>
                <a:cs typeface="Bree Serif"/>
                <a:sym typeface="Bree Serif"/>
              </a:rPr>
              <a:t>Which of the following nerves is endangered in ligation of the superior thyroid artery ? </a:t>
            </a:r>
            <a:endParaRPr sz="900">
              <a:solidFill>
                <a:schemeClr val="dk1"/>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A. External laryngeal.</a:t>
            </a:r>
            <a:endParaRPr sz="900">
              <a:solidFill>
                <a:srgbClr val="0070C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B. Recurrent laryngeal.</a:t>
            </a:r>
            <a:endParaRPr b="0" i="0" sz="900" u="none" cap="none" strike="noStrike">
              <a:solidFill>
                <a:srgbClr val="00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C. Internal laryngeal..</a:t>
            </a:r>
            <a:endParaRPr sz="900">
              <a:solidFill>
                <a:srgbClr val="0070C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1" i="0" lang="ar" sz="900" u="none" cap="none" strike="noStrike">
                <a:solidFill>
                  <a:srgbClr val="FF0000"/>
                </a:solidFill>
                <a:latin typeface="Bree Serif"/>
                <a:ea typeface="Bree Serif"/>
                <a:cs typeface="Bree Serif"/>
                <a:sym typeface="Bree Serif"/>
              </a:rPr>
              <a:t>Q2:</a:t>
            </a:r>
            <a:r>
              <a:rPr b="1" lang="ar" sz="900">
                <a:latin typeface="Bree Serif"/>
                <a:ea typeface="Bree Serif"/>
                <a:cs typeface="Bree Serif"/>
                <a:sym typeface="Bree Serif"/>
              </a:rPr>
              <a:t> </a:t>
            </a:r>
            <a:r>
              <a:rPr lang="ar" sz="900">
                <a:latin typeface="Bree Serif"/>
                <a:ea typeface="Bree Serif"/>
                <a:cs typeface="Bree Serif"/>
                <a:sym typeface="Bree Serif"/>
              </a:rPr>
              <a:t>Which of the following structures lies anterior to the thyroid lobe?</a:t>
            </a:r>
            <a:br>
              <a:rPr b="0" i="0" lang="ar" sz="900" u="none" cap="none" strike="noStrike">
                <a:solidFill>
                  <a:srgbClr val="000000"/>
                </a:solidFill>
                <a:latin typeface="Bree Serif"/>
                <a:ea typeface="Bree Serif"/>
                <a:cs typeface="Bree Serif"/>
                <a:sym typeface="Bree Serif"/>
              </a:rPr>
            </a:br>
            <a:r>
              <a:rPr lang="ar" sz="900">
                <a:solidFill>
                  <a:srgbClr val="0070C0"/>
                </a:solidFill>
                <a:latin typeface="Bree Serif"/>
                <a:ea typeface="Bree Serif"/>
                <a:cs typeface="Bree Serif"/>
                <a:sym typeface="Bree Serif"/>
              </a:rPr>
              <a:t>A</a:t>
            </a:r>
            <a:r>
              <a:rPr b="0" i="0" lang="ar" sz="900" u="none" cap="none" strike="noStrike">
                <a:solidFill>
                  <a:srgbClr val="0070C0"/>
                </a:solidFill>
                <a:latin typeface="Bree Serif"/>
                <a:ea typeface="Bree Serif"/>
                <a:cs typeface="Bree Serif"/>
                <a:sym typeface="Bree Serif"/>
              </a:rPr>
              <a:t>. Inferior belly of omohyoid.</a:t>
            </a:r>
            <a:endParaRPr b="0" i="0" sz="900" u="none" cap="none" strike="noStrike">
              <a:solidFill>
                <a:srgbClr val="0070C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lang="ar" sz="900">
                <a:solidFill>
                  <a:srgbClr val="0070C0"/>
                </a:solidFill>
                <a:latin typeface="Bree Serif"/>
                <a:ea typeface="Bree Serif"/>
                <a:cs typeface="Bree Serif"/>
                <a:sym typeface="Bree Serif"/>
              </a:rPr>
              <a:t>B. Internal jugular vein.</a:t>
            </a:r>
            <a:endParaRPr sz="900">
              <a:solidFill>
                <a:srgbClr val="0070C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lang="ar" sz="900">
                <a:solidFill>
                  <a:srgbClr val="0070C0"/>
                </a:solidFill>
                <a:latin typeface="Bree Serif"/>
                <a:ea typeface="Bree Serif"/>
                <a:cs typeface="Bree Serif"/>
                <a:sym typeface="Bree Serif"/>
              </a:rPr>
              <a:t>C. Vagus nerve.</a:t>
            </a:r>
            <a:endParaRPr sz="900">
              <a:solidFill>
                <a:srgbClr val="0070C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lang="ar" sz="900">
                <a:solidFill>
                  <a:srgbClr val="0070C0"/>
                </a:solidFill>
                <a:latin typeface="Bree Serif"/>
                <a:ea typeface="Bree Serif"/>
                <a:cs typeface="Bree Serif"/>
                <a:sym typeface="Bree Serif"/>
              </a:rPr>
              <a:t>D. Sternohyoid .</a:t>
            </a:r>
            <a:endParaRPr sz="900">
              <a:solidFill>
                <a:srgbClr val="0070C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1" i="0" lang="ar" sz="900" u="none" cap="none" strike="noStrike">
                <a:solidFill>
                  <a:srgbClr val="FF0000"/>
                </a:solidFill>
                <a:latin typeface="Bree Serif"/>
                <a:ea typeface="Bree Serif"/>
                <a:cs typeface="Bree Serif"/>
                <a:sym typeface="Bree Serif"/>
              </a:rPr>
              <a:t>Q3: </a:t>
            </a:r>
            <a:r>
              <a:rPr lang="ar" sz="900">
                <a:solidFill>
                  <a:schemeClr val="dk1"/>
                </a:solidFill>
                <a:latin typeface="Bree Serif"/>
                <a:ea typeface="Bree Serif"/>
                <a:cs typeface="Bree Serif"/>
                <a:sym typeface="Bree Serif"/>
              </a:rPr>
              <a:t>which of the following is branch if the thyrocervical artery ?</a:t>
            </a:r>
            <a:endParaRPr b="0" i="0" sz="900" u="none" cap="none" strike="noStrike">
              <a:latin typeface="Bree Serif"/>
              <a:ea typeface="Bree Serif"/>
              <a:cs typeface="Bree Serif"/>
              <a:sym typeface="Bree Serif"/>
            </a:endParaRPr>
          </a:p>
          <a:p>
            <a:pPr indent="0" lvl="0" marL="0" marR="0" rtl="0" algn="l">
              <a:lnSpc>
                <a:spcPct val="150000"/>
              </a:lnSpc>
              <a:spcBef>
                <a:spcPts val="0"/>
              </a:spcBef>
              <a:spcAft>
                <a:spcPts val="0"/>
              </a:spcAft>
              <a:buNone/>
            </a:pPr>
            <a:r>
              <a:rPr lang="ar" sz="900">
                <a:solidFill>
                  <a:srgbClr val="0070C0"/>
                </a:solidFill>
                <a:latin typeface="Bree Serif"/>
                <a:ea typeface="Bree Serif"/>
                <a:cs typeface="Bree Serif"/>
                <a:sym typeface="Bree Serif"/>
              </a:rPr>
              <a:t>A. External </a:t>
            </a:r>
            <a:r>
              <a:rPr lang="ar" sz="900">
                <a:solidFill>
                  <a:srgbClr val="0070C0"/>
                </a:solidFill>
                <a:latin typeface="Bree Serif"/>
                <a:ea typeface="Bree Serif"/>
                <a:cs typeface="Bree Serif"/>
                <a:sym typeface="Bree Serif"/>
              </a:rPr>
              <a:t>carotid </a:t>
            </a:r>
            <a:endParaRPr b="0" i="0" sz="900" u="none" cap="none" strike="noStrike">
              <a:solidFill>
                <a:srgbClr val="00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B. Thyroidea ima artery</a:t>
            </a:r>
            <a:endParaRPr b="0" i="0" sz="900" u="none" cap="none" strike="noStrike">
              <a:solidFill>
                <a:srgbClr val="00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C. </a:t>
            </a:r>
            <a:r>
              <a:rPr lang="ar" sz="900">
                <a:solidFill>
                  <a:srgbClr val="0070C0"/>
                </a:solidFill>
                <a:latin typeface="Bree Serif"/>
                <a:ea typeface="Bree Serif"/>
                <a:cs typeface="Bree Serif"/>
                <a:sym typeface="Bree Serif"/>
              </a:rPr>
              <a:t>Superior thyroid artery </a:t>
            </a:r>
            <a:endParaRPr b="0" i="0" sz="900" u="none" cap="none" strike="noStrike">
              <a:solidFill>
                <a:srgbClr val="00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D. </a:t>
            </a:r>
            <a:r>
              <a:rPr lang="ar" sz="900">
                <a:solidFill>
                  <a:srgbClr val="0070C0"/>
                </a:solidFill>
                <a:latin typeface="Bree Serif"/>
                <a:ea typeface="Bree Serif"/>
                <a:cs typeface="Bree Serif"/>
                <a:sym typeface="Bree Serif"/>
              </a:rPr>
              <a:t>Inferior thyroid artery </a:t>
            </a:r>
            <a:endParaRPr b="0" i="0" sz="900" u="none" cap="none" strike="noStrike">
              <a:solidFill>
                <a:srgbClr val="00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1" i="0" lang="ar" sz="900" u="none" cap="none" strike="noStrike">
                <a:solidFill>
                  <a:srgbClr val="FF0000"/>
                </a:solidFill>
                <a:latin typeface="Bree Serif"/>
                <a:ea typeface="Bree Serif"/>
                <a:cs typeface="Bree Serif"/>
                <a:sym typeface="Bree Serif"/>
              </a:rPr>
              <a:t>Q4:</a:t>
            </a:r>
            <a:r>
              <a:rPr b="0" i="0" lang="ar" sz="900" u="none" cap="none" strike="noStrike">
                <a:solidFill>
                  <a:srgbClr val="FF0000"/>
                </a:solidFill>
                <a:latin typeface="Bree Serif"/>
                <a:ea typeface="Bree Serif"/>
                <a:cs typeface="Bree Serif"/>
                <a:sym typeface="Bree Serif"/>
              </a:rPr>
              <a:t> </a:t>
            </a:r>
            <a:r>
              <a:rPr lang="ar" sz="900">
                <a:latin typeface="Bree Serif"/>
                <a:ea typeface="Bree Serif"/>
                <a:cs typeface="Bree Serif"/>
                <a:sym typeface="Bree Serif"/>
              </a:rPr>
              <a:t> A surgeon will perform an incision in the lower neck below the thyroid gland. Which artery will he most likely encounter?</a:t>
            </a:r>
            <a:endParaRPr sz="900">
              <a:solidFill>
                <a:schemeClr val="dk1"/>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A. </a:t>
            </a:r>
            <a:r>
              <a:rPr lang="ar" sz="900">
                <a:solidFill>
                  <a:srgbClr val="0070C0"/>
                </a:solidFill>
                <a:latin typeface="Bree Serif"/>
                <a:ea typeface="Bree Serif"/>
                <a:cs typeface="Bree Serif"/>
                <a:sym typeface="Bree Serif"/>
              </a:rPr>
              <a:t>Recurrent laryngeal </a:t>
            </a:r>
            <a:endParaRPr b="0" i="0" sz="900" u="none" cap="none" strike="noStrike">
              <a:solidFill>
                <a:srgbClr val="00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B. </a:t>
            </a:r>
            <a:r>
              <a:rPr lang="ar" sz="900">
                <a:solidFill>
                  <a:srgbClr val="0070C0"/>
                </a:solidFill>
                <a:latin typeface="Bree Serif"/>
                <a:ea typeface="Bree Serif"/>
                <a:cs typeface="Bree Serif"/>
                <a:sym typeface="Bree Serif"/>
              </a:rPr>
              <a:t>External laryngeal </a:t>
            </a:r>
            <a:endParaRPr sz="900">
              <a:solidFill>
                <a:srgbClr val="0070C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lang="ar" sz="900">
                <a:solidFill>
                  <a:srgbClr val="0070C0"/>
                </a:solidFill>
                <a:latin typeface="Bree Serif"/>
                <a:ea typeface="Bree Serif"/>
                <a:cs typeface="Bree Serif"/>
                <a:sym typeface="Bree Serif"/>
              </a:rPr>
              <a:t>C.  Thyroidea ima artery</a:t>
            </a:r>
            <a:endParaRPr sz="900">
              <a:solidFill>
                <a:srgbClr val="0070C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lang="ar" sz="900">
                <a:solidFill>
                  <a:srgbClr val="0070C0"/>
                </a:solidFill>
                <a:latin typeface="Bree Serif"/>
                <a:ea typeface="Bree Serif"/>
                <a:cs typeface="Bree Serif"/>
                <a:sym typeface="Bree Serif"/>
              </a:rPr>
              <a:t>D. internal laryngeal</a:t>
            </a:r>
            <a:endParaRPr sz="900">
              <a:solidFill>
                <a:srgbClr val="0070C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t/>
            </a:r>
            <a:endParaRPr b="0" i="0" sz="900" u="none" cap="none" strike="noStrike">
              <a:solidFill>
                <a:srgbClr val="FF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t/>
            </a:r>
            <a:endParaRPr b="0" i="0" sz="900" u="none" cap="none" strike="noStrike">
              <a:solidFill>
                <a:srgbClr val="262626"/>
              </a:solidFill>
              <a:latin typeface="Bree Serif"/>
              <a:ea typeface="Bree Serif"/>
              <a:cs typeface="Bree Serif"/>
              <a:sym typeface="Bree Serif"/>
            </a:endParaRPr>
          </a:p>
        </p:txBody>
      </p:sp>
      <p:sp>
        <p:nvSpPr>
          <p:cNvPr id="548" name="Google Shape;548;p48"/>
          <p:cNvSpPr txBox="1"/>
          <p:nvPr/>
        </p:nvSpPr>
        <p:spPr>
          <a:xfrm>
            <a:off x="4572000" y="628900"/>
            <a:ext cx="4123500" cy="42324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900"/>
              <a:buFont typeface="Arial"/>
              <a:buNone/>
            </a:pPr>
            <a:r>
              <a:rPr b="1" i="0" lang="ar" sz="900" u="none" cap="none" strike="noStrike">
                <a:solidFill>
                  <a:srgbClr val="FF0000"/>
                </a:solidFill>
                <a:latin typeface="Bree Serif"/>
                <a:ea typeface="Bree Serif"/>
                <a:cs typeface="Bree Serif"/>
                <a:sym typeface="Bree Serif"/>
              </a:rPr>
              <a:t>Q5: </a:t>
            </a:r>
            <a:r>
              <a:rPr lang="ar" sz="900">
                <a:solidFill>
                  <a:schemeClr val="dk1"/>
                </a:solidFill>
                <a:latin typeface="Bree Serif"/>
                <a:ea typeface="Bree Serif"/>
                <a:cs typeface="Bree Serif"/>
                <a:sym typeface="Bree Serif"/>
              </a:rPr>
              <a:t>What is the origin of the inferior parathyroid gland?</a:t>
            </a:r>
            <a:endParaRPr sz="900">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A.</a:t>
            </a:r>
            <a:r>
              <a:rPr lang="ar" sz="900">
                <a:solidFill>
                  <a:srgbClr val="0070C0"/>
                </a:solidFill>
                <a:latin typeface="Bree Serif"/>
                <a:ea typeface="Bree Serif"/>
                <a:cs typeface="Bree Serif"/>
                <a:sym typeface="Bree Serif"/>
              </a:rPr>
              <a:t> Dorsal part of the 3rd pouch</a:t>
            </a:r>
            <a:endParaRPr b="0" i="0" sz="900" u="none" cap="none" strike="noStrike">
              <a:solidFill>
                <a:srgbClr val="00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B. Ventral part of the </a:t>
            </a:r>
            <a:r>
              <a:rPr lang="ar" sz="900">
                <a:solidFill>
                  <a:srgbClr val="0070C0"/>
                </a:solidFill>
                <a:latin typeface="Bree Serif"/>
                <a:ea typeface="Bree Serif"/>
                <a:cs typeface="Bree Serif"/>
                <a:sym typeface="Bree Serif"/>
              </a:rPr>
              <a:t>3</a:t>
            </a:r>
            <a:r>
              <a:rPr b="0" i="0" lang="ar" sz="900" u="none" cap="none" strike="noStrike">
                <a:solidFill>
                  <a:srgbClr val="0070C0"/>
                </a:solidFill>
                <a:latin typeface="Bree Serif"/>
                <a:ea typeface="Bree Serif"/>
                <a:cs typeface="Bree Serif"/>
                <a:sym typeface="Bree Serif"/>
              </a:rPr>
              <a:t>th pouch</a:t>
            </a:r>
            <a:endParaRPr b="0" i="0" sz="900" u="none" cap="none" strike="noStrike">
              <a:solidFill>
                <a:srgbClr val="00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C</a:t>
            </a:r>
            <a:r>
              <a:rPr lang="ar" sz="900">
                <a:solidFill>
                  <a:srgbClr val="0070C0"/>
                </a:solidFill>
                <a:latin typeface="Bree Serif"/>
                <a:ea typeface="Bree Serif"/>
                <a:cs typeface="Bree Serif"/>
                <a:sym typeface="Bree Serif"/>
              </a:rPr>
              <a:t>. </a:t>
            </a:r>
            <a:r>
              <a:rPr lang="ar" sz="900">
                <a:solidFill>
                  <a:srgbClr val="0070C0"/>
                </a:solidFill>
                <a:latin typeface="Bree Serif"/>
                <a:ea typeface="Bree Serif"/>
                <a:cs typeface="Bree Serif"/>
                <a:sym typeface="Bree Serif"/>
              </a:rPr>
              <a:t>Dorsal part of the 4rd pouch</a:t>
            </a:r>
            <a:endParaRPr b="0" i="0" sz="900" u="none" cap="none" strike="noStrike">
              <a:solidFill>
                <a:srgbClr val="00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D. </a:t>
            </a:r>
            <a:r>
              <a:rPr lang="ar" sz="900">
                <a:solidFill>
                  <a:srgbClr val="0070C0"/>
                </a:solidFill>
                <a:latin typeface="Bree Serif"/>
                <a:ea typeface="Bree Serif"/>
                <a:cs typeface="Bree Serif"/>
                <a:sym typeface="Bree Serif"/>
              </a:rPr>
              <a:t>Ventral part of the 4th pouch</a:t>
            </a:r>
            <a:endParaRPr b="0" i="0" sz="900" u="none" cap="none" strike="noStrike">
              <a:solidFill>
                <a:srgbClr val="00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1" i="0" lang="ar" sz="900" u="none" cap="none" strike="noStrike">
                <a:solidFill>
                  <a:srgbClr val="FF0000"/>
                </a:solidFill>
                <a:latin typeface="Bree Serif"/>
                <a:ea typeface="Bree Serif"/>
                <a:cs typeface="Bree Serif"/>
                <a:sym typeface="Bree Serif"/>
              </a:rPr>
              <a:t>Q6: </a:t>
            </a:r>
            <a:r>
              <a:rPr lang="ar" sz="900">
                <a:solidFill>
                  <a:schemeClr val="dk1"/>
                </a:solidFill>
                <a:latin typeface="Bree Serif"/>
                <a:ea typeface="Bree Serif"/>
                <a:cs typeface="Bree Serif"/>
                <a:sym typeface="Bree Serif"/>
              </a:rPr>
              <a:t>When does the thyroid gland takes its final position?</a:t>
            </a:r>
            <a:br>
              <a:rPr b="0" i="0" lang="ar" sz="900" u="none" cap="none" strike="noStrike">
                <a:solidFill>
                  <a:srgbClr val="000000"/>
                </a:solidFill>
                <a:latin typeface="Bree Serif"/>
                <a:ea typeface="Bree Serif"/>
                <a:cs typeface="Bree Serif"/>
                <a:sym typeface="Bree Serif"/>
              </a:rPr>
            </a:br>
            <a:r>
              <a:rPr b="0" i="0" lang="ar" sz="900" u="none" cap="none" strike="noStrike">
                <a:solidFill>
                  <a:srgbClr val="0070C0"/>
                </a:solidFill>
                <a:latin typeface="Bree Serif"/>
                <a:ea typeface="Bree Serif"/>
                <a:cs typeface="Bree Serif"/>
                <a:sym typeface="Bree Serif"/>
              </a:rPr>
              <a:t>A</a:t>
            </a:r>
            <a:r>
              <a:rPr lang="ar" sz="900">
                <a:solidFill>
                  <a:srgbClr val="0070C0"/>
                </a:solidFill>
                <a:latin typeface="Bree Serif"/>
                <a:ea typeface="Bree Serif"/>
                <a:cs typeface="Bree Serif"/>
                <a:sym typeface="Bree Serif"/>
              </a:rPr>
              <a:t>.6th week</a:t>
            </a:r>
            <a:br>
              <a:rPr b="0" i="0" lang="ar" sz="900" u="none" cap="none" strike="noStrike">
                <a:solidFill>
                  <a:srgbClr val="000000"/>
                </a:solidFill>
                <a:latin typeface="Bree Serif"/>
                <a:ea typeface="Bree Serif"/>
                <a:cs typeface="Bree Serif"/>
                <a:sym typeface="Bree Serif"/>
              </a:rPr>
            </a:br>
            <a:r>
              <a:rPr b="0" i="0" lang="ar" sz="900" u="none" cap="none" strike="noStrike">
                <a:solidFill>
                  <a:srgbClr val="0070C0"/>
                </a:solidFill>
                <a:latin typeface="Bree Serif"/>
                <a:ea typeface="Bree Serif"/>
                <a:cs typeface="Bree Serif"/>
                <a:sym typeface="Bree Serif"/>
              </a:rPr>
              <a:t>B. 7th week</a:t>
            </a:r>
            <a:br>
              <a:rPr b="0" i="0" lang="ar" sz="900" u="none" cap="none" strike="noStrike">
                <a:solidFill>
                  <a:srgbClr val="000000"/>
                </a:solidFill>
                <a:latin typeface="Bree Serif"/>
                <a:ea typeface="Bree Serif"/>
                <a:cs typeface="Bree Serif"/>
                <a:sym typeface="Bree Serif"/>
              </a:rPr>
            </a:br>
            <a:r>
              <a:rPr b="0" i="0" lang="ar" sz="900" u="none" cap="none" strike="noStrike">
                <a:solidFill>
                  <a:srgbClr val="0070C0"/>
                </a:solidFill>
                <a:latin typeface="Bree Serif"/>
                <a:ea typeface="Bree Serif"/>
                <a:cs typeface="Bree Serif"/>
                <a:sym typeface="Bree Serif"/>
              </a:rPr>
              <a:t>C. </a:t>
            </a:r>
            <a:r>
              <a:rPr lang="ar" sz="900">
                <a:solidFill>
                  <a:srgbClr val="0070C0"/>
                </a:solidFill>
                <a:latin typeface="Bree Serif"/>
                <a:ea typeface="Bree Serif"/>
                <a:cs typeface="Bree Serif"/>
                <a:sym typeface="Bree Serif"/>
              </a:rPr>
              <a:t>4th week</a:t>
            </a:r>
            <a:br>
              <a:rPr b="0" i="0" lang="ar" sz="900" u="none" cap="none" strike="noStrike">
                <a:solidFill>
                  <a:srgbClr val="000000"/>
                </a:solidFill>
                <a:latin typeface="Bree Serif"/>
                <a:ea typeface="Bree Serif"/>
                <a:cs typeface="Bree Serif"/>
                <a:sym typeface="Bree Serif"/>
              </a:rPr>
            </a:br>
            <a:r>
              <a:rPr b="0" i="0" lang="ar" sz="900" u="none" cap="none" strike="noStrike">
                <a:solidFill>
                  <a:srgbClr val="0070C0"/>
                </a:solidFill>
                <a:latin typeface="Bree Serif"/>
                <a:ea typeface="Bree Serif"/>
                <a:cs typeface="Bree Serif"/>
                <a:sym typeface="Bree Serif"/>
              </a:rPr>
              <a:t>D. 3rd week</a:t>
            </a:r>
            <a:endParaRPr b="0" i="0" sz="900" u="none" cap="none" strike="noStrike">
              <a:solidFill>
                <a:srgbClr val="00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1" i="0" lang="ar" sz="900" u="none" cap="none" strike="noStrike">
                <a:solidFill>
                  <a:srgbClr val="FF0000"/>
                </a:solidFill>
                <a:latin typeface="Bree Serif"/>
                <a:ea typeface="Bree Serif"/>
                <a:cs typeface="Bree Serif"/>
                <a:sym typeface="Bree Serif"/>
              </a:rPr>
              <a:t>Q7: </a:t>
            </a:r>
            <a:r>
              <a:rPr lang="ar" sz="900">
                <a:solidFill>
                  <a:schemeClr val="dk1"/>
                </a:solidFill>
                <a:latin typeface="Bree Serif"/>
                <a:ea typeface="Bree Serif"/>
                <a:cs typeface="Bree Serif"/>
                <a:sym typeface="Bree Serif"/>
              </a:rPr>
              <a:t>Origin of the thyroid gland?</a:t>
            </a:r>
            <a:endParaRPr b="0" i="0" sz="900" u="none" cap="none" strike="noStrike">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A. 3rd and 4th pharyngeal pouch</a:t>
            </a:r>
            <a:endParaRPr b="0" i="0" sz="900" u="none" cap="none" strike="noStrike">
              <a:solidFill>
                <a:srgbClr val="00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B. 2nd pharyngeal arch</a:t>
            </a:r>
            <a:endParaRPr b="0" i="0" sz="900" u="none" cap="none" strike="noStrike">
              <a:solidFill>
                <a:srgbClr val="00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C. foramen cecum</a:t>
            </a:r>
            <a:endParaRPr b="0" i="0" sz="900" u="none" cap="none" strike="noStrike">
              <a:solidFill>
                <a:srgbClr val="00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D. Endod</a:t>
            </a:r>
            <a:r>
              <a:rPr lang="ar" sz="900">
                <a:solidFill>
                  <a:srgbClr val="0070C0"/>
                </a:solidFill>
                <a:latin typeface="Bree Serif"/>
                <a:ea typeface="Bree Serif"/>
                <a:cs typeface="Bree Serif"/>
                <a:sym typeface="Bree Serif"/>
              </a:rPr>
              <a:t>e</a:t>
            </a:r>
            <a:r>
              <a:rPr b="0" i="0" lang="ar" sz="900" u="none" cap="none" strike="noStrike">
                <a:solidFill>
                  <a:srgbClr val="0070C0"/>
                </a:solidFill>
                <a:latin typeface="Bree Serif"/>
                <a:ea typeface="Bree Serif"/>
                <a:cs typeface="Bree Serif"/>
                <a:sym typeface="Bree Serif"/>
              </a:rPr>
              <a:t>rm of the floor of the pharynx</a:t>
            </a:r>
            <a:endParaRPr b="0" i="0" sz="900" u="none" cap="none" strike="noStrike">
              <a:solidFill>
                <a:srgbClr val="00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1" i="0" lang="ar" sz="900" u="none" cap="none" strike="noStrike">
                <a:solidFill>
                  <a:srgbClr val="FF0000"/>
                </a:solidFill>
                <a:latin typeface="Bree Serif"/>
                <a:ea typeface="Bree Serif"/>
                <a:cs typeface="Bree Serif"/>
                <a:sym typeface="Bree Serif"/>
              </a:rPr>
              <a:t>Q8</a:t>
            </a:r>
            <a:r>
              <a:rPr b="1" lang="ar" sz="900">
                <a:solidFill>
                  <a:srgbClr val="FF0000"/>
                </a:solidFill>
                <a:latin typeface="Bree Serif"/>
                <a:ea typeface="Bree Serif"/>
                <a:cs typeface="Bree Serif"/>
                <a:sym typeface="Bree Serif"/>
              </a:rPr>
              <a:t>: </a:t>
            </a:r>
            <a:r>
              <a:rPr lang="ar" sz="900">
                <a:solidFill>
                  <a:schemeClr val="dk1"/>
                </a:solidFill>
                <a:latin typeface="Bree Serif"/>
                <a:ea typeface="Bree Serif"/>
                <a:cs typeface="Bree Serif"/>
                <a:sym typeface="Bree Serif"/>
              </a:rPr>
              <a:t>What is the common location for thyroglossal duct cyst? </a:t>
            </a:r>
            <a:r>
              <a:rPr lang="ar" sz="900">
                <a:solidFill>
                  <a:srgbClr val="FF0000"/>
                </a:solidFill>
                <a:latin typeface="Bree Serif"/>
                <a:ea typeface="Bree Serif"/>
                <a:cs typeface="Bree Serif"/>
                <a:sym typeface="Bree Serif"/>
              </a:rPr>
              <a:t>(IMPORTANT)</a:t>
            </a:r>
            <a:endParaRPr b="0" i="0" sz="900" u="none" cap="none" strike="noStrike">
              <a:solidFill>
                <a:srgbClr val="FF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A. Anterior t</a:t>
            </a:r>
            <a:r>
              <a:rPr lang="ar" sz="900">
                <a:solidFill>
                  <a:srgbClr val="0070C0"/>
                </a:solidFill>
                <a:latin typeface="Bree Serif"/>
                <a:ea typeface="Bree Serif"/>
                <a:cs typeface="Bree Serif"/>
                <a:sym typeface="Bree Serif"/>
              </a:rPr>
              <a:t>o hyoid bone</a:t>
            </a:r>
            <a:endParaRPr b="0" i="0" sz="900" u="none" cap="none" strike="noStrike">
              <a:solidFill>
                <a:srgbClr val="00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B. </a:t>
            </a:r>
            <a:r>
              <a:rPr lang="ar" sz="900">
                <a:solidFill>
                  <a:srgbClr val="0070C0"/>
                </a:solidFill>
                <a:latin typeface="Bree Serif"/>
                <a:ea typeface="Bree Serif"/>
                <a:cs typeface="Bree Serif"/>
                <a:sym typeface="Bree Serif"/>
              </a:rPr>
              <a:t>Superior to hyoid bone</a:t>
            </a:r>
            <a:endParaRPr b="0" i="0" sz="900" u="none" cap="none" strike="noStrike">
              <a:solidFill>
                <a:srgbClr val="00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C. Lateral to </a:t>
            </a:r>
            <a:r>
              <a:rPr lang="ar" sz="900">
                <a:solidFill>
                  <a:srgbClr val="0070C0"/>
                </a:solidFill>
                <a:latin typeface="Bree Serif"/>
                <a:ea typeface="Bree Serif"/>
                <a:cs typeface="Bree Serif"/>
                <a:sym typeface="Bree Serif"/>
              </a:rPr>
              <a:t>hyoid bone</a:t>
            </a:r>
            <a:endParaRPr b="0" i="0" sz="900" u="none" cap="none" strike="noStrike">
              <a:solidFill>
                <a:srgbClr val="00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D. </a:t>
            </a:r>
            <a:r>
              <a:rPr lang="ar" sz="900">
                <a:solidFill>
                  <a:srgbClr val="0070C0"/>
                </a:solidFill>
                <a:latin typeface="Bree Serif"/>
                <a:ea typeface="Bree Serif"/>
                <a:cs typeface="Bree Serif"/>
                <a:sym typeface="Bree Serif"/>
              </a:rPr>
              <a:t>posterior </a:t>
            </a:r>
            <a:r>
              <a:rPr b="0" i="0" lang="ar" sz="900" u="none" cap="none" strike="noStrike">
                <a:solidFill>
                  <a:srgbClr val="0070C0"/>
                </a:solidFill>
                <a:latin typeface="Bree Serif"/>
                <a:ea typeface="Bree Serif"/>
                <a:cs typeface="Bree Serif"/>
                <a:sym typeface="Bree Serif"/>
              </a:rPr>
              <a:t>to </a:t>
            </a:r>
            <a:r>
              <a:rPr lang="ar" sz="900">
                <a:solidFill>
                  <a:srgbClr val="0070C0"/>
                </a:solidFill>
                <a:latin typeface="Bree Serif"/>
                <a:ea typeface="Bree Serif"/>
                <a:cs typeface="Bree Serif"/>
                <a:sym typeface="Bree Serif"/>
              </a:rPr>
              <a:t>hyoid bone</a:t>
            </a:r>
            <a:endParaRPr b="0" i="0" sz="900" u="none" cap="none" strike="noStrike">
              <a:solidFill>
                <a:srgbClr val="FF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t/>
            </a:r>
            <a:endParaRPr b="0" i="0" sz="900" u="none" cap="none" strike="noStrike">
              <a:solidFill>
                <a:srgbClr val="262626"/>
              </a:solidFill>
              <a:latin typeface="Bree Serif"/>
              <a:ea typeface="Bree Serif"/>
              <a:cs typeface="Bree Serif"/>
              <a:sym typeface="Bree Serif"/>
            </a:endParaRPr>
          </a:p>
        </p:txBody>
      </p:sp>
      <p:sp>
        <p:nvSpPr>
          <p:cNvPr id="549" name="Google Shape;549;p48"/>
          <p:cNvSpPr txBox="1"/>
          <p:nvPr>
            <p:ph idx="12" type="sldNum"/>
          </p:nvPr>
        </p:nvSpPr>
        <p:spPr>
          <a:xfrm>
            <a:off x="8830300" y="4749900"/>
            <a:ext cx="2892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ar"/>
              <a:t>‹#›</a:t>
            </a:fld>
            <a:endParaRPr/>
          </a:p>
        </p:txBody>
      </p:sp>
      <p:graphicFrame>
        <p:nvGraphicFramePr>
          <p:cNvPr id="550" name="Google Shape;550;p48"/>
          <p:cNvGraphicFramePr/>
          <p:nvPr/>
        </p:nvGraphicFramePr>
        <p:xfrm>
          <a:off x="5895600" y="0"/>
          <a:ext cx="3000000" cy="3000000"/>
        </p:xfrm>
        <a:graphic>
          <a:graphicData uri="http://schemas.openxmlformats.org/drawingml/2006/table">
            <a:tbl>
              <a:tblPr>
                <a:noFill/>
                <a:tableStyleId>{8F693153-FDBB-4278-8351-ED1D039DD46E}</a:tableStyleId>
              </a:tblPr>
              <a:tblGrid>
                <a:gridCol w="406050"/>
                <a:gridCol w="406050"/>
                <a:gridCol w="406050"/>
                <a:gridCol w="406050"/>
                <a:gridCol w="406050"/>
                <a:gridCol w="406050"/>
                <a:gridCol w="406050"/>
                <a:gridCol w="406050"/>
              </a:tblGrid>
              <a:tr h="223400">
                <a:tc>
                  <a:txBody>
                    <a:bodyPr/>
                    <a:lstStyle/>
                    <a:p>
                      <a:pPr indent="0" lvl="0" marL="0" rtl="0" algn="ctr">
                        <a:spcBef>
                          <a:spcPts val="0"/>
                        </a:spcBef>
                        <a:spcAft>
                          <a:spcPts val="0"/>
                        </a:spcAft>
                        <a:buNone/>
                      </a:pPr>
                      <a:r>
                        <a:rPr lang="ar" sz="800">
                          <a:latin typeface="Bree Serif"/>
                          <a:ea typeface="Bree Serif"/>
                          <a:cs typeface="Bree Serif"/>
                          <a:sym typeface="Bree Serif"/>
                        </a:rPr>
                        <a:t>Q1</a:t>
                      </a:r>
                      <a:endParaRPr sz="800">
                        <a:latin typeface="Bree Serif"/>
                        <a:ea typeface="Bree Serif"/>
                        <a:cs typeface="Bree Serif"/>
                        <a:sym typeface="Bree Serif"/>
                      </a:endParaRPr>
                    </a:p>
                  </a:txBody>
                  <a:tcPr marT="91425" marB="91425" marR="91425" marL="91425">
                    <a:solidFill>
                      <a:srgbClr val="D5DBE5"/>
                    </a:solidFill>
                  </a:tcPr>
                </a:tc>
                <a:tc>
                  <a:txBody>
                    <a:bodyPr/>
                    <a:lstStyle/>
                    <a:p>
                      <a:pPr indent="0" lvl="0" marL="0" rtl="0" algn="ctr">
                        <a:spcBef>
                          <a:spcPts val="0"/>
                        </a:spcBef>
                        <a:spcAft>
                          <a:spcPts val="0"/>
                        </a:spcAft>
                        <a:buNone/>
                      </a:pPr>
                      <a:r>
                        <a:rPr lang="ar" sz="800">
                          <a:latin typeface="Bree Serif"/>
                          <a:ea typeface="Bree Serif"/>
                          <a:cs typeface="Bree Serif"/>
                          <a:sym typeface="Bree Serif"/>
                        </a:rPr>
                        <a:t>Q2</a:t>
                      </a:r>
                      <a:endParaRPr sz="800">
                        <a:latin typeface="Bree Serif"/>
                        <a:ea typeface="Bree Serif"/>
                        <a:cs typeface="Bree Serif"/>
                        <a:sym typeface="Bree Serif"/>
                      </a:endParaRPr>
                    </a:p>
                  </a:txBody>
                  <a:tcPr marT="91425" marB="91425" marR="91425" marL="91425">
                    <a:solidFill>
                      <a:srgbClr val="D5DBE5"/>
                    </a:solidFill>
                  </a:tcPr>
                </a:tc>
                <a:tc>
                  <a:txBody>
                    <a:bodyPr/>
                    <a:lstStyle/>
                    <a:p>
                      <a:pPr indent="0" lvl="0" marL="0" rtl="0" algn="ctr">
                        <a:spcBef>
                          <a:spcPts val="0"/>
                        </a:spcBef>
                        <a:spcAft>
                          <a:spcPts val="0"/>
                        </a:spcAft>
                        <a:buNone/>
                      </a:pPr>
                      <a:r>
                        <a:rPr lang="ar" sz="800">
                          <a:latin typeface="Bree Serif"/>
                          <a:ea typeface="Bree Serif"/>
                          <a:cs typeface="Bree Serif"/>
                          <a:sym typeface="Bree Serif"/>
                        </a:rPr>
                        <a:t>Q3</a:t>
                      </a:r>
                      <a:endParaRPr sz="800">
                        <a:latin typeface="Bree Serif"/>
                        <a:ea typeface="Bree Serif"/>
                        <a:cs typeface="Bree Serif"/>
                        <a:sym typeface="Bree Serif"/>
                      </a:endParaRPr>
                    </a:p>
                  </a:txBody>
                  <a:tcPr marT="91425" marB="91425" marR="91425" marL="91425">
                    <a:solidFill>
                      <a:srgbClr val="D5DBE5"/>
                    </a:solidFill>
                  </a:tcPr>
                </a:tc>
                <a:tc>
                  <a:txBody>
                    <a:bodyPr/>
                    <a:lstStyle/>
                    <a:p>
                      <a:pPr indent="0" lvl="0" marL="0" rtl="0" algn="ctr">
                        <a:spcBef>
                          <a:spcPts val="0"/>
                        </a:spcBef>
                        <a:spcAft>
                          <a:spcPts val="0"/>
                        </a:spcAft>
                        <a:buNone/>
                      </a:pPr>
                      <a:r>
                        <a:rPr lang="ar" sz="800">
                          <a:latin typeface="Bree Serif"/>
                          <a:ea typeface="Bree Serif"/>
                          <a:cs typeface="Bree Serif"/>
                          <a:sym typeface="Bree Serif"/>
                        </a:rPr>
                        <a:t>Q4</a:t>
                      </a:r>
                      <a:endParaRPr sz="800">
                        <a:latin typeface="Bree Serif"/>
                        <a:ea typeface="Bree Serif"/>
                        <a:cs typeface="Bree Serif"/>
                        <a:sym typeface="Bree Serif"/>
                      </a:endParaRPr>
                    </a:p>
                  </a:txBody>
                  <a:tcPr marT="91425" marB="91425" marR="91425" marL="91425">
                    <a:solidFill>
                      <a:srgbClr val="D5DBE5"/>
                    </a:solidFill>
                  </a:tcPr>
                </a:tc>
                <a:tc>
                  <a:txBody>
                    <a:bodyPr/>
                    <a:lstStyle/>
                    <a:p>
                      <a:pPr indent="0" lvl="0" marL="0" rtl="0" algn="ctr">
                        <a:spcBef>
                          <a:spcPts val="0"/>
                        </a:spcBef>
                        <a:spcAft>
                          <a:spcPts val="0"/>
                        </a:spcAft>
                        <a:buNone/>
                      </a:pPr>
                      <a:r>
                        <a:rPr lang="ar" sz="800">
                          <a:latin typeface="Bree Serif"/>
                          <a:ea typeface="Bree Serif"/>
                          <a:cs typeface="Bree Serif"/>
                          <a:sym typeface="Bree Serif"/>
                        </a:rPr>
                        <a:t>Q5</a:t>
                      </a:r>
                      <a:endParaRPr sz="800">
                        <a:latin typeface="Bree Serif"/>
                        <a:ea typeface="Bree Serif"/>
                        <a:cs typeface="Bree Serif"/>
                        <a:sym typeface="Bree Serif"/>
                      </a:endParaRPr>
                    </a:p>
                  </a:txBody>
                  <a:tcPr marT="91425" marB="91425" marR="91425" marL="91425">
                    <a:solidFill>
                      <a:srgbClr val="D5DBE5"/>
                    </a:solidFill>
                  </a:tcPr>
                </a:tc>
                <a:tc>
                  <a:txBody>
                    <a:bodyPr/>
                    <a:lstStyle/>
                    <a:p>
                      <a:pPr indent="0" lvl="0" marL="0" rtl="0" algn="ctr">
                        <a:spcBef>
                          <a:spcPts val="0"/>
                        </a:spcBef>
                        <a:spcAft>
                          <a:spcPts val="0"/>
                        </a:spcAft>
                        <a:buNone/>
                      </a:pPr>
                      <a:r>
                        <a:rPr lang="ar" sz="800">
                          <a:latin typeface="Bree Serif"/>
                          <a:ea typeface="Bree Serif"/>
                          <a:cs typeface="Bree Serif"/>
                          <a:sym typeface="Bree Serif"/>
                        </a:rPr>
                        <a:t>Q6</a:t>
                      </a:r>
                      <a:endParaRPr sz="800">
                        <a:latin typeface="Bree Serif"/>
                        <a:ea typeface="Bree Serif"/>
                        <a:cs typeface="Bree Serif"/>
                        <a:sym typeface="Bree Serif"/>
                      </a:endParaRPr>
                    </a:p>
                  </a:txBody>
                  <a:tcPr marT="91425" marB="91425" marR="91425" marL="91425">
                    <a:solidFill>
                      <a:srgbClr val="D5DBE5"/>
                    </a:solidFill>
                  </a:tcPr>
                </a:tc>
                <a:tc>
                  <a:txBody>
                    <a:bodyPr/>
                    <a:lstStyle/>
                    <a:p>
                      <a:pPr indent="0" lvl="0" marL="0" rtl="0" algn="ctr">
                        <a:spcBef>
                          <a:spcPts val="0"/>
                        </a:spcBef>
                        <a:spcAft>
                          <a:spcPts val="0"/>
                        </a:spcAft>
                        <a:buNone/>
                      </a:pPr>
                      <a:r>
                        <a:rPr lang="ar" sz="800">
                          <a:latin typeface="Bree Serif"/>
                          <a:ea typeface="Bree Serif"/>
                          <a:cs typeface="Bree Serif"/>
                          <a:sym typeface="Bree Serif"/>
                        </a:rPr>
                        <a:t>Q7</a:t>
                      </a:r>
                      <a:endParaRPr sz="800">
                        <a:latin typeface="Bree Serif"/>
                        <a:ea typeface="Bree Serif"/>
                        <a:cs typeface="Bree Serif"/>
                        <a:sym typeface="Bree Serif"/>
                      </a:endParaRPr>
                    </a:p>
                  </a:txBody>
                  <a:tcPr marT="91425" marB="91425" marR="91425" marL="91425">
                    <a:solidFill>
                      <a:srgbClr val="D5DBE5"/>
                    </a:solidFill>
                  </a:tcPr>
                </a:tc>
                <a:tc>
                  <a:txBody>
                    <a:bodyPr/>
                    <a:lstStyle/>
                    <a:p>
                      <a:pPr indent="0" lvl="0" marL="0" rtl="0" algn="ctr">
                        <a:spcBef>
                          <a:spcPts val="0"/>
                        </a:spcBef>
                        <a:spcAft>
                          <a:spcPts val="0"/>
                        </a:spcAft>
                        <a:buNone/>
                      </a:pPr>
                      <a:r>
                        <a:rPr lang="ar" sz="800">
                          <a:latin typeface="Bree Serif"/>
                          <a:ea typeface="Bree Serif"/>
                          <a:cs typeface="Bree Serif"/>
                          <a:sym typeface="Bree Serif"/>
                        </a:rPr>
                        <a:t>Q8</a:t>
                      </a:r>
                      <a:endParaRPr sz="800">
                        <a:latin typeface="Bree Serif"/>
                        <a:ea typeface="Bree Serif"/>
                        <a:cs typeface="Bree Serif"/>
                        <a:sym typeface="Bree Serif"/>
                      </a:endParaRPr>
                    </a:p>
                  </a:txBody>
                  <a:tcPr marT="91425" marB="91425" marR="91425" marL="91425">
                    <a:solidFill>
                      <a:srgbClr val="D5DBE5"/>
                    </a:solidFill>
                  </a:tcPr>
                </a:tc>
              </a:tr>
              <a:tr h="223400">
                <a:tc>
                  <a:txBody>
                    <a:bodyPr/>
                    <a:lstStyle/>
                    <a:p>
                      <a:pPr indent="0" lvl="0" marL="0" rtl="0" algn="ctr">
                        <a:spcBef>
                          <a:spcPts val="0"/>
                        </a:spcBef>
                        <a:spcAft>
                          <a:spcPts val="0"/>
                        </a:spcAft>
                        <a:buNone/>
                      </a:pPr>
                      <a:r>
                        <a:rPr lang="ar" sz="800">
                          <a:solidFill>
                            <a:srgbClr val="EFEFEF"/>
                          </a:solidFill>
                          <a:latin typeface="Bree Serif"/>
                          <a:ea typeface="Bree Serif"/>
                          <a:cs typeface="Bree Serif"/>
                          <a:sym typeface="Bree Serif"/>
                        </a:rPr>
                        <a:t>A</a:t>
                      </a:r>
                      <a:endParaRPr sz="800">
                        <a:solidFill>
                          <a:srgbClr val="EFEFEF"/>
                        </a:solidFill>
                        <a:latin typeface="Bree Serif"/>
                        <a:ea typeface="Bree Serif"/>
                        <a:cs typeface="Bree Serif"/>
                        <a:sym typeface="Bree Serif"/>
                      </a:endParaRPr>
                    </a:p>
                  </a:txBody>
                  <a:tcPr marT="91425" marB="91425" marR="91425" marL="91425"/>
                </a:tc>
                <a:tc>
                  <a:txBody>
                    <a:bodyPr/>
                    <a:lstStyle/>
                    <a:p>
                      <a:pPr indent="0" lvl="0" marL="0" rtl="0" algn="ctr">
                        <a:spcBef>
                          <a:spcPts val="0"/>
                        </a:spcBef>
                        <a:spcAft>
                          <a:spcPts val="0"/>
                        </a:spcAft>
                        <a:buNone/>
                      </a:pPr>
                      <a:r>
                        <a:rPr lang="ar" sz="800">
                          <a:solidFill>
                            <a:srgbClr val="EFEFEF"/>
                          </a:solidFill>
                          <a:latin typeface="Bree Serif"/>
                          <a:ea typeface="Bree Serif"/>
                          <a:cs typeface="Bree Serif"/>
                          <a:sym typeface="Bree Serif"/>
                        </a:rPr>
                        <a:t>D</a:t>
                      </a:r>
                      <a:endParaRPr sz="800">
                        <a:solidFill>
                          <a:srgbClr val="EFEFEF"/>
                        </a:solidFill>
                        <a:latin typeface="Bree Serif"/>
                        <a:ea typeface="Bree Serif"/>
                        <a:cs typeface="Bree Serif"/>
                        <a:sym typeface="Bree Serif"/>
                      </a:endParaRPr>
                    </a:p>
                  </a:txBody>
                  <a:tcPr marT="91425" marB="91425" marR="91425" marL="91425"/>
                </a:tc>
                <a:tc>
                  <a:txBody>
                    <a:bodyPr/>
                    <a:lstStyle/>
                    <a:p>
                      <a:pPr indent="0" lvl="0" marL="0" rtl="0" algn="ctr">
                        <a:spcBef>
                          <a:spcPts val="0"/>
                        </a:spcBef>
                        <a:spcAft>
                          <a:spcPts val="0"/>
                        </a:spcAft>
                        <a:buNone/>
                      </a:pPr>
                      <a:r>
                        <a:rPr lang="ar" sz="800">
                          <a:solidFill>
                            <a:srgbClr val="EFEFEF"/>
                          </a:solidFill>
                          <a:latin typeface="Bree Serif"/>
                          <a:ea typeface="Bree Serif"/>
                          <a:cs typeface="Bree Serif"/>
                          <a:sym typeface="Bree Serif"/>
                        </a:rPr>
                        <a:t>D</a:t>
                      </a:r>
                      <a:endParaRPr sz="800">
                        <a:solidFill>
                          <a:srgbClr val="EFEFEF"/>
                        </a:solidFill>
                        <a:latin typeface="Bree Serif"/>
                        <a:ea typeface="Bree Serif"/>
                        <a:cs typeface="Bree Serif"/>
                        <a:sym typeface="Bree Serif"/>
                      </a:endParaRPr>
                    </a:p>
                  </a:txBody>
                  <a:tcPr marT="91425" marB="91425" marR="91425" marL="91425"/>
                </a:tc>
                <a:tc>
                  <a:txBody>
                    <a:bodyPr/>
                    <a:lstStyle/>
                    <a:p>
                      <a:pPr indent="0" lvl="0" marL="0" rtl="0" algn="ctr">
                        <a:spcBef>
                          <a:spcPts val="0"/>
                        </a:spcBef>
                        <a:spcAft>
                          <a:spcPts val="0"/>
                        </a:spcAft>
                        <a:buNone/>
                      </a:pPr>
                      <a:r>
                        <a:rPr lang="ar" sz="800">
                          <a:solidFill>
                            <a:srgbClr val="EFEFEF"/>
                          </a:solidFill>
                          <a:latin typeface="Bree Serif"/>
                          <a:ea typeface="Bree Serif"/>
                          <a:cs typeface="Bree Serif"/>
                          <a:sym typeface="Bree Serif"/>
                        </a:rPr>
                        <a:t>C</a:t>
                      </a:r>
                      <a:endParaRPr sz="800">
                        <a:solidFill>
                          <a:srgbClr val="EFEFEF"/>
                        </a:solidFill>
                        <a:latin typeface="Bree Serif"/>
                        <a:ea typeface="Bree Serif"/>
                        <a:cs typeface="Bree Serif"/>
                        <a:sym typeface="Bree Serif"/>
                      </a:endParaRPr>
                    </a:p>
                  </a:txBody>
                  <a:tcPr marT="91425" marB="91425" marR="91425" marL="91425"/>
                </a:tc>
                <a:tc>
                  <a:txBody>
                    <a:bodyPr/>
                    <a:lstStyle/>
                    <a:p>
                      <a:pPr indent="0" lvl="0" marL="0" rtl="0" algn="ctr">
                        <a:spcBef>
                          <a:spcPts val="0"/>
                        </a:spcBef>
                        <a:spcAft>
                          <a:spcPts val="0"/>
                        </a:spcAft>
                        <a:buNone/>
                      </a:pPr>
                      <a:r>
                        <a:rPr lang="ar" sz="800">
                          <a:solidFill>
                            <a:srgbClr val="EFEFEF"/>
                          </a:solidFill>
                          <a:latin typeface="Bree Serif"/>
                          <a:ea typeface="Bree Serif"/>
                          <a:cs typeface="Bree Serif"/>
                          <a:sym typeface="Bree Serif"/>
                        </a:rPr>
                        <a:t>A</a:t>
                      </a:r>
                      <a:endParaRPr sz="800">
                        <a:solidFill>
                          <a:srgbClr val="EFEFEF"/>
                        </a:solidFill>
                        <a:latin typeface="Bree Serif"/>
                        <a:ea typeface="Bree Serif"/>
                        <a:cs typeface="Bree Serif"/>
                        <a:sym typeface="Bree Serif"/>
                      </a:endParaRPr>
                    </a:p>
                  </a:txBody>
                  <a:tcPr marT="91425" marB="91425" marR="91425" marL="91425"/>
                </a:tc>
                <a:tc>
                  <a:txBody>
                    <a:bodyPr/>
                    <a:lstStyle/>
                    <a:p>
                      <a:pPr indent="0" lvl="0" marL="0" rtl="0" algn="ctr">
                        <a:spcBef>
                          <a:spcPts val="0"/>
                        </a:spcBef>
                        <a:spcAft>
                          <a:spcPts val="0"/>
                        </a:spcAft>
                        <a:buNone/>
                      </a:pPr>
                      <a:r>
                        <a:rPr lang="ar" sz="800">
                          <a:solidFill>
                            <a:srgbClr val="EFEFEF"/>
                          </a:solidFill>
                          <a:latin typeface="Bree Serif"/>
                          <a:ea typeface="Bree Serif"/>
                          <a:cs typeface="Bree Serif"/>
                          <a:sym typeface="Bree Serif"/>
                        </a:rPr>
                        <a:t>B</a:t>
                      </a:r>
                      <a:endParaRPr sz="800">
                        <a:solidFill>
                          <a:srgbClr val="EFEFEF"/>
                        </a:solidFill>
                        <a:latin typeface="Bree Serif"/>
                        <a:ea typeface="Bree Serif"/>
                        <a:cs typeface="Bree Serif"/>
                        <a:sym typeface="Bree Serif"/>
                      </a:endParaRPr>
                    </a:p>
                  </a:txBody>
                  <a:tcPr marT="91425" marB="91425" marR="91425" marL="91425"/>
                </a:tc>
                <a:tc>
                  <a:txBody>
                    <a:bodyPr/>
                    <a:lstStyle/>
                    <a:p>
                      <a:pPr indent="0" lvl="0" marL="0" rtl="0" algn="ctr">
                        <a:spcBef>
                          <a:spcPts val="0"/>
                        </a:spcBef>
                        <a:spcAft>
                          <a:spcPts val="0"/>
                        </a:spcAft>
                        <a:buNone/>
                      </a:pPr>
                      <a:r>
                        <a:rPr lang="ar" sz="800">
                          <a:solidFill>
                            <a:srgbClr val="EFEFEF"/>
                          </a:solidFill>
                          <a:latin typeface="Bree Serif"/>
                          <a:ea typeface="Bree Serif"/>
                          <a:cs typeface="Bree Serif"/>
                          <a:sym typeface="Bree Serif"/>
                        </a:rPr>
                        <a:t>D</a:t>
                      </a:r>
                      <a:endParaRPr sz="800">
                        <a:solidFill>
                          <a:srgbClr val="EFEFEF"/>
                        </a:solidFill>
                        <a:latin typeface="Bree Serif"/>
                        <a:ea typeface="Bree Serif"/>
                        <a:cs typeface="Bree Serif"/>
                        <a:sym typeface="Bree Serif"/>
                      </a:endParaRPr>
                    </a:p>
                  </a:txBody>
                  <a:tcPr marT="91425" marB="91425" marR="91425" marL="91425"/>
                </a:tc>
                <a:tc>
                  <a:txBody>
                    <a:bodyPr/>
                    <a:lstStyle/>
                    <a:p>
                      <a:pPr indent="0" lvl="0" marL="0" rtl="0" algn="ctr">
                        <a:spcBef>
                          <a:spcPts val="0"/>
                        </a:spcBef>
                        <a:spcAft>
                          <a:spcPts val="0"/>
                        </a:spcAft>
                        <a:buNone/>
                      </a:pPr>
                      <a:r>
                        <a:rPr lang="ar" sz="800">
                          <a:solidFill>
                            <a:srgbClr val="EFEFEF"/>
                          </a:solidFill>
                          <a:latin typeface="Bree Serif"/>
                          <a:ea typeface="Bree Serif"/>
                          <a:cs typeface="Bree Serif"/>
                          <a:sym typeface="Bree Serif"/>
                        </a:rPr>
                        <a:t>A</a:t>
                      </a:r>
                      <a:endParaRPr sz="800">
                        <a:solidFill>
                          <a:srgbClr val="EFEFEF"/>
                        </a:solidFill>
                        <a:latin typeface="Bree Serif"/>
                        <a:ea typeface="Bree Serif"/>
                        <a:cs typeface="Bree Serif"/>
                        <a:sym typeface="Bree Serif"/>
                      </a:endParaRPr>
                    </a:p>
                  </a:txBody>
                  <a:tcPr marT="91425" marB="91425" marR="91425" marL="91425"/>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4" name="Shape 554"/>
        <p:cNvGrpSpPr/>
        <p:nvPr/>
      </p:nvGrpSpPr>
      <p:grpSpPr>
        <a:xfrm>
          <a:off x="0" y="0"/>
          <a:ext cx="0" cy="0"/>
          <a:chOff x="0" y="0"/>
          <a:chExt cx="0" cy="0"/>
        </a:xfrm>
      </p:grpSpPr>
      <p:pic>
        <p:nvPicPr>
          <p:cNvPr id="555" name="Google Shape;555;p49"/>
          <p:cNvPicPr preferRelativeResize="0"/>
          <p:nvPr/>
        </p:nvPicPr>
        <p:blipFill rotWithShape="1">
          <a:blip r:embed="rId3">
            <a:alphaModFix/>
          </a:blip>
          <a:srcRect b="40678" l="16887" r="21277" t="28723"/>
          <a:stretch/>
        </p:blipFill>
        <p:spPr>
          <a:xfrm>
            <a:off x="7628876" y="92051"/>
            <a:ext cx="1459225" cy="722100"/>
          </a:xfrm>
          <a:prstGeom prst="rect">
            <a:avLst/>
          </a:prstGeom>
          <a:noFill/>
          <a:ln>
            <a:noFill/>
          </a:ln>
        </p:spPr>
      </p:pic>
      <p:sp>
        <p:nvSpPr>
          <p:cNvPr id="556" name="Google Shape;556;p49"/>
          <p:cNvSpPr txBox="1"/>
          <p:nvPr/>
        </p:nvSpPr>
        <p:spPr>
          <a:xfrm>
            <a:off x="2832925" y="217000"/>
            <a:ext cx="3088800" cy="62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3000">
                <a:latin typeface="Bree Serif"/>
                <a:ea typeface="Bree Serif"/>
                <a:cs typeface="Bree Serif"/>
                <a:sym typeface="Bree Serif"/>
              </a:rPr>
              <a:t>Members board</a:t>
            </a:r>
            <a:endParaRPr b="1" sz="3000">
              <a:latin typeface="Bree Serif"/>
              <a:ea typeface="Bree Serif"/>
              <a:cs typeface="Bree Serif"/>
              <a:sym typeface="Bree Serif"/>
            </a:endParaRPr>
          </a:p>
        </p:txBody>
      </p:sp>
      <p:sp>
        <p:nvSpPr>
          <p:cNvPr id="557" name="Google Shape;557;p49"/>
          <p:cNvSpPr txBox="1"/>
          <p:nvPr/>
        </p:nvSpPr>
        <p:spPr>
          <a:xfrm>
            <a:off x="1231575" y="1104713"/>
            <a:ext cx="2330100" cy="346200"/>
          </a:xfrm>
          <a:prstGeom prst="rect">
            <a:avLst/>
          </a:prstGeom>
          <a:noFill/>
          <a:ln>
            <a:noFill/>
          </a:ln>
        </p:spPr>
        <p:txBody>
          <a:bodyPr anchorCtr="0" anchor="t" bIns="91425" lIns="91425" spcFirstLastPara="1" rIns="91425" wrap="square" tIns="91425">
            <a:noAutofit/>
          </a:bodyPr>
          <a:lstStyle/>
          <a:p>
            <a:pPr indent="-304800" lvl="0" marL="457200" rtl="0" algn="ctr">
              <a:spcBef>
                <a:spcPts val="0"/>
              </a:spcBef>
              <a:spcAft>
                <a:spcPts val="0"/>
              </a:spcAft>
              <a:buClr>
                <a:srgbClr val="6A89BE"/>
              </a:buClr>
              <a:buSzPts val="1200"/>
              <a:buFont typeface="Bree Serif"/>
              <a:buChar char="●"/>
            </a:pPr>
            <a:r>
              <a:rPr b="1" lang="ar" sz="1200">
                <a:solidFill>
                  <a:srgbClr val="6A89BE"/>
                </a:solidFill>
                <a:latin typeface="Bree Serif"/>
                <a:ea typeface="Bree Serif"/>
                <a:cs typeface="Bree Serif"/>
                <a:sym typeface="Bree Serif"/>
              </a:rPr>
              <a:t>Abdulrahman Shadid</a:t>
            </a:r>
            <a:endParaRPr b="1" sz="1200">
              <a:solidFill>
                <a:srgbClr val="6A89BE"/>
              </a:solidFill>
              <a:latin typeface="Bree Serif"/>
              <a:ea typeface="Bree Serif"/>
              <a:cs typeface="Bree Serif"/>
              <a:sym typeface="Bree Serif"/>
            </a:endParaRPr>
          </a:p>
        </p:txBody>
      </p:sp>
      <p:sp>
        <p:nvSpPr>
          <p:cNvPr id="558" name="Google Shape;558;p49"/>
          <p:cNvSpPr txBox="1"/>
          <p:nvPr/>
        </p:nvSpPr>
        <p:spPr>
          <a:xfrm>
            <a:off x="4815550" y="1104737"/>
            <a:ext cx="2213100" cy="346200"/>
          </a:xfrm>
          <a:prstGeom prst="rect">
            <a:avLst/>
          </a:prstGeom>
          <a:noFill/>
          <a:ln>
            <a:noFill/>
          </a:ln>
        </p:spPr>
        <p:txBody>
          <a:bodyPr anchorCtr="0" anchor="t" bIns="91425" lIns="91425" spcFirstLastPara="1" rIns="91425" wrap="square" tIns="91425">
            <a:noAutofit/>
          </a:bodyPr>
          <a:lstStyle/>
          <a:p>
            <a:pPr indent="-241300" lvl="0" marL="342900" rtl="0" algn="ctr">
              <a:spcBef>
                <a:spcPts val="0"/>
              </a:spcBef>
              <a:spcAft>
                <a:spcPts val="0"/>
              </a:spcAft>
              <a:buClr>
                <a:srgbClr val="6A89BE"/>
              </a:buClr>
              <a:buSzPts val="1200"/>
              <a:buFont typeface="Bree Serif"/>
              <a:buChar char="●"/>
            </a:pPr>
            <a:r>
              <a:rPr b="1" lang="ar" sz="1200">
                <a:solidFill>
                  <a:srgbClr val="6A89BE"/>
                </a:solidFill>
                <a:latin typeface="Bree Serif"/>
                <a:ea typeface="Bree Serif"/>
                <a:cs typeface="Bree Serif"/>
                <a:sym typeface="Bree Serif"/>
              </a:rPr>
              <a:t>Ateen Almutairi</a:t>
            </a:r>
            <a:endParaRPr b="1" sz="1200">
              <a:solidFill>
                <a:srgbClr val="6A89BE"/>
              </a:solidFill>
              <a:latin typeface="Bree Serif"/>
              <a:ea typeface="Bree Serif"/>
              <a:cs typeface="Bree Serif"/>
              <a:sym typeface="Bree Serif"/>
            </a:endParaRPr>
          </a:p>
        </p:txBody>
      </p:sp>
      <p:sp>
        <p:nvSpPr>
          <p:cNvPr id="559" name="Google Shape;559;p49"/>
          <p:cNvSpPr txBox="1"/>
          <p:nvPr/>
        </p:nvSpPr>
        <p:spPr>
          <a:xfrm>
            <a:off x="5127163" y="1490550"/>
            <a:ext cx="2411700" cy="320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latin typeface="Bree Serif"/>
                <a:ea typeface="Bree Serif"/>
                <a:cs typeface="Bree Serif"/>
                <a:sym typeface="Bree Serif"/>
              </a:rPr>
              <a:t>Girls team :</a:t>
            </a:r>
            <a:endParaRPr b="1" sz="1000">
              <a:latin typeface="Bree Serif"/>
              <a:ea typeface="Bree Serif"/>
              <a:cs typeface="Bree Serif"/>
              <a:sym typeface="Bree Serif"/>
            </a:endParaRPr>
          </a:p>
          <a:p>
            <a:pPr indent="0" lvl="0" marL="0" rtl="0" algn="l">
              <a:spcBef>
                <a:spcPts val="0"/>
              </a:spcBef>
              <a:spcAft>
                <a:spcPts val="0"/>
              </a:spcAft>
              <a:buNone/>
            </a:pPr>
            <a:r>
              <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Ajeed Al Rashoud</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‏Taif Alotaibi</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‏Noura Al Turki</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‏Amirah Al-Zahrani</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‏Alhanouf Al-haluli</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‏Sara Al-Abdulkarem</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‏Renad Al Haqbani</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‏Nouf Al Humaidhi</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Jude Al Khalifah</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Nouf Al Hussaini</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 Danah Al Halees</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 Rema Al Mutawa</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 Maha Al Nahdi </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Razan Al zohaifi </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Ghalia </a:t>
            </a:r>
            <a:r>
              <a:rPr b="1" lang="ar" sz="1000">
                <a:solidFill>
                  <a:schemeClr val="dk1"/>
                </a:solidFill>
                <a:latin typeface="Bree Serif"/>
                <a:ea typeface="Bree Serif"/>
                <a:cs typeface="Bree Serif"/>
                <a:sym typeface="Bree Serif"/>
              </a:rPr>
              <a:t>Alnufaei</a:t>
            </a:r>
            <a:endParaRPr b="1" sz="1000">
              <a:latin typeface="Bree Serif"/>
              <a:ea typeface="Bree Serif"/>
              <a:cs typeface="Bree Serif"/>
              <a:sym typeface="Bree Serif"/>
            </a:endParaRPr>
          </a:p>
        </p:txBody>
      </p:sp>
      <p:sp>
        <p:nvSpPr>
          <p:cNvPr id="560" name="Google Shape;560;p49"/>
          <p:cNvSpPr txBox="1"/>
          <p:nvPr/>
        </p:nvSpPr>
        <p:spPr>
          <a:xfrm>
            <a:off x="3627475" y="769375"/>
            <a:ext cx="1499700" cy="41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400">
                <a:solidFill>
                  <a:srgbClr val="000000"/>
                </a:solidFill>
                <a:latin typeface="Bree Serif"/>
                <a:ea typeface="Bree Serif"/>
                <a:cs typeface="Bree Serif"/>
                <a:sym typeface="Bree Serif"/>
              </a:rPr>
              <a:t>Team leaders</a:t>
            </a:r>
            <a:endParaRPr b="1" sz="1400">
              <a:solidFill>
                <a:srgbClr val="000000"/>
              </a:solidFill>
            </a:endParaRPr>
          </a:p>
        </p:txBody>
      </p:sp>
      <p:sp>
        <p:nvSpPr>
          <p:cNvPr id="561" name="Google Shape;561;p49"/>
          <p:cNvSpPr/>
          <p:nvPr/>
        </p:nvSpPr>
        <p:spPr>
          <a:xfrm rot="10797218">
            <a:off x="8027273" y="4706680"/>
            <a:ext cx="1112100" cy="299400"/>
          </a:xfrm>
          <a:prstGeom prst="homePlate">
            <a:avLst>
              <a:gd fmla="val 50000" name="adj"/>
            </a:avLst>
          </a:prstGeom>
          <a:solidFill>
            <a:srgbClr val="D5DB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49">
            <a:hlinkClick r:id="rId4"/>
          </p:cNvPr>
          <p:cNvSpPr txBox="1"/>
          <p:nvPr/>
        </p:nvSpPr>
        <p:spPr>
          <a:xfrm>
            <a:off x="8186275" y="4694550"/>
            <a:ext cx="953100" cy="25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000">
                <a:latin typeface="Bree Serif"/>
                <a:ea typeface="Bree Serif"/>
                <a:cs typeface="Bree Serif"/>
                <a:sym typeface="Bree Serif"/>
              </a:rPr>
              <a:t>Editing file </a:t>
            </a:r>
            <a:endParaRPr sz="1000">
              <a:latin typeface="Bree Serif"/>
              <a:ea typeface="Bree Serif"/>
              <a:cs typeface="Bree Serif"/>
              <a:sym typeface="Bree Serif"/>
            </a:endParaRPr>
          </a:p>
        </p:txBody>
      </p:sp>
      <p:sp>
        <p:nvSpPr>
          <p:cNvPr id="563" name="Google Shape;563;p49"/>
          <p:cNvSpPr txBox="1"/>
          <p:nvPr/>
        </p:nvSpPr>
        <p:spPr>
          <a:xfrm>
            <a:off x="1680050" y="1341225"/>
            <a:ext cx="2411700" cy="2469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ar" sz="1000">
                <a:latin typeface="Bree Serif"/>
                <a:ea typeface="Bree Serif"/>
                <a:cs typeface="Bree Serif"/>
                <a:sym typeface="Bree Serif"/>
              </a:rPr>
              <a:t>Boys team: </a:t>
            </a:r>
            <a:endParaRPr b="1" sz="1000">
              <a:latin typeface="Bree Serif"/>
              <a:ea typeface="Bree Serif"/>
              <a:cs typeface="Bree Serif"/>
              <a:sym typeface="Bree Serif"/>
            </a:endParaRPr>
          </a:p>
          <a:p>
            <a:pPr indent="-292100" lvl="0" marL="457200" rtl="0" algn="l">
              <a:lnSpc>
                <a:spcPct val="115000"/>
              </a:lnSpc>
              <a:spcBef>
                <a:spcPts val="1000"/>
              </a:spcBef>
              <a:spcAft>
                <a:spcPts val="0"/>
              </a:spcAft>
              <a:buClr>
                <a:srgbClr val="000000"/>
              </a:buClr>
              <a:buSzPts val="1000"/>
              <a:buFont typeface="Bree Serif"/>
              <a:buChar char="●"/>
            </a:pPr>
            <a:r>
              <a:rPr b="1" lang="ar" sz="1000">
                <a:latin typeface="Bree Serif"/>
                <a:ea typeface="Bree Serif"/>
                <a:cs typeface="Bree Serif"/>
                <a:sym typeface="Bree Serif"/>
              </a:rPr>
              <a:t>Mohammed Al-huqbani</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Clr>
                <a:srgbClr val="000000"/>
              </a:buClr>
              <a:buSzPts val="1000"/>
              <a:buFont typeface="Bree Serif"/>
              <a:buChar char="●"/>
            </a:pPr>
            <a:r>
              <a:rPr b="1" lang="ar" sz="1000">
                <a:latin typeface="Bree Serif"/>
                <a:ea typeface="Bree Serif"/>
                <a:cs typeface="Bree Serif"/>
                <a:sym typeface="Bree Serif"/>
              </a:rPr>
              <a:t>Salman Alagla</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Clr>
                <a:srgbClr val="000000"/>
              </a:buClr>
              <a:buSzPts val="1000"/>
              <a:buFont typeface="Bree Serif"/>
              <a:buChar char="●"/>
            </a:pPr>
            <a:r>
              <a:rPr b="1" lang="ar" sz="1000">
                <a:latin typeface="Bree Serif"/>
                <a:ea typeface="Bree Serif"/>
                <a:cs typeface="Bree Serif"/>
                <a:sym typeface="Bree Serif"/>
              </a:rPr>
              <a:t>Ziyad Al-jofan</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Clr>
                <a:srgbClr val="000000"/>
              </a:buClr>
              <a:buSzPts val="1000"/>
              <a:buFont typeface="Bree Serif"/>
              <a:buChar char="●"/>
            </a:pPr>
            <a:r>
              <a:rPr b="1" lang="ar" sz="1000">
                <a:latin typeface="Bree Serif"/>
                <a:ea typeface="Bree Serif"/>
                <a:cs typeface="Bree Serif"/>
                <a:sym typeface="Bree Serif"/>
              </a:rPr>
              <a:t>Ali Aldawood</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Clr>
                <a:srgbClr val="000000"/>
              </a:buClr>
              <a:buSzPts val="1000"/>
              <a:buFont typeface="Bree Serif"/>
              <a:buChar char="●"/>
            </a:pPr>
            <a:r>
              <a:rPr b="1" lang="ar" sz="1000">
                <a:latin typeface="Bree Serif"/>
                <a:ea typeface="Bree Serif"/>
                <a:cs typeface="Bree Serif"/>
                <a:sym typeface="Bree Serif"/>
              </a:rPr>
              <a:t>Khalid Nagshabandi</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Clr>
                <a:srgbClr val="000000"/>
              </a:buClr>
              <a:buSzPts val="1000"/>
              <a:buFont typeface="Bree Serif"/>
              <a:buChar char="●"/>
            </a:pPr>
            <a:r>
              <a:rPr b="1" lang="ar" sz="1000">
                <a:latin typeface="Bree Serif"/>
                <a:ea typeface="Bree Serif"/>
                <a:cs typeface="Bree Serif"/>
                <a:sym typeface="Bree Serif"/>
              </a:rPr>
              <a:t>Sameh nuser</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Clr>
                <a:srgbClr val="000000"/>
              </a:buClr>
              <a:buSzPts val="1000"/>
              <a:buFont typeface="Bree Serif"/>
              <a:buChar char="●"/>
            </a:pPr>
            <a:r>
              <a:rPr b="1" lang="ar" sz="1000">
                <a:latin typeface="Bree Serif"/>
                <a:ea typeface="Bree Serif"/>
                <a:cs typeface="Bree Serif"/>
                <a:sym typeface="Bree Serif"/>
              </a:rPr>
              <a:t>Abdullah Basamh</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Clr>
                <a:srgbClr val="000000"/>
              </a:buClr>
              <a:buSzPts val="1000"/>
              <a:buFont typeface="Bree Serif"/>
              <a:buChar char="●"/>
            </a:pPr>
            <a:r>
              <a:rPr b="1" lang="ar" sz="1000">
                <a:latin typeface="Bree Serif"/>
                <a:ea typeface="Bree Serif"/>
                <a:cs typeface="Bree Serif"/>
                <a:sym typeface="Bree Serif"/>
              </a:rPr>
              <a:t>Alwaleed Alsaleh</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Clr>
                <a:srgbClr val="000000"/>
              </a:buClr>
              <a:buSzPts val="1000"/>
              <a:buFont typeface="Bree Serif"/>
              <a:buChar char="●"/>
            </a:pPr>
            <a:r>
              <a:rPr b="1" lang="ar" sz="1000">
                <a:latin typeface="Bree Serif"/>
                <a:ea typeface="Bree Serif"/>
                <a:cs typeface="Bree Serif"/>
                <a:sym typeface="Bree Serif"/>
              </a:rPr>
              <a:t>Mohaned Makkawi</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Clr>
                <a:srgbClr val="000000"/>
              </a:buClr>
              <a:buSzPts val="1000"/>
              <a:buFont typeface="Bree Serif"/>
              <a:buChar char="●"/>
            </a:pPr>
            <a:r>
              <a:rPr b="1" lang="ar" sz="1000">
                <a:latin typeface="Bree Serif"/>
                <a:ea typeface="Bree Serif"/>
                <a:cs typeface="Bree Serif"/>
                <a:sym typeface="Bree Serif"/>
              </a:rPr>
              <a:t>Abdullah Alghamdi</a:t>
            </a:r>
            <a:endParaRPr b="1" sz="1000">
              <a:latin typeface="Bree Serif"/>
              <a:ea typeface="Bree Serif"/>
              <a:cs typeface="Bree Serif"/>
              <a:sym typeface="Bree Serif"/>
            </a:endParaRPr>
          </a:p>
        </p:txBody>
      </p:sp>
      <p:pic>
        <p:nvPicPr>
          <p:cNvPr id="564" name="Google Shape;564;p49"/>
          <p:cNvPicPr preferRelativeResize="0"/>
          <p:nvPr/>
        </p:nvPicPr>
        <p:blipFill>
          <a:blip r:embed="rId5">
            <a:alphaModFix/>
          </a:blip>
          <a:stretch>
            <a:fillRect/>
          </a:stretch>
        </p:blipFill>
        <p:spPr>
          <a:xfrm>
            <a:off x="238312" y="3777625"/>
            <a:ext cx="1261724" cy="1283600"/>
          </a:xfrm>
          <a:prstGeom prst="rect">
            <a:avLst/>
          </a:prstGeom>
          <a:noFill/>
          <a:ln>
            <a:noFill/>
          </a:ln>
        </p:spPr>
      </p:pic>
      <p:pic>
        <p:nvPicPr>
          <p:cNvPr id="565" name="Google Shape;565;p49">
            <a:hlinkClick r:id="rId6"/>
          </p:cNvPr>
          <p:cNvPicPr preferRelativeResize="0"/>
          <p:nvPr/>
        </p:nvPicPr>
        <p:blipFill>
          <a:blip r:embed="rId7">
            <a:alphaModFix/>
          </a:blip>
          <a:stretch>
            <a:fillRect/>
          </a:stretch>
        </p:blipFill>
        <p:spPr>
          <a:xfrm>
            <a:off x="637125" y="4535375"/>
            <a:ext cx="217201" cy="198163"/>
          </a:xfrm>
          <a:prstGeom prst="rect">
            <a:avLst/>
          </a:prstGeom>
          <a:noFill/>
          <a:ln>
            <a:noFill/>
          </a:ln>
        </p:spPr>
      </p:pic>
      <p:pic>
        <p:nvPicPr>
          <p:cNvPr id="566" name="Google Shape;566;p49">
            <a:hlinkClick r:id="rId8"/>
          </p:cNvPr>
          <p:cNvPicPr preferRelativeResize="0"/>
          <p:nvPr/>
        </p:nvPicPr>
        <p:blipFill>
          <a:blip r:embed="rId9">
            <a:alphaModFix/>
          </a:blip>
          <a:stretch>
            <a:fillRect/>
          </a:stretch>
        </p:blipFill>
        <p:spPr>
          <a:xfrm>
            <a:off x="889885" y="4563658"/>
            <a:ext cx="217200" cy="141600"/>
          </a:xfrm>
          <a:prstGeom prst="roundRect">
            <a:avLst>
              <a:gd fmla="val 16667" name="adj"/>
            </a:avLst>
          </a:prstGeom>
          <a:noFill/>
          <a:ln>
            <a:noFill/>
          </a:ln>
        </p:spPr>
      </p:pic>
      <p:sp>
        <p:nvSpPr>
          <p:cNvPr id="567" name="Google Shape;567;p49"/>
          <p:cNvSpPr txBox="1"/>
          <p:nvPr/>
        </p:nvSpPr>
        <p:spPr>
          <a:xfrm rot="-1103">
            <a:off x="401620" y="4303614"/>
            <a:ext cx="935100" cy="231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ar" sz="600">
                <a:solidFill>
                  <a:srgbClr val="000000"/>
                </a:solidFill>
                <a:latin typeface="Bree Serif"/>
                <a:ea typeface="Bree Serif"/>
                <a:cs typeface="Bree Serif"/>
                <a:sym typeface="Bree Serif"/>
              </a:rPr>
              <a:t>Contact us: </a:t>
            </a:r>
            <a:endParaRPr b="1" sz="600">
              <a:solidFill>
                <a:srgbClr val="000000"/>
              </a:solidFill>
              <a:latin typeface="Bree Serif"/>
              <a:ea typeface="Bree Serif"/>
              <a:cs typeface="Bree Serif"/>
              <a:sym typeface="Bree Serif"/>
            </a:endParaRPr>
          </a:p>
          <a:p>
            <a:pPr indent="0" lvl="0" marL="0" rtl="0" algn="ctr">
              <a:lnSpc>
                <a:spcPct val="115000"/>
              </a:lnSpc>
              <a:spcBef>
                <a:spcPts val="0"/>
              </a:spcBef>
              <a:spcAft>
                <a:spcPts val="0"/>
              </a:spcAft>
              <a:buNone/>
            </a:pPr>
            <a:r>
              <a:t/>
            </a:r>
            <a:endParaRPr b="1" sz="600">
              <a:solidFill>
                <a:srgbClr val="000000"/>
              </a:solidFill>
              <a:latin typeface="Bree Serif"/>
              <a:ea typeface="Bree Serif"/>
              <a:cs typeface="Bree Serif"/>
              <a:sym typeface="Bree Serif"/>
            </a:endParaRPr>
          </a:p>
        </p:txBody>
      </p:sp>
      <p:pic>
        <p:nvPicPr>
          <p:cNvPr id="568" name="Google Shape;568;p49"/>
          <p:cNvPicPr preferRelativeResize="0"/>
          <p:nvPr/>
        </p:nvPicPr>
        <p:blipFill rotWithShape="1">
          <a:blip r:embed="rId10">
            <a:alphaModFix/>
          </a:blip>
          <a:srcRect b="27552" l="5000" r="47686" t="14830"/>
          <a:stretch/>
        </p:blipFill>
        <p:spPr>
          <a:xfrm>
            <a:off x="5298575" y="4269275"/>
            <a:ext cx="232032" cy="231900"/>
          </a:xfrm>
          <a:prstGeom prst="rect">
            <a:avLst/>
          </a:prstGeom>
          <a:noFill/>
          <a:ln>
            <a:noFill/>
          </a:ln>
        </p:spPr>
      </p:pic>
      <p:sp>
        <p:nvSpPr>
          <p:cNvPr id="569" name="Google Shape;569;p49"/>
          <p:cNvSpPr txBox="1"/>
          <p:nvPr/>
        </p:nvSpPr>
        <p:spPr>
          <a:xfrm>
            <a:off x="2329314" y="4650600"/>
            <a:ext cx="4634700" cy="3462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Font typeface="Bree Serif"/>
              <a:buChar char="●"/>
            </a:pPr>
            <a:r>
              <a:rPr lang="ar" sz="1300">
                <a:latin typeface="Bree Serif"/>
                <a:ea typeface="Bree Serif"/>
                <a:cs typeface="Bree Serif"/>
                <a:sym typeface="Bree Serif"/>
              </a:rPr>
              <a:t>A huge thanks for pharma’s </a:t>
            </a:r>
            <a:r>
              <a:rPr lang="ar" sz="1300">
                <a:latin typeface="Bree Serif"/>
                <a:ea typeface="Bree Serif"/>
                <a:cs typeface="Bree Serif"/>
                <a:sym typeface="Bree Serif"/>
              </a:rPr>
              <a:t>queen: May Babeer</a:t>
            </a:r>
            <a:endParaRPr sz="1300">
              <a:latin typeface="Bree Serif"/>
              <a:ea typeface="Bree Serif"/>
              <a:cs typeface="Bree Serif"/>
              <a:sym typeface="Bree Serif"/>
            </a:endParaRPr>
          </a:p>
        </p:txBody>
      </p:sp>
      <p:pic>
        <p:nvPicPr>
          <p:cNvPr id="570" name="Google Shape;570;p49"/>
          <p:cNvPicPr preferRelativeResize="0"/>
          <p:nvPr/>
        </p:nvPicPr>
        <p:blipFill rotWithShape="1">
          <a:blip r:embed="rId10">
            <a:alphaModFix/>
          </a:blip>
          <a:srcRect b="27552" l="5000" r="47686" t="14830"/>
          <a:stretch/>
        </p:blipFill>
        <p:spPr>
          <a:xfrm>
            <a:off x="2490348" y="4740425"/>
            <a:ext cx="232033" cy="231900"/>
          </a:xfrm>
          <a:prstGeom prst="rect">
            <a:avLst/>
          </a:prstGeom>
          <a:noFill/>
          <a:ln>
            <a:noFill/>
          </a:ln>
        </p:spPr>
      </p:pic>
      <p:pic>
        <p:nvPicPr>
          <p:cNvPr id="571" name="Google Shape;571;p49"/>
          <p:cNvPicPr preferRelativeResize="0"/>
          <p:nvPr/>
        </p:nvPicPr>
        <p:blipFill rotWithShape="1">
          <a:blip r:embed="rId10">
            <a:alphaModFix/>
          </a:blip>
          <a:srcRect b="27552" l="5000" r="47686" t="14830"/>
          <a:stretch/>
        </p:blipFill>
        <p:spPr>
          <a:xfrm>
            <a:off x="5218300" y="1183075"/>
            <a:ext cx="232032" cy="231900"/>
          </a:xfrm>
          <a:prstGeom prst="rect">
            <a:avLst/>
          </a:prstGeom>
          <a:noFill/>
          <a:ln>
            <a:noFill/>
          </a:ln>
        </p:spPr>
      </p:pic>
      <p:pic>
        <p:nvPicPr>
          <p:cNvPr id="572" name="Google Shape;572;p49"/>
          <p:cNvPicPr preferRelativeResize="0"/>
          <p:nvPr/>
        </p:nvPicPr>
        <p:blipFill rotWithShape="1">
          <a:blip r:embed="rId10">
            <a:alphaModFix/>
          </a:blip>
          <a:srcRect b="27552" l="5000" r="47686" t="14830"/>
          <a:stretch/>
        </p:blipFill>
        <p:spPr>
          <a:xfrm>
            <a:off x="1531425" y="1183075"/>
            <a:ext cx="232032" cy="231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15" name="Shape 215"/>
        <p:cNvGrpSpPr/>
        <p:nvPr/>
      </p:nvGrpSpPr>
      <p:grpSpPr>
        <a:xfrm>
          <a:off x="0" y="0"/>
          <a:ext cx="0" cy="0"/>
          <a:chOff x="0" y="0"/>
          <a:chExt cx="0" cy="0"/>
        </a:xfrm>
      </p:grpSpPr>
      <p:sp>
        <p:nvSpPr>
          <p:cNvPr id="216" name="Google Shape;216;p38"/>
          <p:cNvSpPr txBox="1"/>
          <p:nvPr/>
        </p:nvSpPr>
        <p:spPr>
          <a:xfrm>
            <a:off x="914450" y="2126725"/>
            <a:ext cx="5674500" cy="1925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Bree Serif"/>
              <a:buChar char="●"/>
            </a:pPr>
            <a:r>
              <a:rPr lang="ar" sz="1200">
                <a:solidFill>
                  <a:schemeClr val="dk1"/>
                </a:solidFill>
                <a:latin typeface="Bree Serif"/>
                <a:ea typeface="Bree Serif"/>
                <a:cs typeface="Bree Serif"/>
                <a:sym typeface="Bree Serif"/>
              </a:rPr>
              <a:t>Describe the shape, position, relations and structure of the thyroid gland.</a:t>
            </a:r>
            <a:endParaRPr sz="600">
              <a:solidFill>
                <a:schemeClr val="dk1"/>
              </a:solidFill>
              <a:latin typeface="Bree Serif"/>
              <a:ea typeface="Bree Serif"/>
              <a:cs typeface="Bree Serif"/>
              <a:sym typeface="Bree Serif"/>
            </a:endParaRPr>
          </a:p>
          <a:p>
            <a:pPr indent="0" lvl="0" marL="457200" rtl="0" algn="l">
              <a:spcBef>
                <a:spcPts val="0"/>
              </a:spcBef>
              <a:spcAft>
                <a:spcPts val="0"/>
              </a:spcAft>
              <a:buNone/>
            </a:pPr>
            <a:r>
              <a:t/>
            </a:r>
            <a:endParaRPr sz="600">
              <a:solidFill>
                <a:schemeClr val="dk1"/>
              </a:solidFill>
              <a:latin typeface="Bree Serif"/>
              <a:ea typeface="Bree Serif"/>
              <a:cs typeface="Bree Serif"/>
              <a:sym typeface="Bree Serif"/>
            </a:endParaRPr>
          </a:p>
          <a:p>
            <a:pPr indent="-304800" lvl="0" marL="457200" rtl="0" algn="l">
              <a:spcBef>
                <a:spcPts val="0"/>
              </a:spcBef>
              <a:spcAft>
                <a:spcPts val="0"/>
              </a:spcAft>
              <a:buClr>
                <a:schemeClr val="dk1"/>
              </a:buClr>
              <a:buSzPts val="1200"/>
              <a:buFont typeface="Bree Serif"/>
              <a:buChar char="●"/>
            </a:pPr>
            <a:r>
              <a:rPr lang="ar" sz="1200">
                <a:solidFill>
                  <a:schemeClr val="dk1"/>
                </a:solidFill>
                <a:latin typeface="Bree Serif"/>
                <a:ea typeface="Bree Serif"/>
                <a:cs typeface="Bree Serif"/>
                <a:sym typeface="Bree Serif"/>
              </a:rPr>
              <a:t>List the blood supply &amp; lymphatic drainage of the thyroid gland.</a:t>
            </a:r>
            <a:endParaRPr sz="600">
              <a:solidFill>
                <a:schemeClr val="dk1"/>
              </a:solidFill>
              <a:latin typeface="Bree Serif"/>
              <a:ea typeface="Bree Serif"/>
              <a:cs typeface="Bree Serif"/>
              <a:sym typeface="Bree Serif"/>
            </a:endParaRPr>
          </a:p>
          <a:p>
            <a:pPr indent="0" lvl="0" marL="457200" rtl="0" algn="l">
              <a:spcBef>
                <a:spcPts val="0"/>
              </a:spcBef>
              <a:spcAft>
                <a:spcPts val="0"/>
              </a:spcAft>
              <a:buNone/>
            </a:pPr>
            <a:r>
              <a:t/>
            </a:r>
            <a:endParaRPr sz="600">
              <a:solidFill>
                <a:schemeClr val="dk1"/>
              </a:solidFill>
              <a:latin typeface="Bree Serif"/>
              <a:ea typeface="Bree Serif"/>
              <a:cs typeface="Bree Serif"/>
              <a:sym typeface="Bree Serif"/>
            </a:endParaRPr>
          </a:p>
          <a:p>
            <a:pPr indent="-304800" lvl="0" marL="457200" rtl="0" algn="l">
              <a:spcBef>
                <a:spcPts val="0"/>
              </a:spcBef>
              <a:spcAft>
                <a:spcPts val="0"/>
              </a:spcAft>
              <a:buClr>
                <a:schemeClr val="dk1"/>
              </a:buClr>
              <a:buSzPts val="1200"/>
              <a:buFont typeface="Bree Serif"/>
              <a:buChar char="●"/>
            </a:pPr>
            <a:r>
              <a:rPr lang="ar" sz="1200">
                <a:solidFill>
                  <a:schemeClr val="dk1"/>
                </a:solidFill>
                <a:latin typeface="Bree Serif"/>
                <a:ea typeface="Bree Serif"/>
                <a:cs typeface="Bree Serif"/>
                <a:sym typeface="Bree Serif"/>
              </a:rPr>
              <a:t>List the nerves endanger with thyroidectomy operation.</a:t>
            </a:r>
            <a:endParaRPr sz="600">
              <a:solidFill>
                <a:schemeClr val="dk1"/>
              </a:solidFill>
              <a:latin typeface="Bree Serif"/>
              <a:ea typeface="Bree Serif"/>
              <a:cs typeface="Bree Serif"/>
              <a:sym typeface="Bree Serif"/>
            </a:endParaRPr>
          </a:p>
          <a:p>
            <a:pPr indent="0" lvl="0" marL="457200" rtl="0" algn="l">
              <a:spcBef>
                <a:spcPts val="0"/>
              </a:spcBef>
              <a:spcAft>
                <a:spcPts val="0"/>
              </a:spcAft>
              <a:buNone/>
            </a:pPr>
            <a:r>
              <a:t/>
            </a:r>
            <a:endParaRPr sz="600">
              <a:solidFill>
                <a:schemeClr val="dk1"/>
              </a:solidFill>
              <a:latin typeface="Bree Serif"/>
              <a:ea typeface="Bree Serif"/>
              <a:cs typeface="Bree Serif"/>
              <a:sym typeface="Bree Serif"/>
            </a:endParaRPr>
          </a:p>
          <a:p>
            <a:pPr indent="-304800" lvl="0" marL="457200" rtl="0" algn="l">
              <a:spcBef>
                <a:spcPts val="0"/>
              </a:spcBef>
              <a:spcAft>
                <a:spcPts val="0"/>
              </a:spcAft>
              <a:buClr>
                <a:schemeClr val="dk1"/>
              </a:buClr>
              <a:buSzPts val="1200"/>
              <a:buFont typeface="Bree Serif"/>
              <a:buChar char="●"/>
            </a:pPr>
            <a:r>
              <a:rPr lang="ar" sz="1200">
                <a:solidFill>
                  <a:schemeClr val="dk1"/>
                </a:solidFill>
                <a:latin typeface="Bree Serif"/>
                <a:ea typeface="Bree Serif"/>
                <a:cs typeface="Bree Serif"/>
                <a:sym typeface="Bree Serif"/>
              </a:rPr>
              <a:t>Describe the shape, position, blood supply &amp; lymphatic drainage of the parathyroid glands.</a:t>
            </a:r>
            <a:endParaRPr sz="600">
              <a:solidFill>
                <a:schemeClr val="dk1"/>
              </a:solidFill>
              <a:latin typeface="Bree Serif"/>
              <a:ea typeface="Bree Serif"/>
              <a:cs typeface="Bree Serif"/>
              <a:sym typeface="Bree Serif"/>
            </a:endParaRPr>
          </a:p>
          <a:p>
            <a:pPr indent="0" lvl="0" marL="457200" rtl="0" algn="l">
              <a:spcBef>
                <a:spcPts val="0"/>
              </a:spcBef>
              <a:spcAft>
                <a:spcPts val="0"/>
              </a:spcAft>
              <a:buNone/>
            </a:pPr>
            <a:r>
              <a:t/>
            </a:r>
            <a:endParaRPr sz="600">
              <a:solidFill>
                <a:schemeClr val="dk1"/>
              </a:solidFill>
              <a:latin typeface="Bree Serif"/>
              <a:ea typeface="Bree Serif"/>
              <a:cs typeface="Bree Serif"/>
              <a:sym typeface="Bree Serif"/>
            </a:endParaRPr>
          </a:p>
          <a:p>
            <a:pPr indent="-304800" lvl="0" marL="457200" rtl="0" algn="l">
              <a:spcBef>
                <a:spcPts val="0"/>
              </a:spcBef>
              <a:spcAft>
                <a:spcPts val="0"/>
              </a:spcAft>
              <a:buClr>
                <a:schemeClr val="dk1"/>
              </a:buClr>
              <a:buSzPts val="1200"/>
              <a:buFont typeface="Bree Serif"/>
              <a:buChar char="●"/>
            </a:pPr>
            <a:r>
              <a:rPr lang="ar" sz="1200">
                <a:solidFill>
                  <a:schemeClr val="dk1"/>
                </a:solidFill>
                <a:latin typeface="Bree Serif"/>
                <a:ea typeface="Bree Serif"/>
                <a:cs typeface="Bree Serif"/>
                <a:sym typeface="Bree Serif"/>
              </a:rPr>
              <a:t>Describe the development of the thyroid &amp; parathyroid glands.</a:t>
            </a:r>
            <a:endParaRPr sz="600">
              <a:solidFill>
                <a:schemeClr val="dk1"/>
              </a:solidFill>
              <a:latin typeface="Bree Serif"/>
              <a:ea typeface="Bree Serif"/>
              <a:cs typeface="Bree Serif"/>
              <a:sym typeface="Bree Serif"/>
            </a:endParaRPr>
          </a:p>
          <a:p>
            <a:pPr indent="0" lvl="0" marL="457200" rtl="0" algn="l">
              <a:spcBef>
                <a:spcPts val="0"/>
              </a:spcBef>
              <a:spcAft>
                <a:spcPts val="0"/>
              </a:spcAft>
              <a:buNone/>
            </a:pPr>
            <a:r>
              <a:t/>
            </a:r>
            <a:endParaRPr sz="600">
              <a:solidFill>
                <a:schemeClr val="dk1"/>
              </a:solidFill>
              <a:latin typeface="Bree Serif"/>
              <a:ea typeface="Bree Serif"/>
              <a:cs typeface="Bree Serif"/>
              <a:sym typeface="Bree Serif"/>
            </a:endParaRPr>
          </a:p>
          <a:p>
            <a:pPr indent="-304800" lvl="0" marL="457200" rtl="0" algn="l">
              <a:spcBef>
                <a:spcPts val="0"/>
              </a:spcBef>
              <a:spcAft>
                <a:spcPts val="0"/>
              </a:spcAft>
              <a:buClr>
                <a:schemeClr val="dk1"/>
              </a:buClr>
              <a:buSzPts val="1200"/>
              <a:buFont typeface="Bree Serif"/>
              <a:buChar char="●"/>
            </a:pPr>
            <a:r>
              <a:rPr lang="ar" sz="1200">
                <a:solidFill>
                  <a:schemeClr val="dk1"/>
                </a:solidFill>
                <a:latin typeface="Bree Serif"/>
                <a:ea typeface="Bree Serif"/>
                <a:cs typeface="Bree Serif"/>
                <a:sym typeface="Bree Serif"/>
              </a:rPr>
              <a:t>Describe the most common congenital anomalies of the thyroid gland.</a:t>
            </a:r>
            <a:endParaRPr sz="1200">
              <a:solidFill>
                <a:schemeClr val="dk1"/>
              </a:solidFill>
              <a:latin typeface="Bree Serif"/>
              <a:ea typeface="Bree Serif"/>
              <a:cs typeface="Bree Serif"/>
              <a:sym typeface="Bree Serif"/>
            </a:endParaRPr>
          </a:p>
        </p:txBody>
      </p:sp>
      <p:sp>
        <p:nvSpPr>
          <p:cNvPr id="217" name="Google Shape;217;p38"/>
          <p:cNvSpPr txBox="1"/>
          <p:nvPr/>
        </p:nvSpPr>
        <p:spPr>
          <a:xfrm>
            <a:off x="1145000" y="1593700"/>
            <a:ext cx="5021700" cy="40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FF0000"/>
                </a:solidFill>
                <a:latin typeface="Bree Serif"/>
                <a:ea typeface="Bree Serif"/>
                <a:cs typeface="Bree Serif"/>
                <a:sym typeface="Bree Serif"/>
              </a:rPr>
              <a:t>At the end of the lecture, students should be able to:</a:t>
            </a:r>
            <a:endParaRPr/>
          </a:p>
        </p:txBody>
      </p:sp>
      <p:sp>
        <p:nvSpPr>
          <p:cNvPr id="218" name="Google Shape;218;p38"/>
          <p:cNvSpPr txBox="1"/>
          <p:nvPr/>
        </p:nvSpPr>
        <p:spPr>
          <a:xfrm>
            <a:off x="1658458" y="673236"/>
            <a:ext cx="3552600" cy="53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3000">
                <a:solidFill>
                  <a:srgbClr val="000000"/>
                </a:solidFill>
                <a:latin typeface="Bree Serif"/>
                <a:ea typeface="Bree Serif"/>
                <a:cs typeface="Bree Serif"/>
                <a:sym typeface="Bree Serif"/>
              </a:rPr>
              <a:t>Objectives</a:t>
            </a:r>
            <a:endParaRPr b="1" sz="3000">
              <a:solidFill>
                <a:srgbClr val="000000"/>
              </a:solidFill>
              <a:latin typeface="Bree Serif"/>
              <a:ea typeface="Bree Serif"/>
              <a:cs typeface="Bree Serif"/>
              <a:sym typeface="Bree Serif"/>
            </a:endParaRPr>
          </a:p>
        </p:txBody>
      </p:sp>
      <p:pic>
        <p:nvPicPr>
          <p:cNvPr id="219" name="Google Shape;219;p38"/>
          <p:cNvPicPr preferRelativeResize="0"/>
          <p:nvPr/>
        </p:nvPicPr>
        <p:blipFill>
          <a:blip r:embed="rId3">
            <a:alphaModFix/>
          </a:blip>
          <a:stretch>
            <a:fillRect/>
          </a:stretch>
        </p:blipFill>
        <p:spPr>
          <a:xfrm>
            <a:off x="952550" y="1647201"/>
            <a:ext cx="192450" cy="234100"/>
          </a:xfrm>
          <a:prstGeom prst="rect">
            <a:avLst/>
          </a:prstGeom>
          <a:noFill/>
          <a:ln>
            <a:noFill/>
          </a:ln>
        </p:spPr>
      </p:pic>
      <p:pic>
        <p:nvPicPr>
          <p:cNvPr id="220" name="Google Shape;220;p38"/>
          <p:cNvPicPr preferRelativeResize="0"/>
          <p:nvPr/>
        </p:nvPicPr>
        <p:blipFill rotWithShape="1">
          <a:blip r:embed="rId4">
            <a:alphaModFix/>
          </a:blip>
          <a:srcRect b="3081" l="8095" r="8095" t="0"/>
          <a:stretch/>
        </p:blipFill>
        <p:spPr>
          <a:xfrm>
            <a:off x="6508014" y="1728100"/>
            <a:ext cx="2347726" cy="3288639"/>
          </a:xfrm>
          <a:prstGeom prst="rect">
            <a:avLst/>
          </a:prstGeom>
          <a:noFill/>
          <a:ln>
            <a:noFill/>
          </a:ln>
        </p:spPr>
      </p:pic>
      <p:sp>
        <p:nvSpPr>
          <p:cNvPr id="221" name="Google Shape;221;p38"/>
          <p:cNvSpPr txBox="1"/>
          <p:nvPr/>
        </p:nvSpPr>
        <p:spPr>
          <a:xfrm>
            <a:off x="6699375" y="413875"/>
            <a:ext cx="1965000" cy="1055100"/>
          </a:xfrm>
          <a:prstGeom prst="rect">
            <a:avLst/>
          </a:prstGeom>
          <a:noFill/>
          <a:ln cap="flat" cmpd="sng" w="19050">
            <a:solidFill>
              <a:srgbClr val="99999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1" i="0" lang="ar" sz="1000" u="none" cap="none" strike="noStrike">
                <a:solidFill>
                  <a:srgbClr val="000000"/>
                </a:solidFill>
                <a:latin typeface="Bree Serif"/>
                <a:ea typeface="Bree Serif"/>
                <a:cs typeface="Bree Serif"/>
                <a:sym typeface="Bree Serif"/>
              </a:rPr>
              <a:t>Color guide :</a:t>
            </a:r>
            <a:endParaRPr b="1" i="0" sz="1000" u="none" cap="none" strike="noStrike">
              <a:solidFill>
                <a:srgbClr val="000000"/>
              </a:solidFill>
              <a:latin typeface="Bree Serif"/>
              <a:ea typeface="Bree Serif"/>
              <a:cs typeface="Bree Serif"/>
              <a:sym typeface="Bree Serif"/>
            </a:endParaRPr>
          </a:p>
          <a:p>
            <a:pPr indent="0" lvl="0" marL="0" marR="0" rtl="0" algn="l">
              <a:lnSpc>
                <a:spcPct val="115000"/>
              </a:lnSpc>
              <a:spcBef>
                <a:spcPts val="0"/>
              </a:spcBef>
              <a:spcAft>
                <a:spcPts val="0"/>
              </a:spcAft>
              <a:buClr>
                <a:srgbClr val="000000"/>
              </a:buClr>
              <a:buSzPts val="1200"/>
              <a:buFont typeface="Arial"/>
              <a:buNone/>
            </a:pPr>
            <a:r>
              <a:rPr b="0" i="0" lang="ar" sz="1000" u="none" cap="none" strike="noStrike">
                <a:solidFill>
                  <a:srgbClr val="000000"/>
                </a:solidFill>
                <a:latin typeface="Bree Serif"/>
                <a:ea typeface="Bree Serif"/>
                <a:cs typeface="Bree Serif"/>
                <a:sym typeface="Bree Serif"/>
              </a:rPr>
              <a:t>Only in boys slides in </a:t>
            </a:r>
            <a:r>
              <a:rPr b="1" i="0" lang="ar" sz="1000" u="none" cap="none" strike="noStrike">
                <a:solidFill>
                  <a:srgbClr val="93C47D"/>
                </a:solidFill>
                <a:latin typeface="Bree Serif"/>
                <a:ea typeface="Bree Serif"/>
                <a:cs typeface="Bree Serif"/>
                <a:sym typeface="Bree Serif"/>
              </a:rPr>
              <a:t>Green</a:t>
            </a:r>
            <a:endParaRPr b="1" i="0" sz="1000" u="none" cap="none" strike="noStrike">
              <a:solidFill>
                <a:srgbClr val="93C47D"/>
              </a:solidFill>
              <a:latin typeface="Bree Serif"/>
              <a:ea typeface="Bree Serif"/>
              <a:cs typeface="Bree Serif"/>
              <a:sym typeface="Bree Serif"/>
            </a:endParaRPr>
          </a:p>
          <a:p>
            <a:pPr indent="0" lvl="0" marL="0" marR="0" rtl="0" algn="l">
              <a:lnSpc>
                <a:spcPct val="115000"/>
              </a:lnSpc>
              <a:spcBef>
                <a:spcPts val="0"/>
              </a:spcBef>
              <a:spcAft>
                <a:spcPts val="0"/>
              </a:spcAft>
              <a:buClr>
                <a:srgbClr val="000000"/>
              </a:buClr>
              <a:buSzPts val="1200"/>
              <a:buFont typeface="Arial"/>
              <a:buNone/>
            </a:pPr>
            <a:r>
              <a:rPr b="0" i="0" lang="ar" sz="1000" u="none" cap="none" strike="noStrike">
                <a:solidFill>
                  <a:srgbClr val="000000"/>
                </a:solidFill>
                <a:latin typeface="Bree Serif"/>
                <a:ea typeface="Bree Serif"/>
                <a:cs typeface="Bree Serif"/>
                <a:sym typeface="Bree Serif"/>
              </a:rPr>
              <a:t>Only in girls slides in </a:t>
            </a:r>
            <a:r>
              <a:rPr b="1" i="0" lang="ar" sz="1000" u="none" cap="none" strike="noStrike">
                <a:solidFill>
                  <a:srgbClr val="674EA7"/>
                </a:solidFill>
                <a:latin typeface="Bree Serif"/>
                <a:ea typeface="Bree Serif"/>
                <a:cs typeface="Bree Serif"/>
                <a:sym typeface="Bree Serif"/>
              </a:rPr>
              <a:t>Purple</a:t>
            </a:r>
            <a:endParaRPr b="1" i="0" sz="1000" u="none" cap="none" strike="noStrike">
              <a:solidFill>
                <a:srgbClr val="674EA7"/>
              </a:solidFill>
              <a:latin typeface="Bree Serif"/>
              <a:ea typeface="Bree Serif"/>
              <a:cs typeface="Bree Serif"/>
              <a:sym typeface="Bree Serif"/>
            </a:endParaRPr>
          </a:p>
          <a:p>
            <a:pPr indent="0" lvl="0" marL="0" marR="0" rtl="0" algn="l">
              <a:lnSpc>
                <a:spcPct val="115000"/>
              </a:lnSpc>
              <a:spcBef>
                <a:spcPts val="0"/>
              </a:spcBef>
              <a:spcAft>
                <a:spcPts val="0"/>
              </a:spcAft>
              <a:buClr>
                <a:srgbClr val="000000"/>
              </a:buClr>
              <a:buSzPts val="1200"/>
              <a:buFont typeface="Arial"/>
              <a:buNone/>
            </a:pPr>
            <a:r>
              <a:rPr b="0" i="0" lang="ar" sz="1000" u="none" cap="none" strike="noStrike">
                <a:solidFill>
                  <a:srgbClr val="000000"/>
                </a:solidFill>
                <a:latin typeface="Bree Serif"/>
                <a:ea typeface="Bree Serif"/>
                <a:cs typeface="Bree Serif"/>
                <a:sym typeface="Bree Serif"/>
              </a:rPr>
              <a:t>important in </a:t>
            </a:r>
            <a:r>
              <a:rPr b="1" i="0" lang="ar" sz="1000" u="none" cap="none" strike="noStrike">
                <a:solidFill>
                  <a:srgbClr val="FF0000"/>
                </a:solidFill>
                <a:latin typeface="Bree Serif"/>
                <a:ea typeface="Bree Serif"/>
                <a:cs typeface="Bree Serif"/>
                <a:sym typeface="Bree Serif"/>
              </a:rPr>
              <a:t>Red</a:t>
            </a:r>
            <a:endParaRPr b="1" i="0" sz="1000" u="none" cap="none" strike="noStrike">
              <a:solidFill>
                <a:srgbClr val="0070C0"/>
              </a:solidFill>
              <a:latin typeface="Bree Serif"/>
              <a:ea typeface="Bree Serif"/>
              <a:cs typeface="Bree Serif"/>
              <a:sym typeface="Bree Serif"/>
            </a:endParaRPr>
          </a:p>
          <a:p>
            <a:pPr indent="0" lvl="0" marL="0" marR="0" rtl="0" algn="l">
              <a:lnSpc>
                <a:spcPct val="115000"/>
              </a:lnSpc>
              <a:spcBef>
                <a:spcPts val="0"/>
              </a:spcBef>
              <a:spcAft>
                <a:spcPts val="0"/>
              </a:spcAft>
              <a:buClr>
                <a:srgbClr val="000000"/>
              </a:buClr>
              <a:buSzPts val="1200"/>
              <a:buFont typeface="Arial"/>
              <a:buNone/>
            </a:pPr>
            <a:r>
              <a:rPr lang="ar" sz="1000">
                <a:latin typeface="Bree Serif"/>
                <a:ea typeface="Bree Serif"/>
                <a:cs typeface="Bree Serif"/>
                <a:sym typeface="Bree Serif"/>
              </a:rPr>
              <a:t>Notes </a:t>
            </a:r>
            <a:r>
              <a:rPr b="0" i="0" lang="ar" sz="1000" u="none" cap="none" strike="noStrike">
                <a:solidFill>
                  <a:srgbClr val="000000"/>
                </a:solidFill>
                <a:latin typeface="Bree Serif"/>
                <a:ea typeface="Bree Serif"/>
                <a:cs typeface="Bree Serif"/>
                <a:sym typeface="Bree Serif"/>
              </a:rPr>
              <a:t>in </a:t>
            </a:r>
            <a:r>
              <a:rPr b="1" i="0" lang="ar" sz="1000" u="none" cap="none" strike="noStrike">
                <a:solidFill>
                  <a:srgbClr val="B7B7B7"/>
                </a:solidFill>
                <a:latin typeface="Bree Serif"/>
                <a:ea typeface="Bree Serif"/>
                <a:cs typeface="Bree Serif"/>
                <a:sym typeface="Bree Serif"/>
              </a:rPr>
              <a:t>Grey</a:t>
            </a:r>
            <a:endParaRPr b="0" i="0" sz="1000" u="none" cap="none" strike="noStrike">
              <a:solidFill>
                <a:srgbClr val="B7B7B7"/>
              </a:solidFill>
              <a:latin typeface="Bree Serif"/>
              <a:ea typeface="Bree Serif"/>
              <a:cs typeface="Bree Serif"/>
              <a:sym typeface="Bree Serif"/>
            </a:endParaRPr>
          </a:p>
        </p:txBody>
      </p:sp>
      <p:sp>
        <p:nvSpPr>
          <p:cNvPr id="222" name="Google Shape;222;p38"/>
          <p:cNvSpPr/>
          <p:nvPr/>
        </p:nvSpPr>
        <p:spPr>
          <a:xfrm rot="-5400000">
            <a:off x="4457100" y="-4457100"/>
            <a:ext cx="234000" cy="9148200"/>
          </a:xfrm>
          <a:prstGeom prst="rect">
            <a:avLst/>
          </a:prstGeom>
          <a:solidFill>
            <a:srgbClr val="D5DB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p39"/>
          <p:cNvSpPr txBox="1"/>
          <p:nvPr/>
        </p:nvSpPr>
        <p:spPr>
          <a:xfrm>
            <a:off x="3649825" y="1056916"/>
            <a:ext cx="2070300" cy="431100"/>
          </a:xfrm>
          <a:prstGeom prst="rect">
            <a:avLst/>
          </a:prstGeom>
          <a:noFill/>
          <a:ln>
            <a:noFill/>
          </a:ln>
        </p:spPr>
        <p:txBody>
          <a:bodyPr anchorCtr="0" anchor="ctr" bIns="45700" lIns="91425" spcFirstLastPara="1" rIns="91425" wrap="square" tIns="45700">
            <a:noAutofit/>
          </a:bodyPr>
          <a:lstStyle/>
          <a:p>
            <a:pPr indent="-292100" lvl="0" marL="457200" marR="0" rtl="0" algn="l">
              <a:lnSpc>
                <a:spcPct val="100000"/>
              </a:lnSpc>
              <a:spcBef>
                <a:spcPts val="0"/>
              </a:spcBef>
              <a:spcAft>
                <a:spcPts val="0"/>
              </a:spcAft>
              <a:buSzPts val="1000"/>
              <a:buFont typeface="Bree Serif"/>
              <a:buChar char="●"/>
            </a:pPr>
            <a:r>
              <a:rPr lang="ar" sz="1000">
                <a:latin typeface="Bree Serif"/>
                <a:ea typeface="Bree Serif"/>
                <a:cs typeface="Bree Serif"/>
                <a:sym typeface="Bree Serif"/>
              </a:rPr>
              <a:t>Prevertebral</a:t>
            </a:r>
            <a:r>
              <a:rPr lang="ar" sz="1000">
                <a:latin typeface="Bree Serif"/>
                <a:ea typeface="Bree Serif"/>
                <a:cs typeface="Bree Serif"/>
                <a:sym typeface="Bree Serif"/>
              </a:rPr>
              <a:t> layer.</a:t>
            </a:r>
            <a:endParaRPr sz="1000">
              <a:latin typeface="Bree Serif"/>
              <a:ea typeface="Bree Serif"/>
              <a:cs typeface="Bree Serif"/>
              <a:sym typeface="Bree Serif"/>
            </a:endParaRPr>
          </a:p>
          <a:p>
            <a:pPr indent="-279400" lvl="0" marL="457200" marR="0" rtl="0" algn="l">
              <a:lnSpc>
                <a:spcPct val="100000"/>
              </a:lnSpc>
              <a:spcBef>
                <a:spcPts val="0"/>
              </a:spcBef>
              <a:spcAft>
                <a:spcPts val="0"/>
              </a:spcAft>
              <a:buClr>
                <a:srgbClr val="999999"/>
              </a:buClr>
              <a:buSzPts val="800"/>
              <a:buFont typeface="Bree Serif"/>
              <a:buChar char="●"/>
            </a:pPr>
            <a:r>
              <a:rPr lang="ar" sz="800">
                <a:solidFill>
                  <a:srgbClr val="999999"/>
                </a:solidFill>
                <a:latin typeface="Bree Serif"/>
                <a:ea typeface="Bree Serif"/>
                <a:cs typeface="Bree Serif"/>
                <a:sym typeface="Bree Serif"/>
              </a:rPr>
              <a:t>Surrounds prevertebral muscles</a:t>
            </a:r>
            <a:endParaRPr sz="800">
              <a:solidFill>
                <a:srgbClr val="999999"/>
              </a:solidFill>
              <a:latin typeface="Bree Serif"/>
              <a:ea typeface="Bree Serif"/>
              <a:cs typeface="Bree Serif"/>
              <a:sym typeface="Bree Serif"/>
            </a:endParaRPr>
          </a:p>
        </p:txBody>
      </p:sp>
      <p:sp>
        <p:nvSpPr>
          <p:cNvPr id="228" name="Google Shape;228;p39"/>
          <p:cNvSpPr txBox="1"/>
          <p:nvPr/>
        </p:nvSpPr>
        <p:spPr>
          <a:xfrm>
            <a:off x="1931125" y="1077575"/>
            <a:ext cx="2001300" cy="431100"/>
          </a:xfrm>
          <a:prstGeom prst="rect">
            <a:avLst/>
          </a:prstGeom>
          <a:noFill/>
          <a:ln>
            <a:noFill/>
          </a:ln>
        </p:spPr>
        <p:txBody>
          <a:bodyPr anchorCtr="0" anchor="ctr" bIns="45700" lIns="91425" spcFirstLastPara="1" rIns="91425" wrap="square" tIns="45700">
            <a:noAutofit/>
          </a:bodyPr>
          <a:lstStyle/>
          <a:p>
            <a:pPr indent="-292100" lvl="0" marL="457200" marR="0" rtl="0" algn="l">
              <a:lnSpc>
                <a:spcPct val="100000"/>
              </a:lnSpc>
              <a:spcBef>
                <a:spcPts val="0"/>
              </a:spcBef>
              <a:spcAft>
                <a:spcPts val="0"/>
              </a:spcAft>
              <a:buSzPts val="1000"/>
              <a:buFont typeface="Bree Serif"/>
              <a:buChar char="●"/>
            </a:pPr>
            <a:r>
              <a:rPr lang="ar" sz="1000">
                <a:latin typeface="Bree Serif"/>
                <a:ea typeface="Bree Serif"/>
                <a:cs typeface="Bree Serif"/>
                <a:sym typeface="Bree Serif"/>
              </a:rPr>
              <a:t>Pretracheal</a:t>
            </a:r>
            <a:r>
              <a:rPr lang="ar" sz="1000">
                <a:latin typeface="Bree Serif"/>
                <a:ea typeface="Bree Serif"/>
                <a:cs typeface="Bree Serif"/>
                <a:sym typeface="Bree Serif"/>
              </a:rPr>
              <a:t> layer.</a:t>
            </a:r>
            <a:endParaRPr sz="1000">
              <a:latin typeface="Bree Serif"/>
              <a:ea typeface="Bree Serif"/>
              <a:cs typeface="Bree Serif"/>
              <a:sym typeface="Bree Serif"/>
            </a:endParaRPr>
          </a:p>
          <a:p>
            <a:pPr indent="-279400" lvl="0" marL="457200" marR="0" rtl="0" algn="l">
              <a:lnSpc>
                <a:spcPct val="100000"/>
              </a:lnSpc>
              <a:spcBef>
                <a:spcPts val="0"/>
              </a:spcBef>
              <a:spcAft>
                <a:spcPts val="0"/>
              </a:spcAft>
              <a:buClr>
                <a:srgbClr val="999999"/>
              </a:buClr>
              <a:buSzPts val="800"/>
              <a:buFont typeface="Bree Serif"/>
              <a:buChar char="●"/>
            </a:pPr>
            <a:r>
              <a:rPr lang="ar" sz="800">
                <a:solidFill>
                  <a:srgbClr val="999999"/>
                </a:solidFill>
                <a:latin typeface="Bree Serif"/>
                <a:ea typeface="Bree Serif"/>
                <a:cs typeface="Bree Serif"/>
                <a:sym typeface="Bree Serif"/>
              </a:rPr>
              <a:t>Surrounds the trachea and thyroid gland</a:t>
            </a:r>
            <a:endParaRPr sz="800">
              <a:solidFill>
                <a:srgbClr val="999999"/>
              </a:solidFill>
              <a:latin typeface="Bree Serif"/>
              <a:ea typeface="Bree Serif"/>
              <a:cs typeface="Bree Serif"/>
              <a:sym typeface="Bree Serif"/>
            </a:endParaRPr>
          </a:p>
        </p:txBody>
      </p:sp>
      <p:sp>
        <p:nvSpPr>
          <p:cNvPr id="229" name="Google Shape;229;p39"/>
          <p:cNvSpPr txBox="1"/>
          <p:nvPr/>
        </p:nvSpPr>
        <p:spPr>
          <a:xfrm>
            <a:off x="23225" y="850075"/>
            <a:ext cx="2123400" cy="1052400"/>
          </a:xfrm>
          <a:prstGeom prst="rect">
            <a:avLst/>
          </a:prstGeom>
          <a:noFill/>
          <a:ln>
            <a:noFill/>
          </a:ln>
        </p:spPr>
        <p:txBody>
          <a:bodyPr anchorCtr="0" anchor="ctr" bIns="45700" lIns="91425" spcFirstLastPara="1" rIns="91425" wrap="square" tIns="45700">
            <a:noAutofit/>
          </a:bodyPr>
          <a:lstStyle/>
          <a:p>
            <a:pPr indent="-292100" lvl="0" marL="457200" marR="0" rtl="0" algn="l">
              <a:lnSpc>
                <a:spcPct val="100000"/>
              </a:lnSpc>
              <a:spcBef>
                <a:spcPts val="0"/>
              </a:spcBef>
              <a:spcAft>
                <a:spcPts val="0"/>
              </a:spcAft>
              <a:buSzPts val="1000"/>
              <a:buFont typeface="Bree Serif"/>
              <a:buChar char="●"/>
            </a:pPr>
            <a:r>
              <a:rPr lang="ar" sz="1000">
                <a:latin typeface="Bree Serif"/>
                <a:ea typeface="Bree Serif"/>
                <a:cs typeface="Bree Serif"/>
                <a:sym typeface="Bree Serif"/>
              </a:rPr>
              <a:t>Investing layer.</a:t>
            </a:r>
            <a:endParaRPr sz="1000">
              <a:latin typeface="Bree Serif"/>
              <a:ea typeface="Bree Serif"/>
              <a:cs typeface="Bree Serif"/>
              <a:sym typeface="Bree Serif"/>
            </a:endParaRPr>
          </a:p>
          <a:p>
            <a:pPr indent="-279400" lvl="0" marL="457200" marR="0" rtl="0" algn="l">
              <a:lnSpc>
                <a:spcPct val="100000"/>
              </a:lnSpc>
              <a:spcBef>
                <a:spcPts val="0"/>
              </a:spcBef>
              <a:spcAft>
                <a:spcPts val="0"/>
              </a:spcAft>
              <a:buClr>
                <a:srgbClr val="999999"/>
              </a:buClr>
              <a:buSzPts val="800"/>
              <a:buFont typeface="Bree Serif"/>
              <a:buChar char="●"/>
            </a:pPr>
            <a:r>
              <a:rPr lang="ar" sz="800">
                <a:solidFill>
                  <a:srgbClr val="999999"/>
                </a:solidFill>
                <a:latin typeface="Bree Serif"/>
                <a:ea typeface="Bree Serif"/>
                <a:cs typeface="Bree Serif"/>
                <a:sym typeface="Bree Serif"/>
              </a:rPr>
              <a:t>surrounds sternocleidomastoid anterolaterally and trapezius posterolaterally </a:t>
            </a:r>
            <a:endParaRPr sz="800">
              <a:solidFill>
                <a:srgbClr val="999999"/>
              </a:solidFill>
              <a:latin typeface="Bree Serif"/>
              <a:ea typeface="Bree Serif"/>
              <a:cs typeface="Bree Serif"/>
              <a:sym typeface="Bree Serif"/>
            </a:endParaRPr>
          </a:p>
          <a:p>
            <a:pPr indent="0" lvl="0" marL="457200" marR="0" rtl="0" algn="l">
              <a:lnSpc>
                <a:spcPct val="100000"/>
              </a:lnSpc>
              <a:spcBef>
                <a:spcPts val="0"/>
              </a:spcBef>
              <a:spcAft>
                <a:spcPts val="0"/>
              </a:spcAft>
              <a:buNone/>
            </a:pPr>
            <a:r>
              <a:t/>
            </a:r>
            <a:endParaRPr sz="1000">
              <a:latin typeface="Bree Serif"/>
              <a:ea typeface="Bree Serif"/>
              <a:cs typeface="Bree Serif"/>
              <a:sym typeface="Bree Serif"/>
            </a:endParaRPr>
          </a:p>
        </p:txBody>
      </p:sp>
      <p:sp>
        <p:nvSpPr>
          <p:cNvPr id="230" name="Google Shape;230;p39"/>
          <p:cNvSpPr txBox="1"/>
          <p:nvPr>
            <p:ph idx="12" type="sldNum"/>
          </p:nvPr>
        </p:nvSpPr>
        <p:spPr>
          <a:xfrm>
            <a:off x="8832425" y="4883700"/>
            <a:ext cx="274200" cy="259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ar"/>
              <a:t>‹#›</a:t>
            </a:fld>
            <a:endParaRPr/>
          </a:p>
        </p:txBody>
      </p:sp>
      <p:sp>
        <p:nvSpPr>
          <p:cNvPr id="231" name="Google Shape;231;p39"/>
          <p:cNvSpPr txBox="1"/>
          <p:nvPr/>
        </p:nvSpPr>
        <p:spPr>
          <a:xfrm>
            <a:off x="0" y="154625"/>
            <a:ext cx="8133600" cy="552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ar" sz="3000">
                <a:latin typeface="Bree Serif"/>
                <a:ea typeface="Bree Serif"/>
                <a:cs typeface="Bree Serif"/>
                <a:sym typeface="Bree Serif"/>
              </a:rPr>
              <a:t>Anatomy of the thyroid and Parathyroid</a:t>
            </a:r>
            <a:endParaRPr b="1" sz="3000">
              <a:solidFill>
                <a:srgbClr val="000000"/>
              </a:solidFill>
              <a:latin typeface="Bree Serif"/>
              <a:ea typeface="Bree Serif"/>
              <a:cs typeface="Bree Serif"/>
              <a:sym typeface="Bree Serif"/>
            </a:endParaRPr>
          </a:p>
        </p:txBody>
      </p:sp>
      <p:sp>
        <p:nvSpPr>
          <p:cNvPr id="232" name="Google Shape;232;p39"/>
          <p:cNvSpPr txBox="1"/>
          <p:nvPr/>
        </p:nvSpPr>
        <p:spPr>
          <a:xfrm>
            <a:off x="152425" y="689875"/>
            <a:ext cx="4977600" cy="36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latin typeface="Bree Serif"/>
                <a:ea typeface="Bree Serif"/>
                <a:cs typeface="Bree Serif"/>
                <a:sym typeface="Bree Serif"/>
              </a:rPr>
              <a:t>Deep fascia or deep cervical fascia of the neck is divided mainly into 3 layers:</a:t>
            </a:r>
            <a:endParaRPr sz="1000">
              <a:latin typeface="Bree Serif"/>
              <a:ea typeface="Bree Serif"/>
              <a:cs typeface="Bree Serif"/>
              <a:sym typeface="Bree Serif"/>
            </a:endParaRPr>
          </a:p>
        </p:txBody>
      </p:sp>
      <p:grpSp>
        <p:nvGrpSpPr>
          <p:cNvPr id="233" name="Google Shape;233;p39"/>
          <p:cNvGrpSpPr/>
          <p:nvPr/>
        </p:nvGrpSpPr>
        <p:grpSpPr>
          <a:xfrm>
            <a:off x="141022" y="1027822"/>
            <a:ext cx="347190" cy="360222"/>
            <a:chOff x="2391948" y="1635646"/>
            <a:chExt cx="805546" cy="1584088"/>
          </a:xfrm>
        </p:grpSpPr>
        <p:sp>
          <p:nvSpPr>
            <p:cNvPr id="234" name="Google Shape;234;p39"/>
            <p:cNvSpPr/>
            <p:nvPr/>
          </p:nvSpPr>
          <p:spPr>
            <a:xfrm>
              <a:off x="2391994" y="1635646"/>
              <a:ext cx="805500" cy="792000"/>
            </a:xfrm>
            <a:prstGeom prst="rect">
              <a:avLst/>
            </a:prstGeom>
            <a:solidFill>
              <a:srgbClr val="00C3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800" u="none" cap="none" strike="noStrike">
                <a:solidFill>
                  <a:srgbClr val="FFFFFF"/>
                </a:solidFill>
                <a:latin typeface="Arial"/>
                <a:ea typeface="Arial"/>
                <a:cs typeface="Arial"/>
                <a:sym typeface="Arial"/>
              </a:endParaRPr>
            </a:p>
          </p:txBody>
        </p:sp>
        <p:sp>
          <p:nvSpPr>
            <p:cNvPr id="235" name="Google Shape;235;p39"/>
            <p:cNvSpPr/>
            <p:nvPr/>
          </p:nvSpPr>
          <p:spPr>
            <a:xfrm rot="10800000">
              <a:off x="2391948" y="2427734"/>
              <a:ext cx="805500" cy="792000"/>
            </a:xfrm>
            <a:prstGeom prst="triangle">
              <a:avLst>
                <a:gd fmla="val 0" name="adj"/>
              </a:avLst>
            </a:prstGeom>
            <a:solidFill>
              <a:srgbClr val="00C3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800" u="none" cap="none" strike="noStrike">
                <a:solidFill>
                  <a:srgbClr val="FFFFFF"/>
                </a:solidFill>
                <a:latin typeface="Arial"/>
                <a:ea typeface="Arial"/>
                <a:cs typeface="Arial"/>
                <a:sym typeface="Arial"/>
              </a:endParaRPr>
            </a:p>
          </p:txBody>
        </p:sp>
      </p:grpSp>
      <p:sp>
        <p:nvSpPr>
          <p:cNvPr id="236" name="Google Shape;236;p39"/>
          <p:cNvSpPr txBox="1"/>
          <p:nvPr/>
        </p:nvSpPr>
        <p:spPr>
          <a:xfrm>
            <a:off x="150790" y="1027867"/>
            <a:ext cx="327600" cy="180900"/>
          </a:xfrm>
          <a:prstGeom prst="rect">
            <a:avLst/>
          </a:prstGeom>
          <a:solidFill>
            <a:srgbClr val="00C3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sz="800">
                <a:solidFill>
                  <a:srgbClr val="FFFFFF"/>
                </a:solidFill>
                <a:latin typeface="Exo"/>
                <a:ea typeface="Exo"/>
                <a:cs typeface="Exo"/>
                <a:sym typeface="Exo"/>
              </a:rPr>
              <a:t>01</a:t>
            </a:r>
            <a:endParaRPr b="1" sz="800">
              <a:solidFill>
                <a:srgbClr val="FFFFFF"/>
              </a:solidFill>
              <a:latin typeface="Exo"/>
              <a:ea typeface="Exo"/>
              <a:cs typeface="Exo"/>
              <a:sym typeface="Exo"/>
            </a:endParaRPr>
          </a:p>
        </p:txBody>
      </p:sp>
      <p:grpSp>
        <p:nvGrpSpPr>
          <p:cNvPr id="237" name="Google Shape;237;p39"/>
          <p:cNvGrpSpPr/>
          <p:nvPr/>
        </p:nvGrpSpPr>
        <p:grpSpPr>
          <a:xfrm>
            <a:off x="2046023" y="1062463"/>
            <a:ext cx="347190" cy="360222"/>
            <a:chOff x="2391948" y="1635646"/>
            <a:chExt cx="805546" cy="1584088"/>
          </a:xfrm>
        </p:grpSpPr>
        <p:sp>
          <p:nvSpPr>
            <p:cNvPr id="238" name="Google Shape;238;p39"/>
            <p:cNvSpPr/>
            <p:nvPr/>
          </p:nvSpPr>
          <p:spPr>
            <a:xfrm>
              <a:off x="2391994" y="1635646"/>
              <a:ext cx="805500" cy="792000"/>
            </a:xfrm>
            <a:prstGeom prst="rect">
              <a:avLst/>
            </a:prstGeom>
            <a:solidFill>
              <a:srgbClr val="674EA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800" u="none" cap="none" strike="noStrike">
                <a:solidFill>
                  <a:srgbClr val="FFFFFF"/>
                </a:solidFill>
                <a:latin typeface="Arial"/>
                <a:ea typeface="Arial"/>
                <a:cs typeface="Arial"/>
                <a:sym typeface="Arial"/>
              </a:endParaRPr>
            </a:p>
          </p:txBody>
        </p:sp>
        <p:sp>
          <p:nvSpPr>
            <p:cNvPr id="239" name="Google Shape;239;p39"/>
            <p:cNvSpPr/>
            <p:nvPr/>
          </p:nvSpPr>
          <p:spPr>
            <a:xfrm rot="10800000">
              <a:off x="2391948" y="2427734"/>
              <a:ext cx="805500" cy="792000"/>
            </a:xfrm>
            <a:prstGeom prst="triangle">
              <a:avLst>
                <a:gd fmla="val 0" name="adj"/>
              </a:avLst>
            </a:prstGeom>
            <a:solidFill>
              <a:srgbClr val="674EA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800" u="none" cap="none" strike="noStrike">
                <a:solidFill>
                  <a:srgbClr val="FFFFFF"/>
                </a:solidFill>
                <a:latin typeface="Arial"/>
                <a:ea typeface="Arial"/>
                <a:cs typeface="Arial"/>
                <a:sym typeface="Arial"/>
              </a:endParaRPr>
            </a:p>
          </p:txBody>
        </p:sp>
      </p:grpSp>
      <p:sp>
        <p:nvSpPr>
          <p:cNvPr id="240" name="Google Shape;240;p39"/>
          <p:cNvSpPr txBox="1"/>
          <p:nvPr/>
        </p:nvSpPr>
        <p:spPr>
          <a:xfrm>
            <a:off x="2045971" y="1051962"/>
            <a:ext cx="347400" cy="180900"/>
          </a:xfrm>
          <a:prstGeom prst="rect">
            <a:avLst/>
          </a:prstGeom>
          <a:solidFill>
            <a:srgbClr val="674EA7"/>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sz="800">
                <a:solidFill>
                  <a:srgbClr val="FFFFFF"/>
                </a:solidFill>
                <a:latin typeface="Exo"/>
                <a:ea typeface="Exo"/>
                <a:cs typeface="Exo"/>
                <a:sym typeface="Exo"/>
              </a:rPr>
              <a:t>02</a:t>
            </a:r>
            <a:endParaRPr b="1" sz="800">
              <a:solidFill>
                <a:srgbClr val="FFFFFF"/>
              </a:solidFill>
              <a:latin typeface="Exo"/>
              <a:ea typeface="Exo"/>
              <a:cs typeface="Exo"/>
              <a:sym typeface="Exo"/>
            </a:endParaRPr>
          </a:p>
        </p:txBody>
      </p:sp>
      <p:sp>
        <p:nvSpPr>
          <p:cNvPr id="241" name="Google Shape;241;p39"/>
          <p:cNvSpPr txBox="1"/>
          <p:nvPr/>
        </p:nvSpPr>
        <p:spPr>
          <a:xfrm>
            <a:off x="3722371" y="1050987"/>
            <a:ext cx="347400" cy="180900"/>
          </a:xfrm>
          <a:prstGeom prst="rect">
            <a:avLst/>
          </a:prstGeom>
          <a:solidFill>
            <a:srgbClr val="E69138"/>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sz="800">
                <a:solidFill>
                  <a:srgbClr val="FFFFFF"/>
                </a:solidFill>
                <a:latin typeface="Exo"/>
                <a:ea typeface="Exo"/>
                <a:cs typeface="Exo"/>
                <a:sym typeface="Exo"/>
              </a:rPr>
              <a:t>03</a:t>
            </a:r>
            <a:endParaRPr b="1" sz="800">
              <a:solidFill>
                <a:srgbClr val="FFFFFF"/>
              </a:solidFill>
              <a:latin typeface="Exo"/>
              <a:ea typeface="Exo"/>
              <a:cs typeface="Exo"/>
              <a:sym typeface="Exo"/>
            </a:endParaRPr>
          </a:p>
        </p:txBody>
      </p:sp>
      <p:sp>
        <p:nvSpPr>
          <p:cNvPr id="242" name="Google Shape;242;p39"/>
          <p:cNvSpPr/>
          <p:nvPr/>
        </p:nvSpPr>
        <p:spPr>
          <a:xfrm rot="10800000">
            <a:off x="3722166" y="1232675"/>
            <a:ext cx="347400" cy="180300"/>
          </a:xfrm>
          <a:prstGeom prst="triangle">
            <a:avLst>
              <a:gd fmla="val 0" name="adj"/>
            </a:avLst>
          </a:prstGeom>
          <a:solidFill>
            <a:srgbClr val="E6913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800" u="none" cap="none" strike="noStrike">
              <a:solidFill>
                <a:srgbClr val="FFFFFF"/>
              </a:solidFill>
              <a:latin typeface="Arial"/>
              <a:ea typeface="Arial"/>
              <a:cs typeface="Arial"/>
              <a:sym typeface="Arial"/>
            </a:endParaRPr>
          </a:p>
        </p:txBody>
      </p:sp>
      <p:grpSp>
        <p:nvGrpSpPr>
          <p:cNvPr id="243" name="Google Shape;243;p39"/>
          <p:cNvGrpSpPr/>
          <p:nvPr/>
        </p:nvGrpSpPr>
        <p:grpSpPr>
          <a:xfrm>
            <a:off x="7456652" y="897694"/>
            <a:ext cx="1466351" cy="1327627"/>
            <a:chOff x="3020782" y="1058521"/>
            <a:chExt cx="1428635" cy="1387425"/>
          </a:xfrm>
        </p:grpSpPr>
        <p:grpSp>
          <p:nvGrpSpPr>
            <p:cNvPr id="244" name="Google Shape;244;p39"/>
            <p:cNvGrpSpPr/>
            <p:nvPr/>
          </p:nvGrpSpPr>
          <p:grpSpPr>
            <a:xfrm>
              <a:off x="3020782" y="1058521"/>
              <a:ext cx="1428635" cy="1356047"/>
              <a:chOff x="2235214" y="543950"/>
              <a:chExt cx="4542559" cy="4206100"/>
            </a:xfrm>
          </p:grpSpPr>
          <p:pic>
            <p:nvPicPr>
              <p:cNvPr id="245" name="Google Shape;245;p39"/>
              <p:cNvPicPr preferRelativeResize="0"/>
              <p:nvPr/>
            </p:nvPicPr>
            <p:blipFill rotWithShape="1">
              <a:blip r:embed="rId3">
                <a:alphaModFix/>
              </a:blip>
              <a:srcRect b="0" l="43240" r="7109" t="12952"/>
              <a:stretch/>
            </p:blipFill>
            <p:spPr>
              <a:xfrm>
                <a:off x="2237825" y="543950"/>
                <a:ext cx="4539948" cy="4206100"/>
              </a:xfrm>
              <a:prstGeom prst="rect">
                <a:avLst/>
              </a:prstGeom>
              <a:noFill/>
              <a:ln>
                <a:noFill/>
              </a:ln>
            </p:spPr>
          </p:pic>
          <p:sp>
            <p:nvSpPr>
              <p:cNvPr id="246" name="Google Shape;246;p39"/>
              <p:cNvSpPr/>
              <p:nvPr/>
            </p:nvSpPr>
            <p:spPr>
              <a:xfrm>
                <a:off x="2235214" y="543950"/>
                <a:ext cx="845100" cy="180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7" name="Google Shape;247;p39"/>
            <p:cNvSpPr/>
            <p:nvPr/>
          </p:nvSpPr>
          <p:spPr>
            <a:xfrm>
              <a:off x="3955307" y="2387746"/>
              <a:ext cx="265800" cy="58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8" name="Google Shape;248;p39"/>
          <p:cNvGrpSpPr/>
          <p:nvPr/>
        </p:nvGrpSpPr>
        <p:grpSpPr>
          <a:xfrm>
            <a:off x="5398862" y="1027822"/>
            <a:ext cx="373854" cy="360222"/>
            <a:chOff x="2391948" y="1635646"/>
            <a:chExt cx="805546" cy="1584088"/>
          </a:xfrm>
        </p:grpSpPr>
        <p:sp>
          <p:nvSpPr>
            <p:cNvPr id="249" name="Google Shape;249;p39"/>
            <p:cNvSpPr/>
            <p:nvPr/>
          </p:nvSpPr>
          <p:spPr>
            <a:xfrm>
              <a:off x="2391994" y="1635646"/>
              <a:ext cx="805500" cy="792000"/>
            </a:xfrm>
            <a:prstGeom prst="rect">
              <a:avLst/>
            </a:prstGeom>
            <a:solidFill>
              <a:srgbClr val="CC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800" u="none" cap="none" strike="noStrike">
                <a:solidFill>
                  <a:srgbClr val="FFFFFF"/>
                </a:solidFill>
                <a:latin typeface="Arial"/>
                <a:ea typeface="Arial"/>
                <a:cs typeface="Arial"/>
                <a:sym typeface="Arial"/>
              </a:endParaRPr>
            </a:p>
          </p:txBody>
        </p:sp>
        <p:sp>
          <p:nvSpPr>
            <p:cNvPr id="250" name="Google Shape;250;p39"/>
            <p:cNvSpPr/>
            <p:nvPr/>
          </p:nvSpPr>
          <p:spPr>
            <a:xfrm rot="10800000">
              <a:off x="2391948" y="2427734"/>
              <a:ext cx="805500" cy="792000"/>
            </a:xfrm>
            <a:prstGeom prst="triangle">
              <a:avLst>
                <a:gd fmla="val 0" name="adj"/>
              </a:avLst>
            </a:prstGeom>
            <a:solidFill>
              <a:srgbClr val="CC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800" u="none" cap="none" strike="noStrike">
                <a:solidFill>
                  <a:srgbClr val="FFFFFF"/>
                </a:solidFill>
                <a:latin typeface="Arial"/>
                <a:ea typeface="Arial"/>
                <a:cs typeface="Arial"/>
                <a:sym typeface="Arial"/>
              </a:endParaRPr>
            </a:p>
          </p:txBody>
        </p:sp>
      </p:grpSp>
      <p:sp>
        <p:nvSpPr>
          <p:cNvPr id="251" name="Google Shape;251;p39"/>
          <p:cNvSpPr txBox="1"/>
          <p:nvPr/>
        </p:nvSpPr>
        <p:spPr>
          <a:xfrm>
            <a:off x="5409343" y="1027867"/>
            <a:ext cx="352800" cy="180900"/>
          </a:xfrm>
          <a:prstGeom prst="rect">
            <a:avLst/>
          </a:prstGeom>
          <a:solidFill>
            <a:srgbClr val="CC00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sz="800">
                <a:solidFill>
                  <a:srgbClr val="FFFFFF"/>
                </a:solidFill>
                <a:latin typeface="Exo"/>
                <a:ea typeface="Exo"/>
                <a:cs typeface="Exo"/>
                <a:sym typeface="Exo"/>
              </a:rPr>
              <a:t>04</a:t>
            </a:r>
            <a:endParaRPr b="1" sz="800">
              <a:solidFill>
                <a:srgbClr val="FFFFFF"/>
              </a:solidFill>
              <a:latin typeface="Exo"/>
              <a:ea typeface="Exo"/>
              <a:cs typeface="Exo"/>
              <a:sym typeface="Exo"/>
            </a:endParaRPr>
          </a:p>
        </p:txBody>
      </p:sp>
      <p:sp>
        <p:nvSpPr>
          <p:cNvPr id="252" name="Google Shape;252;p39"/>
          <p:cNvSpPr txBox="1"/>
          <p:nvPr/>
        </p:nvSpPr>
        <p:spPr>
          <a:xfrm>
            <a:off x="5818550" y="942725"/>
            <a:ext cx="1385100" cy="4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93C47D"/>
                </a:solidFill>
                <a:latin typeface="Bree Serif"/>
                <a:ea typeface="Bree Serif"/>
                <a:cs typeface="Bree Serif"/>
                <a:sym typeface="Bree Serif"/>
              </a:rPr>
              <a:t>carotid sheath is also  a part of deep cervical fascia of the neck.</a:t>
            </a:r>
            <a:endParaRPr sz="1000">
              <a:solidFill>
                <a:srgbClr val="93C47D"/>
              </a:solidFill>
              <a:latin typeface="Bree Serif"/>
              <a:ea typeface="Bree Serif"/>
              <a:cs typeface="Bree Serif"/>
              <a:sym typeface="Bree Serif"/>
            </a:endParaRPr>
          </a:p>
        </p:txBody>
      </p:sp>
      <p:cxnSp>
        <p:nvCxnSpPr>
          <p:cNvPr id="253" name="Google Shape;253;p39"/>
          <p:cNvCxnSpPr>
            <a:stCxn id="254" idx="2"/>
          </p:cNvCxnSpPr>
          <p:nvPr/>
        </p:nvCxnSpPr>
        <p:spPr>
          <a:xfrm>
            <a:off x="7838700" y="802725"/>
            <a:ext cx="183300" cy="228000"/>
          </a:xfrm>
          <a:prstGeom prst="straightConnector1">
            <a:avLst/>
          </a:prstGeom>
          <a:noFill/>
          <a:ln cap="flat" cmpd="sng" w="9525">
            <a:solidFill>
              <a:srgbClr val="000000"/>
            </a:solidFill>
            <a:prstDash val="solid"/>
            <a:round/>
            <a:headEnd len="med" w="med" type="none"/>
            <a:tailEnd len="med" w="med" type="triangle"/>
          </a:ln>
        </p:spPr>
      </p:cxnSp>
      <p:cxnSp>
        <p:nvCxnSpPr>
          <p:cNvPr id="255" name="Google Shape;255;p39"/>
          <p:cNvCxnSpPr>
            <a:stCxn id="256" idx="0"/>
          </p:cNvCxnSpPr>
          <p:nvPr/>
        </p:nvCxnSpPr>
        <p:spPr>
          <a:xfrm flipH="1" rot="10800000">
            <a:off x="8627256" y="2070477"/>
            <a:ext cx="30300" cy="232500"/>
          </a:xfrm>
          <a:prstGeom prst="straightConnector1">
            <a:avLst/>
          </a:prstGeom>
          <a:noFill/>
          <a:ln cap="flat" cmpd="sng" w="9525">
            <a:solidFill>
              <a:srgbClr val="000000"/>
            </a:solidFill>
            <a:prstDash val="solid"/>
            <a:round/>
            <a:headEnd len="med" w="med" type="none"/>
            <a:tailEnd len="med" w="med" type="triangle"/>
          </a:ln>
        </p:spPr>
      </p:cxnSp>
      <p:cxnSp>
        <p:nvCxnSpPr>
          <p:cNvPr id="257" name="Google Shape;257;p39"/>
          <p:cNvCxnSpPr>
            <a:stCxn id="258" idx="0"/>
          </p:cNvCxnSpPr>
          <p:nvPr/>
        </p:nvCxnSpPr>
        <p:spPr>
          <a:xfrm flipH="1" rot="10800000">
            <a:off x="7337600" y="1696633"/>
            <a:ext cx="284100" cy="421200"/>
          </a:xfrm>
          <a:prstGeom prst="straightConnector1">
            <a:avLst/>
          </a:prstGeom>
          <a:noFill/>
          <a:ln cap="flat" cmpd="sng" w="9525">
            <a:solidFill>
              <a:srgbClr val="000000"/>
            </a:solidFill>
            <a:prstDash val="solid"/>
            <a:round/>
            <a:headEnd len="med" w="med" type="none"/>
            <a:tailEnd len="med" w="med" type="triangle"/>
          </a:ln>
        </p:spPr>
      </p:cxnSp>
      <p:cxnSp>
        <p:nvCxnSpPr>
          <p:cNvPr id="259" name="Google Shape;259;p39"/>
          <p:cNvCxnSpPr>
            <a:stCxn id="260" idx="2"/>
          </p:cNvCxnSpPr>
          <p:nvPr/>
        </p:nvCxnSpPr>
        <p:spPr>
          <a:xfrm rot="10800000">
            <a:off x="8368067" y="1239333"/>
            <a:ext cx="612000" cy="145200"/>
          </a:xfrm>
          <a:prstGeom prst="straightConnector1">
            <a:avLst/>
          </a:prstGeom>
          <a:noFill/>
          <a:ln cap="flat" cmpd="sng" w="9525">
            <a:solidFill>
              <a:srgbClr val="000000"/>
            </a:solidFill>
            <a:prstDash val="solid"/>
            <a:round/>
            <a:headEnd len="med" w="med" type="none"/>
            <a:tailEnd len="med" w="med" type="triangle"/>
          </a:ln>
        </p:spPr>
      </p:cxnSp>
      <p:cxnSp>
        <p:nvCxnSpPr>
          <p:cNvPr id="261" name="Google Shape;261;p39"/>
          <p:cNvCxnSpPr>
            <a:stCxn id="262" idx="2"/>
          </p:cNvCxnSpPr>
          <p:nvPr/>
        </p:nvCxnSpPr>
        <p:spPr>
          <a:xfrm>
            <a:off x="7368642" y="1031617"/>
            <a:ext cx="388200" cy="230100"/>
          </a:xfrm>
          <a:prstGeom prst="straightConnector1">
            <a:avLst/>
          </a:prstGeom>
          <a:noFill/>
          <a:ln cap="flat" cmpd="sng" w="9525">
            <a:solidFill>
              <a:srgbClr val="000000"/>
            </a:solidFill>
            <a:prstDash val="solid"/>
            <a:round/>
            <a:headEnd len="med" w="med" type="none"/>
            <a:tailEnd len="med" w="med" type="triangle"/>
          </a:ln>
        </p:spPr>
      </p:cxnSp>
      <p:sp>
        <p:nvSpPr>
          <p:cNvPr id="258" name="Google Shape;258;p39"/>
          <p:cNvSpPr txBox="1"/>
          <p:nvPr/>
        </p:nvSpPr>
        <p:spPr>
          <a:xfrm>
            <a:off x="7203650" y="2117833"/>
            <a:ext cx="267900" cy="138000"/>
          </a:xfrm>
          <a:prstGeom prst="rect">
            <a:avLst/>
          </a:prstGeom>
          <a:solidFill>
            <a:srgbClr val="E6913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500">
                <a:solidFill>
                  <a:srgbClr val="FFFFFF"/>
                </a:solidFill>
                <a:latin typeface="Exo"/>
                <a:ea typeface="Exo"/>
                <a:cs typeface="Exo"/>
                <a:sym typeface="Exo"/>
              </a:rPr>
              <a:t>03</a:t>
            </a:r>
            <a:endParaRPr b="1" sz="500">
              <a:solidFill>
                <a:srgbClr val="FFFFFF"/>
              </a:solidFill>
              <a:latin typeface="Exo"/>
              <a:ea typeface="Exo"/>
              <a:cs typeface="Exo"/>
              <a:sym typeface="Exo"/>
            </a:endParaRPr>
          </a:p>
        </p:txBody>
      </p:sp>
      <p:sp>
        <p:nvSpPr>
          <p:cNvPr id="254" name="Google Shape;254;p39"/>
          <p:cNvSpPr txBox="1"/>
          <p:nvPr/>
        </p:nvSpPr>
        <p:spPr>
          <a:xfrm>
            <a:off x="7704750" y="664725"/>
            <a:ext cx="267900" cy="138000"/>
          </a:xfrm>
          <a:prstGeom prst="rect">
            <a:avLst/>
          </a:prstGeom>
          <a:solidFill>
            <a:srgbClr val="00C3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500">
                <a:solidFill>
                  <a:srgbClr val="FFFFFF"/>
                </a:solidFill>
                <a:latin typeface="Exo"/>
                <a:ea typeface="Exo"/>
                <a:cs typeface="Exo"/>
                <a:sym typeface="Exo"/>
              </a:rPr>
              <a:t>01</a:t>
            </a:r>
            <a:endParaRPr b="1" sz="500">
              <a:solidFill>
                <a:srgbClr val="FFFFFF"/>
              </a:solidFill>
              <a:latin typeface="Exo"/>
              <a:ea typeface="Exo"/>
              <a:cs typeface="Exo"/>
              <a:sym typeface="Exo"/>
            </a:endParaRPr>
          </a:p>
        </p:txBody>
      </p:sp>
      <p:sp>
        <p:nvSpPr>
          <p:cNvPr id="262" name="Google Shape;262;p39"/>
          <p:cNvSpPr txBox="1"/>
          <p:nvPr/>
        </p:nvSpPr>
        <p:spPr>
          <a:xfrm>
            <a:off x="7234692" y="893617"/>
            <a:ext cx="267900" cy="138000"/>
          </a:xfrm>
          <a:prstGeom prst="rect">
            <a:avLst/>
          </a:prstGeom>
          <a:solidFill>
            <a:srgbClr val="CC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500">
                <a:solidFill>
                  <a:srgbClr val="FFFFFF"/>
                </a:solidFill>
                <a:latin typeface="Exo"/>
                <a:ea typeface="Exo"/>
                <a:cs typeface="Exo"/>
                <a:sym typeface="Exo"/>
              </a:rPr>
              <a:t>04</a:t>
            </a:r>
            <a:endParaRPr b="1" sz="500">
              <a:solidFill>
                <a:srgbClr val="FFFFFF"/>
              </a:solidFill>
              <a:latin typeface="Exo"/>
              <a:ea typeface="Exo"/>
              <a:cs typeface="Exo"/>
              <a:sym typeface="Exo"/>
            </a:endParaRPr>
          </a:p>
        </p:txBody>
      </p:sp>
      <p:sp>
        <p:nvSpPr>
          <p:cNvPr id="260" name="Google Shape;260;p39"/>
          <p:cNvSpPr txBox="1"/>
          <p:nvPr/>
        </p:nvSpPr>
        <p:spPr>
          <a:xfrm>
            <a:off x="8846117" y="1246533"/>
            <a:ext cx="267900" cy="138000"/>
          </a:xfrm>
          <a:prstGeom prst="rect">
            <a:avLst/>
          </a:prstGeom>
          <a:solidFill>
            <a:srgbClr val="674EA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500">
                <a:solidFill>
                  <a:srgbClr val="FFFFFF"/>
                </a:solidFill>
                <a:latin typeface="Exo"/>
                <a:ea typeface="Exo"/>
                <a:cs typeface="Exo"/>
                <a:sym typeface="Exo"/>
              </a:rPr>
              <a:t>02</a:t>
            </a:r>
            <a:endParaRPr b="1" sz="500">
              <a:solidFill>
                <a:srgbClr val="FFFFFF"/>
              </a:solidFill>
              <a:latin typeface="Exo"/>
              <a:ea typeface="Exo"/>
              <a:cs typeface="Exo"/>
              <a:sym typeface="Exo"/>
            </a:endParaRPr>
          </a:p>
        </p:txBody>
      </p:sp>
      <p:sp>
        <p:nvSpPr>
          <p:cNvPr id="256" name="Google Shape;256;p39"/>
          <p:cNvSpPr txBox="1"/>
          <p:nvPr/>
        </p:nvSpPr>
        <p:spPr>
          <a:xfrm>
            <a:off x="8273106" y="2302977"/>
            <a:ext cx="708300" cy="138000"/>
          </a:xfrm>
          <a:prstGeom prst="rect">
            <a:avLst/>
          </a:prstGeom>
          <a:solidFill>
            <a:srgbClr val="F1C23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500">
                <a:solidFill>
                  <a:srgbClr val="FFFFFF"/>
                </a:solidFill>
                <a:latin typeface="Bree Serif"/>
                <a:ea typeface="Bree Serif"/>
                <a:cs typeface="Bree Serif"/>
                <a:sym typeface="Bree Serif"/>
              </a:rPr>
              <a:t>superfual facisa </a:t>
            </a:r>
            <a:endParaRPr b="1" sz="500">
              <a:solidFill>
                <a:srgbClr val="FFFFFF"/>
              </a:solidFill>
              <a:latin typeface="Bree Serif"/>
              <a:ea typeface="Bree Serif"/>
              <a:cs typeface="Bree Serif"/>
              <a:sym typeface="Bree Serif"/>
            </a:endParaRPr>
          </a:p>
        </p:txBody>
      </p:sp>
      <p:sp>
        <p:nvSpPr>
          <p:cNvPr id="263" name="Google Shape;263;p39"/>
          <p:cNvSpPr txBox="1"/>
          <p:nvPr/>
        </p:nvSpPr>
        <p:spPr>
          <a:xfrm>
            <a:off x="76223" y="1713631"/>
            <a:ext cx="2928600" cy="4311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ar" sz="2400">
                <a:solidFill>
                  <a:srgbClr val="AEC0DF"/>
                </a:solidFill>
                <a:latin typeface="Bree Serif"/>
                <a:ea typeface="Bree Serif"/>
                <a:cs typeface="Bree Serif"/>
                <a:sym typeface="Bree Serif"/>
              </a:rPr>
              <a:t>Thyroid gland </a:t>
            </a:r>
            <a:endParaRPr b="1" sz="2400">
              <a:solidFill>
                <a:srgbClr val="AEC0DF"/>
              </a:solidFill>
              <a:latin typeface="Bree Serif"/>
              <a:ea typeface="Bree Serif"/>
              <a:cs typeface="Bree Serif"/>
              <a:sym typeface="Bree Serif"/>
            </a:endParaRPr>
          </a:p>
        </p:txBody>
      </p:sp>
      <p:sp>
        <p:nvSpPr>
          <p:cNvPr id="264" name="Google Shape;264;p39"/>
          <p:cNvSpPr/>
          <p:nvPr/>
        </p:nvSpPr>
        <p:spPr>
          <a:xfrm>
            <a:off x="76225" y="2093400"/>
            <a:ext cx="5696100" cy="5526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Bree Serif"/>
              <a:buChar char="●"/>
            </a:pPr>
            <a:r>
              <a:rPr lang="ar" sz="1000">
                <a:latin typeface="Bree Serif"/>
                <a:ea typeface="Bree Serif"/>
                <a:cs typeface="Bree Serif"/>
                <a:sym typeface="Bree Serif"/>
              </a:rPr>
              <a:t>Endocrine, butterfly shaped gland.</a:t>
            </a:r>
            <a:endParaRPr sz="1000">
              <a:latin typeface="Bree Serif"/>
              <a:ea typeface="Bree Serif"/>
              <a:cs typeface="Bree Serif"/>
              <a:sym typeface="Bree Serif"/>
            </a:endParaRPr>
          </a:p>
          <a:p>
            <a:pPr indent="-292100" lvl="0" marL="457200" rtl="0" algn="l">
              <a:spcBef>
                <a:spcPts val="0"/>
              </a:spcBef>
              <a:spcAft>
                <a:spcPts val="0"/>
              </a:spcAft>
              <a:buSzPts val="1000"/>
              <a:buFont typeface="Bree Serif"/>
              <a:buChar char="●"/>
            </a:pPr>
            <a:r>
              <a:rPr lang="ar" sz="1000">
                <a:solidFill>
                  <a:schemeClr val="dk1"/>
                </a:solidFill>
                <a:latin typeface="Bree Serif"/>
                <a:ea typeface="Bree Serif"/>
                <a:cs typeface="Bree Serif"/>
                <a:sym typeface="Bree Serif"/>
              </a:rPr>
              <a:t>It is surrounded by </a:t>
            </a:r>
            <a:r>
              <a:rPr lang="ar" sz="1000">
                <a:solidFill>
                  <a:schemeClr val="dk1"/>
                </a:solidFill>
                <a:latin typeface="Bree Serif"/>
                <a:ea typeface="Bree Serif"/>
                <a:cs typeface="Bree Serif"/>
                <a:sym typeface="Bree Serif"/>
              </a:rPr>
              <a:t>another C.T capsule</a:t>
            </a:r>
            <a:r>
              <a:rPr lang="ar" sz="1000">
                <a:solidFill>
                  <a:schemeClr val="dk1"/>
                </a:solidFill>
                <a:latin typeface="Bree Serif"/>
                <a:ea typeface="Bree Serif"/>
                <a:cs typeface="Bree Serif"/>
                <a:sym typeface="Bree Serif"/>
              </a:rPr>
              <a:t> a facial sheath derived from the </a:t>
            </a:r>
            <a:r>
              <a:rPr lang="ar" sz="1000">
                <a:solidFill>
                  <a:srgbClr val="FF0000"/>
                </a:solidFill>
                <a:latin typeface="Bree Serif"/>
                <a:ea typeface="Bree Serif"/>
                <a:cs typeface="Bree Serif"/>
                <a:sym typeface="Bree Serif"/>
              </a:rPr>
              <a:t>pretracheal layer </a:t>
            </a:r>
            <a:r>
              <a:rPr lang="ar" sz="1000">
                <a:solidFill>
                  <a:schemeClr val="dk1"/>
                </a:solidFill>
                <a:latin typeface="Bree Serif"/>
                <a:ea typeface="Bree Serif"/>
                <a:cs typeface="Bree Serif"/>
                <a:sym typeface="Bree Serif"/>
              </a:rPr>
              <a:t>of the deep cervical fascia </a:t>
            </a:r>
            <a:r>
              <a:rPr lang="ar" sz="1000">
                <a:solidFill>
                  <a:schemeClr val="dk1"/>
                </a:solidFill>
                <a:latin typeface="Bree Serif"/>
                <a:ea typeface="Bree Serif"/>
                <a:cs typeface="Bree Serif"/>
                <a:sym typeface="Bree Serif"/>
              </a:rPr>
              <a:t>So, it s surrounded by 2 membranes. </a:t>
            </a:r>
            <a:endParaRPr sz="1000">
              <a:solidFill>
                <a:srgbClr val="FF0000"/>
              </a:solidFill>
              <a:latin typeface="Bree Serif"/>
              <a:ea typeface="Bree Serif"/>
              <a:cs typeface="Bree Serif"/>
              <a:sym typeface="Bree Serif"/>
            </a:endParaRPr>
          </a:p>
        </p:txBody>
      </p:sp>
      <p:sp>
        <p:nvSpPr>
          <p:cNvPr id="265" name="Google Shape;265;p39"/>
          <p:cNvSpPr/>
          <p:nvPr/>
        </p:nvSpPr>
        <p:spPr>
          <a:xfrm rot="-700">
            <a:off x="152425" y="2713202"/>
            <a:ext cx="1473900" cy="304500"/>
          </a:xfrm>
          <a:prstGeom prst="leftArrow">
            <a:avLst>
              <a:gd fmla="val 64556" name="adj1"/>
              <a:gd fmla="val 0" name="adj2"/>
            </a:avLst>
          </a:prstGeom>
          <a:solidFill>
            <a:srgbClr val="92B4EC"/>
          </a:solidFill>
          <a:ln cap="flat" cmpd="sng" w="9525">
            <a:solidFill>
              <a:srgbClr val="92B4E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100">
                <a:solidFill>
                  <a:srgbClr val="FFFFFF"/>
                </a:solidFill>
                <a:latin typeface="Bree Serif"/>
                <a:ea typeface="Bree Serif"/>
                <a:cs typeface="Bree Serif"/>
                <a:sym typeface="Bree Serif"/>
              </a:rPr>
              <a:t>lobes </a:t>
            </a:r>
            <a:endParaRPr b="1" sz="1100">
              <a:solidFill>
                <a:srgbClr val="FFFFFF"/>
              </a:solidFill>
              <a:latin typeface="Bree Serif"/>
              <a:ea typeface="Bree Serif"/>
              <a:cs typeface="Bree Serif"/>
              <a:sym typeface="Bree Serif"/>
            </a:endParaRPr>
          </a:p>
        </p:txBody>
      </p:sp>
      <p:sp>
        <p:nvSpPr>
          <p:cNvPr id="266" name="Google Shape;266;p39"/>
          <p:cNvSpPr txBox="1"/>
          <p:nvPr/>
        </p:nvSpPr>
        <p:spPr>
          <a:xfrm>
            <a:off x="46875" y="2958225"/>
            <a:ext cx="6153000" cy="10524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Font typeface="Bree Serif"/>
              <a:buChar char="●"/>
            </a:pPr>
            <a:r>
              <a:rPr lang="ar" sz="1000">
                <a:solidFill>
                  <a:schemeClr val="dk1"/>
                </a:solidFill>
                <a:latin typeface="Bree Serif"/>
                <a:ea typeface="Bree Serif"/>
                <a:cs typeface="Bree Serif"/>
                <a:sym typeface="Bree Serif"/>
              </a:rPr>
              <a:t>Consists of right &amp; left lobes, they are connected to each other by a narrow </a:t>
            </a:r>
            <a:r>
              <a:rPr lang="ar" sz="1000">
                <a:solidFill>
                  <a:srgbClr val="FF0000"/>
                </a:solidFill>
                <a:latin typeface="Bree Serif"/>
                <a:ea typeface="Bree Serif"/>
                <a:cs typeface="Bree Serif"/>
                <a:sym typeface="Bree Serif"/>
              </a:rPr>
              <a:t>isthmus</a:t>
            </a:r>
            <a:r>
              <a:rPr lang="ar" sz="1000">
                <a:solidFill>
                  <a:schemeClr val="dk1"/>
                </a:solidFill>
                <a:latin typeface="Bree Serif"/>
                <a:ea typeface="Bree Serif"/>
                <a:cs typeface="Bree Serif"/>
                <a:sym typeface="Bree Serif"/>
              </a:rPr>
              <a:t>, which overlies the </a:t>
            </a:r>
            <a:r>
              <a:rPr lang="ar" sz="1000">
                <a:solidFill>
                  <a:srgbClr val="FF0000"/>
                </a:solidFill>
                <a:latin typeface="Bree Serif"/>
                <a:ea typeface="Bree Serif"/>
                <a:cs typeface="Bree Serif"/>
                <a:sym typeface="Bree Serif"/>
              </a:rPr>
              <a:t>2nd ,3rd &amp; 4th tracheal rings.</a:t>
            </a:r>
            <a:endParaRPr sz="1000">
              <a:solidFill>
                <a:schemeClr val="dk1"/>
              </a:solidFill>
              <a:latin typeface="Bree Serif"/>
              <a:ea typeface="Bree Serif"/>
              <a:cs typeface="Bree Serif"/>
              <a:sym typeface="Bree Serif"/>
            </a:endParaRPr>
          </a:p>
          <a:p>
            <a:pPr indent="-292100" lvl="0" marL="457200" rtl="0" algn="l">
              <a:spcBef>
                <a:spcPts val="0"/>
              </a:spcBef>
              <a:spcAft>
                <a:spcPts val="0"/>
              </a:spcAft>
              <a:buClr>
                <a:schemeClr val="dk1"/>
              </a:buClr>
              <a:buSzPts val="1000"/>
              <a:buFont typeface="Bree Serif"/>
              <a:buChar char="●"/>
            </a:pPr>
            <a:r>
              <a:rPr lang="ar" sz="1000">
                <a:solidFill>
                  <a:schemeClr val="dk1"/>
                </a:solidFill>
                <a:latin typeface="Bree Serif"/>
                <a:ea typeface="Bree Serif"/>
                <a:cs typeface="Bree Serif"/>
                <a:sym typeface="Bree Serif"/>
              </a:rPr>
              <a:t>Each lobe is pear-shaped.</a:t>
            </a:r>
            <a:endParaRPr sz="1000">
              <a:solidFill>
                <a:schemeClr val="dk1"/>
              </a:solidFill>
              <a:latin typeface="Bree Serif"/>
              <a:ea typeface="Bree Serif"/>
              <a:cs typeface="Bree Serif"/>
              <a:sym typeface="Bree Serif"/>
            </a:endParaRPr>
          </a:p>
          <a:p>
            <a:pPr indent="-292100" lvl="0" marL="457200" rtl="0" algn="l">
              <a:spcBef>
                <a:spcPts val="0"/>
              </a:spcBef>
              <a:spcAft>
                <a:spcPts val="0"/>
              </a:spcAft>
              <a:buClr>
                <a:schemeClr val="dk1"/>
              </a:buClr>
              <a:buSzPts val="1000"/>
              <a:buFont typeface="Bree Serif"/>
              <a:buChar char="●"/>
            </a:pPr>
            <a:r>
              <a:rPr lang="ar" sz="1000">
                <a:solidFill>
                  <a:schemeClr val="dk1"/>
                </a:solidFill>
                <a:latin typeface="Bree Serif"/>
                <a:ea typeface="Bree Serif"/>
                <a:cs typeface="Bree Serif"/>
                <a:sym typeface="Bree Serif"/>
              </a:rPr>
              <a:t>its apex reaches up to the </a:t>
            </a:r>
            <a:r>
              <a:rPr lang="ar" sz="1000">
                <a:solidFill>
                  <a:srgbClr val="FF0000"/>
                </a:solidFill>
                <a:latin typeface="Bree Serif"/>
                <a:ea typeface="Bree Serif"/>
                <a:cs typeface="Bree Serif"/>
                <a:sym typeface="Bree Serif"/>
              </a:rPr>
              <a:t>oblique line of thyroid cartilage</a:t>
            </a:r>
            <a:endParaRPr sz="1000">
              <a:solidFill>
                <a:srgbClr val="FF0000"/>
              </a:solidFill>
              <a:latin typeface="Bree Serif"/>
              <a:ea typeface="Bree Serif"/>
              <a:cs typeface="Bree Serif"/>
              <a:sym typeface="Bree Serif"/>
            </a:endParaRPr>
          </a:p>
          <a:p>
            <a:pPr indent="-292100" lvl="0" marL="457200" rtl="0" algn="l">
              <a:spcBef>
                <a:spcPts val="0"/>
              </a:spcBef>
              <a:spcAft>
                <a:spcPts val="0"/>
              </a:spcAft>
              <a:buClr>
                <a:schemeClr val="dk1"/>
              </a:buClr>
              <a:buSzPts val="1000"/>
              <a:buFont typeface="Bree Serif"/>
              <a:buChar char="●"/>
            </a:pPr>
            <a:r>
              <a:rPr lang="ar" sz="1000">
                <a:solidFill>
                  <a:schemeClr val="dk1"/>
                </a:solidFill>
                <a:latin typeface="Bree Serif"/>
                <a:ea typeface="Bree Serif"/>
                <a:cs typeface="Bree Serif"/>
                <a:sym typeface="Bree Serif"/>
              </a:rPr>
              <a:t>Its base lies at the level of</a:t>
            </a:r>
            <a:r>
              <a:rPr lang="ar" sz="1000">
                <a:solidFill>
                  <a:srgbClr val="FF0000"/>
                </a:solidFill>
                <a:latin typeface="Bree Serif"/>
                <a:ea typeface="Bree Serif"/>
                <a:cs typeface="Bree Serif"/>
                <a:sym typeface="Bree Serif"/>
              </a:rPr>
              <a:t> 4th or  5th </a:t>
            </a:r>
            <a:r>
              <a:rPr lang="ar" sz="1000">
                <a:solidFill>
                  <a:schemeClr val="dk1"/>
                </a:solidFill>
                <a:latin typeface="Bree Serif"/>
                <a:ea typeface="Bree Serif"/>
                <a:cs typeface="Bree Serif"/>
                <a:sym typeface="Bree Serif"/>
              </a:rPr>
              <a:t>tracheal rings.</a:t>
            </a:r>
            <a:endParaRPr sz="1000">
              <a:solidFill>
                <a:schemeClr val="dk1"/>
              </a:solidFill>
              <a:latin typeface="Bree Serif"/>
              <a:ea typeface="Bree Serif"/>
              <a:cs typeface="Bree Serif"/>
              <a:sym typeface="Bree Serif"/>
            </a:endParaRPr>
          </a:p>
        </p:txBody>
      </p:sp>
      <p:pic>
        <p:nvPicPr>
          <p:cNvPr id="267" name="Google Shape;267;p39"/>
          <p:cNvPicPr preferRelativeResize="0"/>
          <p:nvPr/>
        </p:nvPicPr>
        <p:blipFill rotWithShape="1">
          <a:blip r:embed="rId4">
            <a:alphaModFix/>
          </a:blip>
          <a:srcRect b="7138" l="25324" r="1421" t="7986"/>
          <a:stretch/>
        </p:blipFill>
        <p:spPr>
          <a:xfrm>
            <a:off x="7797926" y="2836700"/>
            <a:ext cx="1034501" cy="1052401"/>
          </a:xfrm>
          <a:prstGeom prst="rect">
            <a:avLst/>
          </a:prstGeom>
          <a:noFill/>
          <a:ln>
            <a:noFill/>
          </a:ln>
        </p:spPr>
      </p:pic>
      <p:sp>
        <p:nvSpPr>
          <p:cNvPr id="268" name="Google Shape;268;p39"/>
          <p:cNvSpPr/>
          <p:nvPr/>
        </p:nvSpPr>
        <p:spPr>
          <a:xfrm rot="-700">
            <a:off x="152425" y="3893727"/>
            <a:ext cx="1473900" cy="304500"/>
          </a:xfrm>
          <a:prstGeom prst="leftArrow">
            <a:avLst>
              <a:gd fmla="val 64556" name="adj1"/>
              <a:gd fmla="val 0" name="adj2"/>
            </a:avLst>
          </a:prstGeom>
          <a:solidFill>
            <a:srgbClr val="92B4EC"/>
          </a:solidFill>
          <a:ln cap="flat" cmpd="sng" w="9525">
            <a:solidFill>
              <a:srgbClr val="92B4E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100">
                <a:solidFill>
                  <a:schemeClr val="lt1"/>
                </a:solidFill>
                <a:latin typeface="Bree Serif"/>
                <a:ea typeface="Bree Serif"/>
                <a:cs typeface="Bree Serif"/>
                <a:sym typeface="Bree Serif"/>
              </a:rPr>
              <a:t>Pyramidal lobe</a:t>
            </a:r>
            <a:endParaRPr b="1">
              <a:solidFill>
                <a:srgbClr val="FFFFFF"/>
              </a:solidFill>
              <a:latin typeface="Bree Serif"/>
              <a:ea typeface="Bree Serif"/>
              <a:cs typeface="Bree Serif"/>
              <a:sym typeface="Bree Serif"/>
            </a:endParaRPr>
          </a:p>
        </p:txBody>
      </p:sp>
      <p:sp>
        <p:nvSpPr>
          <p:cNvPr id="269" name="Google Shape;269;p39"/>
          <p:cNvSpPr txBox="1"/>
          <p:nvPr/>
        </p:nvSpPr>
        <p:spPr>
          <a:xfrm>
            <a:off x="46875" y="4144025"/>
            <a:ext cx="5947500" cy="7797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Bree Serif"/>
              <a:buChar char="●"/>
            </a:pPr>
            <a:r>
              <a:rPr lang="ar" sz="1000">
                <a:solidFill>
                  <a:schemeClr val="dk1"/>
                </a:solidFill>
                <a:latin typeface="Bree Serif"/>
                <a:ea typeface="Bree Serif"/>
                <a:cs typeface="Bree Serif"/>
                <a:sym typeface="Bree Serif"/>
              </a:rPr>
              <a:t>A 3rd small pyramidal lobe is often present (</a:t>
            </a:r>
            <a:r>
              <a:rPr lang="ar" sz="1000">
                <a:solidFill>
                  <a:schemeClr val="dk1"/>
                </a:solidFill>
                <a:latin typeface="Bree Serif"/>
                <a:ea typeface="Bree Serif"/>
                <a:cs typeface="Bree Serif"/>
                <a:sym typeface="Bree Serif"/>
              </a:rPr>
              <a:t>in </a:t>
            </a:r>
            <a:r>
              <a:rPr lang="ar" sz="1000">
                <a:solidFill>
                  <a:srgbClr val="FF0000"/>
                </a:solidFill>
                <a:latin typeface="Bree Serif"/>
                <a:ea typeface="Bree Serif"/>
                <a:cs typeface="Bree Serif"/>
                <a:sym typeface="Bree Serif"/>
              </a:rPr>
              <a:t>50%</a:t>
            </a:r>
            <a:r>
              <a:rPr lang="ar" sz="1000">
                <a:solidFill>
                  <a:schemeClr val="dk1"/>
                </a:solidFill>
                <a:latin typeface="Bree Serif"/>
                <a:ea typeface="Bree Serif"/>
                <a:cs typeface="Bree Serif"/>
                <a:sym typeface="Bree Serif"/>
              </a:rPr>
              <a:t> of people) </a:t>
            </a:r>
            <a:r>
              <a:rPr lang="ar" sz="1000">
                <a:solidFill>
                  <a:schemeClr val="dk1"/>
                </a:solidFill>
                <a:latin typeface="Bree Serif"/>
                <a:ea typeface="Bree Serif"/>
                <a:cs typeface="Bree Serif"/>
                <a:sym typeface="Bree Serif"/>
              </a:rPr>
              <a:t>which projects from the upper border of the isthmus usually to left of middle line, it’s connected to the hyoid bone by a fibrous or muscular band called </a:t>
            </a:r>
            <a:r>
              <a:rPr lang="ar" sz="1000">
                <a:solidFill>
                  <a:srgbClr val="FF0000"/>
                </a:solidFill>
                <a:latin typeface="Bree Serif"/>
                <a:ea typeface="Bree Serif"/>
                <a:cs typeface="Bree Serif"/>
                <a:sym typeface="Bree Serif"/>
              </a:rPr>
              <a:t>levator glandulae thyroideae, </a:t>
            </a:r>
            <a:r>
              <a:rPr lang="ar" sz="1000">
                <a:solidFill>
                  <a:schemeClr val="dk1"/>
                </a:solidFill>
                <a:latin typeface="Bree Serif"/>
                <a:ea typeface="Bree Serif"/>
                <a:cs typeface="Bree Serif"/>
                <a:sym typeface="Bree Serif"/>
              </a:rPr>
              <a:t>which represents the </a:t>
            </a:r>
            <a:r>
              <a:rPr lang="ar" sz="1000">
                <a:solidFill>
                  <a:srgbClr val="FF0000"/>
                </a:solidFill>
                <a:latin typeface="Bree Serif"/>
                <a:ea typeface="Bree Serif"/>
                <a:cs typeface="Bree Serif"/>
                <a:sym typeface="Bree Serif"/>
              </a:rPr>
              <a:t>fibrosed</a:t>
            </a:r>
            <a:r>
              <a:rPr lang="ar" sz="1000">
                <a:solidFill>
                  <a:schemeClr val="dk1"/>
                </a:solidFill>
                <a:latin typeface="Bree Serif"/>
                <a:ea typeface="Bree Serif"/>
                <a:cs typeface="Bree Serif"/>
                <a:sym typeface="Bree Serif"/>
              </a:rPr>
              <a:t> &amp; </a:t>
            </a:r>
            <a:r>
              <a:rPr lang="ar" sz="1000">
                <a:solidFill>
                  <a:srgbClr val="FF0000"/>
                </a:solidFill>
                <a:latin typeface="Bree Serif"/>
                <a:ea typeface="Bree Serif"/>
                <a:cs typeface="Bree Serif"/>
                <a:sym typeface="Bree Serif"/>
              </a:rPr>
              <a:t>obliterated thyroglossal duct.</a:t>
            </a:r>
            <a:endParaRPr sz="1000">
              <a:solidFill>
                <a:srgbClr val="FF0000"/>
              </a:solidFill>
              <a:latin typeface="Bree Serif"/>
              <a:ea typeface="Bree Serif"/>
              <a:cs typeface="Bree Serif"/>
              <a:sym typeface="Bree Serif"/>
            </a:endParaRPr>
          </a:p>
          <a:p>
            <a:pPr indent="0" lvl="0" marL="457200" rtl="0" algn="l">
              <a:spcBef>
                <a:spcPts val="0"/>
              </a:spcBef>
              <a:spcAft>
                <a:spcPts val="0"/>
              </a:spcAft>
              <a:buNone/>
            </a:pPr>
            <a:r>
              <a:t/>
            </a:r>
            <a:endParaRPr sz="1000">
              <a:solidFill>
                <a:srgbClr val="FF0000"/>
              </a:solidFill>
              <a:latin typeface="Bree Serif"/>
              <a:ea typeface="Bree Serif"/>
              <a:cs typeface="Bree Serif"/>
              <a:sym typeface="Bree Serif"/>
            </a:endParaRPr>
          </a:p>
        </p:txBody>
      </p:sp>
      <p:pic>
        <p:nvPicPr>
          <p:cNvPr id="270" name="Google Shape;270;p39"/>
          <p:cNvPicPr preferRelativeResize="0"/>
          <p:nvPr/>
        </p:nvPicPr>
        <p:blipFill>
          <a:blip r:embed="rId5">
            <a:alphaModFix/>
          </a:blip>
          <a:stretch>
            <a:fillRect/>
          </a:stretch>
        </p:blipFill>
        <p:spPr>
          <a:xfrm>
            <a:off x="7855150" y="3932425"/>
            <a:ext cx="920049" cy="973795"/>
          </a:xfrm>
          <a:prstGeom prst="rect">
            <a:avLst/>
          </a:prstGeom>
          <a:noFill/>
          <a:ln>
            <a:noFill/>
          </a:ln>
        </p:spPr>
      </p:pic>
      <p:pic>
        <p:nvPicPr>
          <p:cNvPr id="271" name="Google Shape;271;p39"/>
          <p:cNvPicPr preferRelativeResize="0"/>
          <p:nvPr/>
        </p:nvPicPr>
        <p:blipFill>
          <a:blip r:embed="rId6">
            <a:alphaModFix/>
          </a:blip>
          <a:stretch>
            <a:fillRect/>
          </a:stretch>
        </p:blipFill>
        <p:spPr>
          <a:xfrm>
            <a:off x="6550612" y="3991135"/>
            <a:ext cx="1071700" cy="856390"/>
          </a:xfrm>
          <a:prstGeom prst="rect">
            <a:avLst/>
          </a:prstGeom>
          <a:noFill/>
          <a:ln>
            <a:noFill/>
          </a:ln>
        </p:spPr>
      </p:pic>
      <p:pic>
        <p:nvPicPr>
          <p:cNvPr id="272" name="Google Shape;272;p39"/>
          <p:cNvPicPr preferRelativeResize="0"/>
          <p:nvPr/>
        </p:nvPicPr>
        <p:blipFill>
          <a:blip r:embed="rId7">
            <a:alphaModFix/>
          </a:blip>
          <a:stretch>
            <a:fillRect/>
          </a:stretch>
        </p:blipFill>
        <p:spPr>
          <a:xfrm>
            <a:off x="6614972" y="2897439"/>
            <a:ext cx="1034500" cy="102157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40"/>
          <p:cNvSpPr txBox="1"/>
          <p:nvPr>
            <p:ph idx="12" type="sldNum"/>
          </p:nvPr>
        </p:nvSpPr>
        <p:spPr>
          <a:xfrm>
            <a:off x="8738750" y="4793175"/>
            <a:ext cx="3762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ar"/>
              <a:t>‹#›</a:t>
            </a:fld>
            <a:endParaRPr/>
          </a:p>
        </p:txBody>
      </p:sp>
      <p:sp>
        <p:nvSpPr>
          <p:cNvPr id="278" name="Google Shape;278;p40"/>
          <p:cNvSpPr txBox="1"/>
          <p:nvPr/>
        </p:nvSpPr>
        <p:spPr>
          <a:xfrm>
            <a:off x="153575" y="179573"/>
            <a:ext cx="8646600" cy="5874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ar" sz="2800">
                <a:latin typeface="Bree Serif"/>
                <a:ea typeface="Bree Serif"/>
                <a:cs typeface="Bree Serif"/>
                <a:sym typeface="Bree Serif"/>
              </a:rPr>
              <a:t>T</a:t>
            </a:r>
            <a:r>
              <a:rPr b="1" lang="ar" sz="2800">
                <a:latin typeface="Bree Serif"/>
                <a:ea typeface="Bree Serif"/>
                <a:cs typeface="Bree Serif"/>
                <a:sym typeface="Bree Serif"/>
              </a:rPr>
              <a:t>hyroid gland: Relations</a:t>
            </a:r>
            <a:endParaRPr b="1" sz="2800">
              <a:solidFill>
                <a:srgbClr val="000000"/>
              </a:solidFill>
              <a:latin typeface="Bree Serif"/>
              <a:ea typeface="Bree Serif"/>
              <a:cs typeface="Bree Serif"/>
              <a:sym typeface="Bree Serif"/>
            </a:endParaRPr>
          </a:p>
        </p:txBody>
      </p:sp>
      <p:graphicFrame>
        <p:nvGraphicFramePr>
          <p:cNvPr id="279" name="Google Shape;279;p40"/>
          <p:cNvGraphicFramePr/>
          <p:nvPr/>
        </p:nvGraphicFramePr>
        <p:xfrm>
          <a:off x="153569" y="840447"/>
          <a:ext cx="3000000" cy="3000000"/>
        </p:xfrm>
        <a:graphic>
          <a:graphicData uri="http://schemas.openxmlformats.org/drawingml/2006/table">
            <a:tbl>
              <a:tblPr>
                <a:noFill/>
                <a:tableStyleId>{8F693153-FDBB-4278-8351-ED1D039DD46E}</a:tableStyleId>
              </a:tblPr>
              <a:tblGrid>
                <a:gridCol w="1567675"/>
                <a:gridCol w="1369850"/>
                <a:gridCol w="1661350"/>
                <a:gridCol w="1853275"/>
              </a:tblGrid>
              <a:tr h="345075">
                <a:tc gridSpan="4">
                  <a:txBody>
                    <a:bodyPr/>
                    <a:lstStyle/>
                    <a:p>
                      <a:pPr indent="0" lvl="0" marL="0" rtl="0" algn="ctr">
                        <a:spcBef>
                          <a:spcPts val="0"/>
                        </a:spcBef>
                        <a:spcAft>
                          <a:spcPts val="0"/>
                        </a:spcAft>
                        <a:buNone/>
                      </a:pPr>
                      <a:r>
                        <a:rPr b="1" lang="ar" sz="1200">
                          <a:solidFill>
                            <a:srgbClr val="FFFFFF"/>
                          </a:solidFill>
                          <a:latin typeface="Bree Serif"/>
                          <a:ea typeface="Bree Serif"/>
                          <a:cs typeface="Bree Serif"/>
                          <a:sym typeface="Bree Serif"/>
                        </a:rPr>
                        <a:t>Surfaces</a:t>
                      </a:r>
                      <a:endParaRPr b="1" sz="1200">
                        <a:solidFill>
                          <a:srgbClr val="FFFFFF"/>
                        </a:solidFill>
                        <a:latin typeface="Bree Serif"/>
                        <a:ea typeface="Bree Serif"/>
                        <a:cs typeface="Bree Serif"/>
                        <a:sym typeface="Bree Serif"/>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EC0DF"/>
                    </a:solidFill>
                  </a:tcPr>
                </a:tc>
                <a:tc hMerge="1"/>
                <a:tc hMerge="1"/>
                <a:tc hMerge="1"/>
              </a:tr>
              <a:tr h="317975">
                <a:tc>
                  <a:txBody>
                    <a:bodyPr/>
                    <a:lstStyle/>
                    <a:p>
                      <a:pPr indent="0" lvl="0" marL="0" rtl="0" algn="ctr">
                        <a:spcBef>
                          <a:spcPts val="0"/>
                        </a:spcBef>
                        <a:spcAft>
                          <a:spcPts val="0"/>
                        </a:spcAft>
                        <a:buNone/>
                      </a:pPr>
                      <a:r>
                        <a:rPr b="1" lang="ar" sz="1000">
                          <a:solidFill>
                            <a:schemeClr val="dk1"/>
                          </a:solidFill>
                          <a:latin typeface="Bree Serif"/>
                          <a:ea typeface="Bree Serif"/>
                          <a:cs typeface="Bree Serif"/>
                          <a:sym typeface="Bree Serif"/>
                        </a:rPr>
                        <a:t>Anterolaterally</a:t>
                      </a:r>
                      <a:endParaRPr b="1" sz="1000">
                        <a:latin typeface="Bree Serif"/>
                        <a:ea typeface="Bree Serif"/>
                        <a:cs typeface="Bree Serif"/>
                        <a:sym typeface="Bree Serif"/>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EC0DF"/>
                    </a:solidFill>
                  </a:tcPr>
                </a:tc>
                <a:tc>
                  <a:txBody>
                    <a:bodyPr/>
                    <a:lstStyle/>
                    <a:p>
                      <a:pPr indent="0" lvl="0" marL="0" rtl="0" algn="ctr">
                        <a:spcBef>
                          <a:spcPts val="0"/>
                        </a:spcBef>
                        <a:spcAft>
                          <a:spcPts val="0"/>
                        </a:spcAft>
                        <a:buNone/>
                      </a:pPr>
                      <a:r>
                        <a:rPr b="1" lang="ar" sz="1000">
                          <a:solidFill>
                            <a:schemeClr val="dk1"/>
                          </a:solidFill>
                          <a:latin typeface="Bree Serif"/>
                          <a:ea typeface="Bree Serif"/>
                          <a:cs typeface="Bree Serif"/>
                          <a:sym typeface="Bree Serif"/>
                        </a:rPr>
                        <a:t>Posteriorly </a:t>
                      </a:r>
                      <a:endParaRPr b="1" sz="1000">
                        <a:latin typeface="Bree Serif"/>
                        <a:ea typeface="Bree Serif"/>
                        <a:cs typeface="Bree Serif"/>
                        <a:sym typeface="Bree Serif"/>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EC0DF"/>
                    </a:solidFill>
                  </a:tcPr>
                </a:tc>
                <a:tc>
                  <a:txBody>
                    <a:bodyPr/>
                    <a:lstStyle/>
                    <a:p>
                      <a:pPr indent="0" lvl="0" marL="0" rtl="0" algn="ctr">
                        <a:spcBef>
                          <a:spcPts val="0"/>
                        </a:spcBef>
                        <a:spcAft>
                          <a:spcPts val="0"/>
                        </a:spcAft>
                        <a:buNone/>
                      </a:pPr>
                      <a:r>
                        <a:rPr b="1" lang="ar" sz="1000">
                          <a:solidFill>
                            <a:schemeClr val="dk1"/>
                          </a:solidFill>
                          <a:latin typeface="Bree Serif"/>
                          <a:ea typeface="Bree Serif"/>
                          <a:cs typeface="Bree Serif"/>
                          <a:sym typeface="Bree Serif"/>
                        </a:rPr>
                        <a:t>Medially (</a:t>
                      </a:r>
                      <a:r>
                        <a:rPr lang="ar" sz="1000">
                          <a:solidFill>
                            <a:schemeClr val="dk1"/>
                          </a:solidFill>
                          <a:latin typeface="Bree Serif"/>
                          <a:ea typeface="Bree Serif"/>
                          <a:cs typeface="Bree Serif"/>
                          <a:sym typeface="Bree Serif"/>
                        </a:rPr>
                        <a:t>Above)</a:t>
                      </a:r>
                      <a:endParaRPr b="1" sz="1000">
                        <a:latin typeface="Bree Serif"/>
                        <a:ea typeface="Bree Serif"/>
                        <a:cs typeface="Bree Serif"/>
                        <a:sym typeface="Bree Serif"/>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EC0DF"/>
                    </a:solidFill>
                  </a:tcPr>
                </a:tc>
                <a:tc>
                  <a:txBody>
                    <a:bodyPr/>
                    <a:lstStyle/>
                    <a:p>
                      <a:pPr indent="0" lvl="0" marL="0" rtl="0" algn="ctr">
                        <a:spcBef>
                          <a:spcPts val="0"/>
                        </a:spcBef>
                        <a:spcAft>
                          <a:spcPts val="0"/>
                        </a:spcAft>
                        <a:buClr>
                          <a:schemeClr val="dk1"/>
                        </a:buClr>
                        <a:buSzPts val="1100"/>
                        <a:buFont typeface="Arial"/>
                        <a:buNone/>
                      </a:pPr>
                      <a:r>
                        <a:rPr b="1" lang="ar" sz="1000">
                          <a:solidFill>
                            <a:schemeClr val="dk1"/>
                          </a:solidFill>
                          <a:latin typeface="Bree Serif"/>
                          <a:ea typeface="Bree Serif"/>
                          <a:cs typeface="Bree Serif"/>
                          <a:sym typeface="Bree Serif"/>
                        </a:rPr>
                        <a:t>Medially (</a:t>
                      </a:r>
                      <a:r>
                        <a:rPr lang="ar" sz="1000">
                          <a:solidFill>
                            <a:schemeClr val="dk1"/>
                          </a:solidFill>
                          <a:latin typeface="Bree Serif"/>
                          <a:ea typeface="Bree Serif"/>
                          <a:cs typeface="Bree Serif"/>
                          <a:sym typeface="Bree Serif"/>
                        </a:rPr>
                        <a:t>Below)</a:t>
                      </a:r>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EC0DF"/>
                    </a:solidFill>
                  </a:tcPr>
                </a:tc>
              </a:tr>
              <a:tr h="1050625">
                <a:tc rowSpan="2">
                  <a:txBody>
                    <a:bodyPr/>
                    <a:lstStyle/>
                    <a:p>
                      <a:pPr indent="-198499" lvl="0" marL="224999" rtl="0" algn="l">
                        <a:spcBef>
                          <a:spcPts val="0"/>
                        </a:spcBef>
                        <a:spcAft>
                          <a:spcPts val="0"/>
                        </a:spcAft>
                        <a:buSzPts val="1000"/>
                        <a:buFont typeface="Bree Serif"/>
                        <a:buAutoNum type="arabicPeriod"/>
                      </a:pPr>
                      <a:r>
                        <a:rPr lang="ar" sz="1000">
                          <a:latin typeface="Bree Serif"/>
                          <a:ea typeface="Bree Serif"/>
                          <a:cs typeface="Bree Serif"/>
                          <a:sym typeface="Bree Serif"/>
                        </a:rPr>
                        <a:t>Sternothyroid</a:t>
                      </a:r>
                      <a:endParaRPr sz="1000">
                        <a:latin typeface="Bree Serif"/>
                        <a:ea typeface="Bree Serif"/>
                        <a:cs typeface="Bree Serif"/>
                        <a:sym typeface="Bree Serif"/>
                      </a:endParaRPr>
                    </a:p>
                    <a:p>
                      <a:pPr indent="-198499" lvl="0" marL="224999" rtl="0" algn="l">
                        <a:spcBef>
                          <a:spcPts val="0"/>
                        </a:spcBef>
                        <a:spcAft>
                          <a:spcPts val="0"/>
                        </a:spcAft>
                        <a:buSzPts val="1000"/>
                        <a:buFont typeface="Bree Serif"/>
                        <a:buAutoNum type="arabicPeriod"/>
                      </a:pPr>
                      <a:r>
                        <a:rPr lang="ar" sz="1000">
                          <a:latin typeface="Bree Serif"/>
                          <a:ea typeface="Bree Serif"/>
                          <a:cs typeface="Bree Serif"/>
                          <a:sym typeface="Bree Serif"/>
                        </a:rPr>
                        <a:t>Sternohyoid</a:t>
                      </a:r>
                      <a:endParaRPr sz="1000">
                        <a:latin typeface="Bree Serif"/>
                        <a:ea typeface="Bree Serif"/>
                        <a:cs typeface="Bree Serif"/>
                        <a:sym typeface="Bree Serif"/>
                      </a:endParaRPr>
                    </a:p>
                    <a:p>
                      <a:pPr indent="-198499" lvl="0" marL="224999" rtl="0" algn="l">
                        <a:spcBef>
                          <a:spcPts val="0"/>
                        </a:spcBef>
                        <a:spcAft>
                          <a:spcPts val="0"/>
                        </a:spcAft>
                        <a:buSzPts val="1000"/>
                        <a:buFont typeface="Bree Serif"/>
                        <a:buAutoNum type="arabicPeriod"/>
                      </a:pPr>
                      <a:r>
                        <a:rPr lang="ar" sz="1000">
                          <a:latin typeface="Bree Serif"/>
                          <a:ea typeface="Bree Serif"/>
                          <a:cs typeface="Bree Serif"/>
                          <a:sym typeface="Bree Serif"/>
                        </a:rPr>
                        <a:t>Superior belly of omohyoid </a:t>
                      </a:r>
                      <a:endParaRPr sz="1000">
                        <a:latin typeface="Bree Serif"/>
                        <a:ea typeface="Bree Serif"/>
                        <a:cs typeface="Bree Serif"/>
                        <a:sym typeface="Bree Serif"/>
                      </a:endParaRPr>
                    </a:p>
                    <a:p>
                      <a:pPr indent="-198499" lvl="0" marL="224999" rtl="0" algn="l">
                        <a:spcBef>
                          <a:spcPts val="0"/>
                        </a:spcBef>
                        <a:spcAft>
                          <a:spcPts val="0"/>
                        </a:spcAft>
                        <a:buSzPts val="1000"/>
                        <a:buFont typeface="Bree Serif"/>
                        <a:buAutoNum type="arabicPeriod"/>
                      </a:pPr>
                      <a:r>
                        <a:rPr lang="ar" sz="1000">
                          <a:latin typeface="Bree Serif"/>
                          <a:ea typeface="Bree Serif"/>
                          <a:cs typeface="Bree Serif"/>
                          <a:sym typeface="Bree Serif"/>
                        </a:rPr>
                        <a:t>Sternomastoid</a:t>
                      </a:r>
                      <a:endParaRPr sz="1000">
                        <a:latin typeface="Bree Serif"/>
                        <a:ea typeface="Bree Serif"/>
                        <a:cs typeface="Bree Serif"/>
                        <a:sym typeface="Bree Serif"/>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rowSpan="2">
                  <a:txBody>
                    <a:bodyPr/>
                    <a:lstStyle/>
                    <a:p>
                      <a:pPr indent="-198499" lvl="0" marL="269999" rtl="0" algn="l">
                        <a:spcBef>
                          <a:spcPts val="0"/>
                        </a:spcBef>
                        <a:spcAft>
                          <a:spcPts val="0"/>
                        </a:spcAft>
                        <a:buSzPts val="1000"/>
                        <a:buFont typeface="Bree Serif"/>
                        <a:buAutoNum type="arabicPeriod"/>
                      </a:pPr>
                      <a:r>
                        <a:rPr lang="ar" sz="1000">
                          <a:latin typeface="Bree Serif"/>
                          <a:ea typeface="Bree Serif"/>
                          <a:cs typeface="Bree Serif"/>
                          <a:sym typeface="Bree Serif"/>
                        </a:rPr>
                        <a:t>Carotid sheath &amp;  its contents.</a:t>
                      </a:r>
                      <a:endParaRPr sz="1000">
                        <a:latin typeface="Bree Serif"/>
                        <a:ea typeface="Bree Serif"/>
                        <a:cs typeface="Bree Serif"/>
                        <a:sym typeface="Bree Serif"/>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rowSpan="2">
                  <a:txBody>
                    <a:bodyPr/>
                    <a:lstStyle/>
                    <a:p>
                      <a:pPr indent="-198499" lvl="0" marL="314999" rtl="0" algn="l">
                        <a:spcBef>
                          <a:spcPts val="0"/>
                        </a:spcBef>
                        <a:spcAft>
                          <a:spcPts val="0"/>
                        </a:spcAft>
                        <a:buSzPts val="1000"/>
                        <a:buFont typeface="Bree Serif"/>
                        <a:buAutoNum type="arabicPeriod"/>
                      </a:pPr>
                      <a:r>
                        <a:rPr lang="ar" sz="1000">
                          <a:latin typeface="Bree Serif"/>
                          <a:ea typeface="Bree Serif"/>
                          <a:cs typeface="Bree Serif"/>
                          <a:sym typeface="Bree Serif"/>
                        </a:rPr>
                        <a:t>Larynx </a:t>
                      </a:r>
                      <a:endParaRPr sz="1000">
                        <a:latin typeface="Bree Serif"/>
                        <a:ea typeface="Bree Serif"/>
                        <a:cs typeface="Bree Serif"/>
                        <a:sym typeface="Bree Serif"/>
                      </a:endParaRPr>
                    </a:p>
                    <a:p>
                      <a:pPr indent="-198499" lvl="0" marL="314999" rtl="0" algn="l">
                        <a:spcBef>
                          <a:spcPts val="0"/>
                        </a:spcBef>
                        <a:spcAft>
                          <a:spcPts val="0"/>
                        </a:spcAft>
                        <a:buSzPts val="1000"/>
                        <a:buFont typeface="Bree Serif"/>
                        <a:buAutoNum type="arabicPeriod"/>
                      </a:pPr>
                      <a:r>
                        <a:rPr lang="ar" sz="1000">
                          <a:latin typeface="Bree Serif"/>
                          <a:ea typeface="Bree Serif"/>
                          <a:cs typeface="Bree Serif"/>
                          <a:sym typeface="Bree Serif"/>
                        </a:rPr>
                        <a:t>pharynx . </a:t>
                      </a:r>
                      <a:endParaRPr sz="1000">
                        <a:latin typeface="Bree Serif"/>
                        <a:ea typeface="Bree Serif"/>
                        <a:cs typeface="Bree Serif"/>
                        <a:sym typeface="Bree Serif"/>
                      </a:endParaRPr>
                    </a:p>
                    <a:p>
                      <a:pPr indent="-198499" lvl="0" marL="314999" rtl="0" algn="l">
                        <a:spcBef>
                          <a:spcPts val="0"/>
                        </a:spcBef>
                        <a:spcAft>
                          <a:spcPts val="0"/>
                        </a:spcAft>
                        <a:buClr>
                          <a:srgbClr val="674EA7"/>
                        </a:buClr>
                        <a:buSzPts val="1000"/>
                        <a:buFont typeface="Bree Serif"/>
                        <a:buAutoNum type="arabicPeriod"/>
                      </a:pPr>
                      <a:r>
                        <a:rPr lang="ar" sz="1000">
                          <a:solidFill>
                            <a:srgbClr val="674EA7"/>
                          </a:solidFill>
                          <a:latin typeface="Bree Serif"/>
                          <a:ea typeface="Bree Serif"/>
                          <a:cs typeface="Bree Serif"/>
                          <a:sym typeface="Bree Serif"/>
                        </a:rPr>
                        <a:t>Cricothyroid muscle </a:t>
                      </a:r>
                      <a:endParaRPr sz="1000">
                        <a:solidFill>
                          <a:srgbClr val="674EA7"/>
                        </a:solidFill>
                        <a:latin typeface="Bree Serif"/>
                        <a:ea typeface="Bree Serif"/>
                        <a:cs typeface="Bree Serif"/>
                        <a:sym typeface="Bree Serif"/>
                      </a:endParaRPr>
                    </a:p>
                    <a:p>
                      <a:pPr indent="-198499" lvl="0" marL="314999" rtl="0" algn="l">
                        <a:spcBef>
                          <a:spcPts val="0"/>
                        </a:spcBef>
                        <a:spcAft>
                          <a:spcPts val="0"/>
                        </a:spcAft>
                        <a:buClr>
                          <a:srgbClr val="674EA7"/>
                        </a:buClr>
                        <a:buSzPts val="1000"/>
                        <a:buFont typeface="Bree Serif"/>
                        <a:buAutoNum type="arabicPeriod"/>
                      </a:pPr>
                      <a:r>
                        <a:rPr lang="ar" sz="1000">
                          <a:solidFill>
                            <a:srgbClr val="674EA7"/>
                          </a:solidFill>
                          <a:latin typeface="Bree Serif"/>
                          <a:ea typeface="Bree Serif"/>
                          <a:cs typeface="Bree Serif"/>
                          <a:sym typeface="Bree Serif"/>
                        </a:rPr>
                        <a:t>external laryngeal nerves</a:t>
                      </a:r>
                      <a:endParaRPr sz="1000">
                        <a:solidFill>
                          <a:srgbClr val="674EA7"/>
                        </a:solidFill>
                        <a:latin typeface="Bree Serif"/>
                        <a:ea typeface="Bree Serif"/>
                        <a:cs typeface="Bree Serif"/>
                        <a:sym typeface="Bree Serif"/>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rowSpan="2">
                  <a:txBody>
                    <a:bodyPr/>
                    <a:lstStyle/>
                    <a:p>
                      <a:pPr indent="-198499" lvl="0" marL="269999" rtl="0" algn="l">
                        <a:spcBef>
                          <a:spcPts val="0"/>
                        </a:spcBef>
                        <a:spcAft>
                          <a:spcPts val="0"/>
                        </a:spcAft>
                        <a:buSzPts val="1000"/>
                        <a:buFont typeface="Bree Serif"/>
                        <a:buAutoNum type="arabicPeriod"/>
                      </a:pPr>
                      <a:r>
                        <a:rPr lang="ar" sz="1000">
                          <a:latin typeface="Bree Serif"/>
                          <a:ea typeface="Bree Serif"/>
                          <a:cs typeface="Bree Serif"/>
                          <a:sym typeface="Bree Serif"/>
                        </a:rPr>
                        <a:t> Trachea </a:t>
                      </a:r>
                      <a:endParaRPr sz="1000">
                        <a:latin typeface="Bree Serif"/>
                        <a:ea typeface="Bree Serif"/>
                        <a:cs typeface="Bree Serif"/>
                        <a:sym typeface="Bree Serif"/>
                      </a:endParaRPr>
                    </a:p>
                    <a:p>
                      <a:pPr indent="-198499" lvl="0" marL="269999" rtl="0" algn="l">
                        <a:spcBef>
                          <a:spcPts val="0"/>
                        </a:spcBef>
                        <a:spcAft>
                          <a:spcPts val="0"/>
                        </a:spcAft>
                        <a:buSzPts val="1000"/>
                        <a:buFont typeface="Bree Serif"/>
                        <a:buAutoNum type="arabicPeriod"/>
                      </a:pPr>
                      <a:r>
                        <a:rPr lang="ar" sz="1000">
                          <a:latin typeface="Bree Serif"/>
                          <a:ea typeface="Bree Serif"/>
                          <a:cs typeface="Bree Serif"/>
                          <a:sym typeface="Bree Serif"/>
                        </a:rPr>
                        <a:t>esophagus. </a:t>
                      </a:r>
                      <a:endParaRPr sz="1000">
                        <a:latin typeface="Bree Serif"/>
                        <a:ea typeface="Bree Serif"/>
                        <a:cs typeface="Bree Serif"/>
                        <a:sym typeface="Bree Serif"/>
                      </a:endParaRPr>
                    </a:p>
                    <a:p>
                      <a:pPr indent="-198499" lvl="0" marL="269999" rtl="0" algn="l">
                        <a:spcBef>
                          <a:spcPts val="0"/>
                        </a:spcBef>
                        <a:spcAft>
                          <a:spcPts val="0"/>
                        </a:spcAft>
                        <a:buSzPts val="1000"/>
                        <a:buFont typeface="Bree Serif"/>
                        <a:buAutoNum type="arabicPeriod"/>
                      </a:pPr>
                      <a:r>
                        <a:rPr lang="ar" sz="1000">
                          <a:solidFill>
                            <a:srgbClr val="FF0000"/>
                          </a:solidFill>
                          <a:latin typeface="Bree Serif"/>
                          <a:ea typeface="Bree Serif"/>
                          <a:cs typeface="Bree Serif"/>
                          <a:sym typeface="Bree Serif"/>
                        </a:rPr>
                        <a:t>Recurrent laryngeal nerve</a:t>
                      </a:r>
                      <a:r>
                        <a:rPr lang="ar" sz="1000">
                          <a:latin typeface="Bree Serif"/>
                          <a:ea typeface="Bree Serif"/>
                          <a:cs typeface="Bree Serif"/>
                          <a:sym typeface="Bree Serif"/>
                        </a:rPr>
                        <a:t> in between.</a:t>
                      </a:r>
                      <a:endParaRPr sz="1000">
                        <a:latin typeface="Bree Serif"/>
                        <a:ea typeface="Bree Serif"/>
                        <a:cs typeface="Bree Serif"/>
                        <a:sym typeface="Bree Serif"/>
                      </a:endParaRPr>
                    </a:p>
                    <a:p>
                      <a:pPr indent="-198499" lvl="0" marL="269999" rtl="0" algn="l">
                        <a:spcBef>
                          <a:spcPts val="0"/>
                        </a:spcBef>
                        <a:spcAft>
                          <a:spcPts val="0"/>
                        </a:spcAft>
                        <a:buClr>
                          <a:srgbClr val="6AA84F"/>
                        </a:buClr>
                        <a:buSzPts val="1000"/>
                        <a:buFont typeface="Bree Serif"/>
                        <a:buAutoNum type="arabicPeriod"/>
                      </a:pPr>
                      <a:r>
                        <a:rPr lang="ar" sz="1000">
                          <a:solidFill>
                            <a:srgbClr val="6AA84F"/>
                          </a:solidFill>
                          <a:latin typeface="Bree Serif"/>
                          <a:ea typeface="Bree Serif"/>
                          <a:cs typeface="Bree Serif"/>
                          <a:sym typeface="Bree Serif"/>
                        </a:rPr>
                        <a:t>Cricothyroid muscle </a:t>
                      </a:r>
                      <a:endParaRPr sz="1000">
                        <a:solidFill>
                          <a:srgbClr val="6AA84F"/>
                        </a:solidFill>
                        <a:latin typeface="Bree Serif"/>
                        <a:ea typeface="Bree Serif"/>
                        <a:cs typeface="Bree Serif"/>
                        <a:sym typeface="Bree Serif"/>
                      </a:endParaRPr>
                    </a:p>
                    <a:p>
                      <a:pPr indent="-198499" lvl="0" marL="269999" rtl="0" algn="l">
                        <a:spcBef>
                          <a:spcPts val="0"/>
                        </a:spcBef>
                        <a:spcAft>
                          <a:spcPts val="0"/>
                        </a:spcAft>
                        <a:buClr>
                          <a:srgbClr val="6AA84F"/>
                        </a:buClr>
                        <a:buSzPts val="1000"/>
                        <a:buFont typeface="Bree Serif"/>
                        <a:buAutoNum type="arabicPeriod"/>
                      </a:pPr>
                      <a:r>
                        <a:rPr lang="ar" sz="1000">
                          <a:solidFill>
                            <a:srgbClr val="6AA84F"/>
                          </a:solidFill>
                          <a:latin typeface="Bree Serif"/>
                          <a:ea typeface="Bree Serif"/>
                          <a:cs typeface="Bree Serif"/>
                          <a:sym typeface="Bree Serif"/>
                        </a:rPr>
                        <a:t>external laryngeal nerves</a:t>
                      </a:r>
                      <a:endParaRPr sz="1000">
                        <a:solidFill>
                          <a:srgbClr val="6AA84F"/>
                        </a:solidFill>
                        <a:latin typeface="Bree Serif"/>
                        <a:ea typeface="Bree Serif"/>
                        <a:cs typeface="Bree Serif"/>
                        <a:sym typeface="Bree Serif"/>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00000">
                <a:tc vMerge="1"/>
                <a:tc vMerge="1"/>
                <a:tc vMerge="1"/>
                <a:tc vMerge="1"/>
              </a:tr>
            </a:tbl>
          </a:graphicData>
        </a:graphic>
      </p:graphicFrame>
      <p:graphicFrame>
        <p:nvGraphicFramePr>
          <p:cNvPr id="280" name="Google Shape;280;p40"/>
          <p:cNvGraphicFramePr/>
          <p:nvPr/>
        </p:nvGraphicFramePr>
        <p:xfrm>
          <a:off x="6692719" y="854697"/>
          <a:ext cx="3000000" cy="3000000"/>
        </p:xfrm>
        <a:graphic>
          <a:graphicData uri="http://schemas.openxmlformats.org/drawingml/2006/table">
            <a:tbl>
              <a:tblPr>
                <a:noFill/>
                <a:tableStyleId>{8F693153-FDBB-4278-8351-ED1D039DD46E}</a:tableStyleId>
              </a:tblPr>
              <a:tblGrid>
                <a:gridCol w="2422225"/>
              </a:tblGrid>
              <a:tr h="320950">
                <a:tc>
                  <a:txBody>
                    <a:bodyPr/>
                    <a:lstStyle/>
                    <a:p>
                      <a:pPr indent="0" lvl="0" marL="0" rtl="0" algn="ctr">
                        <a:spcBef>
                          <a:spcPts val="0"/>
                        </a:spcBef>
                        <a:spcAft>
                          <a:spcPts val="0"/>
                        </a:spcAft>
                        <a:buClr>
                          <a:schemeClr val="dk1"/>
                        </a:buClr>
                        <a:buSzPts val="1100"/>
                        <a:buFont typeface="Arial"/>
                        <a:buNone/>
                      </a:pPr>
                      <a:r>
                        <a:rPr b="1" lang="ar" sz="1200">
                          <a:solidFill>
                            <a:srgbClr val="FFFFFF"/>
                          </a:solidFill>
                          <a:latin typeface="Bree Serif"/>
                          <a:ea typeface="Bree Serif"/>
                          <a:cs typeface="Bree Serif"/>
                          <a:sym typeface="Bree Serif"/>
                        </a:rPr>
                        <a:t>border</a:t>
                      </a:r>
                      <a:endParaRPr b="1" sz="1200">
                        <a:solidFill>
                          <a:srgbClr val="FFFFFF"/>
                        </a:solidFill>
                        <a:latin typeface="Bree Serif"/>
                        <a:ea typeface="Bree Serif"/>
                        <a:cs typeface="Bree Serif"/>
                        <a:sym typeface="Bree Serif"/>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EC0DF"/>
                    </a:solidFill>
                  </a:tcPr>
                </a:tc>
              </a:tr>
              <a:tr h="329825">
                <a:tc>
                  <a:txBody>
                    <a:bodyPr/>
                    <a:lstStyle/>
                    <a:p>
                      <a:pPr indent="0" lvl="0" marL="0" rtl="0" algn="ctr">
                        <a:spcBef>
                          <a:spcPts val="0"/>
                        </a:spcBef>
                        <a:spcAft>
                          <a:spcPts val="0"/>
                        </a:spcAft>
                        <a:buClr>
                          <a:schemeClr val="dk1"/>
                        </a:buClr>
                        <a:buSzPts val="1100"/>
                        <a:buFont typeface="Arial"/>
                        <a:buNone/>
                      </a:pPr>
                      <a:r>
                        <a:rPr b="1" lang="ar" sz="1000">
                          <a:solidFill>
                            <a:schemeClr val="dk1"/>
                          </a:solidFill>
                          <a:latin typeface="Bree Serif"/>
                          <a:ea typeface="Bree Serif"/>
                          <a:cs typeface="Bree Serif"/>
                          <a:sym typeface="Bree Serif"/>
                        </a:rPr>
                        <a:t>posterior</a:t>
                      </a:r>
                      <a:endParaRPr b="1" sz="1000">
                        <a:solidFill>
                          <a:schemeClr val="dk1"/>
                        </a:solidFill>
                        <a:latin typeface="Bree Serif"/>
                        <a:ea typeface="Bree Serif"/>
                        <a:cs typeface="Bree Serif"/>
                        <a:sym typeface="Bree Serif"/>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EC0DF"/>
                    </a:solidFill>
                  </a:tcPr>
                </a:tc>
              </a:tr>
              <a:tr h="1038775">
                <a:tc rowSpan="2">
                  <a:txBody>
                    <a:bodyPr/>
                    <a:lstStyle/>
                    <a:p>
                      <a:pPr indent="-198499" lvl="0" marL="224999" rtl="0" algn="l">
                        <a:spcBef>
                          <a:spcPts val="0"/>
                        </a:spcBef>
                        <a:spcAft>
                          <a:spcPts val="0"/>
                        </a:spcAft>
                        <a:buClr>
                          <a:schemeClr val="dk1"/>
                        </a:buClr>
                        <a:buSzPts val="1000"/>
                        <a:buFont typeface="Bree Serif"/>
                        <a:buChar char="●"/>
                      </a:pPr>
                      <a:r>
                        <a:rPr lang="ar" sz="1000">
                          <a:solidFill>
                            <a:schemeClr val="dk1"/>
                          </a:solidFill>
                          <a:latin typeface="Bree Serif"/>
                          <a:ea typeface="Bree Serif"/>
                          <a:cs typeface="Bree Serif"/>
                          <a:sym typeface="Bree Serif"/>
                        </a:rPr>
                        <a:t>R</a:t>
                      </a:r>
                      <a:r>
                        <a:rPr lang="ar" sz="1000">
                          <a:solidFill>
                            <a:schemeClr val="dk1"/>
                          </a:solidFill>
                          <a:latin typeface="Bree Serif"/>
                          <a:ea typeface="Bree Serif"/>
                          <a:cs typeface="Bree Serif"/>
                          <a:sym typeface="Bree Serif"/>
                        </a:rPr>
                        <a:t>ounded </a:t>
                      </a:r>
                      <a:endParaRPr sz="1000">
                        <a:solidFill>
                          <a:schemeClr val="dk1"/>
                        </a:solidFill>
                        <a:latin typeface="Bree Serif"/>
                        <a:ea typeface="Bree Serif"/>
                        <a:cs typeface="Bree Serif"/>
                        <a:sym typeface="Bree Serif"/>
                      </a:endParaRPr>
                    </a:p>
                    <a:p>
                      <a:pPr indent="-198499" lvl="0" marL="224999" rtl="0" algn="l">
                        <a:spcBef>
                          <a:spcPts val="0"/>
                        </a:spcBef>
                        <a:spcAft>
                          <a:spcPts val="0"/>
                        </a:spcAft>
                        <a:buClr>
                          <a:schemeClr val="dk1"/>
                        </a:buClr>
                        <a:buSzPts val="1000"/>
                        <a:buFont typeface="Bree Serif"/>
                        <a:buChar char="●"/>
                      </a:pPr>
                      <a:r>
                        <a:rPr lang="ar" sz="1000">
                          <a:solidFill>
                            <a:schemeClr val="dk1"/>
                          </a:solidFill>
                          <a:latin typeface="Bree Serif"/>
                          <a:ea typeface="Bree Serif"/>
                          <a:cs typeface="Bree Serif"/>
                          <a:sym typeface="Bree Serif"/>
                        </a:rPr>
                        <a:t>Related to the superior &amp; inferior parathyroid glands.</a:t>
                      </a:r>
                      <a:endParaRPr sz="1000">
                        <a:solidFill>
                          <a:schemeClr val="dk1"/>
                        </a:solidFill>
                        <a:latin typeface="Bree Serif"/>
                        <a:ea typeface="Bree Serif"/>
                        <a:cs typeface="Bree Serif"/>
                        <a:sym typeface="Bree Serif"/>
                      </a:endParaRPr>
                    </a:p>
                    <a:p>
                      <a:pPr indent="-198499" lvl="0" marL="224999" rtl="0" algn="l">
                        <a:spcBef>
                          <a:spcPts val="0"/>
                        </a:spcBef>
                        <a:spcAft>
                          <a:spcPts val="0"/>
                        </a:spcAft>
                        <a:buClr>
                          <a:schemeClr val="dk1"/>
                        </a:buClr>
                        <a:buSzPts val="1000"/>
                        <a:buFont typeface="Bree Serif"/>
                        <a:buChar char="●"/>
                      </a:pPr>
                      <a:r>
                        <a:rPr lang="ar" sz="1000">
                          <a:solidFill>
                            <a:schemeClr val="dk1"/>
                          </a:solidFill>
                          <a:latin typeface="Bree Serif"/>
                          <a:ea typeface="Bree Serif"/>
                          <a:cs typeface="Bree Serif"/>
                          <a:sym typeface="Bree Serif"/>
                        </a:rPr>
                        <a:t>Also related to the anastomosis between superior &amp; inferior thyroid arteries.</a:t>
                      </a:r>
                      <a:endParaRPr sz="1000">
                        <a:solidFill>
                          <a:schemeClr val="dk1"/>
                        </a:solidFill>
                        <a:latin typeface="Bree Serif"/>
                        <a:ea typeface="Bree Serif"/>
                        <a:cs typeface="Bree Serif"/>
                        <a:sym typeface="Bree Serif"/>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96625">
                <a:tc vMerge="1"/>
              </a:tr>
            </a:tbl>
          </a:graphicData>
        </a:graphic>
      </p:graphicFrame>
      <p:pic>
        <p:nvPicPr>
          <p:cNvPr id="281" name="Google Shape;281;p40"/>
          <p:cNvPicPr preferRelativeResize="0"/>
          <p:nvPr/>
        </p:nvPicPr>
        <p:blipFill rotWithShape="1">
          <a:blip r:embed="rId3">
            <a:alphaModFix/>
          </a:blip>
          <a:srcRect b="3070" l="1399" r="1438" t="6888"/>
          <a:stretch/>
        </p:blipFill>
        <p:spPr>
          <a:xfrm>
            <a:off x="415674" y="2854950"/>
            <a:ext cx="2852700" cy="1920626"/>
          </a:xfrm>
          <a:prstGeom prst="rect">
            <a:avLst/>
          </a:prstGeom>
          <a:noFill/>
          <a:ln>
            <a:noFill/>
          </a:ln>
        </p:spPr>
      </p:pic>
      <p:pic>
        <p:nvPicPr>
          <p:cNvPr id="282" name="Google Shape;282;p40"/>
          <p:cNvPicPr preferRelativeResize="0"/>
          <p:nvPr/>
        </p:nvPicPr>
        <p:blipFill rotWithShape="1">
          <a:blip r:embed="rId4">
            <a:alphaModFix/>
          </a:blip>
          <a:srcRect b="12004" l="43661" r="5325" t="52657"/>
          <a:stretch/>
        </p:blipFill>
        <p:spPr>
          <a:xfrm>
            <a:off x="6605713" y="3065900"/>
            <a:ext cx="2430926" cy="1569976"/>
          </a:xfrm>
          <a:prstGeom prst="rect">
            <a:avLst/>
          </a:prstGeom>
          <a:noFill/>
          <a:ln>
            <a:noFill/>
          </a:ln>
        </p:spPr>
      </p:pic>
      <p:pic>
        <p:nvPicPr>
          <p:cNvPr id="283" name="Google Shape;283;p40"/>
          <p:cNvPicPr preferRelativeResize="0"/>
          <p:nvPr/>
        </p:nvPicPr>
        <p:blipFill rotWithShape="1">
          <a:blip r:embed="rId5">
            <a:alphaModFix/>
          </a:blip>
          <a:srcRect b="6015" l="33542" r="2965" t="3926"/>
          <a:stretch/>
        </p:blipFill>
        <p:spPr>
          <a:xfrm>
            <a:off x="3673925" y="2812175"/>
            <a:ext cx="1885949" cy="20061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41"/>
          <p:cNvSpPr txBox="1"/>
          <p:nvPr>
            <p:ph idx="12" type="sldNum"/>
          </p:nvPr>
        </p:nvSpPr>
        <p:spPr>
          <a:xfrm>
            <a:off x="8859450" y="4793175"/>
            <a:ext cx="2556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ar"/>
              <a:t>‹#›</a:t>
            </a:fld>
            <a:endParaRPr/>
          </a:p>
        </p:txBody>
      </p:sp>
      <p:sp>
        <p:nvSpPr>
          <p:cNvPr id="289" name="Google Shape;289;p41"/>
          <p:cNvSpPr/>
          <p:nvPr/>
        </p:nvSpPr>
        <p:spPr>
          <a:xfrm>
            <a:off x="5951775" y="1114500"/>
            <a:ext cx="3087300" cy="1609200"/>
          </a:xfrm>
          <a:prstGeom prst="rect">
            <a:avLst/>
          </a:prstGeom>
          <a:solidFill>
            <a:srgbClr val="FFFFFF"/>
          </a:solidFill>
          <a:ln>
            <a:noFill/>
          </a:ln>
          <a:effectLst>
            <a:outerShdw blurRad="57150" rotWithShape="0" algn="bl" dir="5400000" dist="19050">
              <a:srgbClr val="262626">
                <a:alpha val="50000"/>
              </a:srgbClr>
            </a:outerShdw>
          </a:effectLst>
        </p:spPr>
        <p:txBody>
          <a:bodyPr anchorCtr="0" anchor="ctr" bIns="91425" lIns="91425" spcFirstLastPara="1" rIns="91425" wrap="square" tIns="91425">
            <a:noAutofit/>
          </a:bodyPr>
          <a:lstStyle/>
          <a:p>
            <a:pPr indent="-198499" lvl="0" marL="314999" rtl="0" algn="l">
              <a:spcBef>
                <a:spcPts val="0"/>
              </a:spcBef>
              <a:spcAft>
                <a:spcPts val="0"/>
              </a:spcAft>
              <a:buClr>
                <a:srgbClr val="000000"/>
              </a:buClr>
              <a:buSzPts val="1000"/>
              <a:buFont typeface="Bree Serif"/>
              <a:buChar char="●"/>
            </a:pPr>
            <a:r>
              <a:rPr lang="ar" sz="1000">
                <a:solidFill>
                  <a:schemeClr val="dk1"/>
                </a:solidFill>
                <a:latin typeface="Bree Serif"/>
                <a:ea typeface="Bree Serif"/>
                <a:cs typeface="Bree Serif"/>
                <a:sym typeface="Bree Serif"/>
              </a:rPr>
              <a:t>Superior thyroid vein drains into internal jugular vein</a:t>
            </a:r>
            <a:endParaRPr sz="1000">
              <a:solidFill>
                <a:schemeClr val="dk1"/>
              </a:solidFill>
              <a:latin typeface="Bree Serif"/>
              <a:ea typeface="Bree Serif"/>
              <a:cs typeface="Bree Serif"/>
              <a:sym typeface="Bree Serif"/>
            </a:endParaRPr>
          </a:p>
          <a:p>
            <a:pPr indent="-198499" lvl="0" marL="314999" rtl="0" algn="l">
              <a:spcBef>
                <a:spcPts val="0"/>
              </a:spcBef>
              <a:spcAft>
                <a:spcPts val="0"/>
              </a:spcAft>
              <a:buClr>
                <a:schemeClr val="dk1"/>
              </a:buClr>
              <a:buSzPts val="1000"/>
              <a:buFont typeface="Bree Serif"/>
              <a:buChar char="●"/>
            </a:pPr>
            <a:r>
              <a:rPr lang="ar" sz="1000">
                <a:solidFill>
                  <a:schemeClr val="dk1"/>
                </a:solidFill>
                <a:latin typeface="Bree Serif"/>
                <a:ea typeface="Bree Serif"/>
                <a:cs typeface="Bree Serif"/>
                <a:sym typeface="Bree Serif"/>
              </a:rPr>
              <a:t>Middle thyroid vein drains into internal jugular vein</a:t>
            </a:r>
            <a:endParaRPr sz="1000">
              <a:solidFill>
                <a:schemeClr val="dk1"/>
              </a:solidFill>
              <a:latin typeface="Bree Serif"/>
              <a:ea typeface="Bree Serif"/>
              <a:cs typeface="Bree Serif"/>
              <a:sym typeface="Bree Serif"/>
            </a:endParaRPr>
          </a:p>
          <a:p>
            <a:pPr indent="-198499" lvl="0" marL="314999" rtl="0" algn="l">
              <a:spcBef>
                <a:spcPts val="0"/>
              </a:spcBef>
              <a:spcAft>
                <a:spcPts val="0"/>
              </a:spcAft>
              <a:buClr>
                <a:schemeClr val="dk1"/>
              </a:buClr>
              <a:buSzPts val="1000"/>
              <a:buFont typeface="Bree Serif"/>
              <a:buChar char="●"/>
            </a:pPr>
            <a:r>
              <a:rPr lang="ar" sz="1000">
                <a:solidFill>
                  <a:schemeClr val="dk1"/>
                </a:solidFill>
                <a:latin typeface="Bree Serif"/>
                <a:ea typeface="Bree Serif"/>
                <a:cs typeface="Bree Serif"/>
                <a:sym typeface="Bree Serif"/>
              </a:rPr>
              <a:t>Inferior thyroid vein drains into left brachiocephalic vein</a:t>
            </a:r>
            <a:endParaRPr sz="1000">
              <a:solidFill>
                <a:schemeClr val="dk1"/>
              </a:solidFill>
              <a:latin typeface="Bree Serif"/>
              <a:ea typeface="Bree Serif"/>
              <a:cs typeface="Bree Serif"/>
              <a:sym typeface="Bree Serif"/>
            </a:endParaRPr>
          </a:p>
        </p:txBody>
      </p:sp>
      <p:sp>
        <p:nvSpPr>
          <p:cNvPr id="290" name="Google Shape;290;p41"/>
          <p:cNvSpPr/>
          <p:nvPr/>
        </p:nvSpPr>
        <p:spPr>
          <a:xfrm>
            <a:off x="147450" y="915475"/>
            <a:ext cx="5529600" cy="28929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rtl="0" algn="l">
              <a:spcBef>
                <a:spcPts val="0"/>
              </a:spcBef>
              <a:spcAft>
                <a:spcPts val="0"/>
              </a:spcAft>
              <a:buNone/>
            </a:pPr>
            <a:r>
              <a:t/>
            </a:r>
            <a:endParaRPr sz="1000">
              <a:latin typeface="Bree Serif"/>
              <a:ea typeface="Bree Serif"/>
              <a:cs typeface="Bree Serif"/>
              <a:sym typeface="Bree Serif"/>
            </a:endParaRPr>
          </a:p>
          <a:p>
            <a:pPr indent="0" lvl="0" marL="0" rtl="0" algn="l">
              <a:spcBef>
                <a:spcPts val="0"/>
              </a:spcBef>
              <a:spcAft>
                <a:spcPts val="0"/>
              </a:spcAft>
              <a:buNone/>
            </a:pPr>
            <a:r>
              <a:rPr lang="ar" sz="1000">
                <a:latin typeface="Bree Serif"/>
                <a:ea typeface="Bree Serif"/>
                <a:cs typeface="Bree Serif"/>
                <a:sym typeface="Bree Serif"/>
              </a:rPr>
              <a:t>1. Superior thyroid artery : </a:t>
            </a:r>
            <a:r>
              <a:rPr lang="ar" sz="1000">
                <a:solidFill>
                  <a:srgbClr val="B7B7B7"/>
                </a:solidFill>
                <a:latin typeface="Bree Serif"/>
                <a:ea typeface="Bree Serif"/>
                <a:cs typeface="Bree Serif"/>
                <a:sym typeface="Bree Serif"/>
              </a:rPr>
              <a:t>(2 arteries)</a:t>
            </a:r>
            <a:endParaRPr sz="1000">
              <a:solidFill>
                <a:srgbClr val="B7B7B7"/>
              </a:solidFill>
              <a:latin typeface="Bree Serif"/>
              <a:ea typeface="Bree Serif"/>
              <a:cs typeface="Bree Serif"/>
              <a:sym typeface="Bree Serif"/>
            </a:endParaRPr>
          </a:p>
          <a:p>
            <a:pPr indent="-292100" lvl="0" marL="457200" rtl="0" algn="l">
              <a:spcBef>
                <a:spcPts val="0"/>
              </a:spcBef>
              <a:spcAft>
                <a:spcPts val="0"/>
              </a:spcAft>
              <a:buSzPts val="1000"/>
              <a:buFont typeface="Bree Serif"/>
              <a:buChar char="●"/>
            </a:pPr>
            <a:r>
              <a:rPr lang="ar" sz="1000">
                <a:latin typeface="Bree Serif"/>
                <a:ea typeface="Bree Serif"/>
                <a:cs typeface="Bree Serif"/>
                <a:sym typeface="Bree Serif"/>
              </a:rPr>
              <a:t>It is a branch from the</a:t>
            </a:r>
            <a:r>
              <a:rPr lang="ar" sz="1000">
                <a:solidFill>
                  <a:srgbClr val="FF0000"/>
                </a:solidFill>
                <a:latin typeface="Bree Serif"/>
                <a:ea typeface="Bree Serif"/>
                <a:cs typeface="Bree Serif"/>
                <a:sym typeface="Bree Serif"/>
              </a:rPr>
              <a:t> external carotid artery </a:t>
            </a:r>
            <a:r>
              <a:rPr lang="ar" sz="1000">
                <a:latin typeface="Bree Serif"/>
                <a:ea typeface="Bree Serif"/>
                <a:cs typeface="Bree Serif"/>
                <a:sym typeface="Bree Serif"/>
              </a:rPr>
              <a:t>.</a:t>
            </a:r>
            <a:endParaRPr sz="1000">
              <a:latin typeface="Bree Serif"/>
              <a:ea typeface="Bree Serif"/>
              <a:cs typeface="Bree Serif"/>
              <a:sym typeface="Bree Serif"/>
            </a:endParaRPr>
          </a:p>
          <a:p>
            <a:pPr indent="-292100" lvl="0" marL="457200" rtl="0" algn="l">
              <a:spcBef>
                <a:spcPts val="0"/>
              </a:spcBef>
              <a:spcAft>
                <a:spcPts val="0"/>
              </a:spcAft>
              <a:buSzPts val="1000"/>
              <a:buFont typeface="Bree Serif"/>
              <a:buChar char="●"/>
            </a:pPr>
            <a:r>
              <a:rPr lang="ar" sz="1000">
                <a:latin typeface="Bree Serif"/>
                <a:ea typeface="Bree Serif"/>
                <a:cs typeface="Bree Serif"/>
                <a:sym typeface="Bree Serif"/>
              </a:rPr>
              <a:t>It descends to the upper pole of the lobe, with the </a:t>
            </a:r>
            <a:r>
              <a:rPr lang="ar" sz="1000">
                <a:solidFill>
                  <a:srgbClr val="FF0000"/>
                </a:solidFill>
                <a:latin typeface="Bree Serif"/>
                <a:ea typeface="Bree Serif"/>
                <a:cs typeface="Bree Serif"/>
                <a:sym typeface="Bree Serif"/>
              </a:rPr>
              <a:t>external laryngeal nerve.</a:t>
            </a:r>
            <a:r>
              <a:rPr lang="ar" sz="1000">
                <a:solidFill>
                  <a:srgbClr val="FF0000"/>
                </a:solidFill>
                <a:latin typeface="Bree Serif"/>
                <a:ea typeface="Bree Serif"/>
                <a:cs typeface="Bree Serif"/>
                <a:sym typeface="Bree Serif"/>
              </a:rPr>
              <a:t> </a:t>
            </a:r>
            <a:r>
              <a:rPr lang="ar" sz="800">
                <a:solidFill>
                  <a:srgbClr val="B7B7B7"/>
                </a:solidFill>
                <a:latin typeface="Bree Serif"/>
                <a:ea typeface="Bree Serif"/>
                <a:cs typeface="Bree Serif"/>
                <a:sym typeface="Bree Serif"/>
              </a:rPr>
              <a:t>(supplies the cricothyroid</a:t>
            </a:r>
            <a:endParaRPr sz="800">
              <a:solidFill>
                <a:srgbClr val="B7B7B7"/>
              </a:solidFill>
              <a:latin typeface="Bree Serif"/>
              <a:ea typeface="Bree Serif"/>
              <a:cs typeface="Bree Serif"/>
              <a:sym typeface="Bree Serif"/>
            </a:endParaRPr>
          </a:p>
          <a:p>
            <a:pPr indent="-292100" lvl="0" marL="457200" rtl="0" algn="l">
              <a:spcBef>
                <a:spcPts val="0"/>
              </a:spcBef>
              <a:spcAft>
                <a:spcPts val="0"/>
              </a:spcAft>
              <a:buSzPts val="1000"/>
              <a:buFont typeface="Bree Serif"/>
              <a:buChar char="●"/>
            </a:pPr>
            <a:r>
              <a:rPr lang="ar" sz="1000">
                <a:latin typeface="Bree Serif"/>
                <a:ea typeface="Bree Serif"/>
                <a:cs typeface="Bree Serif"/>
                <a:sym typeface="Bree Serif"/>
              </a:rPr>
              <a:t>It runs along the upper border of the isthmus to anastomosis with its fellow</a:t>
            </a:r>
            <a:endParaRPr sz="1000">
              <a:latin typeface="Bree Serif"/>
              <a:ea typeface="Bree Serif"/>
              <a:cs typeface="Bree Serif"/>
              <a:sym typeface="Bree Serif"/>
            </a:endParaRPr>
          </a:p>
          <a:p>
            <a:pPr indent="0" lvl="0" marL="0" rtl="0" algn="l">
              <a:spcBef>
                <a:spcPts val="0"/>
              </a:spcBef>
              <a:spcAft>
                <a:spcPts val="0"/>
              </a:spcAft>
              <a:buNone/>
            </a:pPr>
            <a:r>
              <a:t/>
            </a:r>
            <a:endParaRPr sz="1000">
              <a:latin typeface="Bree Serif"/>
              <a:ea typeface="Bree Serif"/>
              <a:cs typeface="Bree Serif"/>
              <a:sym typeface="Bree Serif"/>
            </a:endParaRPr>
          </a:p>
          <a:p>
            <a:pPr indent="0" lvl="0" marL="0" rtl="0" algn="l">
              <a:spcBef>
                <a:spcPts val="0"/>
              </a:spcBef>
              <a:spcAft>
                <a:spcPts val="0"/>
              </a:spcAft>
              <a:buNone/>
            </a:pPr>
            <a:r>
              <a:rPr lang="ar" sz="1000">
                <a:latin typeface="Bree Serif"/>
                <a:ea typeface="Bree Serif"/>
                <a:cs typeface="Bree Serif"/>
                <a:sym typeface="Bree Serif"/>
              </a:rPr>
              <a:t>2. Thyroidea ima artery:</a:t>
            </a:r>
            <a:endParaRPr sz="1000">
              <a:latin typeface="Bree Serif"/>
              <a:ea typeface="Bree Serif"/>
              <a:cs typeface="Bree Serif"/>
              <a:sym typeface="Bree Serif"/>
            </a:endParaRPr>
          </a:p>
          <a:p>
            <a:pPr indent="-292100" lvl="0" marL="457200" rtl="0" algn="l">
              <a:spcBef>
                <a:spcPts val="0"/>
              </a:spcBef>
              <a:spcAft>
                <a:spcPts val="0"/>
              </a:spcAft>
              <a:buSzPts val="1000"/>
              <a:buFont typeface="Bree Serif"/>
              <a:buChar char="●"/>
            </a:pPr>
            <a:r>
              <a:rPr lang="ar" sz="1000">
                <a:latin typeface="Bree Serif"/>
                <a:ea typeface="Bree Serif"/>
                <a:cs typeface="Bree Serif"/>
                <a:sym typeface="Bree Serif"/>
              </a:rPr>
              <a:t>If present, it arises from</a:t>
            </a:r>
            <a:r>
              <a:rPr lang="ar" sz="1000">
                <a:solidFill>
                  <a:srgbClr val="FF0000"/>
                </a:solidFill>
                <a:latin typeface="Bree Serif"/>
                <a:ea typeface="Bree Serif"/>
                <a:cs typeface="Bree Serif"/>
                <a:sym typeface="Bree Serif"/>
              </a:rPr>
              <a:t> aortic arch</a:t>
            </a:r>
            <a:r>
              <a:rPr lang="ar" sz="1000">
                <a:latin typeface="Bree Serif"/>
                <a:ea typeface="Bree Serif"/>
                <a:cs typeface="Bree Serif"/>
                <a:sym typeface="Bree Serif"/>
              </a:rPr>
              <a:t> or from </a:t>
            </a:r>
            <a:r>
              <a:rPr lang="ar" sz="1000">
                <a:solidFill>
                  <a:srgbClr val="FF0000"/>
                </a:solidFill>
                <a:latin typeface="Bree Serif"/>
                <a:ea typeface="Bree Serif"/>
                <a:cs typeface="Bree Serif"/>
                <a:sym typeface="Bree Serif"/>
              </a:rPr>
              <a:t>brachiocephalic</a:t>
            </a:r>
            <a:r>
              <a:rPr lang="ar" sz="1000">
                <a:latin typeface="Bree Serif"/>
                <a:ea typeface="Bree Serif"/>
                <a:cs typeface="Bree Serif"/>
                <a:sym typeface="Bree Serif"/>
              </a:rPr>
              <a:t> artery.</a:t>
            </a:r>
            <a:endParaRPr sz="1000">
              <a:latin typeface="Bree Serif"/>
              <a:ea typeface="Bree Serif"/>
              <a:cs typeface="Bree Serif"/>
              <a:sym typeface="Bree Serif"/>
            </a:endParaRPr>
          </a:p>
          <a:p>
            <a:pPr indent="-292100" lvl="0" marL="457200" rtl="0" algn="l">
              <a:spcBef>
                <a:spcPts val="0"/>
              </a:spcBef>
              <a:spcAft>
                <a:spcPts val="0"/>
              </a:spcAft>
              <a:buSzPts val="1000"/>
              <a:buFont typeface="Bree Serif"/>
              <a:buChar char="●"/>
            </a:pPr>
            <a:r>
              <a:rPr lang="ar" sz="1000">
                <a:latin typeface="Bree Serif"/>
                <a:ea typeface="Bree Serif"/>
                <a:cs typeface="Bree Serif"/>
                <a:sym typeface="Bree Serif"/>
              </a:rPr>
              <a:t>It ascends in front of the trachea to reach the isthmus (supplies it)</a:t>
            </a:r>
            <a:endParaRPr sz="1000">
              <a:latin typeface="Bree Serif"/>
              <a:ea typeface="Bree Serif"/>
              <a:cs typeface="Bree Serif"/>
              <a:sym typeface="Bree Serif"/>
            </a:endParaRPr>
          </a:p>
          <a:p>
            <a:pPr indent="0" lvl="0" marL="0" rtl="0" algn="l">
              <a:spcBef>
                <a:spcPts val="0"/>
              </a:spcBef>
              <a:spcAft>
                <a:spcPts val="0"/>
              </a:spcAft>
              <a:buNone/>
            </a:pPr>
            <a:r>
              <a:t/>
            </a:r>
            <a:endParaRPr sz="1000">
              <a:latin typeface="Bree Serif"/>
              <a:ea typeface="Bree Serif"/>
              <a:cs typeface="Bree Serif"/>
              <a:sym typeface="Bree Serif"/>
            </a:endParaRPr>
          </a:p>
          <a:p>
            <a:pPr indent="0" lvl="0" marL="0" rtl="0" algn="l">
              <a:spcBef>
                <a:spcPts val="0"/>
              </a:spcBef>
              <a:spcAft>
                <a:spcPts val="0"/>
              </a:spcAft>
              <a:buNone/>
            </a:pPr>
            <a:r>
              <a:rPr lang="ar" sz="1000">
                <a:latin typeface="Bree Serif"/>
                <a:ea typeface="Bree Serif"/>
                <a:cs typeface="Bree Serif"/>
                <a:sym typeface="Bree Serif"/>
              </a:rPr>
              <a:t>3. Inferior thyroid artery: </a:t>
            </a:r>
            <a:r>
              <a:rPr lang="ar" sz="1000">
                <a:solidFill>
                  <a:srgbClr val="B7B7B7"/>
                </a:solidFill>
                <a:latin typeface="Bree Serif"/>
                <a:ea typeface="Bree Serif"/>
                <a:cs typeface="Bree Serif"/>
                <a:sym typeface="Bree Serif"/>
              </a:rPr>
              <a:t>(2 arteries)</a:t>
            </a:r>
            <a:endParaRPr sz="1000">
              <a:latin typeface="Bree Serif"/>
              <a:ea typeface="Bree Serif"/>
              <a:cs typeface="Bree Serif"/>
              <a:sym typeface="Bree Serif"/>
            </a:endParaRPr>
          </a:p>
          <a:p>
            <a:pPr indent="-292100" lvl="0" marL="457200" rtl="0" algn="l">
              <a:spcBef>
                <a:spcPts val="0"/>
              </a:spcBef>
              <a:spcAft>
                <a:spcPts val="0"/>
              </a:spcAft>
              <a:buSzPts val="1000"/>
              <a:buFont typeface="Bree Serif"/>
              <a:buChar char="●"/>
            </a:pPr>
            <a:r>
              <a:rPr lang="ar" sz="1000">
                <a:latin typeface="Bree Serif"/>
                <a:ea typeface="Bree Serif"/>
                <a:cs typeface="Bree Serif"/>
                <a:sym typeface="Bree Serif"/>
              </a:rPr>
              <a:t>From the</a:t>
            </a:r>
            <a:r>
              <a:rPr lang="ar" sz="1000">
                <a:solidFill>
                  <a:srgbClr val="FF0000"/>
                </a:solidFill>
                <a:latin typeface="Bree Serif"/>
                <a:ea typeface="Bree Serif"/>
                <a:cs typeface="Bree Serif"/>
                <a:sym typeface="Bree Serif"/>
              </a:rPr>
              <a:t> thyrocervical trunk </a:t>
            </a:r>
            <a:r>
              <a:rPr lang="ar" sz="1000">
                <a:latin typeface="Bree Serif"/>
                <a:ea typeface="Bree Serif"/>
                <a:cs typeface="Bree Serif"/>
                <a:sym typeface="Bree Serif"/>
              </a:rPr>
              <a:t>of 1st part of </a:t>
            </a:r>
            <a:r>
              <a:rPr lang="ar" sz="1000">
                <a:solidFill>
                  <a:srgbClr val="FF0000"/>
                </a:solidFill>
                <a:latin typeface="Bree Serif"/>
                <a:ea typeface="Bree Serif"/>
                <a:cs typeface="Bree Serif"/>
                <a:sym typeface="Bree Serif"/>
              </a:rPr>
              <a:t>subclavian</a:t>
            </a:r>
            <a:r>
              <a:rPr lang="ar" sz="1000">
                <a:latin typeface="Bree Serif"/>
                <a:ea typeface="Bree Serif"/>
                <a:cs typeface="Bree Serif"/>
                <a:sym typeface="Bree Serif"/>
              </a:rPr>
              <a:t> artery, </a:t>
            </a:r>
            <a:r>
              <a:rPr lang="ar" sz="1000">
                <a:solidFill>
                  <a:schemeClr val="dk1"/>
                </a:solidFill>
                <a:latin typeface="Bree Serif"/>
                <a:ea typeface="Bree Serif"/>
                <a:cs typeface="Bree Serif"/>
                <a:sym typeface="Bree Serif"/>
              </a:rPr>
              <a:t>It ascends behind the gland to the level of cricoid cartilage ( at level of C6 vertebra).</a:t>
            </a:r>
            <a:endParaRPr sz="1000">
              <a:solidFill>
                <a:schemeClr val="dk1"/>
              </a:solidFill>
              <a:latin typeface="Bree Serif"/>
              <a:ea typeface="Bree Serif"/>
              <a:cs typeface="Bree Serif"/>
              <a:sym typeface="Bree Serif"/>
            </a:endParaRPr>
          </a:p>
          <a:p>
            <a:pPr indent="-292100" lvl="0" marL="457200" rtl="0" algn="l">
              <a:spcBef>
                <a:spcPts val="0"/>
              </a:spcBef>
              <a:spcAft>
                <a:spcPts val="0"/>
              </a:spcAft>
              <a:buSzPts val="1000"/>
              <a:buFont typeface="Bree Serif"/>
              <a:buChar char="●"/>
            </a:pPr>
            <a:r>
              <a:rPr lang="ar" sz="1000">
                <a:latin typeface="Bree Serif"/>
                <a:ea typeface="Bree Serif"/>
                <a:cs typeface="Bree Serif"/>
                <a:sym typeface="Bree Serif"/>
              </a:rPr>
              <a:t>Then it curves medially behind the carotid sheath. </a:t>
            </a:r>
            <a:endParaRPr sz="1000">
              <a:latin typeface="Bree Serif"/>
              <a:ea typeface="Bree Serif"/>
              <a:cs typeface="Bree Serif"/>
              <a:sym typeface="Bree Serif"/>
            </a:endParaRPr>
          </a:p>
          <a:p>
            <a:pPr indent="-292100" lvl="0" marL="457200" rtl="0" algn="l">
              <a:spcBef>
                <a:spcPts val="0"/>
              </a:spcBef>
              <a:spcAft>
                <a:spcPts val="0"/>
              </a:spcAft>
              <a:buSzPts val="1000"/>
              <a:buFont typeface="Bree Serif"/>
              <a:buChar char="●"/>
            </a:pPr>
            <a:r>
              <a:rPr lang="ar" sz="1000">
                <a:latin typeface="Bree Serif"/>
                <a:ea typeface="Bree Serif"/>
                <a:cs typeface="Bree Serif"/>
                <a:sym typeface="Bree Serif"/>
              </a:rPr>
              <a:t>Then it reaches the posterior aspect of the gland and descends downward</a:t>
            </a:r>
            <a:endParaRPr sz="1000">
              <a:latin typeface="Bree Serif"/>
              <a:ea typeface="Bree Serif"/>
              <a:cs typeface="Bree Serif"/>
              <a:sym typeface="Bree Serif"/>
            </a:endParaRPr>
          </a:p>
          <a:p>
            <a:pPr indent="-292100" lvl="0" marL="457200" rtl="0" algn="l">
              <a:spcBef>
                <a:spcPts val="0"/>
              </a:spcBef>
              <a:spcAft>
                <a:spcPts val="0"/>
              </a:spcAft>
              <a:buSzPts val="1000"/>
              <a:buFont typeface="Bree Serif"/>
              <a:buChar char="●"/>
            </a:pPr>
            <a:r>
              <a:rPr lang="ar" sz="1000">
                <a:latin typeface="Bree Serif"/>
                <a:ea typeface="Bree Serif"/>
                <a:cs typeface="Bree Serif"/>
                <a:sym typeface="Bree Serif"/>
              </a:rPr>
              <a:t>The </a:t>
            </a:r>
            <a:r>
              <a:rPr lang="ar" sz="1000">
                <a:solidFill>
                  <a:srgbClr val="FF0000"/>
                </a:solidFill>
                <a:latin typeface="Bree Serif"/>
                <a:ea typeface="Bree Serif"/>
                <a:cs typeface="Bree Serif"/>
                <a:sym typeface="Bree Serif"/>
              </a:rPr>
              <a:t>recurrent laryngeal nerve</a:t>
            </a:r>
            <a:r>
              <a:rPr lang="ar" sz="1000">
                <a:latin typeface="Bree Serif"/>
                <a:ea typeface="Bree Serif"/>
                <a:cs typeface="Bree Serif"/>
                <a:sym typeface="Bree Serif"/>
              </a:rPr>
              <a:t> crosses either in front or behind it.</a:t>
            </a:r>
            <a:endParaRPr sz="1000">
              <a:latin typeface="Bree Serif"/>
              <a:ea typeface="Bree Serif"/>
              <a:cs typeface="Bree Serif"/>
              <a:sym typeface="Bree Serif"/>
            </a:endParaRPr>
          </a:p>
          <a:p>
            <a:pPr indent="0" lvl="0" marL="0" rtl="0" algn="l">
              <a:spcBef>
                <a:spcPts val="0"/>
              </a:spcBef>
              <a:spcAft>
                <a:spcPts val="0"/>
              </a:spcAft>
              <a:buNone/>
            </a:pPr>
            <a:r>
              <a:rPr lang="ar" sz="1000">
                <a:solidFill>
                  <a:srgbClr val="93C47D"/>
                </a:solidFill>
                <a:latin typeface="Bree Serif"/>
                <a:ea typeface="Bree Serif"/>
                <a:cs typeface="Bree Serif"/>
                <a:sym typeface="Bree Serif"/>
              </a:rPr>
              <a:t>males doctors note:</a:t>
            </a:r>
            <a:r>
              <a:rPr lang="ar" sz="1000">
                <a:solidFill>
                  <a:srgbClr val="B7B7B7"/>
                </a:solidFill>
                <a:latin typeface="Bree Serif"/>
                <a:ea typeface="Bree Serif"/>
                <a:cs typeface="Bree Serif"/>
                <a:sym typeface="Bree Serif"/>
              </a:rPr>
              <a:t> how many arteries supply the thyroid gland? 5 arteries</a:t>
            </a:r>
            <a:endParaRPr sz="1000">
              <a:solidFill>
                <a:srgbClr val="B7B7B7"/>
              </a:solidFill>
              <a:latin typeface="Bree Serif"/>
              <a:ea typeface="Bree Serif"/>
              <a:cs typeface="Bree Serif"/>
              <a:sym typeface="Bree Serif"/>
            </a:endParaRPr>
          </a:p>
        </p:txBody>
      </p:sp>
      <p:grpSp>
        <p:nvGrpSpPr>
          <p:cNvPr id="291" name="Google Shape;291;p41"/>
          <p:cNvGrpSpPr/>
          <p:nvPr/>
        </p:nvGrpSpPr>
        <p:grpSpPr>
          <a:xfrm>
            <a:off x="7502" y="799518"/>
            <a:ext cx="2317349" cy="259815"/>
            <a:chOff x="105600" y="1022925"/>
            <a:chExt cx="2895600" cy="393600"/>
          </a:xfrm>
        </p:grpSpPr>
        <p:sp>
          <p:nvSpPr>
            <p:cNvPr id="292" name="Google Shape;292;p41"/>
            <p:cNvSpPr/>
            <p:nvPr/>
          </p:nvSpPr>
          <p:spPr>
            <a:xfrm>
              <a:off x="515125" y="1022925"/>
              <a:ext cx="2096400" cy="393600"/>
            </a:xfrm>
            <a:prstGeom prst="rect">
              <a:avLst/>
            </a:prstGeom>
            <a:solidFill>
              <a:srgbClr val="99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FFFFFF"/>
                  </a:solidFill>
                  <a:latin typeface="Bree Serif"/>
                  <a:ea typeface="Bree Serif"/>
                  <a:cs typeface="Bree Serif"/>
                  <a:sym typeface="Bree Serif"/>
                </a:rPr>
                <a:t>Arterial Supply</a:t>
              </a:r>
              <a:endParaRPr sz="1200">
                <a:solidFill>
                  <a:srgbClr val="FFFFFF"/>
                </a:solidFill>
                <a:latin typeface="Bree Serif"/>
                <a:ea typeface="Bree Serif"/>
                <a:cs typeface="Bree Serif"/>
                <a:sym typeface="Bree Serif"/>
              </a:endParaRPr>
            </a:p>
          </p:txBody>
        </p:sp>
        <p:sp>
          <p:nvSpPr>
            <p:cNvPr id="293" name="Google Shape;293;p41"/>
            <p:cNvSpPr/>
            <p:nvPr/>
          </p:nvSpPr>
          <p:spPr>
            <a:xfrm>
              <a:off x="105600" y="1022925"/>
              <a:ext cx="800100" cy="393600"/>
            </a:xfrm>
            <a:prstGeom prst="flowChartMerge">
              <a:avLst/>
            </a:prstGeom>
            <a:solidFill>
              <a:srgbClr val="99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solidFill>
                  <a:srgbClr val="FFFFFF"/>
                </a:solidFill>
                <a:latin typeface="Mada"/>
                <a:ea typeface="Mada"/>
                <a:cs typeface="Mada"/>
                <a:sym typeface="Mada"/>
              </a:endParaRPr>
            </a:p>
          </p:txBody>
        </p:sp>
        <p:sp>
          <p:nvSpPr>
            <p:cNvPr id="294" name="Google Shape;294;p41"/>
            <p:cNvSpPr/>
            <p:nvPr/>
          </p:nvSpPr>
          <p:spPr>
            <a:xfrm>
              <a:off x="2201100" y="1022925"/>
              <a:ext cx="800100" cy="393600"/>
            </a:xfrm>
            <a:prstGeom prst="triangle">
              <a:avLst>
                <a:gd fmla="val 50000" name="adj"/>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5" name="Google Shape;295;p41"/>
          <p:cNvGrpSpPr/>
          <p:nvPr/>
        </p:nvGrpSpPr>
        <p:grpSpPr>
          <a:xfrm>
            <a:off x="5795745" y="915486"/>
            <a:ext cx="2249416" cy="259763"/>
            <a:chOff x="479382" y="3241737"/>
            <a:chExt cx="1990282" cy="259815"/>
          </a:xfrm>
        </p:grpSpPr>
        <p:sp>
          <p:nvSpPr>
            <p:cNvPr id="296" name="Google Shape;296;p41"/>
            <p:cNvSpPr/>
            <p:nvPr/>
          </p:nvSpPr>
          <p:spPr>
            <a:xfrm>
              <a:off x="479382" y="3241737"/>
              <a:ext cx="552949" cy="259815"/>
            </a:xfrm>
            <a:prstGeom prst="flowChartMerge">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solidFill>
                  <a:srgbClr val="FFFFFF"/>
                </a:solidFill>
                <a:latin typeface="Mada"/>
                <a:ea typeface="Mada"/>
                <a:cs typeface="Mada"/>
                <a:sym typeface="Mada"/>
              </a:endParaRPr>
            </a:p>
          </p:txBody>
        </p:sp>
        <p:sp>
          <p:nvSpPr>
            <p:cNvPr id="297" name="Google Shape;297;p41"/>
            <p:cNvSpPr/>
            <p:nvPr/>
          </p:nvSpPr>
          <p:spPr>
            <a:xfrm>
              <a:off x="1916715" y="3241737"/>
              <a:ext cx="552949" cy="259815"/>
            </a:xfrm>
            <a:prstGeom prst="triangle">
              <a:avLst>
                <a:gd fmla="val 50000" name="adj"/>
              </a:avLst>
            </a:prstGeom>
            <a:solidFill>
              <a:srgbClr val="1155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41"/>
            <p:cNvSpPr/>
            <p:nvPr/>
          </p:nvSpPr>
          <p:spPr>
            <a:xfrm>
              <a:off x="751537" y="3241737"/>
              <a:ext cx="1448822" cy="259815"/>
            </a:xfrm>
            <a:prstGeom prst="rect">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FFFFFF"/>
                  </a:solidFill>
                  <a:latin typeface="Bree Serif"/>
                  <a:ea typeface="Bree Serif"/>
                  <a:cs typeface="Bree Serif"/>
                  <a:sym typeface="Bree Serif"/>
                </a:rPr>
                <a:t>Venous Drainage</a:t>
              </a:r>
              <a:endParaRPr sz="1200">
                <a:solidFill>
                  <a:srgbClr val="FFFFFF"/>
                </a:solidFill>
                <a:latin typeface="Bree Serif"/>
                <a:ea typeface="Bree Serif"/>
                <a:cs typeface="Bree Serif"/>
                <a:sym typeface="Bree Serif"/>
              </a:endParaRPr>
            </a:p>
          </p:txBody>
        </p:sp>
      </p:grpSp>
      <p:sp>
        <p:nvSpPr>
          <p:cNvPr id="299" name="Google Shape;299;p41"/>
          <p:cNvSpPr txBox="1"/>
          <p:nvPr/>
        </p:nvSpPr>
        <p:spPr>
          <a:xfrm>
            <a:off x="147450" y="132648"/>
            <a:ext cx="8646600" cy="5874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ar" sz="2800">
                <a:latin typeface="Bree Serif"/>
                <a:ea typeface="Bree Serif"/>
                <a:cs typeface="Bree Serif"/>
                <a:sym typeface="Bree Serif"/>
              </a:rPr>
              <a:t>Thyroid gland: Supply</a:t>
            </a:r>
            <a:endParaRPr b="1" sz="2800">
              <a:solidFill>
                <a:srgbClr val="000000"/>
              </a:solidFill>
              <a:latin typeface="Bree Serif"/>
              <a:ea typeface="Bree Serif"/>
              <a:cs typeface="Bree Serif"/>
              <a:sym typeface="Bree Serif"/>
            </a:endParaRPr>
          </a:p>
        </p:txBody>
      </p:sp>
      <p:grpSp>
        <p:nvGrpSpPr>
          <p:cNvPr id="300" name="Google Shape;300;p41"/>
          <p:cNvGrpSpPr/>
          <p:nvPr/>
        </p:nvGrpSpPr>
        <p:grpSpPr>
          <a:xfrm>
            <a:off x="111490" y="4032304"/>
            <a:ext cx="2258260" cy="830671"/>
            <a:chOff x="1195240" y="3962504"/>
            <a:chExt cx="2258260" cy="830671"/>
          </a:xfrm>
        </p:grpSpPr>
        <p:sp>
          <p:nvSpPr>
            <p:cNvPr id="301" name="Google Shape;301;p41"/>
            <p:cNvSpPr/>
            <p:nvPr/>
          </p:nvSpPr>
          <p:spPr>
            <a:xfrm>
              <a:off x="1462400" y="4149075"/>
              <a:ext cx="1991100" cy="644100"/>
            </a:xfrm>
            <a:prstGeom prst="rect">
              <a:avLst/>
            </a:prstGeom>
            <a:solidFill>
              <a:srgbClr val="FFFFFF"/>
            </a:solidFill>
            <a:ln>
              <a:noFill/>
            </a:ln>
            <a:effectLst>
              <a:outerShdw blurRad="57150" rotWithShape="0" algn="bl" dir="5400000" dist="19050">
                <a:srgbClr val="262626">
                  <a:alpha val="50000"/>
                </a:srgbClr>
              </a:outerShdw>
            </a:effectLst>
          </p:spPr>
          <p:txBody>
            <a:bodyPr anchorCtr="0" anchor="ctr" bIns="91425" lIns="91425" spcFirstLastPara="1" rIns="91425" wrap="square" tIns="91425">
              <a:noAutofit/>
            </a:bodyPr>
            <a:lstStyle/>
            <a:p>
              <a:pPr indent="-149225" lvl="0" marL="179999" rtl="0" algn="l">
                <a:spcBef>
                  <a:spcPts val="0"/>
                </a:spcBef>
                <a:spcAft>
                  <a:spcPts val="0"/>
                </a:spcAft>
                <a:buClr>
                  <a:srgbClr val="000000"/>
                </a:buClr>
                <a:buSzPts val="1000"/>
                <a:buFont typeface="Bree Serif"/>
                <a:buChar char="●"/>
              </a:pPr>
              <a:r>
                <a:rPr lang="ar" sz="1000">
                  <a:solidFill>
                    <a:schemeClr val="dk1"/>
                  </a:solidFill>
                  <a:latin typeface="Bree Serif"/>
                  <a:ea typeface="Bree Serif"/>
                  <a:cs typeface="Bree Serif"/>
                  <a:sym typeface="Bree Serif"/>
                </a:rPr>
                <a:t>Deep cervical lymph nodes.</a:t>
              </a:r>
              <a:endParaRPr sz="1000">
                <a:solidFill>
                  <a:schemeClr val="dk1"/>
                </a:solidFill>
                <a:latin typeface="Bree Serif"/>
                <a:ea typeface="Bree Serif"/>
                <a:cs typeface="Bree Serif"/>
                <a:sym typeface="Bree Serif"/>
              </a:endParaRPr>
            </a:p>
            <a:p>
              <a:pPr indent="-149225" lvl="0" marL="179999" rtl="0" algn="l">
                <a:spcBef>
                  <a:spcPts val="0"/>
                </a:spcBef>
                <a:spcAft>
                  <a:spcPts val="0"/>
                </a:spcAft>
                <a:buClr>
                  <a:srgbClr val="000000"/>
                </a:buClr>
                <a:buSzPts val="1000"/>
                <a:buFont typeface="Bree Serif"/>
                <a:buChar char="●"/>
              </a:pPr>
              <a:r>
                <a:rPr lang="ar" sz="1000">
                  <a:solidFill>
                    <a:schemeClr val="dk1"/>
                  </a:solidFill>
                  <a:latin typeface="Bree Serif"/>
                  <a:ea typeface="Bree Serif"/>
                  <a:cs typeface="Bree Serif"/>
                  <a:sym typeface="Bree Serif"/>
                </a:rPr>
                <a:t>paratracheal lymph nodes.</a:t>
              </a:r>
              <a:endParaRPr sz="1000">
                <a:solidFill>
                  <a:schemeClr val="dk1"/>
                </a:solidFill>
                <a:latin typeface="Bree Serif"/>
                <a:ea typeface="Bree Serif"/>
                <a:cs typeface="Bree Serif"/>
                <a:sym typeface="Bree Serif"/>
              </a:endParaRPr>
            </a:p>
          </p:txBody>
        </p:sp>
        <p:grpSp>
          <p:nvGrpSpPr>
            <p:cNvPr id="302" name="Google Shape;302;p41"/>
            <p:cNvGrpSpPr/>
            <p:nvPr/>
          </p:nvGrpSpPr>
          <p:grpSpPr>
            <a:xfrm>
              <a:off x="1195240" y="3962504"/>
              <a:ext cx="1939880" cy="259763"/>
              <a:chOff x="479382" y="3241737"/>
              <a:chExt cx="1990233" cy="259815"/>
            </a:xfrm>
          </p:grpSpPr>
          <p:sp>
            <p:nvSpPr>
              <p:cNvPr id="303" name="Google Shape;303;p41"/>
              <p:cNvSpPr/>
              <p:nvPr/>
            </p:nvSpPr>
            <p:spPr>
              <a:xfrm>
                <a:off x="479382" y="3241737"/>
                <a:ext cx="552949" cy="259815"/>
              </a:xfrm>
              <a:prstGeom prst="flowChartMerge">
                <a:avLst/>
              </a:prstGeom>
              <a:solidFill>
                <a:srgbClr val="38761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solidFill>
                    <a:srgbClr val="FFFFFF"/>
                  </a:solidFill>
                  <a:latin typeface="Mada"/>
                  <a:ea typeface="Mada"/>
                  <a:cs typeface="Mada"/>
                  <a:sym typeface="Mada"/>
                </a:endParaRPr>
              </a:p>
            </p:txBody>
          </p:sp>
          <p:sp>
            <p:nvSpPr>
              <p:cNvPr id="304" name="Google Shape;304;p41"/>
              <p:cNvSpPr/>
              <p:nvPr/>
            </p:nvSpPr>
            <p:spPr>
              <a:xfrm>
                <a:off x="1916715" y="3241737"/>
                <a:ext cx="552900" cy="259800"/>
              </a:xfrm>
              <a:prstGeom prst="triangle">
                <a:avLst>
                  <a:gd fmla="val 50000" name="adj"/>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41"/>
              <p:cNvSpPr/>
              <p:nvPr/>
            </p:nvSpPr>
            <p:spPr>
              <a:xfrm>
                <a:off x="751537" y="3241737"/>
                <a:ext cx="1448700" cy="259800"/>
              </a:xfrm>
              <a:prstGeom prst="rect">
                <a:avLst/>
              </a:prstGeom>
              <a:solidFill>
                <a:srgbClr val="38761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FFFFFF"/>
                    </a:solidFill>
                    <a:latin typeface="Bree Serif"/>
                    <a:ea typeface="Bree Serif"/>
                    <a:cs typeface="Bree Serif"/>
                    <a:sym typeface="Bree Serif"/>
                  </a:rPr>
                  <a:t>Lymphatic </a:t>
                </a:r>
                <a:endParaRPr sz="1200">
                  <a:solidFill>
                    <a:srgbClr val="FFFFFF"/>
                  </a:solidFill>
                  <a:latin typeface="Bree Serif"/>
                  <a:ea typeface="Bree Serif"/>
                  <a:cs typeface="Bree Serif"/>
                  <a:sym typeface="Bree Serif"/>
                </a:endParaRPr>
              </a:p>
            </p:txBody>
          </p:sp>
        </p:grpSp>
      </p:grpSp>
      <p:grpSp>
        <p:nvGrpSpPr>
          <p:cNvPr id="306" name="Google Shape;306;p41"/>
          <p:cNvGrpSpPr/>
          <p:nvPr/>
        </p:nvGrpSpPr>
        <p:grpSpPr>
          <a:xfrm>
            <a:off x="2438965" y="4012004"/>
            <a:ext cx="3122160" cy="830371"/>
            <a:chOff x="1195240" y="3962504"/>
            <a:chExt cx="3122160" cy="830371"/>
          </a:xfrm>
        </p:grpSpPr>
        <p:sp>
          <p:nvSpPr>
            <p:cNvPr id="307" name="Google Shape;307;p41"/>
            <p:cNvSpPr/>
            <p:nvPr/>
          </p:nvSpPr>
          <p:spPr>
            <a:xfrm>
              <a:off x="1499200" y="4149075"/>
              <a:ext cx="2818200" cy="643800"/>
            </a:xfrm>
            <a:prstGeom prst="rect">
              <a:avLst/>
            </a:prstGeom>
            <a:solidFill>
              <a:srgbClr val="FFFFFF"/>
            </a:solidFill>
            <a:ln>
              <a:noFill/>
            </a:ln>
            <a:effectLst>
              <a:outerShdw blurRad="57150" rotWithShape="0" algn="bl" dir="5400000" dist="19050">
                <a:srgbClr val="262626">
                  <a:alpha val="50000"/>
                </a:srgbClr>
              </a:outerShdw>
            </a:effectLst>
          </p:spPr>
          <p:txBody>
            <a:bodyPr anchorCtr="0" anchor="ctr" bIns="91425" lIns="91425" spcFirstLastPara="1" rIns="91425" wrap="square" tIns="91425">
              <a:noAutofit/>
            </a:bodyPr>
            <a:lstStyle/>
            <a:p>
              <a:pPr indent="-149225" lvl="0" marL="179999" rtl="0" algn="l">
                <a:spcBef>
                  <a:spcPts val="0"/>
                </a:spcBef>
                <a:spcAft>
                  <a:spcPts val="0"/>
                </a:spcAft>
                <a:buClr>
                  <a:srgbClr val="000000"/>
                </a:buClr>
                <a:buSzPts val="1000"/>
                <a:buFont typeface="Bree Serif"/>
                <a:buChar char="●"/>
              </a:pPr>
              <a:r>
                <a:rPr lang="ar" sz="1000">
                  <a:solidFill>
                    <a:srgbClr val="674EA7"/>
                  </a:solidFill>
                  <a:latin typeface="Bree Serif"/>
                  <a:ea typeface="Bree Serif"/>
                  <a:cs typeface="Bree Serif"/>
                  <a:sym typeface="Bree Serif"/>
                </a:rPr>
                <a:t>Sympathetic: Cervical Sympathetic Trunk.</a:t>
              </a:r>
              <a:endParaRPr sz="1000">
                <a:solidFill>
                  <a:srgbClr val="674EA7"/>
                </a:solidFill>
                <a:latin typeface="Bree Serif"/>
                <a:ea typeface="Bree Serif"/>
                <a:cs typeface="Bree Serif"/>
                <a:sym typeface="Bree Serif"/>
              </a:endParaRPr>
            </a:p>
            <a:p>
              <a:pPr indent="-149225" lvl="0" marL="179999" rtl="0" algn="l">
                <a:spcBef>
                  <a:spcPts val="0"/>
                </a:spcBef>
                <a:spcAft>
                  <a:spcPts val="0"/>
                </a:spcAft>
                <a:buClr>
                  <a:srgbClr val="000000"/>
                </a:buClr>
                <a:buSzPts val="1000"/>
                <a:buFont typeface="Bree Serif"/>
                <a:buChar char="●"/>
              </a:pPr>
              <a:r>
                <a:rPr lang="ar" sz="1000">
                  <a:solidFill>
                    <a:srgbClr val="674EA7"/>
                  </a:solidFill>
                  <a:latin typeface="Bree Serif"/>
                  <a:ea typeface="Bree Serif"/>
                  <a:cs typeface="Bree Serif"/>
                  <a:sym typeface="Bree Serif"/>
                </a:rPr>
                <a:t>Parasympathetic: Branches of Vagus </a:t>
              </a:r>
              <a:endParaRPr sz="1000" u="sng">
                <a:solidFill>
                  <a:schemeClr val="dk1"/>
                </a:solidFill>
                <a:latin typeface="Bree Serif"/>
                <a:ea typeface="Bree Serif"/>
                <a:cs typeface="Bree Serif"/>
                <a:sym typeface="Bree Serif"/>
              </a:endParaRPr>
            </a:p>
          </p:txBody>
        </p:sp>
        <p:grpSp>
          <p:nvGrpSpPr>
            <p:cNvPr id="308" name="Google Shape;308;p41"/>
            <p:cNvGrpSpPr/>
            <p:nvPr/>
          </p:nvGrpSpPr>
          <p:grpSpPr>
            <a:xfrm>
              <a:off x="1195240" y="3962504"/>
              <a:ext cx="1939880" cy="259763"/>
              <a:chOff x="479382" y="3241737"/>
              <a:chExt cx="1990233" cy="259815"/>
            </a:xfrm>
          </p:grpSpPr>
          <p:sp>
            <p:nvSpPr>
              <p:cNvPr id="309" name="Google Shape;309;p41"/>
              <p:cNvSpPr/>
              <p:nvPr/>
            </p:nvSpPr>
            <p:spPr>
              <a:xfrm>
                <a:off x="479382" y="3241737"/>
                <a:ext cx="552949" cy="259815"/>
              </a:xfrm>
              <a:prstGeom prst="flowChartMerge">
                <a:avLst/>
              </a:prstGeom>
              <a:solidFill>
                <a:srgbClr val="F1C23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solidFill>
                    <a:srgbClr val="FFFFFF"/>
                  </a:solidFill>
                  <a:latin typeface="Mada"/>
                  <a:ea typeface="Mada"/>
                  <a:cs typeface="Mada"/>
                  <a:sym typeface="Mada"/>
                </a:endParaRPr>
              </a:p>
            </p:txBody>
          </p:sp>
          <p:sp>
            <p:nvSpPr>
              <p:cNvPr id="310" name="Google Shape;310;p41"/>
              <p:cNvSpPr/>
              <p:nvPr/>
            </p:nvSpPr>
            <p:spPr>
              <a:xfrm>
                <a:off x="1916715" y="3241737"/>
                <a:ext cx="552900" cy="259800"/>
              </a:xfrm>
              <a:prstGeom prst="triangle">
                <a:avLst>
                  <a:gd fmla="val 50000" name="adj"/>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41"/>
              <p:cNvSpPr/>
              <p:nvPr/>
            </p:nvSpPr>
            <p:spPr>
              <a:xfrm>
                <a:off x="751537" y="3241737"/>
                <a:ext cx="1448700" cy="259800"/>
              </a:xfrm>
              <a:prstGeom prst="rect">
                <a:avLst/>
              </a:prstGeom>
              <a:solidFill>
                <a:srgbClr val="F1C23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FFFFFF"/>
                    </a:solidFill>
                    <a:latin typeface="Bree Serif"/>
                    <a:ea typeface="Bree Serif"/>
                    <a:cs typeface="Bree Serif"/>
                    <a:sym typeface="Bree Serif"/>
                  </a:rPr>
                  <a:t>Innervation</a:t>
                </a:r>
                <a:endParaRPr sz="1200">
                  <a:solidFill>
                    <a:srgbClr val="FFFFFF"/>
                  </a:solidFill>
                  <a:latin typeface="Bree Serif"/>
                  <a:ea typeface="Bree Serif"/>
                  <a:cs typeface="Bree Serif"/>
                  <a:sym typeface="Bree Serif"/>
                </a:endParaRPr>
              </a:p>
            </p:txBody>
          </p:sp>
        </p:grpSp>
      </p:grpSp>
      <p:pic>
        <p:nvPicPr>
          <p:cNvPr id="312" name="Google Shape;312;p41"/>
          <p:cNvPicPr preferRelativeResize="0"/>
          <p:nvPr/>
        </p:nvPicPr>
        <p:blipFill>
          <a:blip r:embed="rId3">
            <a:alphaModFix/>
          </a:blip>
          <a:stretch>
            <a:fillRect/>
          </a:stretch>
        </p:blipFill>
        <p:spPr>
          <a:xfrm>
            <a:off x="5774700" y="3557600"/>
            <a:ext cx="1916949" cy="1260399"/>
          </a:xfrm>
          <a:prstGeom prst="rect">
            <a:avLst/>
          </a:prstGeom>
          <a:noFill/>
          <a:ln>
            <a:noFill/>
          </a:ln>
        </p:spPr>
      </p:pic>
      <p:pic>
        <p:nvPicPr>
          <p:cNvPr id="313" name="Google Shape;313;p41"/>
          <p:cNvPicPr preferRelativeResize="0"/>
          <p:nvPr/>
        </p:nvPicPr>
        <p:blipFill>
          <a:blip r:embed="rId4">
            <a:alphaModFix/>
          </a:blip>
          <a:stretch>
            <a:fillRect/>
          </a:stretch>
        </p:blipFill>
        <p:spPr>
          <a:xfrm>
            <a:off x="7587926" y="3664888"/>
            <a:ext cx="1462499" cy="11140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42"/>
          <p:cNvSpPr txBox="1"/>
          <p:nvPr>
            <p:ph idx="12" type="sldNum"/>
          </p:nvPr>
        </p:nvSpPr>
        <p:spPr>
          <a:xfrm>
            <a:off x="8859450" y="4793175"/>
            <a:ext cx="2556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ar"/>
              <a:t>‹#›</a:t>
            </a:fld>
            <a:endParaRPr/>
          </a:p>
        </p:txBody>
      </p:sp>
      <p:sp>
        <p:nvSpPr>
          <p:cNvPr id="319" name="Google Shape;319;p42"/>
          <p:cNvSpPr/>
          <p:nvPr/>
        </p:nvSpPr>
        <p:spPr>
          <a:xfrm>
            <a:off x="2407450" y="1127775"/>
            <a:ext cx="2078700" cy="393600"/>
          </a:xfrm>
          <a:prstGeom prst="roundRect">
            <a:avLst>
              <a:gd fmla="val 16667" name="adj"/>
            </a:avLst>
          </a:prstGeom>
          <a:solidFill>
            <a:srgbClr val="D5DBE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ar" sz="1800">
                <a:latin typeface="Bree Serif"/>
                <a:ea typeface="Bree Serif"/>
                <a:cs typeface="Bree Serif"/>
                <a:sym typeface="Bree Serif"/>
              </a:rPr>
              <a:t>Structure</a:t>
            </a:r>
            <a:endParaRPr b="1" sz="1800">
              <a:latin typeface="Bree Serif"/>
              <a:ea typeface="Bree Serif"/>
              <a:cs typeface="Bree Serif"/>
              <a:sym typeface="Bree Serif"/>
            </a:endParaRPr>
          </a:p>
        </p:txBody>
      </p:sp>
      <p:sp>
        <p:nvSpPr>
          <p:cNvPr id="320" name="Google Shape;320;p42"/>
          <p:cNvSpPr/>
          <p:nvPr/>
        </p:nvSpPr>
        <p:spPr>
          <a:xfrm>
            <a:off x="472075" y="2510624"/>
            <a:ext cx="1589400" cy="7167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latin typeface="Bree Serif"/>
                <a:ea typeface="Bree Serif"/>
                <a:cs typeface="Bree Serif"/>
                <a:sym typeface="Bree Serif"/>
              </a:rPr>
              <a:t>They lie within the facial capsule of the gland, (between the 2</a:t>
            </a:r>
            <a:endParaRPr sz="1000">
              <a:latin typeface="Bree Serif"/>
              <a:ea typeface="Bree Serif"/>
              <a:cs typeface="Bree Serif"/>
              <a:sym typeface="Bree Serif"/>
            </a:endParaRPr>
          </a:p>
          <a:p>
            <a:pPr indent="0" lvl="0" marL="0" rtl="0" algn="ctr">
              <a:spcBef>
                <a:spcPts val="0"/>
              </a:spcBef>
              <a:spcAft>
                <a:spcPts val="0"/>
              </a:spcAft>
              <a:buNone/>
            </a:pPr>
            <a:r>
              <a:rPr lang="ar" sz="1000">
                <a:latin typeface="Bree Serif"/>
                <a:ea typeface="Bree Serif"/>
                <a:cs typeface="Bree Serif"/>
                <a:sym typeface="Bree Serif"/>
              </a:rPr>
              <a:t>membranes).</a:t>
            </a:r>
            <a:endParaRPr sz="1000">
              <a:latin typeface="Bree Serif"/>
              <a:ea typeface="Bree Serif"/>
              <a:cs typeface="Bree Serif"/>
              <a:sym typeface="Bree Serif"/>
            </a:endParaRPr>
          </a:p>
        </p:txBody>
      </p:sp>
      <p:sp>
        <p:nvSpPr>
          <p:cNvPr id="321" name="Google Shape;321;p42"/>
          <p:cNvSpPr/>
          <p:nvPr/>
        </p:nvSpPr>
        <p:spPr>
          <a:xfrm>
            <a:off x="434592" y="1801746"/>
            <a:ext cx="1589400" cy="5883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latin typeface="Bree Serif"/>
                <a:ea typeface="Bree Serif"/>
                <a:cs typeface="Bree Serif"/>
                <a:sym typeface="Bree Serif"/>
              </a:rPr>
              <a:t>4 small ovoid bodies, about 6 mm. long.</a:t>
            </a:r>
            <a:endParaRPr sz="1000">
              <a:latin typeface="Bree Serif"/>
              <a:ea typeface="Bree Serif"/>
              <a:cs typeface="Bree Serif"/>
              <a:sym typeface="Bree Serif"/>
            </a:endParaRPr>
          </a:p>
        </p:txBody>
      </p:sp>
      <p:sp>
        <p:nvSpPr>
          <p:cNvPr id="322" name="Google Shape;322;p42"/>
          <p:cNvSpPr/>
          <p:nvPr/>
        </p:nvSpPr>
        <p:spPr>
          <a:xfrm>
            <a:off x="2530925" y="1801750"/>
            <a:ext cx="1830900" cy="8340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latin typeface="Bree Serif"/>
                <a:ea typeface="Bree Serif"/>
                <a:cs typeface="Bree Serif"/>
                <a:sym typeface="Bree Serif"/>
              </a:rPr>
              <a:t>2  superior parathyroid has a </a:t>
            </a:r>
            <a:r>
              <a:rPr lang="ar" sz="1000">
                <a:solidFill>
                  <a:srgbClr val="FF0000"/>
                </a:solidFill>
                <a:latin typeface="Bree Serif"/>
                <a:ea typeface="Bree Serif"/>
                <a:cs typeface="Bree Serif"/>
                <a:sym typeface="Bree Serif"/>
              </a:rPr>
              <a:t>constant</a:t>
            </a:r>
            <a:r>
              <a:rPr lang="ar" sz="1000">
                <a:latin typeface="Bree Serif"/>
                <a:ea typeface="Bree Serif"/>
                <a:cs typeface="Bree Serif"/>
                <a:sym typeface="Bree Serif"/>
              </a:rPr>
              <a:t> position at the </a:t>
            </a:r>
            <a:r>
              <a:rPr lang="ar" sz="1000">
                <a:solidFill>
                  <a:srgbClr val="FF0000"/>
                </a:solidFill>
                <a:latin typeface="Bree Serif"/>
                <a:ea typeface="Bree Serif"/>
                <a:cs typeface="Bree Serif"/>
                <a:sym typeface="Bree Serif"/>
              </a:rPr>
              <a:t>middle of the posterior border </a:t>
            </a:r>
            <a:r>
              <a:rPr lang="ar" sz="1000">
                <a:latin typeface="Bree Serif"/>
                <a:ea typeface="Bree Serif"/>
                <a:cs typeface="Bree Serif"/>
                <a:sym typeface="Bree Serif"/>
              </a:rPr>
              <a:t>of the gland.</a:t>
            </a:r>
            <a:endParaRPr sz="1000">
              <a:latin typeface="Bree Serif"/>
              <a:ea typeface="Bree Serif"/>
              <a:cs typeface="Bree Serif"/>
              <a:sym typeface="Bree Serif"/>
            </a:endParaRPr>
          </a:p>
        </p:txBody>
      </p:sp>
      <p:sp>
        <p:nvSpPr>
          <p:cNvPr id="323" name="Google Shape;323;p42"/>
          <p:cNvSpPr/>
          <p:nvPr/>
        </p:nvSpPr>
        <p:spPr>
          <a:xfrm>
            <a:off x="4581175" y="1806175"/>
            <a:ext cx="1589400" cy="6441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latin typeface="Bree Serif"/>
                <a:ea typeface="Bree Serif"/>
                <a:cs typeface="Bree Serif"/>
                <a:sym typeface="Bree Serif"/>
              </a:rPr>
              <a:t>2 inferior parathyroid usually at the level of the </a:t>
            </a:r>
            <a:r>
              <a:rPr lang="ar" sz="1000">
                <a:solidFill>
                  <a:srgbClr val="FF0000"/>
                </a:solidFill>
                <a:latin typeface="Bree Serif"/>
                <a:ea typeface="Bree Serif"/>
                <a:cs typeface="Bree Serif"/>
                <a:sym typeface="Bree Serif"/>
              </a:rPr>
              <a:t>inferior pole.</a:t>
            </a:r>
            <a:endParaRPr sz="1000">
              <a:solidFill>
                <a:srgbClr val="FF0000"/>
              </a:solidFill>
              <a:latin typeface="Bree Serif"/>
              <a:ea typeface="Bree Serif"/>
              <a:cs typeface="Bree Serif"/>
              <a:sym typeface="Bree Serif"/>
            </a:endParaRPr>
          </a:p>
        </p:txBody>
      </p:sp>
      <p:sp>
        <p:nvSpPr>
          <p:cNvPr id="324" name="Google Shape;324;p42"/>
          <p:cNvSpPr/>
          <p:nvPr/>
        </p:nvSpPr>
        <p:spPr>
          <a:xfrm>
            <a:off x="4625425" y="2541225"/>
            <a:ext cx="1589400" cy="6861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latin typeface="Bree Serif"/>
                <a:ea typeface="Bree Serif"/>
                <a:cs typeface="Bree Serif"/>
                <a:sym typeface="Bree Serif"/>
              </a:rPr>
              <a:t>They lie within the thyroid tissue or sometimes outside the facial capsule.</a:t>
            </a:r>
            <a:endParaRPr sz="1000">
              <a:latin typeface="Bree Serif"/>
              <a:ea typeface="Bree Serif"/>
              <a:cs typeface="Bree Serif"/>
              <a:sym typeface="Bree Serif"/>
            </a:endParaRPr>
          </a:p>
        </p:txBody>
      </p:sp>
      <p:cxnSp>
        <p:nvCxnSpPr>
          <p:cNvPr id="325" name="Google Shape;325;p42"/>
          <p:cNvCxnSpPr>
            <a:stCxn id="319" idx="3"/>
            <a:endCxn id="324" idx="3"/>
          </p:cNvCxnSpPr>
          <p:nvPr/>
        </p:nvCxnSpPr>
        <p:spPr>
          <a:xfrm>
            <a:off x="4486150" y="1324575"/>
            <a:ext cx="1728600" cy="1559700"/>
          </a:xfrm>
          <a:prstGeom prst="curvedConnector3">
            <a:avLst>
              <a:gd fmla="val 113780" name="adj1"/>
            </a:avLst>
          </a:prstGeom>
          <a:noFill/>
          <a:ln cap="flat" cmpd="sng" w="9525">
            <a:solidFill>
              <a:srgbClr val="666666"/>
            </a:solidFill>
            <a:prstDash val="solid"/>
            <a:round/>
            <a:headEnd len="med" w="med" type="none"/>
            <a:tailEnd len="med" w="med" type="none"/>
          </a:ln>
        </p:spPr>
      </p:cxnSp>
      <p:cxnSp>
        <p:nvCxnSpPr>
          <p:cNvPr id="326" name="Google Shape;326;p42"/>
          <p:cNvCxnSpPr>
            <a:stCxn id="319" idx="3"/>
            <a:endCxn id="323" idx="3"/>
          </p:cNvCxnSpPr>
          <p:nvPr/>
        </p:nvCxnSpPr>
        <p:spPr>
          <a:xfrm>
            <a:off x="4486150" y="1324575"/>
            <a:ext cx="1684500" cy="803700"/>
          </a:xfrm>
          <a:prstGeom prst="curvedConnector3">
            <a:avLst>
              <a:gd fmla="val 114132" name="adj1"/>
            </a:avLst>
          </a:prstGeom>
          <a:noFill/>
          <a:ln cap="flat" cmpd="sng" w="9525">
            <a:solidFill>
              <a:srgbClr val="666666"/>
            </a:solidFill>
            <a:prstDash val="solid"/>
            <a:round/>
            <a:headEnd len="med" w="med" type="none"/>
            <a:tailEnd len="med" w="med" type="none"/>
          </a:ln>
        </p:spPr>
      </p:cxnSp>
      <p:cxnSp>
        <p:nvCxnSpPr>
          <p:cNvPr id="327" name="Google Shape;327;p42"/>
          <p:cNvCxnSpPr>
            <a:stCxn id="319" idx="1"/>
            <a:endCxn id="321" idx="1"/>
          </p:cNvCxnSpPr>
          <p:nvPr/>
        </p:nvCxnSpPr>
        <p:spPr>
          <a:xfrm flipH="1">
            <a:off x="434650" y="1324575"/>
            <a:ext cx="1972800" cy="771300"/>
          </a:xfrm>
          <a:prstGeom prst="curvedConnector3">
            <a:avLst>
              <a:gd fmla="val 112073" name="adj1"/>
            </a:avLst>
          </a:prstGeom>
          <a:noFill/>
          <a:ln cap="flat" cmpd="sng" w="9525">
            <a:solidFill>
              <a:srgbClr val="666666"/>
            </a:solidFill>
            <a:prstDash val="solid"/>
            <a:round/>
            <a:headEnd len="med" w="med" type="none"/>
            <a:tailEnd len="med" w="med" type="none"/>
          </a:ln>
        </p:spPr>
      </p:cxnSp>
      <p:cxnSp>
        <p:nvCxnSpPr>
          <p:cNvPr id="328" name="Google Shape;328;p42"/>
          <p:cNvCxnSpPr>
            <a:stCxn id="319" idx="1"/>
            <a:endCxn id="320" idx="1"/>
          </p:cNvCxnSpPr>
          <p:nvPr/>
        </p:nvCxnSpPr>
        <p:spPr>
          <a:xfrm flipH="1">
            <a:off x="472150" y="1324575"/>
            <a:ext cx="1935300" cy="1544400"/>
          </a:xfrm>
          <a:prstGeom prst="curvedConnector3">
            <a:avLst>
              <a:gd fmla="val 112308" name="adj1"/>
            </a:avLst>
          </a:prstGeom>
          <a:noFill/>
          <a:ln cap="flat" cmpd="sng" w="9525">
            <a:solidFill>
              <a:srgbClr val="666666"/>
            </a:solidFill>
            <a:prstDash val="solid"/>
            <a:round/>
            <a:headEnd len="med" w="med" type="none"/>
            <a:tailEnd len="med" w="med" type="none"/>
          </a:ln>
        </p:spPr>
      </p:cxnSp>
      <p:cxnSp>
        <p:nvCxnSpPr>
          <p:cNvPr id="329" name="Google Shape;329;p42"/>
          <p:cNvCxnSpPr>
            <a:stCxn id="319" idx="2"/>
            <a:endCxn id="322" idx="0"/>
          </p:cNvCxnSpPr>
          <p:nvPr/>
        </p:nvCxnSpPr>
        <p:spPr>
          <a:xfrm flipH="1" rot="-5400000">
            <a:off x="3306850" y="1661325"/>
            <a:ext cx="280500" cy="600"/>
          </a:xfrm>
          <a:prstGeom prst="curvedConnector3">
            <a:avLst>
              <a:gd fmla="val 49978" name="adj1"/>
            </a:avLst>
          </a:prstGeom>
          <a:noFill/>
          <a:ln cap="flat" cmpd="sng" w="9525">
            <a:solidFill>
              <a:srgbClr val="666666"/>
            </a:solidFill>
            <a:prstDash val="solid"/>
            <a:round/>
            <a:headEnd len="med" w="med" type="none"/>
            <a:tailEnd len="med" w="med" type="none"/>
          </a:ln>
        </p:spPr>
      </p:cxnSp>
      <p:sp>
        <p:nvSpPr>
          <p:cNvPr id="330" name="Google Shape;330;p42"/>
          <p:cNvSpPr txBox="1"/>
          <p:nvPr/>
        </p:nvSpPr>
        <p:spPr>
          <a:xfrm>
            <a:off x="61700" y="242000"/>
            <a:ext cx="6377400" cy="64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3000">
                <a:solidFill>
                  <a:schemeClr val="dk1"/>
                </a:solidFill>
                <a:latin typeface="Bree Serif"/>
                <a:ea typeface="Bree Serif"/>
                <a:cs typeface="Bree Serif"/>
                <a:sym typeface="Bree Serif"/>
              </a:rPr>
              <a:t>Parathyroid glands:</a:t>
            </a:r>
            <a:endParaRPr b="1" sz="3000">
              <a:solidFill>
                <a:schemeClr val="dk1"/>
              </a:solidFill>
              <a:latin typeface="Bree Serif"/>
              <a:ea typeface="Bree Serif"/>
              <a:cs typeface="Bree Serif"/>
              <a:sym typeface="Bree Serif"/>
            </a:endParaRPr>
          </a:p>
        </p:txBody>
      </p:sp>
      <p:sp>
        <p:nvSpPr>
          <p:cNvPr id="331" name="Google Shape;331;p42"/>
          <p:cNvSpPr txBox="1"/>
          <p:nvPr/>
        </p:nvSpPr>
        <p:spPr>
          <a:xfrm>
            <a:off x="152273" y="3424106"/>
            <a:ext cx="2928600" cy="4311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ar" sz="2400">
                <a:solidFill>
                  <a:srgbClr val="AEC0DF"/>
                </a:solidFill>
                <a:latin typeface="Bree Serif"/>
                <a:ea typeface="Bree Serif"/>
                <a:cs typeface="Bree Serif"/>
                <a:sym typeface="Bree Serif"/>
              </a:rPr>
              <a:t>Supply:</a:t>
            </a:r>
            <a:endParaRPr b="1" sz="2400">
              <a:solidFill>
                <a:srgbClr val="AEC0DF"/>
              </a:solidFill>
              <a:latin typeface="Bree Serif"/>
              <a:ea typeface="Bree Serif"/>
              <a:cs typeface="Bree Serif"/>
              <a:sym typeface="Bree Serif"/>
            </a:endParaRPr>
          </a:p>
        </p:txBody>
      </p:sp>
      <p:grpSp>
        <p:nvGrpSpPr>
          <p:cNvPr id="332" name="Google Shape;332;p42"/>
          <p:cNvGrpSpPr/>
          <p:nvPr/>
        </p:nvGrpSpPr>
        <p:grpSpPr>
          <a:xfrm>
            <a:off x="2192228" y="3956104"/>
            <a:ext cx="2258260" cy="830671"/>
            <a:chOff x="1195240" y="3962504"/>
            <a:chExt cx="2258260" cy="830671"/>
          </a:xfrm>
        </p:grpSpPr>
        <p:sp>
          <p:nvSpPr>
            <p:cNvPr id="333" name="Google Shape;333;p42"/>
            <p:cNvSpPr/>
            <p:nvPr/>
          </p:nvSpPr>
          <p:spPr>
            <a:xfrm>
              <a:off x="1462400" y="4149075"/>
              <a:ext cx="1991100" cy="644100"/>
            </a:xfrm>
            <a:prstGeom prst="rect">
              <a:avLst/>
            </a:prstGeom>
            <a:solidFill>
              <a:srgbClr val="FFFFFF"/>
            </a:solidFill>
            <a:ln>
              <a:noFill/>
            </a:ln>
            <a:effectLst>
              <a:outerShdw blurRad="57150" rotWithShape="0" algn="bl" dir="5400000" dist="19050">
                <a:srgbClr val="262626">
                  <a:alpha val="50000"/>
                </a:srgbClr>
              </a:outerShdw>
            </a:effectLst>
          </p:spPr>
          <p:txBody>
            <a:bodyPr anchorCtr="0" anchor="ctr" bIns="91425" lIns="91425" spcFirstLastPara="1" rIns="91425" wrap="square" tIns="91425">
              <a:noAutofit/>
            </a:bodyPr>
            <a:lstStyle/>
            <a:p>
              <a:pPr indent="-149225" lvl="0" marL="179999" rtl="0" algn="l">
                <a:spcBef>
                  <a:spcPts val="0"/>
                </a:spcBef>
                <a:spcAft>
                  <a:spcPts val="0"/>
                </a:spcAft>
                <a:buClr>
                  <a:srgbClr val="000000"/>
                </a:buClr>
                <a:buSzPts val="1000"/>
                <a:buFont typeface="Bree Serif"/>
                <a:buChar char="●"/>
              </a:pPr>
              <a:r>
                <a:rPr lang="ar" sz="1000">
                  <a:solidFill>
                    <a:schemeClr val="dk1"/>
                  </a:solidFill>
                  <a:latin typeface="Bree Serif"/>
                  <a:ea typeface="Bree Serif"/>
                  <a:cs typeface="Bree Serif"/>
                  <a:sym typeface="Bree Serif"/>
                </a:rPr>
                <a:t>Superior thyroid vein</a:t>
              </a:r>
              <a:endParaRPr sz="1000">
                <a:solidFill>
                  <a:schemeClr val="dk1"/>
                </a:solidFill>
                <a:latin typeface="Bree Serif"/>
                <a:ea typeface="Bree Serif"/>
                <a:cs typeface="Bree Serif"/>
                <a:sym typeface="Bree Serif"/>
              </a:endParaRPr>
            </a:p>
            <a:p>
              <a:pPr indent="-149225" lvl="0" marL="179999" rtl="0" algn="l">
                <a:spcBef>
                  <a:spcPts val="0"/>
                </a:spcBef>
                <a:spcAft>
                  <a:spcPts val="0"/>
                </a:spcAft>
                <a:buClr>
                  <a:srgbClr val="000000"/>
                </a:buClr>
                <a:buSzPts val="1000"/>
                <a:buFont typeface="Bree Serif"/>
                <a:buChar char="●"/>
              </a:pPr>
              <a:r>
                <a:rPr lang="ar" sz="1000">
                  <a:solidFill>
                    <a:schemeClr val="dk1"/>
                  </a:solidFill>
                  <a:latin typeface="Bree Serif"/>
                  <a:ea typeface="Bree Serif"/>
                  <a:cs typeface="Bree Serif"/>
                  <a:sym typeface="Bree Serif"/>
                </a:rPr>
                <a:t>Middle thyroid vein</a:t>
              </a:r>
              <a:endParaRPr sz="1000">
                <a:solidFill>
                  <a:schemeClr val="dk1"/>
                </a:solidFill>
                <a:latin typeface="Bree Serif"/>
                <a:ea typeface="Bree Serif"/>
                <a:cs typeface="Bree Serif"/>
                <a:sym typeface="Bree Serif"/>
              </a:endParaRPr>
            </a:p>
            <a:p>
              <a:pPr indent="-149225" lvl="0" marL="179999" rtl="0" algn="l">
                <a:spcBef>
                  <a:spcPts val="0"/>
                </a:spcBef>
                <a:spcAft>
                  <a:spcPts val="0"/>
                </a:spcAft>
                <a:buClr>
                  <a:srgbClr val="000000"/>
                </a:buClr>
                <a:buSzPts val="1000"/>
                <a:buFont typeface="Bree Serif"/>
                <a:buChar char="●"/>
              </a:pPr>
              <a:r>
                <a:rPr lang="ar" sz="1000">
                  <a:solidFill>
                    <a:schemeClr val="dk1"/>
                  </a:solidFill>
                  <a:latin typeface="Bree Serif"/>
                  <a:ea typeface="Bree Serif"/>
                  <a:cs typeface="Bree Serif"/>
                  <a:sym typeface="Bree Serif"/>
                </a:rPr>
                <a:t>Inferior thyroid vein </a:t>
              </a:r>
              <a:endParaRPr sz="1000">
                <a:solidFill>
                  <a:schemeClr val="dk1"/>
                </a:solidFill>
                <a:latin typeface="Bree Serif"/>
                <a:ea typeface="Bree Serif"/>
                <a:cs typeface="Bree Serif"/>
                <a:sym typeface="Bree Serif"/>
              </a:endParaRPr>
            </a:p>
          </p:txBody>
        </p:sp>
        <p:grpSp>
          <p:nvGrpSpPr>
            <p:cNvPr id="334" name="Google Shape;334;p42"/>
            <p:cNvGrpSpPr/>
            <p:nvPr/>
          </p:nvGrpSpPr>
          <p:grpSpPr>
            <a:xfrm>
              <a:off x="1195240" y="3962504"/>
              <a:ext cx="1939880" cy="259763"/>
              <a:chOff x="479382" y="3241737"/>
              <a:chExt cx="1990233" cy="259815"/>
            </a:xfrm>
          </p:grpSpPr>
          <p:sp>
            <p:nvSpPr>
              <p:cNvPr id="335" name="Google Shape;335;p42"/>
              <p:cNvSpPr/>
              <p:nvPr/>
            </p:nvSpPr>
            <p:spPr>
              <a:xfrm>
                <a:off x="479382" y="3241737"/>
                <a:ext cx="552949" cy="259815"/>
              </a:xfrm>
              <a:prstGeom prst="flowChartMerge">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solidFill>
                    <a:srgbClr val="FFFFFF"/>
                  </a:solidFill>
                  <a:latin typeface="Mada"/>
                  <a:ea typeface="Mada"/>
                  <a:cs typeface="Mada"/>
                  <a:sym typeface="Mada"/>
                </a:endParaRPr>
              </a:p>
            </p:txBody>
          </p:sp>
          <p:sp>
            <p:nvSpPr>
              <p:cNvPr id="336" name="Google Shape;336;p42"/>
              <p:cNvSpPr/>
              <p:nvPr/>
            </p:nvSpPr>
            <p:spPr>
              <a:xfrm>
                <a:off x="1916715" y="3241737"/>
                <a:ext cx="552900" cy="259800"/>
              </a:xfrm>
              <a:prstGeom prst="triangle">
                <a:avLst>
                  <a:gd fmla="val 50000" name="adj"/>
                </a:avLst>
              </a:prstGeom>
              <a:solidFill>
                <a:srgbClr val="1155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42"/>
              <p:cNvSpPr/>
              <p:nvPr/>
            </p:nvSpPr>
            <p:spPr>
              <a:xfrm>
                <a:off x="751537" y="3241737"/>
                <a:ext cx="1448700" cy="259800"/>
              </a:xfrm>
              <a:prstGeom prst="rect">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FFFFFF"/>
                    </a:solidFill>
                    <a:latin typeface="Bree Serif"/>
                    <a:ea typeface="Bree Serif"/>
                    <a:cs typeface="Bree Serif"/>
                    <a:sym typeface="Bree Serif"/>
                  </a:rPr>
                  <a:t>Venous Drainage</a:t>
                </a:r>
                <a:endParaRPr sz="1200">
                  <a:solidFill>
                    <a:srgbClr val="FFFFFF"/>
                  </a:solidFill>
                  <a:latin typeface="Bree Serif"/>
                  <a:ea typeface="Bree Serif"/>
                  <a:cs typeface="Bree Serif"/>
                  <a:sym typeface="Bree Serif"/>
                </a:endParaRPr>
              </a:p>
            </p:txBody>
          </p:sp>
        </p:grpSp>
      </p:grpSp>
      <p:grpSp>
        <p:nvGrpSpPr>
          <p:cNvPr id="338" name="Google Shape;338;p42"/>
          <p:cNvGrpSpPr/>
          <p:nvPr/>
        </p:nvGrpSpPr>
        <p:grpSpPr>
          <a:xfrm>
            <a:off x="4433540" y="3956104"/>
            <a:ext cx="2258260" cy="830671"/>
            <a:chOff x="1195240" y="3962504"/>
            <a:chExt cx="2258260" cy="830671"/>
          </a:xfrm>
        </p:grpSpPr>
        <p:sp>
          <p:nvSpPr>
            <p:cNvPr id="339" name="Google Shape;339;p42"/>
            <p:cNvSpPr/>
            <p:nvPr/>
          </p:nvSpPr>
          <p:spPr>
            <a:xfrm>
              <a:off x="1462400" y="4149075"/>
              <a:ext cx="1991100" cy="644100"/>
            </a:xfrm>
            <a:prstGeom prst="rect">
              <a:avLst/>
            </a:prstGeom>
            <a:solidFill>
              <a:srgbClr val="FFFFFF"/>
            </a:solidFill>
            <a:ln>
              <a:noFill/>
            </a:ln>
            <a:effectLst>
              <a:outerShdw blurRad="57150" rotWithShape="0" algn="bl" dir="5400000" dist="19050">
                <a:srgbClr val="262626">
                  <a:alpha val="50000"/>
                </a:srgbClr>
              </a:outerShdw>
            </a:effectLst>
          </p:spPr>
          <p:txBody>
            <a:bodyPr anchorCtr="0" anchor="ctr" bIns="91425" lIns="91425" spcFirstLastPara="1" rIns="91425" wrap="square" tIns="91425">
              <a:noAutofit/>
            </a:bodyPr>
            <a:lstStyle/>
            <a:p>
              <a:pPr indent="-149225" lvl="0" marL="179999" rtl="0" algn="l">
                <a:spcBef>
                  <a:spcPts val="0"/>
                </a:spcBef>
                <a:spcAft>
                  <a:spcPts val="0"/>
                </a:spcAft>
                <a:buClr>
                  <a:srgbClr val="000000"/>
                </a:buClr>
                <a:buSzPts val="1000"/>
                <a:buFont typeface="Bree Serif"/>
                <a:buChar char="●"/>
              </a:pPr>
              <a:r>
                <a:rPr lang="ar" sz="1000">
                  <a:solidFill>
                    <a:schemeClr val="dk1"/>
                  </a:solidFill>
                  <a:latin typeface="Bree Serif"/>
                  <a:ea typeface="Bree Serif"/>
                  <a:cs typeface="Bree Serif"/>
                  <a:sym typeface="Bree Serif"/>
                </a:rPr>
                <a:t>Deep cervical </a:t>
              </a:r>
              <a:r>
                <a:rPr lang="ar" sz="1000">
                  <a:solidFill>
                    <a:schemeClr val="dk1"/>
                  </a:solidFill>
                  <a:latin typeface="Bree Serif"/>
                  <a:ea typeface="Bree Serif"/>
                  <a:cs typeface="Bree Serif"/>
                  <a:sym typeface="Bree Serif"/>
                </a:rPr>
                <a:t>lymph nodes.</a:t>
              </a:r>
              <a:endParaRPr sz="1000">
                <a:solidFill>
                  <a:schemeClr val="dk1"/>
                </a:solidFill>
                <a:latin typeface="Bree Serif"/>
                <a:ea typeface="Bree Serif"/>
                <a:cs typeface="Bree Serif"/>
                <a:sym typeface="Bree Serif"/>
              </a:endParaRPr>
            </a:p>
            <a:p>
              <a:pPr indent="-149225" lvl="0" marL="179999" rtl="0" algn="l">
                <a:spcBef>
                  <a:spcPts val="0"/>
                </a:spcBef>
                <a:spcAft>
                  <a:spcPts val="0"/>
                </a:spcAft>
                <a:buClr>
                  <a:srgbClr val="000000"/>
                </a:buClr>
                <a:buSzPts val="1000"/>
                <a:buFont typeface="Bree Serif"/>
                <a:buChar char="●"/>
              </a:pPr>
              <a:r>
                <a:rPr lang="ar" sz="1000">
                  <a:solidFill>
                    <a:schemeClr val="dk1"/>
                  </a:solidFill>
                  <a:latin typeface="Bree Serif"/>
                  <a:ea typeface="Bree Serif"/>
                  <a:cs typeface="Bree Serif"/>
                  <a:sym typeface="Bree Serif"/>
                </a:rPr>
                <a:t>paratracheal lymph nodes.</a:t>
              </a:r>
              <a:endParaRPr sz="1000">
                <a:solidFill>
                  <a:schemeClr val="dk1"/>
                </a:solidFill>
                <a:latin typeface="Bree Serif"/>
                <a:ea typeface="Bree Serif"/>
                <a:cs typeface="Bree Serif"/>
                <a:sym typeface="Bree Serif"/>
              </a:endParaRPr>
            </a:p>
          </p:txBody>
        </p:sp>
        <p:grpSp>
          <p:nvGrpSpPr>
            <p:cNvPr id="340" name="Google Shape;340;p42"/>
            <p:cNvGrpSpPr/>
            <p:nvPr/>
          </p:nvGrpSpPr>
          <p:grpSpPr>
            <a:xfrm>
              <a:off x="1195240" y="3962504"/>
              <a:ext cx="1939880" cy="259763"/>
              <a:chOff x="479382" y="3241737"/>
              <a:chExt cx="1990233" cy="259815"/>
            </a:xfrm>
          </p:grpSpPr>
          <p:sp>
            <p:nvSpPr>
              <p:cNvPr id="341" name="Google Shape;341;p42"/>
              <p:cNvSpPr/>
              <p:nvPr/>
            </p:nvSpPr>
            <p:spPr>
              <a:xfrm>
                <a:off x="479382" y="3241737"/>
                <a:ext cx="552949" cy="259815"/>
              </a:xfrm>
              <a:prstGeom prst="flowChartMerge">
                <a:avLst/>
              </a:prstGeom>
              <a:solidFill>
                <a:srgbClr val="38761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solidFill>
                    <a:srgbClr val="FFFFFF"/>
                  </a:solidFill>
                  <a:latin typeface="Mada"/>
                  <a:ea typeface="Mada"/>
                  <a:cs typeface="Mada"/>
                  <a:sym typeface="Mada"/>
                </a:endParaRPr>
              </a:p>
            </p:txBody>
          </p:sp>
          <p:sp>
            <p:nvSpPr>
              <p:cNvPr id="342" name="Google Shape;342;p42"/>
              <p:cNvSpPr/>
              <p:nvPr/>
            </p:nvSpPr>
            <p:spPr>
              <a:xfrm>
                <a:off x="1916715" y="3241737"/>
                <a:ext cx="552900" cy="259800"/>
              </a:xfrm>
              <a:prstGeom prst="triangle">
                <a:avLst>
                  <a:gd fmla="val 50000" name="adj"/>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42"/>
              <p:cNvSpPr/>
              <p:nvPr/>
            </p:nvSpPr>
            <p:spPr>
              <a:xfrm>
                <a:off x="751537" y="3241737"/>
                <a:ext cx="1448700" cy="259800"/>
              </a:xfrm>
              <a:prstGeom prst="rect">
                <a:avLst/>
              </a:prstGeom>
              <a:solidFill>
                <a:srgbClr val="38761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FFFFFF"/>
                    </a:solidFill>
                    <a:latin typeface="Bree Serif"/>
                    <a:ea typeface="Bree Serif"/>
                    <a:cs typeface="Bree Serif"/>
                    <a:sym typeface="Bree Serif"/>
                  </a:rPr>
                  <a:t>Lymphatic </a:t>
                </a:r>
                <a:endParaRPr sz="1200">
                  <a:solidFill>
                    <a:srgbClr val="FFFFFF"/>
                  </a:solidFill>
                  <a:latin typeface="Bree Serif"/>
                  <a:ea typeface="Bree Serif"/>
                  <a:cs typeface="Bree Serif"/>
                  <a:sym typeface="Bree Serif"/>
                </a:endParaRPr>
              </a:p>
            </p:txBody>
          </p:sp>
        </p:grpSp>
      </p:grpSp>
      <p:grpSp>
        <p:nvGrpSpPr>
          <p:cNvPr id="344" name="Google Shape;344;p42"/>
          <p:cNvGrpSpPr/>
          <p:nvPr/>
        </p:nvGrpSpPr>
        <p:grpSpPr>
          <a:xfrm>
            <a:off x="6631415" y="3956104"/>
            <a:ext cx="2423260" cy="830671"/>
            <a:chOff x="1195240" y="3962504"/>
            <a:chExt cx="2423260" cy="830671"/>
          </a:xfrm>
        </p:grpSpPr>
        <p:sp>
          <p:nvSpPr>
            <p:cNvPr id="345" name="Google Shape;345;p42"/>
            <p:cNvSpPr/>
            <p:nvPr/>
          </p:nvSpPr>
          <p:spPr>
            <a:xfrm>
              <a:off x="1462400" y="4149075"/>
              <a:ext cx="2156100" cy="644100"/>
            </a:xfrm>
            <a:prstGeom prst="rect">
              <a:avLst/>
            </a:prstGeom>
            <a:solidFill>
              <a:srgbClr val="FFFFFF"/>
            </a:solidFill>
            <a:ln>
              <a:noFill/>
            </a:ln>
            <a:effectLst>
              <a:outerShdw blurRad="57150" rotWithShape="0" algn="bl" dir="5400000" dist="19050">
                <a:srgbClr val="262626">
                  <a:alpha val="50000"/>
                </a:srgbClr>
              </a:outerShdw>
            </a:effectLst>
          </p:spPr>
          <p:txBody>
            <a:bodyPr anchorCtr="0" anchor="ctr" bIns="91425" lIns="91425" spcFirstLastPara="1" rIns="91425" wrap="square" tIns="91425">
              <a:noAutofit/>
            </a:bodyPr>
            <a:lstStyle/>
            <a:p>
              <a:pPr indent="-149225" lvl="0" marL="179999" rtl="0" algn="l">
                <a:spcBef>
                  <a:spcPts val="0"/>
                </a:spcBef>
                <a:spcAft>
                  <a:spcPts val="0"/>
                </a:spcAft>
                <a:buClr>
                  <a:srgbClr val="000000"/>
                </a:buClr>
                <a:buSzPts val="1000"/>
                <a:buFont typeface="Bree Serif"/>
                <a:buChar char="●"/>
              </a:pPr>
              <a:r>
                <a:rPr lang="ar" sz="1000" u="sng">
                  <a:solidFill>
                    <a:schemeClr val="dk1"/>
                  </a:solidFill>
                  <a:latin typeface="Bree Serif"/>
                  <a:ea typeface="Bree Serif"/>
                  <a:cs typeface="Bree Serif"/>
                  <a:sym typeface="Bree Serif"/>
                </a:rPr>
                <a:t>Sympathetic Trunk : </a:t>
              </a:r>
              <a:r>
                <a:rPr lang="ar" sz="1000">
                  <a:solidFill>
                    <a:schemeClr val="dk1"/>
                  </a:solidFill>
                  <a:latin typeface="Bree Serif"/>
                  <a:ea typeface="Bree Serif"/>
                  <a:cs typeface="Bree Serif"/>
                  <a:sym typeface="Bree Serif"/>
                </a:rPr>
                <a:t>Superior &amp; middle cervical sympathetic ganglia (vasomotor).</a:t>
              </a:r>
              <a:r>
                <a:rPr lang="ar" sz="1000">
                  <a:solidFill>
                    <a:schemeClr val="dk1"/>
                  </a:solidFill>
                  <a:latin typeface="Bree Serif"/>
                  <a:ea typeface="Bree Serif"/>
                  <a:cs typeface="Bree Serif"/>
                  <a:sym typeface="Bree Serif"/>
                </a:rPr>
                <a:t> </a:t>
              </a:r>
              <a:endParaRPr sz="1000">
                <a:solidFill>
                  <a:schemeClr val="dk1"/>
                </a:solidFill>
                <a:latin typeface="Bree Serif"/>
                <a:ea typeface="Bree Serif"/>
                <a:cs typeface="Bree Serif"/>
                <a:sym typeface="Bree Serif"/>
              </a:endParaRPr>
            </a:p>
          </p:txBody>
        </p:sp>
        <p:grpSp>
          <p:nvGrpSpPr>
            <p:cNvPr id="346" name="Google Shape;346;p42"/>
            <p:cNvGrpSpPr/>
            <p:nvPr/>
          </p:nvGrpSpPr>
          <p:grpSpPr>
            <a:xfrm>
              <a:off x="1195240" y="3962504"/>
              <a:ext cx="1939880" cy="259763"/>
              <a:chOff x="479382" y="3241737"/>
              <a:chExt cx="1990233" cy="259815"/>
            </a:xfrm>
          </p:grpSpPr>
          <p:sp>
            <p:nvSpPr>
              <p:cNvPr id="347" name="Google Shape;347;p42"/>
              <p:cNvSpPr/>
              <p:nvPr/>
            </p:nvSpPr>
            <p:spPr>
              <a:xfrm>
                <a:off x="479382" y="3241737"/>
                <a:ext cx="552949" cy="259815"/>
              </a:xfrm>
              <a:prstGeom prst="flowChartMerge">
                <a:avLst/>
              </a:prstGeom>
              <a:solidFill>
                <a:srgbClr val="F1C23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solidFill>
                    <a:srgbClr val="FFFFFF"/>
                  </a:solidFill>
                  <a:latin typeface="Mada"/>
                  <a:ea typeface="Mada"/>
                  <a:cs typeface="Mada"/>
                  <a:sym typeface="Mada"/>
                </a:endParaRPr>
              </a:p>
            </p:txBody>
          </p:sp>
          <p:sp>
            <p:nvSpPr>
              <p:cNvPr id="348" name="Google Shape;348;p42"/>
              <p:cNvSpPr/>
              <p:nvPr/>
            </p:nvSpPr>
            <p:spPr>
              <a:xfrm>
                <a:off x="1916715" y="3241737"/>
                <a:ext cx="552900" cy="259800"/>
              </a:xfrm>
              <a:prstGeom prst="triangle">
                <a:avLst>
                  <a:gd fmla="val 50000" name="adj"/>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42"/>
              <p:cNvSpPr/>
              <p:nvPr/>
            </p:nvSpPr>
            <p:spPr>
              <a:xfrm>
                <a:off x="751537" y="3241737"/>
                <a:ext cx="1448700" cy="259800"/>
              </a:xfrm>
              <a:prstGeom prst="rect">
                <a:avLst/>
              </a:prstGeom>
              <a:solidFill>
                <a:srgbClr val="F1C23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FFFFFF"/>
                    </a:solidFill>
                    <a:latin typeface="Bree Serif"/>
                    <a:ea typeface="Bree Serif"/>
                    <a:cs typeface="Bree Serif"/>
                    <a:sym typeface="Bree Serif"/>
                  </a:rPr>
                  <a:t>Innervation</a:t>
                </a:r>
                <a:endParaRPr sz="1200">
                  <a:solidFill>
                    <a:srgbClr val="FFFFFF"/>
                  </a:solidFill>
                  <a:latin typeface="Bree Serif"/>
                  <a:ea typeface="Bree Serif"/>
                  <a:cs typeface="Bree Serif"/>
                  <a:sym typeface="Bree Serif"/>
                </a:endParaRPr>
              </a:p>
            </p:txBody>
          </p:sp>
        </p:grpSp>
      </p:grpSp>
      <p:grpSp>
        <p:nvGrpSpPr>
          <p:cNvPr id="350" name="Google Shape;350;p42"/>
          <p:cNvGrpSpPr/>
          <p:nvPr/>
        </p:nvGrpSpPr>
        <p:grpSpPr>
          <a:xfrm>
            <a:off x="7640" y="3956104"/>
            <a:ext cx="2258260" cy="830671"/>
            <a:chOff x="1195240" y="3962504"/>
            <a:chExt cx="2258260" cy="830671"/>
          </a:xfrm>
        </p:grpSpPr>
        <p:sp>
          <p:nvSpPr>
            <p:cNvPr id="351" name="Google Shape;351;p42"/>
            <p:cNvSpPr/>
            <p:nvPr/>
          </p:nvSpPr>
          <p:spPr>
            <a:xfrm>
              <a:off x="1462400" y="4149075"/>
              <a:ext cx="1991100" cy="644100"/>
            </a:xfrm>
            <a:prstGeom prst="rect">
              <a:avLst/>
            </a:prstGeom>
            <a:solidFill>
              <a:srgbClr val="FFFFFF"/>
            </a:solidFill>
            <a:ln>
              <a:noFill/>
            </a:ln>
            <a:effectLst>
              <a:outerShdw blurRad="57150" rotWithShape="0" algn="bl" dir="5400000" dist="19050">
                <a:srgbClr val="262626">
                  <a:alpha val="50000"/>
                </a:srgbClr>
              </a:outerShdw>
            </a:effectLst>
          </p:spPr>
          <p:txBody>
            <a:bodyPr anchorCtr="0" anchor="ctr" bIns="91425" lIns="91425" spcFirstLastPara="1" rIns="91425" wrap="square" tIns="91425">
              <a:noAutofit/>
            </a:bodyPr>
            <a:lstStyle/>
            <a:p>
              <a:pPr indent="-149225" lvl="0" marL="179999" rtl="0" algn="l">
                <a:spcBef>
                  <a:spcPts val="0"/>
                </a:spcBef>
                <a:spcAft>
                  <a:spcPts val="0"/>
                </a:spcAft>
                <a:buClr>
                  <a:srgbClr val="000000"/>
                </a:buClr>
                <a:buSzPts val="1000"/>
                <a:buFont typeface="Bree Serif"/>
                <a:buChar char="●"/>
              </a:pPr>
              <a:r>
                <a:rPr lang="ar" sz="1000">
                  <a:solidFill>
                    <a:schemeClr val="dk1"/>
                  </a:solidFill>
                  <a:latin typeface="Bree Serif"/>
                  <a:ea typeface="Bree Serif"/>
                  <a:cs typeface="Bree Serif"/>
                  <a:sym typeface="Bree Serif"/>
                </a:rPr>
                <a:t>Superior thyroid artery</a:t>
              </a:r>
              <a:endParaRPr sz="1000">
                <a:solidFill>
                  <a:schemeClr val="dk1"/>
                </a:solidFill>
                <a:latin typeface="Bree Serif"/>
                <a:ea typeface="Bree Serif"/>
                <a:cs typeface="Bree Serif"/>
                <a:sym typeface="Bree Serif"/>
              </a:endParaRPr>
            </a:p>
            <a:p>
              <a:pPr indent="-149225" lvl="0" marL="179999" rtl="0" algn="l">
                <a:spcBef>
                  <a:spcPts val="0"/>
                </a:spcBef>
                <a:spcAft>
                  <a:spcPts val="0"/>
                </a:spcAft>
                <a:buClr>
                  <a:srgbClr val="000000"/>
                </a:buClr>
                <a:buSzPts val="1000"/>
                <a:buFont typeface="Bree Serif"/>
                <a:buChar char="●"/>
              </a:pPr>
              <a:r>
                <a:rPr lang="ar" sz="1000">
                  <a:solidFill>
                    <a:schemeClr val="dk1"/>
                  </a:solidFill>
                  <a:latin typeface="Bree Serif"/>
                  <a:ea typeface="Bree Serif"/>
                  <a:cs typeface="Bree Serif"/>
                  <a:sym typeface="Bree Serif"/>
                </a:rPr>
                <a:t>Inferior thyroid </a:t>
              </a:r>
              <a:r>
                <a:rPr lang="ar" sz="1000">
                  <a:solidFill>
                    <a:schemeClr val="dk1"/>
                  </a:solidFill>
                  <a:latin typeface="Bree Serif"/>
                  <a:ea typeface="Bree Serif"/>
                  <a:cs typeface="Bree Serif"/>
                  <a:sym typeface="Bree Serif"/>
                </a:rPr>
                <a:t>artery</a:t>
              </a:r>
              <a:endParaRPr sz="1000">
                <a:solidFill>
                  <a:schemeClr val="dk1"/>
                </a:solidFill>
                <a:latin typeface="Bree Serif"/>
                <a:ea typeface="Bree Serif"/>
                <a:cs typeface="Bree Serif"/>
                <a:sym typeface="Bree Serif"/>
              </a:endParaRPr>
            </a:p>
          </p:txBody>
        </p:sp>
        <p:grpSp>
          <p:nvGrpSpPr>
            <p:cNvPr id="352" name="Google Shape;352;p42"/>
            <p:cNvGrpSpPr/>
            <p:nvPr/>
          </p:nvGrpSpPr>
          <p:grpSpPr>
            <a:xfrm>
              <a:off x="1195240" y="3962504"/>
              <a:ext cx="1939880" cy="259763"/>
              <a:chOff x="479382" y="3241737"/>
              <a:chExt cx="1990233" cy="259815"/>
            </a:xfrm>
          </p:grpSpPr>
          <p:sp>
            <p:nvSpPr>
              <p:cNvPr id="353" name="Google Shape;353;p42"/>
              <p:cNvSpPr/>
              <p:nvPr/>
            </p:nvSpPr>
            <p:spPr>
              <a:xfrm>
                <a:off x="479382" y="3241737"/>
                <a:ext cx="552949" cy="259815"/>
              </a:xfrm>
              <a:prstGeom prst="flowChartMerge">
                <a:avLst/>
              </a:prstGeom>
              <a:solidFill>
                <a:srgbClr val="99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solidFill>
                    <a:srgbClr val="FFFFFF"/>
                  </a:solidFill>
                  <a:latin typeface="Mada"/>
                  <a:ea typeface="Mada"/>
                  <a:cs typeface="Mada"/>
                  <a:sym typeface="Mada"/>
                </a:endParaRPr>
              </a:p>
            </p:txBody>
          </p:sp>
          <p:sp>
            <p:nvSpPr>
              <p:cNvPr id="354" name="Google Shape;354;p42"/>
              <p:cNvSpPr/>
              <p:nvPr/>
            </p:nvSpPr>
            <p:spPr>
              <a:xfrm>
                <a:off x="1916715" y="3241737"/>
                <a:ext cx="552900" cy="259800"/>
              </a:xfrm>
              <a:prstGeom prst="triangle">
                <a:avLst>
                  <a:gd fmla="val 50000" name="adj"/>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42"/>
              <p:cNvSpPr/>
              <p:nvPr/>
            </p:nvSpPr>
            <p:spPr>
              <a:xfrm>
                <a:off x="751537" y="3241737"/>
                <a:ext cx="1448700" cy="259800"/>
              </a:xfrm>
              <a:prstGeom prst="rect">
                <a:avLst/>
              </a:prstGeom>
              <a:solidFill>
                <a:srgbClr val="99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chemeClr val="lt1"/>
                    </a:solidFill>
                    <a:latin typeface="Bree Serif"/>
                    <a:ea typeface="Bree Serif"/>
                    <a:cs typeface="Bree Serif"/>
                    <a:sym typeface="Bree Serif"/>
                  </a:rPr>
                  <a:t>Arterial Supply</a:t>
                </a:r>
                <a:endParaRPr sz="1200">
                  <a:solidFill>
                    <a:srgbClr val="FFFFFF"/>
                  </a:solidFill>
                  <a:latin typeface="Bree Serif"/>
                  <a:ea typeface="Bree Serif"/>
                  <a:cs typeface="Bree Serif"/>
                  <a:sym typeface="Bree Serif"/>
                </a:endParaRPr>
              </a:p>
            </p:txBody>
          </p:sp>
        </p:grpSp>
      </p:grpSp>
      <p:pic>
        <p:nvPicPr>
          <p:cNvPr id="356" name="Google Shape;356;p42"/>
          <p:cNvPicPr preferRelativeResize="0"/>
          <p:nvPr/>
        </p:nvPicPr>
        <p:blipFill rotWithShape="1">
          <a:blip r:embed="rId3">
            <a:alphaModFix/>
          </a:blip>
          <a:srcRect b="12004" l="43661" r="5325" t="52657"/>
          <a:stretch/>
        </p:blipFill>
        <p:spPr>
          <a:xfrm>
            <a:off x="6648250" y="1356025"/>
            <a:ext cx="2391314" cy="15443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sp>
        <p:nvSpPr>
          <p:cNvPr id="361" name="Google Shape;361;p43"/>
          <p:cNvSpPr txBox="1"/>
          <p:nvPr>
            <p:ph idx="12" type="sldNum"/>
          </p:nvPr>
        </p:nvSpPr>
        <p:spPr>
          <a:xfrm>
            <a:off x="8859450" y="4793175"/>
            <a:ext cx="2556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ar"/>
              <a:t>‹#›</a:t>
            </a:fld>
            <a:endParaRPr/>
          </a:p>
        </p:txBody>
      </p:sp>
      <p:sp>
        <p:nvSpPr>
          <p:cNvPr id="362" name="Google Shape;362;p43"/>
          <p:cNvSpPr txBox="1"/>
          <p:nvPr/>
        </p:nvSpPr>
        <p:spPr>
          <a:xfrm>
            <a:off x="248700" y="-6"/>
            <a:ext cx="8646600" cy="7545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ar" sz="3000">
                <a:latin typeface="Bree Serif"/>
                <a:ea typeface="Bree Serif"/>
                <a:cs typeface="Bree Serif"/>
                <a:sym typeface="Bree Serif"/>
              </a:rPr>
              <a:t>Clinical notes </a:t>
            </a:r>
            <a:endParaRPr b="1" sz="3000">
              <a:solidFill>
                <a:srgbClr val="000000"/>
              </a:solidFill>
              <a:latin typeface="Bree Serif"/>
              <a:ea typeface="Bree Serif"/>
              <a:cs typeface="Bree Serif"/>
              <a:sym typeface="Bree Serif"/>
            </a:endParaRPr>
          </a:p>
        </p:txBody>
      </p:sp>
      <p:grpSp>
        <p:nvGrpSpPr>
          <p:cNvPr id="363" name="Google Shape;363;p43"/>
          <p:cNvGrpSpPr/>
          <p:nvPr/>
        </p:nvGrpSpPr>
        <p:grpSpPr>
          <a:xfrm>
            <a:off x="234583" y="874190"/>
            <a:ext cx="363175" cy="459187"/>
            <a:chOff x="219906" y="1124884"/>
            <a:chExt cx="502455" cy="736349"/>
          </a:xfrm>
        </p:grpSpPr>
        <p:grpSp>
          <p:nvGrpSpPr>
            <p:cNvPr id="364" name="Google Shape;364;p43"/>
            <p:cNvGrpSpPr/>
            <p:nvPr/>
          </p:nvGrpSpPr>
          <p:grpSpPr>
            <a:xfrm>
              <a:off x="219906" y="1124884"/>
              <a:ext cx="502455" cy="736349"/>
              <a:chOff x="4041649" y="1707654"/>
              <a:chExt cx="1060704" cy="1429526"/>
            </a:xfrm>
          </p:grpSpPr>
          <p:sp>
            <p:nvSpPr>
              <p:cNvPr id="365" name="Google Shape;365;p4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6A89B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a:latin typeface="Bree Serif"/>
                  <a:ea typeface="Bree Serif"/>
                  <a:cs typeface="Bree Serif"/>
                  <a:sym typeface="Bree Serif"/>
                </a:endParaRPr>
              </a:p>
            </p:txBody>
          </p:sp>
          <p:sp>
            <p:nvSpPr>
              <p:cNvPr id="366" name="Google Shape;366;p4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a:latin typeface="Bree Serif"/>
                  <a:ea typeface="Bree Serif"/>
                  <a:cs typeface="Bree Serif"/>
                  <a:sym typeface="Bree Serif"/>
                </a:endParaRPr>
              </a:p>
            </p:txBody>
          </p:sp>
        </p:grpSp>
        <p:sp>
          <p:nvSpPr>
            <p:cNvPr id="367" name="Google Shape;367;p43"/>
            <p:cNvSpPr txBox="1"/>
            <p:nvPr/>
          </p:nvSpPr>
          <p:spPr>
            <a:xfrm>
              <a:off x="279204" y="1152203"/>
              <a:ext cx="298800" cy="295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a:latin typeface="Bree Serif"/>
                  <a:ea typeface="Bree Serif"/>
                  <a:cs typeface="Bree Serif"/>
                  <a:sym typeface="Bree Serif"/>
                </a:rPr>
                <a:t>1</a:t>
              </a:r>
              <a:endParaRPr b="1">
                <a:latin typeface="Bree Serif"/>
                <a:ea typeface="Bree Serif"/>
                <a:cs typeface="Bree Serif"/>
                <a:sym typeface="Bree Serif"/>
              </a:endParaRPr>
            </a:p>
          </p:txBody>
        </p:sp>
      </p:grpSp>
      <p:grpSp>
        <p:nvGrpSpPr>
          <p:cNvPr id="368" name="Google Shape;368;p43"/>
          <p:cNvGrpSpPr/>
          <p:nvPr/>
        </p:nvGrpSpPr>
        <p:grpSpPr>
          <a:xfrm>
            <a:off x="234566" y="1453083"/>
            <a:ext cx="363175" cy="459187"/>
            <a:chOff x="219906" y="1124884"/>
            <a:chExt cx="502455" cy="736349"/>
          </a:xfrm>
        </p:grpSpPr>
        <p:grpSp>
          <p:nvGrpSpPr>
            <p:cNvPr id="369" name="Google Shape;369;p43"/>
            <p:cNvGrpSpPr/>
            <p:nvPr/>
          </p:nvGrpSpPr>
          <p:grpSpPr>
            <a:xfrm>
              <a:off x="219906" y="1124884"/>
              <a:ext cx="502455" cy="736349"/>
              <a:chOff x="4041649" y="1707654"/>
              <a:chExt cx="1060704" cy="1429526"/>
            </a:xfrm>
          </p:grpSpPr>
          <p:sp>
            <p:nvSpPr>
              <p:cNvPr id="370" name="Google Shape;370;p4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6A89BE"/>
              </a:solidFill>
              <a:ln cap="flat" cmpd="sng" w="9525">
                <a:solidFill>
                  <a:srgbClr val="6A89B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a:latin typeface="Bree Serif"/>
                  <a:ea typeface="Bree Serif"/>
                  <a:cs typeface="Bree Serif"/>
                  <a:sym typeface="Bree Serif"/>
                </a:endParaRPr>
              </a:p>
            </p:txBody>
          </p:sp>
          <p:sp>
            <p:nvSpPr>
              <p:cNvPr id="371" name="Google Shape;371;p4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a:latin typeface="Bree Serif"/>
                  <a:ea typeface="Bree Serif"/>
                  <a:cs typeface="Bree Serif"/>
                  <a:sym typeface="Bree Serif"/>
                </a:endParaRPr>
              </a:p>
            </p:txBody>
          </p:sp>
        </p:grpSp>
        <p:sp>
          <p:nvSpPr>
            <p:cNvPr id="372" name="Google Shape;372;p43"/>
            <p:cNvSpPr txBox="1"/>
            <p:nvPr/>
          </p:nvSpPr>
          <p:spPr>
            <a:xfrm>
              <a:off x="283248" y="1152220"/>
              <a:ext cx="288600" cy="295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ar">
                  <a:latin typeface="Bree Serif"/>
                  <a:ea typeface="Bree Serif"/>
                  <a:cs typeface="Bree Serif"/>
                  <a:sym typeface="Bree Serif"/>
                </a:rPr>
                <a:t>2</a:t>
              </a:r>
              <a:endParaRPr b="1">
                <a:latin typeface="Bree Serif"/>
                <a:ea typeface="Bree Serif"/>
                <a:cs typeface="Bree Serif"/>
                <a:sym typeface="Bree Serif"/>
              </a:endParaRPr>
            </a:p>
          </p:txBody>
        </p:sp>
      </p:grpSp>
      <p:grpSp>
        <p:nvGrpSpPr>
          <p:cNvPr id="373" name="Google Shape;373;p43"/>
          <p:cNvGrpSpPr/>
          <p:nvPr/>
        </p:nvGrpSpPr>
        <p:grpSpPr>
          <a:xfrm>
            <a:off x="234570" y="2061480"/>
            <a:ext cx="363175" cy="459187"/>
            <a:chOff x="219906" y="1124884"/>
            <a:chExt cx="502455" cy="736349"/>
          </a:xfrm>
        </p:grpSpPr>
        <p:grpSp>
          <p:nvGrpSpPr>
            <p:cNvPr id="374" name="Google Shape;374;p43"/>
            <p:cNvGrpSpPr/>
            <p:nvPr/>
          </p:nvGrpSpPr>
          <p:grpSpPr>
            <a:xfrm>
              <a:off x="219906" y="1124884"/>
              <a:ext cx="502455" cy="736349"/>
              <a:chOff x="4041649" y="1707654"/>
              <a:chExt cx="1060704" cy="1429526"/>
            </a:xfrm>
          </p:grpSpPr>
          <p:sp>
            <p:nvSpPr>
              <p:cNvPr id="375" name="Google Shape;375;p4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6A89BE"/>
              </a:solidFill>
              <a:ln cap="flat" cmpd="sng" w="9525">
                <a:solidFill>
                  <a:srgbClr val="6A89B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a:latin typeface="Bree Serif"/>
                  <a:ea typeface="Bree Serif"/>
                  <a:cs typeface="Bree Serif"/>
                  <a:sym typeface="Bree Serif"/>
                </a:endParaRPr>
              </a:p>
            </p:txBody>
          </p:sp>
          <p:sp>
            <p:nvSpPr>
              <p:cNvPr id="376" name="Google Shape;376;p4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a:latin typeface="Bree Serif"/>
                  <a:ea typeface="Bree Serif"/>
                  <a:cs typeface="Bree Serif"/>
                  <a:sym typeface="Bree Serif"/>
                </a:endParaRPr>
              </a:p>
            </p:txBody>
          </p:sp>
        </p:grpSp>
        <p:sp>
          <p:nvSpPr>
            <p:cNvPr id="377" name="Google Shape;377;p43"/>
            <p:cNvSpPr txBox="1"/>
            <p:nvPr/>
          </p:nvSpPr>
          <p:spPr>
            <a:xfrm>
              <a:off x="291246" y="1168970"/>
              <a:ext cx="255600" cy="2436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ar">
                  <a:latin typeface="Bree Serif"/>
                  <a:ea typeface="Bree Serif"/>
                  <a:cs typeface="Bree Serif"/>
                  <a:sym typeface="Bree Serif"/>
                </a:rPr>
                <a:t>3</a:t>
              </a:r>
              <a:endParaRPr b="1">
                <a:latin typeface="Bree Serif"/>
                <a:ea typeface="Bree Serif"/>
                <a:cs typeface="Bree Serif"/>
                <a:sym typeface="Bree Serif"/>
              </a:endParaRPr>
            </a:p>
          </p:txBody>
        </p:sp>
      </p:grpSp>
      <p:grpSp>
        <p:nvGrpSpPr>
          <p:cNvPr id="378" name="Google Shape;378;p43"/>
          <p:cNvGrpSpPr/>
          <p:nvPr/>
        </p:nvGrpSpPr>
        <p:grpSpPr>
          <a:xfrm>
            <a:off x="234587" y="2839912"/>
            <a:ext cx="363175" cy="459187"/>
            <a:chOff x="219906" y="1124884"/>
            <a:chExt cx="502455" cy="736349"/>
          </a:xfrm>
        </p:grpSpPr>
        <p:grpSp>
          <p:nvGrpSpPr>
            <p:cNvPr id="379" name="Google Shape;379;p43"/>
            <p:cNvGrpSpPr/>
            <p:nvPr/>
          </p:nvGrpSpPr>
          <p:grpSpPr>
            <a:xfrm>
              <a:off x="219906" y="1124884"/>
              <a:ext cx="502455" cy="736349"/>
              <a:chOff x="4041649" y="1707654"/>
              <a:chExt cx="1060704" cy="1429526"/>
            </a:xfrm>
          </p:grpSpPr>
          <p:sp>
            <p:nvSpPr>
              <p:cNvPr id="380" name="Google Shape;380;p4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6A89BE"/>
              </a:solidFill>
              <a:ln cap="flat" cmpd="sng" w="9525">
                <a:solidFill>
                  <a:srgbClr val="6A89B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a:latin typeface="Bree Serif"/>
                  <a:ea typeface="Bree Serif"/>
                  <a:cs typeface="Bree Serif"/>
                  <a:sym typeface="Bree Serif"/>
                </a:endParaRPr>
              </a:p>
            </p:txBody>
          </p:sp>
          <p:sp>
            <p:nvSpPr>
              <p:cNvPr id="381" name="Google Shape;381;p4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a:latin typeface="Bree Serif"/>
                  <a:ea typeface="Bree Serif"/>
                  <a:cs typeface="Bree Serif"/>
                  <a:sym typeface="Bree Serif"/>
                </a:endParaRPr>
              </a:p>
            </p:txBody>
          </p:sp>
        </p:grpSp>
        <p:sp>
          <p:nvSpPr>
            <p:cNvPr id="382" name="Google Shape;382;p43"/>
            <p:cNvSpPr txBox="1"/>
            <p:nvPr/>
          </p:nvSpPr>
          <p:spPr>
            <a:xfrm>
              <a:off x="291246" y="1168970"/>
              <a:ext cx="255600" cy="2436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ar">
                  <a:latin typeface="Bree Serif"/>
                  <a:ea typeface="Bree Serif"/>
                  <a:cs typeface="Bree Serif"/>
                  <a:sym typeface="Bree Serif"/>
                </a:rPr>
                <a:t>4</a:t>
              </a:r>
              <a:endParaRPr b="1">
                <a:latin typeface="Bree Serif"/>
                <a:ea typeface="Bree Serif"/>
                <a:cs typeface="Bree Serif"/>
                <a:sym typeface="Bree Serif"/>
              </a:endParaRPr>
            </a:p>
          </p:txBody>
        </p:sp>
      </p:grpSp>
      <p:sp>
        <p:nvSpPr>
          <p:cNvPr id="383" name="Google Shape;383;p43"/>
          <p:cNvSpPr txBox="1"/>
          <p:nvPr/>
        </p:nvSpPr>
        <p:spPr>
          <a:xfrm>
            <a:off x="649725" y="850525"/>
            <a:ext cx="7164300" cy="6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chemeClr val="dk1"/>
                </a:solidFill>
                <a:latin typeface="Bree Serif"/>
                <a:ea typeface="Bree Serif"/>
                <a:cs typeface="Bree Serif"/>
                <a:sym typeface="Bree Serif"/>
              </a:rPr>
              <a:t>during thyroidectomy, we should have consideration of the nerves and their branches that pass around the thyroid gland </a:t>
            </a:r>
            <a:endParaRPr sz="1000">
              <a:solidFill>
                <a:schemeClr val="dk1"/>
              </a:solidFill>
              <a:latin typeface="Bree Serif"/>
              <a:ea typeface="Bree Serif"/>
              <a:cs typeface="Bree Serif"/>
              <a:sym typeface="Bree Serif"/>
            </a:endParaRPr>
          </a:p>
        </p:txBody>
      </p:sp>
      <p:sp>
        <p:nvSpPr>
          <p:cNvPr id="384" name="Google Shape;384;p43"/>
          <p:cNvSpPr txBox="1"/>
          <p:nvPr/>
        </p:nvSpPr>
        <p:spPr>
          <a:xfrm>
            <a:off x="644075" y="1357975"/>
            <a:ext cx="7871400" cy="86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chemeClr val="dk1"/>
                </a:solidFill>
                <a:latin typeface="Bree Serif"/>
                <a:ea typeface="Bree Serif"/>
                <a:cs typeface="Bree Serif"/>
                <a:sym typeface="Bree Serif"/>
              </a:rPr>
              <a:t>The  </a:t>
            </a:r>
            <a:r>
              <a:rPr b="1" lang="ar" sz="1000">
                <a:solidFill>
                  <a:schemeClr val="dk1"/>
                </a:solidFill>
                <a:latin typeface="Bree Serif"/>
                <a:ea typeface="Bree Serif"/>
                <a:cs typeface="Bree Serif"/>
                <a:sym typeface="Bree Serif"/>
              </a:rPr>
              <a:t>External laryngeal nerve</a:t>
            </a:r>
            <a:r>
              <a:rPr lang="ar" sz="1000">
                <a:solidFill>
                  <a:schemeClr val="dk1"/>
                </a:solidFill>
                <a:latin typeface="Bree Serif"/>
                <a:ea typeface="Bree Serif"/>
                <a:cs typeface="Bree Serif"/>
                <a:sym typeface="Bree Serif"/>
              </a:rPr>
              <a:t> runs close to the </a:t>
            </a:r>
            <a:r>
              <a:rPr b="1" lang="ar" sz="1000">
                <a:solidFill>
                  <a:schemeClr val="dk1"/>
                </a:solidFill>
                <a:latin typeface="Bree Serif"/>
                <a:ea typeface="Bree Serif"/>
                <a:cs typeface="Bree Serif"/>
                <a:sym typeface="Bree Serif"/>
              </a:rPr>
              <a:t>superior</a:t>
            </a:r>
            <a:r>
              <a:rPr lang="ar" sz="1000">
                <a:solidFill>
                  <a:schemeClr val="dk1"/>
                </a:solidFill>
                <a:latin typeface="Bree Serif"/>
                <a:ea typeface="Bree Serif"/>
                <a:cs typeface="Bree Serif"/>
                <a:sym typeface="Bree Serif"/>
              </a:rPr>
              <a:t> thyroid artery before turning medially to supply the cricothyroid muscle. High ligation of the superior thyroid artery during thyroidectomy places this nerve at risk of injury, so it should be ligated within the upper pole of the gland. Its lesion will cause </a:t>
            </a:r>
            <a:r>
              <a:rPr lang="ar" sz="1000">
                <a:solidFill>
                  <a:srgbClr val="FF0000"/>
                </a:solidFill>
                <a:latin typeface="Bree Serif"/>
                <a:ea typeface="Bree Serif"/>
                <a:cs typeface="Bree Serif"/>
                <a:sym typeface="Bree Serif"/>
              </a:rPr>
              <a:t>hoarseness</a:t>
            </a:r>
            <a:r>
              <a:rPr lang="ar" sz="1000">
                <a:solidFill>
                  <a:srgbClr val="FF0000"/>
                </a:solidFill>
                <a:latin typeface="Bree Serif"/>
                <a:ea typeface="Bree Serif"/>
                <a:cs typeface="Bree Serif"/>
                <a:sym typeface="Bree Serif"/>
              </a:rPr>
              <a:t> of voice.</a:t>
            </a:r>
            <a:endParaRPr sz="1000"/>
          </a:p>
        </p:txBody>
      </p:sp>
      <p:sp>
        <p:nvSpPr>
          <p:cNvPr id="385" name="Google Shape;385;p43"/>
          <p:cNvSpPr txBox="1"/>
          <p:nvPr/>
        </p:nvSpPr>
        <p:spPr>
          <a:xfrm>
            <a:off x="649626" y="2009650"/>
            <a:ext cx="8017200" cy="86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chemeClr val="dk1"/>
                </a:solidFill>
                <a:latin typeface="Bree Serif"/>
                <a:ea typeface="Bree Serif"/>
                <a:cs typeface="Bree Serif"/>
                <a:sym typeface="Bree Serif"/>
              </a:rPr>
              <a:t>The </a:t>
            </a:r>
            <a:r>
              <a:rPr b="1" lang="ar" sz="1000">
                <a:solidFill>
                  <a:schemeClr val="dk1"/>
                </a:solidFill>
                <a:latin typeface="Bree Serif"/>
                <a:ea typeface="Bree Serif"/>
                <a:cs typeface="Bree Serif"/>
                <a:sym typeface="Bree Serif"/>
              </a:rPr>
              <a:t>inferior thyroid artery</a:t>
            </a:r>
            <a:r>
              <a:rPr lang="ar" sz="1000">
                <a:solidFill>
                  <a:schemeClr val="dk1"/>
                </a:solidFill>
                <a:latin typeface="Bree Serif"/>
                <a:ea typeface="Bree Serif"/>
                <a:cs typeface="Bree Serif"/>
                <a:sym typeface="Bree Serif"/>
              </a:rPr>
              <a:t> is closely associated with the </a:t>
            </a:r>
            <a:r>
              <a:rPr b="1" lang="ar" sz="1000">
                <a:solidFill>
                  <a:schemeClr val="dk1"/>
                </a:solidFill>
                <a:latin typeface="Bree Serif"/>
                <a:ea typeface="Bree Serif"/>
                <a:cs typeface="Bree Serif"/>
                <a:sym typeface="Bree Serif"/>
              </a:rPr>
              <a:t>recurrent laryngeal nerve. </a:t>
            </a:r>
            <a:r>
              <a:rPr lang="ar" sz="1000">
                <a:solidFill>
                  <a:schemeClr val="dk1"/>
                </a:solidFill>
                <a:latin typeface="Bree Serif"/>
                <a:ea typeface="Bree Serif"/>
                <a:cs typeface="Bree Serif"/>
                <a:sym typeface="Bree Serif"/>
              </a:rPr>
              <a:t>This nerve can be found , in a triangle bounded </a:t>
            </a:r>
            <a:r>
              <a:rPr b="1" lang="ar" sz="1000">
                <a:solidFill>
                  <a:schemeClr val="dk1"/>
                </a:solidFill>
                <a:latin typeface="Bree Serif"/>
                <a:ea typeface="Bree Serif"/>
                <a:cs typeface="Bree Serif"/>
                <a:sym typeface="Bree Serif"/>
              </a:rPr>
              <a:t>laterally</a:t>
            </a:r>
            <a:r>
              <a:rPr lang="ar" sz="1000">
                <a:solidFill>
                  <a:schemeClr val="dk1"/>
                </a:solidFill>
                <a:latin typeface="Bree Serif"/>
                <a:ea typeface="Bree Serif"/>
                <a:cs typeface="Bree Serif"/>
                <a:sym typeface="Bree Serif"/>
              </a:rPr>
              <a:t> by the common carotid artery, </a:t>
            </a:r>
            <a:r>
              <a:rPr b="1" lang="ar" sz="1000">
                <a:solidFill>
                  <a:schemeClr val="dk1"/>
                </a:solidFill>
                <a:latin typeface="Bree Serif"/>
                <a:ea typeface="Bree Serif"/>
                <a:cs typeface="Bree Serif"/>
                <a:sym typeface="Bree Serif"/>
              </a:rPr>
              <a:t>medially</a:t>
            </a:r>
            <a:r>
              <a:rPr lang="ar" sz="1000">
                <a:solidFill>
                  <a:schemeClr val="dk1"/>
                </a:solidFill>
                <a:latin typeface="Bree Serif"/>
                <a:ea typeface="Bree Serif"/>
                <a:cs typeface="Bree Serif"/>
                <a:sym typeface="Bree Serif"/>
              </a:rPr>
              <a:t> by the trachea, and superiorly by the base of the thyroid lobe.</a:t>
            </a:r>
            <a:endParaRPr sz="1000">
              <a:solidFill>
                <a:schemeClr val="dk1"/>
              </a:solidFill>
              <a:latin typeface="Bree Serif"/>
              <a:ea typeface="Bree Serif"/>
              <a:cs typeface="Bree Serif"/>
              <a:sym typeface="Bree Serif"/>
            </a:endParaRPr>
          </a:p>
          <a:p>
            <a:pPr indent="0" lvl="0" marL="0" rtl="0" algn="l">
              <a:spcBef>
                <a:spcPts val="0"/>
              </a:spcBef>
              <a:spcAft>
                <a:spcPts val="0"/>
              </a:spcAft>
              <a:buNone/>
            </a:pPr>
            <a:r>
              <a:rPr b="1" lang="ar" sz="1000">
                <a:solidFill>
                  <a:schemeClr val="dk1"/>
                </a:solidFill>
                <a:latin typeface="Bree Serif"/>
                <a:ea typeface="Bree Serif"/>
                <a:cs typeface="Bree Serif"/>
                <a:sym typeface="Bree Serif"/>
              </a:rPr>
              <a:t>recurrent laryngeal nerve</a:t>
            </a:r>
            <a:r>
              <a:rPr lang="ar" sz="1000">
                <a:solidFill>
                  <a:schemeClr val="dk1"/>
                </a:solidFill>
                <a:latin typeface="Bree Serif"/>
                <a:ea typeface="Bree Serif"/>
                <a:cs typeface="Bree Serif"/>
                <a:sym typeface="Bree Serif"/>
              </a:rPr>
              <a:t>  lesion may result in </a:t>
            </a:r>
            <a:r>
              <a:rPr lang="ar" sz="1000">
                <a:solidFill>
                  <a:srgbClr val="FF0000"/>
                </a:solidFill>
                <a:latin typeface="Bree Serif"/>
                <a:ea typeface="Bree Serif"/>
                <a:cs typeface="Bree Serif"/>
                <a:sym typeface="Bree Serif"/>
              </a:rPr>
              <a:t>impaired breathing &amp; speech.</a:t>
            </a:r>
            <a:endParaRPr sz="1000"/>
          </a:p>
        </p:txBody>
      </p:sp>
      <p:sp>
        <p:nvSpPr>
          <p:cNvPr id="386" name="Google Shape;386;p43"/>
          <p:cNvSpPr txBox="1"/>
          <p:nvPr/>
        </p:nvSpPr>
        <p:spPr>
          <a:xfrm>
            <a:off x="671275" y="2755700"/>
            <a:ext cx="6223500" cy="86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chemeClr val="dk1"/>
                </a:solidFill>
                <a:latin typeface="Bree Serif"/>
                <a:ea typeface="Bree Serif"/>
                <a:cs typeface="Bree Serif"/>
                <a:sym typeface="Bree Serif"/>
              </a:rPr>
              <a:t>The relationship of the</a:t>
            </a:r>
            <a:r>
              <a:rPr b="1" lang="ar" sz="1000">
                <a:solidFill>
                  <a:schemeClr val="dk1"/>
                </a:solidFill>
                <a:latin typeface="Bree Serif"/>
                <a:ea typeface="Bree Serif"/>
                <a:cs typeface="Bree Serif"/>
                <a:sym typeface="Bree Serif"/>
              </a:rPr>
              <a:t> recurrent laryngeal  nerve</a:t>
            </a:r>
            <a:r>
              <a:rPr lang="ar" sz="1000">
                <a:solidFill>
                  <a:schemeClr val="dk1"/>
                </a:solidFill>
                <a:latin typeface="Bree Serif"/>
                <a:ea typeface="Bree Serif"/>
                <a:cs typeface="Bree Serif"/>
                <a:sym typeface="Bree Serif"/>
              </a:rPr>
              <a:t> and the inferior thyroid artery is </a:t>
            </a:r>
            <a:r>
              <a:rPr b="1" lang="ar" sz="1000">
                <a:solidFill>
                  <a:schemeClr val="dk1"/>
                </a:solidFill>
                <a:latin typeface="Bree Serif"/>
                <a:ea typeface="Bree Serif"/>
                <a:cs typeface="Bree Serif"/>
                <a:sym typeface="Bree Serif"/>
              </a:rPr>
              <a:t>highly variable</a:t>
            </a:r>
            <a:r>
              <a:rPr lang="ar" sz="1000">
                <a:solidFill>
                  <a:schemeClr val="dk1"/>
                </a:solidFill>
                <a:latin typeface="Bree Serif"/>
                <a:ea typeface="Bree Serif"/>
                <a:cs typeface="Bree Serif"/>
                <a:sym typeface="Bree Serif"/>
              </a:rPr>
              <a:t> in that the nerve can lie deep or superficial to the artery, or between the branches of the artery, and be different on either side of  the neck.</a:t>
            </a:r>
            <a:endParaRPr sz="1000"/>
          </a:p>
        </p:txBody>
      </p:sp>
      <p:sp>
        <p:nvSpPr>
          <p:cNvPr id="387" name="Google Shape;387;p43"/>
          <p:cNvSpPr txBox="1"/>
          <p:nvPr/>
        </p:nvSpPr>
        <p:spPr>
          <a:xfrm>
            <a:off x="695775" y="3465925"/>
            <a:ext cx="6345900" cy="117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solidFill>
                  <a:srgbClr val="93C47D"/>
                </a:solidFill>
                <a:latin typeface="Bree Serif"/>
                <a:ea typeface="Bree Serif"/>
                <a:cs typeface="Bree Serif"/>
                <a:sym typeface="Bree Serif"/>
              </a:rPr>
              <a:t>Damage Of The Laryngeal Nerves Or Semon’s Law</a:t>
            </a:r>
            <a:r>
              <a:rPr lang="ar" sz="1000">
                <a:solidFill>
                  <a:srgbClr val="93C47D"/>
                </a:solidFill>
                <a:latin typeface="Bree Serif"/>
                <a:ea typeface="Bree Serif"/>
                <a:cs typeface="Bree Serif"/>
                <a:sym typeface="Bree Serif"/>
              </a:rPr>
              <a:t> indicates the different effect between damage (surgical trauma) and transection of the recurrent laryngeal nerve due to surgery in region of the neck (e.g. thyroidectomy or parathyroidectomy).</a:t>
            </a:r>
            <a:endParaRPr sz="1000">
              <a:solidFill>
                <a:srgbClr val="93C47D"/>
              </a:solidFill>
              <a:latin typeface="Bree Serif"/>
              <a:ea typeface="Bree Serif"/>
              <a:cs typeface="Bree Serif"/>
              <a:sym typeface="Bree Serif"/>
            </a:endParaRPr>
          </a:p>
          <a:p>
            <a:pPr indent="0" lvl="0" marL="0" rtl="0" algn="l">
              <a:spcBef>
                <a:spcPts val="0"/>
              </a:spcBef>
              <a:spcAft>
                <a:spcPts val="0"/>
              </a:spcAft>
              <a:buNone/>
            </a:pPr>
            <a:r>
              <a:rPr lang="ar" sz="1000">
                <a:solidFill>
                  <a:srgbClr val="CCCCCC"/>
                </a:solidFill>
                <a:latin typeface="Bree Serif"/>
                <a:ea typeface="Bree Serif"/>
                <a:cs typeface="Bree Serif"/>
                <a:sym typeface="Bree Serif"/>
              </a:rPr>
              <a:t>i</a:t>
            </a:r>
            <a:r>
              <a:rPr lang="ar" sz="1000">
                <a:solidFill>
                  <a:srgbClr val="B7B7B7"/>
                </a:solidFill>
                <a:latin typeface="Bree Serif"/>
                <a:ea typeface="Bree Serif"/>
                <a:cs typeface="Bree Serif"/>
                <a:sym typeface="Bree Serif"/>
              </a:rPr>
              <a:t>f the </a:t>
            </a:r>
            <a:r>
              <a:rPr lang="ar" sz="1000">
                <a:solidFill>
                  <a:srgbClr val="B7B7B7"/>
                </a:solidFill>
                <a:latin typeface="Bree Serif"/>
                <a:ea typeface="Bree Serif"/>
                <a:cs typeface="Bree Serif"/>
                <a:sym typeface="Bree Serif"/>
              </a:rPr>
              <a:t>injury</a:t>
            </a:r>
            <a:r>
              <a:rPr lang="ar" sz="1000">
                <a:solidFill>
                  <a:srgbClr val="B7B7B7"/>
                </a:solidFill>
                <a:latin typeface="Bree Serif"/>
                <a:ea typeface="Bree Serif"/>
                <a:cs typeface="Bree Serif"/>
                <a:sym typeface="Bree Serif"/>
              </a:rPr>
              <a:t> was </a:t>
            </a:r>
            <a:r>
              <a:rPr lang="ar" sz="1000">
                <a:solidFill>
                  <a:srgbClr val="FF0000"/>
                </a:solidFill>
                <a:latin typeface="Bree Serif"/>
                <a:ea typeface="Bree Serif"/>
                <a:cs typeface="Bree Serif"/>
                <a:sym typeface="Bree Serif"/>
              </a:rPr>
              <a:t>complete transect</a:t>
            </a:r>
            <a:r>
              <a:rPr lang="ar" sz="1000">
                <a:solidFill>
                  <a:srgbClr val="FF0000"/>
                </a:solidFill>
                <a:latin typeface="Bree Serif"/>
                <a:ea typeface="Bree Serif"/>
                <a:cs typeface="Bree Serif"/>
                <a:sym typeface="Bree Serif"/>
              </a:rPr>
              <a:t>ion</a:t>
            </a:r>
            <a:r>
              <a:rPr lang="ar" sz="1000">
                <a:solidFill>
                  <a:srgbClr val="B7B7B7"/>
                </a:solidFill>
                <a:latin typeface="Bree Serif"/>
                <a:ea typeface="Bree Serif"/>
                <a:cs typeface="Bree Serif"/>
                <a:sym typeface="Bree Serif"/>
              </a:rPr>
              <a:t> : patient</a:t>
            </a:r>
            <a:r>
              <a:rPr lang="ar" sz="1000">
                <a:solidFill>
                  <a:srgbClr val="FF0000"/>
                </a:solidFill>
                <a:latin typeface="Bree Serif"/>
                <a:ea typeface="Bree Serif"/>
                <a:cs typeface="Bree Serif"/>
                <a:sym typeface="Bree Serif"/>
              </a:rPr>
              <a:t> CANT speak</a:t>
            </a:r>
            <a:r>
              <a:rPr lang="ar" sz="1000">
                <a:solidFill>
                  <a:srgbClr val="B7B7B7"/>
                </a:solidFill>
                <a:latin typeface="Bree Serif"/>
                <a:ea typeface="Bree Serif"/>
                <a:cs typeface="Bree Serif"/>
                <a:sym typeface="Bree Serif"/>
              </a:rPr>
              <a:t> but </a:t>
            </a:r>
            <a:r>
              <a:rPr lang="ar" sz="1000">
                <a:solidFill>
                  <a:srgbClr val="00C300"/>
                </a:solidFill>
                <a:latin typeface="Bree Serif"/>
                <a:ea typeface="Bree Serif"/>
                <a:cs typeface="Bree Serif"/>
                <a:sym typeface="Bree Serif"/>
              </a:rPr>
              <a:t>CAN breath</a:t>
            </a:r>
            <a:endParaRPr sz="1000">
              <a:solidFill>
                <a:srgbClr val="00C300"/>
              </a:solidFill>
              <a:latin typeface="Bree Serif"/>
              <a:ea typeface="Bree Serif"/>
              <a:cs typeface="Bree Serif"/>
              <a:sym typeface="Bree Serif"/>
            </a:endParaRPr>
          </a:p>
          <a:p>
            <a:pPr indent="0" lvl="0" marL="0" rtl="0" algn="l">
              <a:spcBef>
                <a:spcPts val="0"/>
              </a:spcBef>
              <a:spcAft>
                <a:spcPts val="0"/>
              </a:spcAft>
              <a:buNone/>
            </a:pPr>
            <a:r>
              <a:rPr lang="ar" sz="1000">
                <a:solidFill>
                  <a:srgbClr val="B7B7B7"/>
                </a:solidFill>
                <a:latin typeface="Bree Serif"/>
                <a:ea typeface="Bree Serif"/>
                <a:cs typeface="Bree Serif"/>
                <a:sym typeface="Bree Serif"/>
              </a:rPr>
              <a:t>if the </a:t>
            </a:r>
            <a:r>
              <a:rPr lang="ar" sz="1000">
                <a:solidFill>
                  <a:srgbClr val="B7B7B7"/>
                </a:solidFill>
                <a:latin typeface="Bree Serif"/>
                <a:ea typeface="Bree Serif"/>
                <a:cs typeface="Bree Serif"/>
                <a:sym typeface="Bree Serif"/>
              </a:rPr>
              <a:t>injury</a:t>
            </a:r>
            <a:r>
              <a:rPr lang="ar" sz="1000">
                <a:solidFill>
                  <a:srgbClr val="B7B7B7"/>
                </a:solidFill>
                <a:latin typeface="Bree Serif"/>
                <a:ea typeface="Bree Serif"/>
                <a:cs typeface="Bree Serif"/>
                <a:sym typeface="Bree Serif"/>
              </a:rPr>
              <a:t> was a </a:t>
            </a:r>
            <a:r>
              <a:rPr lang="ar" sz="1000">
                <a:solidFill>
                  <a:srgbClr val="FF0000"/>
                </a:solidFill>
                <a:latin typeface="Bree Serif"/>
                <a:ea typeface="Bree Serif"/>
                <a:cs typeface="Bree Serif"/>
                <a:sym typeface="Bree Serif"/>
              </a:rPr>
              <a:t>trauma</a:t>
            </a:r>
            <a:r>
              <a:rPr lang="ar" sz="1000">
                <a:solidFill>
                  <a:srgbClr val="FF0000"/>
                </a:solidFill>
                <a:latin typeface="Bree Serif"/>
                <a:ea typeface="Bree Serif"/>
                <a:cs typeface="Bree Serif"/>
                <a:sym typeface="Bree Serif"/>
              </a:rPr>
              <a:t> </a:t>
            </a:r>
            <a:r>
              <a:rPr lang="ar" sz="1000">
                <a:solidFill>
                  <a:srgbClr val="B7B7B7"/>
                </a:solidFill>
                <a:latin typeface="Bree Serif"/>
                <a:ea typeface="Bree Serif"/>
                <a:cs typeface="Bree Serif"/>
                <a:sym typeface="Bree Serif"/>
              </a:rPr>
              <a:t>there are two </a:t>
            </a:r>
            <a:r>
              <a:rPr lang="ar" sz="1000">
                <a:solidFill>
                  <a:srgbClr val="B7B7B7"/>
                </a:solidFill>
                <a:latin typeface="Bree Serif"/>
                <a:ea typeface="Bree Serif"/>
                <a:cs typeface="Bree Serif"/>
                <a:sym typeface="Bree Serif"/>
              </a:rPr>
              <a:t>possibilities</a:t>
            </a:r>
            <a:r>
              <a:rPr lang="ar" sz="1000">
                <a:solidFill>
                  <a:srgbClr val="B7B7B7"/>
                </a:solidFill>
                <a:latin typeface="Bree Serif"/>
                <a:ea typeface="Bree Serif"/>
                <a:cs typeface="Bree Serif"/>
                <a:sym typeface="Bree Serif"/>
              </a:rPr>
              <a:t>: </a:t>
            </a:r>
            <a:endParaRPr sz="1000">
              <a:solidFill>
                <a:srgbClr val="B7B7B7"/>
              </a:solidFill>
              <a:latin typeface="Bree Serif"/>
              <a:ea typeface="Bree Serif"/>
              <a:cs typeface="Bree Serif"/>
              <a:sym typeface="Bree Serif"/>
            </a:endParaRPr>
          </a:p>
          <a:p>
            <a:pPr indent="-292100" lvl="0" marL="457200" rtl="0" algn="l">
              <a:spcBef>
                <a:spcPts val="0"/>
              </a:spcBef>
              <a:spcAft>
                <a:spcPts val="0"/>
              </a:spcAft>
              <a:buClr>
                <a:srgbClr val="B7B7B7"/>
              </a:buClr>
              <a:buSzPts val="1000"/>
              <a:buFont typeface="Bree Serif"/>
              <a:buChar char="●"/>
            </a:pPr>
            <a:r>
              <a:rPr lang="ar" sz="1000">
                <a:solidFill>
                  <a:srgbClr val="B7B7B7"/>
                </a:solidFill>
                <a:latin typeface="Bree Serif"/>
                <a:ea typeface="Bree Serif"/>
                <a:cs typeface="Bree Serif"/>
                <a:sym typeface="Bree Serif"/>
              </a:rPr>
              <a:t>unilateral: other side can compensate </a:t>
            </a:r>
            <a:endParaRPr sz="1000">
              <a:solidFill>
                <a:srgbClr val="B7B7B7"/>
              </a:solidFill>
              <a:latin typeface="Bree Serif"/>
              <a:ea typeface="Bree Serif"/>
              <a:cs typeface="Bree Serif"/>
              <a:sym typeface="Bree Serif"/>
            </a:endParaRPr>
          </a:p>
          <a:p>
            <a:pPr indent="-292100" lvl="0" marL="457200" rtl="0" algn="l">
              <a:spcBef>
                <a:spcPts val="0"/>
              </a:spcBef>
              <a:spcAft>
                <a:spcPts val="0"/>
              </a:spcAft>
              <a:buClr>
                <a:srgbClr val="B7B7B7"/>
              </a:buClr>
              <a:buSzPts val="1000"/>
              <a:buFont typeface="Bree Serif"/>
              <a:buChar char="●"/>
            </a:pPr>
            <a:r>
              <a:rPr lang="ar" sz="1000">
                <a:solidFill>
                  <a:srgbClr val="B7B7B7"/>
                </a:solidFill>
                <a:latin typeface="Bree Serif"/>
                <a:ea typeface="Bree Serif"/>
                <a:cs typeface="Bree Serif"/>
                <a:sym typeface="Bree Serif"/>
              </a:rPr>
              <a:t>bilateral: =</a:t>
            </a:r>
            <a:r>
              <a:rPr lang="ar" sz="1000">
                <a:solidFill>
                  <a:srgbClr val="FF0000"/>
                </a:solidFill>
                <a:latin typeface="Bree Serif"/>
                <a:ea typeface="Bree Serif"/>
                <a:cs typeface="Bree Serif"/>
                <a:sym typeface="Bree Serif"/>
              </a:rPr>
              <a:t>disaster</a:t>
            </a:r>
            <a:r>
              <a:rPr lang="ar" sz="1000">
                <a:solidFill>
                  <a:srgbClr val="B7B7B7"/>
                </a:solidFill>
                <a:latin typeface="Bree Serif"/>
                <a:ea typeface="Bree Serif"/>
                <a:cs typeface="Bree Serif"/>
                <a:sym typeface="Bree Serif"/>
              </a:rPr>
              <a:t> , </a:t>
            </a:r>
            <a:r>
              <a:rPr lang="ar" sz="1000">
                <a:solidFill>
                  <a:srgbClr val="B7B7B7"/>
                </a:solidFill>
                <a:latin typeface="Bree Serif"/>
                <a:ea typeface="Bree Serif"/>
                <a:cs typeface="Bree Serif"/>
                <a:sym typeface="Bree Serif"/>
              </a:rPr>
              <a:t>patient</a:t>
            </a:r>
            <a:r>
              <a:rPr lang="ar" sz="1000">
                <a:solidFill>
                  <a:srgbClr val="B7B7B7"/>
                </a:solidFill>
                <a:latin typeface="Bree Serif"/>
                <a:ea typeface="Bree Serif"/>
                <a:cs typeface="Bree Serif"/>
                <a:sym typeface="Bree Serif"/>
              </a:rPr>
              <a:t> </a:t>
            </a:r>
            <a:r>
              <a:rPr lang="ar" sz="1000">
                <a:solidFill>
                  <a:srgbClr val="FF0000"/>
                </a:solidFill>
                <a:latin typeface="Bree Serif"/>
                <a:ea typeface="Bree Serif"/>
                <a:cs typeface="Bree Serif"/>
                <a:sym typeface="Bree Serif"/>
              </a:rPr>
              <a:t>CANT breath nor speak </a:t>
            </a:r>
            <a:endParaRPr sz="1000">
              <a:solidFill>
                <a:srgbClr val="FF0000"/>
              </a:solidFill>
              <a:latin typeface="Bree Serif"/>
              <a:ea typeface="Bree Serif"/>
              <a:cs typeface="Bree Serif"/>
              <a:sym typeface="Bree Serif"/>
            </a:endParaRPr>
          </a:p>
        </p:txBody>
      </p:sp>
      <p:grpSp>
        <p:nvGrpSpPr>
          <p:cNvPr id="388" name="Google Shape;388;p43"/>
          <p:cNvGrpSpPr/>
          <p:nvPr/>
        </p:nvGrpSpPr>
        <p:grpSpPr>
          <a:xfrm>
            <a:off x="259087" y="3505412"/>
            <a:ext cx="363175" cy="459187"/>
            <a:chOff x="219906" y="1124884"/>
            <a:chExt cx="502455" cy="736349"/>
          </a:xfrm>
        </p:grpSpPr>
        <p:grpSp>
          <p:nvGrpSpPr>
            <p:cNvPr id="389" name="Google Shape;389;p43"/>
            <p:cNvGrpSpPr/>
            <p:nvPr/>
          </p:nvGrpSpPr>
          <p:grpSpPr>
            <a:xfrm>
              <a:off x="219906" y="1124884"/>
              <a:ext cx="502455" cy="736349"/>
              <a:chOff x="4041649" y="1707654"/>
              <a:chExt cx="1060704" cy="1429526"/>
            </a:xfrm>
          </p:grpSpPr>
          <p:sp>
            <p:nvSpPr>
              <p:cNvPr id="390" name="Google Shape;390;p4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6A89BE"/>
              </a:solidFill>
              <a:ln cap="flat" cmpd="sng" w="9525">
                <a:solidFill>
                  <a:srgbClr val="6A89B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a:latin typeface="Bree Serif"/>
                  <a:ea typeface="Bree Serif"/>
                  <a:cs typeface="Bree Serif"/>
                  <a:sym typeface="Bree Serif"/>
                </a:endParaRPr>
              </a:p>
            </p:txBody>
          </p:sp>
          <p:sp>
            <p:nvSpPr>
              <p:cNvPr id="391" name="Google Shape;391;p4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a:latin typeface="Bree Serif"/>
                  <a:ea typeface="Bree Serif"/>
                  <a:cs typeface="Bree Serif"/>
                  <a:sym typeface="Bree Serif"/>
                </a:endParaRPr>
              </a:p>
            </p:txBody>
          </p:sp>
        </p:grpSp>
        <p:sp>
          <p:nvSpPr>
            <p:cNvPr id="392" name="Google Shape;392;p43"/>
            <p:cNvSpPr txBox="1"/>
            <p:nvPr/>
          </p:nvSpPr>
          <p:spPr>
            <a:xfrm>
              <a:off x="291246" y="1168970"/>
              <a:ext cx="255600" cy="2436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ar">
                  <a:latin typeface="Bree Serif"/>
                  <a:ea typeface="Bree Serif"/>
                  <a:cs typeface="Bree Serif"/>
                  <a:sym typeface="Bree Serif"/>
                </a:rPr>
                <a:t>5</a:t>
              </a:r>
              <a:endParaRPr b="1">
                <a:latin typeface="Bree Serif"/>
                <a:ea typeface="Bree Serif"/>
                <a:cs typeface="Bree Serif"/>
                <a:sym typeface="Bree Serif"/>
              </a:endParaRPr>
            </a:p>
          </p:txBody>
        </p:sp>
      </p:grpSp>
      <p:pic>
        <p:nvPicPr>
          <p:cNvPr id="393" name="Google Shape;393;p43"/>
          <p:cNvPicPr preferRelativeResize="0"/>
          <p:nvPr/>
        </p:nvPicPr>
        <p:blipFill rotWithShape="1">
          <a:blip r:embed="rId3">
            <a:alphaModFix/>
          </a:blip>
          <a:srcRect b="0" l="0" r="0" t="22618"/>
          <a:stretch/>
        </p:blipFill>
        <p:spPr>
          <a:xfrm>
            <a:off x="7338825" y="3299100"/>
            <a:ext cx="1390225" cy="15727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7" name="Shape 397"/>
        <p:cNvGrpSpPr/>
        <p:nvPr/>
      </p:nvGrpSpPr>
      <p:grpSpPr>
        <a:xfrm>
          <a:off x="0" y="0"/>
          <a:ext cx="0" cy="0"/>
          <a:chOff x="0" y="0"/>
          <a:chExt cx="0" cy="0"/>
        </a:xfrm>
      </p:grpSpPr>
      <p:sp>
        <p:nvSpPr>
          <p:cNvPr id="398" name="Google Shape;398;p44"/>
          <p:cNvSpPr txBox="1"/>
          <p:nvPr>
            <p:ph idx="12" type="sldNum"/>
          </p:nvPr>
        </p:nvSpPr>
        <p:spPr>
          <a:xfrm>
            <a:off x="8769850" y="4883700"/>
            <a:ext cx="336900" cy="259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ar"/>
              <a:t>‹#›</a:t>
            </a:fld>
            <a:endParaRPr/>
          </a:p>
        </p:txBody>
      </p:sp>
      <p:sp>
        <p:nvSpPr>
          <p:cNvPr id="399" name="Google Shape;399;p44"/>
          <p:cNvSpPr txBox="1"/>
          <p:nvPr/>
        </p:nvSpPr>
        <p:spPr>
          <a:xfrm>
            <a:off x="33450" y="87795"/>
            <a:ext cx="8292000" cy="5772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ar" sz="3000">
                <a:latin typeface="Bree Serif"/>
                <a:ea typeface="Bree Serif"/>
                <a:cs typeface="Bree Serif"/>
                <a:sym typeface="Bree Serif"/>
              </a:rPr>
              <a:t>Embryology of the thyroid and Parathyroid</a:t>
            </a:r>
            <a:endParaRPr b="1" sz="3000">
              <a:solidFill>
                <a:srgbClr val="000000"/>
              </a:solidFill>
              <a:latin typeface="Bree Serif"/>
              <a:ea typeface="Bree Serif"/>
              <a:cs typeface="Bree Serif"/>
              <a:sym typeface="Bree Serif"/>
            </a:endParaRPr>
          </a:p>
        </p:txBody>
      </p:sp>
      <p:sp>
        <p:nvSpPr>
          <p:cNvPr id="400" name="Google Shape;400;p44"/>
          <p:cNvSpPr/>
          <p:nvPr/>
        </p:nvSpPr>
        <p:spPr>
          <a:xfrm>
            <a:off x="174225" y="775600"/>
            <a:ext cx="5471700" cy="520800"/>
          </a:xfrm>
          <a:prstGeom prst="roundRect">
            <a:avLst>
              <a:gd fmla="val 16667" name="adj"/>
            </a:avLst>
          </a:prstGeom>
          <a:solidFill>
            <a:srgbClr val="D5DBE5"/>
          </a:solidFill>
          <a:ln>
            <a:noFill/>
          </a:ln>
        </p:spPr>
        <p:txBody>
          <a:bodyPr anchorCtr="0" anchor="ctr" bIns="121950" lIns="121950" spcFirstLastPara="1" rIns="121950" wrap="square" tIns="121950">
            <a:noAutofit/>
          </a:bodyPr>
          <a:lstStyle/>
          <a:p>
            <a:pPr indent="0" lvl="0" marL="0" rtl="0" algn="l">
              <a:spcBef>
                <a:spcPts val="0"/>
              </a:spcBef>
              <a:spcAft>
                <a:spcPts val="0"/>
              </a:spcAft>
              <a:buNone/>
            </a:pPr>
            <a:r>
              <a:rPr b="1" lang="ar" sz="1800">
                <a:latin typeface="Bree Serif"/>
                <a:ea typeface="Bree Serif"/>
                <a:cs typeface="Bree Serif"/>
                <a:sym typeface="Bree Serif"/>
              </a:rPr>
              <a:t>Pharyngeal Apparatus</a:t>
            </a:r>
            <a:endParaRPr b="1" sz="1800">
              <a:latin typeface="Bree Serif"/>
              <a:ea typeface="Bree Serif"/>
              <a:cs typeface="Bree Serif"/>
              <a:sym typeface="Bree Serif"/>
            </a:endParaRPr>
          </a:p>
          <a:p>
            <a:pPr indent="-292100" lvl="0" marL="457200" rtl="0" algn="l">
              <a:spcBef>
                <a:spcPts val="0"/>
              </a:spcBef>
              <a:spcAft>
                <a:spcPts val="0"/>
              </a:spcAft>
              <a:buClr>
                <a:srgbClr val="000000"/>
              </a:buClr>
              <a:buSzPts val="1000"/>
              <a:buFont typeface="Bree Serif"/>
              <a:buChar char="●"/>
            </a:pPr>
            <a:r>
              <a:rPr lang="ar" sz="1000">
                <a:latin typeface="Bree Serif"/>
                <a:ea typeface="Bree Serif"/>
                <a:cs typeface="Bree Serif"/>
                <a:sym typeface="Bree Serif"/>
              </a:rPr>
              <a:t>The head &amp; neck region develops from the pharyngeal apparatus and it’s formed of:</a:t>
            </a:r>
            <a:endParaRPr sz="1000">
              <a:latin typeface="Bree Serif"/>
              <a:ea typeface="Bree Serif"/>
              <a:cs typeface="Bree Serif"/>
              <a:sym typeface="Bree Serif"/>
            </a:endParaRPr>
          </a:p>
        </p:txBody>
      </p:sp>
      <p:sp>
        <p:nvSpPr>
          <p:cNvPr id="401" name="Google Shape;401;p44"/>
          <p:cNvSpPr txBox="1"/>
          <p:nvPr/>
        </p:nvSpPr>
        <p:spPr>
          <a:xfrm>
            <a:off x="763950" y="1689975"/>
            <a:ext cx="4959300" cy="607800"/>
          </a:xfrm>
          <a:prstGeom prst="rect">
            <a:avLst/>
          </a:prstGeom>
          <a:noFill/>
          <a:ln cap="flat" cmpd="sng" w="9525">
            <a:solidFill>
              <a:srgbClr val="666666"/>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l">
              <a:spcBef>
                <a:spcPts val="0"/>
              </a:spcBef>
              <a:spcAft>
                <a:spcPts val="0"/>
              </a:spcAft>
              <a:buNone/>
            </a:pPr>
            <a:r>
              <a:rPr lang="ar" sz="1000">
                <a:highlight>
                  <a:srgbClr val="D5DBE5"/>
                </a:highlight>
                <a:latin typeface="Bree Serif"/>
                <a:ea typeface="Bree Serif"/>
                <a:cs typeface="Bree Serif"/>
                <a:sym typeface="Bree Serif"/>
              </a:rPr>
              <a:t>Pharyngeal Arches</a:t>
            </a:r>
            <a:r>
              <a:rPr lang="ar" sz="1000">
                <a:latin typeface="Bree Serif"/>
                <a:ea typeface="Bree Serif"/>
                <a:cs typeface="Bree Serif"/>
                <a:sym typeface="Bree Serif"/>
              </a:rPr>
              <a:t>: the mesoderm in the head and neck regions divided into 6 cubical masses called the 6 pharyngeal or branchial arches, each arch is formed of a core of </a:t>
            </a:r>
            <a:r>
              <a:rPr lang="ar" sz="1000">
                <a:solidFill>
                  <a:srgbClr val="FF0000"/>
                </a:solidFill>
                <a:latin typeface="Bree Serif"/>
                <a:ea typeface="Bree Serif"/>
                <a:cs typeface="Bree Serif"/>
                <a:sym typeface="Bree Serif"/>
              </a:rPr>
              <a:t>mesoderm</a:t>
            </a:r>
            <a:r>
              <a:rPr lang="ar" sz="1000">
                <a:latin typeface="Bree Serif"/>
                <a:ea typeface="Bree Serif"/>
                <a:cs typeface="Bree Serif"/>
                <a:sym typeface="Bree Serif"/>
              </a:rPr>
              <a:t>. </a:t>
            </a:r>
            <a:r>
              <a:rPr lang="ar" sz="1000">
                <a:solidFill>
                  <a:srgbClr val="B7B7B7"/>
                </a:solidFill>
                <a:latin typeface="Bree Serif"/>
                <a:ea typeface="Bree Serif"/>
                <a:cs typeface="Bree Serif"/>
                <a:sym typeface="Bree Serif"/>
              </a:rPr>
              <a:t>(the fifth pairs of arches </a:t>
            </a:r>
            <a:r>
              <a:rPr lang="ar" sz="1000">
                <a:solidFill>
                  <a:srgbClr val="B7B7B7"/>
                </a:solidFill>
                <a:latin typeface="Bree Serif"/>
                <a:ea typeface="Bree Serif"/>
                <a:cs typeface="Bree Serif"/>
                <a:sym typeface="Bree Serif"/>
              </a:rPr>
              <a:t>disappear without giving any organ)</a:t>
            </a:r>
            <a:endParaRPr sz="1000">
              <a:solidFill>
                <a:srgbClr val="B7B7B7"/>
              </a:solidFill>
              <a:latin typeface="Bree Serif"/>
              <a:ea typeface="Bree Serif"/>
              <a:cs typeface="Bree Serif"/>
              <a:sym typeface="Bree Serif"/>
            </a:endParaRPr>
          </a:p>
        </p:txBody>
      </p:sp>
      <p:sp>
        <p:nvSpPr>
          <p:cNvPr id="402" name="Google Shape;402;p44"/>
          <p:cNvSpPr txBox="1"/>
          <p:nvPr/>
        </p:nvSpPr>
        <p:spPr>
          <a:xfrm>
            <a:off x="763950" y="2524347"/>
            <a:ext cx="4959300" cy="505200"/>
          </a:xfrm>
          <a:prstGeom prst="rect">
            <a:avLst/>
          </a:prstGeom>
          <a:noFill/>
          <a:ln cap="flat" cmpd="sng" w="9525">
            <a:solidFill>
              <a:srgbClr val="666666"/>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l">
              <a:spcBef>
                <a:spcPts val="0"/>
              </a:spcBef>
              <a:spcAft>
                <a:spcPts val="0"/>
              </a:spcAft>
              <a:buNone/>
            </a:pPr>
            <a:r>
              <a:rPr lang="ar" sz="1000">
                <a:solidFill>
                  <a:schemeClr val="dk1"/>
                </a:solidFill>
                <a:latin typeface="Bree Serif"/>
                <a:ea typeface="Bree Serif"/>
                <a:cs typeface="Bree Serif"/>
                <a:sym typeface="Bree Serif"/>
              </a:rPr>
              <a:t>E</a:t>
            </a:r>
            <a:r>
              <a:rPr lang="ar" sz="1000">
                <a:solidFill>
                  <a:schemeClr val="dk1"/>
                </a:solidFill>
                <a:latin typeface="Bree Serif"/>
                <a:ea typeface="Bree Serif"/>
                <a:cs typeface="Bree Serif"/>
                <a:sym typeface="Bree Serif"/>
              </a:rPr>
              <a:t>ach arch is covered </a:t>
            </a:r>
            <a:r>
              <a:rPr lang="ar" sz="1000" u="sng">
                <a:solidFill>
                  <a:schemeClr val="dk1"/>
                </a:solidFill>
                <a:latin typeface="Bree Serif"/>
                <a:ea typeface="Bree Serif"/>
                <a:cs typeface="Bree Serif"/>
                <a:sym typeface="Bree Serif"/>
              </a:rPr>
              <a:t>externally</a:t>
            </a:r>
            <a:r>
              <a:rPr lang="ar" sz="1000">
                <a:solidFill>
                  <a:schemeClr val="dk1"/>
                </a:solidFill>
                <a:latin typeface="Bree Serif"/>
                <a:ea typeface="Bree Serif"/>
                <a:cs typeface="Bree Serif"/>
                <a:sym typeface="Bree Serif"/>
              </a:rPr>
              <a:t> by </a:t>
            </a:r>
            <a:r>
              <a:rPr lang="ar" sz="1000">
                <a:solidFill>
                  <a:srgbClr val="FF0000"/>
                </a:solidFill>
                <a:latin typeface="Bree Serif"/>
                <a:ea typeface="Bree Serif"/>
                <a:cs typeface="Bree Serif"/>
                <a:sym typeface="Bree Serif"/>
              </a:rPr>
              <a:t>ectoderm </a:t>
            </a:r>
            <a:r>
              <a:rPr lang="ar" sz="1000">
                <a:solidFill>
                  <a:schemeClr val="dk1"/>
                </a:solidFill>
                <a:latin typeface="Bree Serif"/>
                <a:ea typeface="Bree Serif"/>
                <a:cs typeface="Bree Serif"/>
                <a:sym typeface="Bree Serif"/>
              </a:rPr>
              <a:t>and the space between 2 arches from outside is called </a:t>
            </a:r>
            <a:r>
              <a:rPr lang="ar" sz="1000">
                <a:solidFill>
                  <a:schemeClr val="dk1"/>
                </a:solidFill>
                <a:highlight>
                  <a:srgbClr val="D5DBE5"/>
                </a:highlight>
                <a:latin typeface="Bree Serif"/>
                <a:ea typeface="Bree Serif"/>
                <a:cs typeface="Bree Serif"/>
                <a:sym typeface="Bree Serif"/>
              </a:rPr>
              <a:t>Pharyngeal Groove or Clefts</a:t>
            </a:r>
            <a:endParaRPr sz="1000">
              <a:solidFill>
                <a:schemeClr val="dk1"/>
              </a:solidFill>
              <a:latin typeface="Bree Serif"/>
              <a:ea typeface="Bree Serif"/>
              <a:cs typeface="Bree Serif"/>
              <a:sym typeface="Bree Serif"/>
            </a:endParaRPr>
          </a:p>
        </p:txBody>
      </p:sp>
      <p:sp>
        <p:nvSpPr>
          <p:cNvPr id="403" name="Google Shape;403;p44"/>
          <p:cNvSpPr txBox="1"/>
          <p:nvPr/>
        </p:nvSpPr>
        <p:spPr>
          <a:xfrm>
            <a:off x="766594" y="3250205"/>
            <a:ext cx="4959300" cy="933600"/>
          </a:xfrm>
          <a:prstGeom prst="rect">
            <a:avLst/>
          </a:prstGeom>
          <a:noFill/>
          <a:ln cap="flat" cmpd="sng" w="9525">
            <a:solidFill>
              <a:srgbClr val="666666"/>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l">
              <a:spcBef>
                <a:spcPts val="0"/>
              </a:spcBef>
              <a:spcAft>
                <a:spcPts val="0"/>
              </a:spcAft>
              <a:buNone/>
            </a:pPr>
            <a:r>
              <a:rPr lang="ar" sz="1000">
                <a:solidFill>
                  <a:schemeClr val="dk1"/>
                </a:solidFill>
                <a:latin typeface="Bree Serif"/>
                <a:ea typeface="Bree Serif"/>
                <a:cs typeface="Bree Serif"/>
                <a:sym typeface="Bree Serif"/>
              </a:rPr>
              <a:t>E</a:t>
            </a:r>
            <a:r>
              <a:rPr lang="ar" sz="1000">
                <a:solidFill>
                  <a:schemeClr val="dk1"/>
                </a:solidFill>
                <a:latin typeface="Bree Serif"/>
                <a:ea typeface="Bree Serif"/>
                <a:cs typeface="Bree Serif"/>
                <a:sym typeface="Bree Serif"/>
              </a:rPr>
              <a:t>ach arch is lined </a:t>
            </a:r>
            <a:r>
              <a:rPr lang="ar" sz="1000" u="sng">
                <a:solidFill>
                  <a:schemeClr val="dk1"/>
                </a:solidFill>
                <a:latin typeface="Bree Serif"/>
                <a:ea typeface="Bree Serif"/>
                <a:cs typeface="Bree Serif"/>
                <a:sym typeface="Bree Serif"/>
              </a:rPr>
              <a:t>internally</a:t>
            </a:r>
            <a:r>
              <a:rPr lang="ar" sz="1000">
                <a:solidFill>
                  <a:schemeClr val="dk1"/>
                </a:solidFill>
                <a:latin typeface="Bree Serif"/>
                <a:ea typeface="Bree Serif"/>
                <a:cs typeface="Bree Serif"/>
                <a:sym typeface="Bree Serif"/>
              </a:rPr>
              <a:t> by </a:t>
            </a:r>
            <a:r>
              <a:rPr lang="ar" sz="1000">
                <a:solidFill>
                  <a:srgbClr val="FF0000"/>
                </a:solidFill>
                <a:latin typeface="Bree Serif"/>
                <a:ea typeface="Bree Serif"/>
                <a:cs typeface="Bree Serif"/>
                <a:sym typeface="Bree Serif"/>
              </a:rPr>
              <a:t>endoderm </a:t>
            </a:r>
            <a:r>
              <a:rPr lang="ar" sz="1000">
                <a:solidFill>
                  <a:schemeClr val="dk1"/>
                </a:solidFill>
                <a:latin typeface="Bree Serif"/>
                <a:ea typeface="Bree Serif"/>
                <a:cs typeface="Bree Serif"/>
                <a:sym typeface="Bree Serif"/>
              </a:rPr>
              <a:t>and the space between the 2 arches from inside is called </a:t>
            </a:r>
            <a:r>
              <a:rPr lang="ar" sz="1000">
                <a:solidFill>
                  <a:schemeClr val="dk1"/>
                </a:solidFill>
                <a:highlight>
                  <a:srgbClr val="D5DBE5"/>
                </a:highlight>
                <a:latin typeface="Bree Serif"/>
                <a:ea typeface="Bree Serif"/>
                <a:cs typeface="Bree Serif"/>
                <a:sym typeface="Bree Serif"/>
              </a:rPr>
              <a:t>Pharyngeal Pouches</a:t>
            </a:r>
            <a:r>
              <a:rPr lang="ar" sz="1000">
                <a:solidFill>
                  <a:schemeClr val="dk1"/>
                </a:solidFill>
                <a:latin typeface="Bree Serif"/>
                <a:ea typeface="Bree Serif"/>
                <a:cs typeface="Bree Serif"/>
                <a:sym typeface="Bree Serif"/>
              </a:rPr>
              <a:t>.</a:t>
            </a:r>
            <a:endParaRPr sz="1000">
              <a:solidFill>
                <a:schemeClr val="dk1"/>
              </a:solidFill>
              <a:latin typeface="Bree Serif"/>
              <a:ea typeface="Bree Serif"/>
              <a:cs typeface="Bree Serif"/>
              <a:sym typeface="Bree Serif"/>
            </a:endParaRPr>
          </a:p>
          <a:p>
            <a:pPr indent="-292100" lvl="0" marL="457200" rtl="0" algn="l">
              <a:spcBef>
                <a:spcPts val="0"/>
              </a:spcBef>
              <a:spcAft>
                <a:spcPts val="0"/>
              </a:spcAft>
              <a:buClr>
                <a:schemeClr val="dk1"/>
              </a:buClr>
              <a:buSzPts val="1000"/>
              <a:buFont typeface="Bree Serif"/>
              <a:buChar char="-"/>
            </a:pPr>
            <a:r>
              <a:rPr lang="ar" sz="1000">
                <a:solidFill>
                  <a:schemeClr val="dk1"/>
                </a:solidFill>
                <a:latin typeface="Bree Serif"/>
                <a:ea typeface="Bree Serif"/>
                <a:cs typeface="Bree Serif"/>
                <a:sym typeface="Bree Serif"/>
              </a:rPr>
              <a:t>There are four pairs of pharyngeal pouches</a:t>
            </a:r>
            <a:endParaRPr sz="1000">
              <a:solidFill>
                <a:schemeClr val="dk1"/>
              </a:solidFill>
              <a:latin typeface="Bree Serif"/>
              <a:ea typeface="Bree Serif"/>
              <a:cs typeface="Bree Serif"/>
              <a:sym typeface="Bree Serif"/>
            </a:endParaRPr>
          </a:p>
          <a:p>
            <a:pPr indent="-292100" lvl="0" marL="457200" rtl="0" algn="l">
              <a:spcBef>
                <a:spcPts val="0"/>
              </a:spcBef>
              <a:spcAft>
                <a:spcPts val="0"/>
              </a:spcAft>
              <a:buClr>
                <a:schemeClr val="dk1"/>
              </a:buClr>
              <a:buSzPts val="1000"/>
              <a:buFont typeface="Bree Serif"/>
              <a:buChar char="-"/>
            </a:pPr>
            <a:r>
              <a:rPr lang="ar" sz="1000">
                <a:solidFill>
                  <a:schemeClr val="dk1"/>
                </a:solidFill>
                <a:latin typeface="Bree Serif"/>
                <a:ea typeface="Bree Serif"/>
                <a:cs typeface="Bree Serif"/>
                <a:sym typeface="Bree Serif"/>
              </a:rPr>
              <a:t>The first pair of pouches lies between the first and second pharyngeal arches.</a:t>
            </a:r>
            <a:endParaRPr sz="1000">
              <a:solidFill>
                <a:schemeClr val="dk1"/>
              </a:solidFill>
              <a:latin typeface="Bree Serif"/>
              <a:ea typeface="Bree Serif"/>
              <a:cs typeface="Bree Serif"/>
              <a:sym typeface="Bree Serif"/>
            </a:endParaRPr>
          </a:p>
          <a:p>
            <a:pPr indent="-292100" lvl="0" marL="457200" rtl="0" algn="l">
              <a:spcBef>
                <a:spcPts val="0"/>
              </a:spcBef>
              <a:spcAft>
                <a:spcPts val="0"/>
              </a:spcAft>
              <a:buClr>
                <a:schemeClr val="dk1"/>
              </a:buClr>
              <a:buSzPts val="1000"/>
              <a:buFont typeface="Bree Serif"/>
              <a:buChar char="-"/>
            </a:pPr>
            <a:r>
              <a:rPr lang="ar" sz="1000">
                <a:solidFill>
                  <a:schemeClr val="dk1"/>
                </a:solidFill>
                <a:latin typeface="Bree Serif"/>
                <a:ea typeface="Bree Serif"/>
                <a:cs typeface="Bree Serif"/>
                <a:sym typeface="Bree Serif"/>
              </a:rPr>
              <a:t>The </a:t>
            </a:r>
            <a:r>
              <a:rPr lang="ar" sz="1000">
                <a:solidFill>
                  <a:srgbClr val="FF0000"/>
                </a:solidFill>
                <a:latin typeface="Bree Serif"/>
                <a:ea typeface="Bree Serif"/>
                <a:cs typeface="Bree Serif"/>
                <a:sym typeface="Bree Serif"/>
              </a:rPr>
              <a:t>fifth </a:t>
            </a:r>
            <a:r>
              <a:rPr lang="ar" sz="1000">
                <a:solidFill>
                  <a:schemeClr val="dk1"/>
                </a:solidFill>
                <a:latin typeface="Bree Serif"/>
                <a:ea typeface="Bree Serif"/>
                <a:cs typeface="Bree Serif"/>
                <a:sym typeface="Bree Serif"/>
              </a:rPr>
              <a:t>pair of pouches is </a:t>
            </a:r>
            <a:r>
              <a:rPr lang="ar" sz="1000">
                <a:solidFill>
                  <a:srgbClr val="FF0000"/>
                </a:solidFill>
                <a:latin typeface="Bree Serif"/>
                <a:ea typeface="Bree Serif"/>
                <a:cs typeface="Bree Serif"/>
                <a:sym typeface="Bree Serif"/>
              </a:rPr>
              <a:t>absent </a:t>
            </a:r>
            <a:r>
              <a:rPr lang="ar" sz="1000">
                <a:solidFill>
                  <a:schemeClr val="dk1"/>
                </a:solidFill>
                <a:latin typeface="Bree Serif"/>
                <a:ea typeface="Bree Serif"/>
                <a:cs typeface="Bree Serif"/>
                <a:sym typeface="Bree Serif"/>
              </a:rPr>
              <a:t>or rudimentary.</a:t>
            </a:r>
            <a:endParaRPr sz="1000">
              <a:solidFill>
                <a:schemeClr val="dk1"/>
              </a:solidFill>
              <a:latin typeface="Bree Serif"/>
              <a:ea typeface="Bree Serif"/>
              <a:cs typeface="Bree Serif"/>
              <a:sym typeface="Bree Serif"/>
            </a:endParaRPr>
          </a:p>
        </p:txBody>
      </p:sp>
      <p:pic>
        <p:nvPicPr>
          <p:cNvPr id="404" name="Google Shape;404;p44"/>
          <p:cNvPicPr preferRelativeResize="0"/>
          <p:nvPr/>
        </p:nvPicPr>
        <p:blipFill rotWithShape="1">
          <a:blip r:embed="rId3">
            <a:alphaModFix/>
          </a:blip>
          <a:srcRect b="3137" l="0" r="0" t="36402"/>
          <a:stretch/>
        </p:blipFill>
        <p:spPr>
          <a:xfrm>
            <a:off x="5938925" y="1130175"/>
            <a:ext cx="3100489" cy="2264049"/>
          </a:xfrm>
          <a:prstGeom prst="rect">
            <a:avLst/>
          </a:prstGeom>
          <a:noFill/>
          <a:ln>
            <a:noFill/>
          </a:ln>
        </p:spPr>
      </p:pic>
      <p:sp>
        <p:nvSpPr>
          <p:cNvPr id="405" name="Google Shape;405;p44"/>
          <p:cNvSpPr/>
          <p:nvPr/>
        </p:nvSpPr>
        <p:spPr>
          <a:xfrm>
            <a:off x="6371063" y="1172108"/>
            <a:ext cx="197100" cy="145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44"/>
          <p:cNvSpPr txBox="1"/>
          <p:nvPr/>
        </p:nvSpPr>
        <p:spPr>
          <a:xfrm>
            <a:off x="220305" y="1260604"/>
            <a:ext cx="336900" cy="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Bree Serif"/>
              <a:ea typeface="Bree Serif"/>
              <a:cs typeface="Bree Serif"/>
              <a:sym typeface="Bree Serif"/>
            </a:endParaRPr>
          </a:p>
        </p:txBody>
      </p:sp>
      <p:cxnSp>
        <p:nvCxnSpPr>
          <p:cNvPr id="407" name="Google Shape;407;p44"/>
          <p:cNvCxnSpPr>
            <a:stCxn id="406" idx="2"/>
            <a:endCxn id="401" idx="1"/>
          </p:cNvCxnSpPr>
          <p:nvPr/>
        </p:nvCxnSpPr>
        <p:spPr>
          <a:xfrm flipH="1" rot="-5400000">
            <a:off x="230505" y="1460254"/>
            <a:ext cx="691800" cy="375300"/>
          </a:xfrm>
          <a:prstGeom prst="bentConnector2">
            <a:avLst/>
          </a:prstGeom>
          <a:noFill/>
          <a:ln cap="flat" cmpd="sng" w="9525">
            <a:solidFill>
              <a:schemeClr val="dk2"/>
            </a:solidFill>
            <a:prstDash val="lgDash"/>
            <a:round/>
            <a:headEnd len="med" w="med" type="none"/>
            <a:tailEnd len="med" w="med" type="none"/>
          </a:ln>
        </p:spPr>
      </p:cxnSp>
      <p:cxnSp>
        <p:nvCxnSpPr>
          <p:cNvPr id="408" name="Google Shape;408;p44"/>
          <p:cNvCxnSpPr>
            <a:stCxn id="406" idx="2"/>
            <a:endCxn id="402" idx="1"/>
          </p:cNvCxnSpPr>
          <p:nvPr/>
        </p:nvCxnSpPr>
        <p:spPr>
          <a:xfrm flipH="1" rot="-5400000">
            <a:off x="-160995" y="1851754"/>
            <a:ext cx="1474800" cy="375300"/>
          </a:xfrm>
          <a:prstGeom prst="bentConnector2">
            <a:avLst/>
          </a:prstGeom>
          <a:noFill/>
          <a:ln cap="flat" cmpd="sng" w="9525">
            <a:solidFill>
              <a:schemeClr val="dk2"/>
            </a:solidFill>
            <a:prstDash val="lgDash"/>
            <a:round/>
            <a:headEnd len="med" w="med" type="none"/>
            <a:tailEnd len="med" w="med" type="none"/>
          </a:ln>
        </p:spPr>
      </p:cxnSp>
      <p:cxnSp>
        <p:nvCxnSpPr>
          <p:cNvPr id="409" name="Google Shape;409;p44"/>
          <p:cNvCxnSpPr>
            <a:stCxn id="406" idx="2"/>
            <a:endCxn id="410" idx="1"/>
          </p:cNvCxnSpPr>
          <p:nvPr/>
        </p:nvCxnSpPr>
        <p:spPr>
          <a:xfrm flipH="1" rot="-5400000">
            <a:off x="-1056195" y="2746954"/>
            <a:ext cx="3265200" cy="375300"/>
          </a:xfrm>
          <a:prstGeom prst="bentConnector2">
            <a:avLst/>
          </a:prstGeom>
          <a:noFill/>
          <a:ln cap="flat" cmpd="sng" w="9525">
            <a:solidFill>
              <a:schemeClr val="dk2"/>
            </a:solidFill>
            <a:prstDash val="lgDash"/>
            <a:round/>
            <a:headEnd len="med" w="med" type="none"/>
            <a:tailEnd len="med" w="med" type="none"/>
          </a:ln>
        </p:spPr>
      </p:cxnSp>
      <p:sp>
        <p:nvSpPr>
          <p:cNvPr id="411" name="Google Shape;411;p44"/>
          <p:cNvSpPr/>
          <p:nvPr/>
        </p:nvSpPr>
        <p:spPr>
          <a:xfrm>
            <a:off x="233578" y="1802298"/>
            <a:ext cx="314700" cy="314700"/>
          </a:xfrm>
          <a:prstGeom prst="diamond">
            <a:avLst/>
          </a:prstGeom>
          <a:solidFill>
            <a:srgbClr val="6A89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44"/>
          <p:cNvSpPr txBox="1"/>
          <p:nvPr/>
        </p:nvSpPr>
        <p:spPr>
          <a:xfrm>
            <a:off x="251801" y="1759235"/>
            <a:ext cx="207000" cy="14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FFFFFF"/>
                </a:solidFill>
                <a:latin typeface="Bree Serif"/>
                <a:ea typeface="Bree Serif"/>
                <a:cs typeface="Bree Serif"/>
                <a:sym typeface="Bree Serif"/>
              </a:rPr>
              <a:t>1</a:t>
            </a:r>
            <a:endParaRPr>
              <a:solidFill>
                <a:srgbClr val="FFFFFF"/>
              </a:solidFill>
              <a:latin typeface="Bree Serif"/>
              <a:ea typeface="Bree Serif"/>
              <a:cs typeface="Bree Serif"/>
              <a:sym typeface="Bree Serif"/>
            </a:endParaRPr>
          </a:p>
        </p:txBody>
      </p:sp>
      <p:sp>
        <p:nvSpPr>
          <p:cNvPr id="413" name="Google Shape;413;p44"/>
          <p:cNvSpPr/>
          <p:nvPr/>
        </p:nvSpPr>
        <p:spPr>
          <a:xfrm>
            <a:off x="233578" y="2592459"/>
            <a:ext cx="314700" cy="314700"/>
          </a:xfrm>
          <a:prstGeom prst="diamond">
            <a:avLst/>
          </a:prstGeom>
          <a:solidFill>
            <a:srgbClr val="6A89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44"/>
          <p:cNvSpPr txBox="1"/>
          <p:nvPr/>
        </p:nvSpPr>
        <p:spPr>
          <a:xfrm>
            <a:off x="251801" y="2557678"/>
            <a:ext cx="207000" cy="14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FFFFFF"/>
                </a:solidFill>
                <a:latin typeface="Bree Serif"/>
                <a:ea typeface="Bree Serif"/>
                <a:cs typeface="Bree Serif"/>
                <a:sym typeface="Bree Serif"/>
              </a:rPr>
              <a:t>2</a:t>
            </a:r>
            <a:endParaRPr>
              <a:solidFill>
                <a:srgbClr val="FFFFFF"/>
              </a:solidFill>
              <a:latin typeface="Bree Serif"/>
              <a:ea typeface="Bree Serif"/>
              <a:cs typeface="Bree Serif"/>
              <a:sym typeface="Bree Serif"/>
            </a:endParaRPr>
          </a:p>
        </p:txBody>
      </p:sp>
      <p:sp>
        <p:nvSpPr>
          <p:cNvPr id="415" name="Google Shape;415;p44"/>
          <p:cNvSpPr/>
          <p:nvPr/>
        </p:nvSpPr>
        <p:spPr>
          <a:xfrm>
            <a:off x="233578" y="3544410"/>
            <a:ext cx="314700" cy="314700"/>
          </a:xfrm>
          <a:prstGeom prst="diamond">
            <a:avLst/>
          </a:prstGeom>
          <a:solidFill>
            <a:srgbClr val="6A89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44"/>
          <p:cNvSpPr txBox="1"/>
          <p:nvPr/>
        </p:nvSpPr>
        <p:spPr>
          <a:xfrm>
            <a:off x="251801" y="3501347"/>
            <a:ext cx="207000" cy="14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FFFFFF"/>
                </a:solidFill>
                <a:latin typeface="Bree Serif"/>
                <a:ea typeface="Bree Serif"/>
                <a:cs typeface="Bree Serif"/>
                <a:sym typeface="Bree Serif"/>
              </a:rPr>
              <a:t>3</a:t>
            </a:r>
            <a:endParaRPr>
              <a:solidFill>
                <a:srgbClr val="FFFFFF"/>
              </a:solidFill>
              <a:latin typeface="Bree Serif"/>
              <a:ea typeface="Bree Serif"/>
              <a:cs typeface="Bree Serif"/>
              <a:sym typeface="Bree Serif"/>
            </a:endParaRPr>
          </a:p>
        </p:txBody>
      </p:sp>
      <p:sp>
        <p:nvSpPr>
          <p:cNvPr id="417" name="Google Shape;417;p44"/>
          <p:cNvSpPr txBox="1"/>
          <p:nvPr/>
        </p:nvSpPr>
        <p:spPr>
          <a:xfrm>
            <a:off x="720730" y="3924289"/>
            <a:ext cx="314700" cy="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Bree Serif"/>
              <a:ea typeface="Bree Serif"/>
              <a:cs typeface="Bree Serif"/>
              <a:sym typeface="Bree Serif"/>
            </a:endParaRPr>
          </a:p>
        </p:txBody>
      </p:sp>
      <p:sp>
        <p:nvSpPr>
          <p:cNvPr id="410" name="Google Shape;410;p44"/>
          <p:cNvSpPr txBox="1"/>
          <p:nvPr/>
        </p:nvSpPr>
        <p:spPr>
          <a:xfrm>
            <a:off x="763950" y="4326826"/>
            <a:ext cx="4959300" cy="480600"/>
          </a:xfrm>
          <a:prstGeom prst="rect">
            <a:avLst/>
          </a:prstGeom>
          <a:noFill/>
          <a:ln cap="flat" cmpd="sng" w="9525">
            <a:solidFill>
              <a:srgbClr val="666666"/>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l">
              <a:spcBef>
                <a:spcPts val="0"/>
              </a:spcBef>
              <a:spcAft>
                <a:spcPts val="0"/>
              </a:spcAft>
              <a:buNone/>
            </a:pPr>
            <a:r>
              <a:rPr lang="ar" sz="1000">
                <a:solidFill>
                  <a:schemeClr val="dk1"/>
                </a:solidFill>
                <a:highlight>
                  <a:srgbClr val="D5DBE5"/>
                </a:highlight>
                <a:latin typeface="Bree Serif"/>
                <a:ea typeface="Bree Serif"/>
                <a:cs typeface="Bree Serif"/>
                <a:sym typeface="Bree Serif"/>
              </a:rPr>
              <a:t>Pharyngeal membranes. </a:t>
            </a:r>
            <a:r>
              <a:rPr lang="ar" sz="1000">
                <a:solidFill>
                  <a:srgbClr val="B7B7B7"/>
                </a:solidFill>
                <a:latin typeface="Bree Serif"/>
                <a:ea typeface="Bree Serif"/>
                <a:cs typeface="Bree Serif"/>
                <a:sym typeface="Bree Serif"/>
              </a:rPr>
              <a:t>the narrow area between </a:t>
            </a:r>
            <a:r>
              <a:rPr lang="ar" sz="1000">
                <a:latin typeface="Bree Serif"/>
                <a:ea typeface="Bree Serif"/>
                <a:cs typeface="Bree Serif"/>
                <a:sym typeface="Bree Serif"/>
              </a:rPr>
              <a:t>cleft </a:t>
            </a:r>
            <a:r>
              <a:rPr lang="ar" sz="1000">
                <a:solidFill>
                  <a:srgbClr val="B7B7B7"/>
                </a:solidFill>
                <a:latin typeface="Bree Serif"/>
                <a:ea typeface="Bree Serif"/>
                <a:cs typeface="Bree Serif"/>
                <a:sym typeface="Bree Serif"/>
              </a:rPr>
              <a:t>and </a:t>
            </a:r>
            <a:r>
              <a:rPr lang="ar" sz="1000">
                <a:latin typeface="Bree Serif"/>
                <a:ea typeface="Bree Serif"/>
                <a:cs typeface="Bree Serif"/>
                <a:sym typeface="Bree Serif"/>
              </a:rPr>
              <a:t>pouches, </a:t>
            </a:r>
            <a:r>
              <a:rPr lang="ar" sz="1000">
                <a:solidFill>
                  <a:srgbClr val="B7B7B7"/>
                </a:solidFill>
                <a:latin typeface="Bree Serif"/>
                <a:ea typeface="Bree Serif"/>
                <a:cs typeface="Bree Serif"/>
                <a:sym typeface="Bree Serif"/>
              </a:rPr>
              <a:t>meeting of endoderm and ectoderm</a:t>
            </a:r>
            <a:r>
              <a:rPr lang="ar" sz="1000">
                <a:solidFill>
                  <a:srgbClr val="B7B7B7"/>
                </a:solidFill>
                <a:highlight>
                  <a:srgbClr val="D5DBE5"/>
                </a:highlight>
                <a:latin typeface="Bree Serif"/>
                <a:ea typeface="Bree Serif"/>
                <a:cs typeface="Bree Serif"/>
                <a:sym typeface="Bree Serif"/>
              </a:rPr>
              <a:t> </a:t>
            </a:r>
            <a:endParaRPr sz="1000">
              <a:solidFill>
                <a:srgbClr val="B7B7B7"/>
              </a:solidFill>
              <a:latin typeface="Bree Serif"/>
              <a:ea typeface="Bree Serif"/>
              <a:cs typeface="Bree Serif"/>
              <a:sym typeface="Bree Serif"/>
            </a:endParaRPr>
          </a:p>
        </p:txBody>
      </p:sp>
      <p:cxnSp>
        <p:nvCxnSpPr>
          <p:cNvPr id="418" name="Google Shape;418;p44"/>
          <p:cNvCxnSpPr>
            <a:stCxn id="415" idx="3"/>
            <a:endCxn id="403" idx="1"/>
          </p:cNvCxnSpPr>
          <p:nvPr/>
        </p:nvCxnSpPr>
        <p:spPr>
          <a:xfrm>
            <a:off x="548278" y="3701760"/>
            <a:ext cx="218400" cy="15300"/>
          </a:xfrm>
          <a:prstGeom prst="straightConnector1">
            <a:avLst/>
          </a:prstGeom>
          <a:noFill/>
          <a:ln cap="flat" cmpd="sng" w="9525">
            <a:solidFill>
              <a:schemeClr val="dk2"/>
            </a:solidFill>
            <a:prstDash val="lgDash"/>
            <a:round/>
            <a:headEnd len="med" w="med" type="none"/>
            <a:tailEnd len="med" w="med" type="none"/>
          </a:ln>
        </p:spPr>
      </p:cxnSp>
      <p:sp>
        <p:nvSpPr>
          <p:cNvPr id="419" name="Google Shape;419;p44"/>
          <p:cNvSpPr/>
          <p:nvPr/>
        </p:nvSpPr>
        <p:spPr>
          <a:xfrm>
            <a:off x="233575" y="4409775"/>
            <a:ext cx="314700" cy="314700"/>
          </a:xfrm>
          <a:prstGeom prst="diamond">
            <a:avLst/>
          </a:prstGeom>
          <a:solidFill>
            <a:srgbClr val="93C47D"/>
          </a:solid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t/>
            </a:r>
            <a:endParaRPr>
              <a:solidFill>
                <a:srgbClr val="FFFFFF"/>
              </a:solidFill>
              <a:latin typeface="Bree Serif"/>
              <a:ea typeface="Bree Serif"/>
              <a:cs typeface="Bree Serif"/>
              <a:sym typeface="Bree Serif"/>
            </a:endParaRPr>
          </a:p>
        </p:txBody>
      </p:sp>
      <p:sp>
        <p:nvSpPr>
          <p:cNvPr id="420" name="Google Shape;420;p44"/>
          <p:cNvSpPr txBox="1"/>
          <p:nvPr/>
        </p:nvSpPr>
        <p:spPr>
          <a:xfrm>
            <a:off x="5944225" y="3570513"/>
            <a:ext cx="3100500" cy="12369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ar" sz="800">
                <a:solidFill>
                  <a:srgbClr val="93C47D"/>
                </a:solidFill>
                <a:latin typeface="Bree Serif"/>
                <a:ea typeface="Bree Serif"/>
                <a:cs typeface="Bree Serif"/>
                <a:sym typeface="Bree Serif"/>
              </a:rPr>
              <a:t>Males doctors note:</a:t>
            </a:r>
            <a:endParaRPr b="1" sz="800">
              <a:solidFill>
                <a:srgbClr val="93C47D"/>
              </a:solidFill>
              <a:latin typeface="Bree Serif"/>
              <a:ea typeface="Bree Serif"/>
              <a:cs typeface="Bree Serif"/>
              <a:sym typeface="Bree Serif"/>
            </a:endParaRPr>
          </a:p>
          <a:p>
            <a:pPr indent="-179449" lvl="0" marL="269999" rtl="0" algn="l">
              <a:lnSpc>
                <a:spcPct val="115000"/>
              </a:lnSpc>
              <a:spcBef>
                <a:spcPts val="0"/>
              </a:spcBef>
              <a:spcAft>
                <a:spcPts val="0"/>
              </a:spcAft>
              <a:buClr>
                <a:srgbClr val="999999"/>
              </a:buClr>
              <a:buSzPts val="700"/>
              <a:buFont typeface="Bree Serif"/>
              <a:buChar char="●"/>
            </a:pPr>
            <a:r>
              <a:rPr lang="ar" sz="700">
                <a:solidFill>
                  <a:srgbClr val="999999"/>
                </a:solidFill>
                <a:latin typeface="Bree Serif"/>
                <a:ea typeface="Bree Serif"/>
                <a:cs typeface="Bree Serif"/>
                <a:sym typeface="Bree Serif"/>
              </a:rPr>
              <a:t>1st </a:t>
            </a:r>
            <a:r>
              <a:rPr lang="ar" sz="700">
                <a:solidFill>
                  <a:srgbClr val="999999"/>
                </a:solidFill>
                <a:latin typeface="Bree Serif"/>
                <a:ea typeface="Bree Serif"/>
                <a:cs typeface="Bree Serif"/>
                <a:sym typeface="Bree Serif"/>
              </a:rPr>
              <a:t>arch gives Muscle of </a:t>
            </a:r>
            <a:r>
              <a:rPr lang="ar" sz="700">
                <a:solidFill>
                  <a:srgbClr val="999999"/>
                </a:solidFill>
                <a:latin typeface="Bree Serif"/>
                <a:ea typeface="Bree Serif"/>
                <a:cs typeface="Bree Serif"/>
                <a:sym typeface="Bree Serif"/>
              </a:rPr>
              <a:t>mastication</a:t>
            </a:r>
            <a:endParaRPr sz="700">
              <a:solidFill>
                <a:srgbClr val="999999"/>
              </a:solidFill>
              <a:latin typeface="Bree Serif"/>
              <a:ea typeface="Bree Serif"/>
              <a:cs typeface="Bree Serif"/>
              <a:sym typeface="Bree Serif"/>
            </a:endParaRPr>
          </a:p>
          <a:p>
            <a:pPr indent="-179449" lvl="0" marL="269999" rtl="0" algn="l">
              <a:lnSpc>
                <a:spcPct val="115000"/>
              </a:lnSpc>
              <a:spcBef>
                <a:spcPts val="0"/>
              </a:spcBef>
              <a:spcAft>
                <a:spcPts val="0"/>
              </a:spcAft>
              <a:buClr>
                <a:srgbClr val="999999"/>
              </a:buClr>
              <a:buSzPts val="700"/>
              <a:buFont typeface="Bree Serif"/>
              <a:buChar char="●"/>
            </a:pPr>
            <a:r>
              <a:rPr lang="ar" sz="700">
                <a:solidFill>
                  <a:srgbClr val="999999"/>
                </a:solidFill>
                <a:latin typeface="Bree Serif"/>
                <a:ea typeface="Bree Serif"/>
                <a:cs typeface="Bree Serif"/>
                <a:sym typeface="Bree Serif"/>
              </a:rPr>
              <a:t>1st cleft gives </a:t>
            </a:r>
            <a:r>
              <a:rPr lang="ar" sz="700">
                <a:solidFill>
                  <a:srgbClr val="999999"/>
                </a:solidFill>
                <a:latin typeface="Bree Serif"/>
                <a:ea typeface="Bree Serif"/>
                <a:cs typeface="Bree Serif"/>
                <a:sym typeface="Bree Serif"/>
              </a:rPr>
              <a:t>external acoustic meatus</a:t>
            </a:r>
            <a:endParaRPr sz="700">
              <a:solidFill>
                <a:srgbClr val="999999"/>
              </a:solidFill>
              <a:latin typeface="Bree Serif"/>
              <a:ea typeface="Bree Serif"/>
              <a:cs typeface="Bree Serif"/>
              <a:sym typeface="Bree Serif"/>
            </a:endParaRPr>
          </a:p>
          <a:p>
            <a:pPr indent="-179449" lvl="0" marL="269999" rtl="0" algn="l">
              <a:lnSpc>
                <a:spcPct val="115000"/>
              </a:lnSpc>
              <a:spcBef>
                <a:spcPts val="0"/>
              </a:spcBef>
              <a:spcAft>
                <a:spcPts val="0"/>
              </a:spcAft>
              <a:buClr>
                <a:srgbClr val="999999"/>
              </a:buClr>
              <a:buSzPts val="700"/>
              <a:buFont typeface="Bree Serif"/>
              <a:buChar char="●"/>
            </a:pPr>
            <a:r>
              <a:rPr lang="ar" sz="700">
                <a:solidFill>
                  <a:srgbClr val="999999"/>
                </a:solidFill>
                <a:latin typeface="Bree Serif"/>
                <a:ea typeface="Bree Serif"/>
                <a:cs typeface="Bree Serif"/>
                <a:sym typeface="Bree Serif"/>
              </a:rPr>
              <a:t>1st pouch gives </a:t>
            </a:r>
            <a:r>
              <a:rPr lang="ar" sz="700">
                <a:solidFill>
                  <a:srgbClr val="999999"/>
                </a:solidFill>
                <a:latin typeface="Bree Serif"/>
                <a:ea typeface="Bree Serif"/>
                <a:cs typeface="Bree Serif"/>
                <a:sym typeface="Bree Serif"/>
              </a:rPr>
              <a:t>eustachian tube</a:t>
            </a:r>
            <a:endParaRPr sz="700">
              <a:solidFill>
                <a:srgbClr val="999999"/>
              </a:solidFill>
              <a:latin typeface="Bree Serif"/>
              <a:ea typeface="Bree Serif"/>
              <a:cs typeface="Bree Serif"/>
              <a:sym typeface="Bree Serif"/>
            </a:endParaRPr>
          </a:p>
          <a:p>
            <a:pPr indent="-179449" lvl="0" marL="269999" rtl="0" algn="l">
              <a:lnSpc>
                <a:spcPct val="115000"/>
              </a:lnSpc>
              <a:spcBef>
                <a:spcPts val="0"/>
              </a:spcBef>
              <a:spcAft>
                <a:spcPts val="0"/>
              </a:spcAft>
              <a:buClr>
                <a:srgbClr val="999999"/>
              </a:buClr>
              <a:buSzPts val="700"/>
              <a:buFont typeface="Bree Serif"/>
              <a:buChar char="●"/>
            </a:pPr>
            <a:r>
              <a:rPr lang="ar" sz="700">
                <a:solidFill>
                  <a:srgbClr val="999999"/>
                </a:solidFill>
                <a:latin typeface="Bree Serif"/>
                <a:ea typeface="Bree Serif"/>
                <a:cs typeface="Bree Serif"/>
                <a:sym typeface="Bree Serif"/>
              </a:rPr>
              <a:t>1st membrane gives ear drum</a:t>
            </a:r>
            <a:endParaRPr sz="700">
              <a:solidFill>
                <a:srgbClr val="999999"/>
              </a:solidFill>
              <a:latin typeface="Bree Serif"/>
              <a:ea typeface="Bree Serif"/>
              <a:cs typeface="Bree Serif"/>
              <a:sym typeface="Bree Serif"/>
            </a:endParaRPr>
          </a:p>
          <a:p>
            <a:pPr indent="-179449" lvl="0" marL="269999" rtl="0" algn="l">
              <a:lnSpc>
                <a:spcPct val="115000"/>
              </a:lnSpc>
              <a:spcBef>
                <a:spcPts val="0"/>
              </a:spcBef>
              <a:spcAft>
                <a:spcPts val="0"/>
              </a:spcAft>
              <a:buClr>
                <a:srgbClr val="999999"/>
              </a:buClr>
              <a:buSzPts val="700"/>
              <a:buFont typeface="Bree Serif"/>
              <a:buChar char="●"/>
            </a:pPr>
            <a:r>
              <a:rPr lang="ar" sz="700">
                <a:solidFill>
                  <a:srgbClr val="999999"/>
                </a:solidFill>
                <a:latin typeface="Bree Serif"/>
                <a:ea typeface="Bree Serif"/>
                <a:cs typeface="Bree Serif"/>
                <a:sym typeface="Bree Serif"/>
              </a:rPr>
              <a:t>2nd pouch gives </a:t>
            </a:r>
            <a:r>
              <a:rPr lang="ar" sz="700">
                <a:solidFill>
                  <a:srgbClr val="999999"/>
                </a:solidFill>
                <a:latin typeface="Bree Serif"/>
                <a:ea typeface="Bree Serif"/>
                <a:cs typeface="Bree Serif"/>
                <a:sym typeface="Bree Serif"/>
              </a:rPr>
              <a:t>palatine</a:t>
            </a:r>
            <a:r>
              <a:rPr lang="ar" sz="700">
                <a:solidFill>
                  <a:srgbClr val="999999"/>
                </a:solidFill>
                <a:latin typeface="Bree Serif"/>
                <a:ea typeface="Bree Serif"/>
                <a:cs typeface="Bree Serif"/>
                <a:sym typeface="Bree Serif"/>
              </a:rPr>
              <a:t> </a:t>
            </a:r>
            <a:r>
              <a:rPr lang="ar" sz="700">
                <a:solidFill>
                  <a:srgbClr val="999999"/>
                </a:solidFill>
                <a:latin typeface="Bree Serif"/>
                <a:ea typeface="Bree Serif"/>
                <a:cs typeface="Bree Serif"/>
                <a:sym typeface="Bree Serif"/>
              </a:rPr>
              <a:t>tonsil</a:t>
            </a:r>
            <a:endParaRPr sz="700">
              <a:solidFill>
                <a:srgbClr val="999999"/>
              </a:solidFill>
              <a:latin typeface="Bree Serif"/>
              <a:ea typeface="Bree Serif"/>
              <a:cs typeface="Bree Serif"/>
              <a:sym typeface="Bree Serif"/>
            </a:endParaRPr>
          </a:p>
          <a:p>
            <a:pPr indent="-179449" lvl="0" marL="269999" rtl="0" algn="l">
              <a:lnSpc>
                <a:spcPct val="115000"/>
              </a:lnSpc>
              <a:spcBef>
                <a:spcPts val="0"/>
              </a:spcBef>
              <a:spcAft>
                <a:spcPts val="0"/>
              </a:spcAft>
              <a:buClr>
                <a:srgbClr val="999999"/>
              </a:buClr>
              <a:buSzPts val="700"/>
              <a:buFont typeface="Bree Serif"/>
              <a:buChar char="●"/>
            </a:pPr>
            <a:r>
              <a:rPr lang="ar" sz="700">
                <a:solidFill>
                  <a:srgbClr val="999999"/>
                </a:solidFill>
                <a:latin typeface="Bree Serif"/>
                <a:ea typeface="Bree Serif"/>
                <a:cs typeface="Bree Serif"/>
                <a:sym typeface="Bree Serif"/>
              </a:rPr>
              <a:t>2nd cleft: the ectoderm and endoderm join and the cleft disappears, giving the smooth </a:t>
            </a:r>
            <a:r>
              <a:rPr lang="ar" sz="700">
                <a:solidFill>
                  <a:srgbClr val="999999"/>
                </a:solidFill>
                <a:latin typeface="Bree Serif"/>
                <a:ea typeface="Bree Serif"/>
                <a:cs typeface="Bree Serif"/>
                <a:sym typeface="Bree Serif"/>
              </a:rPr>
              <a:t>contour of the neck.</a:t>
            </a:r>
            <a:r>
              <a:rPr lang="ar" sz="700">
                <a:solidFill>
                  <a:srgbClr val="999999"/>
                </a:solidFill>
                <a:latin typeface="Bree Serif"/>
                <a:ea typeface="Bree Serif"/>
                <a:cs typeface="Bree Serif"/>
                <a:sym typeface="Bree Serif"/>
              </a:rPr>
              <a:t>, If not </a:t>
            </a:r>
            <a:r>
              <a:rPr lang="ar" sz="700">
                <a:solidFill>
                  <a:srgbClr val="999999"/>
                </a:solidFill>
                <a:latin typeface="Bree Serif"/>
                <a:ea typeface="Bree Serif"/>
                <a:cs typeface="Bree Serif"/>
                <a:sym typeface="Bree Serif"/>
              </a:rPr>
              <a:t>disappeared,</a:t>
            </a:r>
            <a:r>
              <a:rPr lang="ar" sz="700">
                <a:solidFill>
                  <a:srgbClr val="999999"/>
                </a:solidFill>
                <a:latin typeface="Bree Serif"/>
                <a:ea typeface="Bree Serif"/>
                <a:cs typeface="Bree Serif"/>
                <a:sym typeface="Bree Serif"/>
              </a:rPr>
              <a:t> a cyst will </a:t>
            </a:r>
            <a:r>
              <a:rPr lang="ar" sz="700">
                <a:solidFill>
                  <a:srgbClr val="999999"/>
                </a:solidFill>
                <a:latin typeface="Bree Serif"/>
                <a:ea typeface="Bree Serif"/>
                <a:cs typeface="Bree Serif"/>
                <a:sym typeface="Bree Serif"/>
              </a:rPr>
              <a:t>appear</a:t>
            </a:r>
            <a:r>
              <a:rPr lang="ar" sz="700">
                <a:solidFill>
                  <a:srgbClr val="999999"/>
                </a:solidFill>
                <a:latin typeface="Bree Serif"/>
                <a:ea typeface="Bree Serif"/>
                <a:cs typeface="Bree Serif"/>
                <a:sym typeface="Bree Serif"/>
              </a:rPr>
              <a:t> in the neck   </a:t>
            </a:r>
            <a:endParaRPr sz="700">
              <a:solidFill>
                <a:srgbClr val="999999"/>
              </a:solidFill>
              <a:latin typeface="Bree Serif"/>
              <a:ea typeface="Bree Serif"/>
              <a:cs typeface="Bree Serif"/>
              <a:sym typeface="Bree Serif"/>
            </a:endParaRPr>
          </a:p>
        </p:txBody>
      </p:sp>
      <p:sp>
        <p:nvSpPr>
          <p:cNvPr id="421" name="Google Shape;421;p44"/>
          <p:cNvSpPr/>
          <p:nvPr/>
        </p:nvSpPr>
        <p:spPr>
          <a:xfrm>
            <a:off x="7214462" y="2140568"/>
            <a:ext cx="495000" cy="303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44"/>
          <p:cNvSpPr/>
          <p:nvPr/>
        </p:nvSpPr>
        <p:spPr>
          <a:xfrm>
            <a:off x="8611687" y="1871953"/>
            <a:ext cx="495000" cy="303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44"/>
          <p:cNvSpPr/>
          <p:nvPr/>
        </p:nvSpPr>
        <p:spPr>
          <a:xfrm>
            <a:off x="7113430" y="1092825"/>
            <a:ext cx="688200" cy="402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44"/>
          <p:cNvSpPr/>
          <p:nvPr/>
        </p:nvSpPr>
        <p:spPr>
          <a:xfrm>
            <a:off x="6657725" y="1894850"/>
            <a:ext cx="126000" cy="1296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5" name="Google Shape;425;p44"/>
          <p:cNvCxnSpPr>
            <a:stCxn id="424" idx="0"/>
            <a:endCxn id="426" idx="4"/>
          </p:cNvCxnSpPr>
          <p:nvPr/>
        </p:nvCxnSpPr>
        <p:spPr>
          <a:xfrm rot="10800000">
            <a:off x="6624725" y="1409750"/>
            <a:ext cx="96000" cy="485100"/>
          </a:xfrm>
          <a:prstGeom prst="straightConnector1">
            <a:avLst/>
          </a:prstGeom>
          <a:noFill/>
          <a:ln cap="flat" cmpd="sng" w="9525">
            <a:solidFill>
              <a:srgbClr val="000000"/>
            </a:solidFill>
            <a:prstDash val="solid"/>
            <a:round/>
            <a:headEnd len="med" w="med" type="none"/>
            <a:tailEnd len="med" w="med" type="none"/>
          </a:ln>
        </p:spPr>
      </p:cxnSp>
      <p:sp>
        <p:nvSpPr>
          <p:cNvPr id="426" name="Google Shape;426;p44"/>
          <p:cNvSpPr/>
          <p:nvPr/>
        </p:nvSpPr>
        <p:spPr>
          <a:xfrm>
            <a:off x="6191825" y="1106225"/>
            <a:ext cx="865500" cy="3036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ar" sz="600">
                <a:solidFill>
                  <a:schemeClr val="dk1"/>
                </a:solidFill>
                <a:latin typeface="Bree Serif"/>
                <a:ea typeface="Bree Serif"/>
                <a:cs typeface="Bree Serif"/>
                <a:sym typeface="Bree Serif"/>
              </a:rPr>
              <a:t>Pharyngeal membranes.</a:t>
            </a:r>
            <a:endParaRPr sz="600"/>
          </a:p>
        </p:txBody>
      </p:sp>
      <p:sp>
        <p:nvSpPr>
          <p:cNvPr id="427" name="Google Shape;427;p44"/>
          <p:cNvSpPr txBox="1"/>
          <p:nvPr/>
        </p:nvSpPr>
        <p:spPr>
          <a:xfrm>
            <a:off x="251801" y="4375000"/>
            <a:ext cx="419100" cy="4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FFFFFF"/>
                </a:solidFill>
                <a:latin typeface="Bree Serif"/>
                <a:ea typeface="Bree Serif"/>
                <a:cs typeface="Bree Serif"/>
                <a:sym typeface="Bree Serif"/>
              </a:rPr>
              <a:t>4</a:t>
            </a:r>
            <a:endParaRPr>
              <a:solidFill>
                <a:srgbClr val="FFFFFF"/>
              </a:solidFill>
              <a:latin typeface="Bree Serif"/>
              <a:ea typeface="Bree Serif"/>
              <a:cs typeface="Bree Serif"/>
              <a:sym typeface="Bree Serif"/>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1" name="Shape 431"/>
        <p:cNvGrpSpPr/>
        <p:nvPr/>
      </p:nvGrpSpPr>
      <p:grpSpPr>
        <a:xfrm>
          <a:off x="0" y="0"/>
          <a:ext cx="0" cy="0"/>
          <a:chOff x="0" y="0"/>
          <a:chExt cx="0" cy="0"/>
        </a:xfrm>
      </p:grpSpPr>
      <p:sp>
        <p:nvSpPr>
          <p:cNvPr id="432" name="Google Shape;432;p45"/>
          <p:cNvSpPr txBox="1"/>
          <p:nvPr>
            <p:ph idx="12" type="sldNum"/>
          </p:nvPr>
        </p:nvSpPr>
        <p:spPr>
          <a:xfrm>
            <a:off x="8791100" y="4883700"/>
            <a:ext cx="344100" cy="259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ar"/>
              <a:t>‹#›</a:t>
            </a:fld>
            <a:endParaRPr/>
          </a:p>
        </p:txBody>
      </p:sp>
      <p:pic>
        <p:nvPicPr>
          <p:cNvPr id="433" name="Google Shape;433;p45"/>
          <p:cNvPicPr preferRelativeResize="0"/>
          <p:nvPr/>
        </p:nvPicPr>
        <p:blipFill rotWithShape="1">
          <a:blip r:embed="rId3">
            <a:alphaModFix/>
          </a:blip>
          <a:srcRect b="-4140" l="13391" r="5741" t="4140"/>
          <a:stretch/>
        </p:blipFill>
        <p:spPr>
          <a:xfrm>
            <a:off x="7166125" y="3168200"/>
            <a:ext cx="1735175" cy="1539975"/>
          </a:xfrm>
          <a:prstGeom prst="rect">
            <a:avLst/>
          </a:prstGeom>
          <a:noFill/>
          <a:ln>
            <a:noFill/>
          </a:ln>
        </p:spPr>
      </p:pic>
      <p:sp>
        <p:nvSpPr>
          <p:cNvPr id="434" name="Google Shape;434;p45"/>
          <p:cNvSpPr/>
          <p:nvPr/>
        </p:nvSpPr>
        <p:spPr>
          <a:xfrm>
            <a:off x="7166125" y="3910961"/>
            <a:ext cx="672600" cy="131700"/>
          </a:xfrm>
          <a:prstGeom prst="rect">
            <a:avLst/>
          </a:prstGeom>
          <a:noFill/>
          <a:ln cap="flat" cmpd="sng" w="952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45"/>
          <p:cNvSpPr/>
          <p:nvPr/>
        </p:nvSpPr>
        <p:spPr>
          <a:xfrm>
            <a:off x="7234934" y="4094737"/>
            <a:ext cx="672600" cy="131700"/>
          </a:xfrm>
          <a:prstGeom prst="rect">
            <a:avLst/>
          </a:prstGeom>
          <a:noFill/>
          <a:ln cap="flat" cmpd="sng" w="952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45"/>
          <p:cNvSpPr txBox="1"/>
          <p:nvPr/>
        </p:nvSpPr>
        <p:spPr>
          <a:xfrm>
            <a:off x="93875" y="269245"/>
            <a:ext cx="8292000" cy="5772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ar" sz="3000">
                <a:latin typeface="Bree Serif"/>
                <a:ea typeface="Bree Serif"/>
                <a:cs typeface="Bree Serif"/>
                <a:sym typeface="Bree Serif"/>
              </a:rPr>
              <a:t>Development of</a:t>
            </a:r>
            <a:r>
              <a:rPr b="1" lang="ar" sz="3000">
                <a:latin typeface="Bree Serif"/>
                <a:ea typeface="Bree Serif"/>
                <a:cs typeface="Bree Serif"/>
                <a:sym typeface="Bree Serif"/>
              </a:rPr>
              <a:t> Parathyroid glands</a:t>
            </a:r>
            <a:endParaRPr b="1" sz="3000">
              <a:solidFill>
                <a:srgbClr val="000000"/>
              </a:solidFill>
              <a:latin typeface="Bree Serif"/>
              <a:ea typeface="Bree Serif"/>
              <a:cs typeface="Bree Serif"/>
              <a:sym typeface="Bree Serif"/>
            </a:endParaRPr>
          </a:p>
        </p:txBody>
      </p:sp>
      <p:grpSp>
        <p:nvGrpSpPr>
          <p:cNvPr id="437" name="Google Shape;437;p45"/>
          <p:cNvGrpSpPr/>
          <p:nvPr/>
        </p:nvGrpSpPr>
        <p:grpSpPr>
          <a:xfrm>
            <a:off x="315119" y="906813"/>
            <a:ext cx="6449756" cy="3737548"/>
            <a:chOff x="339623" y="855885"/>
            <a:chExt cx="6449756" cy="3403650"/>
          </a:xfrm>
        </p:grpSpPr>
        <p:sp>
          <p:nvSpPr>
            <p:cNvPr id="438" name="Google Shape;438;p45"/>
            <p:cNvSpPr txBox="1"/>
            <p:nvPr/>
          </p:nvSpPr>
          <p:spPr>
            <a:xfrm>
              <a:off x="776428" y="2548762"/>
              <a:ext cx="6012900" cy="804900"/>
            </a:xfrm>
            <a:prstGeom prst="rect">
              <a:avLst/>
            </a:prstGeom>
            <a:noFill/>
            <a:ln cap="flat" cmpd="sng" w="9525">
              <a:solidFill>
                <a:srgbClr val="666666"/>
              </a:solidFill>
              <a:prstDash val="lgDash"/>
              <a:round/>
              <a:headEnd len="sm" w="sm" type="none"/>
              <a:tailEnd len="sm" w="sm" type="none"/>
            </a:ln>
          </p:spPr>
          <p:txBody>
            <a:bodyPr anchorCtr="0" anchor="ctr" bIns="121950" lIns="121950" spcFirstLastPara="1" rIns="121950" wrap="square" tIns="121950">
              <a:noAutofit/>
            </a:bodyPr>
            <a:lstStyle/>
            <a:p>
              <a:pPr indent="-298450" lvl="0" marL="457200" rtl="0" algn="l">
                <a:spcBef>
                  <a:spcPts val="0"/>
                </a:spcBef>
                <a:spcAft>
                  <a:spcPts val="0"/>
                </a:spcAft>
                <a:buSzPts val="1100"/>
                <a:buFont typeface="Bree Serif"/>
                <a:buChar char="●"/>
              </a:pPr>
              <a:r>
                <a:rPr lang="ar" sz="1100">
                  <a:latin typeface="Bree Serif"/>
                  <a:ea typeface="Bree Serif"/>
                  <a:cs typeface="Bree Serif"/>
                  <a:sym typeface="Bree Serif"/>
                </a:rPr>
                <a:t>The </a:t>
              </a:r>
              <a:r>
                <a:rPr lang="ar" sz="1100">
                  <a:solidFill>
                    <a:srgbClr val="FF0000"/>
                  </a:solidFill>
                  <a:latin typeface="Bree Serif"/>
                  <a:ea typeface="Bree Serif"/>
                  <a:cs typeface="Bree Serif"/>
                  <a:sym typeface="Bree Serif"/>
                </a:rPr>
                <a:t>ventral</a:t>
              </a:r>
              <a:r>
                <a:rPr lang="ar" sz="1100">
                  <a:latin typeface="Bree Serif"/>
                  <a:ea typeface="Bree Serif"/>
                  <a:cs typeface="Bree Serif"/>
                  <a:sym typeface="Bree Serif"/>
                </a:rPr>
                <a:t> part of the </a:t>
              </a:r>
              <a:r>
                <a:rPr lang="ar" sz="1100">
                  <a:solidFill>
                    <a:srgbClr val="FF0000"/>
                  </a:solidFill>
                  <a:latin typeface="Bree Serif"/>
                  <a:ea typeface="Bree Serif"/>
                  <a:cs typeface="Bree Serif"/>
                  <a:sym typeface="Bree Serif"/>
                </a:rPr>
                <a:t>3rd</a:t>
              </a:r>
              <a:r>
                <a:rPr lang="ar" sz="1100">
                  <a:latin typeface="Bree Serif"/>
                  <a:ea typeface="Bree Serif"/>
                  <a:cs typeface="Bree Serif"/>
                  <a:sym typeface="Bree Serif"/>
                </a:rPr>
                <a:t> pouch gives the </a:t>
              </a:r>
              <a:r>
                <a:rPr lang="ar" sz="1100">
                  <a:solidFill>
                    <a:srgbClr val="FF0000"/>
                  </a:solidFill>
                  <a:latin typeface="Bree Serif"/>
                  <a:ea typeface="Bree Serif"/>
                  <a:cs typeface="Bree Serif"/>
                  <a:sym typeface="Bree Serif"/>
                </a:rPr>
                <a:t>thymus</a:t>
              </a:r>
              <a:r>
                <a:rPr lang="ar" sz="1100">
                  <a:latin typeface="Bree Serif"/>
                  <a:ea typeface="Bree Serif"/>
                  <a:cs typeface="Bree Serif"/>
                  <a:sym typeface="Bree Serif"/>
                </a:rPr>
                <a:t> gland primordium </a:t>
              </a:r>
              <a:endParaRPr sz="1100">
                <a:latin typeface="Bree Serif"/>
                <a:ea typeface="Bree Serif"/>
                <a:cs typeface="Bree Serif"/>
                <a:sym typeface="Bree Serif"/>
              </a:endParaRPr>
            </a:p>
            <a:p>
              <a:pPr indent="-298450" lvl="0" marL="457200" rtl="0" algn="l">
                <a:spcBef>
                  <a:spcPts val="0"/>
                </a:spcBef>
                <a:spcAft>
                  <a:spcPts val="0"/>
                </a:spcAft>
                <a:buSzPts val="1100"/>
                <a:buFont typeface="Bree Serif"/>
                <a:buChar char="●"/>
              </a:pPr>
              <a:r>
                <a:rPr lang="ar" sz="1100">
                  <a:latin typeface="Bree Serif"/>
                  <a:ea typeface="Bree Serif"/>
                  <a:cs typeface="Bree Serif"/>
                  <a:sym typeface="Bree Serif"/>
                </a:rPr>
                <a:t>The </a:t>
              </a:r>
              <a:r>
                <a:rPr lang="ar" sz="1100">
                  <a:solidFill>
                    <a:srgbClr val="FF0000"/>
                  </a:solidFill>
                  <a:latin typeface="Bree Serif"/>
                  <a:ea typeface="Bree Serif"/>
                  <a:cs typeface="Bree Serif"/>
                  <a:sym typeface="Bree Serif"/>
                </a:rPr>
                <a:t>ventral</a:t>
              </a:r>
              <a:r>
                <a:rPr lang="ar" sz="1100">
                  <a:latin typeface="Bree Serif"/>
                  <a:ea typeface="Bree Serif"/>
                  <a:cs typeface="Bree Serif"/>
                  <a:sym typeface="Bree Serif"/>
                </a:rPr>
                <a:t> part of the </a:t>
              </a:r>
              <a:r>
                <a:rPr lang="ar" sz="1100">
                  <a:solidFill>
                    <a:srgbClr val="FF0000"/>
                  </a:solidFill>
                  <a:latin typeface="Bree Serif"/>
                  <a:ea typeface="Bree Serif"/>
                  <a:cs typeface="Bree Serif"/>
                  <a:sym typeface="Bree Serif"/>
                </a:rPr>
                <a:t>4th</a:t>
              </a:r>
              <a:r>
                <a:rPr lang="ar" sz="1100">
                  <a:latin typeface="Bree Serif"/>
                  <a:ea typeface="Bree Serif"/>
                  <a:cs typeface="Bree Serif"/>
                  <a:sym typeface="Bree Serif"/>
                </a:rPr>
                <a:t> pouch forms what is called </a:t>
              </a:r>
              <a:r>
                <a:rPr lang="ar" sz="1100">
                  <a:solidFill>
                    <a:srgbClr val="FF0000"/>
                  </a:solidFill>
                  <a:latin typeface="Bree Serif"/>
                  <a:ea typeface="Bree Serif"/>
                  <a:cs typeface="Bree Serif"/>
                  <a:sym typeface="Bree Serif"/>
                </a:rPr>
                <a:t>Ultimopharyngeal</a:t>
              </a:r>
              <a:r>
                <a:rPr lang="ar" sz="1100">
                  <a:latin typeface="Bree Serif"/>
                  <a:ea typeface="Bree Serif"/>
                  <a:cs typeface="Bree Serif"/>
                  <a:sym typeface="Bree Serif"/>
                </a:rPr>
                <a:t> body (an embryological structure that gives rise to parafollicular cells of thyroid that secrete calcitonin hormone which lowers the blood calcium level).</a:t>
              </a:r>
              <a:endParaRPr sz="1100">
                <a:latin typeface="Bree Serif"/>
                <a:ea typeface="Bree Serif"/>
                <a:cs typeface="Bree Serif"/>
                <a:sym typeface="Bree Serif"/>
              </a:endParaRPr>
            </a:p>
          </p:txBody>
        </p:sp>
        <p:sp>
          <p:nvSpPr>
            <p:cNvPr id="439" name="Google Shape;439;p45"/>
            <p:cNvSpPr txBox="1"/>
            <p:nvPr/>
          </p:nvSpPr>
          <p:spPr>
            <a:xfrm>
              <a:off x="776428" y="3454635"/>
              <a:ext cx="6012900" cy="804900"/>
            </a:xfrm>
            <a:prstGeom prst="rect">
              <a:avLst/>
            </a:prstGeom>
            <a:noFill/>
            <a:ln cap="flat" cmpd="sng" w="9525">
              <a:solidFill>
                <a:srgbClr val="666666"/>
              </a:solidFill>
              <a:prstDash val="lgDash"/>
              <a:round/>
              <a:headEnd len="sm" w="sm" type="none"/>
              <a:tailEnd len="sm" w="sm" type="none"/>
            </a:ln>
          </p:spPr>
          <p:txBody>
            <a:bodyPr anchorCtr="0" anchor="ctr" bIns="121950" lIns="121950" spcFirstLastPara="1" rIns="121950" wrap="square" tIns="121950">
              <a:noAutofit/>
            </a:bodyPr>
            <a:lstStyle/>
            <a:p>
              <a:pPr indent="-298450" lvl="0" marL="457200" rtl="0" algn="l">
                <a:spcBef>
                  <a:spcPts val="0"/>
                </a:spcBef>
                <a:spcAft>
                  <a:spcPts val="0"/>
                </a:spcAft>
                <a:buSzPts val="1100"/>
                <a:buFont typeface="Bree Serif"/>
                <a:buChar char="●"/>
              </a:pPr>
              <a:r>
                <a:rPr lang="ar" sz="1100">
                  <a:latin typeface="Bree Serif"/>
                  <a:ea typeface="Bree Serif"/>
                  <a:cs typeface="Bree Serif"/>
                  <a:sym typeface="Bree Serif"/>
                </a:rPr>
                <a:t>As the thymus primordium develops, it </a:t>
              </a:r>
              <a:r>
                <a:rPr lang="ar" sz="1100" u="sng">
                  <a:solidFill>
                    <a:srgbClr val="FF0000"/>
                  </a:solidFill>
                  <a:latin typeface="Bree Serif"/>
                  <a:ea typeface="Bree Serif"/>
                  <a:cs typeface="Bree Serif"/>
                  <a:sym typeface="Bree Serif"/>
                </a:rPr>
                <a:t>descends</a:t>
              </a:r>
              <a:r>
                <a:rPr lang="ar" sz="1100">
                  <a:latin typeface="Bree Serif"/>
                  <a:ea typeface="Bree Serif"/>
                  <a:cs typeface="Bree Serif"/>
                  <a:sym typeface="Bree Serif"/>
                </a:rPr>
                <a:t> downward to the thorax, behind the sternum in superior mediastinum.</a:t>
              </a:r>
              <a:endParaRPr sz="1100">
                <a:latin typeface="Bree Serif"/>
                <a:ea typeface="Bree Serif"/>
                <a:cs typeface="Bree Serif"/>
                <a:sym typeface="Bree Serif"/>
              </a:endParaRPr>
            </a:p>
            <a:p>
              <a:pPr indent="-298450" lvl="0" marL="457200" rtl="0" algn="l">
                <a:spcBef>
                  <a:spcPts val="0"/>
                </a:spcBef>
                <a:spcAft>
                  <a:spcPts val="0"/>
                </a:spcAft>
                <a:buSzPts val="1100"/>
                <a:buFont typeface="Bree Serif"/>
                <a:buChar char="●"/>
              </a:pPr>
              <a:r>
                <a:rPr lang="ar" sz="1100">
                  <a:latin typeface="Bree Serif"/>
                  <a:ea typeface="Bree Serif"/>
                  <a:cs typeface="Bree Serif"/>
                  <a:sym typeface="Bree Serif"/>
                </a:rPr>
                <a:t>It draws </a:t>
              </a:r>
              <a:r>
                <a:rPr lang="ar" sz="1100">
                  <a:solidFill>
                    <a:srgbClr val="FF0000"/>
                  </a:solidFill>
                  <a:latin typeface="Bree Serif"/>
                  <a:ea typeface="Bree Serif"/>
                  <a:cs typeface="Bree Serif"/>
                  <a:sym typeface="Bree Serif"/>
                </a:rPr>
                <a:t>the inferior parathyroid bud</a:t>
              </a:r>
              <a:r>
                <a:rPr lang="ar" sz="1100">
                  <a:latin typeface="Bree Serif"/>
                  <a:ea typeface="Bree Serif"/>
                  <a:cs typeface="Bree Serif"/>
                  <a:sym typeface="Bree Serif"/>
                </a:rPr>
                <a:t> to a lower level than the </a:t>
              </a:r>
              <a:r>
                <a:rPr lang="ar" sz="1100">
                  <a:solidFill>
                    <a:srgbClr val="45818E"/>
                  </a:solidFill>
                  <a:latin typeface="Bree Serif"/>
                  <a:ea typeface="Bree Serif"/>
                  <a:cs typeface="Bree Serif"/>
                  <a:sym typeface="Bree Serif"/>
                </a:rPr>
                <a:t>superior parathyroid</a:t>
              </a:r>
              <a:r>
                <a:rPr lang="ar" sz="1100">
                  <a:latin typeface="Bree Serif"/>
                  <a:ea typeface="Bree Serif"/>
                  <a:cs typeface="Bree Serif"/>
                  <a:sym typeface="Bree Serif"/>
                </a:rPr>
                <a:t>.</a:t>
              </a:r>
              <a:endParaRPr sz="1100">
                <a:latin typeface="Bree Serif"/>
                <a:ea typeface="Bree Serif"/>
                <a:cs typeface="Bree Serif"/>
                <a:sym typeface="Bree Serif"/>
              </a:endParaRPr>
            </a:p>
            <a:p>
              <a:pPr indent="-298450" lvl="0" marL="457200" rtl="0" algn="l">
                <a:spcBef>
                  <a:spcPts val="0"/>
                </a:spcBef>
                <a:spcAft>
                  <a:spcPts val="0"/>
                </a:spcAft>
                <a:buSzPts val="1100"/>
                <a:buFont typeface="Bree Serif"/>
                <a:buChar char="●"/>
              </a:pPr>
              <a:r>
                <a:rPr lang="ar" sz="1100">
                  <a:latin typeface="Bree Serif"/>
                  <a:ea typeface="Bree Serif"/>
                  <a:cs typeface="Bree Serif"/>
                  <a:sym typeface="Bree Serif"/>
                </a:rPr>
                <a:t>Both parathyroid glands </a:t>
              </a:r>
              <a:r>
                <a:rPr lang="ar" sz="1100">
                  <a:solidFill>
                    <a:srgbClr val="FF0000"/>
                  </a:solidFill>
                  <a:latin typeface="Bree Serif"/>
                  <a:ea typeface="Bree Serif"/>
                  <a:cs typeface="Bree Serif"/>
                  <a:sym typeface="Bree Serif"/>
                </a:rPr>
                <a:t>lie behind </a:t>
              </a:r>
              <a:r>
                <a:rPr lang="ar" sz="1100">
                  <a:latin typeface="Bree Serif"/>
                  <a:ea typeface="Bree Serif"/>
                  <a:cs typeface="Bree Serif"/>
                  <a:sym typeface="Bree Serif"/>
                </a:rPr>
                <a:t>the thyroid gland.</a:t>
              </a:r>
              <a:endParaRPr sz="1100">
                <a:latin typeface="Bree Serif"/>
                <a:ea typeface="Bree Serif"/>
                <a:cs typeface="Bree Serif"/>
                <a:sym typeface="Bree Serif"/>
              </a:endParaRPr>
            </a:p>
          </p:txBody>
        </p:sp>
        <p:cxnSp>
          <p:nvCxnSpPr>
            <p:cNvPr id="440" name="Google Shape;440;p45"/>
            <p:cNvCxnSpPr>
              <a:endCxn id="439" idx="1"/>
            </p:cNvCxnSpPr>
            <p:nvPr/>
          </p:nvCxnSpPr>
          <p:spPr>
            <a:xfrm flipH="1" rot="-5400000">
              <a:off x="-855272" y="2225385"/>
              <a:ext cx="3001200" cy="262200"/>
            </a:xfrm>
            <a:prstGeom prst="bentConnector2">
              <a:avLst/>
            </a:prstGeom>
            <a:noFill/>
            <a:ln cap="flat" cmpd="sng" w="9525">
              <a:solidFill>
                <a:schemeClr val="dk2"/>
              </a:solidFill>
              <a:prstDash val="lgDash"/>
              <a:round/>
              <a:headEnd len="med" w="med" type="oval"/>
              <a:tailEnd len="med" w="med" type="none"/>
            </a:ln>
          </p:spPr>
        </p:cxnSp>
        <p:sp>
          <p:nvSpPr>
            <p:cNvPr id="441" name="Google Shape;441;p45"/>
            <p:cNvSpPr txBox="1"/>
            <p:nvPr/>
          </p:nvSpPr>
          <p:spPr>
            <a:xfrm>
              <a:off x="776478" y="1230326"/>
              <a:ext cx="6012900" cy="481800"/>
            </a:xfrm>
            <a:prstGeom prst="rect">
              <a:avLst/>
            </a:prstGeom>
            <a:noFill/>
            <a:ln cap="flat" cmpd="sng" w="9525">
              <a:solidFill>
                <a:srgbClr val="666666"/>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l">
                <a:spcBef>
                  <a:spcPts val="0"/>
                </a:spcBef>
                <a:spcAft>
                  <a:spcPts val="0"/>
                </a:spcAft>
                <a:buNone/>
              </a:pPr>
              <a:r>
                <a:rPr lang="ar" sz="1100">
                  <a:latin typeface="Bree Serif"/>
                  <a:ea typeface="Bree Serif"/>
                  <a:cs typeface="Bree Serif"/>
                  <a:sym typeface="Bree Serif"/>
                </a:rPr>
                <a:t>Each of the 3rd &amp; 4th pharyngeal pouch develops into </a:t>
              </a:r>
              <a:r>
                <a:rPr lang="ar" sz="1100" u="sng">
                  <a:latin typeface="Bree Serif"/>
                  <a:ea typeface="Bree Serif"/>
                  <a:cs typeface="Bree Serif"/>
                  <a:sym typeface="Bree Serif"/>
                </a:rPr>
                <a:t>dorsal</a:t>
              </a:r>
              <a:r>
                <a:rPr lang="ar" sz="1100">
                  <a:latin typeface="Bree Serif"/>
                  <a:ea typeface="Bree Serif"/>
                  <a:cs typeface="Bree Serif"/>
                  <a:sym typeface="Bree Serif"/>
                </a:rPr>
                <a:t> and </a:t>
              </a:r>
              <a:r>
                <a:rPr lang="ar" sz="1100" u="sng">
                  <a:latin typeface="Bree Serif"/>
                  <a:ea typeface="Bree Serif"/>
                  <a:cs typeface="Bree Serif"/>
                  <a:sym typeface="Bree Serif"/>
                </a:rPr>
                <a:t>ventral</a:t>
              </a:r>
              <a:r>
                <a:rPr lang="ar" sz="1100">
                  <a:latin typeface="Bree Serif"/>
                  <a:ea typeface="Bree Serif"/>
                  <a:cs typeface="Bree Serif"/>
                  <a:sym typeface="Bree Serif"/>
                </a:rPr>
                <a:t> parts.</a:t>
              </a:r>
              <a:endParaRPr sz="1100">
                <a:solidFill>
                  <a:srgbClr val="FF0000"/>
                </a:solidFill>
                <a:latin typeface="Bree Serif"/>
                <a:ea typeface="Bree Serif"/>
                <a:cs typeface="Bree Serif"/>
                <a:sym typeface="Bree Serif"/>
              </a:endParaRPr>
            </a:p>
          </p:txBody>
        </p:sp>
        <p:sp>
          <p:nvSpPr>
            <p:cNvPr id="442" name="Google Shape;442;p45"/>
            <p:cNvSpPr txBox="1"/>
            <p:nvPr/>
          </p:nvSpPr>
          <p:spPr>
            <a:xfrm>
              <a:off x="776478" y="1838991"/>
              <a:ext cx="6012900" cy="642900"/>
            </a:xfrm>
            <a:prstGeom prst="rect">
              <a:avLst/>
            </a:prstGeom>
            <a:noFill/>
            <a:ln cap="flat" cmpd="sng" w="9525">
              <a:solidFill>
                <a:srgbClr val="666666"/>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l">
                <a:spcBef>
                  <a:spcPts val="0"/>
                </a:spcBef>
                <a:spcAft>
                  <a:spcPts val="0"/>
                </a:spcAft>
                <a:buNone/>
              </a:pPr>
              <a:r>
                <a:rPr lang="ar" sz="1100">
                  <a:solidFill>
                    <a:srgbClr val="FF0000"/>
                  </a:solidFill>
                  <a:latin typeface="Bree Serif"/>
                  <a:ea typeface="Bree Serif"/>
                  <a:cs typeface="Bree Serif"/>
                  <a:sym typeface="Bree Serif"/>
                </a:rPr>
                <a:t>By the 6th week :</a:t>
              </a:r>
              <a:r>
                <a:rPr lang="ar" sz="1100">
                  <a:latin typeface="Bree Serif"/>
                  <a:ea typeface="Bree Serif"/>
                  <a:cs typeface="Bree Serif"/>
                  <a:sym typeface="Bree Serif"/>
                </a:rPr>
                <a:t> </a:t>
              </a:r>
              <a:endParaRPr sz="1100">
                <a:latin typeface="Bree Serif"/>
                <a:ea typeface="Bree Serif"/>
                <a:cs typeface="Bree Serif"/>
                <a:sym typeface="Bree Serif"/>
              </a:endParaRPr>
            </a:p>
            <a:p>
              <a:pPr indent="-298450" lvl="0" marL="457200" rtl="0" algn="l">
                <a:spcBef>
                  <a:spcPts val="0"/>
                </a:spcBef>
                <a:spcAft>
                  <a:spcPts val="0"/>
                </a:spcAft>
                <a:buSzPts val="1100"/>
                <a:buFont typeface="Bree Serif"/>
                <a:buChar char="●"/>
              </a:pPr>
              <a:r>
                <a:rPr lang="ar" sz="1100">
                  <a:latin typeface="Bree Serif"/>
                  <a:ea typeface="Bree Serif"/>
                  <a:cs typeface="Bree Serif"/>
                  <a:sym typeface="Bree Serif"/>
                </a:rPr>
                <a:t>The </a:t>
              </a:r>
              <a:r>
                <a:rPr lang="ar" sz="1100">
                  <a:solidFill>
                    <a:srgbClr val="FF0000"/>
                  </a:solidFill>
                  <a:latin typeface="Bree Serif"/>
                  <a:ea typeface="Bree Serif"/>
                  <a:cs typeface="Bree Serif"/>
                  <a:sym typeface="Bree Serif"/>
                </a:rPr>
                <a:t>dorsal</a:t>
              </a:r>
              <a:r>
                <a:rPr lang="ar" sz="1100">
                  <a:latin typeface="Bree Serif"/>
                  <a:ea typeface="Bree Serif"/>
                  <a:cs typeface="Bree Serif"/>
                  <a:sym typeface="Bree Serif"/>
                </a:rPr>
                <a:t> part of the </a:t>
              </a:r>
              <a:r>
                <a:rPr lang="ar" sz="1100">
                  <a:solidFill>
                    <a:srgbClr val="A64D79"/>
                  </a:solidFill>
                  <a:latin typeface="Bree Serif"/>
                  <a:ea typeface="Bree Serif"/>
                  <a:cs typeface="Bree Serif"/>
                  <a:sym typeface="Bree Serif"/>
                </a:rPr>
                <a:t>3rd</a:t>
              </a:r>
              <a:r>
                <a:rPr lang="ar" sz="1100">
                  <a:latin typeface="Bree Serif"/>
                  <a:ea typeface="Bree Serif"/>
                  <a:cs typeface="Bree Serif"/>
                  <a:sym typeface="Bree Serif"/>
                </a:rPr>
                <a:t> pouch develops into </a:t>
              </a:r>
              <a:r>
                <a:rPr lang="ar" sz="1100">
                  <a:solidFill>
                    <a:srgbClr val="A64D79"/>
                  </a:solidFill>
                  <a:latin typeface="Bree Serif"/>
                  <a:ea typeface="Bree Serif"/>
                  <a:cs typeface="Bree Serif"/>
                  <a:sym typeface="Bree Serif"/>
                </a:rPr>
                <a:t>inferior parathyroid bud</a:t>
              </a:r>
              <a:r>
                <a:rPr lang="ar" sz="1100">
                  <a:latin typeface="Bree Serif"/>
                  <a:ea typeface="Bree Serif"/>
                  <a:cs typeface="Bree Serif"/>
                  <a:sym typeface="Bree Serif"/>
                </a:rPr>
                <a:t>,</a:t>
              </a:r>
              <a:endParaRPr sz="1100">
                <a:latin typeface="Bree Serif"/>
                <a:ea typeface="Bree Serif"/>
                <a:cs typeface="Bree Serif"/>
                <a:sym typeface="Bree Serif"/>
              </a:endParaRPr>
            </a:p>
            <a:p>
              <a:pPr indent="-298450" lvl="0" marL="457200" rtl="0" algn="l">
                <a:spcBef>
                  <a:spcPts val="0"/>
                </a:spcBef>
                <a:spcAft>
                  <a:spcPts val="0"/>
                </a:spcAft>
                <a:buSzPts val="1100"/>
                <a:buFont typeface="Bree Serif"/>
                <a:buChar char="●"/>
              </a:pPr>
              <a:r>
                <a:rPr lang="ar" sz="1100">
                  <a:latin typeface="Bree Serif"/>
                  <a:ea typeface="Bree Serif"/>
                  <a:cs typeface="Bree Serif"/>
                  <a:sym typeface="Bree Serif"/>
                </a:rPr>
                <a:t>The </a:t>
              </a:r>
              <a:r>
                <a:rPr lang="ar" sz="1100">
                  <a:solidFill>
                    <a:srgbClr val="FF0000"/>
                  </a:solidFill>
                  <a:latin typeface="Bree Serif"/>
                  <a:ea typeface="Bree Serif"/>
                  <a:cs typeface="Bree Serif"/>
                  <a:sym typeface="Bree Serif"/>
                </a:rPr>
                <a:t>dorsal</a:t>
              </a:r>
              <a:r>
                <a:rPr lang="ar" sz="1100">
                  <a:latin typeface="Bree Serif"/>
                  <a:ea typeface="Bree Serif"/>
                  <a:cs typeface="Bree Serif"/>
                  <a:sym typeface="Bree Serif"/>
                </a:rPr>
                <a:t> part of the </a:t>
              </a:r>
              <a:r>
                <a:rPr lang="ar" sz="1100">
                  <a:solidFill>
                    <a:srgbClr val="45818E"/>
                  </a:solidFill>
                  <a:latin typeface="Bree Serif"/>
                  <a:ea typeface="Bree Serif"/>
                  <a:cs typeface="Bree Serif"/>
                  <a:sym typeface="Bree Serif"/>
                </a:rPr>
                <a:t>4th</a:t>
              </a:r>
              <a:r>
                <a:rPr lang="ar" sz="1100">
                  <a:latin typeface="Bree Serif"/>
                  <a:ea typeface="Bree Serif"/>
                  <a:cs typeface="Bree Serif"/>
                  <a:sym typeface="Bree Serif"/>
                </a:rPr>
                <a:t> pouch develops into the </a:t>
              </a:r>
              <a:r>
                <a:rPr lang="ar" sz="1100">
                  <a:solidFill>
                    <a:srgbClr val="45818E"/>
                  </a:solidFill>
                  <a:latin typeface="Bree Serif"/>
                  <a:ea typeface="Bree Serif"/>
                  <a:cs typeface="Bree Serif"/>
                  <a:sym typeface="Bree Serif"/>
                </a:rPr>
                <a:t>superior parathyroid bud</a:t>
              </a:r>
              <a:r>
                <a:rPr lang="ar" sz="1100">
                  <a:latin typeface="Bree Serif"/>
                  <a:ea typeface="Bree Serif"/>
                  <a:cs typeface="Bree Serif"/>
                  <a:sym typeface="Bree Serif"/>
                </a:rPr>
                <a:t>.</a:t>
              </a:r>
              <a:endParaRPr sz="1100">
                <a:latin typeface="Bree Serif"/>
                <a:ea typeface="Bree Serif"/>
                <a:cs typeface="Bree Serif"/>
                <a:sym typeface="Bree Serif"/>
              </a:endParaRPr>
            </a:p>
          </p:txBody>
        </p:sp>
        <p:sp>
          <p:nvSpPr>
            <p:cNvPr id="443" name="Google Shape;443;p45"/>
            <p:cNvSpPr/>
            <p:nvPr/>
          </p:nvSpPr>
          <p:spPr>
            <a:xfrm>
              <a:off x="339623" y="1313862"/>
              <a:ext cx="314700" cy="314700"/>
            </a:xfrm>
            <a:prstGeom prst="diamond">
              <a:avLst/>
            </a:prstGeom>
            <a:solidFill>
              <a:srgbClr val="AEC0DF"/>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a:solidFill>
                  <a:srgbClr val="FFFFFF"/>
                </a:solidFill>
                <a:latin typeface="Bree Serif"/>
                <a:ea typeface="Bree Serif"/>
                <a:cs typeface="Bree Serif"/>
                <a:sym typeface="Bree Serif"/>
              </a:endParaRPr>
            </a:p>
          </p:txBody>
        </p:sp>
        <p:sp>
          <p:nvSpPr>
            <p:cNvPr id="444" name="Google Shape;444;p45"/>
            <p:cNvSpPr/>
            <p:nvPr/>
          </p:nvSpPr>
          <p:spPr>
            <a:xfrm>
              <a:off x="339628" y="2003095"/>
              <a:ext cx="314700" cy="314700"/>
            </a:xfrm>
            <a:prstGeom prst="diamond">
              <a:avLst/>
            </a:prstGeom>
            <a:solidFill>
              <a:srgbClr val="AEC0DF"/>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a:solidFill>
                  <a:srgbClr val="FFFFFF"/>
                </a:solidFill>
                <a:latin typeface="Bree Serif"/>
                <a:ea typeface="Bree Serif"/>
                <a:cs typeface="Bree Serif"/>
                <a:sym typeface="Bree Serif"/>
              </a:endParaRPr>
            </a:p>
          </p:txBody>
        </p:sp>
        <p:sp>
          <p:nvSpPr>
            <p:cNvPr id="445" name="Google Shape;445;p45"/>
            <p:cNvSpPr/>
            <p:nvPr/>
          </p:nvSpPr>
          <p:spPr>
            <a:xfrm>
              <a:off x="376828" y="3698155"/>
              <a:ext cx="314700" cy="314700"/>
            </a:xfrm>
            <a:prstGeom prst="diamond">
              <a:avLst/>
            </a:prstGeom>
            <a:solidFill>
              <a:srgbClr val="AEC0DF"/>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a:solidFill>
                  <a:srgbClr val="FFFFFF"/>
                </a:solidFill>
                <a:latin typeface="Bree Serif"/>
                <a:ea typeface="Bree Serif"/>
                <a:cs typeface="Bree Serif"/>
                <a:sym typeface="Bree Serif"/>
              </a:endParaRPr>
            </a:p>
          </p:txBody>
        </p:sp>
        <p:sp>
          <p:nvSpPr>
            <p:cNvPr id="446" name="Google Shape;446;p45"/>
            <p:cNvSpPr/>
            <p:nvPr/>
          </p:nvSpPr>
          <p:spPr>
            <a:xfrm>
              <a:off x="376828" y="2793848"/>
              <a:ext cx="314700" cy="314700"/>
            </a:xfrm>
            <a:prstGeom prst="diamond">
              <a:avLst/>
            </a:prstGeom>
            <a:solidFill>
              <a:srgbClr val="AEC0DF"/>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a:solidFill>
                  <a:srgbClr val="FFFFFF"/>
                </a:solidFill>
                <a:latin typeface="Bree Serif"/>
                <a:ea typeface="Bree Serif"/>
                <a:cs typeface="Bree Serif"/>
                <a:sym typeface="Bree Serif"/>
              </a:endParaRPr>
            </a:p>
          </p:txBody>
        </p:sp>
        <p:cxnSp>
          <p:nvCxnSpPr>
            <p:cNvPr id="447" name="Google Shape;447;p45"/>
            <p:cNvCxnSpPr>
              <a:stCxn id="443" idx="3"/>
              <a:endCxn id="441" idx="1"/>
            </p:cNvCxnSpPr>
            <p:nvPr/>
          </p:nvCxnSpPr>
          <p:spPr>
            <a:xfrm>
              <a:off x="654323" y="1471212"/>
              <a:ext cx="122100" cy="0"/>
            </a:xfrm>
            <a:prstGeom prst="straightConnector1">
              <a:avLst/>
            </a:prstGeom>
            <a:noFill/>
            <a:ln cap="flat" cmpd="sng" w="9525">
              <a:solidFill>
                <a:schemeClr val="dk2"/>
              </a:solidFill>
              <a:prstDash val="lgDash"/>
              <a:round/>
              <a:headEnd len="med" w="med" type="none"/>
              <a:tailEnd len="med" w="med" type="none"/>
            </a:ln>
          </p:spPr>
        </p:cxnSp>
        <p:cxnSp>
          <p:nvCxnSpPr>
            <p:cNvPr id="448" name="Google Shape;448;p45"/>
            <p:cNvCxnSpPr>
              <a:stCxn id="444" idx="3"/>
              <a:endCxn id="442" idx="1"/>
            </p:cNvCxnSpPr>
            <p:nvPr/>
          </p:nvCxnSpPr>
          <p:spPr>
            <a:xfrm>
              <a:off x="654328" y="2160445"/>
              <a:ext cx="122100" cy="0"/>
            </a:xfrm>
            <a:prstGeom prst="straightConnector1">
              <a:avLst/>
            </a:prstGeom>
            <a:noFill/>
            <a:ln cap="flat" cmpd="sng" w="9525">
              <a:solidFill>
                <a:schemeClr val="dk2"/>
              </a:solidFill>
              <a:prstDash val="lgDash"/>
              <a:round/>
              <a:headEnd len="med" w="med" type="none"/>
              <a:tailEnd len="med" w="med" type="none"/>
            </a:ln>
          </p:spPr>
        </p:cxnSp>
        <p:cxnSp>
          <p:nvCxnSpPr>
            <p:cNvPr id="449" name="Google Shape;449;p45"/>
            <p:cNvCxnSpPr>
              <a:stCxn id="446" idx="3"/>
              <a:endCxn id="438" idx="1"/>
            </p:cNvCxnSpPr>
            <p:nvPr/>
          </p:nvCxnSpPr>
          <p:spPr>
            <a:xfrm>
              <a:off x="691528" y="2951198"/>
              <a:ext cx="84900" cy="0"/>
            </a:xfrm>
            <a:prstGeom prst="straightConnector1">
              <a:avLst/>
            </a:prstGeom>
            <a:noFill/>
            <a:ln cap="flat" cmpd="sng" w="9525">
              <a:solidFill>
                <a:schemeClr val="dk2"/>
              </a:solidFill>
              <a:prstDash val="lgDash"/>
              <a:round/>
              <a:headEnd len="med" w="med" type="none"/>
              <a:tailEnd len="med" w="med" type="none"/>
            </a:ln>
          </p:spPr>
        </p:cxnSp>
      </p:grpSp>
      <p:pic>
        <p:nvPicPr>
          <p:cNvPr id="450" name="Google Shape;450;p45"/>
          <p:cNvPicPr preferRelativeResize="0"/>
          <p:nvPr/>
        </p:nvPicPr>
        <p:blipFill rotWithShape="1">
          <a:blip r:embed="rId4">
            <a:alphaModFix/>
          </a:blip>
          <a:srcRect b="-3640" l="16339" r="-827" t="3640"/>
          <a:stretch/>
        </p:blipFill>
        <p:spPr>
          <a:xfrm>
            <a:off x="7089756" y="1378675"/>
            <a:ext cx="1735159" cy="1681299"/>
          </a:xfrm>
          <a:prstGeom prst="rect">
            <a:avLst/>
          </a:prstGeom>
          <a:noFill/>
          <a:ln>
            <a:noFill/>
          </a:ln>
        </p:spPr>
      </p:pic>
      <p:sp>
        <p:nvSpPr>
          <p:cNvPr id="451" name="Google Shape;451;p45"/>
          <p:cNvSpPr/>
          <p:nvPr/>
        </p:nvSpPr>
        <p:spPr>
          <a:xfrm>
            <a:off x="8083402" y="2330165"/>
            <a:ext cx="721500" cy="310200"/>
          </a:xfrm>
          <a:prstGeom prst="rect">
            <a:avLst/>
          </a:prstGeom>
          <a:noFill/>
          <a:ln cap="flat" cmpd="sng" w="952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45"/>
          <p:cNvSpPr/>
          <p:nvPr/>
        </p:nvSpPr>
        <p:spPr>
          <a:xfrm>
            <a:off x="7962675" y="2688657"/>
            <a:ext cx="793500" cy="310200"/>
          </a:xfrm>
          <a:prstGeom prst="rect">
            <a:avLst/>
          </a:prstGeom>
          <a:noFill/>
          <a:ln cap="flat" cmpd="sng" w="952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45"/>
          <p:cNvSpPr/>
          <p:nvPr/>
        </p:nvSpPr>
        <p:spPr>
          <a:xfrm>
            <a:off x="7085162" y="2546467"/>
            <a:ext cx="181800" cy="132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45"/>
          <p:cNvSpPr txBox="1"/>
          <p:nvPr/>
        </p:nvSpPr>
        <p:spPr>
          <a:xfrm>
            <a:off x="353009" y="1378687"/>
            <a:ext cx="344100" cy="40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300">
                <a:solidFill>
                  <a:srgbClr val="FFFFFF"/>
                </a:solidFill>
                <a:latin typeface="Bree Serif"/>
                <a:ea typeface="Bree Serif"/>
                <a:cs typeface="Bree Serif"/>
                <a:sym typeface="Bree Serif"/>
              </a:rPr>
              <a:t>1</a:t>
            </a:r>
            <a:endParaRPr sz="1300">
              <a:solidFill>
                <a:srgbClr val="FFFFFF"/>
              </a:solidFill>
              <a:latin typeface="Bree Serif"/>
              <a:ea typeface="Bree Serif"/>
              <a:cs typeface="Bree Serif"/>
              <a:sym typeface="Bree Serif"/>
            </a:endParaRPr>
          </a:p>
        </p:txBody>
      </p:sp>
      <p:sp>
        <p:nvSpPr>
          <p:cNvPr id="455" name="Google Shape;455;p45"/>
          <p:cNvSpPr txBox="1"/>
          <p:nvPr/>
        </p:nvSpPr>
        <p:spPr>
          <a:xfrm>
            <a:off x="353000" y="2134550"/>
            <a:ext cx="306300" cy="38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FFFFFF"/>
                </a:solidFill>
                <a:latin typeface="Bree Serif"/>
                <a:ea typeface="Bree Serif"/>
                <a:cs typeface="Bree Serif"/>
                <a:sym typeface="Bree Serif"/>
              </a:rPr>
              <a:t>2</a:t>
            </a:r>
            <a:endParaRPr>
              <a:solidFill>
                <a:srgbClr val="FFFFFF"/>
              </a:solidFill>
              <a:latin typeface="Bree Serif"/>
              <a:ea typeface="Bree Serif"/>
              <a:cs typeface="Bree Serif"/>
              <a:sym typeface="Bree Serif"/>
            </a:endParaRPr>
          </a:p>
        </p:txBody>
      </p:sp>
      <p:sp>
        <p:nvSpPr>
          <p:cNvPr id="456" name="Google Shape;456;p45"/>
          <p:cNvSpPr txBox="1"/>
          <p:nvPr/>
        </p:nvSpPr>
        <p:spPr>
          <a:xfrm>
            <a:off x="371900" y="2998850"/>
            <a:ext cx="306300" cy="38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FFFFFF"/>
                </a:solidFill>
                <a:latin typeface="Bree Serif"/>
                <a:ea typeface="Bree Serif"/>
                <a:cs typeface="Bree Serif"/>
                <a:sym typeface="Bree Serif"/>
              </a:rPr>
              <a:t>3</a:t>
            </a:r>
            <a:endParaRPr>
              <a:solidFill>
                <a:srgbClr val="FFFFFF"/>
              </a:solidFill>
              <a:latin typeface="Bree Serif"/>
              <a:ea typeface="Bree Serif"/>
              <a:cs typeface="Bree Serif"/>
              <a:sym typeface="Bree Serif"/>
            </a:endParaRPr>
          </a:p>
        </p:txBody>
      </p:sp>
      <p:sp>
        <p:nvSpPr>
          <p:cNvPr id="457" name="Google Shape;457;p45"/>
          <p:cNvSpPr txBox="1"/>
          <p:nvPr/>
        </p:nvSpPr>
        <p:spPr>
          <a:xfrm>
            <a:off x="371900" y="3997970"/>
            <a:ext cx="306300" cy="38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FFFFFF"/>
                </a:solidFill>
                <a:latin typeface="Bree Serif"/>
                <a:ea typeface="Bree Serif"/>
                <a:cs typeface="Bree Serif"/>
                <a:sym typeface="Bree Serif"/>
              </a:rPr>
              <a:t>4</a:t>
            </a:r>
            <a:endParaRPr>
              <a:solidFill>
                <a:srgbClr val="FFFFFF"/>
              </a:solidFill>
              <a:latin typeface="Bree Serif"/>
              <a:ea typeface="Bree Serif"/>
              <a:cs typeface="Bree Serif"/>
              <a:sym typeface="Bree Serif"/>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B29E7C"/>
      </a:lt2>
      <a:accent1>
        <a:srgbClr val="F3D6B8"/>
      </a:accent1>
      <a:accent2>
        <a:srgbClr val="F8C38E"/>
      </a:accent2>
      <a:accent3>
        <a:srgbClr val="E6B788"/>
      </a:accent3>
      <a:accent4>
        <a:srgbClr val="EEB276"/>
      </a:accent4>
      <a:accent5>
        <a:srgbClr val="D09551"/>
      </a:accent5>
      <a:accent6>
        <a:srgbClr val="CEAE7E"/>
      </a:accent6>
      <a:hlink>
        <a:srgbClr val="2626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