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Mada"/>
      <p:regular r:id="rId19"/>
      <p:bold r:id="rId20"/>
    </p:embeddedFont>
    <p:embeddedFont>
      <p:font typeface="Bree Serif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2771A23-CFC8-4D42-A313-02F94B998C80}">
  <a:tblStyle styleId="{A2771A23-CFC8-4D42-A313-02F94B998C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da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21" Type="http://schemas.openxmlformats.org/officeDocument/2006/relationships/font" Target="fonts/BreeSerif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font" Target="fonts/Mada-regular.fntdata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63abf57bbf3b6f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863abf57bbf3b6f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de8a50e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de8a50e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54de6b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6054de6bf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ce4baf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ce4baf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0ce4baf9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0ce4baf9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17c4a0d0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17c4a0d0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017c4a0d0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017c4a0d0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017c4a0d0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017c4a0d0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017c4a0d0_2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017c4a0d0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cc511b49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cc511b49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5675" y="2518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3875" y="1029075"/>
            <a:ext cx="3210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ree Serif"/>
              <a:buNone/>
              <a:defRPr sz="45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None/>
              <a:defRPr sz="15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</a:defRPr>
            </a:lvl1pPr>
            <a:lvl2pPr lvl="1" rtl="0">
              <a:buNone/>
              <a:defRPr b="1">
                <a:solidFill>
                  <a:srgbClr val="000000"/>
                </a:solidFill>
              </a:defRPr>
            </a:lvl2pPr>
            <a:lvl3pPr lvl="2" rtl="0">
              <a:buNone/>
              <a:defRPr b="1">
                <a:solidFill>
                  <a:srgbClr val="000000"/>
                </a:solidFill>
              </a:defRPr>
            </a:lvl3pPr>
            <a:lvl4pPr lvl="3" rtl="0">
              <a:buNone/>
              <a:defRPr b="1">
                <a:solidFill>
                  <a:srgbClr val="000000"/>
                </a:solidFill>
              </a:defRPr>
            </a:lvl4pPr>
            <a:lvl5pPr lvl="4" rtl="0">
              <a:buNone/>
              <a:defRPr b="1">
                <a:solidFill>
                  <a:srgbClr val="000000"/>
                </a:solidFill>
              </a:defRPr>
            </a:lvl5pPr>
            <a:lvl6pPr lvl="5" rtl="0">
              <a:buNone/>
              <a:defRPr b="1">
                <a:solidFill>
                  <a:srgbClr val="000000"/>
                </a:solidFill>
              </a:defRPr>
            </a:lvl6pPr>
            <a:lvl7pPr lvl="6" rtl="0">
              <a:buNone/>
              <a:defRPr b="1">
                <a:solidFill>
                  <a:srgbClr val="000000"/>
                </a:solidFill>
              </a:defRPr>
            </a:lvl7pPr>
            <a:lvl8pPr lvl="7" rtl="0">
              <a:buNone/>
              <a:defRPr b="1">
                <a:solidFill>
                  <a:srgbClr val="000000"/>
                </a:solidFill>
              </a:defRPr>
            </a:lvl8pPr>
            <a:lvl9pPr lvl="8" rtl="0">
              <a:buNone/>
              <a:defRPr b="1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5400000">
            <a:off x="4289100" y="626475"/>
            <a:ext cx="234000" cy="88122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835825" y="4793175"/>
            <a:ext cx="302850" cy="35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ree Serif"/>
              <a:buNone/>
              <a:defRPr i="0" sz="33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ree Serif"/>
              <a:buChar char="•"/>
              <a:defRPr i="0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•"/>
              <a:defRPr i="0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•"/>
              <a:defRPr i="0" sz="15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11.png"/><Relationship Id="rId6" Type="http://schemas.openxmlformats.org/officeDocument/2006/relationships/image" Target="../media/image15.jpg"/><Relationship Id="rId7" Type="http://schemas.openxmlformats.org/officeDocument/2006/relationships/hyperlink" Target="https://docs.google.com/presentation/d/1JD4j9V1SZbw_6y2NgFQe5aUfxkYqYphFJ-Vm0hIYwso/edit?usp=sharing" TargetMode="External"/><Relationship Id="rId8" Type="http://schemas.openxmlformats.org/officeDocument/2006/relationships/hyperlink" Target="https://docs.google.com/presentation/d/1JD4j9V1SZbw_6y2NgFQe5aUfxkYqYphFJ-Vm0hIYwso/edit?usp=sharing" TargetMode="Externa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hyperlink" Target="https://docs.google.com/presentation/d/1JD4j9V1SZbw_6y2NgFQe5aUfxkYqYphFJ-Vm0hIYwso/edit?usp=sharing" TargetMode="External"/><Relationship Id="rId9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hyperlink" Target="https://twitter.com/Anatomy438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s://www.sarahah.com/messages/user/2bda1359-b366-4952-9ee4-9f797a9b65f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 rot="-391575">
            <a:off x="-3175697" y="-657517"/>
            <a:ext cx="8245013" cy="6336483"/>
          </a:xfrm>
          <a:prstGeom prst="cloud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27591" l="14737" r="14411" t="24952"/>
          <a:stretch/>
        </p:blipFill>
        <p:spPr>
          <a:xfrm>
            <a:off x="3998400" y="4549500"/>
            <a:ext cx="9384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349" y="4405500"/>
            <a:ext cx="738025" cy="73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7"/>
          <p:cNvPicPr preferRelativeResize="0"/>
          <p:nvPr/>
        </p:nvPicPr>
        <p:blipFill rotWithShape="1">
          <a:blip r:embed="rId5">
            <a:alphaModFix/>
          </a:blip>
          <a:srcRect b="27552" l="5000" r="47686" t="14830"/>
          <a:stretch/>
        </p:blipFill>
        <p:spPr>
          <a:xfrm>
            <a:off x="5488400" y="770050"/>
            <a:ext cx="3034225" cy="3032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/>
        </p:nvSpPr>
        <p:spPr>
          <a:xfrm>
            <a:off x="76204" y="2809092"/>
            <a:ext cx="41025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Endocrine 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block-Anatomy-Lecture 3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84900" y="1492650"/>
            <a:ext cx="44871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Anatomy &amp; Embryology of </a:t>
            </a: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Adrenal Glands</a:t>
            </a: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6">
            <a:alphaModFix/>
          </a:blip>
          <a:srcRect b="40678" l="16887" r="21277" t="28723"/>
          <a:stretch/>
        </p:blipFill>
        <p:spPr>
          <a:xfrm>
            <a:off x="4936797" y="4549512"/>
            <a:ext cx="1200360" cy="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7">
            <a:hlinkClick r:id="rId7"/>
          </p:cNvPr>
          <p:cNvSpPr txBox="1"/>
          <p:nvPr/>
        </p:nvSpPr>
        <p:spPr>
          <a:xfrm>
            <a:off x="1579425" y="3204200"/>
            <a:ext cx="10512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8"/>
              </a:rPr>
              <a:t>Editing file </a:t>
            </a:r>
            <a:endParaRPr sz="8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6"/>
          <p:cNvPicPr preferRelativeResize="0"/>
          <p:nvPr/>
        </p:nvPicPr>
        <p:blipFill rotWithShape="1">
          <a:blip r:embed="rId3">
            <a:alphaModFix/>
          </a:blip>
          <a:srcRect b="40678" l="16887" r="21277" t="28723"/>
          <a:stretch/>
        </p:blipFill>
        <p:spPr>
          <a:xfrm>
            <a:off x="7628876" y="92051"/>
            <a:ext cx="1459225" cy="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6"/>
          <p:cNvSpPr txBox="1"/>
          <p:nvPr/>
        </p:nvSpPr>
        <p:spPr>
          <a:xfrm>
            <a:off x="2832925" y="217000"/>
            <a:ext cx="3088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Members board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5" name="Google Shape;355;p46"/>
          <p:cNvSpPr txBox="1"/>
          <p:nvPr/>
        </p:nvSpPr>
        <p:spPr>
          <a:xfrm>
            <a:off x="1231575" y="1104713"/>
            <a:ext cx="23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6A89BE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6A89BE"/>
                </a:solidFill>
                <a:latin typeface="Bree Serif"/>
                <a:ea typeface="Bree Serif"/>
                <a:cs typeface="Bree Serif"/>
                <a:sym typeface="Bree Serif"/>
              </a:rPr>
              <a:t>Abdulrahman Shadid</a:t>
            </a:r>
            <a:endParaRPr b="1" sz="1200">
              <a:solidFill>
                <a:srgbClr val="6A89B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6" name="Google Shape;356;p46"/>
          <p:cNvSpPr txBox="1"/>
          <p:nvPr/>
        </p:nvSpPr>
        <p:spPr>
          <a:xfrm>
            <a:off x="4815550" y="1104737"/>
            <a:ext cx="221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Clr>
                <a:srgbClr val="6A89BE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6A89BE"/>
                </a:solidFill>
                <a:latin typeface="Bree Serif"/>
                <a:ea typeface="Bree Serif"/>
                <a:cs typeface="Bree Serif"/>
                <a:sym typeface="Bree Serif"/>
              </a:rPr>
              <a:t>Ateen Almutairi</a:t>
            </a:r>
            <a:endParaRPr b="1" sz="1200">
              <a:solidFill>
                <a:srgbClr val="6A89B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7" name="Google Shape;357;p46"/>
          <p:cNvSpPr txBox="1"/>
          <p:nvPr/>
        </p:nvSpPr>
        <p:spPr>
          <a:xfrm>
            <a:off x="5127163" y="1490550"/>
            <a:ext cx="2411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Girls team 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Ajeed Al Rashoud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‏Taif Alotaibi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‏Noura Al Turki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‏Amirah Al-Zahrani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‏Alhanouf Al-haluli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‏Sara Al-Abdulkarem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‏Renad Al Haqbani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‏Nouf Al Humaidhi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Jude Al Khalifah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Nouf Al Hussaini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Danah Al Halees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Rema Al Mutawa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Maha Al Nahdi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Razan Al zohaifi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Ghalia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Alnufaei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8" name="Google Shape;358;p46"/>
          <p:cNvSpPr txBox="1"/>
          <p:nvPr/>
        </p:nvSpPr>
        <p:spPr>
          <a:xfrm>
            <a:off x="3627475" y="769375"/>
            <a:ext cx="1499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359" name="Google Shape;359;p46"/>
          <p:cNvSpPr/>
          <p:nvPr/>
        </p:nvSpPr>
        <p:spPr>
          <a:xfrm rot="10797218">
            <a:off x="8027273" y="4706680"/>
            <a:ext cx="1112100" cy="299400"/>
          </a:xfrm>
          <a:prstGeom prst="homePlate">
            <a:avLst>
              <a:gd fmla="val 50000" name="adj"/>
            </a:avLst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6">
            <a:hlinkClick r:id="rId4"/>
          </p:cNvPr>
          <p:cNvSpPr txBox="1"/>
          <p:nvPr/>
        </p:nvSpPr>
        <p:spPr>
          <a:xfrm>
            <a:off x="8186275" y="4694550"/>
            <a:ext cx="9531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Editing file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1" name="Google Shape;361;p46"/>
          <p:cNvSpPr txBox="1"/>
          <p:nvPr/>
        </p:nvSpPr>
        <p:spPr>
          <a:xfrm>
            <a:off x="1680050" y="1341225"/>
            <a:ext cx="24117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Boys team: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Mohammed Al-huqbani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Salman Alagla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Ziyad Al-jofan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Ali Aldawood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Khalid Nagshabandi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Sameh nuser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Basamh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Alwaleed Alsaleh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Mohaned Makkawi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Alghamdi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62" name="Google Shape;36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312" y="3777625"/>
            <a:ext cx="1261724" cy="12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125" y="4535375"/>
            <a:ext cx="217201" cy="1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9885" y="4563658"/>
            <a:ext cx="217200" cy="141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65" name="Google Shape;365;p46"/>
          <p:cNvSpPr txBox="1"/>
          <p:nvPr/>
        </p:nvSpPr>
        <p:spPr>
          <a:xfrm rot="-1103">
            <a:off x="401620" y="4303614"/>
            <a:ext cx="9351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Contact us: </a:t>
            </a:r>
            <a:endParaRPr b="1" sz="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66" name="Google Shape;366;p46"/>
          <p:cNvPicPr preferRelativeResize="0"/>
          <p:nvPr/>
        </p:nvPicPr>
        <p:blipFill rotWithShape="1">
          <a:blip r:embed="rId10">
            <a:alphaModFix/>
          </a:blip>
          <a:srcRect b="27552" l="5000" r="47686" t="14830"/>
          <a:stretch/>
        </p:blipFill>
        <p:spPr>
          <a:xfrm>
            <a:off x="1857325" y="1849950"/>
            <a:ext cx="232033" cy="2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/>
        </p:nvSpPr>
        <p:spPr>
          <a:xfrm>
            <a:off x="1004206" y="1996300"/>
            <a:ext cx="54036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Location, shape and relations of the right and left adrenal glands.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Blood supply, lymphatic drainage and nerve supply of right and left adrenal glands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Parts of adrenal glands and function of each part.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Development of adrenal gland and common anomalies.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1145000" y="1593700"/>
            <a:ext cx="5021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the lecture, students should be able to:</a:t>
            </a:r>
            <a:endParaRPr/>
          </a:p>
        </p:txBody>
      </p:sp>
      <p:sp>
        <p:nvSpPr>
          <p:cNvPr id="218" name="Google Shape;218;p38"/>
          <p:cNvSpPr txBox="1"/>
          <p:nvPr/>
        </p:nvSpPr>
        <p:spPr>
          <a:xfrm>
            <a:off x="1658458" y="673236"/>
            <a:ext cx="3552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9" name="Google Shape;2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50" y="1647201"/>
            <a:ext cx="192450" cy="2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 rotWithShape="1">
          <a:blip r:embed="rId4">
            <a:alphaModFix/>
          </a:blip>
          <a:srcRect b="3081" l="8095" r="8095" t="0"/>
          <a:stretch/>
        </p:blipFill>
        <p:spPr>
          <a:xfrm>
            <a:off x="6508014" y="1728100"/>
            <a:ext cx="2347726" cy="3288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6699375" y="413875"/>
            <a:ext cx="1965000" cy="10551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Color guide :</a:t>
            </a:r>
            <a:endParaRPr b="1" i="0" sz="1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boys slides in </a:t>
            </a:r>
            <a:r>
              <a:rPr b="1" i="0" lang="ar" sz="1000" u="none" cap="none" strike="noStrike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Green</a:t>
            </a:r>
            <a:endParaRPr b="1" i="0" sz="1000" u="none" cap="none" strike="noStrike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girls slides in </a:t>
            </a:r>
            <a:r>
              <a:rPr b="1" i="0" lang="ar" sz="1000" u="none" cap="none" strike="noStrike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Purple</a:t>
            </a:r>
            <a:endParaRPr b="1" i="0" sz="1000" u="none" cap="none" strike="noStrike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important in </a:t>
            </a:r>
            <a:r>
              <a:rPr b="1" i="0" lang="ar" sz="10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endParaRPr b="1" i="0" sz="10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Notes </a:t>
            </a: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</a:t>
            </a:r>
            <a:r>
              <a:rPr b="1" i="0" lang="ar" sz="1000" u="none" cap="none" strike="noStrike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Grey</a:t>
            </a:r>
            <a:endParaRPr b="0" i="0" sz="1000" u="none" cap="none" strike="noStrike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2" name="Google Shape;222;p38"/>
          <p:cNvSpPr/>
          <p:nvPr/>
        </p:nvSpPr>
        <p:spPr>
          <a:xfrm rot="-5400000">
            <a:off x="4457100" y="-4457100"/>
            <a:ext cx="234000" cy="91482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pSp>
        <p:nvGrpSpPr>
          <p:cNvPr id="228" name="Google Shape;228;p39"/>
          <p:cNvGrpSpPr/>
          <p:nvPr/>
        </p:nvGrpSpPr>
        <p:grpSpPr>
          <a:xfrm>
            <a:off x="248505" y="692022"/>
            <a:ext cx="1802617" cy="317817"/>
            <a:chOff x="611560" y="2708920"/>
            <a:chExt cx="1728300" cy="379800"/>
          </a:xfrm>
        </p:grpSpPr>
        <p:sp>
          <p:nvSpPr>
            <p:cNvPr id="229" name="Google Shape;229;p39"/>
            <p:cNvSpPr/>
            <p:nvPr/>
          </p:nvSpPr>
          <p:spPr>
            <a:xfrm>
              <a:off x="611560" y="2708920"/>
              <a:ext cx="1728300" cy="379800"/>
            </a:xfrm>
            <a:prstGeom prst="roundRect">
              <a:avLst>
                <a:gd fmla="val 50000" name="adj"/>
              </a:avLst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30" name="Google Shape;230;p39"/>
            <p:cNvSpPr txBox="1"/>
            <p:nvPr/>
          </p:nvSpPr>
          <p:spPr>
            <a:xfrm>
              <a:off x="665833" y="2744923"/>
              <a:ext cx="1619700" cy="30780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Structure</a:t>
              </a:r>
              <a:endParaRPr b="1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231" name="Google Shape;231;p39"/>
          <p:cNvSpPr txBox="1"/>
          <p:nvPr/>
        </p:nvSpPr>
        <p:spPr>
          <a:xfrm>
            <a:off x="402096" y="1068067"/>
            <a:ext cx="56166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They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are yellowish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retroperitoneal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organs located at the upper poles of each kidney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level of T12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They are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surrounding by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renal fascia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with kidney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and separated from the kidney by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perirenal fat </a:t>
            </a:r>
            <a:r>
              <a:rPr lang="ar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(kidney is covered by 4 layers: capsule, perirenal fat, renal fascia and pararenal fat.)</a:t>
            </a:r>
            <a:endParaRPr sz="12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Each gland is composed of an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outer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yellow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cortex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and an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inner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dark brown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medulla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32" name="Google Shape;232;p39"/>
          <p:cNvGrpSpPr/>
          <p:nvPr/>
        </p:nvGrpSpPr>
        <p:grpSpPr>
          <a:xfrm>
            <a:off x="248503" y="2683783"/>
            <a:ext cx="1802617" cy="314892"/>
            <a:chOff x="611560" y="2708920"/>
            <a:chExt cx="1728300" cy="379800"/>
          </a:xfrm>
        </p:grpSpPr>
        <p:sp>
          <p:nvSpPr>
            <p:cNvPr id="233" name="Google Shape;233;p39"/>
            <p:cNvSpPr/>
            <p:nvPr/>
          </p:nvSpPr>
          <p:spPr>
            <a:xfrm>
              <a:off x="611560" y="2708920"/>
              <a:ext cx="1728300" cy="379800"/>
            </a:xfrm>
            <a:prstGeom prst="roundRect">
              <a:avLst>
                <a:gd fmla="val 50000" name="adj"/>
              </a:avLst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34" name="Google Shape;234;p39"/>
            <p:cNvSpPr txBox="1"/>
            <p:nvPr/>
          </p:nvSpPr>
          <p:spPr>
            <a:xfrm>
              <a:off x="665833" y="2744923"/>
              <a:ext cx="1619700" cy="30780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Function</a:t>
              </a:r>
              <a:endParaRPr b="1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235" name="Google Shape;235;p39"/>
          <p:cNvSpPr txBox="1"/>
          <p:nvPr/>
        </p:nvSpPr>
        <p:spPr>
          <a:xfrm>
            <a:off x="402100" y="2944888"/>
            <a:ext cx="5835000" cy="19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a component of the hypothalamic-pituitary-suprarenal axis that is responsible for coordinating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stress response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and metabolism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cortex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secretes hormones that include: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mineralocorticoids: concerned in fluid and electrolyte balance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glucocorticoids: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concerned in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metabolism of carbohydrates, fats, and proteins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sex hormones: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Small amounts, play a role in the prepubertal development of the sex organs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medulla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secretes the catecholamines: epinephrine and norepinephrine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127300" y="114820"/>
            <a:ext cx="8292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Suprarenal Glands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37" name="Google Shape;2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425" y="937563"/>
            <a:ext cx="2490150" cy="17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9025" y="3088875"/>
            <a:ext cx="2453399" cy="163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44" name="Google Shape;244;p40"/>
          <p:cNvSpPr/>
          <p:nvPr/>
        </p:nvSpPr>
        <p:spPr>
          <a:xfrm>
            <a:off x="127300" y="860350"/>
            <a:ext cx="4629900" cy="191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b="1" lang="ar" sz="1200" u="sng">
                <a:latin typeface="Bree Serif"/>
                <a:ea typeface="Bree Serif"/>
                <a:cs typeface="Bree Serif"/>
                <a:sym typeface="Bree Serif"/>
              </a:rPr>
              <a:t>Shape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: Pyramidal </a:t>
            </a:r>
            <a:r>
              <a:rPr lang="ar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or triangular</a:t>
            </a:r>
            <a:endParaRPr sz="12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b="1" lang="ar" sz="1200" u="sng">
                <a:latin typeface="Bree Serif"/>
                <a:ea typeface="Bree Serif"/>
                <a:cs typeface="Bree Serif"/>
                <a:sym typeface="Bree Serif"/>
              </a:rPr>
              <a:t>Location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: c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aps the upper pole of the right kidney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b="1" lang="ar" sz="1200" u="sng">
                <a:latin typeface="Bree Serif"/>
                <a:ea typeface="Bree Serif"/>
                <a:cs typeface="Bree Serif"/>
                <a:sym typeface="Bree Serif"/>
              </a:rPr>
              <a:t>Relations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: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b="1" lang="ar" sz="12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rPr>
              <a:t>Anterior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: right lobe of the liver and IVC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b="1" lang="ar" sz="12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rPr>
              <a:t>Posterior: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diaphragm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b="1" lang="ar" sz="12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rPr>
              <a:t>Medial: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celiac plexus and ganglia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5" name="Google Shape;245;p40"/>
          <p:cNvSpPr/>
          <p:nvPr/>
        </p:nvSpPr>
        <p:spPr>
          <a:xfrm>
            <a:off x="55125" y="2868850"/>
            <a:ext cx="4810500" cy="191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Suprarenal Gland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b="1" lang="ar" sz="12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Shape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crescentic </a:t>
            </a:r>
            <a:r>
              <a:rPr lang="ar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or semilunar</a:t>
            </a:r>
            <a:endParaRPr sz="12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b="1" lang="ar" sz="12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Location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Extends along the medial border of the left kidney from the upper pole to the hilum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b="1" lang="ar" sz="12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Relations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b="1" lang="ar" sz="12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rPr>
              <a:t>Anterior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pancreas, stomach and lesser sac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b="1" lang="ar" sz="12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rPr>
              <a:t>Posterior: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diaphragm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b="1" lang="ar" sz="12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rPr>
              <a:t>Medial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celiac plexus and ganglia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127300" y="53925"/>
            <a:ext cx="92031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Suprarenal Glands: </a:t>
            </a:r>
            <a:r>
              <a:rPr lang="ar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Shape, location and Relations 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7" name="Google Shape;247;p40"/>
          <p:cNvSpPr/>
          <p:nvPr/>
        </p:nvSpPr>
        <p:spPr>
          <a:xfrm>
            <a:off x="-6" y="660328"/>
            <a:ext cx="877800" cy="792600"/>
          </a:xfrm>
          <a:prstGeom prst="diamond">
            <a:avLst/>
          </a:prstGeom>
          <a:solidFill>
            <a:srgbClr val="AEC0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8" name="Google Shape;248;p40"/>
          <p:cNvSpPr/>
          <p:nvPr/>
        </p:nvSpPr>
        <p:spPr>
          <a:xfrm>
            <a:off x="-64456" y="2662053"/>
            <a:ext cx="877800" cy="792600"/>
          </a:xfrm>
          <a:prstGeom prst="diamond">
            <a:avLst/>
          </a:prstGeom>
          <a:solidFill>
            <a:srgbClr val="92B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9" name="Google Shape;249;p40"/>
          <p:cNvSpPr txBox="1"/>
          <p:nvPr/>
        </p:nvSpPr>
        <p:spPr>
          <a:xfrm>
            <a:off x="701169" y="914873"/>
            <a:ext cx="3518400" cy="283500"/>
          </a:xfrm>
          <a:prstGeom prst="rect">
            <a:avLst/>
          </a:prstGeom>
          <a:solidFill>
            <a:srgbClr val="AEC0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Right Suprarenal Gland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0" name="Google Shape;250;p40"/>
          <p:cNvSpPr txBox="1"/>
          <p:nvPr/>
        </p:nvSpPr>
        <p:spPr>
          <a:xfrm>
            <a:off x="609619" y="2916598"/>
            <a:ext cx="3518400" cy="283500"/>
          </a:xfrm>
          <a:prstGeom prst="rect">
            <a:avLst/>
          </a:prstGeom>
          <a:solidFill>
            <a:srgbClr val="92B4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Left </a:t>
            </a: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Suprarenal Gland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1" name="Google Shape;251;p40"/>
          <p:cNvPicPr preferRelativeResize="0"/>
          <p:nvPr/>
        </p:nvPicPr>
        <p:blipFill rotWithShape="1">
          <a:blip r:embed="rId3">
            <a:alphaModFix/>
          </a:blip>
          <a:srcRect b="0" l="13217" r="0" t="0"/>
          <a:stretch/>
        </p:blipFill>
        <p:spPr>
          <a:xfrm>
            <a:off x="5704292" y="723375"/>
            <a:ext cx="2578409" cy="200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4323" y="2823338"/>
            <a:ext cx="1247527" cy="20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475" y="2872660"/>
            <a:ext cx="1440538" cy="190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59" name="Google Shape;259;p41"/>
          <p:cNvSpPr/>
          <p:nvPr/>
        </p:nvSpPr>
        <p:spPr>
          <a:xfrm>
            <a:off x="139425" y="1034175"/>
            <a:ext cx="3022800" cy="19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E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ach gland  is supplied by three arteries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87272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Superior suprarenal artery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630000" rtl="0" algn="l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-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origin: inferior phrenic</a:t>
            </a:r>
            <a:r>
              <a:rPr lang="ar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a branch from </a:t>
            </a:r>
            <a:r>
              <a:rPr lang="ar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abdominal aorta</a:t>
            </a:r>
            <a:endParaRPr sz="12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Middle suprarenal artery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630000" rtl="0" algn="l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-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origin: abdominal aorta </a:t>
            </a:r>
            <a:r>
              <a:rPr lang="ar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single branch</a:t>
            </a:r>
            <a:endParaRPr sz="12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Inferior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suprarenal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artery 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630000" rtl="0" algn="l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-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origin: renal arteries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0" name="Google Shape;260;p41"/>
          <p:cNvSpPr/>
          <p:nvPr/>
        </p:nvSpPr>
        <p:spPr>
          <a:xfrm>
            <a:off x="6278950" y="1071908"/>
            <a:ext cx="2750700" cy="1886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A single vein emerges from the hilum of each gland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256200" lvl="0" marL="45000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Right Suprarenal vein</a:t>
            </a:r>
            <a:endParaRPr sz="1200">
              <a:solidFill>
                <a:srgbClr val="0000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6300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-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drain into: inferior vena cava</a:t>
            </a:r>
            <a:endParaRPr sz="12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56200" lvl="0" marL="4500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Left </a:t>
            </a:r>
            <a:r>
              <a:rPr lang="ar" sz="1200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suprarenal</a:t>
            </a:r>
            <a:r>
              <a:rPr lang="ar" sz="1200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 vein</a:t>
            </a:r>
            <a:endParaRPr sz="1200">
              <a:solidFill>
                <a:srgbClr val="0000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6300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-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drain into: left renal vein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1" name="Google Shape;261;p41"/>
          <p:cNvSpPr/>
          <p:nvPr/>
        </p:nvSpPr>
        <p:spPr>
          <a:xfrm>
            <a:off x="6275250" y="3209705"/>
            <a:ext cx="2750700" cy="1588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87272"/>
              </a:lnSpc>
              <a:spcBef>
                <a:spcPts val="60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drains into: </a:t>
            </a:r>
            <a:r>
              <a:rPr lang="ar" sz="12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lateral aortic lymph nodes</a:t>
            </a:r>
            <a:endParaRPr sz="1200">
              <a:solidFill>
                <a:srgbClr val="38761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2" name="Google Shape;262;p41"/>
          <p:cNvSpPr txBox="1"/>
          <p:nvPr/>
        </p:nvSpPr>
        <p:spPr>
          <a:xfrm>
            <a:off x="139550" y="877800"/>
            <a:ext cx="3022800" cy="3165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Arterial Supply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3" name="Google Shape;263;p41"/>
          <p:cNvSpPr txBox="1"/>
          <p:nvPr/>
        </p:nvSpPr>
        <p:spPr>
          <a:xfrm>
            <a:off x="6278950" y="877800"/>
            <a:ext cx="2750700" cy="316500"/>
          </a:xfrm>
          <a:prstGeom prst="rect">
            <a:avLst/>
          </a:prstGeom>
          <a:solidFill>
            <a:srgbClr val="1155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Venous Drainage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4" name="Google Shape;264;p41"/>
          <p:cNvSpPr txBox="1"/>
          <p:nvPr/>
        </p:nvSpPr>
        <p:spPr>
          <a:xfrm>
            <a:off x="6275276" y="3094450"/>
            <a:ext cx="2750700" cy="316500"/>
          </a:xfrm>
          <a:prstGeom prst="rect">
            <a:avLst/>
          </a:prstGeom>
          <a:solidFill>
            <a:srgbClr val="38761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Lymph Drainage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5" name="Google Shape;265;p41"/>
          <p:cNvSpPr/>
          <p:nvPr/>
        </p:nvSpPr>
        <p:spPr>
          <a:xfrm>
            <a:off x="139525" y="3314989"/>
            <a:ext cx="3022800" cy="148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6199" lvl="0" marL="269999" rtl="0" algn="l">
              <a:lnSpc>
                <a:spcPct val="87272"/>
              </a:lnSpc>
              <a:spcBef>
                <a:spcPts val="60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Sympathetic: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pre</a:t>
            </a:r>
            <a:r>
              <a:rPr lang="ar" sz="1200">
                <a:solidFill>
                  <a:srgbClr val="BF9000"/>
                </a:solidFill>
                <a:latin typeface="Bree Serif"/>
                <a:ea typeface="Bree Serif"/>
                <a:cs typeface="Bree Serif"/>
                <a:sym typeface="Bree Serif"/>
              </a:rPr>
              <a:t>ganglionic sympathetic fiber</a:t>
            </a:r>
            <a:endParaRPr sz="1200">
              <a:solidFill>
                <a:srgbClr val="BF9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540000" rtl="0" algn="l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derived from: </a:t>
            </a:r>
            <a:r>
              <a:rPr lang="ar" sz="1200">
                <a:solidFill>
                  <a:srgbClr val="BF9000"/>
                </a:solidFill>
                <a:latin typeface="Bree Serif"/>
                <a:ea typeface="Bree Serif"/>
                <a:cs typeface="Bree Serif"/>
                <a:sym typeface="Bree Serif"/>
              </a:rPr>
              <a:t>splanchnic nerves</a:t>
            </a:r>
            <a:endParaRPr sz="1200">
              <a:solidFill>
                <a:srgbClr val="BF9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540000" rtl="0" algn="l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○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Most of the nerves end  </a:t>
            </a:r>
            <a:r>
              <a:rPr lang="ar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(postganglionic)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in the medulla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139525" y="3089600"/>
            <a:ext cx="3022800" cy="316500"/>
          </a:xfrm>
          <a:prstGeom prst="rect">
            <a:avLst/>
          </a:prstGeom>
          <a:solidFill>
            <a:srgbClr val="E6B72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Nerve Supply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7" name="Google Shape;267;p41"/>
          <p:cNvSpPr txBox="1"/>
          <p:nvPr/>
        </p:nvSpPr>
        <p:spPr>
          <a:xfrm>
            <a:off x="139425" y="156175"/>
            <a:ext cx="8937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Suprarenal Glands: </a:t>
            </a:r>
            <a:r>
              <a:rPr lang="ar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Supply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68" name="Google Shape;2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596" y="1007538"/>
            <a:ext cx="2828116" cy="19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550" y="3350775"/>
            <a:ext cx="1167175" cy="11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9492" y="3440123"/>
            <a:ext cx="1516132" cy="10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76" name="Google Shape;276;p42"/>
          <p:cNvSpPr txBox="1"/>
          <p:nvPr/>
        </p:nvSpPr>
        <p:spPr>
          <a:xfrm>
            <a:off x="127300" y="174720"/>
            <a:ext cx="8292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Origin of Adrenal Glands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7" name="Google Shape;277;p42"/>
          <p:cNvSpPr/>
          <p:nvPr/>
        </p:nvSpPr>
        <p:spPr>
          <a:xfrm>
            <a:off x="174225" y="775600"/>
            <a:ext cx="5471700" cy="520800"/>
          </a:xfrm>
          <a:prstGeom prst="roundRect">
            <a:avLst>
              <a:gd fmla="val 16667" name="adj"/>
            </a:avLst>
          </a:prstGeom>
          <a:solidFill>
            <a:srgbClr val="D5DBE5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Bree Serif"/>
                <a:ea typeface="Bree Serif"/>
                <a:cs typeface="Bree Serif"/>
                <a:sym typeface="Bree Serif"/>
              </a:rPr>
              <a:t>Adrenal Glands</a:t>
            </a:r>
            <a:endParaRPr b="1"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two parts of the adrenal gland develop from two different origins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763950" y="1461375"/>
            <a:ext cx="4959300" cy="607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highlight>
                  <a:srgbClr val="D5DBE5"/>
                </a:highlight>
                <a:latin typeface="Bree Serif"/>
                <a:ea typeface="Bree Serif"/>
                <a:cs typeface="Bree Serif"/>
                <a:sym typeface="Bree Serif"/>
              </a:rPr>
              <a:t>Adrenal Cortex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: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is mesodermal in origin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Develops from the coelomic epithelium from the posterior abdominal wall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9" name="Google Shape;279;p42"/>
          <p:cNvSpPr txBox="1"/>
          <p:nvPr/>
        </p:nvSpPr>
        <p:spPr>
          <a:xfrm>
            <a:off x="763950" y="2219547"/>
            <a:ext cx="4959300" cy="5052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highlight>
                  <a:srgbClr val="D5DBE5"/>
                </a:highlight>
                <a:latin typeface="Bree Serif"/>
                <a:ea typeface="Bree Serif"/>
                <a:cs typeface="Bree Serif"/>
                <a:sym typeface="Bree Serif"/>
              </a:rPr>
              <a:t>Adrenal Medulla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is ectodermal in origin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Develops from the neural crest cells (chromaffin cells)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220305" y="1260604"/>
            <a:ext cx="3369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81" name="Google Shape;281;p42"/>
          <p:cNvCxnSpPr>
            <a:stCxn id="280" idx="2"/>
            <a:endCxn id="278" idx="1"/>
          </p:cNvCxnSpPr>
          <p:nvPr/>
        </p:nvCxnSpPr>
        <p:spPr>
          <a:xfrm flipH="1" rot="-5400000">
            <a:off x="344805" y="1345954"/>
            <a:ext cx="463200" cy="3753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42"/>
          <p:cNvCxnSpPr>
            <a:stCxn id="280" idx="2"/>
            <a:endCxn id="279" idx="1"/>
          </p:cNvCxnSpPr>
          <p:nvPr/>
        </p:nvCxnSpPr>
        <p:spPr>
          <a:xfrm flipH="1" rot="-5400000">
            <a:off x="-8595" y="1699354"/>
            <a:ext cx="1170000" cy="3753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83" name="Google Shape;283;p42"/>
          <p:cNvSpPr/>
          <p:nvPr/>
        </p:nvSpPr>
        <p:spPr>
          <a:xfrm>
            <a:off x="233578" y="1625398"/>
            <a:ext cx="314700" cy="314700"/>
          </a:xfrm>
          <a:prstGeom prst="diamond">
            <a:avLst/>
          </a:prstGeom>
          <a:solidFill>
            <a:srgbClr val="6A89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2"/>
          <p:cNvSpPr txBox="1"/>
          <p:nvPr/>
        </p:nvSpPr>
        <p:spPr>
          <a:xfrm>
            <a:off x="251801" y="1580260"/>
            <a:ext cx="2070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5" name="Google Shape;285;p42"/>
          <p:cNvSpPr/>
          <p:nvPr/>
        </p:nvSpPr>
        <p:spPr>
          <a:xfrm>
            <a:off x="233578" y="2287659"/>
            <a:ext cx="314700" cy="314700"/>
          </a:xfrm>
          <a:prstGeom prst="diamond">
            <a:avLst/>
          </a:prstGeom>
          <a:solidFill>
            <a:srgbClr val="6A89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2"/>
          <p:cNvSpPr txBox="1"/>
          <p:nvPr/>
        </p:nvSpPr>
        <p:spPr>
          <a:xfrm>
            <a:off x="251801" y="2252878"/>
            <a:ext cx="2070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398" y="954776"/>
            <a:ext cx="2827401" cy="18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/>
          <p:nvPr/>
        </p:nvSpPr>
        <p:spPr>
          <a:xfrm>
            <a:off x="6670150" y="995350"/>
            <a:ext cx="462300" cy="14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2"/>
          <p:cNvSpPr txBox="1"/>
          <p:nvPr/>
        </p:nvSpPr>
        <p:spPr>
          <a:xfrm>
            <a:off x="49058" y="2863275"/>
            <a:ext cx="390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rPr>
              <a:t>Congenital Disorders</a:t>
            </a:r>
            <a:endParaRPr b="1" sz="2400">
              <a:solidFill>
                <a:srgbClr val="AEC0D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0" name="Google Shape;290;p42"/>
          <p:cNvSpPr/>
          <p:nvPr/>
        </p:nvSpPr>
        <p:spPr>
          <a:xfrm rot="-882">
            <a:off x="244500" y="3179549"/>
            <a:ext cx="3509400" cy="5763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6A89BE"/>
          </a:solidFill>
          <a:ln cap="flat" cmpd="sng" w="9525">
            <a:solidFill>
              <a:srgbClr val="6A89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Congenital Adrenal Hyperplasia (CAH) 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1" name="Google Shape;291;p42"/>
          <p:cNvSpPr txBox="1"/>
          <p:nvPr/>
        </p:nvSpPr>
        <p:spPr>
          <a:xfrm>
            <a:off x="242050" y="3685650"/>
            <a:ext cx="67032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Abnormal increase in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cortical cells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resulting in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excessive androgen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production during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fetal period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females, it may lead to → muscularization of external genitalia and enlarged clitoris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males, it may remain undetected in early infancy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both sexes,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later in childhood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this may lead to → rapid growth and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accelerated skeletal maturation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2" name="Google Shape;292;p42"/>
          <p:cNvPicPr preferRelativeResize="0"/>
          <p:nvPr/>
        </p:nvPicPr>
        <p:blipFill rotWithShape="1">
          <a:blip r:embed="rId4">
            <a:alphaModFix/>
          </a:blip>
          <a:srcRect b="0" l="0" r="0" t="8550"/>
          <a:stretch/>
        </p:blipFill>
        <p:spPr>
          <a:xfrm>
            <a:off x="7018000" y="3425350"/>
            <a:ext cx="1741675" cy="14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cxnSp>
        <p:nvCxnSpPr>
          <p:cNvPr id="298" name="Google Shape;298;p43"/>
          <p:cNvCxnSpPr/>
          <p:nvPr/>
        </p:nvCxnSpPr>
        <p:spPr>
          <a:xfrm>
            <a:off x="153763" y="2302157"/>
            <a:ext cx="8949900" cy="0"/>
          </a:xfrm>
          <a:prstGeom prst="straightConnector1">
            <a:avLst/>
          </a:prstGeom>
          <a:noFill/>
          <a:ln cap="flat" cmpd="sng" w="38100">
            <a:solidFill>
              <a:srgbClr val="F3F3F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9" name="Google Shape;299;p43"/>
          <p:cNvSpPr/>
          <p:nvPr/>
        </p:nvSpPr>
        <p:spPr>
          <a:xfrm>
            <a:off x="891553" y="2243500"/>
            <a:ext cx="95100" cy="117300"/>
          </a:xfrm>
          <a:prstGeom prst="ellipse">
            <a:avLst/>
          </a:prstGeom>
          <a:solidFill>
            <a:srgbClr val="6A89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0" name="Google Shape;300;p43"/>
          <p:cNvSpPr/>
          <p:nvPr/>
        </p:nvSpPr>
        <p:spPr>
          <a:xfrm>
            <a:off x="3431663" y="2446683"/>
            <a:ext cx="102900" cy="127200"/>
          </a:xfrm>
          <a:prstGeom prst="ellipse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1" name="Google Shape;301;p43"/>
          <p:cNvSpPr/>
          <p:nvPr/>
        </p:nvSpPr>
        <p:spPr>
          <a:xfrm>
            <a:off x="5417915" y="2216212"/>
            <a:ext cx="106800" cy="132000"/>
          </a:xfrm>
          <a:prstGeom prst="ellipse">
            <a:avLst/>
          </a:prstGeom>
          <a:solidFill>
            <a:srgbClr val="438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02" name="Google Shape;302;p43"/>
          <p:cNvGrpSpPr/>
          <p:nvPr/>
        </p:nvGrpSpPr>
        <p:grpSpPr>
          <a:xfrm rot="10800000">
            <a:off x="3225889" y="1629641"/>
            <a:ext cx="529163" cy="592840"/>
            <a:chOff x="5019564" y="4294004"/>
            <a:chExt cx="914400" cy="1007204"/>
          </a:xfrm>
        </p:grpSpPr>
        <p:sp>
          <p:nvSpPr>
            <p:cNvPr id="303" name="Google Shape;303;p43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D5DBE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3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rgbClr val="D5DBE5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43"/>
          <p:cNvGrpSpPr/>
          <p:nvPr/>
        </p:nvGrpSpPr>
        <p:grpSpPr>
          <a:xfrm>
            <a:off x="5214066" y="2385680"/>
            <a:ext cx="527883" cy="524955"/>
            <a:chOff x="5019564" y="4294004"/>
            <a:chExt cx="914400" cy="1007204"/>
          </a:xfrm>
        </p:grpSpPr>
        <p:sp>
          <p:nvSpPr>
            <p:cNvPr id="306" name="Google Shape;306;p43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4380E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3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rgbClr val="4380E6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43"/>
          <p:cNvGrpSpPr/>
          <p:nvPr/>
        </p:nvGrpSpPr>
        <p:grpSpPr>
          <a:xfrm>
            <a:off x="694813" y="2374543"/>
            <a:ext cx="488564" cy="547214"/>
            <a:chOff x="5019564" y="4294004"/>
            <a:chExt cx="914400" cy="1007204"/>
          </a:xfrm>
        </p:grpSpPr>
        <p:sp>
          <p:nvSpPr>
            <p:cNvPr id="309" name="Google Shape;309;p43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6A89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700" u="none" cap="none" strike="noStrik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0" name="Google Shape;310;p43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rgbClr val="6A89BE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700" u="none" cap="none" strike="noStrik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311" name="Google Shape;311;p43"/>
          <p:cNvSpPr txBox="1"/>
          <p:nvPr/>
        </p:nvSpPr>
        <p:spPr>
          <a:xfrm>
            <a:off x="0" y="2471524"/>
            <a:ext cx="26871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title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During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6th week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of development,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mesenchymal tissue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aggregate forming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fetal cortex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fetal cortex is derived from mesothelium tissue between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developing gonads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(gonadal ridge) and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dorsal mesentery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2" name="Google Shape;312;p43"/>
          <p:cNvSpPr txBox="1"/>
          <p:nvPr/>
        </p:nvSpPr>
        <p:spPr>
          <a:xfrm>
            <a:off x="2093475" y="973624"/>
            <a:ext cx="28272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Derived from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neural crest cells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of the adjacent sympathetic ganglia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forms a  mass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medial to the fetal cortex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(fetal cortex is C-shaped)</a:t>
            </a:r>
            <a:endParaRPr sz="10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6430413" y="2879961"/>
            <a:ext cx="26871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Differentiation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begins mainly during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late fetal period 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cortex differentiate into 2 zones: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-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Zona glomerulosa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-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Zona fasciculata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These 2 zones are presented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at birth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while a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3rd zone appears at the end of the third year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called: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-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Zona reticularis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B539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4481250" y="2879947"/>
            <a:ext cx="19935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second wave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of mesenchymal cells arise from the mesothelium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This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encloses the fetal cortex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forming a thinner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permanent (definitive) cortex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5" name="Google Shape;315;p43"/>
          <p:cNvSpPr txBox="1"/>
          <p:nvPr/>
        </p:nvSpPr>
        <p:spPr>
          <a:xfrm>
            <a:off x="92370" y="88795"/>
            <a:ext cx="8292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Development of Adrenal Gland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6" name="Google Shape;316;p43"/>
          <p:cNvSpPr txBox="1"/>
          <p:nvPr/>
        </p:nvSpPr>
        <p:spPr>
          <a:xfrm>
            <a:off x="92383" y="2601038"/>
            <a:ext cx="1820100" cy="237000"/>
          </a:xfrm>
          <a:prstGeom prst="rect">
            <a:avLst/>
          </a:prstGeom>
          <a:solidFill>
            <a:srgbClr val="6A89BE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The cortex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2587477" y="1766261"/>
            <a:ext cx="1820100" cy="237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The Medulla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8" name="Google Shape;318;p43"/>
          <p:cNvSpPr txBox="1"/>
          <p:nvPr/>
        </p:nvSpPr>
        <p:spPr>
          <a:xfrm>
            <a:off x="4610318" y="2642961"/>
            <a:ext cx="1820100" cy="237000"/>
          </a:xfrm>
          <a:prstGeom prst="rect">
            <a:avLst/>
          </a:prstGeom>
          <a:solidFill>
            <a:srgbClr val="4380E6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Permanent cortex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9" name="Google Shape;319;p43"/>
          <p:cNvSpPr txBox="1"/>
          <p:nvPr/>
        </p:nvSpPr>
        <p:spPr>
          <a:xfrm>
            <a:off x="7026735" y="2642961"/>
            <a:ext cx="1820100" cy="237000"/>
          </a:xfrm>
          <a:prstGeom prst="rect">
            <a:avLst/>
          </a:prstGeom>
          <a:solidFill>
            <a:srgbClr val="AEC0DF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Differentiation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0" name="Google Shape;320;p43"/>
          <p:cNvSpPr/>
          <p:nvPr/>
        </p:nvSpPr>
        <p:spPr>
          <a:xfrm>
            <a:off x="7856315" y="2216212"/>
            <a:ext cx="106800" cy="132000"/>
          </a:xfrm>
          <a:prstGeom prst="ellipse">
            <a:avLst/>
          </a:prstGeom>
          <a:solidFill>
            <a:srgbClr val="AEC0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21" name="Google Shape;321;p43"/>
          <p:cNvGrpSpPr/>
          <p:nvPr/>
        </p:nvGrpSpPr>
        <p:grpSpPr>
          <a:xfrm>
            <a:off x="7652466" y="2385680"/>
            <a:ext cx="527883" cy="524955"/>
            <a:chOff x="5019564" y="4294004"/>
            <a:chExt cx="914400" cy="1007204"/>
          </a:xfrm>
        </p:grpSpPr>
        <p:sp>
          <p:nvSpPr>
            <p:cNvPr id="322" name="Google Shape;322;p43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AEC0D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rgbClr val="AEC0DF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4" name="Google Shape;3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211" y="617261"/>
            <a:ext cx="3446474" cy="153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50" y="795774"/>
            <a:ext cx="1657725" cy="13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7437" y="2733761"/>
            <a:ext cx="1820100" cy="114455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/>
        </p:nvSpPr>
        <p:spPr>
          <a:xfrm>
            <a:off x="6940255" y="4350453"/>
            <a:ext cx="20784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is not recognizable until the end of 3rd year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33" name="Google Shape;333;p44"/>
          <p:cNvSpPr/>
          <p:nvPr/>
        </p:nvSpPr>
        <p:spPr>
          <a:xfrm>
            <a:off x="621525" y="1062300"/>
            <a:ext cx="8090700" cy="978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The suprarenal gland is enclosed within the renal fascia with the kidney but in a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separate compartment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This allows the two organs to be separated easily during surgery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211925" y="1062400"/>
            <a:ext cx="849475" cy="803319"/>
          </a:xfrm>
          <a:prstGeom prst="flowChartMerge">
            <a:avLst/>
          </a:prstGeom>
          <a:solidFill>
            <a:srgbClr val="92B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sz="2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5" name="Google Shape;335;p44"/>
          <p:cNvSpPr txBox="1"/>
          <p:nvPr/>
        </p:nvSpPr>
        <p:spPr>
          <a:xfrm>
            <a:off x="127300" y="174720"/>
            <a:ext cx="8292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Clinical notes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6" name="Google Shape;336;p44"/>
          <p:cNvSpPr/>
          <p:nvPr/>
        </p:nvSpPr>
        <p:spPr>
          <a:xfrm>
            <a:off x="621525" y="2291772"/>
            <a:ext cx="8090700" cy="111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The suprarenal gland of the fetus is 10-20 times larger than the adult’s glands relative to the body weight, and are large compared with the kidneys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This is due to the extensive size of the fetal cortex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The medulla remains relatively small until after birth)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The glands size rapidly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decreases during the first 2-3 weeks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after birth due to the regression of the fetal cortex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7" name="Google Shape;337;p44"/>
          <p:cNvSpPr/>
          <p:nvPr/>
        </p:nvSpPr>
        <p:spPr>
          <a:xfrm>
            <a:off x="211925" y="2300175"/>
            <a:ext cx="849475" cy="768125"/>
          </a:xfrm>
          <a:prstGeom prst="flowChartMerge">
            <a:avLst/>
          </a:prstGeom>
          <a:solidFill>
            <a:srgbClr val="92B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2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8" name="Google Shape;338;p44"/>
          <p:cNvSpPr/>
          <p:nvPr/>
        </p:nvSpPr>
        <p:spPr>
          <a:xfrm>
            <a:off x="621525" y="3676727"/>
            <a:ext cx="8090700" cy="978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It’s involution (shrinkage) is largely completed in the first year of life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6300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During this process, the cortex is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very susceptible to trauma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at birth leading to severe hemorrhage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9" name="Google Shape;339;p44"/>
          <p:cNvSpPr/>
          <p:nvPr/>
        </p:nvSpPr>
        <p:spPr>
          <a:xfrm>
            <a:off x="211925" y="3589331"/>
            <a:ext cx="849475" cy="803319"/>
          </a:xfrm>
          <a:prstGeom prst="flowChartMerge">
            <a:avLst/>
          </a:prstGeom>
          <a:solidFill>
            <a:srgbClr val="92B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 sz="2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/>
          <p:nvPr/>
        </p:nvSpPr>
        <p:spPr>
          <a:xfrm>
            <a:off x="68607" y="51975"/>
            <a:ext cx="2552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QUIZ</a:t>
            </a:r>
            <a:endParaRPr b="1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5" name="Google Shape;345;p45"/>
          <p:cNvSpPr txBox="1"/>
          <p:nvPr/>
        </p:nvSpPr>
        <p:spPr>
          <a:xfrm>
            <a:off x="68600" y="613347"/>
            <a:ext cx="4301100" cy="4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Q1: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structures lies anterior to the Right Adrenal gland ?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abdominal aorta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Right 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lobe of the liver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diaphragm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superior vena cava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Nerve fibers that are supplying the adrenal gland are?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Preganglionic sympathetic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Postganglionic parasympathetic 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Preganglionic parasympathetic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Postganglionic sympathetic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suprarenal gland is separated from the kidney by: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Adrenal fascia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Perirenal fat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Peritoneal fat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renal fascia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Q4:</a:t>
            </a:r>
            <a:r>
              <a:rPr b="0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Adrenal gland is derived from ________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Endoderm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Mesoderm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Endoderm ,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Ectoderm and mesoderm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Ectoderm and mesoderm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6" name="Google Shape;346;p45"/>
          <p:cNvSpPr txBox="1"/>
          <p:nvPr/>
        </p:nvSpPr>
        <p:spPr>
          <a:xfrm>
            <a:off x="4572000" y="628900"/>
            <a:ext cx="4572000" cy="4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Q5: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postganglionic fiber that supply adrenal gland end in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coeliac gangila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medulla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cortex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the hilum of the adrenal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Q6: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structures lies posterior to the Left Adrenal gland ?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diaphragm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lumbar vertebra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right lobe of the liver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celiac plexus and ganglia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Q7: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Adrenal Medulla Develops from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posterior abdomina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l wall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coelomic epithelium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neural crest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neural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tube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Q8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adrenal gland supplied by 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supraspinatus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arteries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superior 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phrenic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splenic artery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abdominal aorta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7" name="Google Shape;347;p45"/>
          <p:cNvSpPr txBox="1"/>
          <p:nvPr>
            <p:ph idx="12" type="sldNum"/>
          </p:nvPr>
        </p:nvSpPr>
        <p:spPr>
          <a:xfrm>
            <a:off x="8830300" y="4749900"/>
            <a:ext cx="28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348" name="Google Shape;348;p45"/>
          <p:cNvGraphicFramePr/>
          <p:nvPr/>
        </p:nvGraphicFramePr>
        <p:xfrm>
          <a:off x="58956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{A2771A23-CFC8-4D42-A313-02F94B998C80}</a:tableStyleId>
              </a:tblPr>
              <a:tblGrid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</a:tblGrid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Q6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Q7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Q8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29E7C"/>
      </a:lt2>
      <a:accent1>
        <a:srgbClr val="F3D6B8"/>
      </a:accent1>
      <a:accent2>
        <a:srgbClr val="F8C38E"/>
      </a:accent2>
      <a:accent3>
        <a:srgbClr val="E6B788"/>
      </a:accent3>
      <a:accent4>
        <a:srgbClr val="EEB276"/>
      </a:accent4>
      <a:accent5>
        <a:srgbClr val="D09551"/>
      </a:accent5>
      <a:accent6>
        <a:srgbClr val="CEAE7E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