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y="5143500" cx="9144000"/>
  <p:notesSz cx="6858000" cy="9144000"/>
  <p:embeddedFontLst>
    <p:embeddedFont>
      <p:font typeface="Bree Serif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5194E2F-AAFB-4732-A9AD-E00AF101128C}">
  <a:tblStyle styleId="{45194E2F-AAFB-4732-A9AD-E00AF10112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21" Type="http://schemas.openxmlformats.org/officeDocument/2006/relationships/font" Target="fonts/BreeSerif-regular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63abf57bbf3b6f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863abf57bbf3b6f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675a633975ffd5a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675a633975ffd5a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cc511b498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cc511b498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7de8a50e8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7de8a50e8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054de6b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6054de6bf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f8c9699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0f8c969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e5b354e1b7dd54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e5b354e1b7dd54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e5b354e1b7dd54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e5b354e1b7dd54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c360f73ebebf3b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5c360f73ebebf3b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8897a75311d61b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8897a75311d61b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5cbeaab388167a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5cbeaab388167a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122a5ff43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122a5ff43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35675" y="251800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3875" y="1029075"/>
            <a:ext cx="32109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832425" y="48837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ree Serif"/>
              <a:buNone/>
              <a:defRPr sz="45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None/>
              <a:defRPr sz="15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000000"/>
                </a:solidFill>
              </a:defRPr>
            </a:lvl1pPr>
            <a:lvl2pPr lvl="1" rtl="0">
              <a:buNone/>
              <a:defRPr b="1">
                <a:solidFill>
                  <a:srgbClr val="000000"/>
                </a:solidFill>
              </a:defRPr>
            </a:lvl2pPr>
            <a:lvl3pPr lvl="2" rtl="0">
              <a:buNone/>
              <a:defRPr b="1">
                <a:solidFill>
                  <a:srgbClr val="000000"/>
                </a:solidFill>
              </a:defRPr>
            </a:lvl3pPr>
            <a:lvl4pPr lvl="3" rtl="0">
              <a:buNone/>
              <a:defRPr b="1">
                <a:solidFill>
                  <a:srgbClr val="000000"/>
                </a:solidFill>
              </a:defRPr>
            </a:lvl4pPr>
            <a:lvl5pPr lvl="4" rtl="0">
              <a:buNone/>
              <a:defRPr b="1">
                <a:solidFill>
                  <a:srgbClr val="000000"/>
                </a:solidFill>
              </a:defRPr>
            </a:lvl5pPr>
            <a:lvl6pPr lvl="5" rtl="0">
              <a:buNone/>
              <a:defRPr b="1">
                <a:solidFill>
                  <a:srgbClr val="000000"/>
                </a:solidFill>
              </a:defRPr>
            </a:lvl6pPr>
            <a:lvl7pPr lvl="6" rtl="0">
              <a:buNone/>
              <a:defRPr b="1">
                <a:solidFill>
                  <a:srgbClr val="000000"/>
                </a:solidFill>
              </a:defRPr>
            </a:lvl7pPr>
            <a:lvl8pPr lvl="7" rtl="0">
              <a:buNone/>
              <a:defRPr b="1">
                <a:solidFill>
                  <a:srgbClr val="000000"/>
                </a:solidFill>
              </a:defRPr>
            </a:lvl8pPr>
            <a:lvl9pPr lvl="8" rtl="0">
              <a:buNone/>
              <a:defRPr b="1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 rot="-5400000">
            <a:off x="4289100" y="626475"/>
            <a:ext cx="234000" cy="88122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835825" y="4793175"/>
            <a:ext cx="302850" cy="35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ree Serif"/>
              <a:buNone/>
              <a:defRPr i="0" sz="33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ree Serif"/>
              <a:buChar char="•"/>
              <a:defRPr i="0" sz="21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•"/>
              <a:defRPr i="0" sz="18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Char char="•"/>
              <a:defRPr i="0" sz="15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2.png"/><Relationship Id="rId6" Type="http://schemas.openxmlformats.org/officeDocument/2006/relationships/image" Target="../media/image5.jpg"/><Relationship Id="rId7" Type="http://schemas.openxmlformats.org/officeDocument/2006/relationships/hyperlink" Target="https://docs.google.com/presentation/d/1JD4j9V1SZbw_6y2NgFQe5aUfxkYqYphFJ-Vm0hIYwso/edit?usp=sharing" TargetMode="External"/><Relationship Id="rId8" Type="http://schemas.openxmlformats.org/officeDocument/2006/relationships/hyperlink" Target="https://docs.google.com/presentation/d/1JD4j9V1SZbw_6y2NgFQe5aUfxkYqYphFJ-Vm0hIYwso/edit?usp=sharin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hyperlink" Target="https://docs.google.com/presentation/d/1JD4j9V1SZbw_6y2NgFQe5aUfxkYqYphFJ-Vm0hIYwso/edit?usp=sharing" TargetMode="External"/><Relationship Id="rId9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hyperlink" Target="https://twitter.com/Anatomy438" TargetMode="External"/><Relationship Id="rId7" Type="http://schemas.openxmlformats.org/officeDocument/2006/relationships/image" Target="../media/image24.png"/><Relationship Id="rId8" Type="http://schemas.openxmlformats.org/officeDocument/2006/relationships/hyperlink" Target="https://www.sarahah.com/messages/user/2bda1359-b366-4952-9ee4-9f797a9b65f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6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7"/>
          <p:cNvPicPr preferRelativeResize="0"/>
          <p:nvPr/>
        </p:nvPicPr>
        <p:blipFill rotWithShape="1">
          <a:blip r:embed="rId3">
            <a:alphaModFix/>
          </a:blip>
          <a:srcRect b="27591" l="14737" r="14411" t="24952"/>
          <a:stretch/>
        </p:blipFill>
        <p:spPr>
          <a:xfrm>
            <a:off x="3998400" y="4549500"/>
            <a:ext cx="938400" cy="5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0349" y="4405500"/>
            <a:ext cx="738025" cy="7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7"/>
          <p:cNvSpPr/>
          <p:nvPr/>
        </p:nvSpPr>
        <p:spPr>
          <a:xfrm rot="-391575">
            <a:off x="-3175697" y="-657517"/>
            <a:ext cx="8245013" cy="6336483"/>
          </a:xfrm>
          <a:prstGeom prst="cloud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37"/>
          <p:cNvPicPr preferRelativeResize="0"/>
          <p:nvPr/>
        </p:nvPicPr>
        <p:blipFill rotWithShape="1">
          <a:blip r:embed="rId5">
            <a:alphaModFix/>
          </a:blip>
          <a:srcRect b="27552" l="5000" r="47686" t="14830"/>
          <a:stretch/>
        </p:blipFill>
        <p:spPr>
          <a:xfrm>
            <a:off x="5488400" y="770050"/>
            <a:ext cx="3034225" cy="303245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/>
          <p:nvPr/>
        </p:nvSpPr>
        <p:spPr>
          <a:xfrm>
            <a:off x="4" y="2809092"/>
            <a:ext cx="41025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Endocrine </a:t>
            </a:r>
            <a:r>
              <a:rPr lang="ar" sz="12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block-Anatomy-Lecture 4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209" name="Google Shape;209;p37"/>
          <p:cNvSpPr txBox="1"/>
          <p:nvPr/>
        </p:nvSpPr>
        <p:spPr>
          <a:xfrm>
            <a:off x="161265" y="1757876"/>
            <a:ext cx="40032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Anatomy of Pancreas 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6">
            <a:alphaModFix/>
          </a:blip>
          <a:srcRect b="40678" l="16887" r="21277" t="28723"/>
          <a:stretch/>
        </p:blipFill>
        <p:spPr>
          <a:xfrm>
            <a:off x="4936797" y="4549512"/>
            <a:ext cx="1200360" cy="5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7">
            <a:hlinkClick r:id="rId7"/>
          </p:cNvPr>
          <p:cNvSpPr txBox="1"/>
          <p:nvPr/>
        </p:nvSpPr>
        <p:spPr>
          <a:xfrm>
            <a:off x="1579425" y="3204200"/>
            <a:ext cx="10512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uFill>
                  <a:noFill/>
                </a:uFill>
                <a:latin typeface="Bree Serif"/>
                <a:ea typeface="Bree Serif"/>
                <a:cs typeface="Bree Serif"/>
                <a:sym typeface="Bree Serif"/>
                <a:hlinkClick r:id="rId8"/>
              </a:rPr>
              <a:t>Editing file </a:t>
            </a:r>
            <a:endParaRPr sz="8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/>
          <p:nvPr>
            <p:ph type="ctrTitle"/>
          </p:nvPr>
        </p:nvSpPr>
        <p:spPr>
          <a:xfrm>
            <a:off x="2639025" y="174176"/>
            <a:ext cx="3334200" cy="6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/>
              <a:t>Clinical Anatomy</a:t>
            </a:r>
            <a:endParaRPr b="1"/>
          </a:p>
        </p:txBody>
      </p:sp>
      <p:sp>
        <p:nvSpPr>
          <p:cNvPr id="373" name="Google Shape;373;p46"/>
          <p:cNvSpPr txBox="1"/>
          <p:nvPr>
            <p:ph idx="1" type="subTitle"/>
          </p:nvPr>
        </p:nvSpPr>
        <p:spPr>
          <a:xfrm>
            <a:off x="507925" y="1349150"/>
            <a:ext cx="5356200" cy="11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/>
              <a:t>Is common.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/>
              <a:t>Compresses the bile duct leading to persistent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/>
              <a:t>obstructive jaundice.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ar" sz="1200"/>
              <a:t>May press the portal vein or may involve the stomach due to close vicinity of these structures to the head of pancreas</a:t>
            </a:r>
            <a:endParaRPr sz="1200"/>
          </a:p>
        </p:txBody>
      </p:sp>
      <p:sp>
        <p:nvSpPr>
          <p:cNvPr id="374" name="Google Shape;374;p46"/>
          <p:cNvSpPr txBox="1"/>
          <p:nvPr>
            <p:ph idx="12" type="sldNum"/>
          </p:nvPr>
        </p:nvSpPr>
        <p:spPr>
          <a:xfrm>
            <a:off x="8832425" y="48837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75" name="Google Shape;375;p46"/>
          <p:cNvSpPr/>
          <p:nvPr/>
        </p:nvSpPr>
        <p:spPr>
          <a:xfrm>
            <a:off x="7083099" y="0"/>
            <a:ext cx="2061000" cy="341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 </a:t>
            </a: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Only found in male’s slides</a:t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6" name="Google Shape;376;p46"/>
          <p:cNvSpPr txBox="1"/>
          <p:nvPr/>
        </p:nvSpPr>
        <p:spPr>
          <a:xfrm>
            <a:off x="396375" y="914875"/>
            <a:ext cx="3513600" cy="341400"/>
          </a:xfrm>
          <a:prstGeom prst="rect">
            <a:avLst/>
          </a:prstGeom>
          <a:solidFill>
            <a:srgbClr val="AEC0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Carcinoma of the head of pancreas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7" name="Google Shape;377;p46"/>
          <p:cNvSpPr/>
          <p:nvPr/>
        </p:nvSpPr>
        <p:spPr>
          <a:xfrm>
            <a:off x="59271" y="728763"/>
            <a:ext cx="557700" cy="620400"/>
          </a:xfrm>
          <a:prstGeom prst="diamond">
            <a:avLst/>
          </a:prstGeom>
          <a:solidFill>
            <a:srgbClr val="6A89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8" name="Google Shape;378;p46"/>
          <p:cNvSpPr txBox="1"/>
          <p:nvPr/>
        </p:nvSpPr>
        <p:spPr>
          <a:xfrm>
            <a:off x="396375" y="2641975"/>
            <a:ext cx="3513600" cy="341400"/>
          </a:xfrm>
          <a:prstGeom prst="rect">
            <a:avLst/>
          </a:prstGeom>
          <a:solidFill>
            <a:srgbClr val="AEC0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Acute pancreatitis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9" name="Google Shape;379;p46"/>
          <p:cNvSpPr/>
          <p:nvPr/>
        </p:nvSpPr>
        <p:spPr>
          <a:xfrm>
            <a:off x="59271" y="2455854"/>
            <a:ext cx="557700" cy="620400"/>
          </a:xfrm>
          <a:prstGeom prst="diamond">
            <a:avLst/>
          </a:prstGeom>
          <a:solidFill>
            <a:srgbClr val="6A89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0" name="Google Shape;380;p46"/>
          <p:cNvSpPr txBox="1"/>
          <p:nvPr/>
        </p:nvSpPr>
        <p:spPr>
          <a:xfrm>
            <a:off x="507925" y="3017025"/>
            <a:ext cx="54654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Is the acute inflammation of the pancreas.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Occurs due to obstruction of pancreatic duct, ingestion of alcohol, viral infections (mumps), or trauma.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It is serious condition because activated pancreatic enzymes leak into the substance of pancreas and initiates the autodigestion of the gland.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Clinically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, it presents as very severe pain in the epigastric region radiating to the back, fever, nausea, and vomiting.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81" name="Google Shape;38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2925" y="1304762"/>
            <a:ext cx="2289501" cy="261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31378"/>
            <a:ext cx="84851" cy="8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7"/>
          <p:cNvSpPr txBox="1"/>
          <p:nvPr/>
        </p:nvSpPr>
        <p:spPr>
          <a:xfrm>
            <a:off x="68607" y="51975"/>
            <a:ext cx="25521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ar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QUIZ</a:t>
            </a:r>
            <a:endParaRPr b="1" i="0" sz="30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8" name="Google Shape;388;p47"/>
          <p:cNvSpPr txBox="1"/>
          <p:nvPr/>
        </p:nvSpPr>
        <p:spPr>
          <a:xfrm>
            <a:off x="68600" y="657600"/>
            <a:ext cx="4723500" cy="4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Q1: 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part of the pancreas is drained by the splenic vein?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Head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B.Body</a:t>
            </a:r>
            <a:endParaRPr b="0" i="0" sz="9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Neck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Uncinate Process 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Q2: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 following structures runs inferior to the neck of the pancreas?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superior mesenteric vessels </a:t>
            </a:r>
            <a:b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Renal arteries</a:t>
            </a:r>
            <a:endParaRPr i="0" sz="9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lang="ar" sz="900">
                <a:solidFill>
                  <a:srgbClr val="0070C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Aorta</a:t>
            </a:r>
            <a:b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 </a:t>
            </a:r>
            <a:r>
              <a:rPr lang="ar" sz="900">
                <a:solidFill>
                  <a:srgbClr val="0070C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Inferior phrenic</a:t>
            </a:r>
            <a:endParaRPr sz="900">
              <a:solidFill>
                <a:srgbClr val="0070C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Q3: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tail of the pancreas runs in which of the following structures?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lang="ar" sz="900">
                <a:solidFill>
                  <a:srgbClr val="0070C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Greater omentum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Gastrosplenic ligament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lang="ar" sz="900">
                <a:solidFill>
                  <a:srgbClr val="0070C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Splenorenal ligament</a:t>
            </a:r>
            <a:endParaRPr sz="900">
              <a:solidFill>
                <a:srgbClr val="0070C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D. lesser </a:t>
            </a:r>
            <a:r>
              <a:rPr lang="ar" sz="900">
                <a:solidFill>
                  <a:srgbClr val="0070C0"/>
                </a:solidFill>
                <a:highlight>
                  <a:schemeClr val="lt1"/>
                </a:highlight>
                <a:latin typeface="Bree Serif"/>
                <a:ea typeface="Bree Serif"/>
                <a:cs typeface="Bree Serif"/>
                <a:sym typeface="Bree Serif"/>
              </a:rPr>
              <a:t>omentum</a:t>
            </a:r>
            <a:endParaRPr sz="900">
              <a:solidFill>
                <a:srgbClr val="0070C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Q4:</a:t>
            </a:r>
            <a:r>
              <a:rPr b="0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stomach is separated from the tail of pancreas by which one of the following ?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lang="ar" sz="900">
                <a:solidFill>
                  <a:srgbClr val="0070C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Lesser omentum</a:t>
            </a:r>
            <a:endParaRPr i="0" sz="9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Lesser sac</a:t>
            </a:r>
            <a:endParaRPr i="0" sz="9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lang="ar" sz="900">
                <a:solidFill>
                  <a:srgbClr val="0070C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Greater omentum </a:t>
            </a:r>
            <a:endParaRPr sz="900">
              <a:solidFill>
                <a:srgbClr val="0070C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highlight>
                  <a:schemeClr val="lt1"/>
                </a:highlight>
                <a:latin typeface="Bree Serif"/>
                <a:ea typeface="Bree Serif"/>
                <a:cs typeface="Bree Serif"/>
                <a:sym typeface="Bree Serif"/>
              </a:rPr>
              <a:t>Splenorenal ligament</a:t>
            </a:r>
            <a:endParaRPr sz="900">
              <a:solidFill>
                <a:srgbClr val="0070C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900">
              <a:solidFill>
                <a:srgbClr val="0070C0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9" name="Google Shape;389;p47"/>
          <p:cNvSpPr txBox="1"/>
          <p:nvPr/>
        </p:nvSpPr>
        <p:spPr>
          <a:xfrm>
            <a:off x="4642600" y="636000"/>
            <a:ext cx="4597800" cy="4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Q5: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part of the pancreas may be injured in a splenectomy procedure?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.Body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Tail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 head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neck 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Q6: 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The Tuber omentale is an extension of: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 The tail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The upper part of head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The lower part of head</a:t>
            </a:r>
            <a:endParaRPr b="0" i="0" sz="9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The body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Q7: </a:t>
            </a:r>
            <a:r>
              <a:rPr i="0" lang="ar" sz="900" u="none" cap="none" strike="noStrike">
                <a:latin typeface="Bree Serif"/>
                <a:ea typeface="Bree Serif"/>
                <a:cs typeface="Bree Serif"/>
                <a:sym typeface="Bree Serif"/>
              </a:rPr>
              <a:t>The splenic vein is embedded in which one of the following pancreatic segments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Body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H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ead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Neck</a:t>
            </a:r>
            <a:endParaRPr b="0" i="0" sz="9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Tail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Q8</a:t>
            </a:r>
            <a:r>
              <a:rPr b="1"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ampulla of vater opens into the duodenal lumen through: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Minor duodenal papilla..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Major duodenal papilla.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Duct of Santorini. 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bile duct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0" name="Google Shape;390;p47"/>
          <p:cNvSpPr txBox="1"/>
          <p:nvPr>
            <p:ph idx="12" type="sldNum"/>
          </p:nvPr>
        </p:nvSpPr>
        <p:spPr>
          <a:xfrm>
            <a:off x="8830300" y="4749900"/>
            <a:ext cx="28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aphicFrame>
        <p:nvGraphicFramePr>
          <p:cNvPr id="391" name="Google Shape;391;p47"/>
          <p:cNvGraphicFramePr/>
          <p:nvPr/>
        </p:nvGraphicFramePr>
        <p:xfrm>
          <a:off x="58956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{45194E2F-AAFB-4732-A9AD-E00AF101128C}</a:tableStyleId>
              </a:tblPr>
              <a:tblGrid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</a:tblGrid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Q1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Q2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Q3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Q4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Q5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Q6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Q7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Q8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D5DBE5"/>
                    </a:solidFill>
                  </a:tcPr>
                </a:tc>
              </a:tr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48"/>
          <p:cNvPicPr preferRelativeResize="0"/>
          <p:nvPr/>
        </p:nvPicPr>
        <p:blipFill rotWithShape="1">
          <a:blip r:embed="rId3">
            <a:alphaModFix/>
          </a:blip>
          <a:srcRect b="40678" l="16887" r="21277" t="28723"/>
          <a:stretch/>
        </p:blipFill>
        <p:spPr>
          <a:xfrm>
            <a:off x="7628876" y="92051"/>
            <a:ext cx="1459225" cy="7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8"/>
          <p:cNvSpPr txBox="1"/>
          <p:nvPr/>
        </p:nvSpPr>
        <p:spPr>
          <a:xfrm>
            <a:off x="2832925" y="217000"/>
            <a:ext cx="30888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Members board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8" name="Google Shape;398;p48"/>
          <p:cNvSpPr txBox="1"/>
          <p:nvPr/>
        </p:nvSpPr>
        <p:spPr>
          <a:xfrm>
            <a:off x="1231575" y="1104713"/>
            <a:ext cx="2330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6A89BE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6A89BE"/>
                </a:solidFill>
                <a:latin typeface="Bree Serif"/>
                <a:ea typeface="Bree Serif"/>
                <a:cs typeface="Bree Serif"/>
                <a:sym typeface="Bree Serif"/>
              </a:rPr>
              <a:t>Abdulrahman Shadid</a:t>
            </a:r>
            <a:endParaRPr b="1" sz="1200">
              <a:solidFill>
                <a:srgbClr val="6A89B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9" name="Google Shape;399;p48"/>
          <p:cNvSpPr txBox="1"/>
          <p:nvPr/>
        </p:nvSpPr>
        <p:spPr>
          <a:xfrm>
            <a:off x="4815550" y="1104737"/>
            <a:ext cx="2213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rtl="0" algn="ctr">
              <a:spcBef>
                <a:spcPts val="0"/>
              </a:spcBef>
              <a:spcAft>
                <a:spcPts val="0"/>
              </a:spcAft>
              <a:buClr>
                <a:srgbClr val="6A89BE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6A89BE"/>
                </a:solidFill>
                <a:latin typeface="Bree Serif"/>
                <a:ea typeface="Bree Serif"/>
                <a:cs typeface="Bree Serif"/>
                <a:sym typeface="Bree Serif"/>
              </a:rPr>
              <a:t>Ateen Almutairi</a:t>
            </a:r>
            <a:endParaRPr b="1" sz="1200">
              <a:solidFill>
                <a:srgbClr val="6A89B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0" name="Google Shape;400;p48"/>
          <p:cNvSpPr txBox="1"/>
          <p:nvPr/>
        </p:nvSpPr>
        <p:spPr>
          <a:xfrm>
            <a:off x="5034015" y="1450925"/>
            <a:ext cx="24117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Girls team :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Ajeed Al Rashoud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‏Taif Alotaibi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‏Noura Al Turki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‏Amirah Al-Zahrani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‏Alhanouf Al-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hilali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‏Sara Al-Abdulkarem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‏Renad Al Haqbani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‏Nouf Al Humaidhi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Jude Al Khalifah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Nouf Al Hussaini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Danah Al Halees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Rema Al Mutawa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Maha Al Nahdi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Razan Al zohaifi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Ghalia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Alnufaei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1" name="Google Shape;401;p48"/>
          <p:cNvSpPr txBox="1"/>
          <p:nvPr/>
        </p:nvSpPr>
        <p:spPr>
          <a:xfrm>
            <a:off x="3627475" y="769375"/>
            <a:ext cx="14997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Team leaders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402" name="Google Shape;402;p48"/>
          <p:cNvSpPr/>
          <p:nvPr/>
        </p:nvSpPr>
        <p:spPr>
          <a:xfrm rot="10797218">
            <a:off x="8027273" y="4706680"/>
            <a:ext cx="1112100" cy="299400"/>
          </a:xfrm>
          <a:prstGeom prst="homePlate">
            <a:avLst>
              <a:gd fmla="val 50000" name="adj"/>
            </a:avLst>
          </a:prstGeom>
          <a:solidFill>
            <a:srgbClr val="D5DB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8">
            <a:hlinkClick r:id="rId4"/>
          </p:cNvPr>
          <p:cNvSpPr txBox="1"/>
          <p:nvPr/>
        </p:nvSpPr>
        <p:spPr>
          <a:xfrm>
            <a:off x="8186275" y="4694550"/>
            <a:ext cx="9531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Editing file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4" name="Google Shape;404;p48"/>
          <p:cNvSpPr txBox="1"/>
          <p:nvPr/>
        </p:nvSpPr>
        <p:spPr>
          <a:xfrm>
            <a:off x="1680050" y="1341225"/>
            <a:ext cx="2411700" cy="2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Boys team: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Mohammed Al-huqbani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Salman Alagla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Ziyad Al-jofan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Ali Aldawood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Khalid Nagshabandi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Sameh nuser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Basamh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Alwaleed Alsaleh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Mohaned Makkawi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Alghamdi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05" name="Google Shape;405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312" y="3777625"/>
            <a:ext cx="1261724" cy="12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125" y="4535375"/>
            <a:ext cx="217201" cy="1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8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9885" y="4563658"/>
            <a:ext cx="217200" cy="141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408" name="Google Shape;408;p48"/>
          <p:cNvSpPr txBox="1"/>
          <p:nvPr/>
        </p:nvSpPr>
        <p:spPr>
          <a:xfrm rot="-1103">
            <a:off x="401620" y="4303614"/>
            <a:ext cx="9351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Contact us: </a:t>
            </a:r>
            <a:endParaRPr b="1" sz="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09" name="Google Shape;409;p48"/>
          <p:cNvPicPr preferRelativeResize="0"/>
          <p:nvPr/>
        </p:nvPicPr>
        <p:blipFill rotWithShape="1">
          <a:blip r:embed="rId10">
            <a:alphaModFix/>
          </a:blip>
          <a:srcRect b="27552" l="5000" r="47686" t="14830"/>
          <a:stretch/>
        </p:blipFill>
        <p:spPr>
          <a:xfrm>
            <a:off x="5194630" y="3705759"/>
            <a:ext cx="232032" cy="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8"/>
          <p:cNvPicPr preferRelativeResize="0"/>
          <p:nvPr/>
        </p:nvPicPr>
        <p:blipFill rotWithShape="1">
          <a:blip r:embed="rId10">
            <a:alphaModFix/>
          </a:blip>
          <a:srcRect b="27552" l="5000" r="47686" t="14830"/>
          <a:stretch/>
        </p:blipFill>
        <p:spPr>
          <a:xfrm>
            <a:off x="5192978" y="1161864"/>
            <a:ext cx="232032" cy="2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/>
        </p:nvSpPr>
        <p:spPr>
          <a:xfrm>
            <a:off x="1145000" y="1881292"/>
            <a:ext cx="5473500" cy="17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anatomical view of the pancreas regarding to: location, parts ,relations, ducts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Arterial supply &amp; Venous drainage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nerve supply and lymph drainage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1145000" y="1593700"/>
            <a:ext cx="50217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 the end of the lecture, students should be able to:</a:t>
            </a:r>
            <a:endParaRPr/>
          </a:p>
        </p:txBody>
      </p:sp>
      <p:sp>
        <p:nvSpPr>
          <p:cNvPr id="218" name="Google Shape;218;p38"/>
          <p:cNvSpPr txBox="1"/>
          <p:nvPr/>
        </p:nvSpPr>
        <p:spPr>
          <a:xfrm>
            <a:off x="1658458" y="673236"/>
            <a:ext cx="35526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Objectives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9" name="Google Shape;2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50" y="1647201"/>
            <a:ext cx="192450" cy="2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8"/>
          <p:cNvPicPr preferRelativeResize="0"/>
          <p:nvPr/>
        </p:nvPicPr>
        <p:blipFill rotWithShape="1">
          <a:blip r:embed="rId4">
            <a:alphaModFix/>
          </a:blip>
          <a:srcRect b="3081" l="8095" r="8095" t="0"/>
          <a:stretch/>
        </p:blipFill>
        <p:spPr>
          <a:xfrm>
            <a:off x="6508014" y="1728100"/>
            <a:ext cx="2347726" cy="328863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8"/>
          <p:cNvSpPr txBox="1"/>
          <p:nvPr/>
        </p:nvSpPr>
        <p:spPr>
          <a:xfrm>
            <a:off x="6699375" y="413875"/>
            <a:ext cx="1965000" cy="10551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Color guide :</a:t>
            </a:r>
            <a:endParaRPr b="1" i="0" sz="10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boys slides in </a:t>
            </a:r>
            <a:r>
              <a:rPr b="1" i="0" lang="ar" sz="1000" u="none" cap="none" strike="noStrike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Green</a:t>
            </a:r>
            <a:endParaRPr b="1" i="0" sz="1000" u="none" cap="none" strike="noStrike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girls slides in </a:t>
            </a:r>
            <a:r>
              <a:rPr b="1" i="0" lang="ar" sz="1000" u="none" cap="none" strike="noStrike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Purple</a:t>
            </a:r>
            <a:endParaRPr b="1" i="0" sz="1000" u="none" cap="none" strike="noStrike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important in </a:t>
            </a:r>
            <a:r>
              <a:rPr b="1" i="0" lang="ar" sz="10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Red</a:t>
            </a:r>
            <a:endParaRPr b="1" i="0" sz="10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Notes </a:t>
            </a: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 </a:t>
            </a:r>
            <a:r>
              <a:rPr b="1" i="0" lang="ar" sz="1000" u="none" cap="none" strike="noStrike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Grey</a:t>
            </a:r>
            <a:endParaRPr b="0" i="0" sz="1000" u="none" cap="none" strike="noStrike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2" name="Google Shape;222;p38"/>
          <p:cNvSpPr/>
          <p:nvPr/>
        </p:nvSpPr>
        <p:spPr>
          <a:xfrm rot="-5400000">
            <a:off x="4457100" y="-4457100"/>
            <a:ext cx="234000" cy="91482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28" name="Google Shape;228;p39"/>
          <p:cNvSpPr txBox="1"/>
          <p:nvPr/>
        </p:nvSpPr>
        <p:spPr>
          <a:xfrm>
            <a:off x="396374" y="991075"/>
            <a:ext cx="2665500" cy="283500"/>
          </a:xfrm>
          <a:prstGeom prst="rect">
            <a:avLst/>
          </a:prstGeom>
          <a:solidFill>
            <a:srgbClr val="AEC0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Location 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9" name="Google Shape;229;p39"/>
          <p:cNvSpPr txBox="1"/>
          <p:nvPr/>
        </p:nvSpPr>
        <p:spPr>
          <a:xfrm>
            <a:off x="426111" y="2324575"/>
            <a:ext cx="2665500" cy="283500"/>
          </a:xfrm>
          <a:prstGeom prst="rect">
            <a:avLst/>
          </a:prstGeom>
          <a:solidFill>
            <a:srgbClr val="AEC0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Shape 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0" name="Google Shape;230;p39"/>
          <p:cNvSpPr txBox="1"/>
          <p:nvPr/>
        </p:nvSpPr>
        <p:spPr>
          <a:xfrm>
            <a:off x="396374" y="3277075"/>
            <a:ext cx="2665500" cy="283500"/>
          </a:xfrm>
          <a:prstGeom prst="rect">
            <a:avLst/>
          </a:prstGeom>
          <a:solidFill>
            <a:srgbClr val="AEC0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Size 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1" name="Google Shape;231;p39"/>
          <p:cNvSpPr txBox="1"/>
          <p:nvPr/>
        </p:nvSpPr>
        <p:spPr>
          <a:xfrm>
            <a:off x="435399" y="4264600"/>
            <a:ext cx="2665500" cy="283500"/>
          </a:xfrm>
          <a:prstGeom prst="rect">
            <a:avLst/>
          </a:prstGeom>
          <a:solidFill>
            <a:srgbClr val="AEC0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Parts 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2" name="Google Shape;232;p39"/>
          <p:cNvSpPr txBox="1"/>
          <p:nvPr/>
        </p:nvSpPr>
        <p:spPr>
          <a:xfrm>
            <a:off x="217628" y="296650"/>
            <a:ext cx="335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Pancreas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3" name="Google Shape;233;p39"/>
          <p:cNvSpPr txBox="1"/>
          <p:nvPr/>
        </p:nvSpPr>
        <p:spPr>
          <a:xfrm>
            <a:off x="319325" y="1335650"/>
            <a:ext cx="6336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The greater part is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Retroperitoneal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structure, </a:t>
            </a: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behind the lesser sac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it </a:t>
            </a:r>
            <a:r>
              <a:rPr b="1"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lies</a:t>
            </a: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 on the posterior abdominal wall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in the Epigastrium &amp; Left upper quadrant of the abdomen.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extends</a:t>
            </a: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 in a transverse oblique direction at the transpyloric plane (1st lumbar vertebral)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from the concavity of the duodenum on the right to the hilum of the spleen on the left. </a:t>
            </a:r>
            <a:r>
              <a:rPr lang="ar" sz="10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opposite (T12– L3)</a:t>
            </a:r>
            <a:endParaRPr sz="1000">
              <a:solidFill>
                <a:srgbClr val="6AA84F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000"/>
              <a:buFont typeface="Bree Serif"/>
              <a:buAutoNum type="arabicPeriod"/>
            </a:pP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because of its oblique direction the tail is higher than the head (at T12).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4" name="Google Shape;234;p39"/>
          <p:cNvSpPr txBox="1"/>
          <p:nvPr/>
        </p:nvSpPr>
        <p:spPr>
          <a:xfrm>
            <a:off x="319325" y="2625175"/>
            <a:ext cx="59397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The pancreas is “J”-shaped or RETORT shaped being set obliquely.</a:t>
            </a:r>
            <a:endParaRPr sz="10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It is Lobulated Because it is surrounded by a fibrous tissue capsule from which septa pass into the gland and  divide it  into lobes. The lobes are divided into lobules.</a:t>
            </a:r>
            <a:endParaRPr sz="10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5" name="Google Shape;235;p39"/>
          <p:cNvSpPr txBox="1"/>
          <p:nvPr/>
        </p:nvSpPr>
        <p:spPr>
          <a:xfrm>
            <a:off x="319325" y="3581871"/>
            <a:ext cx="30000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an elongated soft pinkish structure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weight :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(60-100) gram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length: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(6-10) inch</a:t>
            </a:r>
            <a:r>
              <a:rPr lang="ar" sz="10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 (12–15) cm</a:t>
            </a:r>
            <a:endParaRPr sz="10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6" name="Google Shape;236;p39"/>
          <p:cNvSpPr txBox="1"/>
          <p:nvPr/>
        </p:nvSpPr>
        <p:spPr>
          <a:xfrm>
            <a:off x="319325" y="4545925"/>
            <a:ext cx="61743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is divided into:          •Head                 •Neck                  • Body                       •Tail.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7" name="Google Shape;237;p39"/>
          <p:cNvSpPr/>
          <p:nvPr/>
        </p:nvSpPr>
        <p:spPr>
          <a:xfrm>
            <a:off x="32102" y="812725"/>
            <a:ext cx="557700" cy="620400"/>
          </a:xfrm>
          <a:prstGeom prst="diamond">
            <a:avLst/>
          </a:prstGeom>
          <a:solidFill>
            <a:srgbClr val="6A89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1</a:t>
            </a:r>
            <a:endParaRPr sz="24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8" name="Google Shape;238;p39"/>
          <p:cNvSpPr/>
          <p:nvPr/>
        </p:nvSpPr>
        <p:spPr>
          <a:xfrm>
            <a:off x="61840" y="2121095"/>
            <a:ext cx="557700" cy="620400"/>
          </a:xfrm>
          <a:prstGeom prst="diamond">
            <a:avLst/>
          </a:prstGeom>
          <a:solidFill>
            <a:srgbClr val="6A89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  <a:endParaRPr sz="24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9" name="Google Shape;239;p39"/>
          <p:cNvSpPr/>
          <p:nvPr/>
        </p:nvSpPr>
        <p:spPr>
          <a:xfrm>
            <a:off x="68752" y="3108637"/>
            <a:ext cx="557700" cy="620400"/>
          </a:xfrm>
          <a:prstGeom prst="diamond">
            <a:avLst/>
          </a:prstGeom>
          <a:solidFill>
            <a:srgbClr val="6A89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3</a:t>
            </a:r>
            <a:endParaRPr sz="24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0" name="Google Shape;240;p39"/>
          <p:cNvSpPr/>
          <p:nvPr/>
        </p:nvSpPr>
        <p:spPr>
          <a:xfrm>
            <a:off x="61851" y="4096150"/>
            <a:ext cx="557700" cy="620400"/>
          </a:xfrm>
          <a:prstGeom prst="diamond">
            <a:avLst/>
          </a:prstGeom>
          <a:solidFill>
            <a:srgbClr val="6A89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4</a:t>
            </a:r>
            <a:endParaRPr sz="24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41" name="Google Shape;2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9937" y="2999007"/>
            <a:ext cx="2059525" cy="154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9"/>
          <p:cNvPicPr preferRelativeResize="0"/>
          <p:nvPr/>
        </p:nvPicPr>
        <p:blipFill rotWithShape="1">
          <a:blip r:embed="rId4">
            <a:alphaModFix/>
          </a:blip>
          <a:srcRect b="0" l="0" r="39994" t="0"/>
          <a:stretch/>
        </p:blipFill>
        <p:spPr>
          <a:xfrm>
            <a:off x="6932425" y="914875"/>
            <a:ext cx="1982426" cy="17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pic>
        <p:nvPicPr>
          <p:cNvPr id="248" name="Google Shape;24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105" y="3153651"/>
            <a:ext cx="1847823" cy="147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9674" y="677775"/>
            <a:ext cx="2549777" cy="18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0"/>
          <p:cNvSpPr txBox="1"/>
          <p:nvPr/>
        </p:nvSpPr>
        <p:spPr>
          <a:xfrm>
            <a:off x="274653" y="59575"/>
            <a:ext cx="44409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Parts </a:t>
            </a: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of Pancreas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51" name="Google Shape;251;p40"/>
          <p:cNvGrpSpPr/>
          <p:nvPr/>
        </p:nvGrpSpPr>
        <p:grpSpPr>
          <a:xfrm>
            <a:off x="482025" y="677776"/>
            <a:ext cx="5114271" cy="2220906"/>
            <a:chOff x="440185" y="480524"/>
            <a:chExt cx="4974004" cy="1988990"/>
          </a:xfrm>
        </p:grpSpPr>
        <p:sp>
          <p:nvSpPr>
            <p:cNvPr id="252" name="Google Shape;252;p40"/>
            <p:cNvSpPr/>
            <p:nvPr/>
          </p:nvSpPr>
          <p:spPr>
            <a:xfrm>
              <a:off x="440797" y="480524"/>
              <a:ext cx="2791500" cy="338100"/>
            </a:xfrm>
            <a:prstGeom prst="roundRect">
              <a:avLst>
                <a:gd fmla="val 50000" name="adj"/>
              </a:avLst>
            </a:prstGeom>
            <a:solidFill>
              <a:srgbClr val="AEC0DF"/>
            </a:solidFill>
            <a:ln>
              <a:noFill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80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Head of pancreas</a:t>
              </a:r>
              <a:endParaRPr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53" name="Google Shape;253;p40"/>
            <p:cNvSpPr txBox="1"/>
            <p:nvPr/>
          </p:nvSpPr>
          <p:spPr>
            <a:xfrm>
              <a:off x="440185" y="912817"/>
              <a:ext cx="4974000" cy="4017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100">
                  <a:solidFill>
                    <a:srgbClr val="93C47D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is the enlarged</a:t>
              </a:r>
              <a:r>
                <a:rPr lang="ar" sz="11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and</a:t>
              </a:r>
              <a:r>
                <a:rPr lang="ar" sz="11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disc shaped</a:t>
              </a:r>
              <a:r>
                <a:rPr lang="ar" sz="1100">
                  <a:latin typeface="Bree Serif"/>
                  <a:ea typeface="Bree Serif"/>
                  <a:cs typeface="Bree Serif"/>
                  <a:sym typeface="Bree Serif"/>
                </a:rPr>
                <a:t> right end of the pancreas </a:t>
              </a:r>
              <a:r>
                <a:rPr lang="ar" sz="1100">
                  <a:solidFill>
                    <a:srgbClr val="93C47D"/>
                  </a:solidFill>
                  <a:latin typeface="Bree Serif"/>
                  <a:ea typeface="Bree Serif"/>
                  <a:cs typeface="Bree Serif"/>
                  <a:sym typeface="Bree Serif"/>
                </a:rPr>
                <a:t>with one process called uncinate process</a:t>
              </a:r>
              <a:endParaRPr sz="11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54" name="Google Shape;254;p40"/>
            <p:cNvSpPr txBox="1"/>
            <p:nvPr/>
          </p:nvSpPr>
          <p:spPr>
            <a:xfrm>
              <a:off x="440189" y="1399414"/>
              <a:ext cx="4974000" cy="10701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-249849" lvl="0" marL="269999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Bree Serif"/>
                <a:buChar char="●"/>
              </a:pPr>
              <a:r>
                <a:rPr lang="ar" sz="11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Lies within the concavity of the </a:t>
              </a:r>
              <a:r>
                <a:rPr lang="ar" sz="11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C-shaped duodenal loop</a:t>
              </a:r>
              <a:r>
                <a:rPr lang="ar" sz="1100">
                  <a:solidFill>
                    <a:srgbClr val="93C47D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in front of L2)</a:t>
              </a:r>
              <a:endParaRPr sz="11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49849" lvl="0" marL="269999" rtl="0" algn="l">
                <a:spcBef>
                  <a:spcPts val="0"/>
                </a:spcBef>
                <a:spcAft>
                  <a:spcPts val="0"/>
                </a:spcAft>
                <a:buClr>
                  <a:srgbClr val="674EA7"/>
                </a:buClr>
                <a:buSzPts val="1100"/>
                <a:buFont typeface="Bree Serif"/>
                <a:buChar char="●"/>
              </a:pPr>
              <a:r>
                <a:rPr lang="ar" sz="1100">
                  <a:solidFill>
                    <a:srgbClr val="674EA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Related to the 2nd and 3rd portions of the duodenum.</a:t>
              </a:r>
              <a:endParaRPr sz="11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49849" lvl="0" marL="269999" rtl="0" algn="l">
                <a:spcBef>
                  <a:spcPts val="0"/>
                </a:spcBef>
                <a:spcAft>
                  <a:spcPts val="0"/>
                </a:spcAft>
                <a:buClr>
                  <a:srgbClr val="674EA7"/>
                </a:buClr>
                <a:buSzPts val="1100"/>
                <a:buFont typeface="Bree Serif"/>
                <a:buChar char="●"/>
              </a:pPr>
              <a:r>
                <a:rPr lang="ar" sz="1100">
                  <a:solidFill>
                    <a:srgbClr val="674EA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On the left, it emerges into the neck.</a:t>
              </a:r>
              <a:endParaRPr sz="11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49849" lvl="0" marL="269999" rtl="0" algn="l">
                <a:spcBef>
                  <a:spcPts val="0"/>
                </a:spcBef>
                <a:spcAft>
                  <a:spcPts val="0"/>
                </a:spcAft>
                <a:buClr>
                  <a:srgbClr val="674EA7"/>
                </a:buClr>
                <a:buSzPts val="1100"/>
                <a:buFont typeface="Bree Serif"/>
                <a:buChar char="●"/>
              </a:pPr>
              <a:r>
                <a:rPr lang="ar" sz="1100">
                  <a:solidFill>
                    <a:srgbClr val="674EA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On the right, it Includes </a:t>
              </a:r>
              <a:r>
                <a:rPr b="1" lang="ar" sz="1100">
                  <a:solidFill>
                    <a:srgbClr val="674EA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Uncinate Process </a:t>
              </a:r>
              <a:r>
                <a:rPr lang="ar" sz="1100">
                  <a:solidFill>
                    <a:srgbClr val="674EA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( an extension of the lower part of the head behind the superior mesenteric vessels</a:t>
              </a:r>
              <a:endParaRPr sz="11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cxnSp>
          <p:nvCxnSpPr>
            <p:cNvPr id="255" name="Google Shape;255;p40"/>
            <p:cNvCxnSpPr>
              <a:stCxn id="252" idx="1"/>
              <a:endCxn id="253" idx="1"/>
            </p:cNvCxnSpPr>
            <p:nvPr/>
          </p:nvCxnSpPr>
          <p:spPr>
            <a:xfrm flipH="1">
              <a:off x="440197" y="649574"/>
              <a:ext cx="600" cy="464100"/>
            </a:xfrm>
            <a:prstGeom prst="bentConnector3">
              <a:avLst>
                <a:gd fmla="val 38701033" name="adj1"/>
              </a:avLst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40"/>
            <p:cNvCxnSpPr>
              <a:stCxn id="252" idx="1"/>
              <a:endCxn id="254" idx="1"/>
            </p:cNvCxnSpPr>
            <p:nvPr/>
          </p:nvCxnSpPr>
          <p:spPr>
            <a:xfrm flipH="1">
              <a:off x="440197" y="649574"/>
              <a:ext cx="600" cy="1284900"/>
            </a:xfrm>
            <a:prstGeom prst="bentConnector3">
              <a:avLst>
                <a:gd fmla="val 38700318" name="adj1"/>
              </a:avLst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med" w="med" type="none"/>
              <a:tailEnd len="med" w="med" type="none"/>
            </a:ln>
          </p:spPr>
        </p:cxnSp>
      </p:grpSp>
      <p:graphicFrame>
        <p:nvGraphicFramePr>
          <p:cNvPr id="257" name="Google Shape;257;p40"/>
          <p:cNvGraphicFramePr/>
          <p:nvPr/>
        </p:nvGraphicFramePr>
        <p:xfrm>
          <a:off x="177025" y="2974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{45194E2F-AAFB-4732-A9AD-E00AF101128C}</a:tableStyleId>
              </a:tblPr>
              <a:tblGrid>
                <a:gridCol w="1897750"/>
                <a:gridCol w="2543150"/>
                <a:gridCol w="1589700"/>
              </a:tblGrid>
              <a:tr h="3386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Relations </a:t>
                      </a:r>
                      <a:endParaRPr b="1">
                        <a:solidFill>
                          <a:srgbClr val="FFFF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AEC0DF"/>
                    </a:solidFill>
                  </a:tcPr>
                </a:tc>
                <a:tc hMerge="1"/>
                <a:tc hMerge="1"/>
              </a:tr>
              <a:tr h="338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93C47D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r>
                        <a:rPr b="1" lang="ar" sz="1000">
                          <a:solidFill>
                            <a:srgbClr val="93C47D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nterior surface </a:t>
                      </a:r>
                      <a:endParaRPr b="1" sz="1000">
                        <a:solidFill>
                          <a:srgbClr val="93C47D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</a:t>
                      </a: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osterior</a:t>
                      </a: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surface 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93C47D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U</a:t>
                      </a:r>
                      <a:r>
                        <a:rPr b="1" lang="ar" sz="1000">
                          <a:solidFill>
                            <a:srgbClr val="93C47D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nicate process</a:t>
                      </a:r>
                      <a:endParaRPr b="1" sz="1000">
                        <a:solidFill>
                          <a:srgbClr val="93C47D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  <a:tr h="1108375">
                <a:tc>
                  <a:txBody>
                    <a:bodyPr/>
                    <a:lstStyle/>
                    <a:p>
                      <a:pPr indent="-24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 gastroduodenal artery,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4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transverse colon,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4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root of the transverse mesocolon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4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jejunum.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4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IVC </a:t>
                      </a:r>
                      <a:r>
                        <a:rPr lang="ar" sz="1000">
                          <a:solidFill>
                            <a:srgbClr val="674EA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</a:t>
                      </a:r>
                      <a:r>
                        <a:rPr lang="ar" sz="1000">
                          <a:solidFill>
                            <a:srgbClr val="674EA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runs upwards.)</a:t>
                      </a:r>
                      <a:endParaRPr sz="1000">
                        <a:solidFill>
                          <a:srgbClr val="674EA7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4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ts val="1000"/>
                        <a:buFont typeface="Bree Serif"/>
                        <a:buAutoNum type="arabicPeriod"/>
                      </a:pPr>
                      <a:r>
                        <a:rPr lang="ar" sz="1000">
                          <a:solidFill>
                            <a:srgbClr val="93C47D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left renal vein</a:t>
                      </a:r>
                      <a:endParaRPr sz="1000">
                        <a:solidFill>
                          <a:srgbClr val="93C47D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4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bile duct </a:t>
                      </a:r>
                      <a:r>
                        <a:rPr lang="ar" sz="1000">
                          <a:solidFill>
                            <a:srgbClr val="674EA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</a:t>
                      </a:r>
                      <a:r>
                        <a:rPr lang="ar" sz="1000">
                          <a:solidFill>
                            <a:srgbClr val="674EA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runs downwards and may be embedded in it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.</a:t>
                      </a:r>
                      <a:r>
                        <a:rPr lang="ar" sz="800">
                          <a:solidFill>
                            <a:srgbClr val="B7B7B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(tumor of the head will compression on bile duct lead to obstruction jaundice)</a:t>
                      </a:r>
                      <a:endParaRPr sz="800">
                        <a:solidFill>
                          <a:srgbClr val="B7B7B7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4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lang="ar" sz="1000">
                          <a:solidFill>
                            <a:srgbClr val="93C47D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right crus of diaphragm</a:t>
                      </a:r>
                      <a:endParaRPr sz="1000">
                        <a:solidFill>
                          <a:srgbClr val="93C47D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149225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●"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Anterior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: superior mesenteric vessels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49225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●"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Posterior</a:t>
                      </a: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: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abdominal aorta.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pSp>
        <p:nvGrpSpPr>
          <p:cNvPr id="263" name="Google Shape;263;p41"/>
          <p:cNvGrpSpPr/>
          <p:nvPr/>
        </p:nvGrpSpPr>
        <p:grpSpPr>
          <a:xfrm>
            <a:off x="488214" y="606474"/>
            <a:ext cx="5322202" cy="2210726"/>
            <a:chOff x="414396" y="441162"/>
            <a:chExt cx="4722032" cy="2526255"/>
          </a:xfrm>
        </p:grpSpPr>
        <p:sp>
          <p:nvSpPr>
            <p:cNvPr id="264" name="Google Shape;264;p41"/>
            <p:cNvSpPr/>
            <p:nvPr/>
          </p:nvSpPr>
          <p:spPr>
            <a:xfrm>
              <a:off x="445596" y="441162"/>
              <a:ext cx="2578800" cy="387900"/>
            </a:xfrm>
            <a:prstGeom prst="roundRect">
              <a:avLst>
                <a:gd fmla="val 50000" name="adj"/>
              </a:avLst>
            </a:prstGeom>
            <a:solidFill>
              <a:srgbClr val="AEC0DF"/>
            </a:solidFill>
            <a:ln>
              <a:noFill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80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Neck </a:t>
              </a:r>
              <a:r>
                <a:rPr b="1" lang="ar" sz="180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of pancreas</a:t>
              </a:r>
              <a:endParaRPr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65" name="Google Shape;265;p41"/>
            <p:cNvSpPr txBox="1"/>
            <p:nvPr/>
          </p:nvSpPr>
          <p:spPr>
            <a:xfrm>
              <a:off x="414427" y="895997"/>
              <a:ext cx="4722000" cy="6195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674EA7"/>
                </a:buClr>
                <a:buSzPts val="1000"/>
                <a:buFont typeface="Bree Serif"/>
                <a:buChar char="●"/>
              </a:pPr>
              <a:r>
                <a:rPr lang="ar" sz="1000">
                  <a:solidFill>
                    <a:srgbClr val="674EA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It is the constricted portion connecting the head &amp; body of pancreas</a:t>
              </a:r>
              <a:endParaRPr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93C47D"/>
                </a:buClr>
                <a:buSzPts val="1000"/>
                <a:buFont typeface="Bree Serif"/>
                <a:buChar char="●"/>
              </a:pPr>
              <a:r>
                <a:rPr lang="ar" sz="1000">
                  <a:solidFill>
                    <a:srgbClr val="93C47D"/>
                  </a:solidFill>
                  <a:latin typeface="Bree Serif"/>
                  <a:ea typeface="Bree Serif"/>
                  <a:cs typeface="Bree Serif"/>
                  <a:sym typeface="Bree Serif"/>
                </a:rPr>
                <a:t>best defined as “narrow band of pancreatic tissue </a:t>
              </a:r>
              <a:r>
                <a:rPr lang="ar" sz="1000">
                  <a:solidFill>
                    <a:srgbClr val="93C47D"/>
                  </a:solidFill>
                  <a:latin typeface="Bree Serif"/>
                  <a:ea typeface="Bree Serif"/>
                  <a:cs typeface="Bree Serif"/>
                  <a:sym typeface="Bree Serif"/>
                </a:rPr>
                <a:t>Lies in front of superior mesenteric and the portal vein”</a:t>
              </a:r>
              <a:endParaRPr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66" name="Google Shape;266;p41"/>
            <p:cNvSpPr txBox="1"/>
            <p:nvPr/>
          </p:nvSpPr>
          <p:spPr>
            <a:xfrm>
              <a:off x="414427" y="1598516"/>
              <a:ext cx="4722000" cy="13689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200">
                  <a:solidFill>
                    <a:srgbClr val="6A89BE"/>
                  </a:solidFill>
                  <a:latin typeface="Bree Serif"/>
                  <a:ea typeface="Bree Serif"/>
                  <a:cs typeface="Bree Serif"/>
                  <a:sym typeface="Bree Serif"/>
                </a:rPr>
                <a:t>Relations</a:t>
              </a:r>
              <a:endParaRPr b="1" sz="1200">
                <a:solidFill>
                  <a:srgbClr val="6A89BE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000">
                  <a:latin typeface="Bree Serif"/>
                  <a:ea typeface="Bree Serif"/>
                  <a:cs typeface="Bree Serif"/>
                  <a:sym typeface="Bree Serif"/>
                </a:rPr>
                <a:t>P</a:t>
              </a:r>
              <a:r>
                <a:rPr b="1" lang="ar" sz="1000">
                  <a:latin typeface="Bree Serif"/>
                  <a:ea typeface="Bree Serif"/>
                  <a:cs typeface="Bree Serif"/>
                  <a:sym typeface="Bree Serif"/>
                </a:rPr>
                <a:t>osterior</a:t>
              </a:r>
              <a:endParaRPr b="1" sz="10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674EA7"/>
                </a:buClr>
                <a:buSzPts val="1000"/>
                <a:buFont typeface="Bree Serif"/>
                <a:buAutoNum type="arabicPeriod"/>
              </a:pPr>
              <a:r>
                <a:rPr lang="ar" sz="1000">
                  <a:solidFill>
                    <a:srgbClr val="674EA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Aorta</a:t>
              </a:r>
              <a:endParaRPr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AutoNum type="arabicPeriod"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Origin of Superior Mesenteric artery 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AutoNum type="arabicPeriod"/>
              </a:pPr>
              <a:r>
                <a:rPr lang="ar" sz="1000">
                  <a:solidFill>
                    <a:srgbClr val="674EA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the confluence of 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the Portal Vein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000">
                  <a:latin typeface="Bree Serif"/>
                  <a:ea typeface="Bree Serif"/>
                  <a:cs typeface="Bree Serif"/>
                  <a:sym typeface="Bree Serif"/>
                </a:rPr>
                <a:t>Antero-superior:</a:t>
              </a:r>
              <a:r>
                <a:rPr b="1" lang="ar" sz="1000">
                  <a:solidFill>
                    <a:srgbClr val="6A89BE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supports the pylorus of the stomach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000">
                  <a:latin typeface="Bree Serif"/>
                  <a:ea typeface="Bree Serif"/>
                  <a:cs typeface="Bree Serif"/>
                  <a:sym typeface="Bree Serif"/>
                </a:rPr>
                <a:t>inferior border:</a:t>
              </a:r>
              <a:r>
                <a:rPr b="1" lang="ar" sz="1000">
                  <a:solidFill>
                    <a:srgbClr val="6A89BE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The superior mesenteric vessels emerge</a:t>
              </a:r>
              <a:endParaRPr b="1" sz="1000">
                <a:solidFill>
                  <a:srgbClr val="6A89BE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cxnSp>
          <p:nvCxnSpPr>
            <p:cNvPr id="267" name="Google Shape;267;p41"/>
            <p:cNvCxnSpPr>
              <a:stCxn id="264" idx="1"/>
              <a:endCxn id="265" idx="1"/>
            </p:cNvCxnSpPr>
            <p:nvPr/>
          </p:nvCxnSpPr>
          <p:spPr>
            <a:xfrm flipH="1">
              <a:off x="414396" y="635112"/>
              <a:ext cx="31200" cy="570900"/>
            </a:xfrm>
            <a:prstGeom prst="bentConnector3">
              <a:avLst>
                <a:gd fmla="val 777053" name="adj1"/>
              </a:avLst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cxnSp>
          <p:nvCxnSpPr>
            <p:cNvPr id="268" name="Google Shape;268;p41"/>
            <p:cNvCxnSpPr>
              <a:stCxn id="264" idx="1"/>
              <a:endCxn id="266" idx="1"/>
            </p:cNvCxnSpPr>
            <p:nvPr/>
          </p:nvCxnSpPr>
          <p:spPr>
            <a:xfrm flipH="1">
              <a:off x="414396" y="635112"/>
              <a:ext cx="31200" cy="1647900"/>
            </a:xfrm>
            <a:prstGeom prst="bentConnector3">
              <a:avLst>
                <a:gd fmla="val 777053" name="adj1"/>
              </a:avLst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69" name="Google Shape;269;p41"/>
          <p:cNvGrpSpPr/>
          <p:nvPr/>
        </p:nvGrpSpPr>
        <p:grpSpPr>
          <a:xfrm>
            <a:off x="569775" y="2892159"/>
            <a:ext cx="5397246" cy="1965843"/>
            <a:chOff x="486087" y="66698"/>
            <a:chExt cx="4722000" cy="2300308"/>
          </a:xfrm>
        </p:grpSpPr>
        <p:sp>
          <p:nvSpPr>
            <p:cNvPr id="270" name="Google Shape;270;p41"/>
            <p:cNvSpPr/>
            <p:nvPr/>
          </p:nvSpPr>
          <p:spPr>
            <a:xfrm>
              <a:off x="486087" y="66698"/>
              <a:ext cx="2671200" cy="422400"/>
            </a:xfrm>
            <a:prstGeom prst="roundRect">
              <a:avLst>
                <a:gd fmla="val 50000" name="adj"/>
              </a:avLst>
            </a:prstGeom>
            <a:solidFill>
              <a:srgbClr val="AEC0DF"/>
            </a:solidFill>
            <a:ln>
              <a:noFill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80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Body </a:t>
              </a:r>
              <a:r>
                <a:rPr b="1" lang="ar" sz="180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of pancreas</a:t>
              </a:r>
              <a:endParaRPr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71" name="Google Shape;271;p41"/>
            <p:cNvSpPr txBox="1"/>
            <p:nvPr/>
          </p:nvSpPr>
          <p:spPr>
            <a:xfrm>
              <a:off x="486087" y="543095"/>
              <a:ext cx="4722000" cy="8967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-243499" lvl="0" marL="26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Bree Serif"/>
                <a:buChar char="●"/>
              </a:pP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It is triangular in cross sections and it runs upward and to the left </a:t>
              </a:r>
              <a:endParaRPr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43499" lvl="0" marL="26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Bree Serif"/>
                <a:buChar char="●"/>
              </a:pPr>
              <a:r>
                <a:rPr lang="ar" sz="1000">
                  <a:solidFill>
                    <a:srgbClr val="93C47D"/>
                  </a:solidFill>
                  <a:latin typeface="Bree Serif"/>
                  <a:ea typeface="Bree Serif"/>
                  <a:cs typeface="Bree Serif"/>
                  <a:sym typeface="Bree Serif"/>
                </a:rPr>
                <a:t>lies in front of the vertebral column at or just below the transpyloric plane.</a:t>
              </a:r>
              <a:endParaRPr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43499" lvl="0" marL="269999" rtl="0" algn="l"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Char char="●"/>
              </a:pPr>
              <a:r>
                <a:rPr lang="ar" sz="1000">
                  <a:solidFill>
                    <a:srgbClr val="93C47D"/>
                  </a:solidFill>
                  <a:latin typeface="Bree Serif"/>
                  <a:ea typeface="Bree Serif"/>
                  <a:cs typeface="Bree Serif"/>
                  <a:sym typeface="Bree Serif"/>
                </a:rPr>
                <a:t>has one process: </a:t>
              </a:r>
              <a:r>
                <a:rPr lang="ar" sz="10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Tuber omentale</a:t>
              </a:r>
              <a:r>
                <a:rPr lang="ar" sz="1000">
                  <a:solidFill>
                    <a:srgbClr val="93C47D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( above the lesser curvature of the stomach and comes in contact with the lesser omentum across the lesser sac).</a:t>
              </a:r>
              <a:endParaRPr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72" name="Google Shape;272;p41"/>
            <p:cNvSpPr txBox="1"/>
            <p:nvPr/>
          </p:nvSpPr>
          <p:spPr>
            <a:xfrm>
              <a:off x="486087" y="1573506"/>
              <a:ext cx="4722000" cy="7935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200">
                  <a:solidFill>
                    <a:srgbClr val="6A89BE"/>
                  </a:solidFill>
                  <a:latin typeface="Bree Serif"/>
                  <a:ea typeface="Bree Serif"/>
                  <a:cs typeface="Bree Serif"/>
                  <a:sym typeface="Bree Serif"/>
                </a:rPr>
                <a:t>Relations</a:t>
              </a:r>
              <a:endParaRPr b="1" sz="1200">
                <a:solidFill>
                  <a:srgbClr val="6A89BE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Upper border: </a:t>
              </a:r>
              <a:r>
                <a:rPr lang="ar" sz="1000" u="sng">
                  <a:solidFill>
                    <a:srgbClr val="CC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Splenic Artery </a:t>
              </a: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runs to the left along the borders</a:t>
              </a:r>
              <a:endParaRPr b="1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Posterior Surface: </a:t>
              </a:r>
              <a:r>
                <a:rPr lang="ar" sz="1000" u="sng">
                  <a:solidFill>
                    <a:srgbClr val="4A86E8"/>
                  </a:solidFill>
                  <a:latin typeface="Bree Serif"/>
                  <a:ea typeface="Bree Serif"/>
                  <a:cs typeface="Bree Serif"/>
                  <a:sym typeface="Bree Serif"/>
                </a:rPr>
                <a:t>Splenic Vein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 is embedded in it</a:t>
              </a:r>
              <a:endParaRPr sz="1000" u="sng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cxnSp>
          <p:nvCxnSpPr>
            <p:cNvPr id="273" name="Google Shape;273;p41"/>
            <p:cNvCxnSpPr>
              <a:stCxn id="270" idx="1"/>
              <a:endCxn id="271" idx="1"/>
            </p:cNvCxnSpPr>
            <p:nvPr/>
          </p:nvCxnSpPr>
          <p:spPr>
            <a:xfrm>
              <a:off x="486087" y="277898"/>
              <a:ext cx="600" cy="713700"/>
            </a:xfrm>
            <a:prstGeom prst="bentConnector3">
              <a:avLst>
                <a:gd fmla="val -34722222" name="adj1"/>
              </a:avLst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cxnSp>
          <p:nvCxnSpPr>
            <p:cNvPr id="274" name="Google Shape;274;p41"/>
            <p:cNvCxnSpPr>
              <a:stCxn id="270" idx="1"/>
              <a:endCxn id="272" idx="1"/>
            </p:cNvCxnSpPr>
            <p:nvPr/>
          </p:nvCxnSpPr>
          <p:spPr>
            <a:xfrm>
              <a:off x="486087" y="277898"/>
              <a:ext cx="600" cy="1692300"/>
            </a:xfrm>
            <a:prstGeom prst="bentConnector3">
              <a:avLst>
                <a:gd fmla="val -34722222" name="adj1"/>
              </a:avLst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med" w="med" type="none"/>
              <a:tailEnd len="med" w="med" type="none"/>
            </a:ln>
          </p:spPr>
        </p:cxnSp>
      </p:grpSp>
      <p:sp>
        <p:nvSpPr>
          <p:cNvPr id="275" name="Google Shape;275;p41"/>
          <p:cNvSpPr txBox="1"/>
          <p:nvPr/>
        </p:nvSpPr>
        <p:spPr>
          <a:xfrm>
            <a:off x="279149" y="64375"/>
            <a:ext cx="67614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Parts of Pancreas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76" name="Google Shape;2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1550" y="1143775"/>
            <a:ext cx="2401750" cy="13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7450" y="3473325"/>
            <a:ext cx="2057576" cy="131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6562" y="3786102"/>
            <a:ext cx="808500" cy="608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pSp>
        <p:nvGrpSpPr>
          <p:cNvPr id="284" name="Google Shape;284;p42"/>
          <p:cNvGrpSpPr/>
          <p:nvPr/>
        </p:nvGrpSpPr>
        <p:grpSpPr>
          <a:xfrm>
            <a:off x="517263" y="596175"/>
            <a:ext cx="5322179" cy="2190927"/>
            <a:chOff x="440173" y="434498"/>
            <a:chExt cx="4722011" cy="2152822"/>
          </a:xfrm>
        </p:grpSpPr>
        <p:sp>
          <p:nvSpPr>
            <p:cNvPr id="285" name="Google Shape;285;p42"/>
            <p:cNvSpPr/>
            <p:nvPr/>
          </p:nvSpPr>
          <p:spPr>
            <a:xfrm>
              <a:off x="440184" y="434498"/>
              <a:ext cx="2637600" cy="347400"/>
            </a:xfrm>
            <a:prstGeom prst="roundRect">
              <a:avLst>
                <a:gd fmla="val 50000" name="adj"/>
              </a:avLst>
            </a:prstGeom>
            <a:solidFill>
              <a:srgbClr val="AEC0DF"/>
            </a:solidFill>
            <a:ln>
              <a:noFill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80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Tail </a:t>
              </a:r>
              <a:r>
                <a:rPr b="1" lang="ar" sz="180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of pancreas</a:t>
              </a:r>
              <a:endParaRPr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86" name="Google Shape;286;p42"/>
            <p:cNvSpPr txBox="1"/>
            <p:nvPr/>
          </p:nvSpPr>
          <p:spPr>
            <a:xfrm>
              <a:off x="440173" y="887051"/>
              <a:ext cx="4722000" cy="10314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Bree Serif"/>
                <a:buChar char="●"/>
              </a:pPr>
              <a:r>
                <a:rPr lang="ar" sz="11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 narrow, short segment Ends within the splenic hilum and </a:t>
              </a:r>
              <a:r>
                <a:rPr lang="ar" sz="1100">
                  <a:solidFill>
                    <a:srgbClr val="93C47D"/>
                  </a:solidFill>
                  <a:latin typeface="Bree Serif"/>
                  <a:ea typeface="Bree Serif"/>
                  <a:cs typeface="Bree Serif"/>
                  <a:sym typeface="Bree Serif"/>
                </a:rPr>
                <a:t>it It is mobile unlike the other major retroperitoneal parts of the gland.</a:t>
              </a:r>
              <a:endParaRPr sz="11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Bree Serif"/>
                <a:buChar char="●"/>
              </a:pPr>
              <a:r>
                <a:rPr b="1" lang="ar" sz="11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Lies</a:t>
              </a:r>
              <a:r>
                <a:rPr lang="ar" sz="11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in the Splenicorenal (lienorenal) ligament </a:t>
              </a:r>
              <a:r>
                <a:rPr lang="ar" sz="1100">
                  <a:solidFill>
                    <a:srgbClr val="93C47D"/>
                  </a:solidFill>
                  <a:latin typeface="Bree Serif"/>
                  <a:ea typeface="Bree Serif"/>
                  <a:cs typeface="Bree Serif"/>
                  <a:sym typeface="Bree Serif"/>
                </a:rPr>
                <a:t>(may get injured during splenectomy) along with splenic vessels, at the level of the T12 vertebra</a:t>
              </a:r>
              <a:endParaRPr sz="11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Bree Serif"/>
                <a:buChar char="●"/>
              </a:pPr>
              <a:r>
                <a:rPr lang="ar" sz="11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Contains the largest number of </a:t>
              </a:r>
              <a:r>
                <a:rPr lang="ar" sz="11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i</a:t>
              </a:r>
              <a:r>
                <a:rPr b="1" lang="ar" sz="11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slets of Langerhans</a:t>
              </a:r>
              <a:endParaRPr b="1" sz="11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87" name="Google Shape;287;p42"/>
            <p:cNvSpPr txBox="1"/>
            <p:nvPr/>
          </p:nvSpPr>
          <p:spPr>
            <a:xfrm>
              <a:off x="440184" y="2023620"/>
              <a:ext cx="4722000" cy="5637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t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200">
                  <a:solidFill>
                    <a:srgbClr val="6A89BE"/>
                  </a:solidFill>
                  <a:latin typeface="Bree Serif"/>
                  <a:ea typeface="Bree Serif"/>
                  <a:cs typeface="Bree Serif"/>
                  <a:sym typeface="Bree Serif"/>
                </a:rPr>
                <a:t>Relation</a:t>
              </a:r>
              <a:endParaRPr b="1" sz="600">
                <a:solidFill>
                  <a:srgbClr val="6A89BE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100">
                  <a:latin typeface="Bree Serif"/>
                  <a:ea typeface="Bree Serif"/>
                  <a:cs typeface="Bree Serif"/>
                  <a:sym typeface="Bree Serif"/>
                </a:rPr>
                <a:t>Anteriorly: </a:t>
              </a:r>
              <a:r>
                <a:rPr lang="ar" sz="1100">
                  <a:latin typeface="Bree Serif"/>
                  <a:ea typeface="Bree Serif"/>
                  <a:cs typeface="Bree Serif"/>
                  <a:sym typeface="Bree Serif"/>
                </a:rPr>
                <a:t>splenic flexure of colon </a:t>
              </a:r>
              <a:r>
                <a:rPr lang="ar" sz="1100">
                  <a:solidFill>
                    <a:srgbClr val="674EA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(May be injured during Splenectomy)</a:t>
              </a:r>
              <a:endParaRPr sz="11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cxnSp>
          <p:nvCxnSpPr>
            <p:cNvPr id="288" name="Google Shape;288;p42"/>
            <p:cNvCxnSpPr>
              <a:stCxn id="285" idx="1"/>
              <a:endCxn id="286" idx="1"/>
            </p:cNvCxnSpPr>
            <p:nvPr/>
          </p:nvCxnSpPr>
          <p:spPr>
            <a:xfrm>
              <a:off x="440184" y="608198"/>
              <a:ext cx="600" cy="794400"/>
            </a:xfrm>
            <a:prstGeom prst="bentConnector3">
              <a:avLst>
                <a:gd fmla="val -35213897" name="adj1"/>
              </a:avLst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cxnSp>
          <p:nvCxnSpPr>
            <p:cNvPr id="289" name="Google Shape;289;p42"/>
            <p:cNvCxnSpPr>
              <a:stCxn id="285" idx="1"/>
              <a:endCxn id="287" idx="1"/>
            </p:cNvCxnSpPr>
            <p:nvPr/>
          </p:nvCxnSpPr>
          <p:spPr>
            <a:xfrm>
              <a:off x="440184" y="608198"/>
              <a:ext cx="600" cy="1697400"/>
            </a:xfrm>
            <a:prstGeom prst="bentConnector3">
              <a:avLst>
                <a:gd fmla="val -35212049" name="adj1"/>
              </a:avLst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med" w="med" type="none"/>
              <a:tailEnd len="med" w="med" type="none"/>
            </a:ln>
          </p:spPr>
        </p:cxnSp>
      </p:grpSp>
      <p:sp>
        <p:nvSpPr>
          <p:cNvPr id="290" name="Google Shape;290;p42"/>
          <p:cNvSpPr txBox="1"/>
          <p:nvPr/>
        </p:nvSpPr>
        <p:spPr>
          <a:xfrm>
            <a:off x="111990" y="2884050"/>
            <a:ext cx="37134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Bree Serif"/>
                <a:ea typeface="Bree Serif"/>
                <a:cs typeface="Bree Serif"/>
                <a:sym typeface="Bree Serif"/>
              </a:rPr>
              <a:t>Relations of Pancreas</a:t>
            </a:r>
            <a:endParaRPr b="1"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91" name="Google Shape;291;p42"/>
          <p:cNvPicPr preferRelativeResize="0"/>
          <p:nvPr/>
        </p:nvPicPr>
        <p:blipFill rotWithShape="1">
          <a:blip r:embed="rId3">
            <a:alphaModFix/>
          </a:blip>
          <a:srcRect b="0" l="0" r="47810" t="2761"/>
          <a:stretch/>
        </p:blipFill>
        <p:spPr>
          <a:xfrm>
            <a:off x="6328175" y="868694"/>
            <a:ext cx="2498399" cy="18858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2" name="Google Shape;292;p42"/>
          <p:cNvGraphicFramePr/>
          <p:nvPr/>
        </p:nvGraphicFramePr>
        <p:xfrm>
          <a:off x="261963" y="3273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{45194E2F-AAFB-4732-A9AD-E00AF101128C}</a:tableStyleId>
              </a:tblPr>
              <a:tblGrid>
                <a:gridCol w="1980000"/>
                <a:gridCol w="2435400"/>
                <a:gridCol w="4354650"/>
              </a:tblGrid>
              <a:tr h="320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r>
                        <a:rPr b="1" lang="ar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nterior</a:t>
                      </a:r>
                      <a:r>
                        <a:rPr b="1" lang="ar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b="1" lang="ar" sz="1000">
                          <a:solidFill>
                            <a:srgbClr val="674EA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(t</a:t>
                      </a:r>
                      <a:r>
                        <a:rPr b="1" lang="ar" sz="1000">
                          <a:solidFill>
                            <a:srgbClr val="674EA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 body and tail)</a:t>
                      </a:r>
                      <a:endParaRPr b="1" sz="1000">
                        <a:solidFill>
                          <a:srgbClr val="674EA7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AEC0D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FF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Posterior </a:t>
                      </a:r>
                      <a:r>
                        <a:rPr b="1" lang="ar" sz="1000">
                          <a:solidFill>
                            <a:srgbClr val="674EA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(to body and tail)</a:t>
                      </a:r>
                      <a:endParaRPr b="1">
                        <a:solidFill>
                          <a:srgbClr val="FFFF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solidFill>
                      <a:srgbClr val="AEC0DF"/>
                    </a:solidFill>
                  </a:tcPr>
                </a:tc>
              </a:tr>
              <a:tr h="1104625"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Bree Serif"/>
                        <a:buChar char="●"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Stomach separated by lesser sac </a:t>
                      </a:r>
                      <a:endParaRPr sz="11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Bree Serif"/>
                        <a:buChar char="●"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Transverse colon</a:t>
                      </a:r>
                      <a:endParaRPr sz="11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Bree Serif"/>
                        <a:buChar char="●"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transverse mesocolon</a:t>
                      </a:r>
                      <a:endParaRPr sz="1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 vMerge="1"/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ts val="1100"/>
                        <a:buFont typeface="Bree Serif"/>
                        <a:buChar char="●"/>
                      </a:pPr>
                      <a:r>
                        <a:rPr lang="ar" sz="1100">
                          <a:solidFill>
                            <a:srgbClr val="93C47D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Bile duct</a:t>
                      </a:r>
                      <a:endParaRPr sz="1100">
                        <a:solidFill>
                          <a:srgbClr val="93C47D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ts val="1100"/>
                        <a:buFont typeface="Bree Serif"/>
                        <a:buChar char="●"/>
                      </a:pPr>
                      <a:r>
                        <a:rPr lang="ar" sz="1100">
                          <a:solidFill>
                            <a:srgbClr val="93C47D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portal </a:t>
                      </a:r>
                      <a:endParaRPr sz="1100">
                        <a:solidFill>
                          <a:srgbClr val="93C47D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ts val="1100"/>
                        <a:buFont typeface="Bree Serif"/>
                        <a:buChar char="●"/>
                      </a:pPr>
                      <a:r>
                        <a:rPr lang="ar" sz="1100">
                          <a:solidFill>
                            <a:srgbClr val="93C47D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splenic veins, </a:t>
                      </a:r>
                      <a:endParaRPr sz="1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ts val="1100"/>
                        <a:buFont typeface="Bree Serif"/>
                        <a:buChar char="●"/>
                      </a:pPr>
                      <a:r>
                        <a:rPr lang="ar" sz="1100">
                          <a:solidFill>
                            <a:srgbClr val="93C47D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inferior vena cava</a:t>
                      </a:r>
                      <a:endParaRPr sz="1100">
                        <a:solidFill>
                          <a:srgbClr val="93C47D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100">
                          <a:solidFill>
                            <a:srgbClr val="93C47D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aorta &amp; origin of superior</a:t>
                      </a:r>
                      <a:endParaRPr sz="1100">
                        <a:solidFill>
                          <a:srgbClr val="93C47D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3C47D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mesenteric artery.</a:t>
                      </a:r>
                      <a:endParaRPr sz="1100">
                        <a:solidFill>
                          <a:srgbClr val="93C47D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93" name="Google Shape;293;p42"/>
          <p:cNvSpPr txBox="1"/>
          <p:nvPr/>
        </p:nvSpPr>
        <p:spPr>
          <a:xfrm>
            <a:off x="7029825" y="3796350"/>
            <a:ext cx="19242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Left psoas muscle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left renal vessels 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left kidney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left  adrenal gland 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ree Serif"/>
              <a:buChar char="●"/>
            </a:pPr>
            <a:r>
              <a:rPr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Hilum of the spleen.</a:t>
            </a:r>
            <a:endParaRPr sz="11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4" name="Google Shape;294;p42"/>
          <p:cNvSpPr txBox="1"/>
          <p:nvPr/>
        </p:nvSpPr>
        <p:spPr>
          <a:xfrm>
            <a:off x="189174" y="54075"/>
            <a:ext cx="67614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Parts and Relations of Pancreas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95" name="Google Shape;295;p42"/>
          <p:cNvPicPr preferRelativeResize="0"/>
          <p:nvPr/>
        </p:nvPicPr>
        <p:blipFill rotWithShape="1">
          <a:blip r:embed="rId4">
            <a:alphaModFix/>
          </a:blip>
          <a:srcRect b="0" l="13217" r="0" t="0"/>
          <a:stretch/>
        </p:blipFill>
        <p:spPr>
          <a:xfrm>
            <a:off x="2525222" y="3425075"/>
            <a:ext cx="1748524" cy="136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01" name="Google Shape;301;p43"/>
          <p:cNvSpPr txBox="1"/>
          <p:nvPr/>
        </p:nvSpPr>
        <p:spPr>
          <a:xfrm>
            <a:off x="51475" y="3385950"/>
            <a:ext cx="3493200" cy="1445100"/>
          </a:xfrm>
          <a:prstGeom prst="rect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solidFill>
                  <a:srgbClr val="F1C232"/>
                </a:solidFill>
                <a:latin typeface="Bree Serif"/>
                <a:ea typeface="Bree Serif"/>
                <a:cs typeface="Bree Serif"/>
                <a:sym typeface="Bree Serif"/>
              </a:rPr>
              <a:t>Sympathetic fibers</a:t>
            </a:r>
            <a:r>
              <a:rPr lang="ar" sz="1000">
                <a:solidFill>
                  <a:srgbClr val="F1C232"/>
                </a:solidFill>
                <a:latin typeface="Bree Serif"/>
                <a:ea typeface="Bree Serif"/>
                <a:cs typeface="Bree Serif"/>
                <a:sym typeface="Bree Serif"/>
              </a:rPr>
              <a:t>: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from the </a:t>
            </a: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thoracic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splanchnic nerves they have a predominantly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inhibitory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effect.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solidFill>
                  <a:srgbClr val="F1C232"/>
                </a:solidFill>
                <a:latin typeface="Bree Serif"/>
                <a:ea typeface="Bree Serif"/>
                <a:cs typeface="Bree Serif"/>
                <a:sym typeface="Bree Serif"/>
              </a:rPr>
              <a:t>Parasympathetic fiber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: from the Vagus. they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stimulate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both exocrine and endocrine secretions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2" name="Google Shape;302;p43"/>
          <p:cNvSpPr txBox="1"/>
          <p:nvPr/>
        </p:nvSpPr>
        <p:spPr>
          <a:xfrm>
            <a:off x="5611825" y="956375"/>
            <a:ext cx="3501000" cy="1638000"/>
          </a:xfrm>
          <a:prstGeom prst="rect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Head and neck </a:t>
            </a:r>
            <a:r>
              <a:rPr b="1"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(body)</a:t>
            </a:r>
            <a:endParaRPr b="1" sz="1000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Anterior and posterior arcades drain </a:t>
            </a: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that form superior and inferior pancreaticoduodenal veins</a:t>
            </a:r>
            <a:endParaRPr sz="10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which follow the corresponding arteries</a:t>
            </a:r>
            <a:endParaRPr sz="10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Body and Tail </a:t>
            </a:r>
            <a:endParaRPr b="1" sz="1000"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Splenic vein drains which is a tributary of the 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portal vein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C78D8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3" name="Google Shape;303;p43"/>
          <p:cNvSpPr txBox="1"/>
          <p:nvPr/>
        </p:nvSpPr>
        <p:spPr>
          <a:xfrm>
            <a:off x="44950" y="1006400"/>
            <a:ext cx="3449400" cy="21453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Head and Neck:</a:t>
            </a:r>
            <a:endParaRPr b="1" sz="1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Celiac trunk to common hepatic to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gastroduodenal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to 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superior 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pancreaticoduodenal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artery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Superior mesenteric to 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Inferior pancreaticoduodenal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Body and Tail: </a:t>
            </a:r>
            <a:endParaRPr b="1" sz="100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Splenic artery </a:t>
            </a: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(main </a:t>
            </a: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artery)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through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about </a:t>
            </a: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8-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10 branches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4" name="Google Shape;304;p43"/>
          <p:cNvSpPr txBox="1"/>
          <p:nvPr/>
        </p:nvSpPr>
        <p:spPr>
          <a:xfrm>
            <a:off x="134097" y="135550"/>
            <a:ext cx="49311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Supply of Pancreas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5" name="Google Shape;305;p43"/>
          <p:cNvSpPr/>
          <p:nvPr/>
        </p:nvSpPr>
        <p:spPr>
          <a:xfrm>
            <a:off x="796902" y="848850"/>
            <a:ext cx="1945500" cy="339600"/>
          </a:xfrm>
          <a:prstGeom prst="roundRect">
            <a:avLst>
              <a:gd fmla="val 50000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Arterial supply 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6" name="Google Shape;306;p43"/>
          <p:cNvSpPr/>
          <p:nvPr/>
        </p:nvSpPr>
        <p:spPr>
          <a:xfrm>
            <a:off x="6389577" y="789950"/>
            <a:ext cx="1945500" cy="339600"/>
          </a:xfrm>
          <a:prstGeom prst="roundRect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Venous drainage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7" name="Google Shape;307;p43"/>
          <p:cNvSpPr/>
          <p:nvPr/>
        </p:nvSpPr>
        <p:spPr>
          <a:xfrm>
            <a:off x="693477" y="3254125"/>
            <a:ext cx="1945500" cy="339600"/>
          </a:xfrm>
          <a:prstGeom prst="roundRect">
            <a:avLst>
              <a:gd fmla="val 50000" name="adj"/>
            </a:avLst>
          </a:prstGeom>
          <a:solidFill>
            <a:srgbClr val="BF9000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Nerve supply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8" name="Google Shape;308;p43"/>
          <p:cNvSpPr txBox="1"/>
          <p:nvPr/>
        </p:nvSpPr>
        <p:spPr>
          <a:xfrm>
            <a:off x="5600075" y="2827175"/>
            <a:ext cx="3487800" cy="1988700"/>
          </a:xfrm>
          <a:prstGeom prst="rect">
            <a:avLst/>
          </a:prstGeom>
          <a:noFill/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                </a:t>
            </a:r>
            <a:endParaRPr b="1" sz="10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Rich network drains into </a:t>
            </a: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nodes along the upper border of the pancreas </a:t>
            </a:r>
            <a:r>
              <a:rPr lang="ar" sz="10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called</a:t>
            </a:r>
            <a:endParaRPr sz="10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Font typeface="Bree Serif"/>
              <a:buAutoNum type="arabicPeriod"/>
            </a:pP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Pyloric </a:t>
            </a:r>
            <a:endParaRPr sz="10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Font typeface="Bree Serif"/>
              <a:buAutoNum type="arabicPeriod"/>
            </a:pP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Hepatic </a:t>
            </a:r>
            <a:endParaRPr sz="10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Font typeface="Bree Serif"/>
              <a:buAutoNum type="arabicPeriod"/>
            </a:pP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Splenic nodes</a:t>
            </a:r>
            <a:endParaRPr sz="10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Ultimately the efferent vessels drain into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celiac </a:t>
            </a:r>
            <a:endParaRPr sz="10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9144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Font typeface="Bree Serif"/>
              <a:buAutoNum type="arabicPeriod"/>
            </a:pPr>
            <a:r>
              <a:rPr lang="ar" sz="10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superior mesenteric lymph nodes.</a:t>
            </a:r>
            <a:endParaRPr sz="10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Lymph vessels from the region of the Head pass to Superior Mesenteric nodes</a:t>
            </a:r>
            <a:endParaRPr sz="1000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9" name="Google Shape;309;p43"/>
          <p:cNvSpPr/>
          <p:nvPr/>
        </p:nvSpPr>
        <p:spPr>
          <a:xfrm>
            <a:off x="6368877" y="2699900"/>
            <a:ext cx="1945500" cy="339600"/>
          </a:xfrm>
          <a:prstGeom prst="roundRect">
            <a:avLst>
              <a:gd fmla="val 5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 Lymphatic drainage</a:t>
            </a:r>
            <a:endParaRPr b="1"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10" name="Google Shape;310;p43"/>
          <p:cNvGrpSpPr/>
          <p:nvPr/>
        </p:nvGrpSpPr>
        <p:grpSpPr>
          <a:xfrm>
            <a:off x="3572313" y="871009"/>
            <a:ext cx="1928641" cy="1291373"/>
            <a:chOff x="2682025" y="2783975"/>
            <a:chExt cx="2956224" cy="2031100"/>
          </a:xfrm>
        </p:grpSpPr>
        <p:pic>
          <p:nvPicPr>
            <p:cNvPr id="311" name="Google Shape;311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02845" y="2783975"/>
              <a:ext cx="2935404" cy="2031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43"/>
            <p:cNvSpPr txBox="1"/>
            <p:nvPr/>
          </p:nvSpPr>
          <p:spPr>
            <a:xfrm>
              <a:off x="2702850" y="4464625"/>
              <a:ext cx="891900" cy="169500"/>
            </a:xfrm>
            <a:prstGeom prst="rect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3"/>
            <p:cNvSpPr txBox="1"/>
            <p:nvPr/>
          </p:nvSpPr>
          <p:spPr>
            <a:xfrm>
              <a:off x="3333550" y="4666875"/>
              <a:ext cx="850500" cy="148200"/>
            </a:xfrm>
            <a:prstGeom prst="rect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3"/>
            <p:cNvSpPr txBox="1"/>
            <p:nvPr/>
          </p:nvSpPr>
          <p:spPr>
            <a:xfrm>
              <a:off x="2682025" y="3568900"/>
              <a:ext cx="575400" cy="343500"/>
            </a:xfrm>
            <a:prstGeom prst="rect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3"/>
            <p:cNvSpPr txBox="1"/>
            <p:nvPr/>
          </p:nvSpPr>
          <p:spPr>
            <a:xfrm>
              <a:off x="2773200" y="3224650"/>
              <a:ext cx="560400" cy="320700"/>
            </a:xfrm>
            <a:prstGeom prst="rect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316" name="Google Shape;316;p43"/>
            <p:cNvSpPr txBox="1"/>
            <p:nvPr/>
          </p:nvSpPr>
          <p:spPr>
            <a:xfrm>
              <a:off x="4395350" y="3198675"/>
              <a:ext cx="446700" cy="128100"/>
            </a:xfrm>
            <a:prstGeom prst="rect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" name="Google Shape;317;p43"/>
          <p:cNvGrpSpPr/>
          <p:nvPr/>
        </p:nvGrpSpPr>
        <p:grpSpPr>
          <a:xfrm>
            <a:off x="3987241" y="2305792"/>
            <a:ext cx="1329575" cy="1211725"/>
            <a:chOff x="6050824" y="2751225"/>
            <a:chExt cx="2222254" cy="2031051"/>
          </a:xfrm>
        </p:grpSpPr>
        <p:pic>
          <p:nvPicPr>
            <p:cNvPr id="318" name="Google Shape;318;p43"/>
            <p:cNvPicPr preferRelativeResize="0"/>
            <p:nvPr/>
          </p:nvPicPr>
          <p:blipFill rotWithShape="1">
            <a:blip r:embed="rId4">
              <a:alphaModFix/>
            </a:blip>
            <a:srcRect b="10924" l="47875" r="0" t="25558"/>
            <a:stretch/>
          </p:blipFill>
          <p:spPr>
            <a:xfrm>
              <a:off x="6050824" y="2751225"/>
              <a:ext cx="2222254" cy="2031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43"/>
            <p:cNvSpPr txBox="1"/>
            <p:nvPr/>
          </p:nvSpPr>
          <p:spPr>
            <a:xfrm>
              <a:off x="6050843" y="3294850"/>
              <a:ext cx="411600" cy="237300"/>
            </a:xfrm>
            <a:prstGeom prst="rect">
              <a:avLst/>
            </a:prstGeom>
            <a:noFill/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1155CC"/>
                </a:solidFill>
              </a:endParaRPr>
            </a:p>
          </p:txBody>
        </p:sp>
        <p:sp>
          <p:nvSpPr>
            <p:cNvPr id="320" name="Google Shape;320;p43"/>
            <p:cNvSpPr txBox="1"/>
            <p:nvPr/>
          </p:nvSpPr>
          <p:spPr>
            <a:xfrm>
              <a:off x="7231625" y="3912400"/>
              <a:ext cx="271800" cy="195300"/>
            </a:xfrm>
            <a:prstGeom prst="rect">
              <a:avLst/>
            </a:prstGeom>
            <a:noFill/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" name="Google Shape;321;p43"/>
          <p:cNvGrpSpPr/>
          <p:nvPr/>
        </p:nvGrpSpPr>
        <p:grpSpPr>
          <a:xfrm>
            <a:off x="3848281" y="3660962"/>
            <a:ext cx="1516942" cy="1169411"/>
            <a:chOff x="264375" y="2467325"/>
            <a:chExt cx="3156349" cy="2227025"/>
          </a:xfrm>
        </p:grpSpPr>
        <p:pic>
          <p:nvPicPr>
            <p:cNvPr id="322" name="Google Shape;322;p43"/>
            <p:cNvPicPr preferRelativeResize="0"/>
            <p:nvPr/>
          </p:nvPicPr>
          <p:blipFill rotWithShape="1">
            <a:blip r:embed="rId5">
              <a:alphaModFix/>
            </a:blip>
            <a:srcRect b="11197" l="0" r="0" t="0"/>
            <a:stretch/>
          </p:blipFill>
          <p:spPr>
            <a:xfrm>
              <a:off x="264375" y="2467325"/>
              <a:ext cx="3156349" cy="2227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43"/>
            <p:cNvSpPr txBox="1"/>
            <p:nvPr/>
          </p:nvSpPr>
          <p:spPr>
            <a:xfrm>
              <a:off x="1254450" y="2467325"/>
              <a:ext cx="452400" cy="185700"/>
            </a:xfrm>
            <a:prstGeom prst="rect">
              <a:avLst/>
            </a:pr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43"/>
            <p:cNvSpPr txBox="1"/>
            <p:nvPr/>
          </p:nvSpPr>
          <p:spPr>
            <a:xfrm>
              <a:off x="2462350" y="3737875"/>
              <a:ext cx="751200" cy="185700"/>
            </a:xfrm>
            <a:prstGeom prst="rect">
              <a:avLst/>
            </a:pr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43"/>
            <p:cNvSpPr txBox="1"/>
            <p:nvPr/>
          </p:nvSpPr>
          <p:spPr>
            <a:xfrm>
              <a:off x="456925" y="2673425"/>
              <a:ext cx="433200" cy="185700"/>
            </a:xfrm>
            <a:prstGeom prst="rect">
              <a:avLst/>
            </a:pr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3"/>
            <p:cNvSpPr txBox="1"/>
            <p:nvPr/>
          </p:nvSpPr>
          <p:spPr>
            <a:xfrm>
              <a:off x="890125" y="2607625"/>
              <a:ext cx="433200" cy="185700"/>
            </a:xfrm>
            <a:prstGeom prst="rect">
              <a:avLst/>
            </a:pr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43"/>
            <p:cNvSpPr txBox="1"/>
            <p:nvPr/>
          </p:nvSpPr>
          <p:spPr>
            <a:xfrm>
              <a:off x="2611750" y="3432475"/>
              <a:ext cx="303000" cy="266400"/>
            </a:xfrm>
            <a:prstGeom prst="rect">
              <a:avLst/>
            </a:prstGeom>
            <a:noFill/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cxnSp>
        <p:nvCxnSpPr>
          <p:cNvPr id="333" name="Google Shape;333;p44"/>
          <p:cNvCxnSpPr>
            <a:stCxn id="334" idx="2"/>
            <a:endCxn id="335" idx="3"/>
          </p:cNvCxnSpPr>
          <p:nvPr/>
        </p:nvCxnSpPr>
        <p:spPr>
          <a:xfrm rot="10800000">
            <a:off x="4319430" y="2070105"/>
            <a:ext cx="228600" cy="16935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C9DAF8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44"/>
          <p:cNvCxnSpPr>
            <a:stCxn id="334" idx="6"/>
            <a:endCxn id="337" idx="1"/>
          </p:cNvCxnSpPr>
          <p:nvPr/>
        </p:nvCxnSpPr>
        <p:spPr>
          <a:xfrm flipH="1" rot="10800000">
            <a:off x="5395830" y="2082705"/>
            <a:ext cx="204300" cy="1680900"/>
          </a:xfrm>
          <a:prstGeom prst="curvedConnector3">
            <a:avLst>
              <a:gd fmla="val 50029" name="adj1"/>
            </a:avLst>
          </a:prstGeom>
          <a:noFill/>
          <a:ln cap="flat" cmpd="sng" w="9525">
            <a:solidFill>
              <a:srgbClr val="C9DAF8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37" name="Google Shape;337;p44"/>
          <p:cNvSpPr/>
          <p:nvPr/>
        </p:nvSpPr>
        <p:spPr>
          <a:xfrm>
            <a:off x="5600250" y="1177800"/>
            <a:ext cx="3455400" cy="18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(Islets of Langerhans) produce insulin, glucagon and </a:t>
            </a:r>
            <a:r>
              <a:rPr lang="ar" sz="12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somatostatin.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control energy metabolism and storage throughout the body </a:t>
            </a:r>
            <a:endParaRPr sz="12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comprise 1-2% of pancreatic mass</a:t>
            </a:r>
            <a:endParaRPr sz="12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5" name="Google Shape;335;p44"/>
          <p:cNvSpPr/>
          <p:nvPr/>
        </p:nvSpPr>
        <p:spPr>
          <a:xfrm>
            <a:off x="84325" y="1182800"/>
            <a:ext cx="4235100" cy="1774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Small ducts arise from the lobules and enter the main pancreatic duct (which begins in the tail), and passes through the body and head where it meets the bile duct.</a:t>
            </a:r>
            <a:endParaRPr sz="1200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makes and secretes digestive enzymes into the intestine (Exocrine pancreas)</a:t>
            </a:r>
            <a:endParaRPr sz="12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comprise more than 95% of the pancreatic mass</a:t>
            </a:r>
            <a:endParaRPr sz="12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8" name="Google Shape;338;p44"/>
          <p:cNvSpPr txBox="1"/>
          <p:nvPr/>
        </p:nvSpPr>
        <p:spPr>
          <a:xfrm>
            <a:off x="216825" y="163900"/>
            <a:ext cx="39996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Function of P</a:t>
            </a: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ancreas</a:t>
            </a: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9" name="Google Shape;339;p44"/>
          <p:cNvSpPr/>
          <p:nvPr/>
        </p:nvSpPr>
        <p:spPr>
          <a:xfrm>
            <a:off x="1032725" y="979737"/>
            <a:ext cx="2173800" cy="393600"/>
          </a:xfrm>
          <a:prstGeom prst="roundRect">
            <a:avLst>
              <a:gd fmla="val 16667" name="adj"/>
            </a:avLst>
          </a:prstGeom>
          <a:solidFill>
            <a:srgbClr val="AEC0D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The Exocrine portion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40" name="Google Shape;340;p44"/>
          <p:cNvSpPr/>
          <p:nvPr/>
        </p:nvSpPr>
        <p:spPr>
          <a:xfrm>
            <a:off x="6241046" y="1025225"/>
            <a:ext cx="2173800" cy="393600"/>
          </a:xfrm>
          <a:prstGeom prst="roundRect">
            <a:avLst>
              <a:gd fmla="val 16667" name="adj"/>
            </a:avLst>
          </a:prstGeom>
          <a:solidFill>
            <a:srgbClr val="AEC0D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The Endocrine portion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41" name="Google Shape;341;p44"/>
          <p:cNvGrpSpPr/>
          <p:nvPr/>
        </p:nvGrpSpPr>
        <p:grpSpPr>
          <a:xfrm>
            <a:off x="4497467" y="3315105"/>
            <a:ext cx="948900" cy="897000"/>
            <a:chOff x="4497467" y="800505"/>
            <a:chExt cx="948900" cy="897000"/>
          </a:xfrm>
        </p:grpSpPr>
        <p:sp>
          <p:nvSpPr>
            <p:cNvPr id="334" name="Google Shape;334;p44"/>
            <p:cNvSpPr/>
            <p:nvPr/>
          </p:nvSpPr>
          <p:spPr>
            <a:xfrm>
              <a:off x="4548030" y="800505"/>
              <a:ext cx="847800" cy="897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4815295" y="1026340"/>
              <a:ext cx="184906" cy="147977"/>
            </a:xfrm>
            <a:custGeom>
              <a:rect b="b" l="l" r="r" t="t"/>
              <a:pathLst>
                <a:path extrusionOk="0" h="6211" w="7761">
                  <a:moveTo>
                    <a:pt x="2724" y="1"/>
                  </a:moveTo>
                  <a:cubicBezTo>
                    <a:pt x="2546" y="1"/>
                    <a:pt x="2391" y="123"/>
                    <a:pt x="2347" y="295"/>
                  </a:cubicBezTo>
                  <a:lnTo>
                    <a:pt x="1644" y="3105"/>
                  </a:lnTo>
                  <a:lnTo>
                    <a:pt x="396" y="3105"/>
                  </a:lnTo>
                  <a:cubicBezTo>
                    <a:pt x="394" y="3105"/>
                    <a:pt x="392" y="3105"/>
                    <a:pt x="389" y="3105"/>
                  </a:cubicBezTo>
                  <a:cubicBezTo>
                    <a:pt x="175" y="3105"/>
                    <a:pt x="0" y="3278"/>
                    <a:pt x="0" y="3494"/>
                  </a:cubicBezTo>
                  <a:cubicBezTo>
                    <a:pt x="0" y="3708"/>
                    <a:pt x="174" y="3882"/>
                    <a:pt x="387" y="3882"/>
                  </a:cubicBezTo>
                  <a:cubicBezTo>
                    <a:pt x="390" y="3882"/>
                    <a:pt x="393" y="3882"/>
                    <a:pt x="396" y="3882"/>
                  </a:cubicBezTo>
                  <a:lnTo>
                    <a:pt x="1948" y="3882"/>
                  </a:lnTo>
                  <a:cubicBezTo>
                    <a:pt x="2126" y="3882"/>
                    <a:pt x="2281" y="3760"/>
                    <a:pt x="2324" y="3588"/>
                  </a:cubicBezTo>
                  <a:lnTo>
                    <a:pt x="2724" y="1989"/>
                  </a:lnTo>
                  <a:lnTo>
                    <a:pt x="3124" y="3588"/>
                  </a:lnTo>
                  <a:cubicBezTo>
                    <a:pt x="3167" y="3760"/>
                    <a:pt x="3321" y="3882"/>
                    <a:pt x="3499" y="3882"/>
                  </a:cubicBezTo>
                  <a:lnTo>
                    <a:pt x="3996" y="3882"/>
                  </a:lnTo>
                  <a:lnTo>
                    <a:pt x="4684" y="5945"/>
                  </a:lnTo>
                  <a:cubicBezTo>
                    <a:pt x="4737" y="6104"/>
                    <a:pt x="4885" y="6211"/>
                    <a:pt x="5052" y="6211"/>
                  </a:cubicBezTo>
                  <a:cubicBezTo>
                    <a:pt x="5219" y="6211"/>
                    <a:pt x="5367" y="6104"/>
                    <a:pt x="5420" y="5945"/>
                  </a:cubicBezTo>
                  <a:lnTo>
                    <a:pt x="6108" y="3882"/>
                  </a:lnTo>
                  <a:lnTo>
                    <a:pt x="7380" y="3882"/>
                  </a:lnTo>
                  <a:cubicBezTo>
                    <a:pt x="7592" y="3878"/>
                    <a:pt x="7760" y="3705"/>
                    <a:pt x="7760" y="3494"/>
                  </a:cubicBezTo>
                  <a:cubicBezTo>
                    <a:pt x="7760" y="3282"/>
                    <a:pt x="7592" y="3110"/>
                    <a:pt x="7380" y="3105"/>
                  </a:cubicBezTo>
                  <a:lnTo>
                    <a:pt x="5828" y="3105"/>
                  </a:lnTo>
                  <a:cubicBezTo>
                    <a:pt x="5661" y="3105"/>
                    <a:pt x="5513" y="3212"/>
                    <a:pt x="5460" y="3370"/>
                  </a:cubicBezTo>
                  <a:lnTo>
                    <a:pt x="5052" y="4595"/>
                  </a:lnTo>
                  <a:lnTo>
                    <a:pt x="4644" y="3371"/>
                  </a:lnTo>
                  <a:cubicBezTo>
                    <a:pt x="4592" y="3212"/>
                    <a:pt x="4443" y="3105"/>
                    <a:pt x="4277" y="3105"/>
                  </a:cubicBezTo>
                  <a:lnTo>
                    <a:pt x="3802" y="3105"/>
                  </a:lnTo>
                  <a:lnTo>
                    <a:pt x="3101" y="295"/>
                  </a:lnTo>
                  <a:cubicBezTo>
                    <a:pt x="3057" y="123"/>
                    <a:pt x="2902" y="1"/>
                    <a:pt x="2724" y="1"/>
                  </a:cubicBezTo>
                  <a:close/>
                </a:path>
              </a:pathLst>
            </a:custGeom>
            <a:solidFill>
              <a:srgbClr val="AEC0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EC0D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4724259" y="932922"/>
              <a:ext cx="495369" cy="473474"/>
            </a:xfrm>
            <a:custGeom>
              <a:rect b="b" l="l" r="r" t="t"/>
              <a:pathLst>
                <a:path extrusionOk="0" h="19873" w="20792">
                  <a:moveTo>
                    <a:pt x="7670" y="777"/>
                  </a:moveTo>
                  <a:cubicBezTo>
                    <a:pt x="9259" y="777"/>
                    <a:pt x="10848" y="1383"/>
                    <a:pt x="12061" y="2597"/>
                  </a:cubicBezTo>
                  <a:cubicBezTo>
                    <a:pt x="14502" y="5039"/>
                    <a:pt x="14499" y="8964"/>
                    <a:pt x="12072" y="11390"/>
                  </a:cubicBezTo>
                  <a:cubicBezTo>
                    <a:pt x="10860" y="12601"/>
                    <a:pt x="9274" y="13208"/>
                    <a:pt x="7685" y="13208"/>
                  </a:cubicBezTo>
                  <a:cubicBezTo>
                    <a:pt x="6093" y="13208"/>
                    <a:pt x="4499" y="12598"/>
                    <a:pt x="3279" y="11379"/>
                  </a:cubicBezTo>
                  <a:cubicBezTo>
                    <a:pt x="853" y="8952"/>
                    <a:pt x="853" y="5023"/>
                    <a:pt x="3279" y="2597"/>
                  </a:cubicBezTo>
                  <a:cubicBezTo>
                    <a:pt x="4493" y="1383"/>
                    <a:pt x="6082" y="777"/>
                    <a:pt x="7670" y="777"/>
                  </a:cubicBezTo>
                  <a:close/>
                  <a:moveTo>
                    <a:pt x="13138" y="11363"/>
                  </a:moveTo>
                  <a:lnTo>
                    <a:pt x="14029" y="12177"/>
                  </a:lnTo>
                  <a:lnTo>
                    <a:pt x="12858" y="13348"/>
                  </a:lnTo>
                  <a:lnTo>
                    <a:pt x="12084" y="12501"/>
                  </a:lnTo>
                  <a:cubicBezTo>
                    <a:pt x="12081" y="12496"/>
                    <a:pt x="12077" y="12491"/>
                    <a:pt x="12072" y="12487"/>
                  </a:cubicBezTo>
                  <a:lnTo>
                    <a:pt x="12042" y="12457"/>
                  </a:lnTo>
                  <a:cubicBezTo>
                    <a:pt x="12447" y="12133"/>
                    <a:pt x="12814" y="11766"/>
                    <a:pt x="13138" y="11363"/>
                  </a:cubicBezTo>
                  <a:close/>
                  <a:moveTo>
                    <a:pt x="14605" y="12700"/>
                  </a:moveTo>
                  <a:lnTo>
                    <a:pt x="19393" y="17066"/>
                  </a:lnTo>
                  <a:cubicBezTo>
                    <a:pt x="19914" y="17549"/>
                    <a:pt x="19886" y="18306"/>
                    <a:pt x="19438" y="18755"/>
                  </a:cubicBezTo>
                  <a:lnTo>
                    <a:pt x="19436" y="18755"/>
                  </a:lnTo>
                  <a:cubicBezTo>
                    <a:pt x="19207" y="18985"/>
                    <a:pt x="18908" y="19096"/>
                    <a:pt x="18613" y="19096"/>
                  </a:cubicBezTo>
                  <a:cubicBezTo>
                    <a:pt x="18291" y="19096"/>
                    <a:pt x="17972" y="18963"/>
                    <a:pt x="17749" y="18709"/>
                  </a:cubicBezTo>
                  <a:lnTo>
                    <a:pt x="13382" y="13922"/>
                  </a:lnTo>
                  <a:lnTo>
                    <a:pt x="14605" y="12700"/>
                  </a:lnTo>
                  <a:close/>
                  <a:moveTo>
                    <a:pt x="7670" y="0"/>
                  </a:moveTo>
                  <a:cubicBezTo>
                    <a:pt x="5883" y="0"/>
                    <a:pt x="4096" y="683"/>
                    <a:pt x="2731" y="2048"/>
                  </a:cubicBezTo>
                  <a:cubicBezTo>
                    <a:pt x="1" y="4779"/>
                    <a:pt x="1" y="9196"/>
                    <a:pt x="2731" y="11928"/>
                  </a:cubicBezTo>
                  <a:cubicBezTo>
                    <a:pt x="4089" y="13286"/>
                    <a:pt x="5885" y="13978"/>
                    <a:pt x="7688" y="13978"/>
                  </a:cubicBezTo>
                  <a:cubicBezTo>
                    <a:pt x="8974" y="13978"/>
                    <a:pt x="10263" y="13626"/>
                    <a:pt x="11399" y="12912"/>
                  </a:cubicBezTo>
                  <a:cubicBezTo>
                    <a:pt x="11405" y="12919"/>
                    <a:pt x="17238" y="19300"/>
                    <a:pt x="17243" y="19305"/>
                  </a:cubicBezTo>
                  <a:cubicBezTo>
                    <a:pt x="17621" y="19683"/>
                    <a:pt x="18118" y="19872"/>
                    <a:pt x="18613" y="19872"/>
                  </a:cubicBezTo>
                  <a:cubicBezTo>
                    <a:pt x="19110" y="19872"/>
                    <a:pt x="19607" y="19683"/>
                    <a:pt x="19985" y="19304"/>
                  </a:cubicBezTo>
                  <a:cubicBezTo>
                    <a:pt x="20792" y="18498"/>
                    <a:pt x="20717" y="17205"/>
                    <a:pt x="19913" y="16490"/>
                  </a:cubicBezTo>
                  <a:lnTo>
                    <a:pt x="19913" y="16491"/>
                  </a:lnTo>
                  <a:cubicBezTo>
                    <a:pt x="19411" y="16032"/>
                    <a:pt x="14311" y="11382"/>
                    <a:pt x="13590" y="10726"/>
                  </a:cubicBezTo>
                  <a:cubicBezTo>
                    <a:pt x="15313" y="7993"/>
                    <a:pt x="14938" y="4377"/>
                    <a:pt x="12610" y="2048"/>
                  </a:cubicBezTo>
                  <a:cubicBezTo>
                    <a:pt x="11245" y="683"/>
                    <a:pt x="9457" y="0"/>
                    <a:pt x="7670" y="0"/>
                  </a:cubicBezTo>
                  <a:close/>
                </a:path>
              </a:pathLst>
            </a:custGeom>
            <a:solidFill>
              <a:srgbClr val="AEC0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EC0D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4765214" y="970280"/>
              <a:ext cx="283994" cy="258811"/>
            </a:xfrm>
            <a:custGeom>
              <a:rect b="b" l="l" r="r" t="t"/>
              <a:pathLst>
                <a:path extrusionOk="0" h="10863" w="11920">
                  <a:moveTo>
                    <a:pt x="5971" y="1"/>
                  </a:moveTo>
                  <a:cubicBezTo>
                    <a:pt x="4545" y="1"/>
                    <a:pt x="3151" y="560"/>
                    <a:pt x="2121" y="1590"/>
                  </a:cubicBezTo>
                  <a:cubicBezTo>
                    <a:pt x="2" y="3709"/>
                    <a:pt x="0" y="7153"/>
                    <a:pt x="2121" y="9273"/>
                  </a:cubicBezTo>
                  <a:cubicBezTo>
                    <a:pt x="3182" y="10333"/>
                    <a:pt x="4573" y="10863"/>
                    <a:pt x="5964" y="10863"/>
                  </a:cubicBezTo>
                  <a:cubicBezTo>
                    <a:pt x="7354" y="10863"/>
                    <a:pt x="8745" y="10333"/>
                    <a:pt x="9804" y="9273"/>
                  </a:cubicBezTo>
                  <a:cubicBezTo>
                    <a:pt x="11794" y="7283"/>
                    <a:pt x="11919" y="4117"/>
                    <a:pt x="10161" y="1981"/>
                  </a:cubicBezTo>
                  <a:lnTo>
                    <a:pt x="10159" y="1981"/>
                  </a:lnTo>
                  <a:cubicBezTo>
                    <a:pt x="10083" y="1885"/>
                    <a:pt x="9971" y="1836"/>
                    <a:pt x="9857" y="1836"/>
                  </a:cubicBezTo>
                  <a:cubicBezTo>
                    <a:pt x="9771" y="1836"/>
                    <a:pt x="9683" y="1865"/>
                    <a:pt x="9611" y="1924"/>
                  </a:cubicBezTo>
                  <a:cubicBezTo>
                    <a:pt x="9444" y="2061"/>
                    <a:pt x="9422" y="2308"/>
                    <a:pt x="9561" y="2474"/>
                  </a:cubicBezTo>
                  <a:cubicBezTo>
                    <a:pt x="11091" y="4333"/>
                    <a:pt x="10960" y="7021"/>
                    <a:pt x="9256" y="8724"/>
                  </a:cubicBezTo>
                  <a:cubicBezTo>
                    <a:pt x="8347" y="9633"/>
                    <a:pt x="7155" y="10087"/>
                    <a:pt x="5963" y="10087"/>
                  </a:cubicBezTo>
                  <a:cubicBezTo>
                    <a:pt x="4771" y="10087"/>
                    <a:pt x="3578" y="9633"/>
                    <a:pt x="2670" y="8724"/>
                  </a:cubicBezTo>
                  <a:cubicBezTo>
                    <a:pt x="853" y="6906"/>
                    <a:pt x="853" y="3955"/>
                    <a:pt x="2670" y="2139"/>
                  </a:cubicBezTo>
                  <a:cubicBezTo>
                    <a:pt x="3552" y="1256"/>
                    <a:pt x="4747" y="777"/>
                    <a:pt x="5970" y="777"/>
                  </a:cubicBezTo>
                  <a:cubicBezTo>
                    <a:pt x="6375" y="777"/>
                    <a:pt x="6784" y="830"/>
                    <a:pt x="7185" y="938"/>
                  </a:cubicBezTo>
                  <a:cubicBezTo>
                    <a:pt x="7219" y="947"/>
                    <a:pt x="7253" y="952"/>
                    <a:pt x="7286" y="952"/>
                  </a:cubicBezTo>
                  <a:cubicBezTo>
                    <a:pt x="7458" y="952"/>
                    <a:pt x="7614" y="838"/>
                    <a:pt x="7661" y="665"/>
                  </a:cubicBezTo>
                  <a:cubicBezTo>
                    <a:pt x="7717" y="458"/>
                    <a:pt x="7594" y="245"/>
                    <a:pt x="7387" y="189"/>
                  </a:cubicBezTo>
                  <a:cubicBezTo>
                    <a:pt x="6920" y="62"/>
                    <a:pt x="6444" y="1"/>
                    <a:pt x="5971" y="1"/>
                  </a:cubicBezTo>
                  <a:close/>
                </a:path>
              </a:pathLst>
            </a:custGeom>
            <a:solidFill>
              <a:srgbClr val="AEC0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EC0D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4"/>
            <p:cNvSpPr txBox="1"/>
            <p:nvPr/>
          </p:nvSpPr>
          <p:spPr>
            <a:xfrm>
              <a:off x="4497467" y="1336183"/>
              <a:ext cx="948900" cy="2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200">
                  <a:solidFill>
                    <a:srgbClr val="AEC0D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Function</a:t>
              </a:r>
              <a:endParaRPr b="1" sz="1200">
                <a:solidFill>
                  <a:srgbClr val="AEC0D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pic>
        <p:nvPicPr>
          <p:cNvPr id="346" name="Google Shape;346;p44"/>
          <p:cNvPicPr preferRelativeResize="0"/>
          <p:nvPr/>
        </p:nvPicPr>
        <p:blipFill rotWithShape="1">
          <a:blip r:embed="rId3">
            <a:alphaModFix/>
          </a:blip>
          <a:srcRect b="16726" l="3535" r="2936" t="13231"/>
          <a:stretch/>
        </p:blipFill>
        <p:spPr>
          <a:xfrm>
            <a:off x="1210850" y="3116750"/>
            <a:ext cx="2329825" cy="16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0250" y="3177473"/>
            <a:ext cx="2173800" cy="163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5"/>
          <p:cNvSpPr txBox="1"/>
          <p:nvPr>
            <p:ph idx="12" type="sldNum"/>
          </p:nvPr>
        </p:nvSpPr>
        <p:spPr>
          <a:xfrm>
            <a:off x="8859450" y="4793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53" name="Google Shape;353;p45"/>
          <p:cNvSpPr txBox="1"/>
          <p:nvPr/>
        </p:nvSpPr>
        <p:spPr>
          <a:xfrm>
            <a:off x="160024" y="209268"/>
            <a:ext cx="335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Pancreatic ducts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4" name="Google Shape;354;p45"/>
          <p:cNvSpPr/>
          <p:nvPr/>
        </p:nvSpPr>
        <p:spPr>
          <a:xfrm>
            <a:off x="88225" y="3697075"/>
            <a:ext cx="6495300" cy="103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Drains superior portion of the head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It empties separately into 2nd portion of duodenum at (minor duodenal papilla) </a:t>
            </a:r>
            <a:r>
              <a:rPr lang="ar" sz="12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about 2–3 cm above the opening of main pancreatic duct (6–8 cm distal to pylorus)</a:t>
            </a:r>
            <a:endParaRPr sz="12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5" name="Google Shape;355;p45"/>
          <p:cNvSpPr/>
          <p:nvPr/>
        </p:nvSpPr>
        <p:spPr>
          <a:xfrm>
            <a:off x="88225" y="1367075"/>
            <a:ext cx="6442200" cy="1668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runs the entire length of pancreas beginning from the tail.</a:t>
            </a:r>
            <a:endParaRPr sz="12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It drain whole pancreas except upper portion of the head i.e. tail,body, neck, inferior portion of head &amp; uncinate process.</a:t>
            </a:r>
            <a:endParaRPr sz="1200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Joins common bile duct &amp; they open into a small hepatopancreatic ampulla in the 2nd part of duodenal wall </a:t>
            </a:r>
            <a:r>
              <a:rPr lang="ar" sz="12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hepatopancreatic ampulla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(Ampulla of Vater).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The ampulla opens </a:t>
            </a:r>
            <a:r>
              <a:rPr lang="ar" sz="1200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by a narrow mouth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into the lumen of the duodenum through (Major Duodenal Papilla).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6" name="Google Shape;356;p45"/>
          <p:cNvSpPr/>
          <p:nvPr/>
        </p:nvSpPr>
        <p:spPr>
          <a:xfrm>
            <a:off x="4666870" y="2222014"/>
            <a:ext cx="21633" cy="18536"/>
          </a:xfrm>
          <a:custGeom>
            <a:rect b="b" l="l" r="r" t="t"/>
            <a:pathLst>
              <a:path extrusionOk="0" h="778" w="908">
                <a:moveTo>
                  <a:pt x="520" y="0"/>
                </a:moveTo>
                <a:cubicBezTo>
                  <a:pt x="174" y="0"/>
                  <a:pt x="1" y="418"/>
                  <a:pt x="245" y="663"/>
                </a:cubicBezTo>
                <a:cubicBezTo>
                  <a:pt x="324" y="742"/>
                  <a:pt x="421" y="778"/>
                  <a:pt x="517" y="778"/>
                </a:cubicBezTo>
                <a:cubicBezTo>
                  <a:pt x="716" y="778"/>
                  <a:pt x="907" y="623"/>
                  <a:pt x="907" y="389"/>
                </a:cubicBezTo>
                <a:cubicBezTo>
                  <a:pt x="907" y="174"/>
                  <a:pt x="734" y="0"/>
                  <a:pt x="520" y="0"/>
                </a:cubicBez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5"/>
          <p:cNvSpPr/>
          <p:nvPr/>
        </p:nvSpPr>
        <p:spPr>
          <a:xfrm>
            <a:off x="88225" y="1000975"/>
            <a:ext cx="3179700" cy="45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Bree Serif"/>
                <a:ea typeface="Bree Serif"/>
                <a:cs typeface="Bree Serif"/>
                <a:sym typeface="Bree Serif"/>
              </a:rPr>
              <a:t>Main pancreatic duct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ar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(of Wirsung)</a:t>
            </a:r>
            <a:endParaRPr b="1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8" name="Google Shape;358;p45"/>
          <p:cNvSpPr/>
          <p:nvPr/>
        </p:nvSpPr>
        <p:spPr>
          <a:xfrm>
            <a:off x="88225" y="3379000"/>
            <a:ext cx="3546600" cy="45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Bree Serif"/>
                <a:ea typeface="Bree Serif"/>
                <a:cs typeface="Bree Serif"/>
                <a:sym typeface="Bree Serif"/>
              </a:rPr>
              <a:t>Accessory pancreatic duct 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(of Santorini)</a:t>
            </a:r>
            <a:endParaRPr b="1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59" name="Google Shape;35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9425" y="3243437"/>
            <a:ext cx="2245949" cy="1325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45"/>
          <p:cNvGrpSpPr/>
          <p:nvPr/>
        </p:nvGrpSpPr>
        <p:grpSpPr>
          <a:xfrm>
            <a:off x="7021363" y="1404446"/>
            <a:ext cx="1782080" cy="1594154"/>
            <a:chOff x="6412236" y="3087625"/>
            <a:chExt cx="2371048" cy="1833626"/>
          </a:xfrm>
        </p:grpSpPr>
        <p:sp>
          <p:nvSpPr>
            <p:cNvPr id="361" name="Google Shape;361;p45"/>
            <p:cNvSpPr txBox="1"/>
            <p:nvPr/>
          </p:nvSpPr>
          <p:spPr>
            <a:xfrm>
              <a:off x="8205311" y="3605913"/>
              <a:ext cx="381000" cy="86700"/>
            </a:xfrm>
            <a:prstGeom prst="rect">
              <a:avLst/>
            </a:prstGeom>
            <a:noFill/>
            <a:ln cap="flat" cmpd="sng" w="9525">
              <a:solidFill>
                <a:srgbClr val="D095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5"/>
            <p:cNvSpPr txBox="1"/>
            <p:nvPr/>
          </p:nvSpPr>
          <p:spPr>
            <a:xfrm rot="-3997">
              <a:off x="7497935" y="3491202"/>
              <a:ext cx="258000" cy="86400"/>
            </a:xfrm>
            <a:prstGeom prst="rect">
              <a:avLst/>
            </a:prstGeom>
            <a:noFill/>
            <a:ln cap="flat" cmpd="sng" w="9525">
              <a:solidFill>
                <a:srgbClr val="EEB27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5"/>
            <p:cNvSpPr txBox="1"/>
            <p:nvPr/>
          </p:nvSpPr>
          <p:spPr>
            <a:xfrm>
              <a:off x="6421686" y="4192124"/>
              <a:ext cx="353400" cy="127200"/>
            </a:xfrm>
            <a:prstGeom prst="rect">
              <a:avLst/>
            </a:prstGeom>
            <a:noFill/>
            <a:ln cap="flat" cmpd="sng" w="9525">
              <a:solidFill>
                <a:srgbClr val="E6B7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45"/>
            <p:cNvSpPr txBox="1"/>
            <p:nvPr/>
          </p:nvSpPr>
          <p:spPr>
            <a:xfrm>
              <a:off x="6412236" y="4510088"/>
              <a:ext cx="372300" cy="127200"/>
            </a:xfrm>
            <a:prstGeom prst="rect">
              <a:avLst/>
            </a:prstGeom>
            <a:noFill/>
            <a:ln cap="flat" cmpd="sng" w="9525">
              <a:solidFill>
                <a:srgbClr val="B29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45"/>
            <p:cNvSpPr txBox="1"/>
            <p:nvPr/>
          </p:nvSpPr>
          <p:spPr>
            <a:xfrm>
              <a:off x="7502961" y="3605338"/>
              <a:ext cx="372300" cy="127200"/>
            </a:xfrm>
            <a:prstGeom prst="rect">
              <a:avLst/>
            </a:prstGeom>
            <a:noFill/>
            <a:ln cap="flat" cmpd="sng" w="9525">
              <a:solidFill>
                <a:srgbClr val="D095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66" name="Google Shape;366;p45"/>
            <p:cNvCxnSpPr>
              <a:stCxn id="361" idx="2"/>
            </p:cNvCxnSpPr>
            <p:nvPr/>
          </p:nvCxnSpPr>
          <p:spPr>
            <a:xfrm flipH="1">
              <a:off x="8079611" y="3692613"/>
              <a:ext cx="316200" cy="2556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67" name="Google Shape;367;p45"/>
            <p:cNvPicPr preferRelativeResize="0"/>
            <p:nvPr/>
          </p:nvPicPr>
          <p:blipFill rotWithShape="1">
            <a:blip r:embed="rId4">
              <a:alphaModFix/>
            </a:blip>
            <a:srcRect b="14021" l="13326" r="13494" t="9857"/>
            <a:stretch/>
          </p:blipFill>
          <p:spPr>
            <a:xfrm>
              <a:off x="6431510" y="3087625"/>
              <a:ext cx="2351774" cy="18336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29E7C"/>
      </a:lt2>
      <a:accent1>
        <a:srgbClr val="F3D6B8"/>
      </a:accent1>
      <a:accent2>
        <a:srgbClr val="F8C38E"/>
      </a:accent2>
      <a:accent3>
        <a:srgbClr val="E6B788"/>
      </a:accent3>
      <a:accent4>
        <a:srgbClr val="EEB276"/>
      </a:accent4>
      <a:accent5>
        <a:srgbClr val="D09551"/>
      </a:accent5>
      <a:accent6>
        <a:srgbClr val="CEAE7E"/>
      </a:accent6>
      <a:hlink>
        <a:srgbClr val="2626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