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9" r:id="rId5"/>
    <p:sldMasterId id="2147483670" r:id="rId6"/>
    <p:sldMasterId id="2147483671"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Lst>
  <p:sldSz cy="5143500" cx="9144000"/>
  <p:notesSz cx="6858000" cy="9144000"/>
  <p:embeddedFontLst>
    <p:embeddedFont>
      <p:font typeface="Cabin SemiBold"/>
      <p:regular r:id="rId23"/>
      <p:bold r:id="rId24"/>
      <p:italic r:id="rId25"/>
      <p:boldItalic r:id="rId26"/>
    </p:embeddedFont>
    <p:embeddedFont>
      <p:font typeface="Cabin"/>
      <p:regular r:id="rId27"/>
      <p:bold r:id="rId28"/>
      <p:italic r:id="rId29"/>
      <p:boldItalic r:id="rId30"/>
    </p:embeddedFont>
    <p:embeddedFont>
      <p:font typeface="Exo"/>
      <p:regular r:id="rId31"/>
      <p:bold r:id="rId32"/>
      <p:italic r:id="rId33"/>
      <p:boldItalic r:id="rId34"/>
    </p:embeddedFont>
    <p:embeddedFont>
      <p:font typeface="Comfortaa"/>
      <p:regular r:id="rId35"/>
      <p:bold r:id="rId36"/>
    </p:embeddedFont>
    <p:embeddedFont>
      <p:font typeface="Century Gothic"/>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5AD2F1A8-1261-4F83-A588-F66C13D919BB}">
  <a:tblStyle styleId="{5AD2F1A8-1261-4F83-A588-F66C13D919BB}"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CenturyGothic-boldItalic.fntdata"/><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font" Target="fonts/CabinSemiBold-bold.fntdata"/><Relationship Id="rId23" Type="http://schemas.openxmlformats.org/officeDocument/2006/relationships/font" Target="fonts/CabinSemiBold-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26" Type="http://schemas.openxmlformats.org/officeDocument/2006/relationships/font" Target="fonts/CabinSemiBold-boldItalic.fntdata"/><Relationship Id="rId25" Type="http://schemas.openxmlformats.org/officeDocument/2006/relationships/font" Target="fonts/CabinSemiBold-italic.fntdata"/><Relationship Id="rId28" Type="http://schemas.openxmlformats.org/officeDocument/2006/relationships/font" Target="fonts/Cabin-bold.fntdata"/><Relationship Id="rId27" Type="http://schemas.openxmlformats.org/officeDocument/2006/relationships/font" Target="fonts/Cabin-regular.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Cabin-italic.fntdata"/><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font" Target="fonts/Exo-regular.fntdata"/><Relationship Id="rId30" Type="http://schemas.openxmlformats.org/officeDocument/2006/relationships/font" Target="fonts/Cabin-boldItalic.fntdata"/><Relationship Id="rId11" Type="http://schemas.openxmlformats.org/officeDocument/2006/relationships/slide" Target="slides/slide3.xml"/><Relationship Id="rId33" Type="http://schemas.openxmlformats.org/officeDocument/2006/relationships/font" Target="fonts/Exo-italic.fntdata"/><Relationship Id="rId10" Type="http://schemas.openxmlformats.org/officeDocument/2006/relationships/slide" Target="slides/slide2.xml"/><Relationship Id="rId32" Type="http://schemas.openxmlformats.org/officeDocument/2006/relationships/font" Target="fonts/Exo-bold.fntdata"/><Relationship Id="rId13" Type="http://schemas.openxmlformats.org/officeDocument/2006/relationships/slide" Target="slides/slide5.xml"/><Relationship Id="rId35" Type="http://schemas.openxmlformats.org/officeDocument/2006/relationships/font" Target="fonts/Comfortaa-regular.fntdata"/><Relationship Id="rId12" Type="http://schemas.openxmlformats.org/officeDocument/2006/relationships/slide" Target="slides/slide4.xml"/><Relationship Id="rId34" Type="http://schemas.openxmlformats.org/officeDocument/2006/relationships/font" Target="fonts/Exo-boldItalic.fntdata"/><Relationship Id="rId15" Type="http://schemas.openxmlformats.org/officeDocument/2006/relationships/slide" Target="slides/slide7.xml"/><Relationship Id="rId37" Type="http://schemas.openxmlformats.org/officeDocument/2006/relationships/font" Target="fonts/CenturyGothic-regular.fntdata"/><Relationship Id="rId14" Type="http://schemas.openxmlformats.org/officeDocument/2006/relationships/slide" Target="slides/slide6.xml"/><Relationship Id="rId36" Type="http://schemas.openxmlformats.org/officeDocument/2006/relationships/font" Target="fonts/Comfortaa-bold.fntdata"/><Relationship Id="rId17" Type="http://schemas.openxmlformats.org/officeDocument/2006/relationships/slide" Target="slides/slide9.xml"/><Relationship Id="rId39" Type="http://schemas.openxmlformats.org/officeDocument/2006/relationships/font" Target="fonts/CenturyGothic-italic.fntdata"/><Relationship Id="rId16" Type="http://schemas.openxmlformats.org/officeDocument/2006/relationships/slide" Target="slides/slide8.xml"/><Relationship Id="rId38" Type="http://schemas.openxmlformats.org/officeDocument/2006/relationships/font" Target="fonts/CenturyGothic-bold.fntdata"/><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g20ef48c829a08cb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g20ef48c829a08cb4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5" name="Shape 395"/>
        <p:cNvGrpSpPr/>
        <p:nvPr/>
      </p:nvGrpSpPr>
      <p:grpSpPr>
        <a:xfrm>
          <a:off x="0" y="0"/>
          <a:ext cx="0" cy="0"/>
          <a:chOff x="0" y="0"/>
          <a:chExt cx="0" cy="0"/>
        </a:xfrm>
      </p:grpSpPr>
      <p:sp>
        <p:nvSpPr>
          <p:cNvPr id="396" name="Google Shape;396;g20ef48c829a08cb4_29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97" name="Google Shape;397;g20ef48c829a08cb4_2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9" name="Shape 429"/>
        <p:cNvGrpSpPr/>
        <p:nvPr/>
      </p:nvGrpSpPr>
      <p:grpSpPr>
        <a:xfrm>
          <a:off x="0" y="0"/>
          <a:ext cx="0" cy="0"/>
          <a:chOff x="0" y="0"/>
          <a:chExt cx="0" cy="0"/>
        </a:xfrm>
      </p:grpSpPr>
      <p:sp>
        <p:nvSpPr>
          <p:cNvPr id="430" name="Google Shape;430;g20ef48c829a08cb4_3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31" name="Google Shape;431;g20ef48c829a08cb4_3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3" name="Shape 443"/>
        <p:cNvGrpSpPr/>
        <p:nvPr/>
      </p:nvGrpSpPr>
      <p:grpSpPr>
        <a:xfrm>
          <a:off x="0" y="0"/>
          <a:ext cx="0" cy="0"/>
          <a:chOff x="0" y="0"/>
          <a:chExt cx="0" cy="0"/>
        </a:xfrm>
      </p:grpSpPr>
      <p:sp>
        <p:nvSpPr>
          <p:cNvPr id="444" name="Google Shape;444;g20ef48c829a08cb4_34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45" name="Google Shape;445;g20ef48c829a08cb4_3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9" name="Shape 469"/>
        <p:cNvGrpSpPr/>
        <p:nvPr/>
      </p:nvGrpSpPr>
      <p:grpSpPr>
        <a:xfrm>
          <a:off x="0" y="0"/>
          <a:ext cx="0" cy="0"/>
          <a:chOff x="0" y="0"/>
          <a:chExt cx="0" cy="0"/>
        </a:xfrm>
      </p:grpSpPr>
      <p:sp>
        <p:nvSpPr>
          <p:cNvPr id="470" name="Google Shape;470;g20ef48c829a08cb4_3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g20ef48c829a08cb4_36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0" name="Shape 480"/>
        <p:cNvGrpSpPr/>
        <p:nvPr/>
      </p:nvGrpSpPr>
      <p:grpSpPr>
        <a:xfrm>
          <a:off x="0" y="0"/>
          <a:ext cx="0" cy="0"/>
          <a:chOff x="0" y="0"/>
          <a:chExt cx="0" cy="0"/>
        </a:xfrm>
      </p:grpSpPr>
      <p:sp>
        <p:nvSpPr>
          <p:cNvPr id="481" name="Google Shape;481;g20ef48c829a08cb4_37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82" name="Google Shape;482;g20ef48c829a08cb4_3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g20ef48c829a08cb4_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20ef48c829a08cb4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Google Shape;149;g20ef48c829a08cb4_5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20ef48c829a08cb4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Google Shape;189;g20ef48c829a08cb4_9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20ef48c829a08cb4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8" name="Shape 228"/>
        <p:cNvGrpSpPr/>
        <p:nvPr/>
      </p:nvGrpSpPr>
      <p:grpSpPr>
        <a:xfrm>
          <a:off x="0" y="0"/>
          <a:ext cx="0" cy="0"/>
          <a:chOff x="0" y="0"/>
          <a:chExt cx="0" cy="0"/>
        </a:xfrm>
      </p:grpSpPr>
      <p:sp>
        <p:nvSpPr>
          <p:cNvPr id="229" name="Google Shape;229;g20ef48c829a08cb4_1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20ef48c829a08cb4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Google Shape;256;g20ef48c829a08cb4_16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20ef48c829a08cb4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9" name="Shape 289"/>
        <p:cNvGrpSpPr/>
        <p:nvPr/>
      </p:nvGrpSpPr>
      <p:grpSpPr>
        <a:xfrm>
          <a:off x="0" y="0"/>
          <a:ext cx="0" cy="0"/>
          <a:chOff x="0" y="0"/>
          <a:chExt cx="0" cy="0"/>
        </a:xfrm>
      </p:grpSpPr>
      <p:sp>
        <p:nvSpPr>
          <p:cNvPr id="290" name="Google Shape;290;g20ef48c829a08cb4_19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20ef48c829a08cb4_1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1" name="Shape 331"/>
        <p:cNvGrpSpPr/>
        <p:nvPr/>
      </p:nvGrpSpPr>
      <p:grpSpPr>
        <a:xfrm>
          <a:off x="0" y="0"/>
          <a:ext cx="0" cy="0"/>
          <a:chOff x="0" y="0"/>
          <a:chExt cx="0" cy="0"/>
        </a:xfrm>
      </p:grpSpPr>
      <p:sp>
        <p:nvSpPr>
          <p:cNvPr id="332" name="Google Shape;332;g20ef48c829a08cb4_2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33" name="Google Shape;333;g20ef48c829a08cb4_2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0" name="Shape 360"/>
        <p:cNvGrpSpPr/>
        <p:nvPr/>
      </p:nvGrpSpPr>
      <p:grpSpPr>
        <a:xfrm>
          <a:off x="0" y="0"/>
          <a:ext cx="0" cy="0"/>
          <a:chOff x="0" y="0"/>
          <a:chExt cx="0" cy="0"/>
        </a:xfrm>
      </p:grpSpPr>
      <p:sp>
        <p:nvSpPr>
          <p:cNvPr id="361" name="Google Shape;361;g20ef48c829a08cb4_26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62" name="Google Shape;362;g20ef48c829a08cb4_2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_Contents slide layout">
  <p:cSld name="2_Contents slide layout">
    <p:bg>
      <p:bgPr>
        <a:solidFill>
          <a:schemeClr val="lt1"/>
        </a:solidFill>
      </p:bgPr>
    </p:bg>
    <p:spTree>
      <p:nvGrpSpPr>
        <p:cNvPr id="53" name="Shape 53"/>
        <p:cNvGrpSpPr/>
        <p:nvPr/>
      </p:nvGrpSpPr>
      <p:grpSpPr>
        <a:xfrm>
          <a:off x="0" y="0"/>
          <a:ext cx="0" cy="0"/>
          <a:chOff x="0" y="0"/>
          <a:chExt cx="0" cy="0"/>
        </a:xfrm>
      </p:grpSpPr>
      <p:sp>
        <p:nvSpPr>
          <p:cNvPr id="54" name="Google Shape;54;p14"/>
          <p:cNvSpPr txBox="1"/>
          <p:nvPr>
            <p:ph idx="1" type="body"/>
          </p:nvPr>
        </p:nvSpPr>
        <p:spPr>
          <a:xfrm>
            <a:off x="1" y="254632"/>
            <a:ext cx="9144000" cy="594300"/>
          </a:xfrm>
          <a:prstGeom prst="rect">
            <a:avLst/>
          </a:prstGeom>
          <a:noFill/>
          <a:ln>
            <a:noFill/>
          </a:ln>
        </p:spPr>
        <p:txBody>
          <a:bodyPr anchorCtr="0" anchor="ctr" bIns="34275" lIns="68575" spcFirstLastPara="1" rIns="68575" wrap="square" tIns="34275">
            <a:noAutofit/>
          </a:bodyPr>
          <a:lstStyle>
            <a:lvl1pPr indent="-228600" lvl="0" marL="457200" marR="0" rtl="0" algn="ctr">
              <a:lnSpc>
                <a:spcPct val="100000"/>
              </a:lnSpc>
              <a:spcBef>
                <a:spcPts val="800"/>
              </a:spcBef>
              <a:spcAft>
                <a:spcPts val="0"/>
              </a:spcAft>
              <a:buClr>
                <a:srgbClr val="3F3F3F"/>
              </a:buClr>
              <a:buSzPts val="4100"/>
              <a:buFont typeface="Century Gothic"/>
              <a:buNone/>
              <a:defRPr i="0" sz="4100" u="none" cap="none" strike="noStrike">
                <a:solidFill>
                  <a:srgbClr val="3F3F3F"/>
                </a:solidFill>
                <a:latin typeface="Century Gothic"/>
                <a:ea typeface="Century Gothic"/>
                <a:cs typeface="Century Gothic"/>
                <a:sym typeface="Century Gothic"/>
              </a:defRPr>
            </a:lvl1pPr>
            <a:lvl2pPr indent="-342900" lvl="1" marL="914400" marR="0" rtl="0" algn="l">
              <a:lnSpc>
                <a:spcPct val="90000"/>
              </a:lnSpc>
              <a:spcBef>
                <a:spcPts val="400"/>
              </a:spcBef>
              <a:spcAft>
                <a:spcPts val="0"/>
              </a:spcAft>
              <a:buClr>
                <a:schemeClr val="dk1"/>
              </a:buClr>
              <a:buSzPts val="1800"/>
              <a:buFont typeface="Century Gothic"/>
              <a:buChar char="•"/>
              <a:defRPr i="0" sz="1800" u="none" cap="none" strike="noStrike">
                <a:solidFill>
                  <a:schemeClr val="dk1"/>
                </a:solidFill>
                <a:latin typeface="Century Gothic"/>
                <a:ea typeface="Century Gothic"/>
                <a:cs typeface="Century Gothic"/>
                <a:sym typeface="Century Gothic"/>
              </a:defRPr>
            </a:lvl2pPr>
            <a:lvl3pPr indent="-323850" lvl="2" marL="1371600" marR="0" rtl="0" algn="l">
              <a:lnSpc>
                <a:spcPct val="90000"/>
              </a:lnSpc>
              <a:spcBef>
                <a:spcPts val="400"/>
              </a:spcBef>
              <a:spcAft>
                <a:spcPts val="0"/>
              </a:spcAft>
              <a:buClr>
                <a:schemeClr val="dk1"/>
              </a:buClr>
              <a:buSzPts val="1500"/>
              <a:buFont typeface="Century Gothic"/>
              <a:buChar char="•"/>
              <a:defRPr i="0" sz="1500" u="none" cap="none" strike="noStrike">
                <a:solidFill>
                  <a:schemeClr val="dk1"/>
                </a:solidFill>
                <a:latin typeface="Century Gothic"/>
                <a:ea typeface="Century Gothic"/>
                <a:cs typeface="Century Gothic"/>
                <a:sym typeface="Century Gothic"/>
              </a:defRPr>
            </a:lvl3pPr>
            <a:lvl4pPr indent="-317500" lvl="3" marL="1828800" marR="0" rtl="0" algn="l">
              <a:lnSpc>
                <a:spcPct val="90000"/>
              </a:lnSpc>
              <a:spcBef>
                <a:spcPts val="400"/>
              </a:spcBef>
              <a:spcAft>
                <a:spcPts val="0"/>
              </a:spcAft>
              <a:buClr>
                <a:schemeClr val="dk1"/>
              </a:buClr>
              <a:buSzPts val="1400"/>
              <a:buFont typeface="Century Gothic"/>
              <a:buChar char="•"/>
              <a:defRPr i="0" sz="1400" u="none" cap="none" strike="noStrike">
                <a:solidFill>
                  <a:schemeClr val="dk1"/>
                </a:solidFill>
                <a:latin typeface="Century Gothic"/>
                <a:ea typeface="Century Gothic"/>
                <a:cs typeface="Century Gothic"/>
                <a:sym typeface="Century Gothic"/>
              </a:defRPr>
            </a:lvl4pPr>
            <a:lvl5pPr indent="-317500" lvl="4" marL="2286000" marR="0" rtl="0" algn="l">
              <a:lnSpc>
                <a:spcPct val="90000"/>
              </a:lnSpc>
              <a:spcBef>
                <a:spcPts val="400"/>
              </a:spcBef>
              <a:spcAft>
                <a:spcPts val="0"/>
              </a:spcAft>
              <a:buClr>
                <a:schemeClr val="dk1"/>
              </a:buClr>
              <a:buSzPts val="1400"/>
              <a:buFont typeface="Century Gothic"/>
              <a:buChar char="•"/>
              <a:defRPr i="0" sz="1400" u="none" cap="none" strike="noStrike">
                <a:solidFill>
                  <a:schemeClr val="dk1"/>
                </a:solidFill>
                <a:latin typeface="Century Gothic"/>
                <a:ea typeface="Century Gothic"/>
                <a:cs typeface="Century Gothic"/>
                <a:sym typeface="Century Gothic"/>
              </a:defRPr>
            </a:lvl5pPr>
            <a:lvl6pPr indent="-317500" lvl="5" marL="2743200" marR="0" rtl="0" algn="l">
              <a:lnSpc>
                <a:spcPct val="90000"/>
              </a:lnSpc>
              <a:spcBef>
                <a:spcPts val="400"/>
              </a:spcBef>
              <a:spcAft>
                <a:spcPts val="0"/>
              </a:spcAft>
              <a:buClr>
                <a:schemeClr val="dk1"/>
              </a:buClr>
              <a:buSzPts val="1400"/>
              <a:buFont typeface="Century Gothic"/>
              <a:buChar char="•"/>
              <a:defRPr i="0" sz="1400" u="none" cap="none" strike="noStrike">
                <a:solidFill>
                  <a:schemeClr val="dk1"/>
                </a:solidFill>
                <a:latin typeface="Century Gothic"/>
                <a:ea typeface="Century Gothic"/>
                <a:cs typeface="Century Gothic"/>
                <a:sym typeface="Century Gothic"/>
              </a:defRPr>
            </a:lvl6pPr>
            <a:lvl7pPr indent="-317500" lvl="6" marL="3200400" marR="0" rtl="0" algn="l">
              <a:lnSpc>
                <a:spcPct val="90000"/>
              </a:lnSpc>
              <a:spcBef>
                <a:spcPts val="400"/>
              </a:spcBef>
              <a:spcAft>
                <a:spcPts val="0"/>
              </a:spcAft>
              <a:buClr>
                <a:schemeClr val="dk1"/>
              </a:buClr>
              <a:buSzPts val="1400"/>
              <a:buFont typeface="Century Gothic"/>
              <a:buChar char="•"/>
              <a:defRPr i="0" sz="1400" u="none" cap="none" strike="noStrike">
                <a:solidFill>
                  <a:schemeClr val="dk1"/>
                </a:solidFill>
                <a:latin typeface="Century Gothic"/>
                <a:ea typeface="Century Gothic"/>
                <a:cs typeface="Century Gothic"/>
                <a:sym typeface="Century Gothic"/>
              </a:defRPr>
            </a:lvl7pPr>
            <a:lvl8pPr indent="-317500" lvl="7" marL="3657600" marR="0" rtl="0" algn="l">
              <a:lnSpc>
                <a:spcPct val="90000"/>
              </a:lnSpc>
              <a:spcBef>
                <a:spcPts val="400"/>
              </a:spcBef>
              <a:spcAft>
                <a:spcPts val="0"/>
              </a:spcAft>
              <a:buClr>
                <a:schemeClr val="dk1"/>
              </a:buClr>
              <a:buSzPts val="1400"/>
              <a:buFont typeface="Century Gothic"/>
              <a:buChar char="•"/>
              <a:defRPr i="0" sz="1400" u="none" cap="none" strike="noStrike">
                <a:solidFill>
                  <a:schemeClr val="dk1"/>
                </a:solidFill>
                <a:latin typeface="Century Gothic"/>
                <a:ea typeface="Century Gothic"/>
                <a:cs typeface="Century Gothic"/>
                <a:sym typeface="Century Gothic"/>
              </a:defRPr>
            </a:lvl8pPr>
            <a:lvl9pPr indent="-317500" lvl="8" marL="4114800" marR="0" rtl="0" algn="l">
              <a:lnSpc>
                <a:spcPct val="90000"/>
              </a:lnSpc>
              <a:spcBef>
                <a:spcPts val="400"/>
              </a:spcBef>
              <a:spcAft>
                <a:spcPts val="0"/>
              </a:spcAft>
              <a:buClr>
                <a:schemeClr val="dk1"/>
              </a:buClr>
              <a:buSzPts val="1400"/>
              <a:buFont typeface="Century Gothic"/>
              <a:buChar char="•"/>
              <a:defRPr i="0" sz="1400" u="none" cap="none" strike="noStrike">
                <a:solidFill>
                  <a:schemeClr val="dk1"/>
                </a:solidFill>
                <a:latin typeface="Century Gothic"/>
                <a:ea typeface="Century Gothic"/>
                <a:cs typeface="Century Gothic"/>
                <a:sym typeface="Century Gothic"/>
              </a:defRPr>
            </a:lvl9pPr>
          </a:lstStyle>
          <a:p/>
        </p:txBody>
      </p:sp>
      <p:sp>
        <p:nvSpPr>
          <p:cNvPr id="55" name="Google Shape;55;p14"/>
          <p:cNvSpPr txBox="1"/>
          <p:nvPr>
            <p:ph idx="12" type="sldNum"/>
          </p:nvPr>
        </p:nvSpPr>
        <p:spPr>
          <a:xfrm>
            <a:off x="8595221" y="4806663"/>
            <a:ext cx="548700" cy="393600"/>
          </a:xfrm>
          <a:prstGeom prst="rect">
            <a:avLst/>
          </a:prstGeom>
        </p:spPr>
        <p:txBody>
          <a:bodyPr anchorCtr="0" anchor="t" bIns="68575" lIns="68575" spcFirstLastPara="1" rIns="68575" wrap="square" tIns="68575">
            <a:noAutofit/>
          </a:bodyPr>
          <a:lstStyle>
            <a:lvl1pPr lvl="0" rtl="0">
              <a:buNone/>
              <a:defRPr>
                <a:latin typeface="Century Gothic"/>
                <a:ea typeface="Century Gothic"/>
                <a:cs typeface="Century Gothic"/>
                <a:sym typeface="Century Gothic"/>
              </a:defRPr>
            </a:lvl1pPr>
            <a:lvl2pPr lvl="1" rtl="0">
              <a:buNone/>
              <a:defRPr>
                <a:latin typeface="Century Gothic"/>
                <a:ea typeface="Century Gothic"/>
                <a:cs typeface="Century Gothic"/>
                <a:sym typeface="Century Gothic"/>
              </a:defRPr>
            </a:lvl2pPr>
            <a:lvl3pPr lvl="2" rtl="0">
              <a:buNone/>
              <a:defRPr>
                <a:latin typeface="Century Gothic"/>
                <a:ea typeface="Century Gothic"/>
                <a:cs typeface="Century Gothic"/>
                <a:sym typeface="Century Gothic"/>
              </a:defRPr>
            </a:lvl3pPr>
            <a:lvl4pPr lvl="3" rtl="0">
              <a:buNone/>
              <a:defRPr>
                <a:latin typeface="Century Gothic"/>
                <a:ea typeface="Century Gothic"/>
                <a:cs typeface="Century Gothic"/>
                <a:sym typeface="Century Gothic"/>
              </a:defRPr>
            </a:lvl4pPr>
            <a:lvl5pPr lvl="4" rtl="0">
              <a:buNone/>
              <a:defRPr>
                <a:latin typeface="Century Gothic"/>
                <a:ea typeface="Century Gothic"/>
                <a:cs typeface="Century Gothic"/>
                <a:sym typeface="Century Gothic"/>
              </a:defRPr>
            </a:lvl5pPr>
            <a:lvl6pPr lvl="5" rtl="0">
              <a:buNone/>
              <a:defRPr>
                <a:latin typeface="Century Gothic"/>
                <a:ea typeface="Century Gothic"/>
                <a:cs typeface="Century Gothic"/>
                <a:sym typeface="Century Gothic"/>
              </a:defRPr>
            </a:lvl6pPr>
            <a:lvl7pPr lvl="6" rtl="0">
              <a:buNone/>
              <a:defRPr>
                <a:latin typeface="Century Gothic"/>
                <a:ea typeface="Century Gothic"/>
                <a:cs typeface="Century Gothic"/>
                <a:sym typeface="Century Gothic"/>
              </a:defRPr>
            </a:lvl7pPr>
            <a:lvl8pPr lvl="7" rtl="0">
              <a:buNone/>
              <a:defRPr>
                <a:latin typeface="Century Gothic"/>
                <a:ea typeface="Century Gothic"/>
                <a:cs typeface="Century Gothic"/>
                <a:sym typeface="Century Gothic"/>
              </a:defRPr>
            </a:lvl8pPr>
            <a:lvl9pPr lvl="8" rtl="0">
              <a:buNone/>
              <a:defRPr>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6" name="Shape 56"/>
        <p:cNvGrpSpPr/>
        <p:nvPr/>
      </p:nvGrpSpPr>
      <p:grpSpPr>
        <a:xfrm>
          <a:off x="0" y="0"/>
          <a:ext cx="0" cy="0"/>
          <a:chOff x="0" y="0"/>
          <a:chExt cx="0" cy="0"/>
        </a:xfrm>
      </p:grpSpPr>
      <p:sp>
        <p:nvSpPr>
          <p:cNvPr id="57" name="Google Shape;57;p15"/>
          <p:cNvSpPr txBox="1"/>
          <p:nvPr>
            <p:ph idx="1" type="body"/>
          </p:nvPr>
        </p:nvSpPr>
        <p:spPr>
          <a:xfrm>
            <a:off x="311700" y="4230575"/>
            <a:ext cx="5998500" cy="605100"/>
          </a:xfrm>
          <a:prstGeom prst="rect">
            <a:avLst/>
          </a:prstGeom>
          <a:noFill/>
          <a:ln>
            <a:noFill/>
          </a:ln>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400"/>
              <a:buFont typeface="Century Gothic"/>
              <a:buNone/>
              <a:defRPr>
                <a:latin typeface="Century Gothic"/>
                <a:ea typeface="Century Gothic"/>
                <a:cs typeface="Century Gothic"/>
                <a:sym typeface="Century Gothic"/>
              </a:defRPr>
            </a:lvl1pPr>
          </a:lstStyle>
          <a:p/>
        </p:txBody>
      </p:sp>
      <p:sp>
        <p:nvSpPr>
          <p:cNvPr id="58" name="Google Shape;58;p15"/>
          <p:cNvSpPr txBox="1"/>
          <p:nvPr>
            <p:ph idx="12" type="sldNum"/>
          </p:nvPr>
        </p:nvSpPr>
        <p:spPr>
          <a:xfrm>
            <a:off x="8472458" y="4663217"/>
            <a:ext cx="548700" cy="393600"/>
          </a:xfrm>
          <a:prstGeom prst="rect">
            <a:avLst/>
          </a:prstGeom>
        </p:spPr>
        <p:txBody>
          <a:bodyPr anchorCtr="0" anchor="t" bIns="68575" lIns="68575" spcFirstLastPara="1" rIns="68575" wrap="square" tIns="68575">
            <a:noAutofit/>
          </a:bodyPr>
          <a:lstStyle>
            <a:lvl1pPr lvl="0" rtl="0">
              <a:buNone/>
              <a:defRPr>
                <a:latin typeface="Century Gothic"/>
                <a:ea typeface="Century Gothic"/>
                <a:cs typeface="Century Gothic"/>
                <a:sym typeface="Century Gothic"/>
              </a:defRPr>
            </a:lvl1pPr>
            <a:lvl2pPr lvl="1" rtl="0">
              <a:buNone/>
              <a:defRPr>
                <a:latin typeface="Century Gothic"/>
                <a:ea typeface="Century Gothic"/>
                <a:cs typeface="Century Gothic"/>
                <a:sym typeface="Century Gothic"/>
              </a:defRPr>
            </a:lvl2pPr>
            <a:lvl3pPr lvl="2" rtl="0">
              <a:buNone/>
              <a:defRPr>
                <a:latin typeface="Century Gothic"/>
                <a:ea typeface="Century Gothic"/>
                <a:cs typeface="Century Gothic"/>
                <a:sym typeface="Century Gothic"/>
              </a:defRPr>
            </a:lvl3pPr>
            <a:lvl4pPr lvl="3" rtl="0">
              <a:buNone/>
              <a:defRPr>
                <a:latin typeface="Century Gothic"/>
                <a:ea typeface="Century Gothic"/>
                <a:cs typeface="Century Gothic"/>
                <a:sym typeface="Century Gothic"/>
              </a:defRPr>
            </a:lvl4pPr>
            <a:lvl5pPr lvl="4" rtl="0">
              <a:buNone/>
              <a:defRPr>
                <a:latin typeface="Century Gothic"/>
                <a:ea typeface="Century Gothic"/>
                <a:cs typeface="Century Gothic"/>
                <a:sym typeface="Century Gothic"/>
              </a:defRPr>
            </a:lvl5pPr>
            <a:lvl6pPr lvl="5" rtl="0">
              <a:buNone/>
              <a:defRPr>
                <a:latin typeface="Century Gothic"/>
                <a:ea typeface="Century Gothic"/>
                <a:cs typeface="Century Gothic"/>
                <a:sym typeface="Century Gothic"/>
              </a:defRPr>
            </a:lvl6pPr>
            <a:lvl7pPr lvl="6" rtl="0">
              <a:buNone/>
              <a:defRPr>
                <a:latin typeface="Century Gothic"/>
                <a:ea typeface="Century Gothic"/>
                <a:cs typeface="Century Gothic"/>
                <a:sym typeface="Century Gothic"/>
              </a:defRPr>
            </a:lvl7pPr>
            <a:lvl8pPr lvl="7" rtl="0">
              <a:buNone/>
              <a:defRPr>
                <a:latin typeface="Century Gothic"/>
                <a:ea typeface="Century Gothic"/>
                <a:cs typeface="Century Gothic"/>
                <a:sym typeface="Century Gothic"/>
              </a:defRPr>
            </a:lvl8pPr>
            <a:lvl9pPr lvl="8" rtl="0">
              <a:buNone/>
              <a:defRPr>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59" name="Shape 59"/>
        <p:cNvGrpSpPr/>
        <p:nvPr/>
      </p:nvGrpSpPr>
      <p:grpSpPr>
        <a:xfrm>
          <a:off x="0" y="0"/>
          <a:ext cx="0" cy="0"/>
          <a:chOff x="0" y="0"/>
          <a:chExt cx="0" cy="0"/>
        </a:xfrm>
      </p:grpSpPr>
      <p:sp>
        <p:nvSpPr>
          <p:cNvPr id="60" name="Google Shape;60;p16"/>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rtl="0" algn="ctr">
              <a:spcBef>
                <a:spcPts val="0"/>
              </a:spcBef>
              <a:spcAft>
                <a:spcPts val="0"/>
              </a:spcAft>
              <a:buSzPts val="2700"/>
              <a:buFont typeface="Century Gothic"/>
              <a:buChar char="●"/>
              <a:defRPr sz="2700">
                <a:latin typeface="Century Gothic"/>
                <a:ea typeface="Century Gothic"/>
                <a:cs typeface="Century Gothic"/>
                <a:sym typeface="Century Gothic"/>
              </a:defRPr>
            </a:lvl1pPr>
            <a:lvl2pPr lvl="1" rtl="0" algn="ctr">
              <a:spcBef>
                <a:spcPts val="0"/>
              </a:spcBef>
              <a:spcAft>
                <a:spcPts val="0"/>
              </a:spcAft>
              <a:buSzPts val="2700"/>
              <a:buFont typeface="Century Gothic"/>
              <a:buChar char="○"/>
              <a:defRPr sz="2700">
                <a:latin typeface="Century Gothic"/>
                <a:ea typeface="Century Gothic"/>
                <a:cs typeface="Century Gothic"/>
                <a:sym typeface="Century Gothic"/>
              </a:defRPr>
            </a:lvl2pPr>
            <a:lvl3pPr lvl="2" rtl="0" algn="ctr">
              <a:spcBef>
                <a:spcPts val="0"/>
              </a:spcBef>
              <a:spcAft>
                <a:spcPts val="0"/>
              </a:spcAft>
              <a:buSzPts val="2700"/>
              <a:buFont typeface="Century Gothic"/>
              <a:buChar char="■"/>
              <a:defRPr sz="2700">
                <a:latin typeface="Century Gothic"/>
                <a:ea typeface="Century Gothic"/>
                <a:cs typeface="Century Gothic"/>
                <a:sym typeface="Century Gothic"/>
              </a:defRPr>
            </a:lvl3pPr>
            <a:lvl4pPr lvl="3" rtl="0" algn="ctr">
              <a:spcBef>
                <a:spcPts val="0"/>
              </a:spcBef>
              <a:spcAft>
                <a:spcPts val="0"/>
              </a:spcAft>
              <a:buSzPts val="2700"/>
              <a:buFont typeface="Century Gothic"/>
              <a:buChar char="●"/>
              <a:defRPr sz="2700">
                <a:latin typeface="Century Gothic"/>
                <a:ea typeface="Century Gothic"/>
                <a:cs typeface="Century Gothic"/>
                <a:sym typeface="Century Gothic"/>
              </a:defRPr>
            </a:lvl4pPr>
            <a:lvl5pPr lvl="4" rtl="0" algn="ctr">
              <a:spcBef>
                <a:spcPts val="0"/>
              </a:spcBef>
              <a:spcAft>
                <a:spcPts val="0"/>
              </a:spcAft>
              <a:buSzPts val="2700"/>
              <a:buFont typeface="Century Gothic"/>
              <a:buChar char="○"/>
              <a:defRPr sz="2700">
                <a:latin typeface="Century Gothic"/>
                <a:ea typeface="Century Gothic"/>
                <a:cs typeface="Century Gothic"/>
                <a:sym typeface="Century Gothic"/>
              </a:defRPr>
            </a:lvl5pPr>
            <a:lvl6pPr lvl="5" rtl="0" algn="ctr">
              <a:spcBef>
                <a:spcPts val="0"/>
              </a:spcBef>
              <a:spcAft>
                <a:spcPts val="0"/>
              </a:spcAft>
              <a:buSzPts val="2700"/>
              <a:buFont typeface="Century Gothic"/>
              <a:buChar char="■"/>
              <a:defRPr sz="2700">
                <a:latin typeface="Century Gothic"/>
                <a:ea typeface="Century Gothic"/>
                <a:cs typeface="Century Gothic"/>
                <a:sym typeface="Century Gothic"/>
              </a:defRPr>
            </a:lvl6pPr>
            <a:lvl7pPr lvl="6" rtl="0" algn="ctr">
              <a:spcBef>
                <a:spcPts val="0"/>
              </a:spcBef>
              <a:spcAft>
                <a:spcPts val="0"/>
              </a:spcAft>
              <a:buSzPts val="2700"/>
              <a:buFont typeface="Century Gothic"/>
              <a:buChar char="●"/>
              <a:defRPr sz="2700">
                <a:latin typeface="Century Gothic"/>
                <a:ea typeface="Century Gothic"/>
                <a:cs typeface="Century Gothic"/>
                <a:sym typeface="Century Gothic"/>
              </a:defRPr>
            </a:lvl7pPr>
            <a:lvl8pPr lvl="7" rtl="0" algn="ctr">
              <a:spcBef>
                <a:spcPts val="0"/>
              </a:spcBef>
              <a:spcAft>
                <a:spcPts val="0"/>
              </a:spcAft>
              <a:buSzPts val="2700"/>
              <a:buFont typeface="Century Gothic"/>
              <a:buChar char="○"/>
              <a:defRPr sz="2700">
                <a:latin typeface="Century Gothic"/>
                <a:ea typeface="Century Gothic"/>
                <a:cs typeface="Century Gothic"/>
                <a:sym typeface="Century Gothic"/>
              </a:defRPr>
            </a:lvl8pPr>
            <a:lvl9pPr lvl="8" rtl="0" algn="ctr">
              <a:spcBef>
                <a:spcPts val="0"/>
              </a:spcBef>
              <a:spcAft>
                <a:spcPts val="0"/>
              </a:spcAft>
              <a:buSzPts val="2700"/>
              <a:buFont typeface="Century Gothic"/>
              <a:buChar char="■"/>
              <a:defRPr sz="2700">
                <a:latin typeface="Century Gothic"/>
                <a:ea typeface="Century Gothic"/>
                <a:cs typeface="Century Gothic"/>
                <a:sym typeface="Century Gothic"/>
              </a:defRPr>
            </a:lvl9pPr>
          </a:lstStyle>
          <a:p/>
        </p:txBody>
      </p:sp>
      <p:sp>
        <p:nvSpPr>
          <p:cNvPr id="61" name="Google Shape;61;p16"/>
          <p:cNvSpPr txBox="1"/>
          <p:nvPr>
            <p:ph idx="1" type="subTitle"/>
          </p:nvPr>
        </p:nvSpPr>
        <p:spPr>
          <a:xfrm>
            <a:off x="311700" y="2834125"/>
            <a:ext cx="8520600" cy="7926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500"/>
              <a:buFont typeface="Century Gothic"/>
              <a:buNone/>
              <a:defRPr sz="1500">
                <a:latin typeface="Century Gothic"/>
                <a:ea typeface="Century Gothic"/>
                <a:cs typeface="Century Gothic"/>
                <a:sym typeface="Century Gothic"/>
              </a:defRPr>
            </a:lvl1pPr>
            <a:lvl2pPr lvl="1" rtl="0" algn="ctr">
              <a:lnSpc>
                <a:spcPct val="100000"/>
              </a:lnSpc>
              <a:spcBef>
                <a:spcPts val="0"/>
              </a:spcBef>
              <a:spcAft>
                <a:spcPts val="0"/>
              </a:spcAft>
              <a:buSzPts val="1500"/>
              <a:buFont typeface="Century Gothic"/>
              <a:buNone/>
              <a:defRPr sz="1500">
                <a:latin typeface="Century Gothic"/>
                <a:ea typeface="Century Gothic"/>
                <a:cs typeface="Century Gothic"/>
                <a:sym typeface="Century Gothic"/>
              </a:defRPr>
            </a:lvl2pPr>
            <a:lvl3pPr lvl="2" rtl="0" algn="ctr">
              <a:lnSpc>
                <a:spcPct val="100000"/>
              </a:lnSpc>
              <a:spcBef>
                <a:spcPts val="0"/>
              </a:spcBef>
              <a:spcAft>
                <a:spcPts val="0"/>
              </a:spcAft>
              <a:buSzPts val="1500"/>
              <a:buFont typeface="Century Gothic"/>
              <a:buNone/>
              <a:defRPr sz="1500">
                <a:latin typeface="Century Gothic"/>
                <a:ea typeface="Century Gothic"/>
                <a:cs typeface="Century Gothic"/>
                <a:sym typeface="Century Gothic"/>
              </a:defRPr>
            </a:lvl3pPr>
            <a:lvl4pPr lvl="3" rtl="0" algn="ctr">
              <a:lnSpc>
                <a:spcPct val="100000"/>
              </a:lnSpc>
              <a:spcBef>
                <a:spcPts val="0"/>
              </a:spcBef>
              <a:spcAft>
                <a:spcPts val="0"/>
              </a:spcAft>
              <a:buSzPts val="1500"/>
              <a:buFont typeface="Century Gothic"/>
              <a:buNone/>
              <a:defRPr sz="1500">
                <a:latin typeface="Century Gothic"/>
                <a:ea typeface="Century Gothic"/>
                <a:cs typeface="Century Gothic"/>
                <a:sym typeface="Century Gothic"/>
              </a:defRPr>
            </a:lvl4pPr>
            <a:lvl5pPr lvl="4" rtl="0" algn="ctr">
              <a:lnSpc>
                <a:spcPct val="100000"/>
              </a:lnSpc>
              <a:spcBef>
                <a:spcPts val="0"/>
              </a:spcBef>
              <a:spcAft>
                <a:spcPts val="0"/>
              </a:spcAft>
              <a:buSzPts val="1500"/>
              <a:buFont typeface="Century Gothic"/>
              <a:buNone/>
              <a:defRPr sz="1500">
                <a:latin typeface="Century Gothic"/>
                <a:ea typeface="Century Gothic"/>
                <a:cs typeface="Century Gothic"/>
                <a:sym typeface="Century Gothic"/>
              </a:defRPr>
            </a:lvl5pPr>
            <a:lvl6pPr lvl="5" rtl="0" algn="ctr">
              <a:lnSpc>
                <a:spcPct val="100000"/>
              </a:lnSpc>
              <a:spcBef>
                <a:spcPts val="0"/>
              </a:spcBef>
              <a:spcAft>
                <a:spcPts val="0"/>
              </a:spcAft>
              <a:buSzPts val="1500"/>
              <a:buFont typeface="Century Gothic"/>
              <a:buNone/>
              <a:defRPr sz="1500">
                <a:latin typeface="Century Gothic"/>
                <a:ea typeface="Century Gothic"/>
                <a:cs typeface="Century Gothic"/>
                <a:sym typeface="Century Gothic"/>
              </a:defRPr>
            </a:lvl6pPr>
            <a:lvl7pPr lvl="6" rtl="0" algn="ctr">
              <a:lnSpc>
                <a:spcPct val="100000"/>
              </a:lnSpc>
              <a:spcBef>
                <a:spcPts val="0"/>
              </a:spcBef>
              <a:spcAft>
                <a:spcPts val="0"/>
              </a:spcAft>
              <a:buSzPts val="1500"/>
              <a:buFont typeface="Century Gothic"/>
              <a:buNone/>
              <a:defRPr sz="1500">
                <a:latin typeface="Century Gothic"/>
                <a:ea typeface="Century Gothic"/>
                <a:cs typeface="Century Gothic"/>
                <a:sym typeface="Century Gothic"/>
              </a:defRPr>
            </a:lvl7pPr>
            <a:lvl8pPr lvl="7" rtl="0" algn="ctr">
              <a:lnSpc>
                <a:spcPct val="100000"/>
              </a:lnSpc>
              <a:spcBef>
                <a:spcPts val="0"/>
              </a:spcBef>
              <a:spcAft>
                <a:spcPts val="0"/>
              </a:spcAft>
              <a:buSzPts val="1500"/>
              <a:buFont typeface="Century Gothic"/>
              <a:buNone/>
              <a:defRPr sz="1500">
                <a:latin typeface="Century Gothic"/>
                <a:ea typeface="Century Gothic"/>
                <a:cs typeface="Century Gothic"/>
                <a:sym typeface="Century Gothic"/>
              </a:defRPr>
            </a:lvl8pPr>
            <a:lvl9pPr lvl="8" rtl="0" algn="ctr">
              <a:lnSpc>
                <a:spcPct val="100000"/>
              </a:lnSpc>
              <a:spcBef>
                <a:spcPts val="0"/>
              </a:spcBef>
              <a:spcAft>
                <a:spcPts val="0"/>
              </a:spcAft>
              <a:buSzPts val="1500"/>
              <a:buFont typeface="Century Gothic"/>
              <a:buNone/>
              <a:defRPr sz="1500">
                <a:latin typeface="Century Gothic"/>
                <a:ea typeface="Century Gothic"/>
                <a:cs typeface="Century Gothic"/>
                <a:sym typeface="Century Gothic"/>
              </a:defRPr>
            </a:lvl9pPr>
          </a:lstStyle>
          <a:p/>
        </p:txBody>
      </p:sp>
      <p:sp>
        <p:nvSpPr>
          <p:cNvPr id="62" name="Google Shape;62;p16"/>
          <p:cNvSpPr txBox="1"/>
          <p:nvPr>
            <p:ph idx="12" type="sldNum"/>
          </p:nvPr>
        </p:nvSpPr>
        <p:spPr>
          <a:xfrm>
            <a:off x="8472458" y="4663217"/>
            <a:ext cx="548700" cy="393600"/>
          </a:xfrm>
          <a:prstGeom prst="rect">
            <a:avLst/>
          </a:prstGeom>
        </p:spPr>
        <p:txBody>
          <a:bodyPr anchorCtr="0" anchor="t" bIns="68575" lIns="68575" spcFirstLastPara="1" rIns="68575" wrap="square" tIns="68575">
            <a:noAutofit/>
          </a:bodyPr>
          <a:lstStyle>
            <a:lvl1pPr lvl="0" rtl="0">
              <a:buNone/>
              <a:defRPr>
                <a:latin typeface="Century Gothic"/>
                <a:ea typeface="Century Gothic"/>
                <a:cs typeface="Century Gothic"/>
                <a:sym typeface="Century Gothic"/>
              </a:defRPr>
            </a:lvl1pPr>
            <a:lvl2pPr lvl="1" rtl="0">
              <a:buNone/>
              <a:defRPr>
                <a:latin typeface="Century Gothic"/>
                <a:ea typeface="Century Gothic"/>
                <a:cs typeface="Century Gothic"/>
                <a:sym typeface="Century Gothic"/>
              </a:defRPr>
            </a:lvl2pPr>
            <a:lvl3pPr lvl="2" rtl="0">
              <a:buNone/>
              <a:defRPr>
                <a:latin typeface="Century Gothic"/>
                <a:ea typeface="Century Gothic"/>
                <a:cs typeface="Century Gothic"/>
                <a:sym typeface="Century Gothic"/>
              </a:defRPr>
            </a:lvl3pPr>
            <a:lvl4pPr lvl="3" rtl="0">
              <a:buNone/>
              <a:defRPr>
                <a:latin typeface="Century Gothic"/>
                <a:ea typeface="Century Gothic"/>
                <a:cs typeface="Century Gothic"/>
                <a:sym typeface="Century Gothic"/>
              </a:defRPr>
            </a:lvl4pPr>
            <a:lvl5pPr lvl="4" rtl="0">
              <a:buNone/>
              <a:defRPr>
                <a:latin typeface="Century Gothic"/>
                <a:ea typeface="Century Gothic"/>
                <a:cs typeface="Century Gothic"/>
                <a:sym typeface="Century Gothic"/>
              </a:defRPr>
            </a:lvl5pPr>
            <a:lvl6pPr lvl="5" rtl="0">
              <a:buNone/>
              <a:defRPr>
                <a:latin typeface="Century Gothic"/>
                <a:ea typeface="Century Gothic"/>
                <a:cs typeface="Century Gothic"/>
                <a:sym typeface="Century Gothic"/>
              </a:defRPr>
            </a:lvl6pPr>
            <a:lvl7pPr lvl="6" rtl="0">
              <a:buNone/>
              <a:defRPr>
                <a:latin typeface="Century Gothic"/>
                <a:ea typeface="Century Gothic"/>
                <a:cs typeface="Century Gothic"/>
                <a:sym typeface="Century Gothic"/>
              </a:defRPr>
            </a:lvl7pPr>
            <a:lvl8pPr lvl="7" rtl="0">
              <a:buNone/>
              <a:defRPr>
                <a:latin typeface="Century Gothic"/>
                <a:ea typeface="Century Gothic"/>
                <a:cs typeface="Century Gothic"/>
                <a:sym typeface="Century Gothic"/>
              </a:defRPr>
            </a:lvl8pPr>
            <a:lvl9pPr lvl="8" rtl="0">
              <a:buNone/>
              <a:defRPr>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63" name="Shape 63"/>
        <p:cNvGrpSpPr/>
        <p:nvPr/>
      </p:nvGrpSpPr>
      <p:grpSpPr>
        <a:xfrm>
          <a:off x="0" y="0"/>
          <a:ext cx="0" cy="0"/>
          <a:chOff x="0" y="0"/>
          <a:chExt cx="0" cy="0"/>
        </a:xfrm>
      </p:grpSpPr>
      <p:sp>
        <p:nvSpPr>
          <p:cNvPr id="64" name="Google Shape;64;p17"/>
          <p:cNvSpPr txBox="1"/>
          <p:nvPr>
            <p:ph type="title"/>
          </p:nvPr>
        </p:nvSpPr>
        <p:spPr>
          <a:xfrm>
            <a:off x="311700" y="2150850"/>
            <a:ext cx="8520600" cy="8415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1900"/>
              <a:buFont typeface="Century Gothic"/>
              <a:buChar char="●"/>
              <a:defRPr sz="1900">
                <a:latin typeface="Century Gothic"/>
                <a:ea typeface="Century Gothic"/>
                <a:cs typeface="Century Gothic"/>
                <a:sym typeface="Century Gothic"/>
              </a:defRPr>
            </a:lvl1pPr>
            <a:lvl2pPr lvl="1" rtl="0" algn="ctr">
              <a:spcBef>
                <a:spcPts val="0"/>
              </a:spcBef>
              <a:spcAft>
                <a:spcPts val="0"/>
              </a:spcAft>
              <a:buSzPts val="1900"/>
              <a:buFont typeface="Century Gothic"/>
              <a:buChar char="○"/>
              <a:defRPr sz="1900">
                <a:latin typeface="Century Gothic"/>
                <a:ea typeface="Century Gothic"/>
                <a:cs typeface="Century Gothic"/>
                <a:sym typeface="Century Gothic"/>
              </a:defRPr>
            </a:lvl2pPr>
            <a:lvl3pPr lvl="2" rtl="0" algn="ctr">
              <a:spcBef>
                <a:spcPts val="0"/>
              </a:spcBef>
              <a:spcAft>
                <a:spcPts val="0"/>
              </a:spcAft>
              <a:buSzPts val="1900"/>
              <a:buFont typeface="Century Gothic"/>
              <a:buChar char="■"/>
              <a:defRPr sz="1900">
                <a:latin typeface="Century Gothic"/>
                <a:ea typeface="Century Gothic"/>
                <a:cs typeface="Century Gothic"/>
                <a:sym typeface="Century Gothic"/>
              </a:defRPr>
            </a:lvl3pPr>
            <a:lvl4pPr lvl="3" rtl="0" algn="ctr">
              <a:spcBef>
                <a:spcPts val="0"/>
              </a:spcBef>
              <a:spcAft>
                <a:spcPts val="0"/>
              </a:spcAft>
              <a:buSzPts val="1900"/>
              <a:buFont typeface="Century Gothic"/>
              <a:buChar char="●"/>
              <a:defRPr sz="1900">
                <a:latin typeface="Century Gothic"/>
                <a:ea typeface="Century Gothic"/>
                <a:cs typeface="Century Gothic"/>
                <a:sym typeface="Century Gothic"/>
              </a:defRPr>
            </a:lvl4pPr>
            <a:lvl5pPr lvl="4" rtl="0" algn="ctr">
              <a:spcBef>
                <a:spcPts val="0"/>
              </a:spcBef>
              <a:spcAft>
                <a:spcPts val="0"/>
              </a:spcAft>
              <a:buSzPts val="1900"/>
              <a:buFont typeface="Century Gothic"/>
              <a:buChar char="○"/>
              <a:defRPr sz="1900">
                <a:latin typeface="Century Gothic"/>
                <a:ea typeface="Century Gothic"/>
                <a:cs typeface="Century Gothic"/>
                <a:sym typeface="Century Gothic"/>
              </a:defRPr>
            </a:lvl5pPr>
            <a:lvl6pPr lvl="5" rtl="0" algn="ctr">
              <a:spcBef>
                <a:spcPts val="0"/>
              </a:spcBef>
              <a:spcAft>
                <a:spcPts val="0"/>
              </a:spcAft>
              <a:buSzPts val="1900"/>
              <a:buFont typeface="Century Gothic"/>
              <a:buChar char="■"/>
              <a:defRPr sz="1900">
                <a:latin typeface="Century Gothic"/>
                <a:ea typeface="Century Gothic"/>
                <a:cs typeface="Century Gothic"/>
                <a:sym typeface="Century Gothic"/>
              </a:defRPr>
            </a:lvl6pPr>
            <a:lvl7pPr lvl="6" rtl="0" algn="ctr">
              <a:spcBef>
                <a:spcPts val="0"/>
              </a:spcBef>
              <a:spcAft>
                <a:spcPts val="0"/>
              </a:spcAft>
              <a:buSzPts val="1900"/>
              <a:buFont typeface="Century Gothic"/>
              <a:buChar char="●"/>
              <a:defRPr sz="1900">
                <a:latin typeface="Century Gothic"/>
                <a:ea typeface="Century Gothic"/>
                <a:cs typeface="Century Gothic"/>
                <a:sym typeface="Century Gothic"/>
              </a:defRPr>
            </a:lvl7pPr>
            <a:lvl8pPr lvl="7" rtl="0" algn="ctr">
              <a:spcBef>
                <a:spcPts val="0"/>
              </a:spcBef>
              <a:spcAft>
                <a:spcPts val="0"/>
              </a:spcAft>
              <a:buSzPts val="1900"/>
              <a:buFont typeface="Century Gothic"/>
              <a:buChar char="○"/>
              <a:defRPr sz="1900">
                <a:latin typeface="Century Gothic"/>
                <a:ea typeface="Century Gothic"/>
                <a:cs typeface="Century Gothic"/>
                <a:sym typeface="Century Gothic"/>
              </a:defRPr>
            </a:lvl8pPr>
            <a:lvl9pPr lvl="8" rtl="0" algn="ctr">
              <a:spcBef>
                <a:spcPts val="0"/>
              </a:spcBef>
              <a:spcAft>
                <a:spcPts val="0"/>
              </a:spcAft>
              <a:buSzPts val="1900"/>
              <a:buFont typeface="Century Gothic"/>
              <a:buChar char="■"/>
              <a:defRPr sz="1900">
                <a:latin typeface="Century Gothic"/>
                <a:ea typeface="Century Gothic"/>
                <a:cs typeface="Century Gothic"/>
                <a:sym typeface="Century Gothic"/>
              </a:defRPr>
            </a:lvl9pPr>
          </a:lstStyle>
          <a:p/>
        </p:txBody>
      </p:sp>
      <p:sp>
        <p:nvSpPr>
          <p:cNvPr id="65" name="Google Shape;65;p17"/>
          <p:cNvSpPr txBox="1"/>
          <p:nvPr>
            <p:ph idx="12" type="sldNum"/>
          </p:nvPr>
        </p:nvSpPr>
        <p:spPr>
          <a:xfrm>
            <a:off x="8472458" y="4663217"/>
            <a:ext cx="548700" cy="393600"/>
          </a:xfrm>
          <a:prstGeom prst="rect">
            <a:avLst/>
          </a:prstGeom>
        </p:spPr>
        <p:txBody>
          <a:bodyPr anchorCtr="0" anchor="t" bIns="68575" lIns="68575" spcFirstLastPara="1" rIns="68575" wrap="square" tIns="68575">
            <a:noAutofit/>
          </a:bodyPr>
          <a:lstStyle>
            <a:lvl1pPr lvl="0" rtl="0">
              <a:buNone/>
              <a:defRPr>
                <a:latin typeface="Century Gothic"/>
                <a:ea typeface="Century Gothic"/>
                <a:cs typeface="Century Gothic"/>
                <a:sym typeface="Century Gothic"/>
              </a:defRPr>
            </a:lvl1pPr>
            <a:lvl2pPr lvl="1" rtl="0">
              <a:buNone/>
              <a:defRPr>
                <a:latin typeface="Century Gothic"/>
                <a:ea typeface="Century Gothic"/>
                <a:cs typeface="Century Gothic"/>
                <a:sym typeface="Century Gothic"/>
              </a:defRPr>
            </a:lvl2pPr>
            <a:lvl3pPr lvl="2" rtl="0">
              <a:buNone/>
              <a:defRPr>
                <a:latin typeface="Century Gothic"/>
                <a:ea typeface="Century Gothic"/>
                <a:cs typeface="Century Gothic"/>
                <a:sym typeface="Century Gothic"/>
              </a:defRPr>
            </a:lvl3pPr>
            <a:lvl4pPr lvl="3" rtl="0">
              <a:buNone/>
              <a:defRPr>
                <a:latin typeface="Century Gothic"/>
                <a:ea typeface="Century Gothic"/>
                <a:cs typeface="Century Gothic"/>
                <a:sym typeface="Century Gothic"/>
              </a:defRPr>
            </a:lvl4pPr>
            <a:lvl5pPr lvl="4" rtl="0">
              <a:buNone/>
              <a:defRPr>
                <a:latin typeface="Century Gothic"/>
                <a:ea typeface="Century Gothic"/>
                <a:cs typeface="Century Gothic"/>
                <a:sym typeface="Century Gothic"/>
              </a:defRPr>
            </a:lvl5pPr>
            <a:lvl6pPr lvl="5" rtl="0">
              <a:buNone/>
              <a:defRPr>
                <a:latin typeface="Century Gothic"/>
                <a:ea typeface="Century Gothic"/>
                <a:cs typeface="Century Gothic"/>
                <a:sym typeface="Century Gothic"/>
              </a:defRPr>
            </a:lvl6pPr>
            <a:lvl7pPr lvl="6" rtl="0">
              <a:buNone/>
              <a:defRPr>
                <a:latin typeface="Century Gothic"/>
                <a:ea typeface="Century Gothic"/>
                <a:cs typeface="Century Gothic"/>
                <a:sym typeface="Century Gothic"/>
              </a:defRPr>
            </a:lvl7pPr>
            <a:lvl8pPr lvl="7" rtl="0">
              <a:buNone/>
              <a:defRPr>
                <a:latin typeface="Century Gothic"/>
                <a:ea typeface="Century Gothic"/>
                <a:cs typeface="Century Gothic"/>
                <a:sym typeface="Century Gothic"/>
              </a:defRPr>
            </a:lvl8pPr>
            <a:lvl9pPr lvl="8" rtl="0">
              <a:buNone/>
              <a:defRPr>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66" name="Shape 66"/>
        <p:cNvGrpSpPr/>
        <p:nvPr/>
      </p:nvGrpSpPr>
      <p:grpSpPr>
        <a:xfrm>
          <a:off x="0" y="0"/>
          <a:ext cx="0" cy="0"/>
          <a:chOff x="0" y="0"/>
          <a:chExt cx="0" cy="0"/>
        </a:xfrm>
      </p:grpSpPr>
      <p:sp>
        <p:nvSpPr>
          <p:cNvPr id="67" name="Google Shape;67;p18"/>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1400"/>
              <a:buFont typeface="Century Gothic"/>
              <a:buChar char="●"/>
              <a:defRPr>
                <a:latin typeface="Century Gothic"/>
                <a:ea typeface="Century Gothic"/>
                <a:cs typeface="Century Gothic"/>
                <a:sym typeface="Century Gothic"/>
              </a:defRPr>
            </a:lvl1pPr>
            <a:lvl2pPr lvl="1" rtl="0">
              <a:spcBef>
                <a:spcPts val="0"/>
              </a:spcBef>
              <a:spcAft>
                <a:spcPts val="0"/>
              </a:spcAft>
              <a:buSzPts val="1400"/>
              <a:buFont typeface="Century Gothic"/>
              <a:buChar char="○"/>
              <a:defRPr>
                <a:latin typeface="Century Gothic"/>
                <a:ea typeface="Century Gothic"/>
                <a:cs typeface="Century Gothic"/>
                <a:sym typeface="Century Gothic"/>
              </a:defRPr>
            </a:lvl2pPr>
            <a:lvl3pPr lvl="2" rtl="0">
              <a:spcBef>
                <a:spcPts val="0"/>
              </a:spcBef>
              <a:spcAft>
                <a:spcPts val="0"/>
              </a:spcAft>
              <a:buSzPts val="1400"/>
              <a:buFont typeface="Century Gothic"/>
              <a:buChar char="■"/>
              <a:defRPr>
                <a:latin typeface="Century Gothic"/>
                <a:ea typeface="Century Gothic"/>
                <a:cs typeface="Century Gothic"/>
                <a:sym typeface="Century Gothic"/>
              </a:defRPr>
            </a:lvl3pPr>
            <a:lvl4pPr lvl="3" rtl="0">
              <a:spcBef>
                <a:spcPts val="0"/>
              </a:spcBef>
              <a:spcAft>
                <a:spcPts val="0"/>
              </a:spcAft>
              <a:buSzPts val="1400"/>
              <a:buFont typeface="Century Gothic"/>
              <a:buChar char="●"/>
              <a:defRPr>
                <a:latin typeface="Century Gothic"/>
                <a:ea typeface="Century Gothic"/>
                <a:cs typeface="Century Gothic"/>
                <a:sym typeface="Century Gothic"/>
              </a:defRPr>
            </a:lvl4pPr>
            <a:lvl5pPr lvl="4" rtl="0">
              <a:spcBef>
                <a:spcPts val="0"/>
              </a:spcBef>
              <a:spcAft>
                <a:spcPts val="0"/>
              </a:spcAft>
              <a:buSzPts val="1400"/>
              <a:buFont typeface="Century Gothic"/>
              <a:buChar char="○"/>
              <a:defRPr>
                <a:latin typeface="Century Gothic"/>
                <a:ea typeface="Century Gothic"/>
                <a:cs typeface="Century Gothic"/>
                <a:sym typeface="Century Gothic"/>
              </a:defRPr>
            </a:lvl5pPr>
            <a:lvl6pPr lvl="5" rtl="0">
              <a:spcBef>
                <a:spcPts val="0"/>
              </a:spcBef>
              <a:spcAft>
                <a:spcPts val="0"/>
              </a:spcAft>
              <a:buSzPts val="1400"/>
              <a:buFont typeface="Century Gothic"/>
              <a:buChar char="■"/>
              <a:defRPr>
                <a:latin typeface="Century Gothic"/>
                <a:ea typeface="Century Gothic"/>
                <a:cs typeface="Century Gothic"/>
                <a:sym typeface="Century Gothic"/>
              </a:defRPr>
            </a:lvl6pPr>
            <a:lvl7pPr lvl="6" rtl="0">
              <a:spcBef>
                <a:spcPts val="0"/>
              </a:spcBef>
              <a:spcAft>
                <a:spcPts val="0"/>
              </a:spcAft>
              <a:buSzPts val="1400"/>
              <a:buFont typeface="Century Gothic"/>
              <a:buChar char="●"/>
              <a:defRPr>
                <a:latin typeface="Century Gothic"/>
                <a:ea typeface="Century Gothic"/>
                <a:cs typeface="Century Gothic"/>
                <a:sym typeface="Century Gothic"/>
              </a:defRPr>
            </a:lvl7pPr>
            <a:lvl8pPr lvl="7" rtl="0">
              <a:spcBef>
                <a:spcPts val="0"/>
              </a:spcBef>
              <a:spcAft>
                <a:spcPts val="0"/>
              </a:spcAft>
              <a:buSzPts val="1400"/>
              <a:buFont typeface="Century Gothic"/>
              <a:buChar char="○"/>
              <a:defRPr>
                <a:latin typeface="Century Gothic"/>
                <a:ea typeface="Century Gothic"/>
                <a:cs typeface="Century Gothic"/>
                <a:sym typeface="Century Gothic"/>
              </a:defRPr>
            </a:lvl8pPr>
            <a:lvl9pPr lvl="8" rtl="0">
              <a:spcBef>
                <a:spcPts val="0"/>
              </a:spcBef>
              <a:spcAft>
                <a:spcPts val="0"/>
              </a:spcAft>
              <a:buSzPts val="1400"/>
              <a:buFont typeface="Century Gothic"/>
              <a:buChar char="■"/>
              <a:defRPr>
                <a:latin typeface="Century Gothic"/>
                <a:ea typeface="Century Gothic"/>
                <a:cs typeface="Century Gothic"/>
                <a:sym typeface="Century Gothic"/>
              </a:defRPr>
            </a:lvl9pPr>
          </a:lstStyle>
          <a:p/>
        </p:txBody>
      </p:sp>
      <p:sp>
        <p:nvSpPr>
          <p:cNvPr id="68" name="Google Shape;68;p18"/>
          <p:cNvSpPr txBox="1"/>
          <p:nvPr>
            <p:ph idx="1" type="body"/>
          </p:nvPr>
        </p:nvSpPr>
        <p:spPr>
          <a:xfrm>
            <a:off x="311700" y="1152475"/>
            <a:ext cx="8520600" cy="3416400"/>
          </a:xfrm>
          <a:prstGeom prst="rect">
            <a:avLst/>
          </a:prstGeom>
          <a:noFill/>
          <a:ln>
            <a:noFill/>
          </a:ln>
        </p:spPr>
        <p:txBody>
          <a:bodyPr anchorCtr="0" anchor="ctr" bIns="91425" lIns="91425" spcFirstLastPara="1" rIns="91425" wrap="square" tIns="91425">
            <a:noAutofit/>
          </a:bodyPr>
          <a:lstStyle>
            <a:lvl1pPr indent="-317500" lvl="0" marL="457200" rtl="0">
              <a:spcBef>
                <a:spcPts val="0"/>
              </a:spcBef>
              <a:spcAft>
                <a:spcPts val="0"/>
              </a:spcAft>
              <a:buSzPts val="1400"/>
              <a:buFont typeface="Century Gothic"/>
              <a:buChar char="●"/>
              <a:defRPr>
                <a:latin typeface="Century Gothic"/>
                <a:ea typeface="Century Gothic"/>
                <a:cs typeface="Century Gothic"/>
                <a:sym typeface="Century Gothic"/>
              </a:defRPr>
            </a:lvl1pPr>
            <a:lvl2pPr indent="-317500" lvl="1" marL="914400" rtl="0">
              <a:spcBef>
                <a:spcPts val="0"/>
              </a:spcBef>
              <a:spcAft>
                <a:spcPts val="0"/>
              </a:spcAft>
              <a:buSzPts val="1400"/>
              <a:buFont typeface="Century Gothic"/>
              <a:buChar char="○"/>
              <a:defRPr>
                <a:latin typeface="Century Gothic"/>
                <a:ea typeface="Century Gothic"/>
                <a:cs typeface="Century Gothic"/>
                <a:sym typeface="Century Gothic"/>
              </a:defRPr>
            </a:lvl2pPr>
            <a:lvl3pPr indent="-317500" lvl="2" marL="1371600" rtl="0">
              <a:spcBef>
                <a:spcPts val="0"/>
              </a:spcBef>
              <a:spcAft>
                <a:spcPts val="0"/>
              </a:spcAft>
              <a:buSzPts val="1400"/>
              <a:buFont typeface="Century Gothic"/>
              <a:buChar char="■"/>
              <a:defRPr>
                <a:latin typeface="Century Gothic"/>
                <a:ea typeface="Century Gothic"/>
                <a:cs typeface="Century Gothic"/>
                <a:sym typeface="Century Gothic"/>
              </a:defRPr>
            </a:lvl3pPr>
            <a:lvl4pPr indent="-317500" lvl="3" marL="1828800" rtl="0">
              <a:spcBef>
                <a:spcPts val="0"/>
              </a:spcBef>
              <a:spcAft>
                <a:spcPts val="0"/>
              </a:spcAft>
              <a:buSzPts val="1400"/>
              <a:buFont typeface="Century Gothic"/>
              <a:buChar char="●"/>
              <a:defRPr>
                <a:latin typeface="Century Gothic"/>
                <a:ea typeface="Century Gothic"/>
                <a:cs typeface="Century Gothic"/>
                <a:sym typeface="Century Gothic"/>
              </a:defRPr>
            </a:lvl4pPr>
            <a:lvl5pPr indent="-317500" lvl="4" marL="2286000" rtl="0">
              <a:spcBef>
                <a:spcPts val="0"/>
              </a:spcBef>
              <a:spcAft>
                <a:spcPts val="0"/>
              </a:spcAft>
              <a:buSzPts val="1400"/>
              <a:buFont typeface="Century Gothic"/>
              <a:buChar char="○"/>
              <a:defRPr>
                <a:latin typeface="Century Gothic"/>
                <a:ea typeface="Century Gothic"/>
                <a:cs typeface="Century Gothic"/>
                <a:sym typeface="Century Gothic"/>
              </a:defRPr>
            </a:lvl5pPr>
            <a:lvl6pPr indent="-317500" lvl="5" marL="2743200" rtl="0">
              <a:spcBef>
                <a:spcPts val="0"/>
              </a:spcBef>
              <a:spcAft>
                <a:spcPts val="0"/>
              </a:spcAft>
              <a:buSzPts val="1400"/>
              <a:buFont typeface="Century Gothic"/>
              <a:buChar char="■"/>
              <a:defRPr>
                <a:latin typeface="Century Gothic"/>
                <a:ea typeface="Century Gothic"/>
                <a:cs typeface="Century Gothic"/>
                <a:sym typeface="Century Gothic"/>
              </a:defRPr>
            </a:lvl6pPr>
            <a:lvl7pPr indent="-317500" lvl="6" marL="3200400" rtl="0">
              <a:spcBef>
                <a:spcPts val="0"/>
              </a:spcBef>
              <a:spcAft>
                <a:spcPts val="0"/>
              </a:spcAft>
              <a:buSzPts val="1400"/>
              <a:buFont typeface="Century Gothic"/>
              <a:buChar char="●"/>
              <a:defRPr>
                <a:latin typeface="Century Gothic"/>
                <a:ea typeface="Century Gothic"/>
                <a:cs typeface="Century Gothic"/>
                <a:sym typeface="Century Gothic"/>
              </a:defRPr>
            </a:lvl7pPr>
            <a:lvl8pPr indent="-317500" lvl="7" marL="3657600" rtl="0">
              <a:spcBef>
                <a:spcPts val="0"/>
              </a:spcBef>
              <a:spcAft>
                <a:spcPts val="0"/>
              </a:spcAft>
              <a:buSzPts val="1400"/>
              <a:buFont typeface="Century Gothic"/>
              <a:buChar char="○"/>
              <a:defRPr>
                <a:latin typeface="Century Gothic"/>
                <a:ea typeface="Century Gothic"/>
                <a:cs typeface="Century Gothic"/>
                <a:sym typeface="Century Gothic"/>
              </a:defRPr>
            </a:lvl8pPr>
            <a:lvl9pPr indent="-317500" lvl="8" marL="4114800" rtl="0">
              <a:spcBef>
                <a:spcPts val="0"/>
              </a:spcBef>
              <a:spcAft>
                <a:spcPts val="0"/>
              </a:spcAft>
              <a:buSzPts val="1400"/>
              <a:buFont typeface="Century Gothic"/>
              <a:buChar char="■"/>
              <a:defRPr>
                <a:latin typeface="Century Gothic"/>
                <a:ea typeface="Century Gothic"/>
                <a:cs typeface="Century Gothic"/>
                <a:sym typeface="Century Gothic"/>
              </a:defRPr>
            </a:lvl9pPr>
          </a:lstStyle>
          <a:p/>
        </p:txBody>
      </p:sp>
      <p:sp>
        <p:nvSpPr>
          <p:cNvPr id="69" name="Google Shape;69;p18"/>
          <p:cNvSpPr txBox="1"/>
          <p:nvPr>
            <p:ph idx="12" type="sldNum"/>
          </p:nvPr>
        </p:nvSpPr>
        <p:spPr>
          <a:xfrm>
            <a:off x="8472458" y="4663217"/>
            <a:ext cx="548700" cy="393600"/>
          </a:xfrm>
          <a:prstGeom prst="rect">
            <a:avLst/>
          </a:prstGeom>
        </p:spPr>
        <p:txBody>
          <a:bodyPr anchorCtr="0" anchor="t" bIns="68575" lIns="68575" spcFirstLastPara="1" rIns="68575" wrap="square" tIns="68575">
            <a:noAutofit/>
          </a:bodyPr>
          <a:lstStyle>
            <a:lvl1pPr lvl="0" rtl="0">
              <a:buNone/>
              <a:defRPr>
                <a:latin typeface="Century Gothic"/>
                <a:ea typeface="Century Gothic"/>
                <a:cs typeface="Century Gothic"/>
                <a:sym typeface="Century Gothic"/>
              </a:defRPr>
            </a:lvl1pPr>
            <a:lvl2pPr lvl="1" rtl="0">
              <a:buNone/>
              <a:defRPr>
                <a:latin typeface="Century Gothic"/>
                <a:ea typeface="Century Gothic"/>
                <a:cs typeface="Century Gothic"/>
                <a:sym typeface="Century Gothic"/>
              </a:defRPr>
            </a:lvl2pPr>
            <a:lvl3pPr lvl="2" rtl="0">
              <a:buNone/>
              <a:defRPr>
                <a:latin typeface="Century Gothic"/>
                <a:ea typeface="Century Gothic"/>
                <a:cs typeface="Century Gothic"/>
                <a:sym typeface="Century Gothic"/>
              </a:defRPr>
            </a:lvl3pPr>
            <a:lvl4pPr lvl="3" rtl="0">
              <a:buNone/>
              <a:defRPr>
                <a:latin typeface="Century Gothic"/>
                <a:ea typeface="Century Gothic"/>
                <a:cs typeface="Century Gothic"/>
                <a:sym typeface="Century Gothic"/>
              </a:defRPr>
            </a:lvl4pPr>
            <a:lvl5pPr lvl="4" rtl="0">
              <a:buNone/>
              <a:defRPr>
                <a:latin typeface="Century Gothic"/>
                <a:ea typeface="Century Gothic"/>
                <a:cs typeface="Century Gothic"/>
                <a:sym typeface="Century Gothic"/>
              </a:defRPr>
            </a:lvl5pPr>
            <a:lvl6pPr lvl="5" rtl="0">
              <a:buNone/>
              <a:defRPr>
                <a:latin typeface="Century Gothic"/>
                <a:ea typeface="Century Gothic"/>
                <a:cs typeface="Century Gothic"/>
                <a:sym typeface="Century Gothic"/>
              </a:defRPr>
            </a:lvl6pPr>
            <a:lvl7pPr lvl="6" rtl="0">
              <a:buNone/>
              <a:defRPr>
                <a:latin typeface="Century Gothic"/>
                <a:ea typeface="Century Gothic"/>
                <a:cs typeface="Century Gothic"/>
                <a:sym typeface="Century Gothic"/>
              </a:defRPr>
            </a:lvl7pPr>
            <a:lvl8pPr lvl="7" rtl="0">
              <a:buNone/>
              <a:defRPr>
                <a:latin typeface="Century Gothic"/>
                <a:ea typeface="Century Gothic"/>
                <a:cs typeface="Century Gothic"/>
                <a:sym typeface="Century Gothic"/>
              </a:defRPr>
            </a:lvl8pPr>
            <a:lvl9pPr lvl="8" rtl="0">
              <a:buNone/>
              <a:defRPr>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_Contents slide layout">
  <p:cSld name="2_Contents slide layout">
    <p:bg>
      <p:bgPr>
        <a:solidFill>
          <a:schemeClr val="lt1"/>
        </a:solidFill>
      </p:bgPr>
    </p:bg>
    <p:spTree>
      <p:nvGrpSpPr>
        <p:cNvPr id="73" name="Shape 73"/>
        <p:cNvGrpSpPr/>
        <p:nvPr/>
      </p:nvGrpSpPr>
      <p:grpSpPr>
        <a:xfrm>
          <a:off x="0" y="0"/>
          <a:ext cx="0" cy="0"/>
          <a:chOff x="0" y="0"/>
          <a:chExt cx="0" cy="0"/>
        </a:xfrm>
      </p:grpSpPr>
      <p:sp>
        <p:nvSpPr>
          <p:cNvPr id="74" name="Google Shape;74;p20"/>
          <p:cNvSpPr txBox="1"/>
          <p:nvPr>
            <p:ph idx="1" type="body"/>
          </p:nvPr>
        </p:nvSpPr>
        <p:spPr>
          <a:xfrm>
            <a:off x="1" y="254632"/>
            <a:ext cx="9144000" cy="594300"/>
          </a:xfrm>
          <a:prstGeom prst="rect">
            <a:avLst/>
          </a:prstGeom>
          <a:noFill/>
          <a:ln>
            <a:noFill/>
          </a:ln>
        </p:spPr>
        <p:txBody>
          <a:bodyPr anchorCtr="0" anchor="ctr" bIns="34275" lIns="68575" spcFirstLastPara="1" rIns="68575" wrap="square" tIns="34275">
            <a:noAutofit/>
          </a:bodyPr>
          <a:lstStyle>
            <a:lvl1pPr indent="-228600" lvl="0" marL="457200" marR="0" rtl="0" algn="ctr">
              <a:lnSpc>
                <a:spcPct val="100000"/>
              </a:lnSpc>
              <a:spcBef>
                <a:spcPts val="800"/>
              </a:spcBef>
              <a:spcAft>
                <a:spcPts val="0"/>
              </a:spcAft>
              <a:buClr>
                <a:srgbClr val="3F3F3F"/>
              </a:buClr>
              <a:buSzPts val="4100"/>
              <a:buNone/>
              <a:defRPr i="0" sz="4100" u="none" cap="none" strike="noStrike">
                <a:solidFill>
                  <a:srgbClr val="3F3F3F"/>
                </a:solidFill>
              </a:defRPr>
            </a:lvl1pPr>
            <a:lvl2pPr indent="-342900" lvl="1" marL="914400" marR="0" rtl="0" algn="l">
              <a:lnSpc>
                <a:spcPct val="90000"/>
              </a:lnSpc>
              <a:spcBef>
                <a:spcPts val="400"/>
              </a:spcBef>
              <a:spcAft>
                <a:spcPts val="0"/>
              </a:spcAft>
              <a:buClr>
                <a:schemeClr val="dk1"/>
              </a:buClr>
              <a:buSzPts val="1800"/>
              <a:buChar char="•"/>
              <a:defRPr i="0" sz="1800" u="none" cap="none" strike="noStrike">
                <a:solidFill>
                  <a:schemeClr val="dk1"/>
                </a:solidFill>
              </a:defRPr>
            </a:lvl2pPr>
            <a:lvl3pPr indent="-323850" lvl="2" marL="1371600" marR="0" rtl="0" algn="l">
              <a:lnSpc>
                <a:spcPct val="90000"/>
              </a:lnSpc>
              <a:spcBef>
                <a:spcPts val="400"/>
              </a:spcBef>
              <a:spcAft>
                <a:spcPts val="0"/>
              </a:spcAft>
              <a:buClr>
                <a:schemeClr val="dk1"/>
              </a:buClr>
              <a:buSzPts val="1500"/>
              <a:buChar char="•"/>
              <a:defRPr i="0" sz="1500" u="none" cap="none" strike="noStrike">
                <a:solidFill>
                  <a:schemeClr val="dk1"/>
                </a:solidFill>
              </a:defRPr>
            </a:lvl3pPr>
            <a:lvl4pPr indent="-317500" lvl="3" marL="1828800" marR="0" rtl="0" algn="l">
              <a:lnSpc>
                <a:spcPct val="90000"/>
              </a:lnSpc>
              <a:spcBef>
                <a:spcPts val="400"/>
              </a:spcBef>
              <a:spcAft>
                <a:spcPts val="0"/>
              </a:spcAft>
              <a:buClr>
                <a:schemeClr val="dk1"/>
              </a:buClr>
              <a:buSzPts val="1400"/>
              <a:buChar char="•"/>
              <a:defRPr i="0" sz="1400" u="none" cap="none" strike="noStrike">
                <a:solidFill>
                  <a:schemeClr val="dk1"/>
                </a:solidFill>
              </a:defRPr>
            </a:lvl4pPr>
            <a:lvl5pPr indent="-317500" lvl="4" marL="2286000" marR="0" rtl="0" algn="l">
              <a:lnSpc>
                <a:spcPct val="90000"/>
              </a:lnSpc>
              <a:spcBef>
                <a:spcPts val="400"/>
              </a:spcBef>
              <a:spcAft>
                <a:spcPts val="0"/>
              </a:spcAft>
              <a:buClr>
                <a:schemeClr val="dk1"/>
              </a:buClr>
              <a:buSzPts val="1400"/>
              <a:buChar char="•"/>
              <a:defRPr i="0" sz="1400" u="none" cap="none" strike="noStrike">
                <a:solidFill>
                  <a:schemeClr val="dk1"/>
                </a:solidFill>
              </a:defRPr>
            </a:lvl5pPr>
            <a:lvl6pPr indent="-317500" lvl="5" marL="2743200" marR="0" rtl="0" algn="l">
              <a:lnSpc>
                <a:spcPct val="90000"/>
              </a:lnSpc>
              <a:spcBef>
                <a:spcPts val="400"/>
              </a:spcBef>
              <a:spcAft>
                <a:spcPts val="0"/>
              </a:spcAft>
              <a:buClr>
                <a:schemeClr val="dk1"/>
              </a:buClr>
              <a:buSzPts val="1400"/>
              <a:buChar char="•"/>
              <a:defRPr i="0" sz="1400" u="none" cap="none" strike="noStrike">
                <a:solidFill>
                  <a:schemeClr val="dk1"/>
                </a:solidFill>
              </a:defRPr>
            </a:lvl6pPr>
            <a:lvl7pPr indent="-317500" lvl="6" marL="3200400" marR="0" rtl="0" algn="l">
              <a:lnSpc>
                <a:spcPct val="90000"/>
              </a:lnSpc>
              <a:spcBef>
                <a:spcPts val="400"/>
              </a:spcBef>
              <a:spcAft>
                <a:spcPts val="0"/>
              </a:spcAft>
              <a:buClr>
                <a:schemeClr val="dk1"/>
              </a:buClr>
              <a:buSzPts val="1400"/>
              <a:buChar char="•"/>
              <a:defRPr i="0" sz="1400" u="none" cap="none" strike="noStrike">
                <a:solidFill>
                  <a:schemeClr val="dk1"/>
                </a:solidFill>
              </a:defRPr>
            </a:lvl7pPr>
            <a:lvl8pPr indent="-317500" lvl="7" marL="3657600" marR="0" rtl="0" algn="l">
              <a:lnSpc>
                <a:spcPct val="90000"/>
              </a:lnSpc>
              <a:spcBef>
                <a:spcPts val="400"/>
              </a:spcBef>
              <a:spcAft>
                <a:spcPts val="0"/>
              </a:spcAft>
              <a:buClr>
                <a:schemeClr val="dk1"/>
              </a:buClr>
              <a:buSzPts val="1400"/>
              <a:buChar char="•"/>
              <a:defRPr i="0" sz="1400" u="none" cap="none" strike="noStrike">
                <a:solidFill>
                  <a:schemeClr val="dk1"/>
                </a:solidFill>
              </a:defRPr>
            </a:lvl8pPr>
            <a:lvl9pPr indent="-317500" lvl="8" marL="4114800" marR="0" rtl="0" algn="l">
              <a:lnSpc>
                <a:spcPct val="90000"/>
              </a:lnSpc>
              <a:spcBef>
                <a:spcPts val="400"/>
              </a:spcBef>
              <a:spcAft>
                <a:spcPts val="0"/>
              </a:spcAft>
              <a:buClr>
                <a:schemeClr val="dk1"/>
              </a:buClr>
              <a:buSzPts val="1400"/>
              <a:buChar char="•"/>
              <a:defRPr i="0" sz="1400" u="none" cap="none" strike="noStrike">
                <a:solidFill>
                  <a:schemeClr val="dk1"/>
                </a:solidFill>
              </a:defRPr>
            </a:lvl9pPr>
          </a:lstStyle>
          <a:p/>
        </p:txBody>
      </p:sp>
      <p:sp>
        <p:nvSpPr>
          <p:cNvPr id="75" name="Google Shape;75;p20"/>
          <p:cNvSpPr txBox="1"/>
          <p:nvPr>
            <p:ph idx="12" type="sldNum"/>
          </p:nvPr>
        </p:nvSpPr>
        <p:spPr>
          <a:xfrm>
            <a:off x="8595221" y="4806663"/>
            <a:ext cx="548700" cy="393600"/>
          </a:xfrm>
          <a:prstGeom prst="rect">
            <a:avLst/>
          </a:prstGeom>
        </p:spPr>
        <p:txBody>
          <a:bodyPr anchorCtr="0" anchor="t" bIns="68575" lIns="68575" spcFirstLastPara="1" rIns="68575" wrap="square" tIns="68575">
            <a:noAutofit/>
          </a:bodyPr>
          <a:lstStyle>
            <a:lvl1pPr lvl="0" rtl="0">
              <a:buNone/>
              <a:defRPr>
                <a:latin typeface="Comic Sans MS"/>
                <a:ea typeface="Comic Sans MS"/>
                <a:cs typeface="Comic Sans MS"/>
                <a:sym typeface="Comic Sans MS"/>
              </a:defRPr>
            </a:lvl1pPr>
            <a:lvl2pPr lvl="1" rtl="0">
              <a:buNone/>
              <a:defRPr>
                <a:latin typeface="Comic Sans MS"/>
                <a:ea typeface="Comic Sans MS"/>
                <a:cs typeface="Comic Sans MS"/>
                <a:sym typeface="Comic Sans MS"/>
              </a:defRPr>
            </a:lvl2pPr>
            <a:lvl3pPr lvl="2" rtl="0">
              <a:buNone/>
              <a:defRPr>
                <a:latin typeface="Comic Sans MS"/>
                <a:ea typeface="Comic Sans MS"/>
                <a:cs typeface="Comic Sans MS"/>
                <a:sym typeface="Comic Sans MS"/>
              </a:defRPr>
            </a:lvl3pPr>
            <a:lvl4pPr lvl="3" rtl="0">
              <a:buNone/>
              <a:defRPr>
                <a:latin typeface="Comic Sans MS"/>
                <a:ea typeface="Comic Sans MS"/>
                <a:cs typeface="Comic Sans MS"/>
                <a:sym typeface="Comic Sans MS"/>
              </a:defRPr>
            </a:lvl4pPr>
            <a:lvl5pPr lvl="4" rtl="0">
              <a:buNone/>
              <a:defRPr>
                <a:latin typeface="Comic Sans MS"/>
                <a:ea typeface="Comic Sans MS"/>
                <a:cs typeface="Comic Sans MS"/>
                <a:sym typeface="Comic Sans MS"/>
              </a:defRPr>
            </a:lvl5pPr>
            <a:lvl6pPr lvl="5" rtl="0">
              <a:buNone/>
              <a:defRPr>
                <a:latin typeface="Comic Sans MS"/>
                <a:ea typeface="Comic Sans MS"/>
                <a:cs typeface="Comic Sans MS"/>
                <a:sym typeface="Comic Sans MS"/>
              </a:defRPr>
            </a:lvl6pPr>
            <a:lvl7pPr lvl="6" rtl="0">
              <a:buNone/>
              <a:defRPr>
                <a:latin typeface="Comic Sans MS"/>
                <a:ea typeface="Comic Sans MS"/>
                <a:cs typeface="Comic Sans MS"/>
                <a:sym typeface="Comic Sans MS"/>
              </a:defRPr>
            </a:lvl7pPr>
            <a:lvl8pPr lvl="7" rtl="0">
              <a:buNone/>
              <a:defRPr>
                <a:latin typeface="Comic Sans MS"/>
                <a:ea typeface="Comic Sans MS"/>
                <a:cs typeface="Comic Sans MS"/>
                <a:sym typeface="Comic Sans MS"/>
              </a:defRPr>
            </a:lvl8pPr>
            <a:lvl9pPr lvl="8" rtl="0">
              <a:buNone/>
              <a:defRPr>
                <a:latin typeface="Comic Sans MS"/>
                <a:ea typeface="Comic Sans MS"/>
                <a:cs typeface="Comic Sans MS"/>
                <a:sym typeface="Comic Sans M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76" name="Shape 76"/>
        <p:cNvGrpSpPr/>
        <p:nvPr/>
      </p:nvGrpSpPr>
      <p:grpSpPr>
        <a:xfrm>
          <a:off x="0" y="0"/>
          <a:ext cx="0" cy="0"/>
          <a:chOff x="0" y="0"/>
          <a:chExt cx="0" cy="0"/>
        </a:xfrm>
      </p:grpSpPr>
      <p:sp>
        <p:nvSpPr>
          <p:cNvPr id="77" name="Google Shape;77;p21"/>
          <p:cNvSpPr txBox="1"/>
          <p:nvPr>
            <p:ph idx="1" type="body"/>
          </p:nvPr>
        </p:nvSpPr>
        <p:spPr>
          <a:xfrm>
            <a:off x="311700" y="4230575"/>
            <a:ext cx="5998500" cy="605100"/>
          </a:xfrm>
          <a:prstGeom prst="rect">
            <a:avLst/>
          </a:prstGeom>
          <a:noFill/>
          <a:ln>
            <a:noFill/>
          </a:ln>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400"/>
              <a:buNone/>
              <a:defRPr/>
            </a:lvl1pPr>
          </a:lstStyle>
          <a:p/>
        </p:txBody>
      </p:sp>
      <p:sp>
        <p:nvSpPr>
          <p:cNvPr id="78" name="Google Shape;78;p21"/>
          <p:cNvSpPr txBox="1"/>
          <p:nvPr>
            <p:ph idx="12" type="sldNum"/>
          </p:nvPr>
        </p:nvSpPr>
        <p:spPr>
          <a:xfrm>
            <a:off x="8472458" y="4663217"/>
            <a:ext cx="548700" cy="393600"/>
          </a:xfrm>
          <a:prstGeom prst="rect">
            <a:avLst/>
          </a:prstGeom>
        </p:spPr>
        <p:txBody>
          <a:bodyPr anchorCtr="0" anchor="t" bIns="68575" lIns="68575" spcFirstLastPara="1" rIns="68575" wrap="square" tIns="685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79" name="Shape 79"/>
        <p:cNvGrpSpPr/>
        <p:nvPr/>
      </p:nvGrpSpPr>
      <p:grpSpPr>
        <a:xfrm>
          <a:off x="0" y="0"/>
          <a:ext cx="0" cy="0"/>
          <a:chOff x="0" y="0"/>
          <a:chExt cx="0" cy="0"/>
        </a:xfrm>
      </p:grpSpPr>
      <p:sp>
        <p:nvSpPr>
          <p:cNvPr id="80" name="Google Shape;80;p2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rtl="0" algn="ctr">
              <a:spcBef>
                <a:spcPts val="0"/>
              </a:spcBef>
              <a:spcAft>
                <a:spcPts val="0"/>
              </a:spcAft>
              <a:buSzPts val="2700"/>
              <a:buChar char="●"/>
              <a:defRPr sz="2700"/>
            </a:lvl1pPr>
            <a:lvl2pPr lvl="1" rtl="0" algn="ctr">
              <a:spcBef>
                <a:spcPts val="0"/>
              </a:spcBef>
              <a:spcAft>
                <a:spcPts val="0"/>
              </a:spcAft>
              <a:buSzPts val="2700"/>
              <a:buChar char="○"/>
              <a:defRPr sz="2700"/>
            </a:lvl2pPr>
            <a:lvl3pPr lvl="2" rtl="0" algn="ctr">
              <a:spcBef>
                <a:spcPts val="0"/>
              </a:spcBef>
              <a:spcAft>
                <a:spcPts val="0"/>
              </a:spcAft>
              <a:buSzPts val="2700"/>
              <a:buChar char="■"/>
              <a:defRPr sz="2700"/>
            </a:lvl3pPr>
            <a:lvl4pPr lvl="3" rtl="0" algn="ctr">
              <a:spcBef>
                <a:spcPts val="0"/>
              </a:spcBef>
              <a:spcAft>
                <a:spcPts val="0"/>
              </a:spcAft>
              <a:buSzPts val="2700"/>
              <a:buChar char="●"/>
              <a:defRPr sz="2700"/>
            </a:lvl4pPr>
            <a:lvl5pPr lvl="4" rtl="0" algn="ctr">
              <a:spcBef>
                <a:spcPts val="0"/>
              </a:spcBef>
              <a:spcAft>
                <a:spcPts val="0"/>
              </a:spcAft>
              <a:buSzPts val="2700"/>
              <a:buChar char="○"/>
              <a:defRPr sz="2700"/>
            </a:lvl5pPr>
            <a:lvl6pPr lvl="5" rtl="0" algn="ctr">
              <a:spcBef>
                <a:spcPts val="0"/>
              </a:spcBef>
              <a:spcAft>
                <a:spcPts val="0"/>
              </a:spcAft>
              <a:buSzPts val="2700"/>
              <a:buChar char="■"/>
              <a:defRPr sz="2700"/>
            </a:lvl6pPr>
            <a:lvl7pPr lvl="6" rtl="0" algn="ctr">
              <a:spcBef>
                <a:spcPts val="0"/>
              </a:spcBef>
              <a:spcAft>
                <a:spcPts val="0"/>
              </a:spcAft>
              <a:buSzPts val="2700"/>
              <a:buChar char="●"/>
              <a:defRPr sz="2700"/>
            </a:lvl7pPr>
            <a:lvl8pPr lvl="7" rtl="0" algn="ctr">
              <a:spcBef>
                <a:spcPts val="0"/>
              </a:spcBef>
              <a:spcAft>
                <a:spcPts val="0"/>
              </a:spcAft>
              <a:buSzPts val="2700"/>
              <a:buChar char="○"/>
              <a:defRPr sz="2700"/>
            </a:lvl8pPr>
            <a:lvl9pPr lvl="8" rtl="0" algn="ctr">
              <a:spcBef>
                <a:spcPts val="0"/>
              </a:spcBef>
              <a:spcAft>
                <a:spcPts val="0"/>
              </a:spcAft>
              <a:buSzPts val="2700"/>
              <a:buChar char="■"/>
              <a:defRPr sz="2700"/>
            </a:lvl9pPr>
          </a:lstStyle>
          <a:p/>
        </p:txBody>
      </p:sp>
      <p:sp>
        <p:nvSpPr>
          <p:cNvPr id="81" name="Google Shape;81;p22"/>
          <p:cNvSpPr txBox="1"/>
          <p:nvPr>
            <p:ph idx="1" type="subTitle"/>
          </p:nvPr>
        </p:nvSpPr>
        <p:spPr>
          <a:xfrm>
            <a:off x="311700" y="2834125"/>
            <a:ext cx="8520600" cy="7926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500"/>
              <a:buNone/>
              <a:defRPr sz="1500"/>
            </a:lvl1pPr>
            <a:lvl2pPr lvl="1" rtl="0" algn="ctr">
              <a:lnSpc>
                <a:spcPct val="100000"/>
              </a:lnSpc>
              <a:spcBef>
                <a:spcPts val="0"/>
              </a:spcBef>
              <a:spcAft>
                <a:spcPts val="0"/>
              </a:spcAft>
              <a:buSzPts val="1500"/>
              <a:buNone/>
              <a:defRPr sz="1500"/>
            </a:lvl2pPr>
            <a:lvl3pPr lvl="2" rtl="0" algn="ctr">
              <a:lnSpc>
                <a:spcPct val="100000"/>
              </a:lnSpc>
              <a:spcBef>
                <a:spcPts val="0"/>
              </a:spcBef>
              <a:spcAft>
                <a:spcPts val="0"/>
              </a:spcAft>
              <a:buSzPts val="1500"/>
              <a:buNone/>
              <a:defRPr sz="1500"/>
            </a:lvl3pPr>
            <a:lvl4pPr lvl="3" rtl="0" algn="ctr">
              <a:lnSpc>
                <a:spcPct val="100000"/>
              </a:lnSpc>
              <a:spcBef>
                <a:spcPts val="0"/>
              </a:spcBef>
              <a:spcAft>
                <a:spcPts val="0"/>
              </a:spcAft>
              <a:buSzPts val="1500"/>
              <a:buNone/>
              <a:defRPr sz="1500"/>
            </a:lvl4pPr>
            <a:lvl5pPr lvl="4" rtl="0" algn="ctr">
              <a:lnSpc>
                <a:spcPct val="100000"/>
              </a:lnSpc>
              <a:spcBef>
                <a:spcPts val="0"/>
              </a:spcBef>
              <a:spcAft>
                <a:spcPts val="0"/>
              </a:spcAft>
              <a:buSzPts val="1500"/>
              <a:buNone/>
              <a:defRPr sz="1500"/>
            </a:lvl5pPr>
            <a:lvl6pPr lvl="5" rtl="0" algn="ctr">
              <a:lnSpc>
                <a:spcPct val="100000"/>
              </a:lnSpc>
              <a:spcBef>
                <a:spcPts val="0"/>
              </a:spcBef>
              <a:spcAft>
                <a:spcPts val="0"/>
              </a:spcAft>
              <a:buSzPts val="1500"/>
              <a:buNone/>
              <a:defRPr sz="1500"/>
            </a:lvl6pPr>
            <a:lvl7pPr lvl="6" rtl="0" algn="ctr">
              <a:lnSpc>
                <a:spcPct val="100000"/>
              </a:lnSpc>
              <a:spcBef>
                <a:spcPts val="0"/>
              </a:spcBef>
              <a:spcAft>
                <a:spcPts val="0"/>
              </a:spcAft>
              <a:buSzPts val="1500"/>
              <a:buNone/>
              <a:defRPr sz="1500"/>
            </a:lvl7pPr>
            <a:lvl8pPr lvl="7" rtl="0" algn="ctr">
              <a:lnSpc>
                <a:spcPct val="100000"/>
              </a:lnSpc>
              <a:spcBef>
                <a:spcPts val="0"/>
              </a:spcBef>
              <a:spcAft>
                <a:spcPts val="0"/>
              </a:spcAft>
              <a:buSzPts val="1500"/>
              <a:buNone/>
              <a:defRPr sz="1500"/>
            </a:lvl8pPr>
            <a:lvl9pPr lvl="8" rtl="0" algn="ctr">
              <a:lnSpc>
                <a:spcPct val="100000"/>
              </a:lnSpc>
              <a:spcBef>
                <a:spcPts val="0"/>
              </a:spcBef>
              <a:spcAft>
                <a:spcPts val="0"/>
              </a:spcAft>
              <a:buSzPts val="1500"/>
              <a:buNone/>
              <a:defRPr sz="1500"/>
            </a:lvl9pPr>
          </a:lstStyle>
          <a:p/>
        </p:txBody>
      </p:sp>
      <p:sp>
        <p:nvSpPr>
          <p:cNvPr id="82" name="Google Shape;82;p22"/>
          <p:cNvSpPr txBox="1"/>
          <p:nvPr>
            <p:ph idx="12" type="sldNum"/>
          </p:nvPr>
        </p:nvSpPr>
        <p:spPr>
          <a:xfrm>
            <a:off x="8472458" y="4663217"/>
            <a:ext cx="548700" cy="393600"/>
          </a:xfrm>
          <a:prstGeom prst="rect">
            <a:avLst/>
          </a:prstGeom>
        </p:spPr>
        <p:txBody>
          <a:bodyPr anchorCtr="0" anchor="t" bIns="68575" lIns="68575" spcFirstLastPara="1" rIns="68575" wrap="square" tIns="685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83" name="Shape 83"/>
        <p:cNvGrpSpPr/>
        <p:nvPr/>
      </p:nvGrpSpPr>
      <p:grpSpPr>
        <a:xfrm>
          <a:off x="0" y="0"/>
          <a:ext cx="0" cy="0"/>
          <a:chOff x="0" y="0"/>
          <a:chExt cx="0" cy="0"/>
        </a:xfrm>
      </p:grpSpPr>
      <p:sp>
        <p:nvSpPr>
          <p:cNvPr id="84" name="Google Shape;84;p23"/>
          <p:cNvSpPr txBox="1"/>
          <p:nvPr>
            <p:ph type="title"/>
          </p:nvPr>
        </p:nvSpPr>
        <p:spPr>
          <a:xfrm>
            <a:off x="311700" y="2150850"/>
            <a:ext cx="8520600" cy="8415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1900"/>
              <a:buChar char="●"/>
              <a:defRPr sz="1900"/>
            </a:lvl1pPr>
            <a:lvl2pPr lvl="1" rtl="0" algn="ctr">
              <a:spcBef>
                <a:spcPts val="0"/>
              </a:spcBef>
              <a:spcAft>
                <a:spcPts val="0"/>
              </a:spcAft>
              <a:buSzPts val="1900"/>
              <a:buChar char="○"/>
              <a:defRPr sz="1900"/>
            </a:lvl2pPr>
            <a:lvl3pPr lvl="2" rtl="0" algn="ctr">
              <a:spcBef>
                <a:spcPts val="0"/>
              </a:spcBef>
              <a:spcAft>
                <a:spcPts val="0"/>
              </a:spcAft>
              <a:buSzPts val="1900"/>
              <a:buChar char="■"/>
              <a:defRPr sz="1900"/>
            </a:lvl3pPr>
            <a:lvl4pPr lvl="3" rtl="0" algn="ctr">
              <a:spcBef>
                <a:spcPts val="0"/>
              </a:spcBef>
              <a:spcAft>
                <a:spcPts val="0"/>
              </a:spcAft>
              <a:buSzPts val="1900"/>
              <a:buChar char="●"/>
              <a:defRPr sz="1900"/>
            </a:lvl4pPr>
            <a:lvl5pPr lvl="4" rtl="0" algn="ctr">
              <a:spcBef>
                <a:spcPts val="0"/>
              </a:spcBef>
              <a:spcAft>
                <a:spcPts val="0"/>
              </a:spcAft>
              <a:buSzPts val="1900"/>
              <a:buChar char="○"/>
              <a:defRPr sz="1900"/>
            </a:lvl5pPr>
            <a:lvl6pPr lvl="5" rtl="0" algn="ctr">
              <a:spcBef>
                <a:spcPts val="0"/>
              </a:spcBef>
              <a:spcAft>
                <a:spcPts val="0"/>
              </a:spcAft>
              <a:buSzPts val="1900"/>
              <a:buChar char="■"/>
              <a:defRPr sz="1900"/>
            </a:lvl6pPr>
            <a:lvl7pPr lvl="6" rtl="0" algn="ctr">
              <a:spcBef>
                <a:spcPts val="0"/>
              </a:spcBef>
              <a:spcAft>
                <a:spcPts val="0"/>
              </a:spcAft>
              <a:buSzPts val="1900"/>
              <a:buChar char="●"/>
              <a:defRPr sz="1900"/>
            </a:lvl7pPr>
            <a:lvl8pPr lvl="7" rtl="0" algn="ctr">
              <a:spcBef>
                <a:spcPts val="0"/>
              </a:spcBef>
              <a:spcAft>
                <a:spcPts val="0"/>
              </a:spcAft>
              <a:buSzPts val="1900"/>
              <a:buChar char="○"/>
              <a:defRPr sz="1900"/>
            </a:lvl8pPr>
            <a:lvl9pPr lvl="8" rtl="0" algn="ctr">
              <a:spcBef>
                <a:spcPts val="0"/>
              </a:spcBef>
              <a:spcAft>
                <a:spcPts val="0"/>
              </a:spcAft>
              <a:buSzPts val="1900"/>
              <a:buChar char="■"/>
              <a:defRPr sz="1900"/>
            </a:lvl9pPr>
          </a:lstStyle>
          <a:p/>
        </p:txBody>
      </p:sp>
      <p:sp>
        <p:nvSpPr>
          <p:cNvPr id="85" name="Google Shape;85;p23"/>
          <p:cNvSpPr txBox="1"/>
          <p:nvPr>
            <p:ph idx="12" type="sldNum"/>
          </p:nvPr>
        </p:nvSpPr>
        <p:spPr>
          <a:xfrm>
            <a:off x="8472458" y="4663217"/>
            <a:ext cx="548700" cy="393600"/>
          </a:xfrm>
          <a:prstGeom prst="rect">
            <a:avLst/>
          </a:prstGeom>
        </p:spPr>
        <p:txBody>
          <a:bodyPr anchorCtr="0" anchor="t" bIns="68575" lIns="68575" spcFirstLastPara="1" rIns="68575" wrap="square" tIns="685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86" name="Shape 86"/>
        <p:cNvGrpSpPr/>
        <p:nvPr/>
      </p:nvGrpSpPr>
      <p:grpSpPr>
        <a:xfrm>
          <a:off x="0" y="0"/>
          <a:ext cx="0" cy="0"/>
          <a:chOff x="0" y="0"/>
          <a:chExt cx="0" cy="0"/>
        </a:xfrm>
      </p:grpSpPr>
      <p:sp>
        <p:nvSpPr>
          <p:cNvPr id="87" name="Google Shape;87;p24"/>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88" name="Google Shape;88;p24"/>
          <p:cNvSpPr txBox="1"/>
          <p:nvPr>
            <p:ph idx="1" type="body"/>
          </p:nvPr>
        </p:nvSpPr>
        <p:spPr>
          <a:xfrm>
            <a:off x="311700" y="1152475"/>
            <a:ext cx="8520600" cy="3416400"/>
          </a:xfrm>
          <a:prstGeom prst="rect">
            <a:avLst/>
          </a:prstGeom>
          <a:noFill/>
          <a:ln>
            <a:noFill/>
          </a:ln>
        </p:spPr>
        <p:txBody>
          <a:bodyPr anchorCtr="0" anchor="ctr"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89" name="Google Shape;89;p24"/>
          <p:cNvSpPr txBox="1"/>
          <p:nvPr>
            <p:ph idx="12" type="sldNum"/>
          </p:nvPr>
        </p:nvSpPr>
        <p:spPr>
          <a:xfrm>
            <a:off x="8472458" y="4663217"/>
            <a:ext cx="548700" cy="393600"/>
          </a:xfrm>
          <a:prstGeom prst="rect">
            <a:avLst/>
          </a:prstGeom>
        </p:spPr>
        <p:txBody>
          <a:bodyPr anchorCtr="0" anchor="t" bIns="68575" lIns="68575" spcFirstLastPara="1" rIns="68575" wrap="square" tIns="685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5" Type="http://schemas.openxmlformats.org/officeDocument/2006/relationships/slideLayout" Target="../slideLayouts/slideLayout21.xml"/><Relationship Id="rId6"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idx="12" type="sldNum"/>
          </p:nvPr>
        </p:nvSpPr>
        <p:spPr>
          <a:xfrm>
            <a:off x="8556784" y="4749851"/>
            <a:ext cx="548700" cy="393600"/>
          </a:xfrm>
          <a:prstGeom prst="rect">
            <a:avLst/>
          </a:prstGeom>
          <a:noFill/>
          <a:ln>
            <a:noFill/>
          </a:ln>
        </p:spPr>
        <p:txBody>
          <a:bodyPr anchorCtr="0" anchor="t" bIns="68575" lIns="68575" spcFirstLastPara="1" rIns="68575" wrap="square" tIns="68575">
            <a:noAutofit/>
          </a:bodyPr>
          <a:lstStyle>
            <a:lvl1pPr lvl="0" rtl="0" algn="r">
              <a:buNone/>
              <a:defRPr sz="1000">
                <a:solidFill>
                  <a:srgbClr val="CCCCCC"/>
                </a:solidFill>
                <a:latin typeface="Century Gothic"/>
                <a:ea typeface="Century Gothic"/>
                <a:cs typeface="Century Gothic"/>
                <a:sym typeface="Century Gothic"/>
              </a:defRPr>
            </a:lvl1pPr>
            <a:lvl2pPr lvl="1" rtl="0" algn="r">
              <a:buNone/>
              <a:defRPr sz="1000">
                <a:solidFill>
                  <a:srgbClr val="CCCCCC"/>
                </a:solidFill>
                <a:latin typeface="Century Gothic"/>
                <a:ea typeface="Century Gothic"/>
                <a:cs typeface="Century Gothic"/>
                <a:sym typeface="Century Gothic"/>
              </a:defRPr>
            </a:lvl2pPr>
            <a:lvl3pPr lvl="2" rtl="0" algn="r">
              <a:buNone/>
              <a:defRPr sz="1000">
                <a:solidFill>
                  <a:srgbClr val="CCCCCC"/>
                </a:solidFill>
                <a:latin typeface="Century Gothic"/>
                <a:ea typeface="Century Gothic"/>
                <a:cs typeface="Century Gothic"/>
                <a:sym typeface="Century Gothic"/>
              </a:defRPr>
            </a:lvl3pPr>
            <a:lvl4pPr lvl="3" rtl="0" algn="r">
              <a:buNone/>
              <a:defRPr sz="1000">
                <a:solidFill>
                  <a:srgbClr val="CCCCCC"/>
                </a:solidFill>
                <a:latin typeface="Century Gothic"/>
                <a:ea typeface="Century Gothic"/>
                <a:cs typeface="Century Gothic"/>
                <a:sym typeface="Century Gothic"/>
              </a:defRPr>
            </a:lvl4pPr>
            <a:lvl5pPr lvl="4" rtl="0" algn="r">
              <a:buNone/>
              <a:defRPr sz="1000">
                <a:solidFill>
                  <a:srgbClr val="CCCCCC"/>
                </a:solidFill>
                <a:latin typeface="Century Gothic"/>
                <a:ea typeface="Century Gothic"/>
                <a:cs typeface="Century Gothic"/>
                <a:sym typeface="Century Gothic"/>
              </a:defRPr>
            </a:lvl5pPr>
            <a:lvl6pPr lvl="5" rtl="0" algn="r">
              <a:buNone/>
              <a:defRPr sz="1000">
                <a:solidFill>
                  <a:srgbClr val="CCCCCC"/>
                </a:solidFill>
                <a:latin typeface="Century Gothic"/>
                <a:ea typeface="Century Gothic"/>
                <a:cs typeface="Century Gothic"/>
                <a:sym typeface="Century Gothic"/>
              </a:defRPr>
            </a:lvl6pPr>
            <a:lvl7pPr lvl="6" rtl="0" algn="r">
              <a:buNone/>
              <a:defRPr sz="1000">
                <a:solidFill>
                  <a:srgbClr val="CCCCCC"/>
                </a:solidFill>
                <a:latin typeface="Century Gothic"/>
                <a:ea typeface="Century Gothic"/>
                <a:cs typeface="Century Gothic"/>
                <a:sym typeface="Century Gothic"/>
              </a:defRPr>
            </a:lvl7pPr>
            <a:lvl8pPr lvl="7" rtl="0" algn="r">
              <a:buNone/>
              <a:defRPr sz="1000">
                <a:solidFill>
                  <a:srgbClr val="CCCCCC"/>
                </a:solidFill>
                <a:latin typeface="Century Gothic"/>
                <a:ea typeface="Century Gothic"/>
                <a:cs typeface="Century Gothic"/>
                <a:sym typeface="Century Gothic"/>
              </a:defRPr>
            </a:lvl8pPr>
            <a:lvl9pPr lvl="8" rtl="0" algn="r">
              <a:buNone/>
              <a:defRPr sz="1000">
                <a:solidFill>
                  <a:srgbClr val="CCCCC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
        <p:nvSpPr>
          <p:cNvPr id="52" name="Google Shape;52;p13"/>
          <p:cNvSpPr/>
          <p:nvPr/>
        </p:nvSpPr>
        <p:spPr>
          <a:xfrm>
            <a:off x="0" y="5086353"/>
            <a:ext cx="9144000" cy="57000"/>
          </a:xfrm>
          <a:prstGeom prst="rect">
            <a:avLst/>
          </a:prstGeom>
          <a:gradFill>
            <a:gsLst>
              <a:gs pos="0">
                <a:srgbClr val="3C78D8"/>
              </a:gs>
              <a:gs pos="100000">
                <a:srgbClr val="6D9EEB"/>
              </a:gs>
            </a:gsLst>
            <a:path path="circle">
              <a:fillToRect b="50%" l="50%" r="50%" t="50%"/>
            </a:path>
            <a:tileRect/>
          </a:gradFill>
          <a:ln>
            <a:noFill/>
          </a:ln>
        </p:spPr>
        <p:txBody>
          <a:bodyPr anchorCtr="0" anchor="ctr" bIns="25700" lIns="51425" spcFirstLastPara="1" rIns="51425" wrap="square" tIns="25700">
            <a:noAutofit/>
          </a:bodyPr>
          <a:lstStyle/>
          <a:p>
            <a:pPr indent="0" lvl="0" marL="0" marR="0" rtl="0" algn="ctr">
              <a:spcBef>
                <a:spcPts val="0"/>
              </a:spcBef>
              <a:spcAft>
                <a:spcPts val="0"/>
              </a:spcAft>
              <a:buNone/>
            </a:pPr>
            <a:r>
              <a:t/>
            </a:r>
            <a:endParaRPr i="0" sz="1100" u="none" cap="none" strike="noStrike">
              <a:solidFill>
                <a:srgbClr val="FFFFFF"/>
              </a:solidFill>
              <a:latin typeface="Century Gothic"/>
              <a:ea typeface="Century Gothic"/>
              <a:cs typeface="Century Gothic"/>
              <a:sym typeface="Century Gothic"/>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70" name="Shape 70"/>
        <p:cNvGrpSpPr/>
        <p:nvPr/>
      </p:nvGrpSpPr>
      <p:grpSpPr>
        <a:xfrm>
          <a:off x="0" y="0"/>
          <a:ext cx="0" cy="0"/>
          <a:chOff x="0" y="0"/>
          <a:chExt cx="0" cy="0"/>
        </a:xfrm>
      </p:grpSpPr>
      <p:sp>
        <p:nvSpPr>
          <p:cNvPr id="71" name="Google Shape;71;p19"/>
          <p:cNvSpPr txBox="1"/>
          <p:nvPr>
            <p:ph idx="12" type="sldNum"/>
          </p:nvPr>
        </p:nvSpPr>
        <p:spPr>
          <a:xfrm>
            <a:off x="8556784" y="4749851"/>
            <a:ext cx="548700" cy="393600"/>
          </a:xfrm>
          <a:prstGeom prst="rect">
            <a:avLst/>
          </a:prstGeom>
          <a:noFill/>
          <a:ln>
            <a:noFill/>
          </a:ln>
        </p:spPr>
        <p:txBody>
          <a:bodyPr anchorCtr="0" anchor="t" bIns="68575" lIns="68575" spcFirstLastPara="1" rIns="68575" wrap="square" tIns="68575">
            <a:noAutofit/>
          </a:bodyPr>
          <a:lstStyle>
            <a:lvl1pPr lvl="0" rtl="0" algn="r">
              <a:buNone/>
              <a:defRPr sz="1000">
                <a:solidFill>
                  <a:srgbClr val="CCCCCC"/>
                </a:solidFill>
                <a:latin typeface="Comic Sans MS"/>
                <a:ea typeface="Comic Sans MS"/>
                <a:cs typeface="Comic Sans MS"/>
                <a:sym typeface="Comic Sans MS"/>
              </a:defRPr>
            </a:lvl1pPr>
            <a:lvl2pPr lvl="1" rtl="0" algn="r">
              <a:buNone/>
              <a:defRPr sz="1000">
                <a:solidFill>
                  <a:srgbClr val="CCCCCC"/>
                </a:solidFill>
                <a:latin typeface="Comic Sans MS"/>
                <a:ea typeface="Comic Sans MS"/>
                <a:cs typeface="Comic Sans MS"/>
                <a:sym typeface="Comic Sans MS"/>
              </a:defRPr>
            </a:lvl2pPr>
            <a:lvl3pPr lvl="2" rtl="0" algn="r">
              <a:buNone/>
              <a:defRPr sz="1000">
                <a:solidFill>
                  <a:srgbClr val="CCCCCC"/>
                </a:solidFill>
                <a:latin typeface="Comic Sans MS"/>
                <a:ea typeface="Comic Sans MS"/>
                <a:cs typeface="Comic Sans MS"/>
                <a:sym typeface="Comic Sans MS"/>
              </a:defRPr>
            </a:lvl3pPr>
            <a:lvl4pPr lvl="3" rtl="0" algn="r">
              <a:buNone/>
              <a:defRPr sz="1000">
                <a:solidFill>
                  <a:srgbClr val="CCCCCC"/>
                </a:solidFill>
                <a:latin typeface="Comic Sans MS"/>
                <a:ea typeface="Comic Sans MS"/>
                <a:cs typeface="Comic Sans MS"/>
                <a:sym typeface="Comic Sans MS"/>
              </a:defRPr>
            </a:lvl4pPr>
            <a:lvl5pPr lvl="4" rtl="0" algn="r">
              <a:buNone/>
              <a:defRPr sz="1000">
                <a:solidFill>
                  <a:srgbClr val="CCCCCC"/>
                </a:solidFill>
                <a:latin typeface="Comic Sans MS"/>
                <a:ea typeface="Comic Sans MS"/>
                <a:cs typeface="Comic Sans MS"/>
                <a:sym typeface="Comic Sans MS"/>
              </a:defRPr>
            </a:lvl5pPr>
            <a:lvl6pPr lvl="5" rtl="0" algn="r">
              <a:buNone/>
              <a:defRPr sz="1000">
                <a:solidFill>
                  <a:srgbClr val="CCCCCC"/>
                </a:solidFill>
                <a:latin typeface="Comic Sans MS"/>
                <a:ea typeface="Comic Sans MS"/>
                <a:cs typeface="Comic Sans MS"/>
                <a:sym typeface="Comic Sans MS"/>
              </a:defRPr>
            </a:lvl6pPr>
            <a:lvl7pPr lvl="6" rtl="0" algn="r">
              <a:buNone/>
              <a:defRPr sz="1000">
                <a:solidFill>
                  <a:srgbClr val="CCCCCC"/>
                </a:solidFill>
                <a:latin typeface="Comic Sans MS"/>
                <a:ea typeface="Comic Sans MS"/>
                <a:cs typeface="Comic Sans MS"/>
                <a:sym typeface="Comic Sans MS"/>
              </a:defRPr>
            </a:lvl7pPr>
            <a:lvl8pPr lvl="7" rtl="0" algn="r">
              <a:buNone/>
              <a:defRPr sz="1000">
                <a:solidFill>
                  <a:srgbClr val="CCCCCC"/>
                </a:solidFill>
                <a:latin typeface="Comic Sans MS"/>
                <a:ea typeface="Comic Sans MS"/>
                <a:cs typeface="Comic Sans MS"/>
                <a:sym typeface="Comic Sans MS"/>
              </a:defRPr>
            </a:lvl8pPr>
            <a:lvl9pPr lvl="8" rtl="0" algn="r">
              <a:buNone/>
              <a:defRPr sz="1000">
                <a:solidFill>
                  <a:srgbClr val="CCCCCC"/>
                </a:solidFill>
                <a:latin typeface="Comic Sans MS"/>
                <a:ea typeface="Comic Sans MS"/>
                <a:cs typeface="Comic Sans MS"/>
                <a:sym typeface="Comic Sans MS"/>
              </a:defRPr>
            </a:lvl9pPr>
          </a:lstStyle>
          <a:p>
            <a:pPr indent="0" lvl="0" marL="0" rtl="0" algn="r">
              <a:spcBef>
                <a:spcPts val="0"/>
              </a:spcBef>
              <a:spcAft>
                <a:spcPts val="0"/>
              </a:spcAft>
              <a:buNone/>
            </a:pPr>
            <a:fld id="{00000000-1234-1234-1234-123412341234}" type="slidenum">
              <a:rPr lang="en-GB"/>
              <a:t>‹#›</a:t>
            </a:fld>
            <a:endParaRPr/>
          </a:p>
        </p:txBody>
      </p:sp>
      <p:sp>
        <p:nvSpPr>
          <p:cNvPr id="72" name="Google Shape;72;p19"/>
          <p:cNvSpPr/>
          <p:nvPr/>
        </p:nvSpPr>
        <p:spPr>
          <a:xfrm>
            <a:off x="0" y="5086353"/>
            <a:ext cx="9144000" cy="57000"/>
          </a:xfrm>
          <a:prstGeom prst="rect">
            <a:avLst/>
          </a:prstGeom>
          <a:gradFill>
            <a:gsLst>
              <a:gs pos="0">
                <a:srgbClr val="3C78D8"/>
              </a:gs>
              <a:gs pos="100000">
                <a:srgbClr val="6D9EEB"/>
              </a:gs>
            </a:gsLst>
            <a:path path="circle">
              <a:fillToRect b="50%" l="50%" r="50%" t="50%"/>
            </a:path>
            <a:tileRect/>
          </a:gradFill>
          <a:ln>
            <a:noFill/>
          </a:ln>
        </p:spPr>
        <p:txBody>
          <a:bodyPr anchorCtr="0" anchor="ctr" bIns="25700" lIns="51425" spcFirstLastPara="1" rIns="51425" wrap="square" tIns="25700">
            <a:noAutofit/>
          </a:bodyPr>
          <a:lstStyle/>
          <a:p>
            <a:pPr indent="0" lvl="0" marL="0" marR="0" rtl="0" algn="ctr">
              <a:spcBef>
                <a:spcPts val="0"/>
              </a:spcBef>
              <a:spcAft>
                <a:spcPts val="0"/>
              </a:spcAft>
              <a:buNone/>
            </a:pPr>
            <a:r>
              <a:t/>
            </a:r>
            <a:endParaRPr b="0" i="0" sz="1100" u="none" cap="none" strike="noStrike">
              <a:solidFill>
                <a:srgbClr val="FFFFFF"/>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64" r:id="rId1"/>
    <p:sldLayoutId id="2147483665" r:id="rId2"/>
    <p:sldLayoutId id="2147483666" r:id="rId3"/>
    <p:sldLayoutId id="2147483667" r:id="rId4"/>
    <p:sldLayoutId id="2147483668"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0.png"/><Relationship Id="rId10" Type="http://schemas.openxmlformats.org/officeDocument/2006/relationships/image" Target="../media/image9.png"/><Relationship Id="rId13" Type="http://schemas.openxmlformats.org/officeDocument/2006/relationships/image" Target="../media/image23.png"/><Relationship Id="rId12" Type="http://schemas.openxmlformats.org/officeDocument/2006/relationships/image" Target="../media/image11.png"/><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4.png"/><Relationship Id="rId9" Type="http://schemas.openxmlformats.org/officeDocument/2006/relationships/image" Target="../media/image5.png"/><Relationship Id="rId14" Type="http://schemas.openxmlformats.org/officeDocument/2006/relationships/image" Target="../media/image6.jpg"/><Relationship Id="rId5" Type="http://schemas.openxmlformats.org/officeDocument/2006/relationships/image" Target="../media/image2.png"/><Relationship Id="rId6" Type="http://schemas.openxmlformats.org/officeDocument/2006/relationships/hyperlink" Target="https://docs.google.com/document/d/1-KnYWkqLLhYZ_qz-yVT_zvssd6mwdZX45OlgGZvFlcM/edit?usp=sharing" TargetMode="External"/><Relationship Id="rId7" Type="http://schemas.openxmlformats.org/officeDocument/2006/relationships/hyperlink" Target="https://docs.google.com/document/d/17RReqb4BTGefOjo_52ebxFN8EQZgYi0hSQxwvKSfPGQ/edit?usp=sharing" TargetMode="External"/><Relationship Id="rId8"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0.xml"/><Relationship Id="rId3" Type="http://schemas.openxmlformats.org/officeDocument/2006/relationships/image" Target="../media/image16.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3.xml"/><Relationship Id="rId3" Type="http://schemas.openxmlformats.org/officeDocument/2006/relationships/slide" Target="/ppt/slides/slide4.xml"/></Relationships>
</file>

<file path=ppt/slides/_rels/slide14.xml.rels><?xml version="1.0" encoding="UTF-8" standalone="yes"?><Relationships xmlns="http://schemas.openxmlformats.org/package/2006/relationships"><Relationship Id="rId11" Type="http://schemas.openxmlformats.org/officeDocument/2006/relationships/image" Target="../media/image25.png"/><Relationship Id="rId10" Type="http://schemas.openxmlformats.org/officeDocument/2006/relationships/image" Target="../media/image24.png"/><Relationship Id="rId1" Type="http://schemas.openxmlformats.org/officeDocument/2006/relationships/slideLayout" Target="../slideLayouts/slideLayout17.xml"/><Relationship Id="rId2" Type="http://schemas.openxmlformats.org/officeDocument/2006/relationships/notesSlide" Target="../notesSlides/notesSlide14.xml"/><Relationship Id="rId3" Type="http://schemas.openxmlformats.org/officeDocument/2006/relationships/image" Target="../media/image20.png"/><Relationship Id="rId4" Type="http://schemas.openxmlformats.org/officeDocument/2006/relationships/hyperlink" Target="https://twitter.com/Biochemistry438" TargetMode="External"/><Relationship Id="rId9" Type="http://schemas.openxmlformats.org/officeDocument/2006/relationships/image" Target="../media/image18.png"/><Relationship Id="rId5" Type="http://schemas.openxmlformats.org/officeDocument/2006/relationships/image" Target="../media/image21.png"/><Relationship Id="rId6" Type="http://schemas.openxmlformats.org/officeDocument/2006/relationships/hyperlink" Target="mailto:Biochemistryteam438@gmail.com" TargetMode="External"/><Relationship Id="rId7" Type="http://schemas.openxmlformats.org/officeDocument/2006/relationships/image" Target="../media/image22.png"/><Relationship Id="rId8" Type="http://schemas.openxmlformats.org/officeDocument/2006/relationships/hyperlink" Target="http://biochemistry438.sarahah.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xml"/><Relationship Id="rId3" Type="http://schemas.openxmlformats.org/officeDocument/2006/relationships/image" Target="../media/image1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9.xml"/><Relationship Id="rId3" Type="http://schemas.openxmlformats.org/officeDocument/2006/relationships/image" Target="../media/image13.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pic>
        <p:nvPicPr>
          <p:cNvPr id="94" name="Google Shape;94;p25"/>
          <p:cNvPicPr preferRelativeResize="0"/>
          <p:nvPr/>
        </p:nvPicPr>
        <p:blipFill>
          <a:blip r:embed="rId3">
            <a:alphaModFix/>
          </a:blip>
          <a:stretch>
            <a:fillRect/>
          </a:stretch>
        </p:blipFill>
        <p:spPr>
          <a:xfrm>
            <a:off x="5826138" y="1197375"/>
            <a:ext cx="2748600" cy="2748600"/>
          </a:xfrm>
          <a:prstGeom prst="rect">
            <a:avLst/>
          </a:prstGeom>
          <a:noFill/>
          <a:ln>
            <a:noFill/>
          </a:ln>
        </p:spPr>
      </p:pic>
      <p:sp>
        <p:nvSpPr>
          <p:cNvPr id="95" name="Google Shape;95;p25"/>
          <p:cNvSpPr txBox="1"/>
          <p:nvPr/>
        </p:nvSpPr>
        <p:spPr>
          <a:xfrm>
            <a:off x="145819" y="4094475"/>
            <a:ext cx="1377900" cy="9036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None/>
            </a:pPr>
            <a:r>
              <a:rPr b="1" lang="en-GB" sz="900" u="sng">
                <a:solidFill>
                  <a:srgbClr val="999999"/>
                </a:solidFill>
              </a:rPr>
              <a:t>Color Index:</a:t>
            </a:r>
            <a:endParaRPr b="1" sz="900" u="sng">
              <a:solidFill>
                <a:srgbClr val="999999"/>
              </a:solidFill>
            </a:endParaRPr>
          </a:p>
          <a:p>
            <a:pPr indent="-222250" lvl="0" marL="254000" rtl="0" algn="l">
              <a:lnSpc>
                <a:spcPct val="90000"/>
              </a:lnSpc>
              <a:spcBef>
                <a:spcPts val="800"/>
              </a:spcBef>
              <a:spcAft>
                <a:spcPts val="0"/>
              </a:spcAft>
              <a:buClr>
                <a:srgbClr val="3C78D8"/>
              </a:buClr>
              <a:buSzPts val="900"/>
              <a:buChar char="●"/>
            </a:pPr>
            <a:r>
              <a:rPr b="1" lang="en-GB" sz="900">
                <a:solidFill>
                  <a:srgbClr val="3C78D8"/>
                </a:solidFill>
              </a:rPr>
              <a:t>Main Topic</a:t>
            </a:r>
            <a:endParaRPr b="1" sz="900">
              <a:solidFill>
                <a:srgbClr val="3C78D8"/>
              </a:solidFill>
            </a:endParaRPr>
          </a:p>
          <a:p>
            <a:pPr indent="-222250" lvl="0" marL="254000" rtl="0" algn="l">
              <a:lnSpc>
                <a:spcPct val="90000"/>
              </a:lnSpc>
              <a:spcBef>
                <a:spcPts val="800"/>
              </a:spcBef>
              <a:spcAft>
                <a:spcPts val="0"/>
              </a:spcAft>
              <a:buClr>
                <a:srgbClr val="434343"/>
              </a:buClr>
              <a:buSzPts val="900"/>
              <a:buChar char="●"/>
            </a:pPr>
            <a:r>
              <a:rPr b="1" lang="en-GB" sz="900">
                <a:solidFill>
                  <a:srgbClr val="434343"/>
                </a:solidFill>
              </a:rPr>
              <a:t>Main content</a:t>
            </a:r>
            <a:endParaRPr b="1" sz="900">
              <a:solidFill>
                <a:srgbClr val="434343"/>
              </a:solidFill>
            </a:endParaRPr>
          </a:p>
          <a:p>
            <a:pPr indent="-222250" lvl="0" marL="254000" rtl="0" algn="l">
              <a:lnSpc>
                <a:spcPct val="90000"/>
              </a:lnSpc>
              <a:spcBef>
                <a:spcPts val="800"/>
              </a:spcBef>
              <a:spcAft>
                <a:spcPts val="0"/>
              </a:spcAft>
              <a:buClr>
                <a:srgbClr val="CC0000"/>
              </a:buClr>
              <a:buSzPts val="900"/>
              <a:buChar char="●"/>
            </a:pPr>
            <a:r>
              <a:rPr b="1" lang="en-GB" sz="900">
                <a:solidFill>
                  <a:srgbClr val="CC0000"/>
                </a:solidFill>
              </a:rPr>
              <a:t>Important </a:t>
            </a:r>
            <a:endParaRPr b="1" sz="900">
              <a:solidFill>
                <a:srgbClr val="266F8B"/>
              </a:solidFill>
            </a:endParaRPr>
          </a:p>
        </p:txBody>
      </p:sp>
      <p:pic>
        <p:nvPicPr>
          <p:cNvPr id="96" name="Google Shape;96;p25"/>
          <p:cNvPicPr preferRelativeResize="0"/>
          <p:nvPr/>
        </p:nvPicPr>
        <p:blipFill>
          <a:blip r:embed="rId4">
            <a:alphaModFix/>
          </a:blip>
          <a:stretch>
            <a:fillRect/>
          </a:stretch>
        </p:blipFill>
        <p:spPr>
          <a:xfrm>
            <a:off x="61631" y="100377"/>
            <a:ext cx="1118026" cy="733031"/>
          </a:xfrm>
          <a:prstGeom prst="rect">
            <a:avLst/>
          </a:prstGeom>
          <a:noFill/>
          <a:ln>
            <a:noFill/>
          </a:ln>
        </p:spPr>
      </p:pic>
      <p:pic>
        <p:nvPicPr>
          <p:cNvPr id="97" name="Google Shape;97;p25"/>
          <p:cNvPicPr preferRelativeResize="0"/>
          <p:nvPr/>
        </p:nvPicPr>
        <p:blipFill rotWithShape="1">
          <a:blip r:embed="rId5">
            <a:alphaModFix/>
          </a:blip>
          <a:srcRect b="0" l="0" r="0" t="0"/>
          <a:stretch/>
        </p:blipFill>
        <p:spPr>
          <a:xfrm>
            <a:off x="1141931" y="-31369"/>
            <a:ext cx="902869" cy="864768"/>
          </a:xfrm>
          <a:prstGeom prst="rect">
            <a:avLst/>
          </a:prstGeom>
          <a:noFill/>
          <a:ln>
            <a:noFill/>
          </a:ln>
        </p:spPr>
      </p:pic>
      <p:sp>
        <p:nvSpPr>
          <p:cNvPr id="98" name="Google Shape;98;p25"/>
          <p:cNvSpPr/>
          <p:nvPr/>
        </p:nvSpPr>
        <p:spPr>
          <a:xfrm>
            <a:off x="332813" y="2543175"/>
            <a:ext cx="4277100" cy="57000"/>
          </a:xfrm>
          <a:prstGeom prst="rect">
            <a:avLst/>
          </a:prstGeom>
          <a:gradFill>
            <a:gsLst>
              <a:gs pos="0">
                <a:srgbClr val="3C78D8"/>
              </a:gs>
              <a:gs pos="100000">
                <a:srgbClr val="6D9EEB"/>
              </a:gs>
            </a:gsLst>
            <a:path path="circle">
              <a:fillToRect b="50%" l="50%" r="50%" t="50%"/>
            </a:path>
            <a:tileRect/>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99" name="Google Shape;99;p25"/>
          <p:cNvSpPr/>
          <p:nvPr/>
        </p:nvSpPr>
        <p:spPr>
          <a:xfrm>
            <a:off x="0" y="5086353"/>
            <a:ext cx="9144000" cy="57000"/>
          </a:xfrm>
          <a:prstGeom prst="rect">
            <a:avLst/>
          </a:prstGeom>
          <a:gradFill>
            <a:gsLst>
              <a:gs pos="0">
                <a:srgbClr val="3C78D8"/>
              </a:gs>
              <a:gs pos="100000">
                <a:srgbClr val="6D9EEB"/>
              </a:gs>
            </a:gsLst>
            <a:path path="circle">
              <a:fillToRect b="50%" l="50%" r="50%" t="50%"/>
            </a:path>
            <a:tileRect/>
          </a:gradFill>
          <a:ln>
            <a:noFill/>
          </a:ln>
        </p:spPr>
        <p:txBody>
          <a:bodyPr anchorCtr="0" anchor="ctr" bIns="25700" lIns="51425" spcFirstLastPara="1" rIns="51425" wrap="square" tIns="25700">
            <a:noAutofit/>
          </a:bodyPr>
          <a:lstStyle/>
          <a:p>
            <a:pPr indent="0" lvl="0" marL="0" marR="0" rtl="0" algn="ctr">
              <a:spcBef>
                <a:spcPts val="0"/>
              </a:spcBef>
              <a:spcAft>
                <a:spcPts val="0"/>
              </a:spcAft>
              <a:buNone/>
            </a:pPr>
            <a:r>
              <a:t/>
            </a:r>
            <a:endParaRPr b="0" i="0" sz="1100" u="none" cap="none" strike="noStrike">
              <a:solidFill>
                <a:srgbClr val="FFFFFF"/>
              </a:solidFill>
              <a:latin typeface="Calibri"/>
              <a:ea typeface="Calibri"/>
              <a:cs typeface="Calibri"/>
              <a:sym typeface="Calibri"/>
            </a:endParaRPr>
          </a:p>
        </p:txBody>
      </p:sp>
      <p:sp>
        <p:nvSpPr>
          <p:cNvPr id="100" name="Google Shape;100;p25"/>
          <p:cNvSpPr txBox="1"/>
          <p:nvPr/>
        </p:nvSpPr>
        <p:spPr>
          <a:xfrm>
            <a:off x="1405838" y="4185619"/>
            <a:ext cx="1869000" cy="732900"/>
          </a:xfrm>
          <a:prstGeom prst="rect">
            <a:avLst/>
          </a:prstGeom>
          <a:noFill/>
          <a:ln>
            <a:noFill/>
          </a:ln>
        </p:spPr>
        <p:txBody>
          <a:bodyPr anchorCtr="0" anchor="t" bIns="68575" lIns="68575" spcFirstLastPara="1" rIns="68575" wrap="square" tIns="68575">
            <a:noAutofit/>
          </a:bodyPr>
          <a:lstStyle/>
          <a:p>
            <a:pPr indent="-222250" lvl="0" marL="254000" rtl="0" algn="l">
              <a:lnSpc>
                <a:spcPct val="90000"/>
              </a:lnSpc>
              <a:spcBef>
                <a:spcPts val="800"/>
              </a:spcBef>
              <a:spcAft>
                <a:spcPts val="0"/>
              </a:spcAft>
              <a:buClr>
                <a:srgbClr val="6AA84F"/>
              </a:buClr>
              <a:buSzPts val="900"/>
              <a:buChar char="●"/>
            </a:pPr>
            <a:r>
              <a:rPr b="1" lang="en-GB" sz="900">
                <a:solidFill>
                  <a:srgbClr val="6AA84F"/>
                </a:solidFill>
              </a:rPr>
              <a:t>Drs’ notes</a:t>
            </a:r>
            <a:endParaRPr b="1" sz="900">
              <a:solidFill>
                <a:srgbClr val="6AA84F"/>
              </a:solidFill>
            </a:endParaRPr>
          </a:p>
          <a:p>
            <a:pPr indent="-222250" lvl="0" marL="254000" rtl="0" algn="l">
              <a:lnSpc>
                <a:spcPct val="90000"/>
              </a:lnSpc>
              <a:spcBef>
                <a:spcPts val="800"/>
              </a:spcBef>
              <a:spcAft>
                <a:spcPts val="0"/>
              </a:spcAft>
              <a:buClr>
                <a:srgbClr val="999999"/>
              </a:buClr>
              <a:buSzPts val="900"/>
              <a:buChar char="●"/>
            </a:pPr>
            <a:r>
              <a:rPr b="1" lang="en-GB" sz="900">
                <a:solidFill>
                  <a:srgbClr val="999999"/>
                </a:solidFill>
              </a:rPr>
              <a:t>Extra info</a:t>
            </a:r>
            <a:endParaRPr sz="900"/>
          </a:p>
        </p:txBody>
      </p:sp>
      <p:grpSp>
        <p:nvGrpSpPr>
          <p:cNvPr id="101" name="Google Shape;101;p25"/>
          <p:cNvGrpSpPr/>
          <p:nvPr/>
        </p:nvGrpSpPr>
        <p:grpSpPr>
          <a:xfrm>
            <a:off x="7642115" y="4674221"/>
            <a:ext cx="1501887" cy="392306"/>
            <a:chOff x="2543239" y="1722299"/>
            <a:chExt cx="1771511" cy="409505"/>
          </a:xfrm>
        </p:grpSpPr>
        <p:sp>
          <p:nvSpPr>
            <p:cNvPr id="102" name="Google Shape;102;p25"/>
            <p:cNvSpPr/>
            <p:nvPr/>
          </p:nvSpPr>
          <p:spPr>
            <a:xfrm rot="10800000">
              <a:off x="2543239" y="1757704"/>
              <a:ext cx="1771500" cy="374100"/>
            </a:xfrm>
            <a:prstGeom prst="homePlate">
              <a:avLst>
                <a:gd fmla="val 50000" name="adj"/>
              </a:avLst>
            </a:prstGeom>
            <a:solidFill>
              <a:srgbClr val="6D9EEB"/>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03" name="Google Shape;103;p25"/>
            <p:cNvSpPr txBox="1"/>
            <p:nvPr/>
          </p:nvSpPr>
          <p:spPr>
            <a:xfrm>
              <a:off x="2943750" y="1722299"/>
              <a:ext cx="1371000" cy="409500"/>
            </a:xfrm>
            <a:prstGeom prst="rect">
              <a:avLst/>
            </a:prstGeom>
            <a:no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GB" sz="1100" u="sng">
                  <a:solidFill>
                    <a:srgbClr val="FFFFFF"/>
                  </a:solidFill>
                  <a:hlinkClick r:id="rId6"/>
                </a:rPr>
                <a:t>Editing File</a:t>
              </a:r>
              <a:endParaRPr b="1" sz="1100" u="sng">
                <a:solidFill>
                  <a:srgbClr val="FFFFFF"/>
                </a:solidFill>
              </a:endParaRPr>
            </a:p>
          </p:txBody>
        </p:sp>
      </p:grpSp>
      <p:pic>
        <p:nvPicPr>
          <p:cNvPr id="104" name="Google Shape;104;p25">
            <a:hlinkClick r:id="rId7"/>
          </p:cNvPr>
          <p:cNvPicPr preferRelativeResize="0"/>
          <p:nvPr/>
        </p:nvPicPr>
        <p:blipFill>
          <a:blip r:embed="rId8">
            <a:alphaModFix/>
          </a:blip>
          <a:stretch>
            <a:fillRect/>
          </a:stretch>
        </p:blipFill>
        <p:spPr>
          <a:xfrm>
            <a:off x="7837825" y="4713400"/>
            <a:ext cx="313950" cy="313950"/>
          </a:xfrm>
          <a:prstGeom prst="rect">
            <a:avLst/>
          </a:prstGeom>
          <a:noFill/>
          <a:ln>
            <a:noFill/>
          </a:ln>
        </p:spPr>
      </p:pic>
      <p:sp>
        <p:nvSpPr>
          <p:cNvPr id="105" name="Google Shape;105;p25"/>
          <p:cNvSpPr txBox="1"/>
          <p:nvPr/>
        </p:nvSpPr>
        <p:spPr>
          <a:xfrm>
            <a:off x="3421050" y="4918525"/>
            <a:ext cx="2301900" cy="164100"/>
          </a:xfrm>
          <a:prstGeom prst="rect">
            <a:avLst/>
          </a:prstGeom>
          <a:no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lang="en-GB" sz="800">
                <a:solidFill>
                  <a:srgbClr val="B7B7B7"/>
                </a:solidFill>
              </a:rPr>
              <a:t>Biochemistry teamwork 438 - Endocrine Block</a:t>
            </a:r>
            <a:endParaRPr sz="800">
              <a:solidFill>
                <a:srgbClr val="B7B7B7"/>
              </a:solidFill>
            </a:endParaRPr>
          </a:p>
        </p:txBody>
      </p:sp>
      <p:pic>
        <p:nvPicPr>
          <p:cNvPr id="106" name="Google Shape;106;p25"/>
          <p:cNvPicPr preferRelativeResize="0"/>
          <p:nvPr/>
        </p:nvPicPr>
        <p:blipFill>
          <a:blip r:embed="rId9">
            <a:alphaModFix/>
          </a:blip>
          <a:stretch>
            <a:fillRect/>
          </a:stretch>
        </p:blipFill>
        <p:spPr>
          <a:xfrm>
            <a:off x="6743726" y="3228584"/>
            <a:ext cx="913432" cy="865892"/>
          </a:xfrm>
          <a:prstGeom prst="rect">
            <a:avLst/>
          </a:prstGeom>
          <a:noFill/>
          <a:ln>
            <a:noFill/>
          </a:ln>
        </p:spPr>
      </p:pic>
      <p:pic>
        <p:nvPicPr>
          <p:cNvPr id="107" name="Google Shape;107;p25"/>
          <p:cNvPicPr preferRelativeResize="0"/>
          <p:nvPr/>
        </p:nvPicPr>
        <p:blipFill>
          <a:blip r:embed="rId10">
            <a:alphaModFix/>
          </a:blip>
          <a:stretch>
            <a:fillRect/>
          </a:stretch>
        </p:blipFill>
        <p:spPr>
          <a:xfrm>
            <a:off x="5584375" y="2225350"/>
            <a:ext cx="913432" cy="865865"/>
          </a:xfrm>
          <a:prstGeom prst="rect">
            <a:avLst/>
          </a:prstGeom>
          <a:noFill/>
          <a:ln>
            <a:noFill/>
          </a:ln>
        </p:spPr>
      </p:pic>
      <p:pic>
        <p:nvPicPr>
          <p:cNvPr id="108" name="Google Shape;108;p25"/>
          <p:cNvPicPr preferRelativeResize="0"/>
          <p:nvPr/>
        </p:nvPicPr>
        <p:blipFill>
          <a:blip r:embed="rId11">
            <a:alphaModFix/>
          </a:blip>
          <a:stretch>
            <a:fillRect/>
          </a:stretch>
        </p:blipFill>
        <p:spPr>
          <a:xfrm>
            <a:off x="6743734" y="994125"/>
            <a:ext cx="913432" cy="865865"/>
          </a:xfrm>
          <a:prstGeom prst="rect">
            <a:avLst/>
          </a:prstGeom>
          <a:noFill/>
          <a:ln>
            <a:noFill/>
          </a:ln>
        </p:spPr>
      </p:pic>
      <p:pic>
        <p:nvPicPr>
          <p:cNvPr id="109" name="Google Shape;109;p25"/>
          <p:cNvPicPr preferRelativeResize="0"/>
          <p:nvPr/>
        </p:nvPicPr>
        <p:blipFill>
          <a:blip r:embed="rId12">
            <a:alphaModFix/>
          </a:blip>
          <a:stretch>
            <a:fillRect/>
          </a:stretch>
        </p:blipFill>
        <p:spPr>
          <a:xfrm>
            <a:off x="7912018" y="2225346"/>
            <a:ext cx="913432" cy="865865"/>
          </a:xfrm>
          <a:prstGeom prst="rect">
            <a:avLst/>
          </a:prstGeom>
          <a:noFill/>
          <a:ln>
            <a:noFill/>
          </a:ln>
        </p:spPr>
      </p:pic>
      <p:pic>
        <p:nvPicPr>
          <p:cNvPr id="110" name="Google Shape;110;p25"/>
          <p:cNvPicPr preferRelativeResize="0"/>
          <p:nvPr/>
        </p:nvPicPr>
        <p:blipFill>
          <a:blip r:embed="rId13">
            <a:alphaModFix/>
          </a:blip>
          <a:stretch>
            <a:fillRect/>
          </a:stretch>
        </p:blipFill>
        <p:spPr>
          <a:xfrm>
            <a:off x="6748200" y="2115051"/>
            <a:ext cx="913425" cy="913399"/>
          </a:xfrm>
          <a:prstGeom prst="rect">
            <a:avLst/>
          </a:prstGeom>
          <a:noFill/>
          <a:ln>
            <a:noFill/>
          </a:ln>
        </p:spPr>
      </p:pic>
      <p:sp>
        <p:nvSpPr>
          <p:cNvPr id="111" name="Google Shape;111;p25"/>
          <p:cNvSpPr txBox="1"/>
          <p:nvPr/>
        </p:nvSpPr>
        <p:spPr>
          <a:xfrm>
            <a:off x="332825" y="1615350"/>
            <a:ext cx="4277100" cy="578100"/>
          </a:xfrm>
          <a:prstGeom prst="rect">
            <a:avLst/>
          </a:prstGeom>
          <a:noFill/>
          <a:ln>
            <a:noFill/>
          </a:ln>
        </p:spPr>
        <p:txBody>
          <a:bodyPr anchorCtr="0" anchor="t" bIns="68575" lIns="68575" spcFirstLastPara="1" rIns="68575" wrap="square" tIns="68575">
            <a:noAutofit/>
          </a:bodyPr>
          <a:lstStyle/>
          <a:p>
            <a:pPr indent="0" lvl="0" marL="0" rtl="0" algn="ctr">
              <a:spcBef>
                <a:spcPts val="0"/>
              </a:spcBef>
              <a:spcAft>
                <a:spcPts val="0"/>
              </a:spcAft>
              <a:buNone/>
            </a:pPr>
            <a:r>
              <a:rPr b="1" lang="en-GB" sz="2700">
                <a:solidFill>
                  <a:srgbClr val="434343"/>
                </a:solidFill>
                <a:latin typeface="Comfortaa"/>
                <a:ea typeface="Comfortaa"/>
                <a:cs typeface="Comfortaa"/>
                <a:sym typeface="Comfortaa"/>
              </a:rPr>
              <a:t>General Mechanisms of Hormone Actions </a:t>
            </a:r>
            <a:endParaRPr b="1" sz="2700">
              <a:solidFill>
                <a:srgbClr val="434343"/>
              </a:solidFill>
              <a:latin typeface="Comfortaa"/>
              <a:ea typeface="Comfortaa"/>
              <a:cs typeface="Comfortaa"/>
              <a:sym typeface="Comfortaa"/>
            </a:endParaRPr>
          </a:p>
        </p:txBody>
      </p:sp>
      <p:pic>
        <p:nvPicPr>
          <p:cNvPr id="112" name="Google Shape;112;p25"/>
          <p:cNvPicPr preferRelativeResize="0"/>
          <p:nvPr/>
        </p:nvPicPr>
        <p:blipFill>
          <a:blip r:embed="rId14">
            <a:alphaModFix/>
          </a:blip>
          <a:stretch>
            <a:fillRect/>
          </a:stretch>
        </p:blipFill>
        <p:spPr>
          <a:xfrm>
            <a:off x="2102352" y="6375"/>
            <a:ext cx="738025" cy="7379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8" name="Shape 398"/>
        <p:cNvGrpSpPr/>
        <p:nvPr/>
      </p:nvGrpSpPr>
      <p:grpSpPr>
        <a:xfrm>
          <a:off x="0" y="0"/>
          <a:ext cx="0" cy="0"/>
          <a:chOff x="0" y="0"/>
          <a:chExt cx="0" cy="0"/>
        </a:xfrm>
      </p:grpSpPr>
      <p:sp>
        <p:nvSpPr>
          <p:cNvPr id="399" name="Google Shape;399;p34"/>
          <p:cNvSpPr txBox="1"/>
          <p:nvPr>
            <p:ph idx="12" type="sldNum"/>
          </p:nvPr>
        </p:nvSpPr>
        <p:spPr>
          <a:xfrm>
            <a:off x="8595221" y="4806663"/>
            <a:ext cx="548700" cy="393600"/>
          </a:xfrm>
          <a:prstGeom prst="rect">
            <a:avLst/>
          </a:prstGeom>
        </p:spPr>
        <p:txBody>
          <a:bodyPr anchorCtr="0" anchor="t" bIns="68575" lIns="68575" spcFirstLastPara="1" rIns="68575" wrap="square" tIns="68575">
            <a:noAutofit/>
          </a:bodyPr>
          <a:lstStyle/>
          <a:p>
            <a:pPr indent="0" lvl="0" marL="0" rtl="0" algn="r">
              <a:spcBef>
                <a:spcPts val="0"/>
              </a:spcBef>
              <a:spcAft>
                <a:spcPts val="0"/>
              </a:spcAft>
              <a:buNone/>
            </a:pPr>
            <a:fld id="{00000000-1234-1234-1234-123412341234}" type="slidenum">
              <a:rPr lang="en-GB">
                <a:latin typeface="Arial"/>
                <a:ea typeface="Arial"/>
                <a:cs typeface="Arial"/>
                <a:sym typeface="Arial"/>
              </a:rPr>
              <a:t>‹#›</a:t>
            </a:fld>
            <a:endParaRPr>
              <a:latin typeface="Arial"/>
              <a:ea typeface="Arial"/>
              <a:cs typeface="Arial"/>
              <a:sym typeface="Arial"/>
            </a:endParaRPr>
          </a:p>
        </p:txBody>
      </p:sp>
      <p:sp>
        <p:nvSpPr>
          <p:cNvPr id="400" name="Google Shape;400;p34"/>
          <p:cNvSpPr/>
          <p:nvPr/>
        </p:nvSpPr>
        <p:spPr>
          <a:xfrm>
            <a:off x="0" y="5086353"/>
            <a:ext cx="9144000" cy="57000"/>
          </a:xfrm>
          <a:prstGeom prst="rect">
            <a:avLst/>
          </a:prstGeom>
          <a:gradFill>
            <a:gsLst>
              <a:gs pos="0">
                <a:srgbClr val="3C78D8"/>
              </a:gs>
              <a:gs pos="100000">
                <a:srgbClr val="6D9EEB"/>
              </a:gs>
            </a:gsLst>
            <a:path path="circle">
              <a:fillToRect b="50%" l="50%" r="50%" t="50%"/>
            </a:path>
            <a:tileRect/>
          </a:gradFill>
          <a:ln>
            <a:noFill/>
          </a:ln>
        </p:spPr>
        <p:txBody>
          <a:bodyPr anchorCtr="0" anchor="ctr" bIns="25700" lIns="51425" spcFirstLastPara="1" rIns="51425" wrap="square" tIns="25700">
            <a:noAutofit/>
          </a:bodyPr>
          <a:lstStyle/>
          <a:p>
            <a:pPr indent="0" lvl="0" marL="0" marR="0" rtl="0" algn="ctr">
              <a:spcBef>
                <a:spcPts val="0"/>
              </a:spcBef>
              <a:spcAft>
                <a:spcPts val="0"/>
              </a:spcAft>
              <a:buNone/>
            </a:pPr>
            <a:r>
              <a:t/>
            </a:r>
            <a:endParaRPr b="1" sz="1100">
              <a:solidFill>
                <a:srgbClr val="C00000"/>
              </a:solidFill>
              <a:latin typeface="Century Gothic"/>
              <a:ea typeface="Century Gothic"/>
              <a:cs typeface="Century Gothic"/>
              <a:sym typeface="Century Gothic"/>
            </a:endParaRPr>
          </a:p>
        </p:txBody>
      </p:sp>
      <p:sp>
        <p:nvSpPr>
          <p:cNvPr id="401" name="Google Shape;401;p34"/>
          <p:cNvSpPr txBox="1"/>
          <p:nvPr/>
        </p:nvSpPr>
        <p:spPr>
          <a:xfrm>
            <a:off x="1945025" y="193625"/>
            <a:ext cx="5670900" cy="565500"/>
          </a:xfrm>
          <a:prstGeom prst="rect">
            <a:avLst/>
          </a:prstGeom>
          <a:no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GB" sz="2400">
                <a:solidFill>
                  <a:srgbClr val="3C78D8"/>
                </a:solidFill>
                <a:latin typeface="Comfortaa"/>
                <a:ea typeface="Comfortaa"/>
                <a:cs typeface="Comfortaa"/>
                <a:sym typeface="Comfortaa"/>
              </a:rPr>
              <a:t>Classification of Hormones Based on </a:t>
            </a:r>
            <a:r>
              <a:rPr b="1" lang="en-GB" sz="2400" u="sng">
                <a:solidFill>
                  <a:srgbClr val="3C78D8"/>
                </a:solidFill>
                <a:latin typeface="Comfortaa"/>
                <a:ea typeface="Comfortaa"/>
                <a:cs typeface="Comfortaa"/>
                <a:sym typeface="Comfortaa"/>
              </a:rPr>
              <a:t>Mechanism of Action</a:t>
            </a:r>
            <a:r>
              <a:rPr b="1" lang="en-GB" sz="2400">
                <a:solidFill>
                  <a:srgbClr val="3C78D8"/>
                </a:solidFill>
                <a:latin typeface="Comfortaa"/>
                <a:ea typeface="Comfortaa"/>
                <a:cs typeface="Comfortaa"/>
                <a:sym typeface="Comfortaa"/>
              </a:rPr>
              <a:t> cont.</a:t>
            </a:r>
            <a:endParaRPr b="1" sz="2400">
              <a:solidFill>
                <a:srgbClr val="3C78D8"/>
              </a:solidFill>
              <a:latin typeface="Comfortaa"/>
              <a:ea typeface="Comfortaa"/>
              <a:cs typeface="Comfortaa"/>
              <a:sym typeface="Comfortaa"/>
            </a:endParaRPr>
          </a:p>
        </p:txBody>
      </p:sp>
      <p:grpSp>
        <p:nvGrpSpPr>
          <p:cNvPr id="402" name="Google Shape;402;p34"/>
          <p:cNvGrpSpPr/>
          <p:nvPr/>
        </p:nvGrpSpPr>
        <p:grpSpPr>
          <a:xfrm rot="1420390">
            <a:off x="690370" y="-51111"/>
            <a:ext cx="2741505" cy="2860573"/>
            <a:chOff x="645610" y="389364"/>
            <a:chExt cx="3238500" cy="3238500"/>
          </a:xfrm>
        </p:grpSpPr>
        <p:sp>
          <p:nvSpPr>
            <p:cNvPr id="403" name="Google Shape;403;p34"/>
            <p:cNvSpPr/>
            <p:nvPr/>
          </p:nvSpPr>
          <p:spPr>
            <a:xfrm rot="2700000">
              <a:off x="1651374" y="332134"/>
              <a:ext cx="1226972" cy="3352959"/>
            </a:xfrm>
            <a:prstGeom prst="roundRect">
              <a:avLst>
                <a:gd fmla="val 50000" name="adj"/>
              </a:avLst>
            </a:prstGeom>
            <a:solidFill>
              <a:srgbClr val="3C78D8"/>
            </a:solidFill>
            <a:ln>
              <a:noFill/>
            </a:ln>
          </p:spPr>
          <p:txBody>
            <a:bodyPr anchorCtr="0" anchor="ctr" bIns="48000" lIns="48000" spcFirstLastPara="1" rIns="48000" wrap="square" tIns="48000">
              <a:noAutofit/>
            </a:bodyPr>
            <a:lstStyle/>
            <a:p>
              <a:pPr indent="0" lvl="0" marL="0" rtl="0" algn="l">
                <a:spcBef>
                  <a:spcPts val="0"/>
                </a:spcBef>
                <a:spcAft>
                  <a:spcPts val="0"/>
                </a:spcAft>
                <a:buNone/>
              </a:pPr>
              <a:r>
                <a:t/>
              </a:r>
              <a:endParaRPr sz="1200">
                <a:latin typeface="Comfortaa"/>
                <a:ea typeface="Comfortaa"/>
                <a:cs typeface="Comfortaa"/>
                <a:sym typeface="Comfortaa"/>
              </a:endParaRPr>
            </a:p>
          </p:txBody>
        </p:sp>
        <p:sp>
          <p:nvSpPr>
            <p:cNvPr id="404" name="Google Shape;404;p34"/>
            <p:cNvSpPr/>
            <p:nvPr/>
          </p:nvSpPr>
          <p:spPr>
            <a:xfrm rot="-2633823">
              <a:off x="1119338" y="2523117"/>
              <a:ext cx="374695" cy="956291"/>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48000" lIns="48000" spcFirstLastPara="1" rIns="48000" wrap="square" tIns="48000">
              <a:noAutofit/>
            </a:bodyPr>
            <a:lstStyle/>
            <a:p>
              <a:pPr indent="0" lvl="0" marL="0" rtl="0" algn="ctr">
                <a:spcBef>
                  <a:spcPts val="0"/>
                </a:spcBef>
                <a:spcAft>
                  <a:spcPts val="0"/>
                </a:spcAft>
                <a:buNone/>
              </a:pPr>
              <a:r>
                <a:rPr b="1" lang="en-GB" sz="1200">
                  <a:solidFill>
                    <a:srgbClr val="666666"/>
                  </a:solidFill>
                  <a:latin typeface="Comfortaa"/>
                  <a:ea typeface="Comfortaa"/>
                  <a:cs typeface="Comfortaa"/>
                  <a:sym typeface="Comfortaa"/>
                </a:rPr>
                <a:t>2</a:t>
              </a:r>
              <a:endParaRPr b="1" sz="1200">
                <a:solidFill>
                  <a:srgbClr val="666666"/>
                </a:solidFill>
                <a:latin typeface="Comfortaa"/>
                <a:ea typeface="Comfortaa"/>
                <a:cs typeface="Comfortaa"/>
                <a:sym typeface="Comfortaa"/>
              </a:endParaRPr>
            </a:p>
          </p:txBody>
        </p:sp>
      </p:grpSp>
      <p:sp>
        <p:nvSpPr>
          <p:cNvPr id="405" name="Google Shape;405;p34"/>
          <p:cNvSpPr txBox="1"/>
          <p:nvPr/>
        </p:nvSpPr>
        <p:spPr>
          <a:xfrm>
            <a:off x="662400" y="1065663"/>
            <a:ext cx="3305400" cy="627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GB" sz="1100">
                <a:solidFill>
                  <a:srgbClr val="FFFFFF"/>
                </a:solidFill>
                <a:latin typeface="Century Gothic"/>
                <a:ea typeface="Century Gothic"/>
                <a:cs typeface="Century Gothic"/>
                <a:sym typeface="Century Gothic"/>
              </a:rPr>
              <a:t>Hormones that bind to cell surface receptors.</a:t>
            </a:r>
            <a:endParaRPr b="1" sz="1100">
              <a:solidFill>
                <a:srgbClr val="FFFFFF"/>
              </a:solidFill>
              <a:latin typeface="Century Gothic"/>
              <a:ea typeface="Century Gothic"/>
              <a:cs typeface="Century Gothic"/>
              <a:sym typeface="Century Gothic"/>
            </a:endParaRPr>
          </a:p>
          <a:p>
            <a:pPr indent="0" lvl="0" marL="0" rtl="0" algn="l">
              <a:lnSpc>
                <a:spcPct val="115000"/>
              </a:lnSpc>
              <a:spcBef>
                <a:spcPts val="1200"/>
              </a:spcBef>
              <a:spcAft>
                <a:spcPts val="0"/>
              </a:spcAft>
              <a:buNone/>
            </a:pPr>
            <a:r>
              <a:t/>
            </a:r>
            <a:endParaRPr b="1" sz="1100">
              <a:solidFill>
                <a:srgbClr val="FFFFFF"/>
              </a:solidFill>
              <a:latin typeface="Century Gothic"/>
              <a:ea typeface="Century Gothic"/>
              <a:cs typeface="Century Gothic"/>
              <a:sym typeface="Century Gothic"/>
            </a:endParaRPr>
          </a:p>
          <a:p>
            <a:pPr indent="0" lvl="0" marL="0" rtl="0" algn="l">
              <a:spcBef>
                <a:spcPts val="1200"/>
              </a:spcBef>
              <a:spcAft>
                <a:spcPts val="0"/>
              </a:spcAft>
              <a:buNone/>
            </a:pPr>
            <a:r>
              <a:t/>
            </a:r>
            <a:endParaRPr b="1" sz="1100">
              <a:solidFill>
                <a:srgbClr val="FFFFFF"/>
              </a:solidFill>
              <a:latin typeface="Century Gothic"/>
              <a:ea typeface="Century Gothic"/>
              <a:cs typeface="Century Gothic"/>
              <a:sym typeface="Century Gothic"/>
            </a:endParaRPr>
          </a:p>
        </p:txBody>
      </p:sp>
      <p:sp>
        <p:nvSpPr>
          <p:cNvPr id="406" name="Google Shape;406;p34"/>
          <p:cNvSpPr txBox="1"/>
          <p:nvPr/>
        </p:nvSpPr>
        <p:spPr>
          <a:xfrm>
            <a:off x="300900" y="1692675"/>
            <a:ext cx="4980900" cy="56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200">
                <a:solidFill>
                  <a:srgbClr val="990000"/>
                </a:solidFill>
                <a:latin typeface="Century Gothic"/>
                <a:ea typeface="Century Gothic"/>
                <a:cs typeface="Century Gothic"/>
                <a:sym typeface="Century Gothic"/>
              </a:rPr>
              <a:t>D- Second messenger: </a:t>
            </a:r>
            <a:r>
              <a:rPr b="1" lang="en-GB" sz="1200">
                <a:latin typeface="Century Gothic"/>
                <a:ea typeface="Century Gothic"/>
                <a:cs typeface="Century Gothic"/>
                <a:sym typeface="Century Gothic"/>
              </a:rPr>
              <a:t>Tyrosine kinase cascade</a:t>
            </a:r>
            <a:endParaRPr b="1" sz="1200">
              <a:latin typeface="Century Gothic"/>
              <a:ea typeface="Century Gothic"/>
              <a:cs typeface="Century Gothic"/>
              <a:sym typeface="Century Gothic"/>
            </a:endParaRPr>
          </a:p>
          <a:p>
            <a:pPr indent="0" lvl="0" marL="0" rtl="0" algn="l">
              <a:spcBef>
                <a:spcPts val="0"/>
              </a:spcBef>
              <a:spcAft>
                <a:spcPts val="0"/>
              </a:spcAft>
              <a:buNone/>
            </a:pPr>
            <a:r>
              <a:t/>
            </a:r>
            <a:endParaRPr b="1" sz="1200">
              <a:latin typeface="Century Gothic"/>
              <a:ea typeface="Century Gothic"/>
              <a:cs typeface="Century Gothic"/>
              <a:sym typeface="Century Gothic"/>
            </a:endParaRPr>
          </a:p>
        </p:txBody>
      </p:sp>
      <p:sp>
        <p:nvSpPr>
          <p:cNvPr id="407" name="Google Shape;407;p34"/>
          <p:cNvSpPr txBox="1"/>
          <p:nvPr/>
        </p:nvSpPr>
        <p:spPr>
          <a:xfrm>
            <a:off x="25925" y="172900"/>
            <a:ext cx="548700" cy="294000"/>
          </a:xfrm>
          <a:prstGeom prst="rect">
            <a:avLst/>
          </a:prstGeom>
          <a:solidFill>
            <a:srgbClr val="1182DA">
              <a:alpha val="45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600">
                <a:solidFill>
                  <a:srgbClr val="FFFFFF"/>
                </a:solidFill>
                <a:latin typeface="Comfortaa"/>
                <a:ea typeface="Comfortaa"/>
                <a:cs typeface="Comfortaa"/>
                <a:sym typeface="Comfortaa"/>
              </a:rPr>
              <a:t>Classes</a:t>
            </a:r>
            <a:endParaRPr b="1" sz="600">
              <a:solidFill>
                <a:srgbClr val="FFFFFF"/>
              </a:solidFill>
              <a:latin typeface="Comfortaa"/>
              <a:ea typeface="Comfortaa"/>
              <a:cs typeface="Comfortaa"/>
              <a:sym typeface="Comfortaa"/>
            </a:endParaRPr>
          </a:p>
        </p:txBody>
      </p:sp>
      <p:sp>
        <p:nvSpPr>
          <p:cNvPr id="408" name="Google Shape;408;p34"/>
          <p:cNvSpPr txBox="1"/>
          <p:nvPr/>
        </p:nvSpPr>
        <p:spPr>
          <a:xfrm>
            <a:off x="691575" y="36175"/>
            <a:ext cx="548700" cy="2232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600">
                <a:latin typeface="Comfortaa"/>
                <a:ea typeface="Comfortaa"/>
                <a:cs typeface="Comfortaa"/>
                <a:sym typeface="Comfortaa"/>
              </a:rPr>
              <a:t>Group l</a:t>
            </a:r>
            <a:endParaRPr b="1" sz="600">
              <a:latin typeface="Comfortaa"/>
              <a:ea typeface="Comfortaa"/>
              <a:cs typeface="Comfortaa"/>
              <a:sym typeface="Comfortaa"/>
            </a:endParaRPr>
          </a:p>
        </p:txBody>
      </p:sp>
      <p:sp>
        <p:nvSpPr>
          <p:cNvPr id="409" name="Google Shape;409;p34"/>
          <p:cNvSpPr txBox="1"/>
          <p:nvPr/>
        </p:nvSpPr>
        <p:spPr>
          <a:xfrm>
            <a:off x="691575" y="329375"/>
            <a:ext cx="548700" cy="258300"/>
          </a:xfrm>
          <a:prstGeom prst="rect">
            <a:avLst/>
          </a:prstGeom>
          <a:solidFill>
            <a:srgbClr val="1182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600">
                <a:solidFill>
                  <a:srgbClr val="FFFFFF"/>
                </a:solidFill>
                <a:latin typeface="Comfortaa"/>
                <a:ea typeface="Comfortaa"/>
                <a:cs typeface="Comfortaa"/>
                <a:sym typeface="Comfortaa"/>
              </a:rPr>
              <a:t>Group ll</a:t>
            </a:r>
            <a:endParaRPr b="1" sz="600">
              <a:solidFill>
                <a:srgbClr val="FFFFFF"/>
              </a:solidFill>
              <a:latin typeface="Comfortaa"/>
              <a:ea typeface="Comfortaa"/>
              <a:cs typeface="Comfortaa"/>
              <a:sym typeface="Comfortaa"/>
            </a:endParaRPr>
          </a:p>
        </p:txBody>
      </p:sp>
      <p:sp>
        <p:nvSpPr>
          <p:cNvPr id="410" name="Google Shape;410;p34"/>
          <p:cNvSpPr txBox="1"/>
          <p:nvPr/>
        </p:nvSpPr>
        <p:spPr>
          <a:xfrm>
            <a:off x="1518675" y="10500"/>
            <a:ext cx="418200" cy="1974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600">
                <a:latin typeface="Comfortaa"/>
                <a:ea typeface="Comfortaa"/>
                <a:cs typeface="Comfortaa"/>
                <a:sym typeface="Comfortaa"/>
              </a:rPr>
              <a:t>cAMP</a:t>
            </a:r>
            <a:endParaRPr b="1" sz="600">
              <a:latin typeface="Comfortaa"/>
              <a:ea typeface="Comfortaa"/>
              <a:cs typeface="Comfortaa"/>
              <a:sym typeface="Comfortaa"/>
            </a:endParaRPr>
          </a:p>
        </p:txBody>
      </p:sp>
      <p:sp>
        <p:nvSpPr>
          <p:cNvPr id="411" name="Google Shape;411;p34"/>
          <p:cNvSpPr txBox="1"/>
          <p:nvPr/>
        </p:nvSpPr>
        <p:spPr>
          <a:xfrm>
            <a:off x="1518675" y="224750"/>
            <a:ext cx="448200" cy="2232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600">
                <a:latin typeface="Comfortaa"/>
                <a:ea typeface="Comfortaa"/>
                <a:cs typeface="Comfortaa"/>
                <a:sym typeface="Comfortaa"/>
              </a:rPr>
              <a:t>cGMP</a:t>
            </a:r>
            <a:endParaRPr b="1" sz="600">
              <a:latin typeface="Comfortaa"/>
              <a:ea typeface="Comfortaa"/>
              <a:cs typeface="Comfortaa"/>
              <a:sym typeface="Comfortaa"/>
            </a:endParaRPr>
          </a:p>
        </p:txBody>
      </p:sp>
      <p:sp>
        <p:nvSpPr>
          <p:cNvPr id="412" name="Google Shape;412;p34"/>
          <p:cNvSpPr txBox="1"/>
          <p:nvPr/>
        </p:nvSpPr>
        <p:spPr>
          <a:xfrm>
            <a:off x="1518664" y="502900"/>
            <a:ext cx="548700" cy="1974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600">
                <a:latin typeface="Comfortaa"/>
                <a:ea typeface="Comfortaa"/>
                <a:cs typeface="Comfortaa"/>
                <a:sym typeface="Comfortaa"/>
              </a:rPr>
              <a:t>Ca++, PI</a:t>
            </a:r>
            <a:endParaRPr b="1" sz="600">
              <a:latin typeface="Comfortaa"/>
              <a:ea typeface="Comfortaa"/>
              <a:cs typeface="Comfortaa"/>
              <a:sym typeface="Comfortaa"/>
            </a:endParaRPr>
          </a:p>
        </p:txBody>
      </p:sp>
      <p:sp>
        <p:nvSpPr>
          <p:cNvPr id="413" name="Google Shape;413;p34"/>
          <p:cNvSpPr txBox="1"/>
          <p:nvPr/>
        </p:nvSpPr>
        <p:spPr>
          <a:xfrm>
            <a:off x="1518675" y="746950"/>
            <a:ext cx="548700" cy="294000"/>
          </a:xfrm>
          <a:prstGeom prst="rect">
            <a:avLst/>
          </a:prstGeom>
          <a:solidFill>
            <a:srgbClr val="1182D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600">
                <a:solidFill>
                  <a:srgbClr val="FFFFFF"/>
                </a:solidFill>
                <a:latin typeface="Comfortaa"/>
                <a:ea typeface="Comfortaa"/>
                <a:cs typeface="Comfortaa"/>
                <a:sym typeface="Comfortaa"/>
              </a:rPr>
              <a:t>Tyrosine kinase</a:t>
            </a:r>
            <a:endParaRPr b="1" sz="600">
              <a:solidFill>
                <a:srgbClr val="FFFFFF"/>
              </a:solidFill>
              <a:latin typeface="Comfortaa"/>
              <a:ea typeface="Comfortaa"/>
              <a:cs typeface="Comfortaa"/>
              <a:sym typeface="Comfortaa"/>
            </a:endParaRPr>
          </a:p>
        </p:txBody>
      </p:sp>
      <p:cxnSp>
        <p:nvCxnSpPr>
          <p:cNvPr id="414" name="Google Shape;414;p34"/>
          <p:cNvCxnSpPr>
            <a:stCxn id="407" idx="3"/>
            <a:endCxn id="408" idx="1"/>
          </p:cNvCxnSpPr>
          <p:nvPr/>
        </p:nvCxnSpPr>
        <p:spPr>
          <a:xfrm flipH="1" rot="10800000">
            <a:off x="574625" y="147700"/>
            <a:ext cx="117000" cy="172200"/>
          </a:xfrm>
          <a:prstGeom prst="bentConnector3">
            <a:avLst>
              <a:gd fmla="val 49979" name="adj1"/>
            </a:avLst>
          </a:prstGeom>
          <a:noFill/>
          <a:ln cap="flat" cmpd="sng" w="9525">
            <a:solidFill>
              <a:schemeClr val="dk2"/>
            </a:solidFill>
            <a:prstDash val="solid"/>
            <a:round/>
            <a:headEnd len="med" w="med" type="none"/>
            <a:tailEnd len="med" w="med" type="none"/>
          </a:ln>
        </p:spPr>
      </p:cxnSp>
      <p:cxnSp>
        <p:nvCxnSpPr>
          <p:cNvPr id="415" name="Google Shape;415;p34"/>
          <p:cNvCxnSpPr>
            <a:stCxn id="407" idx="3"/>
            <a:endCxn id="409" idx="1"/>
          </p:cNvCxnSpPr>
          <p:nvPr/>
        </p:nvCxnSpPr>
        <p:spPr>
          <a:xfrm>
            <a:off x="574625" y="319900"/>
            <a:ext cx="117000" cy="138600"/>
          </a:xfrm>
          <a:prstGeom prst="bentConnector3">
            <a:avLst>
              <a:gd fmla="val 49979" name="adj1"/>
            </a:avLst>
          </a:prstGeom>
          <a:noFill/>
          <a:ln cap="flat" cmpd="sng" w="9525">
            <a:solidFill>
              <a:schemeClr val="dk2"/>
            </a:solidFill>
            <a:prstDash val="solid"/>
            <a:round/>
            <a:headEnd len="med" w="med" type="none"/>
            <a:tailEnd len="med" w="med" type="none"/>
          </a:ln>
        </p:spPr>
      </p:cxnSp>
      <p:cxnSp>
        <p:nvCxnSpPr>
          <p:cNvPr id="416" name="Google Shape;416;p34"/>
          <p:cNvCxnSpPr>
            <a:stCxn id="409" idx="3"/>
            <a:endCxn id="410" idx="1"/>
          </p:cNvCxnSpPr>
          <p:nvPr/>
        </p:nvCxnSpPr>
        <p:spPr>
          <a:xfrm flipH="1" rot="10800000">
            <a:off x="1240275" y="109325"/>
            <a:ext cx="278400" cy="349200"/>
          </a:xfrm>
          <a:prstGeom prst="bentConnector3">
            <a:avLst>
              <a:gd fmla="val 50000" name="adj1"/>
            </a:avLst>
          </a:prstGeom>
          <a:noFill/>
          <a:ln cap="flat" cmpd="sng" w="9525">
            <a:solidFill>
              <a:schemeClr val="dk2"/>
            </a:solidFill>
            <a:prstDash val="solid"/>
            <a:round/>
            <a:headEnd len="med" w="med" type="none"/>
            <a:tailEnd len="med" w="med" type="none"/>
          </a:ln>
        </p:spPr>
      </p:cxnSp>
      <p:cxnSp>
        <p:nvCxnSpPr>
          <p:cNvPr id="417" name="Google Shape;417;p34"/>
          <p:cNvCxnSpPr>
            <a:stCxn id="409" idx="3"/>
            <a:endCxn id="411" idx="1"/>
          </p:cNvCxnSpPr>
          <p:nvPr/>
        </p:nvCxnSpPr>
        <p:spPr>
          <a:xfrm flipH="1" rot="10800000">
            <a:off x="1240275" y="336425"/>
            <a:ext cx="278400" cy="122100"/>
          </a:xfrm>
          <a:prstGeom prst="bentConnector3">
            <a:avLst>
              <a:gd fmla="val 50000" name="adj1"/>
            </a:avLst>
          </a:prstGeom>
          <a:noFill/>
          <a:ln cap="flat" cmpd="sng" w="9525">
            <a:solidFill>
              <a:schemeClr val="dk2"/>
            </a:solidFill>
            <a:prstDash val="solid"/>
            <a:round/>
            <a:headEnd len="med" w="med" type="none"/>
            <a:tailEnd len="med" w="med" type="none"/>
          </a:ln>
        </p:spPr>
      </p:cxnSp>
      <p:cxnSp>
        <p:nvCxnSpPr>
          <p:cNvPr id="418" name="Google Shape;418;p34"/>
          <p:cNvCxnSpPr>
            <a:stCxn id="409" idx="3"/>
            <a:endCxn id="412" idx="1"/>
          </p:cNvCxnSpPr>
          <p:nvPr/>
        </p:nvCxnSpPr>
        <p:spPr>
          <a:xfrm>
            <a:off x="1240275" y="458525"/>
            <a:ext cx="278400" cy="143100"/>
          </a:xfrm>
          <a:prstGeom prst="bentConnector3">
            <a:avLst>
              <a:gd fmla="val 49998" name="adj1"/>
            </a:avLst>
          </a:prstGeom>
          <a:noFill/>
          <a:ln cap="flat" cmpd="sng" w="9525">
            <a:solidFill>
              <a:schemeClr val="dk2"/>
            </a:solidFill>
            <a:prstDash val="solid"/>
            <a:round/>
            <a:headEnd len="med" w="med" type="none"/>
            <a:tailEnd len="med" w="med" type="none"/>
          </a:ln>
        </p:spPr>
      </p:cxnSp>
      <p:cxnSp>
        <p:nvCxnSpPr>
          <p:cNvPr id="419" name="Google Shape;419;p34"/>
          <p:cNvCxnSpPr>
            <a:stCxn id="409" idx="3"/>
            <a:endCxn id="413" idx="1"/>
          </p:cNvCxnSpPr>
          <p:nvPr/>
        </p:nvCxnSpPr>
        <p:spPr>
          <a:xfrm>
            <a:off x="1240275" y="458525"/>
            <a:ext cx="278400" cy="435300"/>
          </a:xfrm>
          <a:prstGeom prst="bentConnector3">
            <a:avLst>
              <a:gd fmla="val 50000" name="adj1"/>
            </a:avLst>
          </a:prstGeom>
          <a:noFill/>
          <a:ln cap="flat" cmpd="sng" w="9525">
            <a:solidFill>
              <a:schemeClr val="dk2"/>
            </a:solidFill>
            <a:prstDash val="solid"/>
            <a:round/>
            <a:headEnd len="med" w="med" type="none"/>
            <a:tailEnd len="med" w="med" type="none"/>
          </a:ln>
        </p:spPr>
      </p:cxnSp>
      <p:sp>
        <p:nvSpPr>
          <p:cNvPr id="420" name="Google Shape;420;p34"/>
          <p:cNvSpPr txBox="1"/>
          <p:nvPr/>
        </p:nvSpPr>
        <p:spPr>
          <a:xfrm>
            <a:off x="543000" y="1786725"/>
            <a:ext cx="3544200" cy="873000"/>
          </a:xfrm>
          <a:prstGeom prst="rect">
            <a:avLst/>
          </a:prstGeom>
          <a:noFill/>
          <a:ln>
            <a:noFill/>
          </a:ln>
        </p:spPr>
        <p:txBody>
          <a:bodyPr anchorCtr="0" anchor="t" bIns="91425" lIns="91425" spcFirstLastPara="1" rIns="91425" wrap="square" tIns="91425">
            <a:noAutofit/>
          </a:bodyPr>
          <a:lstStyle/>
          <a:p>
            <a:pPr indent="-298450" lvl="0" marL="457200" rtl="0" algn="l">
              <a:lnSpc>
                <a:spcPct val="115000"/>
              </a:lnSpc>
              <a:spcBef>
                <a:spcPts val="1200"/>
              </a:spcBef>
              <a:spcAft>
                <a:spcPts val="0"/>
              </a:spcAft>
              <a:buSzPts val="1100"/>
              <a:buFont typeface="Century Gothic"/>
              <a:buChar char="●"/>
            </a:pPr>
            <a:r>
              <a:rPr b="1" lang="en-GB" sz="1100">
                <a:solidFill>
                  <a:schemeClr val="dk1"/>
                </a:solidFill>
                <a:latin typeface="Century Gothic"/>
                <a:ea typeface="Century Gothic"/>
                <a:cs typeface="Century Gothic"/>
                <a:sym typeface="Century Gothic"/>
              </a:rPr>
              <a:t>Insulin</a:t>
            </a:r>
            <a:endParaRPr b="1" sz="1100">
              <a:latin typeface="Century Gothic"/>
              <a:ea typeface="Century Gothic"/>
              <a:cs typeface="Century Gothic"/>
              <a:sym typeface="Century Gothic"/>
            </a:endParaRPr>
          </a:p>
          <a:p>
            <a:pPr indent="-298450" lvl="0" marL="457200" rtl="0" algn="l">
              <a:lnSpc>
                <a:spcPct val="115000"/>
              </a:lnSpc>
              <a:spcBef>
                <a:spcPts val="0"/>
              </a:spcBef>
              <a:spcAft>
                <a:spcPts val="0"/>
              </a:spcAft>
              <a:buSzPts val="1100"/>
              <a:buFont typeface="Century Gothic"/>
              <a:buChar char="●"/>
            </a:pPr>
            <a:r>
              <a:rPr b="1" lang="en-GB" sz="1100">
                <a:latin typeface="Century Gothic"/>
                <a:ea typeface="Century Gothic"/>
                <a:cs typeface="Century Gothic"/>
                <a:sym typeface="Century Gothic"/>
              </a:rPr>
              <a:t>GH &amp; Prolactin </a:t>
            </a:r>
            <a:endParaRPr b="1" sz="1100">
              <a:latin typeface="Century Gothic"/>
              <a:ea typeface="Century Gothic"/>
              <a:cs typeface="Century Gothic"/>
              <a:sym typeface="Century Gothic"/>
            </a:endParaRPr>
          </a:p>
          <a:p>
            <a:pPr indent="-298450" lvl="0" marL="457200" rtl="0" algn="l">
              <a:lnSpc>
                <a:spcPct val="115000"/>
              </a:lnSpc>
              <a:spcBef>
                <a:spcPts val="0"/>
              </a:spcBef>
              <a:spcAft>
                <a:spcPts val="0"/>
              </a:spcAft>
              <a:buSzPts val="1100"/>
              <a:buFont typeface="Century Gothic"/>
              <a:buChar char="●"/>
            </a:pPr>
            <a:r>
              <a:rPr b="1" lang="en-GB" sz="1100">
                <a:latin typeface="Century Gothic"/>
                <a:ea typeface="Century Gothic"/>
                <a:cs typeface="Century Gothic"/>
                <a:sym typeface="Century Gothic"/>
              </a:rPr>
              <a:t>Erythropoietin</a:t>
            </a:r>
            <a:endParaRPr b="1" sz="1100">
              <a:latin typeface="Century Gothic"/>
              <a:ea typeface="Century Gothic"/>
              <a:cs typeface="Century Gothic"/>
              <a:sym typeface="Century Gothic"/>
            </a:endParaRPr>
          </a:p>
          <a:p>
            <a:pPr indent="0" lvl="0" marL="0" rtl="0" algn="l">
              <a:spcBef>
                <a:spcPts val="1200"/>
              </a:spcBef>
              <a:spcAft>
                <a:spcPts val="0"/>
              </a:spcAft>
              <a:buNone/>
            </a:pPr>
            <a:r>
              <a:t/>
            </a:r>
            <a:endParaRPr b="1" sz="1100">
              <a:latin typeface="Century Gothic"/>
              <a:ea typeface="Century Gothic"/>
              <a:cs typeface="Century Gothic"/>
              <a:sym typeface="Century Gothic"/>
            </a:endParaRPr>
          </a:p>
        </p:txBody>
      </p:sp>
      <p:sp>
        <p:nvSpPr>
          <p:cNvPr id="421" name="Google Shape;421;p34"/>
          <p:cNvSpPr txBox="1"/>
          <p:nvPr/>
        </p:nvSpPr>
        <p:spPr>
          <a:xfrm>
            <a:off x="33000" y="2722038"/>
            <a:ext cx="4564200" cy="53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1182DA"/>
                </a:solidFill>
                <a:latin typeface="Comfortaa"/>
                <a:ea typeface="Comfortaa"/>
                <a:cs typeface="Comfortaa"/>
                <a:sym typeface="Comfortaa"/>
              </a:rPr>
              <a:t>Mechanism of insulin action:</a:t>
            </a:r>
            <a:endParaRPr/>
          </a:p>
        </p:txBody>
      </p:sp>
      <p:pic>
        <p:nvPicPr>
          <p:cNvPr id="422" name="Google Shape;422;p34"/>
          <p:cNvPicPr preferRelativeResize="0"/>
          <p:nvPr/>
        </p:nvPicPr>
        <p:blipFill rotWithShape="1">
          <a:blip r:embed="rId3">
            <a:alphaModFix/>
          </a:blip>
          <a:srcRect b="7640" l="17538" r="34724" t="20282"/>
          <a:stretch/>
        </p:blipFill>
        <p:spPr>
          <a:xfrm>
            <a:off x="4347250" y="1065675"/>
            <a:ext cx="4608502" cy="3928074"/>
          </a:xfrm>
          <a:prstGeom prst="rect">
            <a:avLst/>
          </a:prstGeom>
          <a:noFill/>
          <a:ln>
            <a:noFill/>
          </a:ln>
        </p:spPr>
      </p:pic>
      <p:sp>
        <p:nvSpPr>
          <p:cNvPr id="423" name="Google Shape;423;p34"/>
          <p:cNvSpPr/>
          <p:nvPr/>
        </p:nvSpPr>
        <p:spPr>
          <a:xfrm>
            <a:off x="4330925" y="1953675"/>
            <a:ext cx="2947800" cy="3077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34"/>
          <p:cNvSpPr txBox="1"/>
          <p:nvPr/>
        </p:nvSpPr>
        <p:spPr>
          <a:xfrm>
            <a:off x="129675" y="3042875"/>
            <a:ext cx="7105800" cy="195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900">
                <a:solidFill>
                  <a:schemeClr val="lt1"/>
                </a:solidFill>
                <a:highlight>
                  <a:srgbClr val="B7B7B7"/>
                </a:highlight>
                <a:latin typeface="Century Gothic"/>
                <a:ea typeface="Century Gothic"/>
                <a:cs typeface="Century Gothic"/>
                <a:sym typeface="Century Gothic"/>
              </a:rPr>
              <a:t>Explanation for the PIC:</a:t>
            </a:r>
            <a:endParaRPr sz="1000">
              <a:latin typeface="Century Gothic"/>
              <a:ea typeface="Century Gothic"/>
              <a:cs typeface="Century Gothic"/>
              <a:sym typeface="Century Gothic"/>
            </a:endParaRPr>
          </a:p>
          <a:p>
            <a:pPr indent="-292100" lvl="0" marL="457200" rtl="0" algn="l">
              <a:spcBef>
                <a:spcPts val="0"/>
              </a:spcBef>
              <a:spcAft>
                <a:spcPts val="0"/>
              </a:spcAft>
              <a:buClr>
                <a:srgbClr val="B7B7B7"/>
              </a:buClr>
              <a:buSzPts val="1000"/>
              <a:buFont typeface="Century Gothic"/>
              <a:buChar char="●"/>
            </a:pPr>
            <a:r>
              <a:rPr lang="en-GB" sz="1000">
                <a:solidFill>
                  <a:srgbClr val="B7B7B7"/>
                </a:solidFill>
                <a:latin typeface="Century Gothic"/>
                <a:ea typeface="Century Gothic"/>
                <a:cs typeface="Century Gothic"/>
                <a:sym typeface="Century Gothic"/>
              </a:rPr>
              <a:t>The insulin receptor is synthesized as a single polypeptide that is glycosylated and cleaved into α and β subunits, which are then assembled into a tetramer linked by disulfide bonds.</a:t>
            </a:r>
            <a:endParaRPr sz="1000">
              <a:solidFill>
                <a:srgbClr val="B7B7B7"/>
              </a:solidFill>
              <a:latin typeface="Century Gothic"/>
              <a:ea typeface="Century Gothic"/>
              <a:cs typeface="Century Gothic"/>
              <a:sym typeface="Century Gothic"/>
            </a:endParaRPr>
          </a:p>
          <a:p>
            <a:pPr indent="-292100" lvl="0" marL="457200" rtl="0" algn="l">
              <a:spcBef>
                <a:spcPts val="0"/>
              </a:spcBef>
              <a:spcAft>
                <a:spcPts val="0"/>
              </a:spcAft>
              <a:buClr>
                <a:srgbClr val="B7B7B7"/>
              </a:buClr>
              <a:buSzPts val="1000"/>
              <a:buFont typeface="Century Gothic"/>
              <a:buChar char="●"/>
            </a:pPr>
            <a:r>
              <a:rPr lang="en-GB" sz="1000">
                <a:solidFill>
                  <a:srgbClr val="B7B7B7"/>
                </a:solidFill>
                <a:latin typeface="Century Gothic"/>
                <a:ea typeface="Century Gothic"/>
                <a:cs typeface="Century Gothic"/>
                <a:sym typeface="Century Gothic"/>
              </a:rPr>
              <a:t>The </a:t>
            </a:r>
            <a:r>
              <a:rPr b="1" lang="en-GB" sz="1000">
                <a:solidFill>
                  <a:srgbClr val="CC0000"/>
                </a:solidFill>
                <a:latin typeface="Century Gothic"/>
                <a:ea typeface="Century Gothic"/>
                <a:cs typeface="Century Gothic"/>
                <a:sym typeface="Century Gothic"/>
              </a:rPr>
              <a:t>binding of insulin to the α subunits of the insulin receptor induces conformational changes that are transduced to the β subunits.</a:t>
            </a:r>
            <a:r>
              <a:rPr lang="en-GB" sz="1000">
                <a:solidFill>
                  <a:srgbClr val="B7B7B7"/>
                </a:solidFill>
                <a:latin typeface="Century Gothic"/>
                <a:ea typeface="Century Gothic"/>
                <a:cs typeface="Century Gothic"/>
                <a:sym typeface="Century Gothic"/>
              </a:rPr>
              <a:t> </a:t>
            </a:r>
            <a:r>
              <a:rPr b="1" lang="en-GB" sz="1000">
                <a:solidFill>
                  <a:srgbClr val="CC0000"/>
                </a:solidFill>
                <a:latin typeface="Century Gothic"/>
                <a:ea typeface="Century Gothic"/>
                <a:cs typeface="Century Gothic"/>
                <a:sym typeface="Century Gothic"/>
              </a:rPr>
              <a:t>This promotes a rapid auto phosphorylation of specific tyrosine residues on each β subunit. Autophosphorylation initiates a cascade of cell signaling responses, including phosphorylation of a family of proteins called </a:t>
            </a:r>
            <a:r>
              <a:rPr b="1" lang="en-GB" sz="1000" u="sng">
                <a:solidFill>
                  <a:srgbClr val="CC0000"/>
                </a:solidFill>
                <a:latin typeface="Century Gothic"/>
                <a:ea typeface="Century Gothic"/>
                <a:cs typeface="Century Gothic"/>
                <a:sym typeface="Century Gothic"/>
              </a:rPr>
              <a:t>insulin receptor substrates (IRS)</a:t>
            </a:r>
            <a:r>
              <a:rPr lang="en-GB" sz="1000">
                <a:solidFill>
                  <a:srgbClr val="B7B7B7"/>
                </a:solidFill>
                <a:latin typeface="Century Gothic"/>
                <a:ea typeface="Century Gothic"/>
                <a:cs typeface="Century Gothic"/>
                <a:sym typeface="Century Gothic"/>
              </a:rPr>
              <a:t>. Phosphorylated IRS proteins interact with other signaling molecules through specific domains, activating a number of pathways that affect gene expression, cell metabolism and growth. The actions of insulin are terminated by dephosphorylation of the receptor.</a:t>
            </a:r>
            <a:endParaRPr sz="1000">
              <a:solidFill>
                <a:srgbClr val="B7B7B7"/>
              </a:solidFill>
              <a:latin typeface="Century Gothic"/>
              <a:ea typeface="Century Gothic"/>
              <a:cs typeface="Century Gothic"/>
              <a:sym typeface="Century Gothic"/>
            </a:endParaRPr>
          </a:p>
          <a:p>
            <a:pPr indent="-304800" lvl="0" marL="457200" rtl="0" algn="l">
              <a:spcBef>
                <a:spcPts val="0"/>
              </a:spcBef>
              <a:spcAft>
                <a:spcPts val="0"/>
              </a:spcAft>
              <a:buClr>
                <a:srgbClr val="B7B7B7"/>
              </a:buClr>
              <a:buSzPts val="1200"/>
              <a:buFont typeface="Century Gothic"/>
              <a:buChar char="●"/>
            </a:pPr>
            <a:r>
              <a:rPr b="1" lang="en-GB" sz="1200">
                <a:solidFill>
                  <a:srgbClr val="CC0000"/>
                </a:solidFill>
                <a:latin typeface="Century Gothic"/>
                <a:ea typeface="Century Gothic"/>
                <a:cs typeface="Century Gothic"/>
                <a:sym typeface="Century Gothic"/>
              </a:rPr>
              <a:t>What are the biologic effects of insulin? (Check the figure)</a:t>
            </a:r>
            <a:endParaRPr b="1" sz="1200">
              <a:solidFill>
                <a:srgbClr val="CC0000"/>
              </a:solidFill>
              <a:latin typeface="Century Gothic"/>
              <a:ea typeface="Century Gothic"/>
              <a:cs typeface="Century Gothic"/>
              <a:sym typeface="Century Gothic"/>
            </a:endParaRPr>
          </a:p>
        </p:txBody>
      </p:sp>
      <p:sp>
        <p:nvSpPr>
          <p:cNvPr id="425" name="Google Shape;425;p34"/>
          <p:cNvSpPr txBox="1"/>
          <p:nvPr/>
        </p:nvSpPr>
        <p:spPr>
          <a:xfrm>
            <a:off x="7278725" y="765400"/>
            <a:ext cx="1556100" cy="294000"/>
          </a:xfrm>
          <a:prstGeom prst="rect">
            <a:avLst/>
          </a:prstGeom>
          <a:noFill/>
          <a:ln cap="flat" cmpd="sng" w="9525">
            <a:solidFill>
              <a:srgbClr val="0F6FC6"/>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GB" sz="1000">
                <a:solidFill>
                  <a:srgbClr val="C00000"/>
                </a:solidFill>
                <a:latin typeface="Century Gothic"/>
                <a:ea typeface="Century Gothic"/>
                <a:cs typeface="Century Gothic"/>
                <a:sym typeface="Century Gothic"/>
              </a:rPr>
              <a:t>The figure is important</a:t>
            </a:r>
            <a:endParaRPr b="1" sz="1000">
              <a:solidFill>
                <a:srgbClr val="C00000"/>
              </a:solidFill>
              <a:latin typeface="Century Gothic"/>
              <a:ea typeface="Century Gothic"/>
              <a:cs typeface="Century Gothic"/>
              <a:sym typeface="Century Gothic"/>
            </a:endParaRPr>
          </a:p>
        </p:txBody>
      </p:sp>
      <p:sp>
        <p:nvSpPr>
          <p:cNvPr id="426" name="Google Shape;426;p34"/>
          <p:cNvSpPr/>
          <p:nvPr/>
        </p:nvSpPr>
        <p:spPr>
          <a:xfrm>
            <a:off x="242050" y="4618075"/>
            <a:ext cx="337200" cy="223200"/>
          </a:xfrm>
          <a:prstGeom prst="star5">
            <a:avLst>
              <a:gd fmla="val 19098" name="adj"/>
              <a:gd fmla="val 105146" name="hf"/>
              <a:gd fmla="val 110557" name="vf"/>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27" name="Google Shape;427;p34"/>
          <p:cNvPicPr preferRelativeResize="0"/>
          <p:nvPr/>
        </p:nvPicPr>
        <p:blipFill>
          <a:blip r:embed="rId4">
            <a:alphaModFix/>
          </a:blip>
          <a:stretch>
            <a:fillRect/>
          </a:stretch>
        </p:blipFill>
        <p:spPr>
          <a:xfrm>
            <a:off x="4626500" y="1953675"/>
            <a:ext cx="1251775" cy="1227525"/>
          </a:xfrm>
          <a:prstGeom prst="rect">
            <a:avLst/>
          </a:prstGeom>
          <a:noFill/>
          <a:ln>
            <a:noFill/>
          </a:ln>
        </p:spPr>
      </p:pic>
      <p:sp>
        <p:nvSpPr>
          <p:cNvPr id="428" name="Google Shape;428;p34"/>
          <p:cNvSpPr/>
          <p:nvPr/>
        </p:nvSpPr>
        <p:spPr>
          <a:xfrm>
            <a:off x="7909750" y="3501050"/>
            <a:ext cx="873000" cy="13401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2" name="Shape 432"/>
        <p:cNvGrpSpPr/>
        <p:nvPr/>
      </p:nvGrpSpPr>
      <p:grpSpPr>
        <a:xfrm>
          <a:off x="0" y="0"/>
          <a:ext cx="0" cy="0"/>
          <a:chOff x="0" y="0"/>
          <a:chExt cx="0" cy="0"/>
        </a:xfrm>
      </p:grpSpPr>
      <p:sp>
        <p:nvSpPr>
          <p:cNvPr id="433" name="Google Shape;433;p35"/>
          <p:cNvSpPr txBox="1"/>
          <p:nvPr>
            <p:ph idx="12" type="sldNum"/>
          </p:nvPr>
        </p:nvSpPr>
        <p:spPr>
          <a:xfrm>
            <a:off x="8595221" y="4806663"/>
            <a:ext cx="548700" cy="393600"/>
          </a:xfrm>
          <a:prstGeom prst="rect">
            <a:avLst/>
          </a:prstGeom>
        </p:spPr>
        <p:txBody>
          <a:bodyPr anchorCtr="0" anchor="t" bIns="68575" lIns="68575" spcFirstLastPara="1" rIns="68575" wrap="square" tIns="68575">
            <a:noAutofit/>
          </a:bodyPr>
          <a:lstStyle/>
          <a:p>
            <a:pPr indent="0" lvl="0" marL="0" rtl="0" algn="r">
              <a:spcBef>
                <a:spcPts val="0"/>
              </a:spcBef>
              <a:spcAft>
                <a:spcPts val="0"/>
              </a:spcAft>
              <a:buNone/>
            </a:pPr>
            <a:fld id="{00000000-1234-1234-1234-123412341234}" type="slidenum">
              <a:rPr lang="en-GB">
                <a:latin typeface="Arial"/>
                <a:ea typeface="Arial"/>
                <a:cs typeface="Arial"/>
                <a:sym typeface="Arial"/>
              </a:rPr>
              <a:t>‹#›</a:t>
            </a:fld>
            <a:endParaRPr>
              <a:latin typeface="Arial"/>
              <a:ea typeface="Arial"/>
              <a:cs typeface="Arial"/>
              <a:sym typeface="Arial"/>
            </a:endParaRPr>
          </a:p>
        </p:txBody>
      </p:sp>
      <p:sp>
        <p:nvSpPr>
          <p:cNvPr id="434" name="Google Shape;434;p35"/>
          <p:cNvSpPr/>
          <p:nvPr/>
        </p:nvSpPr>
        <p:spPr>
          <a:xfrm>
            <a:off x="0" y="5086353"/>
            <a:ext cx="9144000" cy="57000"/>
          </a:xfrm>
          <a:prstGeom prst="rect">
            <a:avLst/>
          </a:prstGeom>
          <a:gradFill>
            <a:gsLst>
              <a:gs pos="0">
                <a:srgbClr val="3C78D8"/>
              </a:gs>
              <a:gs pos="100000">
                <a:srgbClr val="6D9EEB"/>
              </a:gs>
            </a:gsLst>
            <a:path path="circle">
              <a:fillToRect b="50%" l="50%" r="50%" t="50%"/>
            </a:path>
            <a:tileRect/>
          </a:gradFill>
          <a:ln>
            <a:noFill/>
          </a:ln>
        </p:spPr>
        <p:txBody>
          <a:bodyPr anchorCtr="0" anchor="ctr" bIns="25700" lIns="51425" spcFirstLastPara="1" rIns="51425" wrap="square" tIns="25700">
            <a:noAutofit/>
          </a:bodyPr>
          <a:lstStyle/>
          <a:p>
            <a:pPr indent="0" lvl="0" marL="0" marR="0" rtl="0" algn="ctr">
              <a:spcBef>
                <a:spcPts val="0"/>
              </a:spcBef>
              <a:spcAft>
                <a:spcPts val="0"/>
              </a:spcAft>
              <a:buNone/>
            </a:pPr>
            <a:r>
              <a:t/>
            </a:r>
            <a:endParaRPr b="1" sz="1100">
              <a:solidFill>
                <a:srgbClr val="C00000"/>
              </a:solidFill>
              <a:latin typeface="Century Gothic"/>
              <a:ea typeface="Century Gothic"/>
              <a:cs typeface="Century Gothic"/>
              <a:sym typeface="Century Gothic"/>
            </a:endParaRPr>
          </a:p>
        </p:txBody>
      </p:sp>
      <p:sp>
        <p:nvSpPr>
          <p:cNvPr id="435" name="Google Shape;435;p35"/>
          <p:cNvSpPr txBox="1"/>
          <p:nvPr/>
        </p:nvSpPr>
        <p:spPr>
          <a:xfrm>
            <a:off x="1945025" y="193625"/>
            <a:ext cx="5670900" cy="565500"/>
          </a:xfrm>
          <a:prstGeom prst="rect">
            <a:avLst/>
          </a:prstGeom>
          <a:no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GB" sz="2400">
                <a:solidFill>
                  <a:srgbClr val="3C78D8"/>
                </a:solidFill>
                <a:latin typeface="Comfortaa"/>
                <a:ea typeface="Comfortaa"/>
                <a:cs typeface="Comfortaa"/>
                <a:sym typeface="Comfortaa"/>
              </a:rPr>
              <a:t>Biomedical importance</a:t>
            </a:r>
            <a:endParaRPr b="1" sz="2400">
              <a:solidFill>
                <a:srgbClr val="3C78D8"/>
              </a:solidFill>
              <a:latin typeface="Comfortaa"/>
              <a:ea typeface="Comfortaa"/>
              <a:cs typeface="Comfortaa"/>
              <a:sym typeface="Comfortaa"/>
            </a:endParaRPr>
          </a:p>
        </p:txBody>
      </p:sp>
      <p:sp>
        <p:nvSpPr>
          <p:cNvPr id="436" name="Google Shape;436;p35"/>
          <p:cNvSpPr txBox="1"/>
          <p:nvPr/>
        </p:nvSpPr>
        <p:spPr>
          <a:xfrm>
            <a:off x="95100" y="582375"/>
            <a:ext cx="8886600" cy="11553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1200"/>
              </a:spcBef>
              <a:spcAft>
                <a:spcPts val="0"/>
              </a:spcAft>
              <a:buSzPts val="1200"/>
              <a:buFont typeface="Century Gothic"/>
              <a:buChar char="●"/>
            </a:pPr>
            <a:r>
              <a:rPr b="1" lang="en-GB" sz="1200">
                <a:solidFill>
                  <a:srgbClr val="CC0000"/>
                </a:solidFill>
                <a:latin typeface="Century Gothic"/>
                <a:ea typeface="Century Gothic"/>
                <a:cs typeface="Century Gothic"/>
                <a:sym typeface="Century Gothic"/>
              </a:rPr>
              <a:t>Excessive</a:t>
            </a:r>
            <a:r>
              <a:rPr lang="en-GB" sz="1200">
                <a:latin typeface="Century Gothic"/>
                <a:ea typeface="Century Gothic"/>
                <a:cs typeface="Century Gothic"/>
                <a:sym typeface="Century Gothic"/>
              </a:rPr>
              <a:t> (e.g., </a:t>
            </a:r>
            <a:r>
              <a:rPr b="1" lang="en-GB" sz="1200">
                <a:solidFill>
                  <a:srgbClr val="CC0000"/>
                </a:solidFill>
                <a:latin typeface="Century Gothic"/>
                <a:ea typeface="Century Gothic"/>
                <a:cs typeface="Century Gothic"/>
                <a:sym typeface="Century Gothic"/>
              </a:rPr>
              <a:t>hyperthyroidism</a:t>
            </a:r>
            <a:r>
              <a:rPr lang="en-GB" sz="1200">
                <a:latin typeface="Century Gothic"/>
                <a:ea typeface="Century Gothic"/>
                <a:cs typeface="Century Gothic"/>
                <a:sym typeface="Century Gothic"/>
              </a:rPr>
              <a:t>, </a:t>
            </a:r>
            <a:r>
              <a:rPr b="1" lang="en-GB" sz="1200">
                <a:solidFill>
                  <a:srgbClr val="CC0000"/>
                </a:solidFill>
                <a:latin typeface="Century Gothic"/>
                <a:ea typeface="Century Gothic"/>
                <a:cs typeface="Century Gothic"/>
                <a:sym typeface="Century Gothic"/>
              </a:rPr>
              <a:t>Cushing</a:t>
            </a:r>
            <a:r>
              <a:rPr lang="en-GB" sz="1200">
                <a:latin typeface="Century Gothic"/>
                <a:ea typeface="Century Gothic"/>
                <a:cs typeface="Century Gothic"/>
                <a:sym typeface="Century Gothic"/>
              </a:rPr>
              <a:t>),</a:t>
            </a:r>
            <a:r>
              <a:rPr b="1" lang="en-GB" sz="1200">
                <a:solidFill>
                  <a:srgbClr val="CC0000"/>
                </a:solidFill>
                <a:latin typeface="Century Gothic"/>
                <a:ea typeface="Century Gothic"/>
                <a:cs typeface="Century Gothic"/>
                <a:sym typeface="Century Gothic"/>
              </a:rPr>
              <a:t>Deficient</a:t>
            </a:r>
            <a:r>
              <a:rPr lang="en-GB" sz="1200">
                <a:latin typeface="Century Gothic"/>
                <a:ea typeface="Century Gothic"/>
                <a:cs typeface="Century Gothic"/>
                <a:sym typeface="Century Gothic"/>
              </a:rPr>
              <a:t> (e.g., </a:t>
            </a:r>
            <a:r>
              <a:rPr b="1" lang="en-GB" sz="1200">
                <a:solidFill>
                  <a:srgbClr val="CC0000"/>
                </a:solidFill>
                <a:latin typeface="Century Gothic"/>
                <a:ea typeface="Century Gothic"/>
                <a:cs typeface="Century Gothic"/>
                <a:sym typeface="Century Gothic"/>
              </a:rPr>
              <a:t>hypothyroidism</a:t>
            </a:r>
            <a:r>
              <a:rPr lang="en-GB" sz="1200">
                <a:latin typeface="Century Gothic"/>
                <a:ea typeface="Century Gothic"/>
                <a:cs typeface="Century Gothic"/>
                <a:sym typeface="Century Gothic"/>
              </a:rPr>
              <a:t>, </a:t>
            </a:r>
            <a:r>
              <a:rPr b="1" lang="en-GB" sz="1200">
                <a:solidFill>
                  <a:srgbClr val="CC0000"/>
                </a:solidFill>
                <a:latin typeface="Century Gothic"/>
                <a:ea typeface="Century Gothic"/>
                <a:cs typeface="Century Gothic"/>
                <a:sym typeface="Century Gothic"/>
              </a:rPr>
              <a:t>Addison</a:t>
            </a:r>
            <a:r>
              <a:rPr lang="en-GB" sz="1200">
                <a:latin typeface="Century Gothic"/>
                <a:ea typeface="Century Gothic"/>
                <a:cs typeface="Century Gothic"/>
                <a:sym typeface="Century Gothic"/>
              </a:rPr>
              <a:t>), or </a:t>
            </a:r>
            <a:r>
              <a:rPr b="1" lang="en-GB" sz="1200">
                <a:solidFill>
                  <a:srgbClr val="CC0000"/>
                </a:solidFill>
                <a:latin typeface="Century Gothic"/>
                <a:ea typeface="Century Gothic"/>
                <a:cs typeface="Century Gothic"/>
                <a:sym typeface="Century Gothic"/>
              </a:rPr>
              <a:t>inappropriate secretion </a:t>
            </a:r>
            <a:r>
              <a:rPr lang="en-GB" sz="1200">
                <a:latin typeface="Century Gothic"/>
                <a:ea typeface="Century Gothic"/>
                <a:cs typeface="Century Gothic"/>
                <a:sym typeface="Century Gothic"/>
              </a:rPr>
              <a:t>(e.g., syndrome of inappropriate secretion of ADH “</a:t>
            </a:r>
            <a:r>
              <a:rPr b="1" lang="en-GB" sz="1200">
                <a:solidFill>
                  <a:srgbClr val="CC0000"/>
                </a:solidFill>
                <a:latin typeface="Century Gothic"/>
                <a:ea typeface="Century Gothic"/>
                <a:cs typeface="Century Gothic"/>
                <a:sym typeface="Century Gothic"/>
              </a:rPr>
              <a:t>SIADH</a:t>
            </a:r>
            <a:r>
              <a:rPr lang="en-GB" sz="1200">
                <a:latin typeface="Century Gothic"/>
                <a:ea typeface="Century Gothic"/>
                <a:cs typeface="Century Gothic"/>
                <a:sym typeface="Century Gothic"/>
              </a:rPr>
              <a:t>”) of hormones are major causes of diseases</a:t>
            </a:r>
            <a:endParaRPr sz="1200">
              <a:latin typeface="Century Gothic"/>
              <a:ea typeface="Century Gothic"/>
              <a:cs typeface="Century Gothic"/>
              <a:sym typeface="Century Gothic"/>
            </a:endParaRPr>
          </a:p>
          <a:p>
            <a:pPr indent="-304800" lvl="0" marL="457200" rtl="0" algn="l">
              <a:lnSpc>
                <a:spcPct val="115000"/>
              </a:lnSpc>
              <a:spcBef>
                <a:spcPts val="0"/>
              </a:spcBef>
              <a:spcAft>
                <a:spcPts val="0"/>
              </a:spcAft>
              <a:buSzPts val="1200"/>
              <a:buFont typeface="Century Gothic"/>
              <a:buChar char="●"/>
            </a:pPr>
            <a:r>
              <a:rPr lang="en-GB" sz="1200">
                <a:latin typeface="Century Gothic"/>
                <a:ea typeface="Century Gothic"/>
                <a:cs typeface="Century Gothic"/>
                <a:sym typeface="Century Gothic"/>
              </a:rPr>
              <a:t> </a:t>
            </a:r>
            <a:r>
              <a:rPr b="1" lang="en-GB" sz="1200">
                <a:latin typeface="Century Gothic"/>
                <a:ea typeface="Century Gothic"/>
                <a:cs typeface="Century Gothic"/>
                <a:sym typeface="Century Gothic"/>
              </a:rPr>
              <a:t>Pharmacological treatment of these diseases depends on replacement of deficient hormone (hypo-) or use of drugs that interfere with the mechanism of action of the hormones (hyper- or inappropriate)</a:t>
            </a:r>
            <a:endParaRPr b="1" sz="1200">
              <a:latin typeface="Century Gothic"/>
              <a:ea typeface="Century Gothic"/>
              <a:cs typeface="Century Gothic"/>
              <a:sym typeface="Century Gothic"/>
            </a:endParaRPr>
          </a:p>
        </p:txBody>
      </p:sp>
      <p:sp>
        <p:nvSpPr>
          <p:cNvPr id="437" name="Google Shape;437;p35"/>
          <p:cNvSpPr txBox="1"/>
          <p:nvPr/>
        </p:nvSpPr>
        <p:spPr>
          <a:xfrm>
            <a:off x="1945025" y="1810150"/>
            <a:ext cx="5670900" cy="565500"/>
          </a:xfrm>
          <a:prstGeom prst="rect">
            <a:avLst/>
          </a:prstGeom>
          <a:no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GB" sz="2400">
                <a:solidFill>
                  <a:srgbClr val="3C78D8"/>
                </a:solidFill>
                <a:latin typeface="Comfortaa"/>
                <a:ea typeface="Comfortaa"/>
                <a:cs typeface="Comfortaa"/>
                <a:sym typeface="Comfortaa"/>
              </a:rPr>
              <a:t>Take Home Messages</a:t>
            </a:r>
            <a:endParaRPr b="1" sz="2400">
              <a:solidFill>
                <a:srgbClr val="3C78D8"/>
              </a:solidFill>
              <a:latin typeface="Comfortaa"/>
              <a:ea typeface="Comfortaa"/>
              <a:cs typeface="Comfortaa"/>
              <a:sym typeface="Comfortaa"/>
            </a:endParaRPr>
          </a:p>
        </p:txBody>
      </p:sp>
      <p:sp>
        <p:nvSpPr>
          <p:cNvPr id="438" name="Google Shape;438;p35"/>
          <p:cNvSpPr txBox="1"/>
          <p:nvPr/>
        </p:nvSpPr>
        <p:spPr>
          <a:xfrm>
            <a:off x="328500" y="2084300"/>
            <a:ext cx="8523600" cy="2241000"/>
          </a:xfrm>
          <a:prstGeom prst="rect">
            <a:avLst/>
          </a:prstGeom>
          <a:noFill/>
          <a:ln>
            <a:noFill/>
          </a:ln>
        </p:spPr>
        <p:txBody>
          <a:bodyPr anchorCtr="0" anchor="t" bIns="91425" lIns="91425" spcFirstLastPara="1" rIns="91425" wrap="square" tIns="91425">
            <a:noAutofit/>
          </a:bodyPr>
          <a:lstStyle/>
          <a:p>
            <a:pPr indent="0" lvl="0" marL="457200" rtl="0" algn="l">
              <a:lnSpc>
                <a:spcPct val="115000"/>
              </a:lnSpc>
              <a:spcBef>
                <a:spcPts val="1200"/>
              </a:spcBef>
              <a:spcAft>
                <a:spcPts val="0"/>
              </a:spcAft>
              <a:buNone/>
            </a:pPr>
            <a:r>
              <a:rPr lang="en-GB" sz="1200">
                <a:latin typeface="Century Gothic"/>
                <a:ea typeface="Century Gothic"/>
                <a:cs typeface="Century Gothic"/>
                <a:sym typeface="Century Gothic"/>
              </a:rPr>
              <a:t>Hormones are involved in responses to a stimulus, using a variety of signaling mechanisms to facilitate cellular adaptive responses.</a:t>
            </a:r>
            <a:endParaRPr sz="1200">
              <a:latin typeface="Century Gothic"/>
              <a:ea typeface="Century Gothic"/>
              <a:cs typeface="Century Gothic"/>
              <a:sym typeface="Century Gothic"/>
            </a:endParaRPr>
          </a:p>
          <a:p>
            <a:pPr indent="0" lvl="0" marL="457200" rtl="0" algn="l">
              <a:lnSpc>
                <a:spcPct val="115000"/>
              </a:lnSpc>
              <a:spcBef>
                <a:spcPts val="1200"/>
              </a:spcBef>
              <a:spcAft>
                <a:spcPts val="0"/>
              </a:spcAft>
              <a:buNone/>
            </a:pPr>
            <a:r>
              <a:rPr lang="en-GB" sz="1200">
                <a:latin typeface="Century Gothic"/>
                <a:ea typeface="Century Gothic"/>
                <a:cs typeface="Century Gothic"/>
                <a:sym typeface="Century Gothic"/>
              </a:rPr>
              <a:t>Group I hormones are lipophilic, while group II are hydrophilic. Other differences exist between both groups.</a:t>
            </a:r>
            <a:endParaRPr sz="1200">
              <a:latin typeface="Century Gothic"/>
              <a:ea typeface="Century Gothic"/>
              <a:cs typeface="Century Gothic"/>
              <a:sym typeface="Century Gothic"/>
            </a:endParaRPr>
          </a:p>
          <a:p>
            <a:pPr indent="0" lvl="0" marL="457200" rtl="0" algn="l">
              <a:lnSpc>
                <a:spcPct val="115000"/>
              </a:lnSpc>
              <a:spcBef>
                <a:spcPts val="1200"/>
              </a:spcBef>
              <a:spcAft>
                <a:spcPts val="0"/>
              </a:spcAft>
              <a:buNone/>
            </a:pPr>
            <a:r>
              <a:rPr lang="en-GB" sz="1200">
                <a:latin typeface="Century Gothic"/>
                <a:ea typeface="Century Gothic"/>
                <a:cs typeface="Century Gothic"/>
                <a:sym typeface="Century Gothic"/>
              </a:rPr>
              <a:t>Hormones can be classified according to their mechanism of action (specific examples of each category were discussed)</a:t>
            </a:r>
            <a:endParaRPr sz="1200">
              <a:latin typeface="Century Gothic"/>
              <a:ea typeface="Century Gothic"/>
              <a:cs typeface="Century Gothic"/>
              <a:sym typeface="Century Gothic"/>
            </a:endParaRPr>
          </a:p>
          <a:p>
            <a:pPr indent="0" lvl="0" marL="457200" rtl="0" algn="l">
              <a:lnSpc>
                <a:spcPct val="115000"/>
              </a:lnSpc>
              <a:spcBef>
                <a:spcPts val="1200"/>
              </a:spcBef>
              <a:spcAft>
                <a:spcPts val="0"/>
              </a:spcAft>
              <a:buNone/>
            </a:pPr>
            <a:r>
              <a:rPr lang="en-GB" sz="1200">
                <a:latin typeface="Century Gothic"/>
                <a:ea typeface="Century Gothic"/>
                <a:cs typeface="Century Gothic"/>
                <a:sym typeface="Century Gothic"/>
              </a:rPr>
              <a:t>Biomedically, studying hormones’ actions in details helps to:</a:t>
            </a:r>
            <a:endParaRPr sz="1200">
              <a:latin typeface="Century Gothic"/>
              <a:ea typeface="Century Gothic"/>
              <a:cs typeface="Century Gothic"/>
              <a:sym typeface="Century Gothic"/>
            </a:endParaRPr>
          </a:p>
          <a:p>
            <a:pPr indent="-304800" lvl="1" marL="914400" rtl="0" algn="l">
              <a:lnSpc>
                <a:spcPct val="115000"/>
              </a:lnSpc>
              <a:spcBef>
                <a:spcPts val="1200"/>
              </a:spcBef>
              <a:spcAft>
                <a:spcPts val="0"/>
              </a:spcAft>
              <a:buSzPts val="1200"/>
              <a:buFont typeface="Century Gothic"/>
              <a:buChar char="○"/>
            </a:pPr>
            <a:r>
              <a:rPr lang="en-GB" sz="1200">
                <a:latin typeface="Century Gothic"/>
                <a:ea typeface="Century Gothic"/>
                <a:cs typeface="Century Gothic"/>
                <a:sym typeface="Century Gothic"/>
              </a:rPr>
              <a:t>understand consequences of abnormal hormone release- related diseases (excessive, deficient or inappropriate)</a:t>
            </a:r>
            <a:endParaRPr sz="1200">
              <a:latin typeface="Century Gothic"/>
              <a:ea typeface="Century Gothic"/>
              <a:cs typeface="Century Gothic"/>
              <a:sym typeface="Century Gothic"/>
            </a:endParaRPr>
          </a:p>
          <a:p>
            <a:pPr indent="-304800" lvl="1" marL="914400" rtl="0" algn="l">
              <a:lnSpc>
                <a:spcPct val="115000"/>
              </a:lnSpc>
              <a:spcBef>
                <a:spcPts val="0"/>
              </a:spcBef>
              <a:spcAft>
                <a:spcPts val="0"/>
              </a:spcAft>
              <a:buSzPts val="1200"/>
              <a:buFont typeface="Century Gothic"/>
              <a:buChar char="○"/>
            </a:pPr>
            <a:r>
              <a:rPr lang="en-GB" sz="1200">
                <a:latin typeface="Century Gothic"/>
                <a:ea typeface="Century Gothic"/>
                <a:cs typeface="Century Gothic"/>
                <a:sym typeface="Century Gothic"/>
              </a:rPr>
              <a:t>design therapeutic approach for such diseases.</a:t>
            </a:r>
            <a:endParaRPr sz="1200">
              <a:latin typeface="Century Gothic"/>
              <a:ea typeface="Century Gothic"/>
              <a:cs typeface="Century Gothic"/>
              <a:sym typeface="Century Gothic"/>
            </a:endParaRPr>
          </a:p>
          <a:p>
            <a:pPr indent="0" lvl="0" marL="0" rtl="0" algn="l">
              <a:spcBef>
                <a:spcPts val="1200"/>
              </a:spcBef>
              <a:spcAft>
                <a:spcPts val="0"/>
              </a:spcAft>
              <a:buNone/>
            </a:pPr>
            <a:r>
              <a:t/>
            </a:r>
            <a:endParaRPr sz="1200">
              <a:latin typeface="Century Gothic"/>
              <a:ea typeface="Century Gothic"/>
              <a:cs typeface="Century Gothic"/>
              <a:sym typeface="Century Gothic"/>
            </a:endParaRPr>
          </a:p>
        </p:txBody>
      </p:sp>
      <p:sp>
        <p:nvSpPr>
          <p:cNvPr id="439" name="Google Shape;439;p35"/>
          <p:cNvSpPr/>
          <p:nvPr/>
        </p:nvSpPr>
        <p:spPr>
          <a:xfrm>
            <a:off x="396925" y="2387975"/>
            <a:ext cx="336000" cy="268200"/>
          </a:xfrm>
          <a:custGeom>
            <a:rect b="b" l="l" r="r" t="t"/>
            <a:pathLst>
              <a:path extrusionOk="0" h="120000" w="120000">
                <a:moveTo>
                  <a:pt x="68227" y="110255"/>
                </a:moveTo>
                <a:lnTo>
                  <a:pt x="52294" y="71566"/>
                </a:lnTo>
                <a:lnTo>
                  <a:pt x="109194" y="14666"/>
                </a:lnTo>
                <a:cubicBezTo>
                  <a:pt x="109194" y="14666"/>
                  <a:pt x="68227" y="110255"/>
                  <a:pt x="68227" y="110255"/>
                </a:cubicBezTo>
                <a:close/>
                <a:moveTo>
                  <a:pt x="9750" y="51777"/>
                </a:moveTo>
                <a:lnTo>
                  <a:pt x="105333" y="10805"/>
                </a:lnTo>
                <a:lnTo>
                  <a:pt x="48438" y="67705"/>
                </a:lnTo>
                <a:cubicBezTo>
                  <a:pt x="48438" y="67705"/>
                  <a:pt x="9750" y="51777"/>
                  <a:pt x="9750" y="51777"/>
                </a:cubicBezTo>
                <a:close/>
                <a:moveTo>
                  <a:pt x="120000" y="2727"/>
                </a:moveTo>
                <a:cubicBezTo>
                  <a:pt x="120000" y="1222"/>
                  <a:pt x="118777" y="0"/>
                  <a:pt x="117272" y="0"/>
                </a:cubicBezTo>
                <a:cubicBezTo>
                  <a:pt x="116855" y="0"/>
                  <a:pt x="116466" y="111"/>
                  <a:pt x="116111" y="288"/>
                </a:cubicBezTo>
                <a:lnTo>
                  <a:pt x="116100" y="266"/>
                </a:lnTo>
                <a:lnTo>
                  <a:pt x="1677" y="49305"/>
                </a:lnTo>
                <a:cubicBezTo>
                  <a:pt x="1672" y="49305"/>
                  <a:pt x="1661" y="49311"/>
                  <a:pt x="1650" y="49316"/>
                </a:cubicBezTo>
                <a:lnTo>
                  <a:pt x="1555" y="49361"/>
                </a:lnTo>
                <a:lnTo>
                  <a:pt x="1561" y="49372"/>
                </a:lnTo>
                <a:cubicBezTo>
                  <a:pt x="644" y="49816"/>
                  <a:pt x="0" y="50733"/>
                  <a:pt x="0" y="51816"/>
                </a:cubicBezTo>
                <a:cubicBezTo>
                  <a:pt x="0" y="53055"/>
                  <a:pt x="838" y="54061"/>
                  <a:pt x="1972" y="54394"/>
                </a:cubicBezTo>
                <a:lnTo>
                  <a:pt x="1961" y="54438"/>
                </a:lnTo>
                <a:lnTo>
                  <a:pt x="47011" y="72988"/>
                </a:lnTo>
                <a:lnTo>
                  <a:pt x="65561" y="118044"/>
                </a:lnTo>
                <a:lnTo>
                  <a:pt x="65605" y="118027"/>
                </a:lnTo>
                <a:cubicBezTo>
                  <a:pt x="65938" y="119161"/>
                  <a:pt x="66944" y="120000"/>
                  <a:pt x="68183" y="120000"/>
                </a:cubicBezTo>
                <a:cubicBezTo>
                  <a:pt x="69266" y="120000"/>
                  <a:pt x="70188" y="119355"/>
                  <a:pt x="70627" y="118438"/>
                </a:cubicBezTo>
                <a:lnTo>
                  <a:pt x="70644" y="118444"/>
                </a:lnTo>
                <a:lnTo>
                  <a:pt x="70683" y="118350"/>
                </a:lnTo>
                <a:cubicBezTo>
                  <a:pt x="70688" y="118338"/>
                  <a:pt x="70694" y="118333"/>
                  <a:pt x="70694" y="118322"/>
                </a:cubicBezTo>
                <a:lnTo>
                  <a:pt x="119738" y="3900"/>
                </a:lnTo>
                <a:lnTo>
                  <a:pt x="119705" y="3883"/>
                </a:lnTo>
                <a:cubicBezTo>
                  <a:pt x="119877" y="3533"/>
                  <a:pt x="120000" y="3150"/>
                  <a:pt x="120000" y="2727"/>
                </a:cubicBezTo>
                <a:moveTo>
                  <a:pt x="43638" y="90000"/>
                </a:moveTo>
                <a:cubicBezTo>
                  <a:pt x="42883" y="90000"/>
                  <a:pt x="42200" y="90305"/>
                  <a:pt x="41705" y="90800"/>
                </a:cubicBezTo>
                <a:lnTo>
                  <a:pt x="33527" y="98983"/>
                </a:lnTo>
                <a:cubicBezTo>
                  <a:pt x="33033" y="99472"/>
                  <a:pt x="32727" y="100161"/>
                  <a:pt x="32727" y="100911"/>
                </a:cubicBezTo>
                <a:cubicBezTo>
                  <a:pt x="32727" y="102416"/>
                  <a:pt x="33950" y="103638"/>
                  <a:pt x="35455" y="103638"/>
                </a:cubicBezTo>
                <a:cubicBezTo>
                  <a:pt x="36205" y="103638"/>
                  <a:pt x="36888" y="103333"/>
                  <a:pt x="37383" y="102838"/>
                </a:cubicBezTo>
                <a:lnTo>
                  <a:pt x="45566" y="94655"/>
                </a:lnTo>
                <a:cubicBezTo>
                  <a:pt x="46061" y="94166"/>
                  <a:pt x="46361" y="93483"/>
                  <a:pt x="46361" y="92727"/>
                </a:cubicBezTo>
                <a:cubicBezTo>
                  <a:pt x="46361" y="91222"/>
                  <a:pt x="45144" y="90000"/>
                  <a:pt x="43638" y="90000"/>
                </a:cubicBezTo>
                <a:moveTo>
                  <a:pt x="43638" y="79094"/>
                </a:moveTo>
                <a:cubicBezTo>
                  <a:pt x="43638" y="77588"/>
                  <a:pt x="42416" y="76361"/>
                  <a:pt x="40911" y="76361"/>
                </a:cubicBezTo>
                <a:cubicBezTo>
                  <a:pt x="40155" y="76361"/>
                  <a:pt x="39472" y="76672"/>
                  <a:pt x="38983" y="77161"/>
                </a:cubicBezTo>
                <a:lnTo>
                  <a:pt x="11705" y="104433"/>
                </a:lnTo>
                <a:cubicBezTo>
                  <a:pt x="11216" y="104933"/>
                  <a:pt x="10911" y="105616"/>
                  <a:pt x="10911" y="106361"/>
                </a:cubicBezTo>
                <a:cubicBezTo>
                  <a:pt x="10911" y="107872"/>
                  <a:pt x="12133" y="109088"/>
                  <a:pt x="13638" y="109088"/>
                </a:cubicBezTo>
                <a:cubicBezTo>
                  <a:pt x="14388" y="109088"/>
                  <a:pt x="15072" y="108788"/>
                  <a:pt x="15566" y="108294"/>
                </a:cubicBezTo>
                <a:lnTo>
                  <a:pt x="42838" y="81016"/>
                </a:lnTo>
                <a:cubicBezTo>
                  <a:pt x="43333" y="80527"/>
                  <a:pt x="43638" y="79844"/>
                  <a:pt x="43638" y="79094"/>
                </a:cubicBezTo>
                <a:moveTo>
                  <a:pt x="26472" y="81016"/>
                </a:moveTo>
                <a:lnTo>
                  <a:pt x="29200" y="78294"/>
                </a:lnTo>
                <a:cubicBezTo>
                  <a:pt x="29694" y="77800"/>
                  <a:pt x="30000" y="77116"/>
                  <a:pt x="30000" y="76361"/>
                </a:cubicBezTo>
                <a:cubicBezTo>
                  <a:pt x="30000" y="74861"/>
                  <a:pt x="28777" y="73638"/>
                  <a:pt x="27272" y="73638"/>
                </a:cubicBezTo>
                <a:cubicBezTo>
                  <a:pt x="26522" y="73638"/>
                  <a:pt x="25838" y="73944"/>
                  <a:pt x="25344" y="74433"/>
                </a:cubicBezTo>
                <a:lnTo>
                  <a:pt x="22616" y="77161"/>
                </a:lnTo>
                <a:cubicBezTo>
                  <a:pt x="22122" y="77661"/>
                  <a:pt x="21816" y="78338"/>
                  <a:pt x="21816" y="79094"/>
                </a:cubicBezTo>
                <a:cubicBezTo>
                  <a:pt x="21816" y="80594"/>
                  <a:pt x="23038" y="81816"/>
                  <a:pt x="24544" y="81816"/>
                </a:cubicBezTo>
                <a:cubicBezTo>
                  <a:pt x="25300" y="81816"/>
                  <a:pt x="25977" y="81516"/>
                  <a:pt x="26472" y="81016"/>
                </a:cubicBezTo>
              </a:path>
            </a:pathLst>
          </a:custGeom>
          <a:solidFill>
            <a:srgbClr val="3C78D8"/>
          </a:solidFill>
          <a:ln>
            <a:noFill/>
          </a:ln>
        </p:spPr>
        <p:txBody>
          <a:bodyPr anchorCtr="0" anchor="ctr" bIns="10700" lIns="10700" spcFirstLastPara="1" rIns="10700" wrap="square" tIns="10700">
            <a:noAutofit/>
          </a:bodyPr>
          <a:lstStyle/>
          <a:p>
            <a:pPr indent="0" lvl="0" marL="0" marR="0" rtl="0" algn="l">
              <a:spcBef>
                <a:spcPts val="0"/>
              </a:spcBef>
              <a:spcAft>
                <a:spcPts val="0"/>
              </a:spcAft>
              <a:buNone/>
            </a:pPr>
            <a:r>
              <a:t/>
            </a:r>
            <a:endParaRPr sz="800">
              <a:solidFill>
                <a:srgbClr val="B4B4B4"/>
              </a:solidFill>
              <a:latin typeface="Calibri"/>
              <a:ea typeface="Calibri"/>
              <a:cs typeface="Calibri"/>
              <a:sym typeface="Calibri"/>
            </a:endParaRPr>
          </a:p>
        </p:txBody>
      </p:sp>
      <p:sp>
        <p:nvSpPr>
          <p:cNvPr id="440" name="Google Shape;440;p35"/>
          <p:cNvSpPr/>
          <p:nvPr/>
        </p:nvSpPr>
        <p:spPr>
          <a:xfrm>
            <a:off x="396925" y="2973112"/>
            <a:ext cx="336000" cy="268200"/>
          </a:xfrm>
          <a:custGeom>
            <a:rect b="b" l="l" r="r" t="t"/>
            <a:pathLst>
              <a:path extrusionOk="0" h="120000" w="120000">
                <a:moveTo>
                  <a:pt x="68227" y="110255"/>
                </a:moveTo>
                <a:lnTo>
                  <a:pt x="52294" y="71566"/>
                </a:lnTo>
                <a:lnTo>
                  <a:pt x="109194" y="14666"/>
                </a:lnTo>
                <a:cubicBezTo>
                  <a:pt x="109194" y="14666"/>
                  <a:pt x="68227" y="110255"/>
                  <a:pt x="68227" y="110255"/>
                </a:cubicBezTo>
                <a:close/>
                <a:moveTo>
                  <a:pt x="9750" y="51777"/>
                </a:moveTo>
                <a:lnTo>
                  <a:pt x="105333" y="10805"/>
                </a:lnTo>
                <a:lnTo>
                  <a:pt x="48438" y="67705"/>
                </a:lnTo>
                <a:cubicBezTo>
                  <a:pt x="48438" y="67705"/>
                  <a:pt x="9750" y="51777"/>
                  <a:pt x="9750" y="51777"/>
                </a:cubicBezTo>
                <a:close/>
                <a:moveTo>
                  <a:pt x="120000" y="2727"/>
                </a:moveTo>
                <a:cubicBezTo>
                  <a:pt x="120000" y="1222"/>
                  <a:pt x="118777" y="0"/>
                  <a:pt x="117272" y="0"/>
                </a:cubicBezTo>
                <a:cubicBezTo>
                  <a:pt x="116855" y="0"/>
                  <a:pt x="116466" y="111"/>
                  <a:pt x="116111" y="288"/>
                </a:cubicBezTo>
                <a:lnTo>
                  <a:pt x="116100" y="266"/>
                </a:lnTo>
                <a:lnTo>
                  <a:pt x="1677" y="49305"/>
                </a:lnTo>
                <a:cubicBezTo>
                  <a:pt x="1672" y="49305"/>
                  <a:pt x="1661" y="49311"/>
                  <a:pt x="1650" y="49316"/>
                </a:cubicBezTo>
                <a:lnTo>
                  <a:pt x="1555" y="49361"/>
                </a:lnTo>
                <a:lnTo>
                  <a:pt x="1561" y="49372"/>
                </a:lnTo>
                <a:cubicBezTo>
                  <a:pt x="644" y="49816"/>
                  <a:pt x="0" y="50733"/>
                  <a:pt x="0" y="51816"/>
                </a:cubicBezTo>
                <a:cubicBezTo>
                  <a:pt x="0" y="53055"/>
                  <a:pt x="838" y="54061"/>
                  <a:pt x="1972" y="54394"/>
                </a:cubicBezTo>
                <a:lnTo>
                  <a:pt x="1961" y="54438"/>
                </a:lnTo>
                <a:lnTo>
                  <a:pt x="47011" y="72988"/>
                </a:lnTo>
                <a:lnTo>
                  <a:pt x="65561" y="118044"/>
                </a:lnTo>
                <a:lnTo>
                  <a:pt x="65605" y="118027"/>
                </a:lnTo>
                <a:cubicBezTo>
                  <a:pt x="65938" y="119161"/>
                  <a:pt x="66944" y="120000"/>
                  <a:pt x="68183" y="120000"/>
                </a:cubicBezTo>
                <a:cubicBezTo>
                  <a:pt x="69266" y="120000"/>
                  <a:pt x="70188" y="119355"/>
                  <a:pt x="70627" y="118438"/>
                </a:cubicBezTo>
                <a:lnTo>
                  <a:pt x="70644" y="118444"/>
                </a:lnTo>
                <a:lnTo>
                  <a:pt x="70683" y="118350"/>
                </a:lnTo>
                <a:cubicBezTo>
                  <a:pt x="70688" y="118338"/>
                  <a:pt x="70694" y="118333"/>
                  <a:pt x="70694" y="118322"/>
                </a:cubicBezTo>
                <a:lnTo>
                  <a:pt x="119738" y="3900"/>
                </a:lnTo>
                <a:lnTo>
                  <a:pt x="119705" y="3883"/>
                </a:lnTo>
                <a:cubicBezTo>
                  <a:pt x="119877" y="3533"/>
                  <a:pt x="120000" y="3150"/>
                  <a:pt x="120000" y="2727"/>
                </a:cubicBezTo>
                <a:moveTo>
                  <a:pt x="43638" y="90000"/>
                </a:moveTo>
                <a:cubicBezTo>
                  <a:pt x="42883" y="90000"/>
                  <a:pt x="42200" y="90305"/>
                  <a:pt x="41705" y="90800"/>
                </a:cubicBezTo>
                <a:lnTo>
                  <a:pt x="33527" y="98983"/>
                </a:lnTo>
                <a:cubicBezTo>
                  <a:pt x="33033" y="99472"/>
                  <a:pt x="32727" y="100161"/>
                  <a:pt x="32727" y="100911"/>
                </a:cubicBezTo>
                <a:cubicBezTo>
                  <a:pt x="32727" y="102416"/>
                  <a:pt x="33950" y="103638"/>
                  <a:pt x="35455" y="103638"/>
                </a:cubicBezTo>
                <a:cubicBezTo>
                  <a:pt x="36205" y="103638"/>
                  <a:pt x="36888" y="103333"/>
                  <a:pt x="37383" y="102838"/>
                </a:cubicBezTo>
                <a:lnTo>
                  <a:pt x="45566" y="94655"/>
                </a:lnTo>
                <a:cubicBezTo>
                  <a:pt x="46061" y="94166"/>
                  <a:pt x="46361" y="93483"/>
                  <a:pt x="46361" y="92727"/>
                </a:cubicBezTo>
                <a:cubicBezTo>
                  <a:pt x="46361" y="91222"/>
                  <a:pt x="45144" y="90000"/>
                  <a:pt x="43638" y="90000"/>
                </a:cubicBezTo>
                <a:moveTo>
                  <a:pt x="43638" y="79094"/>
                </a:moveTo>
                <a:cubicBezTo>
                  <a:pt x="43638" y="77588"/>
                  <a:pt x="42416" y="76361"/>
                  <a:pt x="40911" y="76361"/>
                </a:cubicBezTo>
                <a:cubicBezTo>
                  <a:pt x="40155" y="76361"/>
                  <a:pt x="39472" y="76672"/>
                  <a:pt x="38983" y="77161"/>
                </a:cubicBezTo>
                <a:lnTo>
                  <a:pt x="11705" y="104433"/>
                </a:lnTo>
                <a:cubicBezTo>
                  <a:pt x="11216" y="104933"/>
                  <a:pt x="10911" y="105616"/>
                  <a:pt x="10911" y="106361"/>
                </a:cubicBezTo>
                <a:cubicBezTo>
                  <a:pt x="10911" y="107872"/>
                  <a:pt x="12133" y="109088"/>
                  <a:pt x="13638" y="109088"/>
                </a:cubicBezTo>
                <a:cubicBezTo>
                  <a:pt x="14388" y="109088"/>
                  <a:pt x="15072" y="108788"/>
                  <a:pt x="15566" y="108294"/>
                </a:cubicBezTo>
                <a:lnTo>
                  <a:pt x="42838" y="81016"/>
                </a:lnTo>
                <a:cubicBezTo>
                  <a:pt x="43333" y="80527"/>
                  <a:pt x="43638" y="79844"/>
                  <a:pt x="43638" y="79094"/>
                </a:cubicBezTo>
                <a:moveTo>
                  <a:pt x="26472" y="81016"/>
                </a:moveTo>
                <a:lnTo>
                  <a:pt x="29200" y="78294"/>
                </a:lnTo>
                <a:cubicBezTo>
                  <a:pt x="29694" y="77800"/>
                  <a:pt x="30000" y="77116"/>
                  <a:pt x="30000" y="76361"/>
                </a:cubicBezTo>
                <a:cubicBezTo>
                  <a:pt x="30000" y="74861"/>
                  <a:pt x="28777" y="73638"/>
                  <a:pt x="27272" y="73638"/>
                </a:cubicBezTo>
                <a:cubicBezTo>
                  <a:pt x="26522" y="73638"/>
                  <a:pt x="25838" y="73944"/>
                  <a:pt x="25344" y="74433"/>
                </a:cubicBezTo>
                <a:lnTo>
                  <a:pt x="22616" y="77161"/>
                </a:lnTo>
                <a:cubicBezTo>
                  <a:pt x="22122" y="77661"/>
                  <a:pt x="21816" y="78338"/>
                  <a:pt x="21816" y="79094"/>
                </a:cubicBezTo>
                <a:cubicBezTo>
                  <a:pt x="21816" y="80594"/>
                  <a:pt x="23038" y="81816"/>
                  <a:pt x="24544" y="81816"/>
                </a:cubicBezTo>
                <a:cubicBezTo>
                  <a:pt x="25300" y="81816"/>
                  <a:pt x="25977" y="81516"/>
                  <a:pt x="26472" y="81016"/>
                </a:cubicBezTo>
              </a:path>
            </a:pathLst>
          </a:custGeom>
          <a:solidFill>
            <a:srgbClr val="3C78D8"/>
          </a:solidFill>
          <a:ln>
            <a:noFill/>
          </a:ln>
        </p:spPr>
        <p:txBody>
          <a:bodyPr anchorCtr="0" anchor="ctr" bIns="10700" lIns="10700" spcFirstLastPara="1" rIns="10700" wrap="square" tIns="10700">
            <a:noAutofit/>
          </a:bodyPr>
          <a:lstStyle/>
          <a:p>
            <a:pPr indent="0" lvl="0" marL="0" marR="0" rtl="0" algn="l">
              <a:spcBef>
                <a:spcPts val="0"/>
              </a:spcBef>
              <a:spcAft>
                <a:spcPts val="0"/>
              </a:spcAft>
              <a:buNone/>
            </a:pPr>
            <a:r>
              <a:t/>
            </a:r>
            <a:endParaRPr sz="800">
              <a:solidFill>
                <a:srgbClr val="B4B4B4"/>
              </a:solidFill>
              <a:latin typeface="Calibri"/>
              <a:ea typeface="Calibri"/>
              <a:cs typeface="Calibri"/>
              <a:sym typeface="Calibri"/>
            </a:endParaRPr>
          </a:p>
        </p:txBody>
      </p:sp>
      <p:sp>
        <p:nvSpPr>
          <p:cNvPr id="441" name="Google Shape;441;p35"/>
          <p:cNvSpPr/>
          <p:nvPr/>
        </p:nvSpPr>
        <p:spPr>
          <a:xfrm>
            <a:off x="396925" y="3558237"/>
            <a:ext cx="336000" cy="268200"/>
          </a:xfrm>
          <a:custGeom>
            <a:rect b="b" l="l" r="r" t="t"/>
            <a:pathLst>
              <a:path extrusionOk="0" h="120000" w="120000">
                <a:moveTo>
                  <a:pt x="68227" y="110255"/>
                </a:moveTo>
                <a:lnTo>
                  <a:pt x="52294" y="71566"/>
                </a:lnTo>
                <a:lnTo>
                  <a:pt x="109194" y="14666"/>
                </a:lnTo>
                <a:cubicBezTo>
                  <a:pt x="109194" y="14666"/>
                  <a:pt x="68227" y="110255"/>
                  <a:pt x="68227" y="110255"/>
                </a:cubicBezTo>
                <a:close/>
                <a:moveTo>
                  <a:pt x="9750" y="51777"/>
                </a:moveTo>
                <a:lnTo>
                  <a:pt x="105333" y="10805"/>
                </a:lnTo>
                <a:lnTo>
                  <a:pt x="48438" y="67705"/>
                </a:lnTo>
                <a:cubicBezTo>
                  <a:pt x="48438" y="67705"/>
                  <a:pt x="9750" y="51777"/>
                  <a:pt x="9750" y="51777"/>
                </a:cubicBezTo>
                <a:close/>
                <a:moveTo>
                  <a:pt x="120000" y="2727"/>
                </a:moveTo>
                <a:cubicBezTo>
                  <a:pt x="120000" y="1222"/>
                  <a:pt x="118777" y="0"/>
                  <a:pt x="117272" y="0"/>
                </a:cubicBezTo>
                <a:cubicBezTo>
                  <a:pt x="116855" y="0"/>
                  <a:pt x="116466" y="111"/>
                  <a:pt x="116111" y="288"/>
                </a:cubicBezTo>
                <a:lnTo>
                  <a:pt x="116100" y="266"/>
                </a:lnTo>
                <a:lnTo>
                  <a:pt x="1677" y="49305"/>
                </a:lnTo>
                <a:cubicBezTo>
                  <a:pt x="1672" y="49305"/>
                  <a:pt x="1661" y="49311"/>
                  <a:pt x="1650" y="49316"/>
                </a:cubicBezTo>
                <a:lnTo>
                  <a:pt x="1555" y="49361"/>
                </a:lnTo>
                <a:lnTo>
                  <a:pt x="1561" y="49372"/>
                </a:lnTo>
                <a:cubicBezTo>
                  <a:pt x="644" y="49816"/>
                  <a:pt x="0" y="50733"/>
                  <a:pt x="0" y="51816"/>
                </a:cubicBezTo>
                <a:cubicBezTo>
                  <a:pt x="0" y="53055"/>
                  <a:pt x="838" y="54061"/>
                  <a:pt x="1972" y="54394"/>
                </a:cubicBezTo>
                <a:lnTo>
                  <a:pt x="1961" y="54438"/>
                </a:lnTo>
                <a:lnTo>
                  <a:pt x="47011" y="72988"/>
                </a:lnTo>
                <a:lnTo>
                  <a:pt x="65561" y="118044"/>
                </a:lnTo>
                <a:lnTo>
                  <a:pt x="65605" y="118027"/>
                </a:lnTo>
                <a:cubicBezTo>
                  <a:pt x="65938" y="119161"/>
                  <a:pt x="66944" y="120000"/>
                  <a:pt x="68183" y="120000"/>
                </a:cubicBezTo>
                <a:cubicBezTo>
                  <a:pt x="69266" y="120000"/>
                  <a:pt x="70188" y="119355"/>
                  <a:pt x="70627" y="118438"/>
                </a:cubicBezTo>
                <a:lnTo>
                  <a:pt x="70644" y="118444"/>
                </a:lnTo>
                <a:lnTo>
                  <a:pt x="70683" y="118350"/>
                </a:lnTo>
                <a:cubicBezTo>
                  <a:pt x="70688" y="118338"/>
                  <a:pt x="70694" y="118333"/>
                  <a:pt x="70694" y="118322"/>
                </a:cubicBezTo>
                <a:lnTo>
                  <a:pt x="119738" y="3900"/>
                </a:lnTo>
                <a:lnTo>
                  <a:pt x="119705" y="3883"/>
                </a:lnTo>
                <a:cubicBezTo>
                  <a:pt x="119877" y="3533"/>
                  <a:pt x="120000" y="3150"/>
                  <a:pt x="120000" y="2727"/>
                </a:cubicBezTo>
                <a:moveTo>
                  <a:pt x="43638" y="90000"/>
                </a:moveTo>
                <a:cubicBezTo>
                  <a:pt x="42883" y="90000"/>
                  <a:pt x="42200" y="90305"/>
                  <a:pt x="41705" y="90800"/>
                </a:cubicBezTo>
                <a:lnTo>
                  <a:pt x="33527" y="98983"/>
                </a:lnTo>
                <a:cubicBezTo>
                  <a:pt x="33033" y="99472"/>
                  <a:pt x="32727" y="100161"/>
                  <a:pt x="32727" y="100911"/>
                </a:cubicBezTo>
                <a:cubicBezTo>
                  <a:pt x="32727" y="102416"/>
                  <a:pt x="33950" y="103638"/>
                  <a:pt x="35455" y="103638"/>
                </a:cubicBezTo>
                <a:cubicBezTo>
                  <a:pt x="36205" y="103638"/>
                  <a:pt x="36888" y="103333"/>
                  <a:pt x="37383" y="102838"/>
                </a:cubicBezTo>
                <a:lnTo>
                  <a:pt x="45566" y="94655"/>
                </a:lnTo>
                <a:cubicBezTo>
                  <a:pt x="46061" y="94166"/>
                  <a:pt x="46361" y="93483"/>
                  <a:pt x="46361" y="92727"/>
                </a:cubicBezTo>
                <a:cubicBezTo>
                  <a:pt x="46361" y="91222"/>
                  <a:pt x="45144" y="90000"/>
                  <a:pt x="43638" y="90000"/>
                </a:cubicBezTo>
                <a:moveTo>
                  <a:pt x="43638" y="79094"/>
                </a:moveTo>
                <a:cubicBezTo>
                  <a:pt x="43638" y="77588"/>
                  <a:pt x="42416" y="76361"/>
                  <a:pt x="40911" y="76361"/>
                </a:cubicBezTo>
                <a:cubicBezTo>
                  <a:pt x="40155" y="76361"/>
                  <a:pt x="39472" y="76672"/>
                  <a:pt x="38983" y="77161"/>
                </a:cubicBezTo>
                <a:lnTo>
                  <a:pt x="11705" y="104433"/>
                </a:lnTo>
                <a:cubicBezTo>
                  <a:pt x="11216" y="104933"/>
                  <a:pt x="10911" y="105616"/>
                  <a:pt x="10911" y="106361"/>
                </a:cubicBezTo>
                <a:cubicBezTo>
                  <a:pt x="10911" y="107872"/>
                  <a:pt x="12133" y="109088"/>
                  <a:pt x="13638" y="109088"/>
                </a:cubicBezTo>
                <a:cubicBezTo>
                  <a:pt x="14388" y="109088"/>
                  <a:pt x="15072" y="108788"/>
                  <a:pt x="15566" y="108294"/>
                </a:cubicBezTo>
                <a:lnTo>
                  <a:pt x="42838" y="81016"/>
                </a:lnTo>
                <a:cubicBezTo>
                  <a:pt x="43333" y="80527"/>
                  <a:pt x="43638" y="79844"/>
                  <a:pt x="43638" y="79094"/>
                </a:cubicBezTo>
                <a:moveTo>
                  <a:pt x="26472" y="81016"/>
                </a:moveTo>
                <a:lnTo>
                  <a:pt x="29200" y="78294"/>
                </a:lnTo>
                <a:cubicBezTo>
                  <a:pt x="29694" y="77800"/>
                  <a:pt x="30000" y="77116"/>
                  <a:pt x="30000" y="76361"/>
                </a:cubicBezTo>
                <a:cubicBezTo>
                  <a:pt x="30000" y="74861"/>
                  <a:pt x="28777" y="73638"/>
                  <a:pt x="27272" y="73638"/>
                </a:cubicBezTo>
                <a:cubicBezTo>
                  <a:pt x="26522" y="73638"/>
                  <a:pt x="25838" y="73944"/>
                  <a:pt x="25344" y="74433"/>
                </a:cubicBezTo>
                <a:lnTo>
                  <a:pt x="22616" y="77161"/>
                </a:lnTo>
                <a:cubicBezTo>
                  <a:pt x="22122" y="77661"/>
                  <a:pt x="21816" y="78338"/>
                  <a:pt x="21816" y="79094"/>
                </a:cubicBezTo>
                <a:cubicBezTo>
                  <a:pt x="21816" y="80594"/>
                  <a:pt x="23038" y="81816"/>
                  <a:pt x="24544" y="81816"/>
                </a:cubicBezTo>
                <a:cubicBezTo>
                  <a:pt x="25300" y="81816"/>
                  <a:pt x="25977" y="81516"/>
                  <a:pt x="26472" y="81016"/>
                </a:cubicBezTo>
              </a:path>
            </a:pathLst>
          </a:custGeom>
          <a:solidFill>
            <a:srgbClr val="3C78D8"/>
          </a:solidFill>
          <a:ln>
            <a:noFill/>
          </a:ln>
        </p:spPr>
        <p:txBody>
          <a:bodyPr anchorCtr="0" anchor="ctr" bIns="10700" lIns="10700" spcFirstLastPara="1" rIns="10700" wrap="square" tIns="10700">
            <a:noAutofit/>
          </a:bodyPr>
          <a:lstStyle/>
          <a:p>
            <a:pPr indent="0" lvl="0" marL="0" marR="0" rtl="0" algn="l">
              <a:spcBef>
                <a:spcPts val="0"/>
              </a:spcBef>
              <a:spcAft>
                <a:spcPts val="0"/>
              </a:spcAft>
              <a:buNone/>
            </a:pPr>
            <a:r>
              <a:t/>
            </a:r>
            <a:endParaRPr sz="800">
              <a:solidFill>
                <a:srgbClr val="B4B4B4"/>
              </a:solidFill>
              <a:latin typeface="Calibri"/>
              <a:ea typeface="Calibri"/>
              <a:cs typeface="Calibri"/>
              <a:sym typeface="Calibri"/>
            </a:endParaRPr>
          </a:p>
        </p:txBody>
      </p:sp>
      <p:sp>
        <p:nvSpPr>
          <p:cNvPr id="442" name="Google Shape;442;p35"/>
          <p:cNvSpPr/>
          <p:nvPr/>
        </p:nvSpPr>
        <p:spPr>
          <a:xfrm>
            <a:off x="396925" y="4057112"/>
            <a:ext cx="336000" cy="268200"/>
          </a:xfrm>
          <a:custGeom>
            <a:rect b="b" l="l" r="r" t="t"/>
            <a:pathLst>
              <a:path extrusionOk="0" h="120000" w="120000">
                <a:moveTo>
                  <a:pt x="68227" y="110255"/>
                </a:moveTo>
                <a:lnTo>
                  <a:pt x="52294" y="71566"/>
                </a:lnTo>
                <a:lnTo>
                  <a:pt x="109194" y="14666"/>
                </a:lnTo>
                <a:cubicBezTo>
                  <a:pt x="109194" y="14666"/>
                  <a:pt x="68227" y="110255"/>
                  <a:pt x="68227" y="110255"/>
                </a:cubicBezTo>
                <a:close/>
                <a:moveTo>
                  <a:pt x="9750" y="51777"/>
                </a:moveTo>
                <a:lnTo>
                  <a:pt x="105333" y="10805"/>
                </a:lnTo>
                <a:lnTo>
                  <a:pt x="48438" y="67705"/>
                </a:lnTo>
                <a:cubicBezTo>
                  <a:pt x="48438" y="67705"/>
                  <a:pt x="9750" y="51777"/>
                  <a:pt x="9750" y="51777"/>
                </a:cubicBezTo>
                <a:close/>
                <a:moveTo>
                  <a:pt x="120000" y="2727"/>
                </a:moveTo>
                <a:cubicBezTo>
                  <a:pt x="120000" y="1222"/>
                  <a:pt x="118777" y="0"/>
                  <a:pt x="117272" y="0"/>
                </a:cubicBezTo>
                <a:cubicBezTo>
                  <a:pt x="116855" y="0"/>
                  <a:pt x="116466" y="111"/>
                  <a:pt x="116111" y="288"/>
                </a:cubicBezTo>
                <a:lnTo>
                  <a:pt x="116100" y="266"/>
                </a:lnTo>
                <a:lnTo>
                  <a:pt x="1677" y="49305"/>
                </a:lnTo>
                <a:cubicBezTo>
                  <a:pt x="1672" y="49305"/>
                  <a:pt x="1661" y="49311"/>
                  <a:pt x="1650" y="49316"/>
                </a:cubicBezTo>
                <a:lnTo>
                  <a:pt x="1555" y="49361"/>
                </a:lnTo>
                <a:lnTo>
                  <a:pt x="1561" y="49372"/>
                </a:lnTo>
                <a:cubicBezTo>
                  <a:pt x="644" y="49816"/>
                  <a:pt x="0" y="50733"/>
                  <a:pt x="0" y="51816"/>
                </a:cubicBezTo>
                <a:cubicBezTo>
                  <a:pt x="0" y="53055"/>
                  <a:pt x="838" y="54061"/>
                  <a:pt x="1972" y="54394"/>
                </a:cubicBezTo>
                <a:lnTo>
                  <a:pt x="1961" y="54438"/>
                </a:lnTo>
                <a:lnTo>
                  <a:pt x="47011" y="72988"/>
                </a:lnTo>
                <a:lnTo>
                  <a:pt x="65561" y="118044"/>
                </a:lnTo>
                <a:lnTo>
                  <a:pt x="65605" y="118027"/>
                </a:lnTo>
                <a:cubicBezTo>
                  <a:pt x="65938" y="119161"/>
                  <a:pt x="66944" y="120000"/>
                  <a:pt x="68183" y="120000"/>
                </a:cubicBezTo>
                <a:cubicBezTo>
                  <a:pt x="69266" y="120000"/>
                  <a:pt x="70188" y="119355"/>
                  <a:pt x="70627" y="118438"/>
                </a:cubicBezTo>
                <a:lnTo>
                  <a:pt x="70644" y="118444"/>
                </a:lnTo>
                <a:lnTo>
                  <a:pt x="70683" y="118350"/>
                </a:lnTo>
                <a:cubicBezTo>
                  <a:pt x="70688" y="118338"/>
                  <a:pt x="70694" y="118333"/>
                  <a:pt x="70694" y="118322"/>
                </a:cubicBezTo>
                <a:lnTo>
                  <a:pt x="119738" y="3900"/>
                </a:lnTo>
                <a:lnTo>
                  <a:pt x="119705" y="3883"/>
                </a:lnTo>
                <a:cubicBezTo>
                  <a:pt x="119877" y="3533"/>
                  <a:pt x="120000" y="3150"/>
                  <a:pt x="120000" y="2727"/>
                </a:cubicBezTo>
                <a:moveTo>
                  <a:pt x="43638" y="90000"/>
                </a:moveTo>
                <a:cubicBezTo>
                  <a:pt x="42883" y="90000"/>
                  <a:pt x="42200" y="90305"/>
                  <a:pt x="41705" y="90800"/>
                </a:cubicBezTo>
                <a:lnTo>
                  <a:pt x="33527" y="98983"/>
                </a:lnTo>
                <a:cubicBezTo>
                  <a:pt x="33033" y="99472"/>
                  <a:pt x="32727" y="100161"/>
                  <a:pt x="32727" y="100911"/>
                </a:cubicBezTo>
                <a:cubicBezTo>
                  <a:pt x="32727" y="102416"/>
                  <a:pt x="33950" y="103638"/>
                  <a:pt x="35455" y="103638"/>
                </a:cubicBezTo>
                <a:cubicBezTo>
                  <a:pt x="36205" y="103638"/>
                  <a:pt x="36888" y="103333"/>
                  <a:pt x="37383" y="102838"/>
                </a:cubicBezTo>
                <a:lnTo>
                  <a:pt x="45566" y="94655"/>
                </a:lnTo>
                <a:cubicBezTo>
                  <a:pt x="46061" y="94166"/>
                  <a:pt x="46361" y="93483"/>
                  <a:pt x="46361" y="92727"/>
                </a:cubicBezTo>
                <a:cubicBezTo>
                  <a:pt x="46361" y="91222"/>
                  <a:pt x="45144" y="90000"/>
                  <a:pt x="43638" y="90000"/>
                </a:cubicBezTo>
                <a:moveTo>
                  <a:pt x="43638" y="79094"/>
                </a:moveTo>
                <a:cubicBezTo>
                  <a:pt x="43638" y="77588"/>
                  <a:pt x="42416" y="76361"/>
                  <a:pt x="40911" y="76361"/>
                </a:cubicBezTo>
                <a:cubicBezTo>
                  <a:pt x="40155" y="76361"/>
                  <a:pt x="39472" y="76672"/>
                  <a:pt x="38983" y="77161"/>
                </a:cubicBezTo>
                <a:lnTo>
                  <a:pt x="11705" y="104433"/>
                </a:lnTo>
                <a:cubicBezTo>
                  <a:pt x="11216" y="104933"/>
                  <a:pt x="10911" y="105616"/>
                  <a:pt x="10911" y="106361"/>
                </a:cubicBezTo>
                <a:cubicBezTo>
                  <a:pt x="10911" y="107872"/>
                  <a:pt x="12133" y="109088"/>
                  <a:pt x="13638" y="109088"/>
                </a:cubicBezTo>
                <a:cubicBezTo>
                  <a:pt x="14388" y="109088"/>
                  <a:pt x="15072" y="108788"/>
                  <a:pt x="15566" y="108294"/>
                </a:cubicBezTo>
                <a:lnTo>
                  <a:pt x="42838" y="81016"/>
                </a:lnTo>
                <a:cubicBezTo>
                  <a:pt x="43333" y="80527"/>
                  <a:pt x="43638" y="79844"/>
                  <a:pt x="43638" y="79094"/>
                </a:cubicBezTo>
                <a:moveTo>
                  <a:pt x="26472" y="81016"/>
                </a:moveTo>
                <a:lnTo>
                  <a:pt x="29200" y="78294"/>
                </a:lnTo>
                <a:cubicBezTo>
                  <a:pt x="29694" y="77800"/>
                  <a:pt x="30000" y="77116"/>
                  <a:pt x="30000" y="76361"/>
                </a:cubicBezTo>
                <a:cubicBezTo>
                  <a:pt x="30000" y="74861"/>
                  <a:pt x="28777" y="73638"/>
                  <a:pt x="27272" y="73638"/>
                </a:cubicBezTo>
                <a:cubicBezTo>
                  <a:pt x="26522" y="73638"/>
                  <a:pt x="25838" y="73944"/>
                  <a:pt x="25344" y="74433"/>
                </a:cubicBezTo>
                <a:lnTo>
                  <a:pt x="22616" y="77161"/>
                </a:lnTo>
                <a:cubicBezTo>
                  <a:pt x="22122" y="77661"/>
                  <a:pt x="21816" y="78338"/>
                  <a:pt x="21816" y="79094"/>
                </a:cubicBezTo>
                <a:cubicBezTo>
                  <a:pt x="21816" y="80594"/>
                  <a:pt x="23038" y="81816"/>
                  <a:pt x="24544" y="81816"/>
                </a:cubicBezTo>
                <a:cubicBezTo>
                  <a:pt x="25300" y="81816"/>
                  <a:pt x="25977" y="81516"/>
                  <a:pt x="26472" y="81016"/>
                </a:cubicBezTo>
              </a:path>
            </a:pathLst>
          </a:custGeom>
          <a:solidFill>
            <a:srgbClr val="3C78D8"/>
          </a:solidFill>
          <a:ln>
            <a:noFill/>
          </a:ln>
        </p:spPr>
        <p:txBody>
          <a:bodyPr anchorCtr="0" anchor="ctr" bIns="10700" lIns="10700" spcFirstLastPara="1" rIns="10700" wrap="square" tIns="10700">
            <a:noAutofit/>
          </a:bodyPr>
          <a:lstStyle/>
          <a:p>
            <a:pPr indent="0" lvl="0" marL="0" marR="0" rtl="0" algn="l">
              <a:spcBef>
                <a:spcPts val="0"/>
              </a:spcBef>
              <a:spcAft>
                <a:spcPts val="0"/>
              </a:spcAft>
              <a:buNone/>
            </a:pPr>
            <a:r>
              <a:t/>
            </a:r>
            <a:endParaRPr sz="800">
              <a:solidFill>
                <a:srgbClr val="B4B4B4"/>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6" name="Shape 446"/>
        <p:cNvGrpSpPr/>
        <p:nvPr/>
      </p:nvGrpSpPr>
      <p:grpSpPr>
        <a:xfrm>
          <a:off x="0" y="0"/>
          <a:ext cx="0" cy="0"/>
          <a:chOff x="0" y="0"/>
          <a:chExt cx="0" cy="0"/>
        </a:xfrm>
      </p:grpSpPr>
      <p:sp>
        <p:nvSpPr>
          <p:cNvPr id="447" name="Google Shape;447;p36"/>
          <p:cNvSpPr txBox="1"/>
          <p:nvPr/>
        </p:nvSpPr>
        <p:spPr>
          <a:xfrm>
            <a:off x="2147513" y="193613"/>
            <a:ext cx="4848900" cy="565500"/>
          </a:xfrm>
          <a:prstGeom prst="rect">
            <a:avLst/>
          </a:prstGeom>
          <a:noFill/>
          <a:ln>
            <a:noFill/>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None/>
            </a:pPr>
            <a:r>
              <a:rPr b="1" lang="en-GB" sz="2400">
                <a:solidFill>
                  <a:srgbClr val="3C78D8"/>
                </a:solidFill>
                <a:latin typeface="Comfortaa"/>
                <a:ea typeface="Comfortaa"/>
                <a:cs typeface="Comfortaa"/>
                <a:sym typeface="Comfortaa"/>
              </a:rPr>
              <a:t>Summary</a:t>
            </a:r>
            <a:endParaRPr b="1" sz="2400">
              <a:solidFill>
                <a:srgbClr val="3C78D8"/>
              </a:solidFill>
              <a:latin typeface="Comfortaa"/>
              <a:ea typeface="Comfortaa"/>
              <a:cs typeface="Comfortaa"/>
              <a:sym typeface="Comfortaa"/>
            </a:endParaRPr>
          </a:p>
        </p:txBody>
      </p:sp>
      <p:sp>
        <p:nvSpPr>
          <p:cNvPr id="448" name="Google Shape;448;p36"/>
          <p:cNvSpPr txBox="1"/>
          <p:nvPr>
            <p:ph idx="12" type="sldNum"/>
          </p:nvPr>
        </p:nvSpPr>
        <p:spPr>
          <a:xfrm>
            <a:off x="8595221" y="4806663"/>
            <a:ext cx="548700" cy="393600"/>
          </a:xfrm>
          <a:prstGeom prst="rect">
            <a:avLst/>
          </a:prstGeom>
        </p:spPr>
        <p:txBody>
          <a:bodyPr anchorCtr="0" anchor="t" bIns="68575" lIns="68575" spcFirstLastPara="1" rIns="68575" wrap="square" tIns="68575">
            <a:noAutofit/>
          </a:bodyPr>
          <a:lstStyle/>
          <a:p>
            <a:pPr indent="0" lvl="0" marL="0" marR="0" rtl="0" algn="r">
              <a:lnSpc>
                <a:spcPct val="100000"/>
              </a:lnSpc>
              <a:spcBef>
                <a:spcPts val="0"/>
              </a:spcBef>
              <a:spcAft>
                <a:spcPts val="0"/>
              </a:spcAft>
              <a:buNone/>
            </a:pPr>
            <a:fld id="{00000000-1234-1234-1234-123412341234}" type="slidenum">
              <a:rPr lang="en-GB">
                <a:latin typeface="Arial"/>
                <a:ea typeface="Arial"/>
                <a:cs typeface="Arial"/>
                <a:sym typeface="Arial"/>
              </a:rPr>
              <a:t>‹#›</a:t>
            </a:fld>
            <a:endParaRPr>
              <a:latin typeface="Arial"/>
              <a:ea typeface="Arial"/>
              <a:cs typeface="Arial"/>
              <a:sym typeface="Arial"/>
            </a:endParaRPr>
          </a:p>
        </p:txBody>
      </p:sp>
      <p:sp>
        <p:nvSpPr>
          <p:cNvPr id="449" name="Google Shape;449;p36"/>
          <p:cNvSpPr/>
          <p:nvPr/>
        </p:nvSpPr>
        <p:spPr>
          <a:xfrm>
            <a:off x="0" y="5086353"/>
            <a:ext cx="9144000" cy="57000"/>
          </a:xfrm>
          <a:prstGeom prst="rect">
            <a:avLst/>
          </a:prstGeom>
          <a:gradFill>
            <a:gsLst>
              <a:gs pos="0">
                <a:srgbClr val="3C78D8"/>
              </a:gs>
              <a:gs pos="100000">
                <a:srgbClr val="6D9EEB"/>
              </a:gs>
            </a:gsLst>
            <a:path path="circle">
              <a:fillToRect b="50%" l="50%" r="50%" t="50%"/>
            </a:path>
            <a:tileRect/>
          </a:gradFill>
          <a:ln>
            <a:noFill/>
          </a:ln>
        </p:spPr>
        <p:txBody>
          <a:bodyPr anchorCtr="0" anchor="ctr" bIns="25700" lIns="51425" spcFirstLastPara="1" rIns="51425" wrap="square" tIns="25700">
            <a:noAutofit/>
          </a:bodyPr>
          <a:lstStyle/>
          <a:p>
            <a:pPr indent="0" lvl="0" marL="0" marR="0" rtl="0" algn="ctr">
              <a:lnSpc>
                <a:spcPct val="100000"/>
              </a:lnSpc>
              <a:spcBef>
                <a:spcPts val="0"/>
              </a:spcBef>
              <a:spcAft>
                <a:spcPts val="0"/>
              </a:spcAft>
              <a:buNone/>
            </a:pPr>
            <a:r>
              <a:t/>
            </a:r>
            <a:endParaRPr sz="1100">
              <a:solidFill>
                <a:srgbClr val="FFFFFF"/>
              </a:solidFill>
              <a:latin typeface="Calibri"/>
              <a:ea typeface="Calibri"/>
              <a:cs typeface="Calibri"/>
              <a:sym typeface="Calibri"/>
            </a:endParaRPr>
          </a:p>
        </p:txBody>
      </p:sp>
      <p:sp>
        <p:nvSpPr>
          <p:cNvPr id="450" name="Google Shape;450;p36"/>
          <p:cNvSpPr/>
          <p:nvPr/>
        </p:nvSpPr>
        <p:spPr>
          <a:xfrm>
            <a:off x="3068800" y="759125"/>
            <a:ext cx="3198600" cy="492900"/>
          </a:xfrm>
          <a:prstGeom prst="rect">
            <a:avLst/>
          </a:prstGeom>
          <a:solidFill>
            <a:srgbClr val="1182D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FFFFFF"/>
                </a:solidFill>
                <a:latin typeface="Comfortaa"/>
                <a:ea typeface="Comfortaa"/>
                <a:cs typeface="Comfortaa"/>
                <a:sym typeface="Comfortaa"/>
              </a:rPr>
              <a:t>Classes</a:t>
            </a:r>
            <a:endParaRPr b="1" sz="1800">
              <a:solidFill>
                <a:srgbClr val="FFFFFF"/>
              </a:solidFill>
              <a:latin typeface="Comfortaa"/>
              <a:ea typeface="Comfortaa"/>
              <a:cs typeface="Comfortaa"/>
              <a:sym typeface="Comfortaa"/>
            </a:endParaRPr>
          </a:p>
        </p:txBody>
      </p:sp>
      <p:sp>
        <p:nvSpPr>
          <p:cNvPr id="451" name="Google Shape;451;p36"/>
          <p:cNvSpPr/>
          <p:nvPr/>
        </p:nvSpPr>
        <p:spPr>
          <a:xfrm>
            <a:off x="302550" y="2167225"/>
            <a:ext cx="2653800" cy="492900"/>
          </a:xfrm>
          <a:prstGeom prst="roundRect">
            <a:avLst>
              <a:gd fmla="val 16667" name="adj"/>
            </a:avLst>
          </a:prstGeom>
          <a:solidFill>
            <a:srgbClr val="1182DA">
              <a:alpha val="45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latin typeface="Comfortaa"/>
                <a:ea typeface="Comfortaa"/>
                <a:cs typeface="Comfortaa"/>
                <a:sym typeface="Comfortaa"/>
              </a:rPr>
              <a:t>Group l</a:t>
            </a:r>
            <a:endParaRPr b="1">
              <a:latin typeface="Comfortaa"/>
              <a:ea typeface="Comfortaa"/>
              <a:cs typeface="Comfortaa"/>
              <a:sym typeface="Comfortaa"/>
            </a:endParaRPr>
          </a:p>
        </p:txBody>
      </p:sp>
      <p:sp>
        <p:nvSpPr>
          <p:cNvPr id="452" name="Google Shape;452;p36"/>
          <p:cNvSpPr/>
          <p:nvPr/>
        </p:nvSpPr>
        <p:spPr>
          <a:xfrm>
            <a:off x="5857775" y="2548225"/>
            <a:ext cx="2653800" cy="492900"/>
          </a:xfrm>
          <a:prstGeom prst="roundRect">
            <a:avLst>
              <a:gd fmla="val 16667" name="adj"/>
            </a:avLst>
          </a:prstGeom>
          <a:solidFill>
            <a:srgbClr val="1182DA">
              <a:alpha val="45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latin typeface="Comfortaa"/>
                <a:ea typeface="Comfortaa"/>
                <a:cs typeface="Comfortaa"/>
                <a:sym typeface="Comfortaa"/>
              </a:rPr>
              <a:t>Group ll</a:t>
            </a:r>
            <a:endParaRPr b="1">
              <a:latin typeface="Comfortaa"/>
              <a:ea typeface="Comfortaa"/>
              <a:cs typeface="Comfortaa"/>
              <a:sym typeface="Comfortaa"/>
            </a:endParaRPr>
          </a:p>
        </p:txBody>
      </p:sp>
      <p:sp>
        <p:nvSpPr>
          <p:cNvPr id="453" name="Google Shape;453;p36"/>
          <p:cNvSpPr/>
          <p:nvPr/>
        </p:nvSpPr>
        <p:spPr>
          <a:xfrm>
            <a:off x="4505075" y="3262825"/>
            <a:ext cx="1339800" cy="389100"/>
          </a:xfrm>
          <a:prstGeom prst="snip2SameRect">
            <a:avLst>
              <a:gd fmla="val 16667" name="adj1"/>
              <a:gd fmla="val 0" name="adj2"/>
            </a:avLst>
          </a:prstGeom>
          <a:solidFill>
            <a:srgbClr val="F2F2F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latin typeface="Comfortaa"/>
                <a:ea typeface="Comfortaa"/>
                <a:cs typeface="Comfortaa"/>
                <a:sym typeface="Comfortaa"/>
              </a:rPr>
              <a:t>cGMP</a:t>
            </a:r>
            <a:endParaRPr b="1">
              <a:latin typeface="Comfortaa"/>
              <a:ea typeface="Comfortaa"/>
              <a:cs typeface="Comfortaa"/>
              <a:sym typeface="Comfortaa"/>
            </a:endParaRPr>
          </a:p>
        </p:txBody>
      </p:sp>
      <p:sp>
        <p:nvSpPr>
          <p:cNvPr id="454" name="Google Shape;454;p36"/>
          <p:cNvSpPr/>
          <p:nvPr/>
        </p:nvSpPr>
        <p:spPr>
          <a:xfrm>
            <a:off x="6113825" y="3262825"/>
            <a:ext cx="1339800" cy="389100"/>
          </a:xfrm>
          <a:prstGeom prst="snip2SameRect">
            <a:avLst>
              <a:gd fmla="val 16667" name="adj1"/>
              <a:gd fmla="val 0" name="adj2"/>
            </a:avLst>
          </a:prstGeom>
          <a:solidFill>
            <a:srgbClr val="F2F2F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latin typeface="Comfortaa"/>
                <a:ea typeface="Comfortaa"/>
                <a:cs typeface="Comfortaa"/>
                <a:sym typeface="Comfortaa"/>
              </a:rPr>
              <a:t>Ca++&amp;PI</a:t>
            </a:r>
            <a:endParaRPr b="1">
              <a:latin typeface="Comfortaa"/>
              <a:ea typeface="Comfortaa"/>
              <a:cs typeface="Comfortaa"/>
              <a:sym typeface="Comfortaa"/>
            </a:endParaRPr>
          </a:p>
        </p:txBody>
      </p:sp>
      <p:sp>
        <p:nvSpPr>
          <p:cNvPr id="455" name="Google Shape;455;p36"/>
          <p:cNvSpPr/>
          <p:nvPr/>
        </p:nvSpPr>
        <p:spPr>
          <a:xfrm>
            <a:off x="7676250" y="3262825"/>
            <a:ext cx="1339800" cy="432300"/>
          </a:xfrm>
          <a:prstGeom prst="snip2SameRect">
            <a:avLst>
              <a:gd fmla="val 16667" name="adj1"/>
              <a:gd fmla="val 0" name="adj2"/>
            </a:avLst>
          </a:prstGeom>
          <a:solidFill>
            <a:srgbClr val="F2F2F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300">
                <a:latin typeface="Comfortaa"/>
                <a:ea typeface="Comfortaa"/>
                <a:cs typeface="Comfortaa"/>
                <a:sym typeface="Comfortaa"/>
              </a:rPr>
              <a:t>Tyrosine kinase</a:t>
            </a:r>
            <a:endParaRPr b="1" sz="1300">
              <a:latin typeface="Comfortaa"/>
              <a:ea typeface="Comfortaa"/>
              <a:cs typeface="Comfortaa"/>
              <a:sym typeface="Comfortaa"/>
            </a:endParaRPr>
          </a:p>
        </p:txBody>
      </p:sp>
      <p:sp>
        <p:nvSpPr>
          <p:cNvPr id="456" name="Google Shape;456;p36"/>
          <p:cNvSpPr/>
          <p:nvPr/>
        </p:nvSpPr>
        <p:spPr>
          <a:xfrm>
            <a:off x="2956350" y="3262825"/>
            <a:ext cx="1339800" cy="389100"/>
          </a:xfrm>
          <a:prstGeom prst="snip2SameRect">
            <a:avLst>
              <a:gd fmla="val 16667" name="adj1"/>
              <a:gd fmla="val 0" name="adj2"/>
            </a:avLst>
          </a:prstGeom>
          <a:solidFill>
            <a:srgbClr val="F2F2F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latin typeface="Comfortaa"/>
                <a:ea typeface="Comfortaa"/>
                <a:cs typeface="Comfortaa"/>
                <a:sym typeface="Comfortaa"/>
              </a:rPr>
              <a:t>cAMP</a:t>
            </a:r>
            <a:endParaRPr b="1">
              <a:latin typeface="Comfortaa"/>
              <a:ea typeface="Comfortaa"/>
              <a:cs typeface="Comfortaa"/>
              <a:sym typeface="Comfortaa"/>
            </a:endParaRPr>
          </a:p>
        </p:txBody>
      </p:sp>
      <p:cxnSp>
        <p:nvCxnSpPr>
          <p:cNvPr id="457" name="Google Shape;457;p36"/>
          <p:cNvCxnSpPr>
            <a:stCxn id="450" idx="2"/>
            <a:endCxn id="451" idx="0"/>
          </p:cNvCxnSpPr>
          <p:nvPr/>
        </p:nvCxnSpPr>
        <p:spPr>
          <a:xfrm rot="5400000">
            <a:off x="2691100" y="190325"/>
            <a:ext cx="915300" cy="3038700"/>
          </a:xfrm>
          <a:prstGeom prst="bentConnector3">
            <a:avLst>
              <a:gd fmla="val 70045" name="adj1"/>
            </a:avLst>
          </a:prstGeom>
          <a:noFill/>
          <a:ln cap="flat" cmpd="sng" w="9525">
            <a:solidFill>
              <a:schemeClr val="dk2"/>
            </a:solidFill>
            <a:prstDash val="solid"/>
            <a:round/>
            <a:headEnd len="med" w="med" type="none"/>
            <a:tailEnd len="med" w="med" type="none"/>
          </a:ln>
        </p:spPr>
      </p:cxnSp>
      <p:cxnSp>
        <p:nvCxnSpPr>
          <p:cNvPr id="458" name="Google Shape;458;p36"/>
          <p:cNvCxnSpPr>
            <a:stCxn id="450" idx="2"/>
            <a:endCxn id="452" idx="0"/>
          </p:cNvCxnSpPr>
          <p:nvPr/>
        </p:nvCxnSpPr>
        <p:spPr>
          <a:xfrm flipH="1" rot="-5400000">
            <a:off x="5278300" y="641825"/>
            <a:ext cx="1296300" cy="2516700"/>
          </a:xfrm>
          <a:prstGeom prst="bentConnector3">
            <a:avLst>
              <a:gd fmla="val 49458" name="adj1"/>
            </a:avLst>
          </a:prstGeom>
          <a:noFill/>
          <a:ln cap="flat" cmpd="sng" w="9525">
            <a:solidFill>
              <a:schemeClr val="dk2"/>
            </a:solidFill>
            <a:prstDash val="solid"/>
            <a:round/>
            <a:headEnd len="med" w="med" type="none"/>
            <a:tailEnd len="med" w="med" type="none"/>
          </a:ln>
        </p:spPr>
      </p:cxnSp>
      <p:cxnSp>
        <p:nvCxnSpPr>
          <p:cNvPr id="459" name="Google Shape;459;p36"/>
          <p:cNvCxnSpPr>
            <a:stCxn id="452" idx="2"/>
            <a:endCxn id="456" idx="3"/>
          </p:cNvCxnSpPr>
          <p:nvPr/>
        </p:nvCxnSpPr>
        <p:spPr>
          <a:xfrm rot="5400000">
            <a:off x="5294675" y="1372825"/>
            <a:ext cx="221700" cy="3558300"/>
          </a:xfrm>
          <a:prstGeom prst="bentConnector3">
            <a:avLst>
              <a:gd fmla="val 50000" name="adj1"/>
            </a:avLst>
          </a:prstGeom>
          <a:noFill/>
          <a:ln cap="flat" cmpd="sng" w="9525">
            <a:solidFill>
              <a:schemeClr val="dk2"/>
            </a:solidFill>
            <a:prstDash val="solid"/>
            <a:round/>
            <a:headEnd len="med" w="med" type="none"/>
            <a:tailEnd len="med" w="med" type="none"/>
          </a:ln>
        </p:spPr>
      </p:cxnSp>
      <p:cxnSp>
        <p:nvCxnSpPr>
          <p:cNvPr id="460" name="Google Shape;460;p36"/>
          <p:cNvCxnSpPr>
            <a:stCxn id="452" idx="2"/>
            <a:endCxn id="453" idx="3"/>
          </p:cNvCxnSpPr>
          <p:nvPr/>
        </p:nvCxnSpPr>
        <p:spPr>
          <a:xfrm rot="5400000">
            <a:off x="6068975" y="2147125"/>
            <a:ext cx="221700" cy="2009700"/>
          </a:xfrm>
          <a:prstGeom prst="bentConnector3">
            <a:avLst>
              <a:gd fmla="val 50000" name="adj1"/>
            </a:avLst>
          </a:prstGeom>
          <a:noFill/>
          <a:ln cap="flat" cmpd="sng" w="9525">
            <a:solidFill>
              <a:schemeClr val="dk2"/>
            </a:solidFill>
            <a:prstDash val="solid"/>
            <a:round/>
            <a:headEnd len="med" w="med" type="none"/>
            <a:tailEnd len="med" w="med" type="none"/>
          </a:ln>
        </p:spPr>
      </p:cxnSp>
      <p:cxnSp>
        <p:nvCxnSpPr>
          <p:cNvPr id="461" name="Google Shape;461;p36"/>
          <p:cNvCxnSpPr>
            <a:stCxn id="452" idx="2"/>
            <a:endCxn id="454" idx="3"/>
          </p:cNvCxnSpPr>
          <p:nvPr/>
        </p:nvCxnSpPr>
        <p:spPr>
          <a:xfrm rot="5400000">
            <a:off x="6873275" y="2951425"/>
            <a:ext cx="221700" cy="401100"/>
          </a:xfrm>
          <a:prstGeom prst="bentConnector3">
            <a:avLst>
              <a:gd fmla="val 50000" name="adj1"/>
            </a:avLst>
          </a:prstGeom>
          <a:noFill/>
          <a:ln cap="flat" cmpd="sng" w="9525">
            <a:solidFill>
              <a:schemeClr val="dk2"/>
            </a:solidFill>
            <a:prstDash val="solid"/>
            <a:round/>
            <a:headEnd len="med" w="med" type="none"/>
            <a:tailEnd len="med" w="med" type="none"/>
          </a:ln>
        </p:spPr>
      </p:cxnSp>
      <p:cxnSp>
        <p:nvCxnSpPr>
          <p:cNvPr id="462" name="Google Shape;462;p36"/>
          <p:cNvCxnSpPr>
            <a:stCxn id="452" idx="2"/>
            <a:endCxn id="455" idx="3"/>
          </p:cNvCxnSpPr>
          <p:nvPr/>
        </p:nvCxnSpPr>
        <p:spPr>
          <a:xfrm flipH="1" rot="-5400000">
            <a:off x="7654625" y="2571175"/>
            <a:ext cx="221700" cy="1161600"/>
          </a:xfrm>
          <a:prstGeom prst="bentConnector3">
            <a:avLst>
              <a:gd fmla="val 50000" name="adj1"/>
            </a:avLst>
          </a:prstGeom>
          <a:noFill/>
          <a:ln cap="flat" cmpd="sng" w="9525">
            <a:solidFill>
              <a:schemeClr val="dk2"/>
            </a:solidFill>
            <a:prstDash val="solid"/>
            <a:round/>
            <a:headEnd len="med" w="med" type="none"/>
            <a:tailEnd len="med" w="med" type="none"/>
          </a:ln>
        </p:spPr>
      </p:cxnSp>
      <p:sp>
        <p:nvSpPr>
          <p:cNvPr id="463" name="Google Shape;463;p36"/>
          <p:cNvSpPr txBox="1"/>
          <p:nvPr/>
        </p:nvSpPr>
        <p:spPr>
          <a:xfrm>
            <a:off x="0" y="2526450"/>
            <a:ext cx="2610600" cy="2325300"/>
          </a:xfrm>
          <a:prstGeom prst="rect">
            <a:avLst/>
          </a:prstGeom>
          <a:noFill/>
          <a:ln>
            <a:noFill/>
          </a:ln>
        </p:spPr>
        <p:txBody>
          <a:bodyPr anchorCtr="0" anchor="t" bIns="91425" lIns="91425" spcFirstLastPara="1" rIns="91425" wrap="square" tIns="91425">
            <a:noAutofit/>
          </a:bodyPr>
          <a:lstStyle/>
          <a:p>
            <a:pPr indent="-279400" lvl="0" marL="457200" rtl="0" algn="l">
              <a:lnSpc>
                <a:spcPct val="115000"/>
              </a:lnSpc>
              <a:spcBef>
                <a:spcPts val="1200"/>
              </a:spcBef>
              <a:spcAft>
                <a:spcPts val="0"/>
              </a:spcAft>
              <a:buSzPts val="800"/>
              <a:buFont typeface="Century Gothic"/>
              <a:buChar char="●"/>
            </a:pPr>
            <a:r>
              <a:rPr b="1" lang="en-GB" sz="800">
                <a:latin typeface="Century Gothic"/>
                <a:ea typeface="Century Gothic"/>
                <a:cs typeface="Century Gothic"/>
                <a:sym typeface="Century Gothic"/>
              </a:rPr>
              <a:t>Steroid Hormones:</a:t>
            </a:r>
            <a:endParaRPr b="1" sz="800">
              <a:latin typeface="Century Gothic"/>
              <a:ea typeface="Century Gothic"/>
              <a:cs typeface="Century Gothic"/>
              <a:sym typeface="Century Gothic"/>
            </a:endParaRPr>
          </a:p>
          <a:p>
            <a:pPr indent="-279400" lvl="1" marL="914400" rtl="0" algn="l">
              <a:lnSpc>
                <a:spcPct val="115000"/>
              </a:lnSpc>
              <a:spcBef>
                <a:spcPts val="0"/>
              </a:spcBef>
              <a:spcAft>
                <a:spcPts val="0"/>
              </a:spcAft>
              <a:buSzPts val="800"/>
              <a:buFont typeface="Century Gothic"/>
              <a:buChar char="○"/>
            </a:pPr>
            <a:r>
              <a:rPr lang="en-GB" sz="800">
                <a:latin typeface="Century Gothic"/>
                <a:ea typeface="Century Gothic"/>
                <a:cs typeface="Century Gothic"/>
                <a:sym typeface="Century Gothic"/>
              </a:rPr>
              <a:t>Glucocorticoids </a:t>
            </a:r>
            <a:endParaRPr sz="800">
              <a:latin typeface="Century Gothic"/>
              <a:ea typeface="Century Gothic"/>
              <a:cs typeface="Century Gothic"/>
              <a:sym typeface="Century Gothic"/>
            </a:endParaRPr>
          </a:p>
          <a:p>
            <a:pPr indent="-279400" lvl="1" marL="914400" rtl="0" algn="l">
              <a:lnSpc>
                <a:spcPct val="115000"/>
              </a:lnSpc>
              <a:spcBef>
                <a:spcPts val="0"/>
              </a:spcBef>
              <a:spcAft>
                <a:spcPts val="0"/>
              </a:spcAft>
              <a:buSzPts val="800"/>
              <a:buFont typeface="Century Gothic"/>
              <a:buChar char="○"/>
            </a:pPr>
            <a:r>
              <a:rPr lang="en-GB" sz="800">
                <a:latin typeface="Century Gothic"/>
                <a:ea typeface="Century Gothic"/>
                <a:cs typeface="Century Gothic"/>
                <a:sym typeface="Century Gothic"/>
              </a:rPr>
              <a:t>Mineralocorticoids</a:t>
            </a:r>
            <a:endParaRPr sz="800">
              <a:latin typeface="Century Gothic"/>
              <a:ea typeface="Century Gothic"/>
              <a:cs typeface="Century Gothic"/>
              <a:sym typeface="Century Gothic"/>
            </a:endParaRPr>
          </a:p>
          <a:p>
            <a:pPr indent="-279400" lvl="1" marL="914400" rtl="0" algn="l">
              <a:lnSpc>
                <a:spcPct val="115000"/>
              </a:lnSpc>
              <a:spcBef>
                <a:spcPts val="0"/>
              </a:spcBef>
              <a:spcAft>
                <a:spcPts val="0"/>
              </a:spcAft>
              <a:buSzPts val="800"/>
              <a:buFont typeface="Century Gothic"/>
              <a:buChar char="○"/>
            </a:pPr>
            <a:r>
              <a:rPr lang="en-GB" sz="800">
                <a:latin typeface="Century Gothic"/>
                <a:ea typeface="Century Gothic"/>
                <a:cs typeface="Century Gothic"/>
                <a:sym typeface="Century Gothic"/>
              </a:rPr>
              <a:t>Sex hormones:</a:t>
            </a:r>
            <a:endParaRPr sz="800">
              <a:latin typeface="Century Gothic"/>
              <a:ea typeface="Century Gothic"/>
              <a:cs typeface="Century Gothic"/>
              <a:sym typeface="Century Gothic"/>
            </a:endParaRPr>
          </a:p>
          <a:p>
            <a:pPr indent="-279400" lvl="2" marL="1371600" rtl="0" algn="l">
              <a:lnSpc>
                <a:spcPct val="115000"/>
              </a:lnSpc>
              <a:spcBef>
                <a:spcPts val="0"/>
              </a:spcBef>
              <a:spcAft>
                <a:spcPts val="0"/>
              </a:spcAft>
              <a:buSzPts val="800"/>
              <a:buFont typeface="Century Gothic"/>
              <a:buChar char="■"/>
            </a:pPr>
            <a:r>
              <a:rPr b="1" lang="en-GB" sz="800">
                <a:latin typeface="Century Gothic"/>
                <a:ea typeface="Century Gothic"/>
                <a:cs typeface="Century Gothic"/>
                <a:sym typeface="Century Gothic"/>
              </a:rPr>
              <a:t>Male sex hormones: </a:t>
            </a:r>
            <a:r>
              <a:rPr lang="en-GB" sz="800">
                <a:latin typeface="Century Gothic"/>
                <a:ea typeface="Century Gothic"/>
                <a:cs typeface="Century Gothic"/>
                <a:sym typeface="Century Gothic"/>
              </a:rPr>
              <a:t>Androgens</a:t>
            </a:r>
            <a:endParaRPr sz="800">
              <a:latin typeface="Century Gothic"/>
              <a:ea typeface="Century Gothic"/>
              <a:cs typeface="Century Gothic"/>
              <a:sym typeface="Century Gothic"/>
            </a:endParaRPr>
          </a:p>
          <a:p>
            <a:pPr indent="-279400" lvl="2" marL="1371600" rtl="0" algn="l">
              <a:lnSpc>
                <a:spcPct val="115000"/>
              </a:lnSpc>
              <a:spcBef>
                <a:spcPts val="0"/>
              </a:spcBef>
              <a:spcAft>
                <a:spcPts val="0"/>
              </a:spcAft>
              <a:buSzPts val="800"/>
              <a:buFont typeface="Century Gothic"/>
              <a:buChar char="■"/>
            </a:pPr>
            <a:r>
              <a:rPr b="1" lang="en-GB" sz="800">
                <a:latin typeface="Century Gothic"/>
                <a:ea typeface="Century Gothic"/>
                <a:cs typeface="Century Gothic"/>
                <a:sym typeface="Century Gothic"/>
              </a:rPr>
              <a:t>Female sex hormones: </a:t>
            </a:r>
            <a:r>
              <a:rPr lang="en-GB" sz="800">
                <a:latin typeface="Century Gothic"/>
                <a:ea typeface="Century Gothic"/>
                <a:cs typeface="Century Gothic"/>
                <a:sym typeface="Century Gothic"/>
              </a:rPr>
              <a:t>Estrogens &amp; Progestins</a:t>
            </a:r>
            <a:endParaRPr sz="800">
              <a:latin typeface="Century Gothic"/>
              <a:ea typeface="Century Gothic"/>
              <a:cs typeface="Century Gothic"/>
              <a:sym typeface="Century Gothic"/>
            </a:endParaRPr>
          </a:p>
          <a:p>
            <a:pPr indent="-279400" lvl="0" marL="457200" rtl="0" algn="l">
              <a:lnSpc>
                <a:spcPct val="115000"/>
              </a:lnSpc>
              <a:spcBef>
                <a:spcPts val="0"/>
              </a:spcBef>
              <a:spcAft>
                <a:spcPts val="0"/>
              </a:spcAft>
              <a:buSzPts val="800"/>
              <a:buFont typeface="Century Gothic"/>
              <a:buChar char="●"/>
            </a:pPr>
            <a:r>
              <a:rPr b="1" lang="en-GB" sz="800">
                <a:latin typeface="Century Gothic"/>
                <a:ea typeface="Century Gothic"/>
                <a:cs typeface="Century Gothic"/>
                <a:sym typeface="Century Gothic"/>
              </a:rPr>
              <a:t>Thyroid Hormones (T3 &amp; T4) </a:t>
            </a:r>
            <a:endParaRPr b="1" sz="800">
              <a:latin typeface="Century Gothic"/>
              <a:ea typeface="Century Gothic"/>
              <a:cs typeface="Century Gothic"/>
              <a:sym typeface="Century Gothic"/>
            </a:endParaRPr>
          </a:p>
          <a:p>
            <a:pPr indent="-279400" lvl="0" marL="457200" rtl="0" algn="l">
              <a:lnSpc>
                <a:spcPct val="115000"/>
              </a:lnSpc>
              <a:spcBef>
                <a:spcPts val="0"/>
              </a:spcBef>
              <a:spcAft>
                <a:spcPts val="0"/>
              </a:spcAft>
              <a:buSzPts val="800"/>
              <a:buFont typeface="Century Gothic"/>
              <a:buChar char="●"/>
            </a:pPr>
            <a:r>
              <a:rPr b="1" lang="en-GB" sz="800">
                <a:latin typeface="Century Gothic"/>
                <a:ea typeface="Century Gothic"/>
                <a:cs typeface="Century Gothic"/>
                <a:sym typeface="Century Gothic"/>
              </a:rPr>
              <a:t>Calcitriol (1,25[OH]2-D3)</a:t>
            </a:r>
            <a:endParaRPr b="1" sz="800">
              <a:latin typeface="Century Gothic"/>
              <a:ea typeface="Century Gothic"/>
              <a:cs typeface="Century Gothic"/>
              <a:sym typeface="Century Gothic"/>
            </a:endParaRPr>
          </a:p>
          <a:p>
            <a:pPr indent="-279400" lvl="0" marL="457200" rtl="0" algn="l">
              <a:lnSpc>
                <a:spcPct val="115000"/>
              </a:lnSpc>
              <a:spcBef>
                <a:spcPts val="0"/>
              </a:spcBef>
              <a:spcAft>
                <a:spcPts val="0"/>
              </a:spcAft>
              <a:buSzPts val="800"/>
              <a:buFont typeface="Century Gothic"/>
              <a:buChar char="●"/>
            </a:pPr>
            <a:r>
              <a:rPr b="1" lang="en-GB" sz="800">
                <a:latin typeface="Century Gothic"/>
                <a:ea typeface="Century Gothic"/>
                <a:cs typeface="Century Gothic"/>
                <a:sym typeface="Century Gothic"/>
              </a:rPr>
              <a:t>Retinoic acid</a:t>
            </a:r>
            <a:endParaRPr b="1" sz="800">
              <a:latin typeface="Century Gothic"/>
              <a:ea typeface="Century Gothic"/>
              <a:cs typeface="Century Gothic"/>
              <a:sym typeface="Century Gothic"/>
            </a:endParaRPr>
          </a:p>
          <a:p>
            <a:pPr indent="0" lvl="0" marL="0" rtl="0" algn="l">
              <a:spcBef>
                <a:spcPts val="1200"/>
              </a:spcBef>
              <a:spcAft>
                <a:spcPts val="0"/>
              </a:spcAft>
              <a:buNone/>
            </a:pPr>
            <a:r>
              <a:t/>
            </a:r>
            <a:endParaRPr sz="800">
              <a:latin typeface="Century Gothic"/>
              <a:ea typeface="Century Gothic"/>
              <a:cs typeface="Century Gothic"/>
              <a:sym typeface="Century Gothic"/>
            </a:endParaRPr>
          </a:p>
          <a:p>
            <a:pPr indent="0" lvl="0" marL="0" rtl="0" algn="l">
              <a:spcBef>
                <a:spcPts val="0"/>
              </a:spcBef>
              <a:spcAft>
                <a:spcPts val="0"/>
              </a:spcAft>
              <a:buNone/>
            </a:pPr>
            <a:r>
              <a:t/>
            </a:r>
            <a:endParaRPr sz="800"/>
          </a:p>
        </p:txBody>
      </p:sp>
      <p:sp>
        <p:nvSpPr>
          <p:cNvPr id="464" name="Google Shape;464;p36"/>
          <p:cNvSpPr txBox="1"/>
          <p:nvPr/>
        </p:nvSpPr>
        <p:spPr>
          <a:xfrm>
            <a:off x="2610600" y="3492400"/>
            <a:ext cx="1894500" cy="1452300"/>
          </a:xfrm>
          <a:prstGeom prst="rect">
            <a:avLst/>
          </a:prstGeom>
          <a:noFill/>
          <a:ln>
            <a:noFill/>
          </a:ln>
        </p:spPr>
        <p:txBody>
          <a:bodyPr anchorCtr="0" anchor="t" bIns="91425" lIns="91425" spcFirstLastPara="1" rIns="91425" wrap="square" tIns="91425">
            <a:noAutofit/>
          </a:bodyPr>
          <a:lstStyle/>
          <a:p>
            <a:pPr indent="-279400" lvl="0" marL="457200" rtl="0" algn="l">
              <a:lnSpc>
                <a:spcPct val="115000"/>
              </a:lnSpc>
              <a:spcBef>
                <a:spcPts val="1200"/>
              </a:spcBef>
              <a:spcAft>
                <a:spcPts val="0"/>
              </a:spcAft>
              <a:buClr>
                <a:schemeClr val="dk1"/>
              </a:buClr>
              <a:buSzPts val="800"/>
              <a:buFont typeface="Century Gothic"/>
              <a:buChar char="●"/>
            </a:pPr>
            <a:r>
              <a:rPr b="1" lang="en-GB" sz="800">
                <a:solidFill>
                  <a:schemeClr val="dk1"/>
                </a:solidFill>
                <a:latin typeface="Century Gothic"/>
                <a:ea typeface="Century Gothic"/>
                <a:cs typeface="Century Gothic"/>
                <a:sym typeface="Century Gothic"/>
              </a:rPr>
              <a:t>Catecholamines (α2- Adrenergic)</a:t>
            </a:r>
            <a:endParaRPr b="1" sz="800">
              <a:solidFill>
                <a:schemeClr val="dk1"/>
              </a:solidFill>
              <a:latin typeface="Century Gothic"/>
              <a:ea typeface="Century Gothic"/>
              <a:cs typeface="Century Gothic"/>
              <a:sym typeface="Century Gothic"/>
            </a:endParaRPr>
          </a:p>
          <a:p>
            <a:pPr indent="-279400" lvl="0" marL="457200" rtl="0" algn="l">
              <a:lnSpc>
                <a:spcPct val="115000"/>
              </a:lnSpc>
              <a:spcBef>
                <a:spcPts val="0"/>
              </a:spcBef>
              <a:spcAft>
                <a:spcPts val="0"/>
              </a:spcAft>
              <a:buClr>
                <a:schemeClr val="dk1"/>
              </a:buClr>
              <a:buSzPts val="800"/>
              <a:buFont typeface="Century Gothic"/>
              <a:buChar char="●"/>
            </a:pPr>
            <a:r>
              <a:rPr b="1" lang="en-GB" sz="800">
                <a:solidFill>
                  <a:schemeClr val="dk1"/>
                </a:solidFill>
                <a:latin typeface="Century Gothic"/>
                <a:ea typeface="Century Gothic"/>
                <a:cs typeface="Century Gothic"/>
                <a:sym typeface="Century Gothic"/>
              </a:rPr>
              <a:t>Catecholamines (beta- Adrenergic)</a:t>
            </a:r>
            <a:endParaRPr b="1" sz="800">
              <a:solidFill>
                <a:schemeClr val="dk1"/>
              </a:solidFill>
              <a:latin typeface="Century Gothic"/>
              <a:ea typeface="Century Gothic"/>
              <a:cs typeface="Century Gothic"/>
              <a:sym typeface="Century Gothic"/>
            </a:endParaRPr>
          </a:p>
          <a:p>
            <a:pPr indent="-279400" lvl="0" marL="457200" rtl="0" algn="l">
              <a:lnSpc>
                <a:spcPct val="115000"/>
              </a:lnSpc>
              <a:spcBef>
                <a:spcPts val="0"/>
              </a:spcBef>
              <a:spcAft>
                <a:spcPts val="0"/>
              </a:spcAft>
              <a:buClr>
                <a:schemeClr val="dk1"/>
              </a:buClr>
              <a:buSzPts val="800"/>
              <a:buFont typeface="Century Gothic"/>
              <a:buChar char="●"/>
            </a:pPr>
            <a:r>
              <a:rPr b="1" lang="en-GB" sz="800">
                <a:solidFill>
                  <a:schemeClr val="dk1"/>
                </a:solidFill>
                <a:latin typeface="Century Gothic"/>
                <a:ea typeface="Century Gothic"/>
                <a:cs typeface="Century Gothic"/>
                <a:sym typeface="Century Gothic"/>
              </a:rPr>
              <a:t>Ant. Pituitary: ACTH, FSH, LH &amp; TSH</a:t>
            </a:r>
            <a:endParaRPr b="1" sz="800">
              <a:solidFill>
                <a:schemeClr val="dk1"/>
              </a:solidFill>
              <a:latin typeface="Century Gothic"/>
              <a:ea typeface="Century Gothic"/>
              <a:cs typeface="Century Gothic"/>
              <a:sym typeface="Century Gothic"/>
            </a:endParaRPr>
          </a:p>
          <a:p>
            <a:pPr indent="-279400" lvl="0" marL="457200" rtl="0" algn="l">
              <a:lnSpc>
                <a:spcPct val="115000"/>
              </a:lnSpc>
              <a:spcBef>
                <a:spcPts val="0"/>
              </a:spcBef>
              <a:spcAft>
                <a:spcPts val="0"/>
              </a:spcAft>
              <a:buClr>
                <a:schemeClr val="dk1"/>
              </a:buClr>
              <a:buSzPts val="800"/>
              <a:buFont typeface="Century Gothic"/>
              <a:buChar char="●"/>
            </a:pPr>
            <a:r>
              <a:rPr b="1" lang="en-GB" sz="800">
                <a:solidFill>
                  <a:schemeClr val="dk1"/>
                </a:solidFill>
                <a:latin typeface="Century Gothic"/>
                <a:ea typeface="Century Gothic"/>
                <a:cs typeface="Century Gothic"/>
                <a:sym typeface="Century Gothic"/>
              </a:rPr>
              <a:t>ADH (Renal V2-receptor)</a:t>
            </a:r>
            <a:endParaRPr b="1" sz="800">
              <a:solidFill>
                <a:schemeClr val="dk1"/>
              </a:solidFill>
              <a:latin typeface="Century Gothic"/>
              <a:ea typeface="Century Gothic"/>
              <a:cs typeface="Century Gothic"/>
              <a:sym typeface="Century Gothic"/>
            </a:endParaRPr>
          </a:p>
          <a:p>
            <a:pPr indent="-279400" lvl="0" marL="457200" rtl="0" algn="l">
              <a:lnSpc>
                <a:spcPct val="115000"/>
              </a:lnSpc>
              <a:spcBef>
                <a:spcPts val="0"/>
              </a:spcBef>
              <a:spcAft>
                <a:spcPts val="0"/>
              </a:spcAft>
              <a:buClr>
                <a:schemeClr val="dk1"/>
              </a:buClr>
              <a:buSzPts val="800"/>
              <a:buFont typeface="Century Gothic"/>
              <a:buChar char="●"/>
            </a:pPr>
            <a:r>
              <a:rPr b="1" lang="en-GB" sz="800">
                <a:solidFill>
                  <a:schemeClr val="dk1"/>
                </a:solidFill>
                <a:latin typeface="Century Gothic"/>
                <a:ea typeface="Century Gothic"/>
                <a:cs typeface="Century Gothic"/>
                <a:sym typeface="Century Gothic"/>
              </a:rPr>
              <a:t>Calcitonin &amp; PTH</a:t>
            </a:r>
            <a:endParaRPr b="1" sz="800">
              <a:solidFill>
                <a:schemeClr val="dk1"/>
              </a:solidFill>
              <a:latin typeface="Century Gothic"/>
              <a:ea typeface="Century Gothic"/>
              <a:cs typeface="Century Gothic"/>
              <a:sym typeface="Century Gothic"/>
            </a:endParaRPr>
          </a:p>
          <a:p>
            <a:pPr indent="-279400" lvl="0" marL="457200" rtl="0" algn="l">
              <a:lnSpc>
                <a:spcPct val="115000"/>
              </a:lnSpc>
              <a:spcBef>
                <a:spcPts val="0"/>
              </a:spcBef>
              <a:spcAft>
                <a:spcPts val="0"/>
              </a:spcAft>
              <a:buClr>
                <a:schemeClr val="dk1"/>
              </a:buClr>
              <a:buSzPts val="800"/>
              <a:buFont typeface="Century Gothic"/>
              <a:buChar char="●"/>
            </a:pPr>
            <a:r>
              <a:rPr b="1" lang="en-GB" sz="800">
                <a:solidFill>
                  <a:schemeClr val="dk1"/>
                </a:solidFill>
                <a:latin typeface="Century Gothic"/>
                <a:ea typeface="Century Gothic"/>
                <a:cs typeface="Century Gothic"/>
                <a:sym typeface="Century Gothic"/>
              </a:rPr>
              <a:t>Glucagon</a:t>
            </a:r>
            <a:endParaRPr b="1" sz="800">
              <a:solidFill>
                <a:schemeClr val="dk1"/>
              </a:solidFill>
              <a:latin typeface="Century Gothic"/>
              <a:ea typeface="Century Gothic"/>
              <a:cs typeface="Century Gothic"/>
              <a:sym typeface="Century Gothic"/>
            </a:endParaRPr>
          </a:p>
          <a:p>
            <a:pPr indent="0" lvl="0" marL="0" rtl="0" algn="l">
              <a:spcBef>
                <a:spcPts val="1200"/>
              </a:spcBef>
              <a:spcAft>
                <a:spcPts val="0"/>
              </a:spcAft>
              <a:buNone/>
            </a:pPr>
            <a:r>
              <a:t/>
            </a:r>
            <a:endParaRPr sz="800"/>
          </a:p>
        </p:txBody>
      </p:sp>
      <p:sp>
        <p:nvSpPr>
          <p:cNvPr id="465" name="Google Shape;465;p36"/>
          <p:cNvSpPr txBox="1"/>
          <p:nvPr/>
        </p:nvSpPr>
        <p:spPr>
          <a:xfrm>
            <a:off x="4219950" y="3568600"/>
            <a:ext cx="1548600" cy="1452300"/>
          </a:xfrm>
          <a:prstGeom prst="rect">
            <a:avLst/>
          </a:prstGeom>
          <a:noFill/>
          <a:ln>
            <a:noFill/>
          </a:ln>
        </p:spPr>
        <p:txBody>
          <a:bodyPr anchorCtr="0" anchor="t" bIns="91425" lIns="91425" spcFirstLastPara="1" rIns="91425" wrap="square" tIns="91425">
            <a:noAutofit/>
          </a:bodyPr>
          <a:lstStyle/>
          <a:p>
            <a:pPr indent="-279400" lvl="0" marL="457200" rtl="0" algn="l">
              <a:lnSpc>
                <a:spcPct val="115000"/>
              </a:lnSpc>
              <a:spcBef>
                <a:spcPts val="1200"/>
              </a:spcBef>
              <a:spcAft>
                <a:spcPts val="0"/>
              </a:spcAft>
              <a:buClr>
                <a:schemeClr val="dk1"/>
              </a:buClr>
              <a:buSzPts val="800"/>
              <a:buFont typeface="Century Gothic"/>
              <a:buChar char="●"/>
            </a:pPr>
            <a:r>
              <a:rPr b="1" lang="en-GB" sz="800">
                <a:solidFill>
                  <a:schemeClr val="dk1"/>
                </a:solidFill>
                <a:latin typeface="Century Gothic"/>
                <a:ea typeface="Century Gothic"/>
                <a:cs typeface="Century Gothic"/>
                <a:sym typeface="Century Gothic"/>
              </a:rPr>
              <a:t>Atrial natriuretic peptide (ANP)</a:t>
            </a:r>
            <a:endParaRPr b="1" sz="800">
              <a:solidFill>
                <a:schemeClr val="dk1"/>
              </a:solidFill>
              <a:latin typeface="Century Gothic"/>
              <a:ea typeface="Century Gothic"/>
              <a:cs typeface="Century Gothic"/>
              <a:sym typeface="Century Gothic"/>
            </a:endParaRPr>
          </a:p>
          <a:p>
            <a:pPr indent="-279400" lvl="0" marL="457200" rtl="0" algn="l">
              <a:lnSpc>
                <a:spcPct val="115000"/>
              </a:lnSpc>
              <a:spcBef>
                <a:spcPts val="0"/>
              </a:spcBef>
              <a:spcAft>
                <a:spcPts val="0"/>
              </a:spcAft>
              <a:buClr>
                <a:schemeClr val="dk1"/>
              </a:buClr>
              <a:buSzPts val="800"/>
              <a:buFont typeface="Century Gothic"/>
              <a:buChar char="●"/>
            </a:pPr>
            <a:r>
              <a:rPr b="1" lang="en-GB" sz="800">
                <a:solidFill>
                  <a:schemeClr val="dk1"/>
                </a:solidFill>
                <a:latin typeface="Century Gothic"/>
                <a:ea typeface="Century Gothic"/>
                <a:cs typeface="Century Gothic"/>
                <a:sym typeface="Century Gothic"/>
              </a:rPr>
              <a:t>Nitric oxide</a:t>
            </a:r>
            <a:endParaRPr sz="800"/>
          </a:p>
        </p:txBody>
      </p:sp>
      <p:sp>
        <p:nvSpPr>
          <p:cNvPr id="466" name="Google Shape;466;p36"/>
          <p:cNvSpPr txBox="1"/>
          <p:nvPr/>
        </p:nvSpPr>
        <p:spPr>
          <a:xfrm>
            <a:off x="5844875" y="3492400"/>
            <a:ext cx="1608900" cy="1452300"/>
          </a:xfrm>
          <a:prstGeom prst="rect">
            <a:avLst/>
          </a:prstGeom>
          <a:noFill/>
          <a:ln>
            <a:noFill/>
          </a:ln>
        </p:spPr>
        <p:txBody>
          <a:bodyPr anchorCtr="0" anchor="t" bIns="91425" lIns="91425" spcFirstLastPara="1" rIns="91425" wrap="square" tIns="91425">
            <a:noAutofit/>
          </a:bodyPr>
          <a:lstStyle/>
          <a:p>
            <a:pPr indent="-279400" lvl="0" marL="457200" rtl="0" algn="l">
              <a:lnSpc>
                <a:spcPct val="115000"/>
              </a:lnSpc>
              <a:spcBef>
                <a:spcPts val="1200"/>
              </a:spcBef>
              <a:spcAft>
                <a:spcPts val="0"/>
              </a:spcAft>
              <a:buClr>
                <a:schemeClr val="dk1"/>
              </a:buClr>
              <a:buSzPts val="800"/>
              <a:buFont typeface="Century Gothic"/>
              <a:buChar char="●"/>
            </a:pPr>
            <a:r>
              <a:rPr b="1" lang="en-GB" sz="800">
                <a:solidFill>
                  <a:schemeClr val="dk1"/>
                </a:solidFill>
                <a:latin typeface="Century Gothic"/>
                <a:ea typeface="Century Gothic"/>
                <a:cs typeface="Century Gothic"/>
                <a:sym typeface="Century Gothic"/>
              </a:rPr>
              <a:t>Acetylcholine (muscarinic)</a:t>
            </a:r>
            <a:endParaRPr b="1" sz="800">
              <a:solidFill>
                <a:schemeClr val="dk1"/>
              </a:solidFill>
              <a:latin typeface="Century Gothic"/>
              <a:ea typeface="Century Gothic"/>
              <a:cs typeface="Century Gothic"/>
              <a:sym typeface="Century Gothic"/>
            </a:endParaRPr>
          </a:p>
          <a:p>
            <a:pPr indent="-279400" lvl="0" marL="457200" rtl="0" algn="l">
              <a:lnSpc>
                <a:spcPct val="115000"/>
              </a:lnSpc>
              <a:spcBef>
                <a:spcPts val="0"/>
              </a:spcBef>
              <a:spcAft>
                <a:spcPts val="0"/>
              </a:spcAft>
              <a:buClr>
                <a:schemeClr val="dk1"/>
              </a:buClr>
              <a:buSzPts val="800"/>
              <a:buFont typeface="Century Gothic"/>
              <a:buChar char="●"/>
            </a:pPr>
            <a:r>
              <a:rPr b="1" lang="en-GB" sz="800">
                <a:solidFill>
                  <a:schemeClr val="dk1"/>
                </a:solidFill>
                <a:latin typeface="Century Gothic"/>
                <a:ea typeface="Century Gothic"/>
                <a:cs typeface="Century Gothic"/>
                <a:sym typeface="Century Gothic"/>
              </a:rPr>
              <a:t>Catecholamines (α1- Adrenergic)</a:t>
            </a:r>
            <a:endParaRPr b="1" sz="800">
              <a:solidFill>
                <a:schemeClr val="dk1"/>
              </a:solidFill>
              <a:latin typeface="Century Gothic"/>
              <a:ea typeface="Century Gothic"/>
              <a:cs typeface="Century Gothic"/>
              <a:sym typeface="Century Gothic"/>
            </a:endParaRPr>
          </a:p>
          <a:p>
            <a:pPr indent="-279400" lvl="0" marL="457200" rtl="0" algn="l">
              <a:lnSpc>
                <a:spcPct val="115000"/>
              </a:lnSpc>
              <a:spcBef>
                <a:spcPts val="0"/>
              </a:spcBef>
              <a:spcAft>
                <a:spcPts val="0"/>
              </a:spcAft>
              <a:buClr>
                <a:schemeClr val="dk1"/>
              </a:buClr>
              <a:buSzPts val="800"/>
              <a:buFont typeface="Century Gothic"/>
              <a:buChar char="●"/>
            </a:pPr>
            <a:r>
              <a:rPr b="1" lang="en-GB" sz="800">
                <a:solidFill>
                  <a:schemeClr val="dk1"/>
                </a:solidFill>
                <a:latin typeface="Century Gothic"/>
                <a:ea typeface="Century Gothic"/>
                <a:cs typeface="Century Gothic"/>
                <a:sym typeface="Century Gothic"/>
              </a:rPr>
              <a:t>Angiotensin II</a:t>
            </a:r>
            <a:endParaRPr b="1" sz="800">
              <a:solidFill>
                <a:schemeClr val="dk1"/>
              </a:solidFill>
              <a:latin typeface="Century Gothic"/>
              <a:ea typeface="Century Gothic"/>
              <a:cs typeface="Century Gothic"/>
              <a:sym typeface="Century Gothic"/>
            </a:endParaRPr>
          </a:p>
          <a:p>
            <a:pPr indent="-279400" lvl="0" marL="457200" rtl="0" algn="l">
              <a:lnSpc>
                <a:spcPct val="115000"/>
              </a:lnSpc>
              <a:spcBef>
                <a:spcPts val="0"/>
              </a:spcBef>
              <a:spcAft>
                <a:spcPts val="0"/>
              </a:spcAft>
              <a:buClr>
                <a:schemeClr val="dk1"/>
              </a:buClr>
              <a:buSzPts val="800"/>
              <a:buFont typeface="Century Gothic"/>
              <a:buChar char="●"/>
            </a:pPr>
            <a:r>
              <a:rPr b="1" lang="en-GB" sz="800">
                <a:solidFill>
                  <a:schemeClr val="dk1"/>
                </a:solidFill>
                <a:latin typeface="Century Gothic"/>
                <a:ea typeface="Century Gothic"/>
                <a:cs typeface="Century Gothic"/>
                <a:sym typeface="Century Gothic"/>
              </a:rPr>
              <a:t>ADH (vasopressin): Extra-renal V1-receptor</a:t>
            </a:r>
            <a:endParaRPr sz="800"/>
          </a:p>
        </p:txBody>
      </p:sp>
      <p:sp>
        <p:nvSpPr>
          <p:cNvPr id="467" name="Google Shape;467;p36"/>
          <p:cNvSpPr txBox="1"/>
          <p:nvPr/>
        </p:nvSpPr>
        <p:spPr>
          <a:xfrm>
            <a:off x="7453625" y="3562738"/>
            <a:ext cx="1548600" cy="1452300"/>
          </a:xfrm>
          <a:prstGeom prst="rect">
            <a:avLst/>
          </a:prstGeom>
          <a:noFill/>
          <a:ln>
            <a:noFill/>
          </a:ln>
        </p:spPr>
        <p:txBody>
          <a:bodyPr anchorCtr="0" anchor="t" bIns="91425" lIns="91425" spcFirstLastPara="1" rIns="91425" wrap="square" tIns="91425">
            <a:noAutofit/>
          </a:bodyPr>
          <a:lstStyle/>
          <a:p>
            <a:pPr indent="-279400" lvl="0" marL="457200" rtl="0" algn="l">
              <a:lnSpc>
                <a:spcPct val="115000"/>
              </a:lnSpc>
              <a:spcBef>
                <a:spcPts val="1200"/>
              </a:spcBef>
              <a:spcAft>
                <a:spcPts val="0"/>
              </a:spcAft>
              <a:buClr>
                <a:schemeClr val="dk1"/>
              </a:buClr>
              <a:buSzPts val="800"/>
              <a:buFont typeface="Century Gothic"/>
              <a:buChar char="●"/>
            </a:pPr>
            <a:r>
              <a:rPr b="1" lang="en-GB" sz="800">
                <a:solidFill>
                  <a:schemeClr val="dk1"/>
                </a:solidFill>
                <a:latin typeface="Century Gothic"/>
                <a:ea typeface="Century Gothic"/>
                <a:cs typeface="Century Gothic"/>
                <a:sym typeface="Century Gothic"/>
              </a:rPr>
              <a:t>Insulin</a:t>
            </a:r>
            <a:endParaRPr b="1" sz="800">
              <a:solidFill>
                <a:schemeClr val="dk1"/>
              </a:solidFill>
              <a:latin typeface="Century Gothic"/>
              <a:ea typeface="Century Gothic"/>
              <a:cs typeface="Century Gothic"/>
              <a:sym typeface="Century Gothic"/>
            </a:endParaRPr>
          </a:p>
          <a:p>
            <a:pPr indent="-279400" lvl="0" marL="457200" rtl="0" algn="l">
              <a:lnSpc>
                <a:spcPct val="115000"/>
              </a:lnSpc>
              <a:spcBef>
                <a:spcPts val="0"/>
              </a:spcBef>
              <a:spcAft>
                <a:spcPts val="0"/>
              </a:spcAft>
              <a:buClr>
                <a:schemeClr val="dk1"/>
              </a:buClr>
              <a:buSzPts val="800"/>
              <a:buFont typeface="Century Gothic"/>
              <a:buChar char="●"/>
            </a:pPr>
            <a:r>
              <a:rPr b="1" lang="en-GB" sz="800">
                <a:solidFill>
                  <a:schemeClr val="dk1"/>
                </a:solidFill>
                <a:latin typeface="Century Gothic"/>
                <a:ea typeface="Century Gothic"/>
                <a:cs typeface="Century Gothic"/>
                <a:sym typeface="Century Gothic"/>
              </a:rPr>
              <a:t>GH &amp; Prolactin </a:t>
            </a:r>
            <a:endParaRPr b="1" sz="800">
              <a:solidFill>
                <a:schemeClr val="dk1"/>
              </a:solidFill>
              <a:latin typeface="Century Gothic"/>
              <a:ea typeface="Century Gothic"/>
              <a:cs typeface="Century Gothic"/>
              <a:sym typeface="Century Gothic"/>
            </a:endParaRPr>
          </a:p>
          <a:p>
            <a:pPr indent="-279400" lvl="0" marL="457200" rtl="0" algn="l">
              <a:lnSpc>
                <a:spcPct val="115000"/>
              </a:lnSpc>
              <a:spcBef>
                <a:spcPts val="0"/>
              </a:spcBef>
              <a:spcAft>
                <a:spcPts val="0"/>
              </a:spcAft>
              <a:buClr>
                <a:schemeClr val="dk1"/>
              </a:buClr>
              <a:buSzPts val="800"/>
              <a:buFont typeface="Century Gothic"/>
              <a:buChar char="●"/>
            </a:pPr>
            <a:r>
              <a:rPr b="1" lang="en-GB" sz="800">
                <a:solidFill>
                  <a:schemeClr val="dk1"/>
                </a:solidFill>
                <a:latin typeface="Century Gothic"/>
                <a:ea typeface="Century Gothic"/>
                <a:cs typeface="Century Gothic"/>
                <a:sym typeface="Century Gothic"/>
              </a:rPr>
              <a:t>Erythropoietin</a:t>
            </a:r>
            <a:endParaRPr b="1" sz="800"/>
          </a:p>
        </p:txBody>
      </p:sp>
      <p:graphicFrame>
        <p:nvGraphicFramePr>
          <p:cNvPr id="468" name="Google Shape;468;p36"/>
          <p:cNvGraphicFramePr/>
          <p:nvPr/>
        </p:nvGraphicFramePr>
        <p:xfrm>
          <a:off x="76200" y="121675"/>
          <a:ext cx="3000000" cy="3000000"/>
        </p:xfrm>
        <a:graphic>
          <a:graphicData uri="http://schemas.openxmlformats.org/drawingml/2006/table">
            <a:tbl>
              <a:tblPr>
                <a:noFill/>
                <a:tableStyleId>{5AD2F1A8-1261-4F83-A588-F66C13D919BB}</a:tableStyleId>
              </a:tblPr>
              <a:tblGrid>
                <a:gridCol w="698125"/>
                <a:gridCol w="1308550"/>
                <a:gridCol w="902375"/>
              </a:tblGrid>
              <a:tr h="310775">
                <a:tc>
                  <a:txBody>
                    <a:bodyPr/>
                    <a:lstStyle/>
                    <a:p>
                      <a:pPr indent="0" lvl="0" marL="0" rtl="0" algn="l">
                        <a:spcBef>
                          <a:spcPts val="0"/>
                        </a:spcBef>
                        <a:spcAft>
                          <a:spcPts val="0"/>
                        </a:spcAft>
                        <a:buNone/>
                      </a:pPr>
                      <a:r>
                        <a:t/>
                      </a:r>
                      <a:endParaRPr sz="600">
                        <a:latin typeface="Century Gothic"/>
                        <a:ea typeface="Century Gothic"/>
                        <a:cs typeface="Century Gothic"/>
                        <a:sym typeface="Century Gothic"/>
                      </a:endParaRPr>
                    </a:p>
                  </a:txBody>
                  <a:tcPr marT="91425" marB="91425" marR="91425" marL="91425" anchor="ctr">
                    <a:solidFill>
                      <a:srgbClr val="1182DA"/>
                    </a:solidFill>
                  </a:tcPr>
                </a:tc>
                <a:tc>
                  <a:txBody>
                    <a:bodyPr/>
                    <a:lstStyle/>
                    <a:p>
                      <a:pPr indent="0" lvl="0" marL="0" rtl="0" algn="ctr">
                        <a:spcBef>
                          <a:spcPts val="0"/>
                        </a:spcBef>
                        <a:spcAft>
                          <a:spcPts val="0"/>
                        </a:spcAft>
                        <a:buNone/>
                      </a:pPr>
                      <a:r>
                        <a:rPr b="1" lang="en-GB" sz="600">
                          <a:solidFill>
                            <a:srgbClr val="FFFFFF"/>
                          </a:solidFill>
                          <a:latin typeface="Century Gothic"/>
                          <a:ea typeface="Century Gothic"/>
                          <a:cs typeface="Century Gothic"/>
                          <a:sym typeface="Century Gothic"/>
                        </a:rPr>
                        <a:t>Group l</a:t>
                      </a:r>
                      <a:endParaRPr b="1" sz="600">
                        <a:solidFill>
                          <a:srgbClr val="FFFFFF"/>
                        </a:solidFill>
                        <a:latin typeface="Century Gothic"/>
                        <a:ea typeface="Century Gothic"/>
                        <a:cs typeface="Century Gothic"/>
                        <a:sym typeface="Century Gothic"/>
                      </a:endParaRPr>
                    </a:p>
                    <a:p>
                      <a:pPr indent="0" lvl="0" marL="0" rtl="0" algn="ctr">
                        <a:spcBef>
                          <a:spcPts val="0"/>
                        </a:spcBef>
                        <a:spcAft>
                          <a:spcPts val="0"/>
                        </a:spcAft>
                        <a:buNone/>
                      </a:pPr>
                      <a:r>
                        <a:rPr b="1" lang="en-GB" sz="600">
                          <a:solidFill>
                            <a:srgbClr val="FFFFFF"/>
                          </a:solidFill>
                          <a:latin typeface="Century Gothic"/>
                          <a:ea typeface="Century Gothic"/>
                          <a:cs typeface="Century Gothic"/>
                          <a:sym typeface="Century Gothic"/>
                        </a:rPr>
                        <a:t>(Steroid-Thyroid superfamily)</a:t>
                      </a:r>
                      <a:endParaRPr b="1" sz="600">
                        <a:solidFill>
                          <a:srgbClr val="FFFFFF"/>
                        </a:solidFill>
                        <a:latin typeface="Century Gothic"/>
                        <a:ea typeface="Century Gothic"/>
                        <a:cs typeface="Century Gothic"/>
                        <a:sym typeface="Century Gothic"/>
                      </a:endParaRPr>
                    </a:p>
                  </a:txBody>
                  <a:tcPr marT="91425" marB="91425" marR="91425" marL="91425" anchor="ctr">
                    <a:solidFill>
                      <a:srgbClr val="1182DA"/>
                    </a:solidFill>
                  </a:tcPr>
                </a:tc>
                <a:tc>
                  <a:txBody>
                    <a:bodyPr/>
                    <a:lstStyle/>
                    <a:p>
                      <a:pPr indent="0" lvl="0" marL="0" rtl="0" algn="ctr">
                        <a:spcBef>
                          <a:spcPts val="0"/>
                        </a:spcBef>
                        <a:spcAft>
                          <a:spcPts val="0"/>
                        </a:spcAft>
                        <a:buNone/>
                      </a:pPr>
                      <a:r>
                        <a:rPr b="1" lang="en-GB" sz="600">
                          <a:solidFill>
                            <a:srgbClr val="FFFFFF"/>
                          </a:solidFill>
                          <a:latin typeface="Century Gothic"/>
                          <a:ea typeface="Century Gothic"/>
                          <a:cs typeface="Century Gothic"/>
                          <a:sym typeface="Century Gothic"/>
                        </a:rPr>
                        <a:t>Group ll</a:t>
                      </a:r>
                      <a:endParaRPr b="1" sz="600">
                        <a:solidFill>
                          <a:srgbClr val="FFFFFF"/>
                        </a:solidFill>
                        <a:latin typeface="Century Gothic"/>
                        <a:ea typeface="Century Gothic"/>
                        <a:cs typeface="Century Gothic"/>
                        <a:sym typeface="Century Gothic"/>
                      </a:endParaRPr>
                    </a:p>
                    <a:p>
                      <a:pPr indent="0" lvl="0" marL="0" rtl="0" algn="ctr">
                        <a:spcBef>
                          <a:spcPts val="0"/>
                        </a:spcBef>
                        <a:spcAft>
                          <a:spcPts val="0"/>
                        </a:spcAft>
                        <a:buNone/>
                      </a:pPr>
                      <a:r>
                        <a:t/>
                      </a:r>
                      <a:endParaRPr b="1" sz="600">
                        <a:solidFill>
                          <a:srgbClr val="FFFFFF"/>
                        </a:solidFill>
                        <a:latin typeface="Century Gothic"/>
                        <a:ea typeface="Century Gothic"/>
                        <a:cs typeface="Century Gothic"/>
                        <a:sym typeface="Century Gothic"/>
                      </a:endParaRPr>
                    </a:p>
                  </a:txBody>
                  <a:tcPr marT="91425" marB="91425" marR="91425" marL="91425" anchor="ctr">
                    <a:solidFill>
                      <a:srgbClr val="1182DA"/>
                    </a:solidFill>
                  </a:tcPr>
                </a:tc>
              </a:tr>
              <a:tr h="231500">
                <a:tc>
                  <a:txBody>
                    <a:bodyPr/>
                    <a:lstStyle/>
                    <a:p>
                      <a:pPr indent="0" lvl="0" marL="0" rtl="0" algn="ctr">
                        <a:spcBef>
                          <a:spcPts val="0"/>
                        </a:spcBef>
                        <a:spcAft>
                          <a:spcPts val="0"/>
                        </a:spcAft>
                        <a:buNone/>
                      </a:pPr>
                      <a:r>
                        <a:rPr b="1" lang="en-GB" sz="600">
                          <a:latin typeface="Century Gothic"/>
                          <a:ea typeface="Century Gothic"/>
                          <a:cs typeface="Century Gothic"/>
                          <a:sym typeface="Century Gothic"/>
                        </a:rPr>
                        <a:t>Solubility</a:t>
                      </a:r>
                      <a:endParaRPr b="1" sz="600">
                        <a:latin typeface="Century Gothic"/>
                        <a:ea typeface="Century Gothic"/>
                        <a:cs typeface="Century Gothic"/>
                        <a:sym typeface="Century Gothic"/>
                      </a:endParaRPr>
                    </a:p>
                  </a:txBody>
                  <a:tcPr marT="91425" marB="91425" marR="91425" marL="91425" anchor="ctr">
                    <a:solidFill>
                      <a:srgbClr val="1182DA">
                        <a:alpha val="45000"/>
                      </a:srgbClr>
                    </a:solidFill>
                  </a:tcPr>
                </a:tc>
                <a:tc>
                  <a:txBody>
                    <a:bodyPr/>
                    <a:lstStyle/>
                    <a:p>
                      <a:pPr indent="0" lvl="0" marL="0" rtl="0" algn="l">
                        <a:spcBef>
                          <a:spcPts val="0"/>
                        </a:spcBef>
                        <a:spcAft>
                          <a:spcPts val="0"/>
                        </a:spcAft>
                        <a:buNone/>
                      </a:pPr>
                      <a:r>
                        <a:rPr lang="en-GB" sz="600">
                          <a:latin typeface="Century Gothic"/>
                          <a:ea typeface="Century Gothic"/>
                          <a:cs typeface="Century Gothic"/>
                          <a:sym typeface="Century Gothic"/>
                        </a:rPr>
                        <a:t>Lipophilic</a:t>
                      </a:r>
                      <a:endParaRPr sz="600">
                        <a:latin typeface="Century Gothic"/>
                        <a:ea typeface="Century Gothic"/>
                        <a:cs typeface="Century Gothic"/>
                        <a:sym typeface="Century Gothic"/>
                      </a:endParaRPr>
                    </a:p>
                  </a:txBody>
                  <a:tcPr marT="91425" marB="91425" marR="91425" marL="91425" anchor="ctr"/>
                </a:tc>
                <a:tc>
                  <a:txBody>
                    <a:bodyPr/>
                    <a:lstStyle/>
                    <a:p>
                      <a:pPr indent="0" lvl="0" marL="0" rtl="0" algn="l">
                        <a:spcBef>
                          <a:spcPts val="0"/>
                        </a:spcBef>
                        <a:spcAft>
                          <a:spcPts val="0"/>
                        </a:spcAft>
                        <a:buNone/>
                      </a:pPr>
                      <a:r>
                        <a:rPr lang="en-GB" sz="600">
                          <a:latin typeface="Century Gothic"/>
                          <a:ea typeface="Century Gothic"/>
                          <a:cs typeface="Century Gothic"/>
                          <a:sym typeface="Century Gothic"/>
                        </a:rPr>
                        <a:t>Hydrophilic</a:t>
                      </a:r>
                      <a:endParaRPr sz="600">
                        <a:latin typeface="Century Gothic"/>
                        <a:ea typeface="Century Gothic"/>
                        <a:cs typeface="Century Gothic"/>
                        <a:sym typeface="Century Gothic"/>
                      </a:endParaRPr>
                    </a:p>
                  </a:txBody>
                  <a:tcPr marT="91425" marB="91425" marR="91425" marL="91425" anchor="ctr"/>
                </a:tc>
              </a:tr>
              <a:tr h="310775">
                <a:tc>
                  <a:txBody>
                    <a:bodyPr/>
                    <a:lstStyle/>
                    <a:p>
                      <a:pPr indent="0" lvl="0" marL="0" rtl="0" algn="ctr">
                        <a:spcBef>
                          <a:spcPts val="0"/>
                        </a:spcBef>
                        <a:spcAft>
                          <a:spcPts val="0"/>
                        </a:spcAft>
                        <a:buNone/>
                      </a:pPr>
                      <a:r>
                        <a:rPr b="1" lang="en-GB" sz="600">
                          <a:latin typeface="Century Gothic"/>
                          <a:ea typeface="Century Gothic"/>
                          <a:cs typeface="Century Gothic"/>
                          <a:sym typeface="Century Gothic"/>
                        </a:rPr>
                        <a:t>Transport proteins</a:t>
                      </a:r>
                      <a:endParaRPr b="1" sz="600">
                        <a:latin typeface="Century Gothic"/>
                        <a:ea typeface="Century Gothic"/>
                        <a:cs typeface="Century Gothic"/>
                        <a:sym typeface="Century Gothic"/>
                      </a:endParaRPr>
                    </a:p>
                  </a:txBody>
                  <a:tcPr marT="91425" marB="91425" marR="91425" marL="91425" anchor="ctr">
                    <a:solidFill>
                      <a:srgbClr val="1182DA">
                        <a:alpha val="45000"/>
                      </a:srgbClr>
                    </a:solidFill>
                  </a:tcPr>
                </a:tc>
                <a:tc>
                  <a:txBody>
                    <a:bodyPr/>
                    <a:lstStyle/>
                    <a:p>
                      <a:pPr indent="0" lvl="0" marL="0" rtl="0" algn="l">
                        <a:spcBef>
                          <a:spcPts val="0"/>
                        </a:spcBef>
                        <a:spcAft>
                          <a:spcPts val="0"/>
                        </a:spcAft>
                        <a:buNone/>
                      </a:pPr>
                      <a:r>
                        <a:rPr lang="en-GB" sz="600">
                          <a:latin typeface="Century Gothic"/>
                          <a:ea typeface="Century Gothic"/>
                          <a:cs typeface="Century Gothic"/>
                          <a:sym typeface="Century Gothic"/>
                        </a:rPr>
                        <a:t>Yes</a:t>
                      </a:r>
                      <a:endParaRPr sz="600">
                        <a:latin typeface="Century Gothic"/>
                        <a:ea typeface="Century Gothic"/>
                        <a:cs typeface="Century Gothic"/>
                        <a:sym typeface="Century Gothic"/>
                      </a:endParaRPr>
                    </a:p>
                  </a:txBody>
                  <a:tcPr marT="91425" marB="91425" marR="91425" marL="91425" anchor="ctr"/>
                </a:tc>
                <a:tc>
                  <a:txBody>
                    <a:bodyPr/>
                    <a:lstStyle/>
                    <a:p>
                      <a:pPr indent="0" lvl="0" marL="0" rtl="0" algn="l">
                        <a:spcBef>
                          <a:spcPts val="0"/>
                        </a:spcBef>
                        <a:spcAft>
                          <a:spcPts val="0"/>
                        </a:spcAft>
                        <a:buNone/>
                      </a:pPr>
                      <a:r>
                        <a:rPr lang="en-GB" sz="600">
                          <a:latin typeface="Century Gothic"/>
                          <a:ea typeface="Century Gothic"/>
                          <a:cs typeface="Century Gothic"/>
                          <a:sym typeface="Century Gothic"/>
                        </a:rPr>
                        <a:t>No</a:t>
                      </a:r>
                      <a:endParaRPr sz="600">
                        <a:latin typeface="Century Gothic"/>
                        <a:ea typeface="Century Gothic"/>
                        <a:cs typeface="Century Gothic"/>
                        <a:sym typeface="Century Gothic"/>
                      </a:endParaRPr>
                    </a:p>
                  </a:txBody>
                  <a:tcPr marT="91425" marB="91425" marR="91425" marL="91425" anchor="ctr"/>
                </a:tc>
              </a:tr>
              <a:tr h="310775">
                <a:tc>
                  <a:txBody>
                    <a:bodyPr/>
                    <a:lstStyle/>
                    <a:p>
                      <a:pPr indent="0" lvl="0" marL="0" rtl="0" algn="ctr">
                        <a:spcBef>
                          <a:spcPts val="0"/>
                        </a:spcBef>
                        <a:spcAft>
                          <a:spcPts val="0"/>
                        </a:spcAft>
                        <a:buNone/>
                      </a:pPr>
                      <a:r>
                        <a:rPr b="1" lang="en-GB" sz="600">
                          <a:latin typeface="Century Gothic"/>
                          <a:ea typeface="Century Gothic"/>
                          <a:cs typeface="Century Gothic"/>
                          <a:sym typeface="Century Gothic"/>
                        </a:rPr>
                        <a:t>Plasma half-life</a:t>
                      </a:r>
                      <a:endParaRPr b="1" sz="600">
                        <a:latin typeface="Century Gothic"/>
                        <a:ea typeface="Century Gothic"/>
                        <a:cs typeface="Century Gothic"/>
                        <a:sym typeface="Century Gothic"/>
                      </a:endParaRPr>
                    </a:p>
                  </a:txBody>
                  <a:tcPr marT="91425" marB="91425" marR="91425" marL="91425" anchor="ctr">
                    <a:solidFill>
                      <a:srgbClr val="1182DA">
                        <a:alpha val="45000"/>
                      </a:srgbClr>
                    </a:solidFill>
                  </a:tcPr>
                </a:tc>
                <a:tc>
                  <a:txBody>
                    <a:bodyPr/>
                    <a:lstStyle/>
                    <a:p>
                      <a:pPr indent="0" lvl="0" marL="0" rtl="0" algn="l">
                        <a:spcBef>
                          <a:spcPts val="0"/>
                        </a:spcBef>
                        <a:spcAft>
                          <a:spcPts val="0"/>
                        </a:spcAft>
                        <a:buNone/>
                      </a:pPr>
                      <a:r>
                        <a:rPr lang="en-GB" sz="600">
                          <a:latin typeface="Century Gothic"/>
                          <a:ea typeface="Century Gothic"/>
                          <a:cs typeface="Century Gothic"/>
                          <a:sym typeface="Century Gothic"/>
                        </a:rPr>
                        <a:t>Long (Hours-Days)</a:t>
                      </a:r>
                      <a:endParaRPr sz="600">
                        <a:latin typeface="Century Gothic"/>
                        <a:ea typeface="Century Gothic"/>
                        <a:cs typeface="Century Gothic"/>
                        <a:sym typeface="Century Gothic"/>
                      </a:endParaRPr>
                    </a:p>
                  </a:txBody>
                  <a:tcPr marT="91425" marB="91425" marR="91425" marL="91425" anchor="ctr"/>
                </a:tc>
                <a:tc>
                  <a:txBody>
                    <a:bodyPr/>
                    <a:lstStyle/>
                    <a:p>
                      <a:pPr indent="0" lvl="0" marL="0" rtl="0" algn="l">
                        <a:spcBef>
                          <a:spcPts val="0"/>
                        </a:spcBef>
                        <a:spcAft>
                          <a:spcPts val="0"/>
                        </a:spcAft>
                        <a:buNone/>
                      </a:pPr>
                      <a:r>
                        <a:rPr lang="en-GB" sz="600">
                          <a:latin typeface="Century Gothic"/>
                          <a:ea typeface="Century Gothic"/>
                          <a:cs typeface="Century Gothic"/>
                          <a:sym typeface="Century Gothic"/>
                        </a:rPr>
                        <a:t>Short (Minutes)</a:t>
                      </a:r>
                      <a:endParaRPr sz="600">
                        <a:latin typeface="Century Gothic"/>
                        <a:ea typeface="Century Gothic"/>
                        <a:cs typeface="Century Gothic"/>
                        <a:sym typeface="Century Gothic"/>
                      </a:endParaRPr>
                    </a:p>
                  </a:txBody>
                  <a:tcPr marT="91425" marB="91425" marR="91425" marL="91425" anchor="ctr"/>
                </a:tc>
              </a:tr>
              <a:tr h="231500">
                <a:tc>
                  <a:txBody>
                    <a:bodyPr/>
                    <a:lstStyle/>
                    <a:p>
                      <a:pPr indent="0" lvl="0" marL="0" rtl="0" algn="ctr">
                        <a:spcBef>
                          <a:spcPts val="0"/>
                        </a:spcBef>
                        <a:spcAft>
                          <a:spcPts val="0"/>
                        </a:spcAft>
                        <a:buNone/>
                      </a:pPr>
                      <a:r>
                        <a:rPr b="1" lang="en-GB" sz="600">
                          <a:latin typeface="Century Gothic"/>
                          <a:ea typeface="Century Gothic"/>
                          <a:cs typeface="Century Gothic"/>
                          <a:sym typeface="Century Gothic"/>
                        </a:rPr>
                        <a:t>Receptor</a:t>
                      </a:r>
                      <a:endParaRPr b="1" sz="600">
                        <a:latin typeface="Century Gothic"/>
                        <a:ea typeface="Century Gothic"/>
                        <a:cs typeface="Century Gothic"/>
                        <a:sym typeface="Century Gothic"/>
                      </a:endParaRPr>
                    </a:p>
                  </a:txBody>
                  <a:tcPr marT="91425" marB="91425" marR="91425" marL="91425" anchor="ctr">
                    <a:solidFill>
                      <a:srgbClr val="1182DA">
                        <a:alpha val="45000"/>
                      </a:srgbClr>
                    </a:solidFill>
                  </a:tcPr>
                </a:tc>
                <a:tc>
                  <a:txBody>
                    <a:bodyPr/>
                    <a:lstStyle/>
                    <a:p>
                      <a:pPr indent="0" lvl="0" marL="0" rtl="0" algn="l">
                        <a:spcBef>
                          <a:spcPts val="0"/>
                        </a:spcBef>
                        <a:spcAft>
                          <a:spcPts val="0"/>
                        </a:spcAft>
                        <a:buNone/>
                      </a:pPr>
                      <a:r>
                        <a:rPr lang="en-GB" sz="600">
                          <a:latin typeface="Century Gothic"/>
                          <a:ea typeface="Century Gothic"/>
                          <a:cs typeface="Century Gothic"/>
                          <a:sym typeface="Century Gothic"/>
                        </a:rPr>
                        <a:t>Intracellular</a:t>
                      </a:r>
                      <a:endParaRPr sz="600">
                        <a:latin typeface="Century Gothic"/>
                        <a:ea typeface="Century Gothic"/>
                        <a:cs typeface="Century Gothic"/>
                        <a:sym typeface="Century Gothic"/>
                      </a:endParaRPr>
                    </a:p>
                  </a:txBody>
                  <a:tcPr marT="91425" marB="91425" marR="91425" marL="91425" anchor="ctr"/>
                </a:tc>
                <a:tc>
                  <a:txBody>
                    <a:bodyPr/>
                    <a:lstStyle/>
                    <a:p>
                      <a:pPr indent="0" lvl="0" marL="0" rtl="0" algn="l">
                        <a:spcBef>
                          <a:spcPts val="0"/>
                        </a:spcBef>
                        <a:spcAft>
                          <a:spcPts val="0"/>
                        </a:spcAft>
                        <a:buNone/>
                      </a:pPr>
                      <a:r>
                        <a:rPr lang="en-GB" sz="600">
                          <a:latin typeface="Century Gothic"/>
                          <a:ea typeface="Century Gothic"/>
                          <a:cs typeface="Century Gothic"/>
                          <a:sym typeface="Century Gothic"/>
                        </a:rPr>
                        <a:t>Plasma membrane</a:t>
                      </a:r>
                      <a:endParaRPr sz="600">
                        <a:latin typeface="Century Gothic"/>
                        <a:ea typeface="Century Gothic"/>
                        <a:cs typeface="Century Gothic"/>
                        <a:sym typeface="Century Gothic"/>
                      </a:endParaRPr>
                    </a:p>
                  </a:txBody>
                  <a:tcPr marT="91425" marB="91425" marR="91425" marL="91425" anchor="ct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6D9EEB"/>
        </a:solidFill>
      </p:bgPr>
    </p:bg>
    <p:spTree>
      <p:nvGrpSpPr>
        <p:cNvPr id="472" name="Shape 472"/>
        <p:cNvGrpSpPr/>
        <p:nvPr/>
      </p:nvGrpSpPr>
      <p:grpSpPr>
        <a:xfrm>
          <a:off x="0" y="0"/>
          <a:ext cx="0" cy="0"/>
          <a:chOff x="0" y="0"/>
          <a:chExt cx="0" cy="0"/>
        </a:xfrm>
      </p:grpSpPr>
      <p:sp>
        <p:nvSpPr>
          <p:cNvPr id="473" name="Google Shape;473;p37"/>
          <p:cNvSpPr txBox="1"/>
          <p:nvPr/>
        </p:nvSpPr>
        <p:spPr>
          <a:xfrm>
            <a:off x="53475" y="685556"/>
            <a:ext cx="5892000" cy="4381800"/>
          </a:xfrm>
          <a:prstGeom prst="rect">
            <a:avLst/>
          </a:prstGeom>
          <a:solidFill>
            <a:srgbClr val="FFFFFF"/>
          </a:solidFill>
          <a:ln cap="flat" cmpd="sng" w="9525">
            <a:solidFill>
              <a:srgbClr val="999999"/>
            </a:solidFill>
            <a:prstDash val="solid"/>
            <a:round/>
            <a:headEnd len="sm" w="sm" type="none"/>
            <a:tailEnd len="sm" w="sm" type="none"/>
          </a:ln>
        </p:spPr>
        <p:txBody>
          <a:bodyPr anchorCtr="0" anchor="t" bIns="68575" lIns="68575" spcFirstLastPara="1" rIns="68575" wrap="square" tIns="68575">
            <a:noAutofit/>
          </a:bodyPr>
          <a:lstStyle/>
          <a:p>
            <a:pPr indent="0" lvl="0" marL="0" rtl="0" algn="ctr">
              <a:spcBef>
                <a:spcPts val="0"/>
              </a:spcBef>
              <a:spcAft>
                <a:spcPts val="0"/>
              </a:spcAft>
              <a:buNone/>
            </a:pPr>
            <a:r>
              <a:rPr b="1" lang="en-GB" sz="1500">
                <a:solidFill>
                  <a:srgbClr val="FFFFFF"/>
                </a:solidFill>
                <a:highlight>
                  <a:srgbClr val="3C78D8"/>
                </a:highlight>
                <a:latin typeface="Comfortaa"/>
                <a:ea typeface="Comfortaa"/>
                <a:cs typeface="Comfortaa"/>
                <a:sym typeface="Comfortaa"/>
              </a:rPr>
              <a:t> MCQs :</a:t>
            </a:r>
            <a:endParaRPr b="1" sz="1500" u="sng">
              <a:solidFill>
                <a:srgbClr val="FFFFFF"/>
              </a:solidFill>
              <a:highlight>
                <a:srgbClr val="3C78D8"/>
              </a:highlight>
              <a:latin typeface="Comfortaa"/>
              <a:ea typeface="Comfortaa"/>
              <a:cs typeface="Comfortaa"/>
              <a:sym typeface="Comfortaa"/>
            </a:endParaRPr>
          </a:p>
          <a:p>
            <a:pPr indent="0" lvl="0" marL="0" rtl="0" algn="l">
              <a:spcBef>
                <a:spcPts val="0"/>
              </a:spcBef>
              <a:spcAft>
                <a:spcPts val="0"/>
              </a:spcAft>
              <a:buNone/>
            </a:pPr>
            <a:r>
              <a:t/>
            </a:r>
            <a:endParaRPr b="1" sz="1200" u="sng">
              <a:solidFill>
                <a:srgbClr val="00A1DA"/>
              </a:solidFill>
              <a:latin typeface="Century Gothic"/>
              <a:ea typeface="Century Gothic"/>
              <a:cs typeface="Century Gothic"/>
              <a:sym typeface="Century Gothic"/>
            </a:endParaRPr>
          </a:p>
          <a:p>
            <a:pPr indent="0" lvl="0" marL="0" rtl="0" algn="l">
              <a:spcBef>
                <a:spcPts val="0"/>
              </a:spcBef>
              <a:spcAft>
                <a:spcPts val="0"/>
              </a:spcAft>
              <a:buNone/>
            </a:pPr>
            <a:r>
              <a:rPr b="1" lang="en-GB" sz="1200" u="sng">
                <a:solidFill>
                  <a:srgbClr val="3C78D8"/>
                </a:solidFill>
                <a:latin typeface="Century Gothic"/>
                <a:ea typeface="Century Gothic"/>
                <a:cs typeface="Century Gothic"/>
                <a:sym typeface="Century Gothic"/>
              </a:rPr>
              <a:t>Q1:</a:t>
            </a:r>
            <a:r>
              <a:rPr b="1" lang="en-GB" sz="1200">
                <a:solidFill>
                  <a:srgbClr val="3C78D8"/>
                </a:solidFill>
                <a:latin typeface="Century Gothic"/>
                <a:ea typeface="Century Gothic"/>
                <a:cs typeface="Century Gothic"/>
                <a:sym typeface="Century Gothic"/>
              </a:rPr>
              <a:t> Which of the following uses cGMP as a second messenger? </a:t>
            </a:r>
            <a:endParaRPr b="1">
              <a:solidFill>
                <a:srgbClr val="3C78D8"/>
              </a:solidFill>
              <a:latin typeface="Century Gothic"/>
              <a:ea typeface="Century Gothic"/>
              <a:cs typeface="Century Gothic"/>
              <a:sym typeface="Century Gothic"/>
            </a:endParaRPr>
          </a:p>
          <a:p>
            <a:pPr indent="0" lvl="0" marL="0" rtl="0" algn="l">
              <a:spcBef>
                <a:spcPts val="0"/>
              </a:spcBef>
              <a:spcAft>
                <a:spcPts val="0"/>
              </a:spcAft>
              <a:buNone/>
            </a:pPr>
            <a:r>
              <a:rPr b="1" lang="en-GB" sz="1200">
                <a:solidFill>
                  <a:srgbClr val="434343"/>
                </a:solidFill>
                <a:latin typeface="Century Gothic"/>
                <a:ea typeface="Century Gothic"/>
                <a:cs typeface="Century Gothic"/>
                <a:sym typeface="Century Gothic"/>
              </a:rPr>
              <a:t>a)</a:t>
            </a:r>
            <a:r>
              <a:rPr lang="en-GB" sz="1200">
                <a:solidFill>
                  <a:srgbClr val="434343"/>
                </a:solidFill>
                <a:latin typeface="Century Gothic"/>
                <a:ea typeface="Century Gothic"/>
                <a:cs typeface="Century Gothic"/>
                <a:sym typeface="Century Gothic"/>
              </a:rPr>
              <a:t> Insulin            </a:t>
            </a:r>
            <a:r>
              <a:rPr b="1" lang="en-GB" sz="1200">
                <a:solidFill>
                  <a:srgbClr val="434343"/>
                </a:solidFill>
                <a:latin typeface="Century Gothic"/>
                <a:ea typeface="Century Gothic"/>
                <a:cs typeface="Century Gothic"/>
                <a:sym typeface="Century Gothic"/>
              </a:rPr>
              <a:t>b)</a:t>
            </a:r>
            <a:r>
              <a:rPr lang="en-GB" sz="1200">
                <a:solidFill>
                  <a:srgbClr val="434343"/>
                </a:solidFill>
                <a:latin typeface="Century Gothic"/>
                <a:ea typeface="Century Gothic"/>
                <a:cs typeface="Century Gothic"/>
                <a:sym typeface="Century Gothic"/>
              </a:rPr>
              <a:t> Glucagon             </a:t>
            </a:r>
            <a:r>
              <a:rPr b="1" lang="en-GB" sz="1200">
                <a:solidFill>
                  <a:srgbClr val="434343"/>
                </a:solidFill>
                <a:latin typeface="Century Gothic"/>
                <a:ea typeface="Century Gothic"/>
                <a:cs typeface="Century Gothic"/>
                <a:sym typeface="Century Gothic"/>
              </a:rPr>
              <a:t>c)</a:t>
            </a:r>
            <a:r>
              <a:rPr lang="en-GB" sz="1200">
                <a:solidFill>
                  <a:srgbClr val="434343"/>
                </a:solidFill>
                <a:latin typeface="Century Gothic"/>
                <a:ea typeface="Century Gothic"/>
                <a:cs typeface="Century Gothic"/>
                <a:sym typeface="Century Gothic"/>
              </a:rPr>
              <a:t> Adrenaline               </a:t>
            </a:r>
            <a:r>
              <a:rPr b="1" lang="en-GB" sz="1200">
                <a:solidFill>
                  <a:srgbClr val="434343"/>
                </a:solidFill>
                <a:latin typeface="Century Gothic"/>
                <a:ea typeface="Century Gothic"/>
                <a:cs typeface="Century Gothic"/>
                <a:sym typeface="Century Gothic"/>
              </a:rPr>
              <a:t>d)</a:t>
            </a:r>
            <a:r>
              <a:rPr lang="en-GB" sz="1200">
                <a:solidFill>
                  <a:srgbClr val="434343"/>
                </a:solidFill>
                <a:latin typeface="Century Gothic"/>
                <a:ea typeface="Century Gothic"/>
                <a:cs typeface="Century Gothic"/>
                <a:sym typeface="Century Gothic"/>
              </a:rPr>
              <a:t> ANP</a:t>
            </a:r>
            <a:endParaRPr sz="1200">
              <a:solidFill>
                <a:srgbClr val="434343"/>
              </a:solidFill>
              <a:latin typeface="Century Gothic"/>
              <a:ea typeface="Century Gothic"/>
              <a:cs typeface="Century Gothic"/>
              <a:sym typeface="Century Gothic"/>
            </a:endParaRPr>
          </a:p>
          <a:p>
            <a:pPr indent="0" lvl="0" marL="0" rtl="0" algn="l">
              <a:spcBef>
                <a:spcPts val="0"/>
              </a:spcBef>
              <a:spcAft>
                <a:spcPts val="0"/>
              </a:spcAft>
              <a:buNone/>
            </a:pPr>
            <a:r>
              <a:t/>
            </a:r>
            <a:endParaRPr sz="1200">
              <a:solidFill>
                <a:srgbClr val="00A1DA"/>
              </a:solidFill>
              <a:latin typeface="Century Gothic"/>
              <a:ea typeface="Century Gothic"/>
              <a:cs typeface="Century Gothic"/>
              <a:sym typeface="Century Gothic"/>
            </a:endParaRPr>
          </a:p>
          <a:p>
            <a:pPr indent="0" lvl="0" marL="0" rtl="0" algn="l">
              <a:spcBef>
                <a:spcPts val="0"/>
              </a:spcBef>
              <a:spcAft>
                <a:spcPts val="0"/>
              </a:spcAft>
              <a:buNone/>
            </a:pPr>
            <a:r>
              <a:rPr b="1" lang="en-GB" sz="1200" u="sng">
                <a:solidFill>
                  <a:srgbClr val="3C78D8"/>
                </a:solidFill>
                <a:latin typeface="Century Gothic"/>
                <a:ea typeface="Century Gothic"/>
                <a:cs typeface="Century Gothic"/>
                <a:sym typeface="Century Gothic"/>
              </a:rPr>
              <a:t>Q2:</a:t>
            </a:r>
            <a:r>
              <a:rPr b="1" lang="en-GB" sz="1200">
                <a:solidFill>
                  <a:srgbClr val="3C78D8"/>
                </a:solidFill>
                <a:latin typeface="Century Gothic"/>
                <a:ea typeface="Century Gothic"/>
                <a:cs typeface="Century Gothic"/>
                <a:sym typeface="Century Gothic"/>
              </a:rPr>
              <a:t> When Angiotensin ll binds to its receptor it will lead to the activation of?</a:t>
            </a:r>
            <a:endParaRPr sz="1200">
              <a:solidFill>
                <a:srgbClr val="3C78D8"/>
              </a:solidFill>
              <a:latin typeface="Century Gothic"/>
              <a:ea typeface="Century Gothic"/>
              <a:cs typeface="Century Gothic"/>
              <a:sym typeface="Century Gothic"/>
            </a:endParaRPr>
          </a:p>
          <a:p>
            <a:pPr indent="0" lvl="0" marL="0" rtl="0" algn="l">
              <a:spcBef>
                <a:spcPts val="0"/>
              </a:spcBef>
              <a:spcAft>
                <a:spcPts val="0"/>
              </a:spcAft>
              <a:buNone/>
            </a:pPr>
            <a:r>
              <a:rPr b="1" lang="en-GB" sz="1200">
                <a:solidFill>
                  <a:srgbClr val="434343"/>
                </a:solidFill>
                <a:latin typeface="Century Gothic"/>
                <a:ea typeface="Century Gothic"/>
                <a:cs typeface="Century Gothic"/>
                <a:sym typeface="Century Gothic"/>
              </a:rPr>
              <a:t>a)</a:t>
            </a:r>
            <a:r>
              <a:rPr lang="en-GB" sz="1200">
                <a:solidFill>
                  <a:srgbClr val="434343"/>
                </a:solidFill>
                <a:latin typeface="Century Gothic"/>
                <a:ea typeface="Century Gothic"/>
                <a:cs typeface="Century Gothic"/>
                <a:sym typeface="Century Gothic"/>
              </a:rPr>
              <a:t> Adenylate cyclase                               </a:t>
            </a:r>
            <a:r>
              <a:rPr b="1" lang="en-GB" sz="1200">
                <a:solidFill>
                  <a:srgbClr val="434343"/>
                </a:solidFill>
                <a:latin typeface="Century Gothic"/>
                <a:ea typeface="Century Gothic"/>
                <a:cs typeface="Century Gothic"/>
                <a:sym typeface="Century Gothic"/>
              </a:rPr>
              <a:t>b)</a:t>
            </a:r>
            <a:r>
              <a:rPr lang="en-GB" sz="1200">
                <a:solidFill>
                  <a:srgbClr val="434343"/>
                </a:solidFill>
                <a:latin typeface="Century Gothic"/>
                <a:ea typeface="Century Gothic"/>
                <a:cs typeface="Century Gothic"/>
                <a:sym typeface="Century Gothic"/>
              </a:rPr>
              <a:t> Phospholipase C  </a:t>
            </a:r>
            <a:endParaRPr sz="1200">
              <a:solidFill>
                <a:srgbClr val="434343"/>
              </a:solidFill>
              <a:latin typeface="Century Gothic"/>
              <a:ea typeface="Century Gothic"/>
              <a:cs typeface="Century Gothic"/>
              <a:sym typeface="Century Gothic"/>
            </a:endParaRPr>
          </a:p>
          <a:p>
            <a:pPr indent="0" lvl="0" marL="0" rtl="0" algn="l">
              <a:spcBef>
                <a:spcPts val="0"/>
              </a:spcBef>
              <a:spcAft>
                <a:spcPts val="0"/>
              </a:spcAft>
              <a:buNone/>
            </a:pPr>
            <a:r>
              <a:rPr b="1" lang="en-GB" sz="1200">
                <a:solidFill>
                  <a:srgbClr val="434343"/>
                </a:solidFill>
                <a:latin typeface="Century Gothic"/>
                <a:ea typeface="Century Gothic"/>
                <a:cs typeface="Century Gothic"/>
                <a:sym typeface="Century Gothic"/>
              </a:rPr>
              <a:t>c)</a:t>
            </a:r>
            <a:r>
              <a:rPr lang="en-GB" sz="1200">
                <a:solidFill>
                  <a:srgbClr val="434343"/>
                </a:solidFill>
                <a:latin typeface="Century Gothic"/>
                <a:ea typeface="Century Gothic"/>
                <a:cs typeface="Century Gothic"/>
                <a:sym typeface="Century Gothic"/>
              </a:rPr>
              <a:t> Guanylate cyclase                               </a:t>
            </a:r>
            <a:r>
              <a:rPr b="1" lang="en-GB" sz="1200">
                <a:solidFill>
                  <a:srgbClr val="434343"/>
                </a:solidFill>
                <a:latin typeface="Century Gothic"/>
                <a:ea typeface="Century Gothic"/>
                <a:cs typeface="Century Gothic"/>
                <a:sym typeface="Century Gothic"/>
              </a:rPr>
              <a:t>d)</a:t>
            </a:r>
            <a:r>
              <a:rPr lang="en-GB" sz="1200">
                <a:solidFill>
                  <a:srgbClr val="434343"/>
                </a:solidFill>
                <a:latin typeface="Century Gothic"/>
                <a:ea typeface="Century Gothic"/>
                <a:cs typeface="Century Gothic"/>
                <a:sym typeface="Century Gothic"/>
              </a:rPr>
              <a:t> Hydroxylase</a:t>
            </a:r>
            <a:endParaRPr sz="1200">
              <a:solidFill>
                <a:srgbClr val="434343"/>
              </a:solidFill>
              <a:latin typeface="Century Gothic"/>
              <a:ea typeface="Century Gothic"/>
              <a:cs typeface="Century Gothic"/>
              <a:sym typeface="Century Gothic"/>
            </a:endParaRPr>
          </a:p>
          <a:p>
            <a:pPr indent="0" lvl="0" marL="0" rtl="0" algn="l">
              <a:spcBef>
                <a:spcPts val="0"/>
              </a:spcBef>
              <a:spcAft>
                <a:spcPts val="0"/>
              </a:spcAft>
              <a:buNone/>
            </a:pPr>
            <a:r>
              <a:t/>
            </a:r>
            <a:endParaRPr sz="1200">
              <a:solidFill>
                <a:srgbClr val="00A1DA"/>
              </a:solidFill>
              <a:latin typeface="Century Gothic"/>
              <a:ea typeface="Century Gothic"/>
              <a:cs typeface="Century Gothic"/>
              <a:sym typeface="Century Gothic"/>
            </a:endParaRPr>
          </a:p>
          <a:p>
            <a:pPr indent="0" lvl="0" marL="0" rtl="0" algn="l">
              <a:spcBef>
                <a:spcPts val="0"/>
              </a:spcBef>
              <a:spcAft>
                <a:spcPts val="0"/>
              </a:spcAft>
              <a:buNone/>
            </a:pPr>
            <a:r>
              <a:rPr b="1" lang="en-GB" sz="1200" u="sng">
                <a:solidFill>
                  <a:srgbClr val="3C78D8"/>
                </a:solidFill>
                <a:latin typeface="Century Gothic"/>
                <a:ea typeface="Century Gothic"/>
                <a:cs typeface="Century Gothic"/>
                <a:sym typeface="Century Gothic"/>
              </a:rPr>
              <a:t>Q3:</a:t>
            </a:r>
            <a:r>
              <a:rPr b="1" lang="en-GB" sz="1200">
                <a:solidFill>
                  <a:srgbClr val="3C78D8"/>
                </a:solidFill>
                <a:latin typeface="Century Gothic"/>
                <a:ea typeface="Century Gothic"/>
                <a:cs typeface="Century Gothic"/>
                <a:sym typeface="Century Gothic"/>
              </a:rPr>
              <a:t> Which of the following doesn’t require a second messenger for its action?</a:t>
            </a:r>
            <a:endParaRPr sz="1200">
              <a:solidFill>
                <a:srgbClr val="3C78D8"/>
              </a:solidFill>
              <a:latin typeface="Century Gothic"/>
              <a:ea typeface="Century Gothic"/>
              <a:cs typeface="Century Gothic"/>
              <a:sym typeface="Century Gothic"/>
            </a:endParaRPr>
          </a:p>
          <a:p>
            <a:pPr indent="0" lvl="0" marL="0" rtl="0" algn="l">
              <a:spcBef>
                <a:spcPts val="0"/>
              </a:spcBef>
              <a:spcAft>
                <a:spcPts val="0"/>
              </a:spcAft>
              <a:buNone/>
            </a:pPr>
            <a:r>
              <a:rPr b="1" lang="en-GB" sz="1200">
                <a:solidFill>
                  <a:srgbClr val="434343"/>
                </a:solidFill>
                <a:latin typeface="Century Gothic"/>
                <a:ea typeface="Century Gothic"/>
                <a:cs typeface="Century Gothic"/>
                <a:sym typeface="Century Gothic"/>
              </a:rPr>
              <a:t>a)</a:t>
            </a:r>
            <a:r>
              <a:rPr lang="en-GB" sz="1200">
                <a:solidFill>
                  <a:srgbClr val="434343"/>
                </a:solidFill>
                <a:latin typeface="Century Gothic"/>
                <a:ea typeface="Century Gothic"/>
                <a:cs typeface="Century Gothic"/>
                <a:sym typeface="Century Gothic"/>
              </a:rPr>
              <a:t> ANP                </a:t>
            </a:r>
            <a:r>
              <a:rPr b="1" lang="en-GB" sz="1200">
                <a:solidFill>
                  <a:srgbClr val="434343"/>
                </a:solidFill>
                <a:latin typeface="Century Gothic"/>
                <a:ea typeface="Century Gothic"/>
                <a:cs typeface="Century Gothic"/>
                <a:sym typeface="Century Gothic"/>
              </a:rPr>
              <a:t>b)</a:t>
            </a:r>
            <a:r>
              <a:rPr lang="en-GB" sz="1200">
                <a:solidFill>
                  <a:srgbClr val="434343"/>
                </a:solidFill>
                <a:latin typeface="Century Gothic"/>
                <a:ea typeface="Century Gothic"/>
                <a:cs typeface="Century Gothic"/>
                <a:sym typeface="Century Gothic"/>
              </a:rPr>
              <a:t> AcH                       </a:t>
            </a:r>
            <a:r>
              <a:rPr b="1" lang="en-GB" sz="1200">
                <a:solidFill>
                  <a:srgbClr val="434343"/>
                </a:solidFill>
                <a:latin typeface="Century Gothic"/>
                <a:ea typeface="Century Gothic"/>
                <a:cs typeface="Century Gothic"/>
                <a:sym typeface="Century Gothic"/>
              </a:rPr>
              <a:t>c)</a:t>
            </a:r>
            <a:r>
              <a:rPr lang="en-GB" sz="1200">
                <a:solidFill>
                  <a:srgbClr val="434343"/>
                </a:solidFill>
                <a:latin typeface="Century Gothic"/>
                <a:ea typeface="Century Gothic"/>
                <a:cs typeface="Century Gothic"/>
                <a:sym typeface="Century Gothic"/>
              </a:rPr>
              <a:t> Estrogen                   </a:t>
            </a:r>
            <a:r>
              <a:rPr b="1" lang="en-GB" sz="1200">
                <a:solidFill>
                  <a:srgbClr val="434343"/>
                </a:solidFill>
                <a:latin typeface="Century Gothic"/>
                <a:ea typeface="Century Gothic"/>
                <a:cs typeface="Century Gothic"/>
                <a:sym typeface="Century Gothic"/>
              </a:rPr>
              <a:t>d)</a:t>
            </a:r>
            <a:r>
              <a:rPr lang="en-GB" sz="1200">
                <a:solidFill>
                  <a:srgbClr val="434343"/>
                </a:solidFill>
                <a:latin typeface="Century Gothic"/>
                <a:ea typeface="Century Gothic"/>
                <a:cs typeface="Century Gothic"/>
                <a:sym typeface="Century Gothic"/>
              </a:rPr>
              <a:t> Erythropoietin </a:t>
            </a:r>
            <a:endParaRPr sz="1200">
              <a:solidFill>
                <a:srgbClr val="434343"/>
              </a:solidFill>
              <a:latin typeface="Century Gothic"/>
              <a:ea typeface="Century Gothic"/>
              <a:cs typeface="Century Gothic"/>
              <a:sym typeface="Century Gothic"/>
            </a:endParaRPr>
          </a:p>
          <a:p>
            <a:pPr indent="0" lvl="0" marL="0" rtl="0" algn="l">
              <a:spcBef>
                <a:spcPts val="0"/>
              </a:spcBef>
              <a:spcAft>
                <a:spcPts val="0"/>
              </a:spcAft>
              <a:buNone/>
            </a:pPr>
            <a:r>
              <a:t/>
            </a:r>
            <a:endParaRPr sz="1200">
              <a:solidFill>
                <a:srgbClr val="00A1DA"/>
              </a:solidFill>
              <a:latin typeface="Century Gothic"/>
              <a:ea typeface="Century Gothic"/>
              <a:cs typeface="Century Gothic"/>
              <a:sym typeface="Century Gothic"/>
            </a:endParaRPr>
          </a:p>
          <a:p>
            <a:pPr indent="0" lvl="0" marL="0" rtl="0" algn="l">
              <a:spcBef>
                <a:spcPts val="0"/>
              </a:spcBef>
              <a:spcAft>
                <a:spcPts val="0"/>
              </a:spcAft>
              <a:buNone/>
            </a:pPr>
            <a:r>
              <a:rPr b="1" lang="en-GB" sz="1200" u="sng">
                <a:solidFill>
                  <a:srgbClr val="3C78D8"/>
                </a:solidFill>
                <a:latin typeface="Century Gothic"/>
                <a:ea typeface="Century Gothic"/>
                <a:cs typeface="Century Gothic"/>
                <a:sym typeface="Century Gothic"/>
              </a:rPr>
              <a:t>Q4:</a:t>
            </a:r>
            <a:r>
              <a:rPr b="1" lang="en-GB" sz="1200">
                <a:solidFill>
                  <a:srgbClr val="3C78D8"/>
                </a:solidFill>
                <a:latin typeface="Century Gothic"/>
                <a:ea typeface="Century Gothic"/>
                <a:cs typeface="Century Gothic"/>
                <a:sym typeface="Century Gothic"/>
              </a:rPr>
              <a:t> Which of the following systems mediates the action of insulin?</a:t>
            </a:r>
            <a:endParaRPr sz="1200">
              <a:solidFill>
                <a:srgbClr val="3C78D8"/>
              </a:solidFill>
              <a:latin typeface="Century Gothic"/>
              <a:ea typeface="Century Gothic"/>
              <a:cs typeface="Century Gothic"/>
              <a:sym typeface="Century Gothic"/>
            </a:endParaRPr>
          </a:p>
          <a:p>
            <a:pPr indent="0" lvl="0" marL="0" rtl="0" algn="l">
              <a:spcBef>
                <a:spcPts val="0"/>
              </a:spcBef>
              <a:spcAft>
                <a:spcPts val="0"/>
              </a:spcAft>
              <a:buNone/>
            </a:pPr>
            <a:r>
              <a:rPr b="1" lang="en-GB" sz="1200">
                <a:solidFill>
                  <a:srgbClr val="434343"/>
                </a:solidFill>
                <a:latin typeface="Century Gothic"/>
                <a:ea typeface="Century Gothic"/>
                <a:cs typeface="Century Gothic"/>
                <a:sym typeface="Century Gothic"/>
              </a:rPr>
              <a:t>a)</a:t>
            </a:r>
            <a:r>
              <a:rPr lang="en-GB" sz="1200">
                <a:solidFill>
                  <a:srgbClr val="434343"/>
                </a:solidFill>
                <a:latin typeface="Century Gothic"/>
                <a:ea typeface="Century Gothic"/>
                <a:cs typeface="Century Gothic"/>
                <a:sym typeface="Century Gothic"/>
              </a:rPr>
              <a:t> cAMP             </a:t>
            </a:r>
            <a:r>
              <a:rPr b="1" lang="en-GB" sz="1200">
                <a:solidFill>
                  <a:srgbClr val="434343"/>
                </a:solidFill>
                <a:latin typeface="Century Gothic"/>
                <a:ea typeface="Century Gothic"/>
                <a:cs typeface="Century Gothic"/>
                <a:sym typeface="Century Gothic"/>
              </a:rPr>
              <a:t>b)</a:t>
            </a:r>
            <a:r>
              <a:rPr lang="en-GB" sz="1200">
                <a:solidFill>
                  <a:srgbClr val="434343"/>
                </a:solidFill>
                <a:latin typeface="Century Gothic"/>
                <a:ea typeface="Century Gothic"/>
                <a:cs typeface="Century Gothic"/>
                <a:sym typeface="Century Gothic"/>
              </a:rPr>
              <a:t> cGMP                    </a:t>
            </a:r>
            <a:r>
              <a:rPr b="1" lang="en-GB" sz="1200">
                <a:solidFill>
                  <a:srgbClr val="434343"/>
                </a:solidFill>
                <a:latin typeface="Century Gothic"/>
                <a:ea typeface="Century Gothic"/>
                <a:cs typeface="Century Gothic"/>
                <a:sym typeface="Century Gothic"/>
              </a:rPr>
              <a:t>c)</a:t>
            </a:r>
            <a:r>
              <a:rPr lang="en-GB" sz="1200">
                <a:solidFill>
                  <a:srgbClr val="434343"/>
                </a:solidFill>
                <a:latin typeface="Century Gothic"/>
                <a:ea typeface="Century Gothic"/>
                <a:cs typeface="Century Gothic"/>
                <a:sym typeface="Century Gothic"/>
              </a:rPr>
              <a:t> Tyrosine kinase        </a:t>
            </a:r>
            <a:r>
              <a:rPr b="1" lang="en-GB" sz="1200">
                <a:solidFill>
                  <a:srgbClr val="434343"/>
                </a:solidFill>
                <a:latin typeface="Century Gothic"/>
                <a:ea typeface="Century Gothic"/>
                <a:cs typeface="Century Gothic"/>
                <a:sym typeface="Century Gothic"/>
              </a:rPr>
              <a:t>d)</a:t>
            </a:r>
            <a:r>
              <a:rPr lang="en-GB" sz="1200">
                <a:solidFill>
                  <a:srgbClr val="434343"/>
                </a:solidFill>
                <a:latin typeface="Century Gothic"/>
                <a:ea typeface="Century Gothic"/>
                <a:cs typeface="Century Gothic"/>
                <a:sym typeface="Century Gothic"/>
              </a:rPr>
              <a:t> Ca++,PIP2</a:t>
            </a:r>
            <a:endParaRPr sz="1200">
              <a:solidFill>
                <a:srgbClr val="434343"/>
              </a:solidFill>
              <a:latin typeface="Century Gothic"/>
              <a:ea typeface="Century Gothic"/>
              <a:cs typeface="Century Gothic"/>
              <a:sym typeface="Century Gothic"/>
            </a:endParaRPr>
          </a:p>
          <a:p>
            <a:pPr indent="0" lvl="0" marL="0" rtl="0" algn="l">
              <a:spcBef>
                <a:spcPts val="0"/>
              </a:spcBef>
              <a:spcAft>
                <a:spcPts val="0"/>
              </a:spcAft>
              <a:buNone/>
            </a:pPr>
            <a:r>
              <a:t/>
            </a:r>
            <a:endParaRPr sz="1200">
              <a:solidFill>
                <a:srgbClr val="00A1DA"/>
              </a:solidFill>
              <a:latin typeface="Century Gothic"/>
              <a:ea typeface="Century Gothic"/>
              <a:cs typeface="Century Gothic"/>
              <a:sym typeface="Century Gothic"/>
            </a:endParaRPr>
          </a:p>
          <a:p>
            <a:pPr indent="0" lvl="0" marL="0" rtl="0" algn="l">
              <a:spcBef>
                <a:spcPts val="0"/>
              </a:spcBef>
              <a:spcAft>
                <a:spcPts val="0"/>
              </a:spcAft>
              <a:buNone/>
            </a:pPr>
            <a:r>
              <a:rPr b="1" lang="en-GB" sz="1200" u="sng">
                <a:solidFill>
                  <a:srgbClr val="3C78D8"/>
                </a:solidFill>
                <a:latin typeface="Century Gothic"/>
                <a:ea typeface="Century Gothic"/>
                <a:cs typeface="Century Gothic"/>
                <a:sym typeface="Century Gothic"/>
              </a:rPr>
              <a:t>Q5:</a:t>
            </a:r>
            <a:r>
              <a:rPr b="1" lang="en-GB" sz="1200">
                <a:solidFill>
                  <a:srgbClr val="3C78D8"/>
                </a:solidFill>
                <a:latin typeface="Century Gothic"/>
                <a:ea typeface="Century Gothic"/>
                <a:cs typeface="Century Gothic"/>
                <a:sym typeface="Century Gothic"/>
              </a:rPr>
              <a:t> Which of the following substance uses Ca++,DAG&amp;IP3 as its 2nd messenger?</a:t>
            </a:r>
            <a:endParaRPr sz="1200">
              <a:solidFill>
                <a:srgbClr val="3C78D8"/>
              </a:solidFill>
              <a:latin typeface="Century Gothic"/>
              <a:ea typeface="Century Gothic"/>
              <a:cs typeface="Century Gothic"/>
              <a:sym typeface="Century Gothic"/>
            </a:endParaRPr>
          </a:p>
          <a:p>
            <a:pPr indent="0" lvl="0" marL="0" rtl="0" algn="l">
              <a:spcBef>
                <a:spcPts val="0"/>
              </a:spcBef>
              <a:spcAft>
                <a:spcPts val="0"/>
              </a:spcAft>
              <a:buNone/>
            </a:pPr>
            <a:r>
              <a:rPr b="1" lang="en-GB" sz="1200">
                <a:solidFill>
                  <a:srgbClr val="434343"/>
                </a:solidFill>
                <a:latin typeface="Century Gothic"/>
                <a:ea typeface="Century Gothic"/>
                <a:cs typeface="Century Gothic"/>
                <a:sym typeface="Century Gothic"/>
              </a:rPr>
              <a:t>a)</a:t>
            </a:r>
            <a:r>
              <a:rPr lang="en-GB" sz="1200">
                <a:solidFill>
                  <a:srgbClr val="434343"/>
                </a:solidFill>
                <a:latin typeface="Century Gothic"/>
                <a:ea typeface="Century Gothic"/>
                <a:cs typeface="Century Gothic"/>
                <a:sym typeface="Century Gothic"/>
              </a:rPr>
              <a:t> Catecholamines (α2- Adrenergic)      </a:t>
            </a:r>
            <a:r>
              <a:rPr b="1" lang="en-GB" sz="1200">
                <a:solidFill>
                  <a:srgbClr val="434343"/>
                </a:solidFill>
                <a:latin typeface="Century Gothic"/>
                <a:ea typeface="Century Gothic"/>
                <a:cs typeface="Century Gothic"/>
                <a:sym typeface="Century Gothic"/>
              </a:rPr>
              <a:t>b)</a:t>
            </a:r>
            <a:r>
              <a:rPr lang="en-GB" sz="1200">
                <a:solidFill>
                  <a:srgbClr val="434343"/>
                </a:solidFill>
                <a:latin typeface="Century Gothic"/>
                <a:ea typeface="Century Gothic"/>
                <a:cs typeface="Century Gothic"/>
                <a:sym typeface="Century Gothic"/>
              </a:rPr>
              <a:t> Catecholamines (α1- Adrenergic)</a:t>
            </a:r>
            <a:r>
              <a:rPr b="1" lang="en-GB" sz="800">
                <a:solidFill>
                  <a:schemeClr val="dk1"/>
                </a:solidFill>
                <a:latin typeface="Century Gothic"/>
                <a:ea typeface="Century Gothic"/>
                <a:cs typeface="Century Gothic"/>
                <a:sym typeface="Century Gothic"/>
              </a:rPr>
              <a:t> </a:t>
            </a:r>
            <a:r>
              <a:rPr lang="en-GB" sz="1200">
                <a:solidFill>
                  <a:srgbClr val="434343"/>
                </a:solidFill>
                <a:latin typeface="Century Gothic"/>
                <a:ea typeface="Century Gothic"/>
                <a:cs typeface="Century Gothic"/>
                <a:sym typeface="Century Gothic"/>
              </a:rPr>
              <a:t> </a:t>
            </a:r>
            <a:r>
              <a:rPr b="1" lang="en-GB" sz="1200">
                <a:solidFill>
                  <a:srgbClr val="434343"/>
                </a:solidFill>
                <a:latin typeface="Century Gothic"/>
                <a:ea typeface="Century Gothic"/>
                <a:cs typeface="Century Gothic"/>
                <a:sym typeface="Century Gothic"/>
              </a:rPr>
              <a:t>c)</a:t>
            </a:r>
            <a:r>
              <a:rPr lang="en-GB" sz="1200">
                <a:solidFill>
                  <a:srgbClr val="434343"/>
                </a:solidFill>
                <a:latin typeface="Century Gothic"/>
                <a:ea typeface="Century Gothic"/>
                <a:cs typeface="Century Gothic"/>
                <a:sym typeface="Century Gothic"/>
              </a:rPr>
              <a:t> Catecholamines (beta- Adrenergic)  </a:t>
            </a:r>
            <a:r>
              <a:rPr b="1" lang="en-GB" sz="1200">
                <a:solidFill>
                  <a:srgbClr val="434343"/>
                </a:solidFill>
                <a:latin typeface="Century Gothic"/>
                <a:ea typeface="Century Gothic"/>
                <a:cs typeface="Century Gothic"/>
                <a:sym typeface="Century Gothic"/>
              </a:rPr>
              <a:t>d)</a:t>
            </a:r>
            <a:r>
              <a:rPr lang="en-GB" sz="1200">
                <a:solidFill>
                  <a:srgbClr val="00A1DA"/>
                </a:solidFill>
                <a:latin typeface="Century Gothic"/>
                <a:ea typeface="Century Gothic"/>
                <a:cs typeface="Century Gothic"/>
                <a:sym typeface="Century Gothic"/>
              </a:rPr>
              <a:t> </a:t>
            </a:r>
            <a:r>
              <a:rPr lang="en-GB" sz="1200">
                <a:solidFill>
                  <a:srgbClr val="434343"/>
                </a:solidFill>
                <a:latin typeface="Century Gothic"/>
                <a:ea typeface="Century Gothic"/>
                <a:cs typeface="Century Gothic"/>
                <a:sym typeface="Century Gothic"/>
              </a:rPr>
              <a:t>Retinoic acid</a:t>
            </a:r>
            <a:endParaRPr sz="1200">
              <a:solidFill>
                <a:srgbClr val="00A1DA"/>
              </a:solidFill>
              <a:latin typeface="Century Gothic"/>
              <a:ea typeface="Century Gothic"/>
              <a:cs typeface="Century Gothic"/>
              <a:sym typeface="Century Gothic"/>
            </a:endParaRPr>
          </a:p>
          <a:p>
            <a:pPr indent="0" lvl="0" marL="0" rtl="0" algn="l">
              <a:spcBef>
                <a:spcPts val="0"/>
              </a:spcBef>
              <a:spcAft>
                <a:spcPts val="0"/>
              </a:spcAft>
              <a:buNone/>
            </a:pPr>
            <a:r>
              <a:t/>
            </a:r>
            <a:endParaRPr sz="1200">
              <a:solidFill>
                <a:srgbClr val="00A1DA"/>
              </a:solidFill>
              <a:latin typeface="Century Gothic"/>
              <a:ea typeface="Century Gothic"/>
              <a:cs typeface="Century Gothic"/>
              <a:sym typeface="Century Gothic"/>
            </a:endParaRPr>
          </a:p>
          <a:p>
            <a:pPr indent="0" lvl="0" marL="0" rtl="0" algn="l">
              <a:spcBef>
                <a:spcPts val="0"/>
              </a:spcBef>
              <a:spcAft>
                <a:spcPts val="0"/>
              </a:spcAft>
              <a:buNone/>
            </a:pPr>
            <a:r>
              <a:rPr b="1" lang="en-GB" sz="1200" u="sng">
                <a:solidFill>
                  <a:srgbClr val="3C78D8"/>
                </a:solidFill>
                <a:latin typeface="Century Gothic"/>
                <a:ea typeface="Century Gothic"/>
                <a:cs typeface="Century Gothic"/>
                <a:sym typeface="Century Gothic"/>
              </a:rPr>
              <a:t>Q6:</a:t>
            </a:r>
            <a:r>
              <a:rPr b="1" lang="en-GB" sz="1200">
                <a:solidFill>
                  <a:srgbClr val="3C78D8"/>
                </a:solidFill>
                <a:latin typeface="Century Gothic"/>
                <a:ea typeface="Century Gothic"/>
                <a:cs typeface="Century Gothic"/>
                <a:sym typeface="Century Gothic"/>
              </a:rPr>
              <a:t> Which of the following is characteristic of low insulin levels? </a:t>
            </a:r>
            <a:endParaRPr sz="1200">
              <a:solidFill>
                <a:srgbClr val="3C78D8"/>
              </a:solidFill>
              <a:latin typeface="Century Gothic"/>
              <a:ea typeface="Century Gothic"/>
              <a:cs typeface="Century Gothic"/>
              <a:sym typeface="Century Gothic"/>
            </a:endParaRPr>
          </a:p>
          <a:p>
            <a:pPr indent="0" lvl="0" marL="0" rtl="0" algn="l">
              <a:spcBef>
                <a:spcPts val="0"/>
              </a:spcBef>
              <a:spcAft>
                <a:spcPts val="0"/>
              </a:spcAft>
              <a:buNone/>
            </a:pPr>
            <a:r>
              <a:rPr b="1" lang="en-GB" sz="1100">
                <a:solidFill>
                  <a:srgbClr val="434343"/>
                </a:solidFill>
                <a:latin typeface="Century Gothic"/>
                <a:ea typeface="Century Gothic"/>
                <a:cs typeface="Century Gothic"/>
                <a:sym typeface="Century Gothic"/>
              </a:rPr>
              <a:t>a)</a:t>
            </a:r>
            <a:r>
              <a:rPr lang="en-GB" sz="1100">
                <a:solidFill>
                  <a:srgbClr val="434343"/>
                </a:solidFill>
                <a:latin typeface="Century Gothic"/>
                <a:ea typeface="Century Gothic"/>
                <a:cs typeface="Century Gothic"/>
                <a:sym typeface="Century Gothic"/>
              </a:rPr>
              <a:t> Increased glycogen synthesis    </a:t>
            </a:r>
            <a:r>
              <a:rPr b="1" lang="en-GB" sz="1100">
                <a:solidFill>
                  <a:srgbClr val="434343"/>
                </a:solidFill>
                <a:latin typeface="Century Gothic"/>
                <a:ea typeface="Century Gothic"/>
                <a:cs typeface="Century Gothic"/>
                <a:sym typeface="Century Gothic"/>
              </a:rPr>
              <a:t>b)</a:t>
            </a:r>
            <a:r>
              <a:rPr lang="en-GB" sz="1100">
                <a:solidFill>
                  <a:srgbClr val="434343"/>
                </a:solidFill>
                <a:latin typeface="Century Gothic"/>
                <a:ea typeface="Century Gothic"/>
                <a:cs typeface="Century Gothic"/>
                <a:sym typeface="Century Gothic"/>
              </a:rPr>
              <a:t> Decreased gluconeogenesis from lactate.    </a:t>
            </a:r>
            <a:endParaRPr sz="1100">
              <a:solidFill>
                <a:srgbClr val="434343"/>
              </a:solidFill>
              <a:latin typeface="Century Gothic"/>
              <a:ea typeface="Century Gothic"/>
              <a:cs typeface="Century Gothic"/>
              <a:sym typeface="Century Gothic"/>
            </a:endParaRPr>
          </a:p>
          <a:p>
            <a:pPr indent="0" lvl="0" marL="0" rtl="0" algn="l">
              <a:spcBef>
                <a:spcPts val="0"/>
              </a:spcBef>
              <a:spcAft>
                <a:spcPts val="0"/>
              </a:spcAft>
              <a:buNone/>
            </a:pPr>
            <a:r>
              <a:rPr b="1" lang="en-GB" sz="1100">
                <a:solidFill>
                  <a:srgbClr val="434343"/>
                </a:solidFill>
                <a:latin typeface="Century Gothic"/>
                <a:ea typeface="Century Gothic"/>
                <a:cs typeface="Century Gothic"/>
                <a:sym typeface="Century Gothic"/>
              </a:rPr>
              <a:t>c)</a:t>
            </a:r>
            <a:r>
              <a:rPr lang="en-GB" sz="1100">
                <a:solidFill>
                  <a:srgbClr val="434343"/>
                </a:solidFill>
                <a:latin typeface="Century Gothic"/>
                <a:ea typeface="Century Gothic"/>
                <a:cs typeface="Century Gothic"/>
                <a:sym typeface="Century Gothic"/>
              </a:rPr>
              <a:t> Decreased Glycogenolysis  </a:t>
            </a:r>
            <a:r>
              <a:rPr b="1" lang="en-GB" sz="1100">
                <a:solidFill>
                  <a:srgbClr val="434343"/>
                </a:solidFill>
                <a:latin typeface="Century Gothic"/>
                <a:ea typeface="Century Gothic"/>
                <a:cs typeface="Century Gothic"/>
                <a:sym typeface="Century Gothic"/>
              </a:rPr>
              <a:t>d)</a:t>
            </a:r>
            <a:r>
              <a:rPr lang="en-GB" sz="1100">
                <a:solidFill>
                  <a:srgbClr val="434343"/>
                </a:solidFill>
                <a:latin typeface="Century Gothic"/>
                <a:ea typeface="Century Gothic"/>
                <a:cs typeface="Century Gothic"/>
                <a:sym typeface="Century Gothic"/>
              </a:rPr>
              <a:t> Increased formation of 3-hydroxybutyrate</a:t>
            </a:r>
            <a:r>
              <a:rPr lang="en-GB" sz="600">
                <a:solidFill>
                  <a:srgbClr val="434343"/>
                </a:solidFill>
                <a:latin typeface="Century Gothic"/>
                <a:ea typeface="Century Gothic"/>
                <a:cs typeface="Century Gothic"/>
                <a:sym typeface="Century Gothic"/>
              </a:rPr>
              <a:t>(Ketone body)</a:t>
            </a:r>
            <a:r>
              <a:rPr lang="en-GB" sz="1100">
                <a:solidFill>
                  <a:srgbClr val="434343"/>
                </a:solidFill>
                <a:latin typeface="Century Gothic"/>
                <a:ea typeface="Century Gothic"/>
                <a:cs typeface="Century Gothic"/>
                <a:sym typeface="Century Gothic"/>
              </a:rPr>
              <a:t>.</a:t>
            </a:r>
            <a:endParaRPr sz="1100">
              <a:solidFill>
                <a:srgbClr val="434343"/>
              </a:solidFill>
              <a:latin typeface="Century Gothic"/>
              <a:ea typeface="Century Gothic"/>
              <a:cs typeface="Century Gothic"/>
              <a:sym typeface="Century Gothic"/>
            </a:endParaRPr>
          </a:p>
          <a:p>
            <a:pPr indent="0" lvl="0" marL="1714500" rtl="0" algn="l">
              <a:spcBef>
                <a:spcPts val="0"/>
              </a:spcBef>
              <a:spcAft>
                <a:spcPts val="0"/>
              </a:spcAft>
              <a:buNone/>
            </a:pPr>
            <a:r>
              <a:t/>
            </a:r>
            <a:endParaRPr b="1" sz="1200">
              <a:solidFill>
                <a:srgbClr val="00A1DA"/>
              </a:solidFill>
              <a:latin typeface="Century Gothic"/>
              <a:ea typeface="Century Gothic"/>
              <a:cs typeface="Century Gothic"/>
              <a:sym typeface="Century Gothic"/>
            </a:endParaRPr>
          </a:p>
          <a:p>
            <a:pPr indent="0" lvl="0" marL="0" rtl="0" algn="l">
              <a:spcBef>
                <a:spcPts val="0"/>
              </a:spcBef>
              <a:spcAft>
                <a:spcPts val="0"/>
              </a:spcAft>
              <a:buNone/>
            </a:pPr>
            <a:r>
              <a:t/>
            </a:r>
            <a:endParaRPr sz="1200">
              <a:solidFill>
                <a:srgbClr val="00A1DA"/>
              </a:solidFill>
              <a:latin typeface="Century Gothic"/>
              <a:ea typeface="Century Gothic"/>
              <a:cs typeface="Century Gothic"/>
              <a:sym typeface="Century Gothic"/>
            </a:endParaRPr>
          </a:p>
        </p:txBody>
      </p:sp>
      <p:sp>
        <p:nvSpPr>
          <p:cNvPr id="474" name="Google Shape;474;p37"/>
          <p:cNvSpPr txBox="1"/>
          <p:nvPr/>
        </p:nvSpPr>
        <p:spPr>
          <a:xfrm>
            <a:off x="6002900" y="685556"/>
            <a:ext cx="3058800" cy="2156700"/>
          </a:xfrm>
          <a:prstGeom prst="rect">
            <a:avLst/>
          </a:prstGeom>
          <a:solidFill>
            <a:srgbClr val="FFFFFF"/>
          </a:solidFill>
          <a:ln cap="flat" cmpd="sng" w="9525">
            <a:solidFill>
              <a:srgbClr val="999999"/>
            </a:solidFill>
            <a:prstDash val="solid"/>
            <a:round/>
            <a:headEnd len="sm" w="sm" type="none"/>
            <a:tailEnd len="sm" w="sm" type="none"/>
          </a:ln>
        </p:spPr>
        <p:txBody>
          <a:bodyPr anchorCtr="0" anchor="t" bIns="68575" lIns="68575" spcFirstLastPara="1" rIns="68575" wrap="square" tIns="68575">
            <a:noAutofit/>
          </a:bodyPr>
          <a:lstStyle/>
          <a:p>
            <a:pPr indent="0" lvl="0" marL="0" rtl="0" algn="ctr">
              <a:spcBef>
                <a:spcPts val="0"/>
              </a:spcBef>
              <a:spcAft>
                <a:spcPts val="0"/>
              </a:spcAft>
              <a:buNone/>
            </a:pPr>
            <a:r>
              <a:rPr b="1" lang="en-GB" sz="1500">
                <a:solidFill>
                  <a:srgbClr val="FFFFFF"/>
                </a:solidFill>
                <a:highlight>
                  <a:srgbClr val="3C78D8"/>
                </a:highlight>
                <a:latin typeface="Comfortaa"/>
                <a:ea typeface="Comfortaa"/>
                <a:cs typeface="Comfortaa"/>
                <a:sym typeface="Comfortaa"/>
              </a:rPr>
              <a:t> SAQs :</a:t>
            </a:r>
            <a:endParaRPr b="1" sz="1500" u="sng">
              <a:solidFill>
                <a:srgbClr val="FFFFFF"/>
              </a:solidFill>
              <a:highlight>
                <a:srgbClr val="3C78D8"/>
              </a:highlight>
              <a:latin typeface="Comfortaa"/>
              <a:ea typeface="Comfortaa"/>
              <a:cs typeface="Comfortaa"/>
              <a:sym typeface="Comfortaa"/>
            </a:endParaRPr>
          </a:p>
          <a:p>
            <a:pPr indent="0" lvl="0" marL="0" rtl="0" algn="l">
              <a:spcBef>
                <a:spcPts val="0"/>
              </a:spcBef>
              <a:spcAft>
                <a:spcPts val="0"/>
              </a:spcAft>
              <a:buNone/>
            </a:pPr>
            <a:r>
              <a:rPr b="1" lang="en-GB" sz="1200" u="sng">
                <a:solidFill>
                  <a:srgbClr val="3C78D8"/>
                </a:solidFill>
                <a:latin typeface="Century Gothic"/>
                <a:ea typeface="Century Gothic"/>
                <a:cs typeface="Century Gothic"/>
                <a:sym typeface="Century Gothic"/>
              </a:rPr>
              <a:t>Q1:</a:t>
            </a:r>
            <a:r>
              <a:rPr b="1" lang="en-GB" sz="1200">
                <a:solidFill>
                  <a:srgbClr val="3C78D8"/>
                </a:solidFill>
                <a:latin typeface="Century Gothic"/>
                <a:ea typeface="Century Gothic"/>
                <a:cs typeface="Century Gothic"/>
                <a:sym typeface="Century Gothic"/>
              </a:rPr>
              <a:t> Mention 2 Hormones that utilize cGMP to produce their action.</a:t>
            </a:r>
            <a:endParaRPr sz="1200">
              <a:solidFill>
                <a:srgbClr val="3C78D8"/>
              </a:solidFill>
              <a:latin typeface="Century Gothic"/>
              <a:ea typeface="Century Gothic"/>
              <a:cs typeface="Century Gothic"/>
              <a:sym typeface="Century Gothic"/>
            </a:endParaRPr>
          </a:p>
          <a:p>
            <a:pPr indent="0" lvl="0" marL="0" rtl="0" algn="l">
              <a:spcBef>
                <a:spcPts val="0"/>
              </a:spcBef>
              <a:spcAft>
                <a:spcPts val="0"/>
              </a:spcAft>
              <a:buNone/>
            </a:pPr>
            <a:r>
              <a:t/>
            </a:r>
            <a:endParaRPr sz="1200">
              <a:solidFill>
                <a:srgbClr val="3C78D8"/>
              </a:solidFill>
              <a:latin typeface="Century Gothic"/>
              <a:ea typeface="Century Gothic"/>
              <a:cs typeface="Century Gothic"/>
              <a:sym typeface="Century Gothic"/>
            </a:endParaRPr>
          </a:p>
          <a:p>
            <a:pPr indent="0" lvl="0" marL="0" rtl="0" algn="l">
              <a:spcBef>
                <a:spcPts val="0"/>
              </a:spcBef>
              <a:spcAft>
                <a:spcPts val="0"/>
              </a:spcAft>
              <a:buNone/>
            </a:pPr>
            <a:r>
              <a:rPr b="1" lang="en-GB" sz="1200" u="sng">
                <a:solidFill>
                  <a:srgbClr val="3C78D8"/>
                </a:solidFill>
                <a:latin typeface="Century Gothic"/>
                <a:ea typeface="Century Gothic"/>
                <a:cs typeface="Century Gothic"/>
                <a:sym typeface="Century Gothic"/>
              </a:rPr>
              <a:t>Q2:</a:t>
            </a:r>
            <a:r>
              <a:rPr b="1" lang="en-GB" sz="1200">
                <a:solidFill>
                  <a:srgbClr val="3C78D8"/>
                </a:solidFill>
                <a:latin typeface="Century Gothic"/>
                <a:ea typeface="Century Gothic"/>
                <a:cs typeface="Century Gothic"/>
                <a:sym typeface="Century Gothic"/>
              </a:rPr>
              <a:t> Compare between thyroid hormones and glucagon in terms of: Solubility, transport proteins, plasma half-life and receptor location.  </a:t>
            </a:r>
            <a:endParaRPr sz="1200">
              <a:solidFill>
                <a:srgbClr val="3C78D8"/>
              </a:solidFill>
              <a:latin typeface="Century Gothic"/>
              <a:ea typeface="Century Gothic"/>
              <a:cs typeface="Century Gothic"/>
              <a:sym typeface="Century Gothic"/>
            </a:endParaRPr>
          </a:p>
          <a:p>
            <a:pPr indent="0" lvl="0" marL="0" rtl="0" algn="l">
              <a:spcBef>
                <a:spcPts val="0"/>
              </a:spcBef>
              <a:spcAft>
                <a:spcPts val="0"/>
              </a:spcAft>
              <a:buNone/>
            </a:pPr>
            <a:r>
              <a:t/>
            </a:r>
            <a:endParaRPr sz="1200">
              <a:solidFill>
                <a:srgbClr val="3C78D8"/>
              </a:solidFill>
              <a:latin typeface="Century Gothic"/>
              <a:ea typeface="Century Gothic"/>
              <a:cs typeface="Century Gothic"/>
              <a:sym typeface="Century Gothic"/>
            </a:endParaRPr>
          </a:p>
          <a:p>
            <a:pPr indent="0" lvl="0" marL="0" rtl="0" algn="l">
              <a:spcBef>
                <a:spcPts val="0"/>
              </a:spcBef>
              <a:spcAft>
                <a:spcPts val="0"/>
              </a:spcAft>
              <a:buNone/>
            </a:pPr>
            <a:r>
              <a:rPr b="1" lang="en-GB" sz="1200" u="sng">
                <a:solidFill>
                  <a:srgbClr val="3C78D8"/>
                </a:solidFill>
                <a:latin typeface="Century Gothic"/>
                <a:ea typeface="Century Gothic"/>
                <a:cs typeface="Century Gothic"/>
                <a:sym typeface="Century Gothic"/>
              </a:rPr>
              <a:t>Q3:</a:t>
            </a:r>
            <a:r>
              <a:rPr b="1" lang="en-GB" sz="1200">
                <a:solidFill>
                  <a:srgbClr val="3C78D8"/>
                </a:solidFill>
                <a:latin typeface="Century Gothic"/>
                <a:ea typeface="Century Gothic"/>
                <a:cs typeface="Century Gothic"/>
                <a:sym typeface="Century Gothic"/>
              </a:rPr>
              <a:t> Mention 3 biological effects of insulin.</a:t>
            </a:r>
            <a:endParaRPr sz="1200">
              <a:solidFill>
                <a:srgbClr val="00A1DA"/>
              </a:solidFill>
              <a:latin typeface="Century Gothic"/>
              <a:ea typeface="Century Gothic"/>
              <a:cs typeface="Century Gothic"/>
              <a:sym typeface="Century Gothic"/>
            </a:endParaRPr>
          </a:p>
        </p:txBody>
      </p:sp>
      <p:sp>
        <p:nvSpPr>
          <p:cNvPr id="475" name="Google Shape;475;p37"/>
          <p:cNvSpPr txBox="1"/>
          <p:nvPr/>
        </p:nvSpPr>
        <p:spPr>
          <a:xfrm>
            <a:off x="6002750" y="3036972"/>
            <a:ext cx="3058800" cy="276300"/>
          </a:xfrm>
          <a:prstGeom prst="rect">
            <a:avLst/>
          </a:prstGeom>
          <a:solidFill>
            <a:srgbClr val="FFFFFF"/>
          </a:solidFill>
          <a:ln cap="flat" cmpd="sng" w="9525">
            <a:solidFill>
              <a:srgbClr val="999999"/>
            </a:solidFill>
            <a:prstDash val="dashDot"/>
            <a:miter lim="800000"/>
            <a:headEnd len="sm" w="sm" type="none"/>
            <a:tailEnd len="sm" w="sm" type="none"/>
          </a:ln>
        </p:spPr>
        <p:txBody>
          <a:bodyPr anchorCtr="0" anchor="ctr" bIns="34275" lIns="68575" spcFirstLastPara="1" rIns="68575" wrap="square" tIns="34275">
            <a:noAutofit/>
          </a:bodyPr>
          <a:lstStyle/>
          <a:p>
            <a:pPr indent="0" lvl="0" marL="0" rtl="0" algn="l">
              <a:spcBef>
                <a:spcPts val="0"/>
              </a:spcBef>
              <a:spcAft>
                <a:spcPts val="0"/>
              </a:spcAft>
              <a:buNone/>
            </a:pPr>
            <a:r>
              <a:rPr lang="en-GB" sz="800">
                <a:solidFill>
                  <a:srgbClr val="D8D8D8"/>
                </a:solidFill>
                <a:latin typeface="Century Gothic"/>
                <a:ea typeface="Century Gothic"/>
                <a:cs typeface="Century Gothic"/>
                <a:sym typeface="Century Gothic"/>
              </a:rPr>
              <a:t>1) D         2 B </a:t>
            </a:r>
            <a:r>
              <a:rPr lang="en-GB" sz="800">
                <a:solidFill>
                  <a:schemeClr val="hlink"/>
                </a:solidFill>
                <a:latin typeface="Century Gothic"/>
                <a:ea typeface="Century Gothic"/>
                <a:cs typeface="Century Gothic"/>
                <a:sym typeface="Century Gothic"/>
              </a:rPr>
              <a:t>        </a:t>
            </a:r>
            <a:r>
              <a:rPr lang="en-GB" sz="800">
                <a:solidFill>
                  <a:srgbClr val="D8D8D8"/>
                </a:solidFill>
                <a:latin typeface="Century Gothic"/>
                <a:ea typeface="Century Gothic"/>
                <a:cs typeface="Century Gothic"/>
                <a:sym typeface="Century Gothic"/>
              </a:rPr>
              <a:t>3) C</a:t>
            </a:r>
            <a:r>
              <a:rPr lang="en-GB" sz="800">
                <a:solidFill>
                  <a:schemeClr val="hlink"/>
                </a:solidFill>
                <a:latin typeface="Century Gothic"/>
                <a:ea typeface="Century Gothic"/>
                <a:cs typeface="Century Gothic"/>
                <a:sym typeface="Century Gothic"/>
              </a:rPr>
              <a:t>         </a:t>
            </a:r>
            <a:r>
              <a:rPr lang="en-GB" sz="800">
                <a:solidFill>
                  <a:srgbClr val="D8D8D8"/>
                </a:solidFill>
                <a:latin typeface="Century Gothic"/>
                <a:ea typeface="Century Gothic"/>
                <a:cs typeface="Century Gothic"/>
                <a:sym typeface="Century Gothic"/>
              </a:rPr>
              <a:t>4) C</a:t>
            </a:r>
            <a:r>
              <a:rPr lang="en-GB" sz="800">
                <a:solidFill>
                  <a:schemeClr val="hlink"/>
                </a:solidFill>
                <a:latin typeface="Century Gothic"/>
                <a:ea typeface="Century Gothic"/>
                <a:cs typeface="Century Gothic"/>
                <a:sym typeface="Century Gothic"/>
              </a:rPr>
              <a:t>         </a:t>
            </a:r>
            <a:r>
              <a:rPr lang="en-GB" sz="800">
                <a:solidFill>
                  <a:srgbClr val="D8D8D8"/>
                </a:solidFill>
                <a:latin typeface="Century Gothic"/>
                <a:ea typeface="Century Gothic"/>
                <a:cs typeface="Century Gothic"/>
                <a:sym typeface="Century Gothic"/>
              </a:rPr>
              <a:t>5)B </a:t>
            </a:r>
            <a:r>
              <a:rPr lang="en-GB" sz="800">
                <a:solidFill>
                  <a:schemeClr val="hlink"/>
                </a:solidFill>
                <a:latin typeface="Century Gothic"/>
                <a:ea typeface="Century Gothic"/>
                <a:cs typeface="Century Gothic"/>
                <a:sym typeface="Century Gothic"/>
              </a:rPr>
              <a:t>        </a:t>
            </a:r>
            <a:r>
              <a:rPr lang="en-GB" sz="800">
                <a:solidFill>
                  <a:srgbClr val="D8D8D8"/>
                </a:solidFill>
                <a:latin typeface="Century Gothic"/>
                <a:ea typeface="Century Gothic"/>
                <a:cs typeface="Century Gothic"/>
                <a:sym typeface="Century Gothic"/>
              </a:rPr>
              <a:t>6) D</a:t>
            </a:r>
            <a:endParaRPr sz="800">
              <a:solidFill>
                <a:srgbClr val="D8D8D8"/>
              </a:solidFill>
              <a:latin typeface="Century Gothic"/>
              <a:ea typeface="Century Gothic"/>
              <a:cs typeface="Century Gothic"/>
              <a:sym typeface="Century Gothic"/>
            </a:endParaRPr>
          </a:p>
        </p:txBody>
      </p:sp>
      <p:sp>
        <p:nvSpPr>
          <p:cNvPr id="476" name="Google Shape;476;p37"/>
          <p:cNvSpPr txBox="1"/>
          <p:nvPr/>
        </p:nvSpPr>
        <p:spPr>
          <a:xfrm>
            <a:off x="5885450" y="2842188"/>
            <a:ext cx="1977900" cy="276300"/>
          </a:xfrm>
          <a:prstGeom prst="rect">
            <a:avLst/>
          </a:prstGeom>
          <a:noFill/>
          <a:ln>
            <a:noFill/>
          </a:ln>
        </p:spPr>
        <p:txBody>
          <a:bodyPr anchorCtr="0" anchor="t" bIns="34275" lIns="68575" spcFirstLastPara="1" rIns="68575" wrap="square" tIns="34275">
            <a:noAutofit/>
          </a:bodyPr>
          <a:lstStyle/>
          <a:p>
            <a:pPr indent="-209550" lvl="0" marL="342900" marR="0" rtl="0" algn="l">
              <a:lnSpc>
                <a:spcPct val="100000"/>
              </a:lnSpc>
              <a:spcBef>
                <a:spcPts val="0"/>
              </a:spcBef>
              <a:spcAft>
                <a:spcPts val="0"/>
              </a:spcAft>
              <a:buClr>
                <a:srgbClr val="434343"/>
              </a:buClr>
              <a:buSzPts val="700"/>
              <a:buFont typeface="Century Gothic"/>
              <a:buChar char="★"/>
            </a:pPr>
            <a:r>
              <a:rPr b="1" lang="en-GB" sz="700">
                <a:solidFill>
                  <a:srgbClr val="434343"/>
                </a:solidFill>
                <a:highlight>
                  <a:srgbClr val="FFFFFF"/>
                </a:highlight>
                <a:latin typeface="Century Gothic"/>
                <a:ea typeface="Century Gothic"/>
                <a:cs typeface="Century Gothic"/>
                <a:sym typeface="Century Gothic"/>
              </a:rPr>
              <a:t>MCQs </a:t>
            </a:r>
            <a:r>
              <a:rPr b="1" i="0" lang="en-GB" sz="700" u="none" cap="none" strike="noStrike">
                <a:solidFill>
                  <a:srgbClr val="434343"/>
                </a:solidFill>
                <a:highlight>
                  <a:srgbClr val="FFFFFF"/>
                </a:highlight>
                <a:latin typeface="Century Gothic"/>
                <a:ea typeface="Century Gothic"/>
                <a:cs typeface="Century Gothic"/>
                <a:sym typeface="Century Gothic"/>
              </a:rPr>
              <a:t>Answer</a:t>
            </a:r>
            <a:r>
              <a:rPr b="1" lang="en-GB" sz="700">
                <a:solidFill>
                  <a:srgbClr val="434343"/>
                </a:solidFill>
                <a:highlight>
                  <a:srgbClr val="FFFFFF"/>
                </a:highlight>
                <a:latin typeface="Century Gothic"/>
                <a:ea typeface="Century Gothic"/>
                <a:cs typeface="Century Gothic"/>
                <a:sym typeface="Century Gothic"/>
              </a:rPr>
              <a:t> key:</a:t>
            </a:r>
            <a:endParaRPr b="1" i="0" sz="700" u="none" cap="none" strike="noStrike">
              <a:solidFill>
                <a:srgbClr val="434343"/>
              </a:solidFill>
              <a:highlight>
                <a:srgbClr val="FFFFFF"/>
              </a:highlight>
              <a:latin typeface="Century Gothic"/>
              <a:ea typeface="Century Gothic"/>
              <a:cs typeface="Century Gothic"/>
              <a:sym typeface="Century Gothic"/>
            </a:endParaRPr>
          </a:p>
        </p:txBody>
      </p:sp>
      <p:sp>
        <p:nvSpPr>
          <p:cNvPr id="477" name="Google Shape;477;p37"/>
          <p:cNvSpPr txBox="1"/>
          <p:nvPr/>
        </p:nvSpPr>
        <p:spPr>
          <a:xfrm>
            <a:off x="5885450" y="3380628"/>
            <a:ext cx="2089200" cy="276300"/>
          </a:xfrm>
          <a:prstGeom prst="rect">
            <a:avLst/>
          </a:prstGeom>
          <a:noFill/>
          <a:ln>
            <a:noFill/>
          </a:ln>
        </p:spPr>
        <p:txBody>
          <a:bodyPr anchorCtr="0" anchor="t" bIns="34275" lIns="68575" spcFirstLastPara="1" rIns="68575" wrap="square" tIns="34275">
            <a:noAutofit/>
          </a:bodyPr>
          <a:lstStyle/>
          <a:p>
            <a:pPr indent="-209550" lvl="0" marL="342900" marR="0" rtl="0" algn="l">
              <a:lnSpc>
                <a:spcPct val="100000"/>
              </a:lnSpc>
              <a:spcBef>
                <a:spcPts val="0"/>
              </a:spcBef>
              <a:spcAft>
                <a:spcPts val="0"/>
              </a:spcAft>
              <a:buClr>
                <a:srgbClr val="434343"/>
              </a:buClr>
              <a:buSzPts val="700"/>
              <a:buFont typeface="Century Gothic"/>
              <a:buChar char="★"/>
            </a:pPr>
            <a:r>
              <a:rPr b="1" lang="en-GB" sz="700">
                <a:solidFill>
                  <a:srgbClr val="434343"/>
                </a:solidFill>
                <a:highlight>
                  <a:srgbClr val="FFFFFF"/>
                </a:highlight>
                <a:latin typeface="Century Gothic"/>
                <a:ea typeface="Century Gothic"/>
                <a:cs typeface="Century Gothic"/>
                <a:sym typeface="Century Gothic"/>
              </a:rPr>
              <a:t>SAQs </a:t>
            </a:r>
            <a:r>
              <a:rPr b="1" i="0" lang="en-GB" sz="700" u="none" cap="none" strike="noStrike">
                <a:solidFill>
                  <a:srgbClr val="434343"/>
                </a:solidFill>
                <a:highlight>
                  <a:srgbClr val="FFFFFF"/>
                </a:highlight>
                <a:latin typeface="Century Gothic"/>
                <a:ea typeface="Century Gothic"/>
                <a:cs typeface="Century Gothic"/>
                <a:sym typeface="Century Gothic"/>
              </a:rPr>
              <a:t>Answe</a:t>
            </a:r>
            <a:r>
              <a:rPr b="1" lang="en-GB" sz="700">
                <a:solidFill>
                  <a:srgbClr val="434343"/>
                </a:solidFill>
                <a:highlight>
                  <a:srgbClr val="FFFFFF"/>
                </a:highlight>
                <a:latin typeface="Century Gothic"/>
                <a:ea typeface="Century Gothic"/>
                <a:cs typeface="Century Gothic"/>
                <a:sym typeface="Century Gothic"/>
              </a:rPr>
              <a:t>r key:</a:t>
            </a:r>
            <a:endParaRPr b="1" i="0" sz="700" u="none" cap="none" strike="noStrike">
              <a:solidFill>
                <a:srgbClr val="434343"/>
              </a:solidFill>
              <a:highlight>
                <a:srgbClr val="FFFFFF"/>
              </a:highlight>
              <a:latin typeface="Century Gothic"/>
              <a:ea typeface="Century Gothic"/>
              <a:cs typeface="Century Gothic"/>
              <a:sym typeface="Century Gothic"/>
            </a:endParaRPr>
          </a:p>
        </p:txBody>
      </p:sp>
      <p:sp>
        <p:nvSpPr>
          <p:cNvPr id="478" name="Google Shape;478;p37"/>
          <p:cNvSpPr txBox="1"/>
          <p:nvPr/>
        </p:nvSpPr>
        <p:spPr>
          <a:xfrm>
            <a:off x="6002900" y="3589294"/>
            <a:ext cx="3058800" cy="1478100"/>
          </a:xfrm>
          <a:prstGeom prst="rect">
            <a:avLst/>
          </a:prstGeom>
          <a:solidFill>
            <a:srgbClr val="FFFFFF"/>
          </a:solidFill>
          <a:ln cap="flat" cmpd="sng" w="9525">
            <a:solidFill>
              <a:srgbClr val="666666"/>
            </a:solidFill>
            <a:prstDash val="dashDot"/>
            <a:miter lim="800000"/>
            <a:headEnd len="sm" w="sm" type="none"/>
            <a:tailEnd len="sm" w="sm" type="none"/>
          </a:ln>
        </p:spPr>
        <p:txBody>
          <a:bodyPr anchorCtr="0" anchor="t" bIns="34275" lIns="68575" spcFirstLastPara="1" rIns="68575" wrap="square" tIns="34275">
            <a:noAutofit/>
          </a:bodyPr>
          <a:lstStyle/>
          <a:p>
            <a:pPr indent="-203200" lvl="0" marL="254000" marR="0" rtl="0" algn="l">
              <a:lnSpc>
                <a:spcPct val="100000"/>
              </a:lnSpc>
              <a:spcBef>
                <a:spcPts val="0"/>
              </a:spcBef>
              <a:spcAft>
                <a:spcPts val="0"/>
              </a:spcAft>
              <a:buClr>
                <a:srgbClr val="CACACA"/>
              </a:buClr>
              <a:buSzPts val="600"/>
              <a:buFont typeface="Century Gothic"/>
              <a:buAutoNum type="arabicParenR"/>
            </a:pPr>
            <a:r>
              <a:rPr lang="en-GB" sz="600">
                <a:solidFill>
                  <a:srgbClr val="D8D8D8"/>
                </a:solidFill>
                <a:latin typeface="Century Gothic"/>
                <a:ea typeface="Century Gothic"/>
                <a:cs typeface="Century Gothic"/>
                <a:sym typeface="Century Gothic"/>
              </a:rPr>
              <a:t>ANP, NO</a:t>
            </a:r>
            <a:endParaRPr sz="600">
              <a:solidFill>
                <a:srgbClr val="D8D8D8"/>
              </a:solidFill>
              <a:latin typeface="Century Gothic"/>
              <a:ea typeface="Century Gothic"/>
              <a:cs typeface="Century Gothic"/>
              <a:sym typeface="Century Gothic"/>
            </a:endParaRPr>
          </a:p>
          <a:p>
            <a:pPr indent="0" lvl="0" marL="342900" marR="0" rtl="0" algn="l">
              <a:lnSpc>
                <a:spcPct val="100000"/>
              </a:lnSpc>
              <a:spcBef>
                <a:spcPts val="0"/>
              </a:spcBef>
              <a:spcAft>
                <a:spcPts val="0"/>
              </a:spcAft>
              <a:buNone/>
            </a:pPr>
            <a:r>
              <a:t/>
            </a:r>
            <a:endParaRPr sz="600">
              <a:solidFill>
                <a:srgbClr val="D8D8D8"/>
              </a:solidFill>
              <a:latin typeface="Century Gothic"/>
              <a:ea typeface="Century Gothic"/>
              <a:cs typeface="Century Gothic"/>
              <a:sym typeface="Century Gothic"/>
            </a:endParaRPr>
          </a:p>
          <a:p>
            <a:pPr indent="-203200" lvl="0" marL="254000" marR="0" rtl="0" algn="l">
              <a:lnSpc>
                <a:spcPct val="100000"/>
              </a:lnSpc>
              <a:spcBef>
                <a:spcPts val="0"/>
              </a:spcBef>
              <a:spcAft>
                <a:spcPts val="0"/>
              </a:spcAft>
              <a:buClr>
                <a:srgbClr val="D8D8D8"/>
              </a:buClr>
              <a:buSzPts val="600"/>
              <a:buFont typeface="Century Gothic"/>
              <a:buAutoNum type="arabicParenR"/>
            </a:pPr>
            <a:r>
              <a:rPr lang="en-GB" sz="600" u="sng">
                <a:solidFill>
                  <a:schemeClr val="hlink"/>
                </a:solidFill>
                <a:latin typeface="Century Gothic"/>
                <a:ea typeface="Century Gothic"/>
                <a:cs typeface="Century Gothic"/>
                <a:sym typeface="Century Gothic"/>
                <a:hlinkClick action="ppaction://hlinksldjump" r:id="rId3"/>
              </a:rPr>
              <a:t>Apply the table in slide 4</a:t>
            </a:r>
            <a:endParaRPr sz="600">
              <a:solidFill>
                <a:srgbClr val="D8D8D8"/>
              </a:solidFill>
              <a:latin typeface="Century Gothic"/>
              <a:ea typeface="Century Gothic"/>
              <a:cs typeface="Century Gothic"/>
              <a:sym typeface="Century Gothic"/>
            </a:endParaRPr>
          </a:p>
          <a:p>
            <a:pPr indent="0" lvl="0" marL="342900" marR="0" rtl="0" algn="l">
              <a:lnSpc>
                <a:spcPct val="100000"/>
              </a:lnSpc>
              <a:spcBef>
                <a:spcPts val="0"/>
              </a:spcBef>
              <a:spcAft>
                <a:spcPts val="0"/>
              </a:spcAft>
              <a:buNone/>
            </a:pPr>
            <a:r>
              <a:t/>
            </a:r>
            <a:endParaRPr sz="600">
              <a:solidFill>
                <a:srgbClr val="D8D8D8"/>
              </a:solidFill>
              <a:latin typeface="Century Gothic"/>
              <a:ea typeface="Century Gothic"/>
              <a:cs typeface="Century Gothic"/>
              <a:sym typeface="Century Gothic"/>
            </a:endParaRPr>
          </a:p>
          <a:p>
            <a:pPr indent="-203200" lvl="0" marL="254000" marR="0" rtl="0" algn="l">
              <a:lnSpc>
                <a:spcPct val="100000"/>
              </a:lnSpc>
              <a:spcBef>
                <a:spcPts val="0"/>
              </a:spcBef>
              <a:spcAft>
                <a:spcPts val="0"/>
              </a:spcAft>
              <a:buClr>
                <a:srgbClr val="D8D8D8"/>
              </a:buClr>
              <a:buSzPts val="600"/>
              <a:buFont typeface="Century Gothic"/>
              <a:buAutoNum type="arabicParenR"/>
            </a:pPr>
            <a:r>
              <a:rPr lang="en-GB" sz="600">
                <a:solidFill>
                  <a:srgbClr val="D8D8D8"/>
                </a:solidFill>
                <a:latin typeface="Century Gothic"/>
                <a:ea typeface="Century Gothic"/>
                <a:cs typeface="Century Gothic"/>
                <a:sym typeface="Century Gothic"/>
              </a:rPr>
              <a:t>1- Increase glycogen synthesis, 2- Increase fat synthesis , 3- increase protein synthesis.</a:t>
            </a:r>
            <a:endParaRPr sz="600">
              <a:solidFill>
                <a:srgbClr val="D8D8D8"/>
              </a:solidFill>
              <a:latin typeface="Century Gothic"/>
              <a:ea typeface="Century Gothic"/>
              <a:cs typeface="Century Gothic"/>
              <a:sym typeface="Century Gothic"/>
            </a:endParaRPr>
          </a:p>
        </p:txBody>
      </p:sp>
      <p:sp>
        <p:nvSpPr>
          <p:cNvPr id="479" name="Google Shape;479;p37"/>
          <p:cNvSpPr txBox="1"/>
          <p:nvPr/>
        </p:nvSpPr>
        <p:spPr>
          <a:xfrm>
            <a:off x="0" y="0"/>
            <a:ext cx="9144000" cy="673800"/>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GB" sz="3000">
                <a:solidFill>
                  <a:srgbClr val="FFFFFF"/>
                </a:solidFill>
                <a:latin typeface="Comfortaa"/>
                <a:ea typeface="Comfortaa"/>
                <a:cs typeface="Comfortaa"/>
                <a:sym typeface="Comfortaa"/>
              </a:rPr>
              <a:t>Quiz</a:t>
            </a:r>
            <a:endParaRPr sz="3000">
              <a:solidFill>
                <a:srgbClr val="FFFFFF"/>
              </a:solidFill>
              <a:latin typeface="Comfortaa"/>
              <a:ea typeface="Comfortaa"/>
              <a:cs typeface="Comfortaa"/>
              <a:sym typeface="Comfortaa"/>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3" name="Shape 483"/>
        <p:cNvGrpSpPr/>
        <p:nvPr/>
      </p:nvGrpSpPr>
      <p:grpSpPr>
        <a:xfrm>
          <a:off x="0" y="0"/>
          <a:ext cx="0" cy="0"/>
          <a:chOff x="0" y="0"/>
          <a:chExt cx="0" cy="0"/>
        </a:xfrm>
      </p:grpSpPr>
      <p:sp>
        <p:nvSpPr>
          <p:cNvPr id="484" name="Google Shape;484;p38"/>
          <p:cNvSpPr txBox="1"/>
          <p:nvPr/>
        </p:nvSpPr>
        <p:spPr>
          <a:xfrm>
            <a:off x="181500" y="162338"/>
            <a:ext cx="4557900" cy="620100"/>
          </a:xfrm>
          <a:prstGeom prst="rect">
            <a:avLst/>
          </a:prstGeom>
          <a:gradFill>
            <a:gsLst>
              <a:gs pos="0">
                <a:srgbClr val="3C78D8">
                  <a:alpha val="45000"/>
                </a:srgbClr>
              </a:gs>
              <a:gs pos="100000">
                <a:srgbClr val="6D9EEB">
                  <a:alpha val="45000"/>
                </a:srgbClr>
              </a:gs>
            </a:gsLst>
            <a:path path="circle">
              <a:fillToRect b="50%" l="50%" r="50%" t="50%"/>
            </a:path>
            <a:tileRect/>
          </a:gra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GB" sz="2700">
                <a:solidFill>
                  <a:srgbClr val="FFFFFF"/>
                </a:solidFill>
                <a:latin typeface="Century Gothic"/>
                <a:ea typeface="Century Gothic"/>
                <a:cs typeface="Century Gothic"/>
                <a:sym typeface="Century Gothic"/>
              </a:rPr>
              <a:t>Team members</a:t>
            </a:r>
            <a:endParaRPr sz="2700">
              <a:solidFill>
                <a:srgbClr val="FFFFFF"/>
              </a:solidFill>
              <a:latin typeface="Century Gothic"/>
              <a:ea typeface="Century Gothic"/>
              <a:cs typeface="Century Gothic"/>
              <a:sym typeface="Century Gothic"/>
            </a:endParaRPr>
          </a:p>
        </p:txBody>
      </p:sp>
      <p:sp>
        <p:nvSpPr>
          <p:cNvPr id="485" name="Google Shape;485;p38"/>
          <p:cNvSpPr txBox="1"/>
          <p:nvPr/>
        </p:nvSpPr>
        <p:spPr>
          <a:xfrm>
            <a:off x="203168" y="1370750"/>
            <a:ext cx="1931100" cy="2250000"/>
          </a:xfrm>
          <a:prstGeom prst="rect">
            <a:avLst/>
          </a:prstGeom>
          <a:noFill/>
          <a:ln>
            <a:noFill/>
          </a:ln>
        </p:spPr>
        <p:txBody>
          <a:bodyPr anchorCtr="0" anchor="t" bIns="68575" lIns="68575" spcFirstLastPara="1" rIns="68575" wrap="square" tIns="68575">
            <a:noAutofit/>
          </a:bodyPr>
          <a:lstStyle/>
          <a:p>
            <a:pPr indent="-234950" lvl="0" marL="342900" rtl="0" algn="l">
              <a:spcBef>
                <a:spcPts val="0"/>
              </a:spcBef>
              <a:spcAft>
                <a:spcPts val="0"/>
              </a:spcAft>
              <a:buSzPts val="1100"/>
              <a:buFont typeface="Century Gothic"/>
              <a:buChar char="●"/>
            </a:pPr>
            <a:r>
              <a:rPr lang="en-GB" sz="1100">
                <a:latin typeface="Century Gothic"/>
                <a:ea typeface="Century Gothic"/>
                <a:cs typeface="Century Gothic"/>
                <a:sym typeface="Century Gothic"/>
              </a:rPr>
              <a:t>Ajeed Al-Rashoud                       </a:t>
            </a:r>
            <a:endParaRPr sz="1100">
              <a:latin typeface="Century Gothic"/>
              <a:ea typeface="Century Gothic"/>
              <a:cs typeface="Century Gothic"/>
              <a:sym typeface="Century Gothic"/>
            </a:endParaRPr>
          </a:p>
          <a:p>
            <a:pPr indent="-234950" lvl="0" marL="342900" rtl="0" algn="l">
              <a:spcBef>
                <a:spcPts val="0"/>
              </a:spcBef>
              <a:spcAft>
                <a:spcPts val="0"/>
              </a:spcAft>
              <a:buSzPts val="1100"/>
              <a:buFont typeface="Century Gothic"/>
              <a:buChar char="●"/>
            </a:pPr>
            <a:r>
              <a:rPr lang="en-GB" sz="1100">
                <a:latin typeface="Century Gothic"/>
                <a:ea typeface="Century Gothic"/>
                <a:cs typeface="Century Gothic"/>
                <a:sym typeface="Century Gothic"/>
              </a:rPr>
              <a:t>Alwateen Albalawi</a:t>
            </a:r>
            <a:endParaRPr sz="1100">
              <a:latin typeface="Century Gothic"/>
              <a:ea typeface="Century Gothic"/>
              <a:cs typeface="Century Gothic"/>
              <a:sym typeface="Century Gothic"/>
            </a:endParaRPr>
          </a:p>
          <a:p>
            <a:pPr indent="-234950" lvl="0" marL="342900" rtl="0" algn="l">
              <a:spcBef>
                <a:spcPts val="0"/>
              </a:spcBef>
              <a:spcAft>
                <a:spcPts val="0"/>
              </a:spcAft>
              <a:buSzPts val="1100"/>
              <a:buFont typeface="Century Gothic"/>
              <a:buChar char="●"/>
            </a:pPr>
            <a:r>
              <a:rPr lang="en-GB" sz="1100">
                <a:latin typeface="Century Gothic"/>
                <a:ea typeface="Century Gothic"/>
                <a:cs typeface="Century Gothic"/>
                <a:sym typeface="Century Gothic"/>
              </a:rPr>
              <a:t>Amira AlDakhilallah</a:t>
            </a:r>
            <a:endParaRPr sz="1100">
              <a:latin typeface="Century Gothic"/>
              <a:ea typeface="Century Gothic"/>
              <a:cs typeface="Century Gothic"/>
              <a:sym typeface="Century Gothic"/>
            </a:endParaRPr>
          </a:p>
          <a:p>
            <a:pPr indent="-234950" lvl="0" marL="342900" rtl="0" algn="l">
              <a:spcBef>
                <a:spcPts val="0"/>
              </a:spcBef>
              <a:spcAft>
                <a:spcPts val="0"/>
              </a:spcAft>
              <a:buSzPts val="1100"/>
              <a:buFont typeface="Century Gothic"/>
              <a:buChar char="●"/>
            </a:pPr>
            <a:r>
              <a:rPr lang="en-GB" sz="1100">
                <a:solidFill>
                  <a:schemeClr val="dk1"/>
                </a:solidFill>
                <a:latin typeface="Century Gothic"/>
                <a:ea typeface="Century Gothic"/>
                <a:cs typeface="Century Gothic"/>
                <a:sym typeface="Century Gothic"/>
              </a:rPr>
              <a:t>Deema Almaziad</a:t>
            </a:r>
            <a:r>
              <a:rPr lang="en-GB" sz="1100">
                <a:latin typeface="Century Gothic"/>
                <a:ea typeface="Century Gothic"/>
                <a:cs typeface="Century Gothic"/>
                <a:sym typeface="Century Gothic"/>
              </a:rPr>
              <a:t>  </a:t>
            </a:r>
            <a:endParaRPr sz="1100">
              <a:latin typeface="Century Gothic"/>
              <a:ea typeface="Century Gothic"/>
              <a:cs typeface="Century Gothic"/>
              <a:sym typeface="Century Gothic"/>
            </a:endParaRPr>
          </a:p>
          <a:p>
            <a:pPr indent="-234950" lvl="0" marL="342900" rtl="0" algn="l">
              <a:spcBef>
                <a:spcPts val="0"/>
              </a:spcBef>
              <a:spcAft>
                <a:spcPts val="0"/>
              </a:spcAft>
              <a:buSzPts val="1100"/>
              <a:buFont typeface="Century Gothic"/>
              <a:buChar char="●"/>
            </a:pPr>
            <a:r>
              <a:rPr lang="en-GB" sz="1100">
                <a:latin typeface="Century Gothic"/>
                <a:ea typeface="Century Gothic"/>
                <a:cs typeface="Century Gothic"/>
                <a:sym typeface="Century Gothic"/>
              </a:rPr>
              <a:t>Ghaliah Alnufaei                   </a:t>
            </a:r>
            <a:endParaRPr sz="1100">
              <a:latin typeface="Century Gothic"/>
              <a:ea typeface="Century Gothic"/>
              <a:cs typeface="Century Gothic"/>
              <a:sym typeface="Century Gothic"/>
            </a:endParaRPr>
          </a:p>
          <a:p>
            <a:pPr indent="-234950" lvl="0" marL="342900" rtl="0" algn="l">
              <a:spcBef>
                <a:spcPts val="0"/>
              </a:spcBef>
              <a:spcAft>
                <a:spcPts val="0"/>
              </a:spcAft>
              <a:buSzPts val="1100"/>
              <a:buFont typeface="Century Gothic"/>
              <a:buChar char="●"/>
            </a:pPr>
            <a:r>
              <a:rPr lang="en-GB" sz="1100">
                <a:latin typeface="Century Gothic"/>
                <a:ea typeface="Century Gothic"/>
                <a:cs typeface="Century Gothic"/>
                <a:sym typeface="Century Gothic"/>
              </a:rPr>
              <a:t>Haifa Alwaily</a:t>
            </a:r>
            <a:endParaRPr sz="1100">
              <a:latin typeface="Century Gothic"/>
              <a:ea typeface="Century Gothic"/>
              <a:cs typeface="Century Gothic"/>
              <a:sym typeface="Century Gothic"/>
            </a:endParaRPr>
          </a:p>
          <a:p>
            <a:pPr indent="-234950" lvl="0" marL="342900" rtl="0" algn="l">
              <a:spcBef>
                <a:spcPts val="0"/>
              </a:spcBef>
              <a:spcAft>
                <a:spcPts val="0"/>
              </a:spcAft>
              <a:buSzPts val="1100"/>
              <a:buFont typeface="Century Gothic"/>
              <a:buChar char="●"/>
            </a:pPr>
            <a:r>
              <a:rPr lang="en-GB" sz="1100">
                <a:latin typeface="Century Gothic"/>
                <a:ea typeface="Century Gothic"/>
                <a:cs typeface="Century Gothic"/>
                <a:sym typeface="Century Gothic"/>
              </a:rPr>
              <a:t>Leena Alnassar </a:t>
            </a:r>
            <a:endParaRPr sz="1100">
              <a:latin typeface="Century Gothic"/>
              <a:ea typeface="Century Gothic"/>
              <a:cs typeface="Century Gothic"/>
              <a:sym typeface="Century Gothic"/>
            </a:endParaRPr>
          </a:p>
          <a:p>
            <a:pPr indent="-234950" lvl="0" marL="342900" rtl="0" algn="l">
              <a:spcBef>
                <a:spcPts val="0"/>
              </a:spcBef>
              <a:spcAft>
                <a:spcPts val="0"/>
              </a:spcAft>
              <a:buSzPts val="1100"/>
              <a:buFont typeface="Century Gothic"/>
              <a:buChar char="●"/>
            </a:pPr>
            <a:r>
              <a:rPr lang="en-GB" sz="1100">
                <a:latin typeface="Century Gothic"/>
                <a:ea typeface="Century Gothic"/>
                <a:cs typeface="Century Gothic"/>
                <a:sym typeface="Century Gothic"/>
              </a:rPr>
              <a:t>Lama Aldakhil</a:t>
            </a:r>
            <a:endParaRPr sz="1100">
              <a:latin typeface="Century Gothic"/>
              <a:ea typeface="Century Gothic"/>
              <a:cs typeface="Century Gothic"/>
              <a:sym typeface="Century Gothic"/>
            </a:endParaRPr>
          </a:p>
          <a:p>
            <a:pPr indent="-234950" lvl="0" marL="342900" rtl="0" algn="l">
              <a:spcBef>
                <a:spcPts val="0"/>
              </a:spcBef>
              <a:spcAft>
                <a:spcPts val="0"/>
              </a:spcAft>
              <a:buSzPts val="1100"/>
              <a:buFont typeface="Century Gothic"/>
              <a:buChar char="●"/>
            </a:pPr>
            <a:r>
              <a:rPr lang="en-GB" sz="1100">
                <a:latin typeface="Century Gothic"/>
                <a:ea typeface="Century Gothic"/>
                <a:cs typeface="Century Gothic"/>
                <a:sym typeface="Century Gothic"/>
              </a:rPr>
              <a:t>Lamiss Alzahrani                           </a:t>
            </a:r>
            <a:endParaRPr sz="1100">
              <a:latin typeface="Century Gothic"/>
              <a:ea typeface="Century Gothic"/>
              <a:cs typeface="Century Gothic"/>
              <a:sym typeface="Century Gothic"/>
            </a:endParaRPr>
          </a:p>
          <a:p>
            <a:pPr indent="-234950" lvl="0" marL="342900" rtl="0" algn="l">
              <a:spcBef>
                <a:spcPts val="0"/>
              </a:spcBef>
              <a:spcAft>
                <a:spcPts val="0"/>
              </a:spcAft>
              <a:buSzPts val="1100"/>
              <a:buFont typeface="Century Gothic"/>
              <a:buChar char="●"/>
            </a:pPr>
            <a:r>
              <a:rPr lang="en-GB" sz="1100">
                <a:latin typeface="Century Gothic"/>
                <a:ea typeface="Century Gothic"/>
                <a:cs typeface="Century Gothic"/>
                <a:sym typeface="Century Gothic"/>
              </a:rPr>
              <a:t>Nouf Alhumaidhi                       </a:t>
            </a:r>
            <a:endParaRPr sz="1100">
              <a:latin typeface="Century Gothic"/>
              <a:ea typeface="Century Gothic"/>
              <a:cs typeface="Century Gothic"/>
              <a:sym typeface="Century Gothic"/>
            </a:endParaRPr>
          </a:p>
          <a:p>
            <a:pPr indent="-234950" lvl="0" marL="342900" rtl="0" algn="l">
              <a:spcBef>
                <a:spcPts val="0"/>
              </a:spcBef>
              <a:spcAft>
                <a:spcPts val="0"/>
              </a:spcAft>
              <a:buSzPts val="1100"/>
              <a:buFont typeface="Century Gothic"/>
              <a:buChar char="●"/>
            </a:pPr>
            <a:r>
              <a:rPr lang="en-GB" sz="1100">
                <a:latin typeface="Century Gothic"/>
                <a:ea typeface="Century Gothic"/>
                <a:cs typeface="Century Gothic"/>
                <a:sym typeface="Century Gothic"/>
              </a:rPr>
              <a:t>Noura Alturki                   </a:t>
            </a:r>
            <a:endParaRPr sz="1100">
              <a:latin typeface="Century Gothic"/>
              <a:ea typeface="Century Gothic"/>
              <a:cs typeface="Century Gothic"/>
              <a:sym typeface="Century Gothic"/>
            </a:endParaRPr>
          </a:p>
          <a:p>
            <a:pPr indent="-234950" lvl="0" marL="342900" rtl="0" algn="l">
              <a:spcBef>
                <a:spcPts val="0"/>
              </a:spcBef>
              <a:spcAft>
                <a:spcPts val="0"/>
              </a:spcAft>
              <a:buSzPts val="1100"/>
              <a:buFont typeface="Century Gothic"/>
              <a:buChar char="●"/>
            </a:pPr>
            <a:r>
              <a:rPr lang="en-GB" sz="1100">
                <a:latin typeface="Century Gothic"/>
                <a:ea typeface="Century Gothic"/>
                <a:cs typeface="Century Gothic"/>
                <a:sym typeface="Century Gothic"/>
              </a:rPr>
              <a:t>Sarah Alkhalife</a:t>
            </a:r>
            <a:endParaRPr sz="1100">
              <a:latin typeface="Century Gothic"/>
              <a:ea typeface="Century Gothic"/>
              <a:cs typeface="Century Gothic"/>
              <a:sym typeface="Century Gothic"/>
            </a:endParaRPr>
          </a:p>
          <a:p>
            <a:pPr indent="-234950" lvl="0" marL="342900" rtl="0" algn="l">
              <a:spcBef>
                <a:spcPts val="0"/>
              </a:spcBef>
              <a:spcAft>
                <a:spcPts val="0"/>
              </a:spcAft>
              <a:buSzPts val="1100"/>
              <a:buFont typeface="Century Gothic"/>
              <a:buChar char="●"/>
            </a:pPr>
            <a:r>
              <a:rPr lang="en-GB" sz="1100">
                <a:latin typeface="Century Gothic"/>
                <a:ea typeface="Century Gothic"/>
                <a:cs typeface="Century Gothic"/>
                <a:sym typeface="Century Gothic"/>
              </a:rPr>
              <a:t>Shahd Alsalamah                          </a:t>
            </a:r>
            <a:endParaRPr sz="1100">
              <a:latin typeface="Century Gothic"/>
              <a:ea typeface="Century Gothic"/>
              <a:cs typeface="Century Gothic"/>
              <a:sym typeface="Century Gothic"/>
            </a:endParaRPr>
          </a:p>
          <a:p>
            <a:pPr indent="-234950" lvl="0" marL="342900" rtl="0" algn="l">
              <a:spcBef>
                <a:spcPts val="0"/>
              </a:spcBef>
              <a:spcAft>
                <a:spcPts val="0"/>
              </a:spcAft>
              <a:buSzPts val="1100"/>
              <a:buFont typeface="Century Gothic"/>
              <a:buChar char="●"/>
            </a:pPr>
            <a:r>
              <a:rPr lang="en-GB" sz="1100">
                <a:latin typeface="Century Gothic"/>
                <a:ea typeface="Century Gothic"/>
                <a:cs typeface="Century Gothic"/>
                <a:sym typeface="Century Gothic"/>
              </a:rPr>
              <a:t>Taif Alotaibi</a:t>
            </a:r>
            <a:endParaRPr sz="1100">
              <a:latin typeface="Century Gothic"/>
              <a:ea typeface="Century Gothic"/>
              <a:cs typeface="Century Gothic"/>
              <a:sym typeface="Century Gothic"/>
            </a:endParaRPr>
          </a:p>
          <a:p>
            <a:pPr indent="0" lvl="0" marL="0" rtl="0" algn="l">
              <a:spcBef>
                <a:spcPts val="0"/>
              </a:spcBef>
              <a:spcAft>
                <a:spcPts val="0"/>
              </a:spcAft>
              <a:buNone/>
            </a:pPr>
            <a:r>
              <a:t/>
            </a:r>
            <a:endParaRPr sz="1100">
              <a:latin typeface="Century Gothic"/>
              <a:ea typeface="Century Gothic"/>
              <a:cs typeface="Century Gothic"/>
              <a:sym typeface="Century Gothic"/>
            </a:endParaRPr>
          </a:p>
        </p:txBody>
      </p:sp>
      <p:sp>
        <p:nvSpPr>
          <p:cNvPr id="486" name="Google Shape;486;p38"/>
          <p:cNvSpPr txBox="1"/>
          <p:nvPr/>
        </p:nvSpPr>
        <p:spPr>
          <a:xfrm>
            <a:off x="338925" y="4592725"/>
            <a:ext cx="1659600" cy="5073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lang="en-GB" sz="1700">
                <a:solidFill>
                  <a:schemeClr val="dk1"/>
                </a:solidFill>
                <a:latin typeface="Century Gothic"/>
                <a:ea typeface="Century Gothic"/>
                <a:cs typeface="Century Gothic"/>
                <a:sym typeface="Century Gothic"/>
              </a:rPr>
              <a:t>Lina Alosaimi</a:t>
            </a:r>
            <a:endParaRPr sz="1700">
              <a:solidFill>
                <a:schemeClr val="dk1"/>
              </a:solidFill>
              <a:latin typeface="Century Gothic"/>
              <a:ea typeface="Century Gothic"/>
              <a:cs typeface="Century Gothic"/>
              <a:sym typeface="Century Gothic"/>
            </a:endParaRPr>
          </a:p>
        </p:txBody>
      </p:sp>
      <p:sp>
        <p:nvSpPr>
          <p:cNvPr id="487" name="Google Shape;487;p38"/>
          <p:cNvSpPr/>
          <p:nvPr/>
        </p:nvSpPr>
        <p:spPr>
          <a:xfrm>
            <a:off x="5143500" y="0"/>
            <a:ext cx="4000500" cy="5143500"/>
          </a:xfrm>
          <a:prstGeom prst="rect">
            <a:avLst/>
          </a:prstGeom>
          <a:gradFill>
            <a:gsLst>
              <a:gs pos="0">
                <a:srgbClr val="3C78D8">
                  <a:alpha val="43850"/>
                </a:srgbClr>
              </a:gs>
              <a:gs pos="100000">
                <a:srgbClr val="6D9EEB">
                  <a:alpha val="43850"/>
                </a:srgbClr>
              </a:gs>
            </a:gsLst>
            <a:path path="circle">
              <a:fillToRect b="50%" l="50%" r="50%" t="50%"/>
            </a:path>
            <a:tileRect/>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88" name="Google Shape;488;p38"/>
          <p:cNvSpPr/>
          <p:nvPr/>
        </p:nvSpPr>
        <p:spPr>
          <a:xfrm>
            <a:off x="6126094" y="1674638"/>
            <a:ext cx="1794300" cy="17946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000">
              <a:solidFill>
                <a:srgbClr val="FFFFFF"/>
              </a:solidFill>
              <a:latin typeface="Calibri"/>
              <a:ea typeface="Calibri"/>
              <a:cs typeface="Calibri"/>
              <a:sym typeface="Calibri"/>
            </a:endParaRPr>
          </a:p>
        </p:txBody>
      </p:sp>
      <p:sp>
        <p:nvSpPr>
          <p:cNvPr id="489" name="Google Shape;489;p38"/>
          <p:cNvSpPr txBox="1"/>
          <p:nvPr/>
        </p:nvSpPr>
        <p:spPr>
          <a:xfrm>
            <a:off x="5230688" y="651356"/>
            <a:ext cx="3826200" cy="831000"/>
          </a:xfrm>
          <a:prstGeom prst="rect">
            <a:avLst/>
          </a:prstGeom>
          <a:noFill/>
          <a:ln>
            <a:noFill/>
          </a:ln>
        </p:spPr>
        <p:txBody>
          <a:bodyPr anchorCtr="0" anchor="t" bIns="34275" lIns="68575" spcFirstLastPara="1" rIns="68575" wrap="square" tIns="34275">
            <a:noAutofit/>
          </a:bodyPr>
          <a:lstStyle/>
          <a:p>
            <a:pPr indent="-279400" lvl="0" marL="342900" rtl="0" algn="l">
              <a:spcBef>
                <a:spcPts val="0"/>
              </a:spcBef>
              <a:spcAft>
                <a:spcPts val="0"/>
              </a:spcAft>
              <a:buClr>
                <a:srgbClr val="FFFFFF"/>
              </a:buClr>
              <a:buSzPts val="1800"/>
              <a:buFont typeface="Century Gothic"/>
              <a:buChar char="★"/>
            </a:pPr>
            <a:r>
              <a:rPr b="1" lang="en-GB" sz="1800">
                <a:solidFill>
                  <a:srgbClr val="FFFFFF"/>
                </a:solidFill>
                <a:latin typeface="Century Gothic"/>
                <a:ea typeface="Century Gothic"/>
                <a:cs typeface="Century Gothic"/>
                <a:sym typeface="Century Gothic"/>
              </a:rPr>
              <a:t>We can either walk towards </a:t>
            </a:r>
            <a:r>
              <a:rPr b="1" lang="en-GB" sz="1800" u="sng">
                <a:solidFill>
                  <a:srgbClr val="FFFFFF"/>
                </a:solidFill>
                <a:latin typeface="Century Gothic"/>
                <a:ea typeface="Century Gothic"/>
                <a:cs typeface="Century Gothic"/>
                <a:sym typeface="Century Gothic"/>
              </a:rPr>
              <a:t>Growth</a:t>
            </a:r>
            <a:r>
              <a:rPr b="1" lang="en-GB" sz="1800">
                <a:solidFill>
                  <a:srgbClr val="FFFFFF"/>
                </a:solidFill>
                <a:latin typeface="Century Gothic"/>
                <a:ea typeface="Century Gothic"/>
                <a:cs typeface="Century Gothic"/>
                <a:sym typeface="Century Gothic"/>
              </a:rPr>
              <a:t>, or stand in </a:t>
            </a:r>
            <a:r>
              <a:rPr b="1" lang="en-GB" sz="1800" u="sng">
                <a:solidFill>
                  <a:srgbClr val="FFFFFF"/>
                </a:solidFill>
                <a:latin typeface="Century Gothic"/>
                <a:ea typeface="Century Gothic"/>
                <a:cs typeface="Century Gothic"/>
                <a:sym typeface="Century Gothic"/>
              </a:rPr>
              <a:t>Safety</a:t>
            </a:r>
            <a:endParaRPr b="1" sz="1800" u="sng">
              <a:solidFill>
                <a:srgbClr val="FFFFFF"/>
              </a:solidFill>
              <a:latin typeface="Century Gothic"/>
              <a:ea typeface="Century Gothic"/>
              <a:cs typeface="Century Gothic"/>
              <a:sym typeface="Century Gothic"/>
            </a:endParaRPr>
          </a:p>
        </p:txBody>
      </p:sp>
      <p:sp>
        <p:nvSpPr>
          <p:cNvPr id="490" name="Google Shape;490;p38"/>
          <p:cNvSpPr txBox="1"/>
          <p:nvPr/>
        </p:nvSpPr>
        <p:spPr>
          <a:xfrm>
            <a:off x="181500" y="969850"/>
            <a:ext cx="1454400" cy="4164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GB" sz="1500">
                <a:latin typeface="Century Gothic"/>
                <a:ea typeface="Century Gothic"/>
                <a:cs typeface="Century Gothic"/>
                <a:sym typeface="Century Gothic"/>
              </a:rPr>
              <a:t>Girls Team:</a:t>
            </a:r>
            <a:endParaRPr b="1" sz="1500">
              <a:latin typeface="Century Gothic"/>
              <a:ea typeface="Century Gothic"/>
              <a:cs typeface="Century Gothic"/>
              <a:sym typeface="Century Gothic"/>
            </a:endParaRPr>
          </a:p>
        </p:txBody>
      </p:sp>
      <p:pic>
        <p:nvPicPr>
          <p:cNvPr id="491" name="Google Shape;491;p38"/>
          <p:cNvPicPr preferRelativeResize="0"/>
          <p:nvPr/>
        </p:nvPicPr>
        <p:blipFill rotWithShape="1">
          <a:blip r:embed="rId3">
            <a:alphaModFix/>
          </a:blip>
          <a:srcRect b="0" l="0" r="0" t="0"/>
          <a:stretch/>
        </p:blipFill>
        <p:spPr>
          <a:xfrm>
            <a:off x="6015151" y="1606143"/>
            <a:ext cx="2016259" cy="1931213"/>
          </a:xfrm>
          <a:prstGeom prst="rect">
            <a:avLst/>
          </a:prstGeom>
          <a:noFill/>
          <a:ln>
            <a:noFill/>
          </a:ln>
        </p:spPr>
      </p:pic>
      <p:pic>
        <p:nvPicPr>
          <p:cNvPr id="492" name="Google Shape;492;p38">
            <a:hlinkClick r:id="rId4"/>
          </p:cNvPr>
          <p:cNvPicPr preferRelativeResize="0"/>
          <p:nvPr/>
        </p:nvPicPr>
        <p:blipFill>
          <a:blip r:embed="rId5">
            <a:alphaModFix/>
          </a:blip>
          <a:stretch>
            <a:fillRect/>
          </a:stretch>
        </p:blipFill>
        <p:spPr>
          <a:xfrm>
            <a:off x="6875944" y="3559247"/>
            <a:ext cx="294694" cy="274724"/>
          </a:xfrm>
          <a:prstGeom prst="rect">
            <a:avLst/>
          </a:prstGeom>
          <a:noFill/>
          <a:ln>
            <a:noFill/>
          </a:ln>
        </p:spPr>
      </p:pic>
      <p:pic>
        <p:nvPicPr>
          <p:cNvPr id="493" name="Google Shape;493;p38">
            <a:hlinkClick r:id="rId6"/>
          </p:cNvPr>
          <p:cNvPicPr preferRelativeResize="0"/>
          <p:nvPr/>
        </p:nvPicPr>
        <p:blipFill>
          <a:blip r:embed="rId7">
            <a:alphaModFix/>
          </a:blip>
          <a:stretch>
            <a:fillRect/>
          </a:stretch>
        </p:blipFill>
        <p:spPr>
          <a:xfrm>
            <a:off x="6598028" y="3584514"/>
            <a:ext cx="240488" cy="224192"/>
          </a:xfrm>
          <a:prstGeom prst="rect">
            <a:avLst/>
          </a:prstGeom>
          <a:noFill/>
          <a:ln>
            <a:noFill/>
          </a:ln>
        </p:spPr>
      </p:pic>
      <p:sp>
        <p:nvSpPr>
          <p:cNvPr id="494" name="Google Shape;494;p38"/>
          <p:cNvSpPr txBox="1"/>
          <p:nvPr/>
        </p:nvSpPr>
        <p:spPr>
          <a:xfrm>
            <a:off x="6639779" y="3923981"/>
            <a:ext cx="767100" cy="2748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lang="en-GB" sz="800">
                <a:solidFill>
                  <a:srgbClr val="FFFFFF"/>
                </a:solidFill>
              </a:rPr>
              <a:t>We hear you</a:t>
            </a:r>
            <a:endParaRPr sz="800">
              <a:solidFill>
                <a:srgbClr val="FFFFFF"/>
              </a:solidFill>
            </a:endParaRPr>
          </a:p>
        </p:txBody>
      </p:sp>
      <p:sp>
        <p:nvSpPr>
          <p:cNvPr id="495" name="Google Shape;495;p38"/>
          <p:cNvSpPr txBox="1"/>
          <p:nvPr/>
        </p:nvSpPr>
        <p:spPr>
          <a:xfrm>
            <a:off x="248850" y="4000163"/>
            <a:ext cx="4557900" cy="620100"/>
          </a:xfrm>
          <a:prstGeom prst="rect">
            <a:avLst/>
          </a:prstGeom>
          <a:gradFill>
            <a:gsLst>
              <a:gs pos="0">
                <a:srgbClr val="3C78D8">
                  <a:alpha val="45000"/>
                </a:srgbClr>
              </a:gs>
              <a:gs pos="100000">
                <a:srgbClr val="6D9EEB">
                  <a:alpha val="45000"/>
                </a:srgbClr>
              </a:gs>
            </a:gsLst>
            <a:path path="circle">
              <a:fillToRect b="50%" l="50%" r="50%" t="50%"/>
            </a:path>
            <a:tileRect/>
          </a:gra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GB" sz="2700">
                <a:solidFill>
                  <a:srgbClr val="FFFFFF"/>
                </a:solidFill>
                <a:latin typeface="Century Gothic"/>
                <a:ea typeface="Century Gothic"/>
                <a:cs typeface="Century Gothic"/>
                <a:sym typeface="Century Gothic"/>
              </a:rPr>
              <a:t>Team Leaders</a:t>
            </a:r>
            <a:endParaRPr sz="2700">
              <a:solidFill>
                <a:srgbClr val="FFFFFF"/>
              </a:solidFill>
              <a:latin typeface="Century Gothic"/>
              <a:ea typeface="Century Gothic"/>
              <a:cs typeface="Century Gothic"/>
              <a:sym typeface="Century Gothic"/>
            </a:endParaRPr>
          </a:p>
        </p:txBody>
      </p:sp>
      <p:sp>
        <p:nvSpPr>
          <p:cNvPr id="496" name="Google Shape;496;p38"/>
          <p:cNvSpPr txBox="1"/>
          <p:nvPr/>
        </p:nvSpPr>
        <p:spPr>
          <a:xfrm>
            <a:off x="2632500" y="4592725"/>
            <a:ext cx="2159100" cy="5073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lang="en-GB" sz="1700">
                <a:solidFill>
                  <a:schemeClr val="dk1"/>
                </a:solidFill>
                <a:latin typeface="Century Gothic"/>
                <a:ea typeface="Century Gothic"/>
                <a:cs typeface="Century Gothic"/>
                <a:sym typeface="Century Gothic"/>
              </a:rPr>
              <a:t>Mohannad Alqarni</a:t>
            </a:r>
            <a:endParaRPr sz="1700">
              <a:solidFill>
                <a:schemeClr val="dk1"/>
              </a:solidFill>
              <a:latin typeface="Century Gothic"/>
              <a:ea typeface="Century Gothic"/>
              <a:cs typeface="Century Gothic"/>
              <a:sym typeface="Century Gothic"/>
            </a:endParaRPr>
          </a:p>
        </p:txBody>
      </p:sp>
      <p:sp>
        <p:nvSpPr>
          <p:cNvPr id="497" name="Google Shape;497;p38"/>
          <p:cNvSpPr txBox="1"/>
          <p:nvPr/>
        </p:nvSpPr>
        <p:spPr>
          <a:xfrm>
            <a:off x="2498850" y="969850"/>
            <a:ext cx="1351500" cy="4164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GB" sz="1500">
                <a:latin typeface="Century Gothic"/>
                <a:ea typeface="Century Gothic"/>
                <a:cs typeface="Century Gothic"/>
                <a:sym typeface="Century Gothic"/>
              </a:rPr>
              <a:t>Boys Team:</a:t>
            </a:r>
            <a:endParaRPr b="1" sz="1500">
              <a:latin typeface="Century Gothic"/>
              <a:ea typeface="Century Gothic"/>
              <a:cs typeface="Century Gothic"/>
              <a:sym typeface="Century Gothic"/>
            </a:endParaRPr>
          </a:p>
        </p:txBody>
      </p:sp>
      <p:sp>
        <p:nvSpPr>
          <p:cNvPr id="498" name="Google Shape;498;p38"/>
          <p:cNvSpPr txBox="1"/>
          <p:nvPr/>
        </p:nvSpPr>
        <p:spPr>
          <a:xfrm>
            <a:off x="2277338" y="1370550"/>
            <a:ext cx="2159100" cy="2250000"/>
          </a:xfrm>
          <a:prstGeom prst="rect">
            <a:avLst/>
          </a:prstGeom>
          <a:noFill/>
          <a:ln>
            <a:noFill/>
          </a:ln>
        </p:spPr>
        <p:txBody>
          <a:bodyPr anchorCtr="0" anchor="t" bIns="68575" lIns="68575" spcFirstLastPara="1" rIns="68575" wrap="square" tIns="68575">
            <a:noAutofit/>
          </a:bodyPr>
          <a:lstStyle/>
          <a:p>
            <a:pPr indent="-234950" lvl="0" marL="342900" rtl="0" algn="l">
              <a:spcBef>
                <a:spcPts val="0"/>
              </a:spcBef>
              <a:spcAft>
                <a:spcPts val="0"/>
              </a:spcAft>
              <a:buClr>
                <a:schemeClr val="dk1"/>
              </a:buClr>
              <a:buSzPts val="1100"/>
              <a:buFont typeface="Century Gothic"/>
              <a:buChar char="●"/>
            </a:pPr>
            <a:r>
              <a:rPr lang="en-GB" sz="1100">
                <a:solidFill>
                  <a:schemeClr val="dk1"/>
                </a:solidFill>
                <a:latin typeface="Century Gothic"/>
                <a:ea typeface="Century Gothic"/>
                <a:cs typeface="Century Gothic"/>
                <a:sym typeface="Century Gothic"/>
              </a:rPr>
              <a:t>Alkassem Binobaid</a:t>
            </a:r>
            <a:endParaRPr sz="1100">
              <a:solidFill>
                <a:schemeClr val="dk1"/>
              </a:solidFill>
              <a:latin typeface="Century Gothic"/>
              <a:ea typeface="Century Gothic"/>
              <a:cs typeface="Century Gothic"/>
              <a:sym typeface="Century Gothic"/>
            </a:endParaRPr>
          </a:p>
          <a:p>
            <a:pPr indent="-234950" lvl="0" marL="342900" rtl="0" algn="l">
              <a:spcBef>
                <a:spcPts val="0"/>
              </a:spcBef>
              <a:spcAft>
                <a:spcPts val="0"/>
              </a:spcAft>
              <a:buClr>
                <a:schemeClr val="dk1"/>
              </a:buClr>
              <a:buSzPts val="1100"/>
              <a:buFont typeface="Century Gothic"/>
              <a:buChar char="●"/>
            </a:pPr>
            <a:r>
              <a:rPr lang="en-GB" sz="1100">
                <a:solidFill>
                  <a:schemeClr val="dk1"/>
                </a:solidFill>
                <a:latin typeface="Century Gothic"/>
                <a:ea typeface="Century Gothic"/>
                <a:cs typeface="Century Gothic"/>
                <a:sym typeface="Century Gothic"/>
              </a:rPr>
              <a:t>Fares Aldokhayel</a:t>
            </a:r>
            <a:endParaRPr sz="1100">
              <a:solidFill>
                <a:schemeClr val="dk1"/>
              </a:solidFill>
              <a:latin typeface="Century Gothic"/>
              <a:ea typeface="Century Gothic"/>
              <a:cs typeface="Century Gothic"/>
              <a:sym typeface="Century Gothic"/>
            </a:endParaRPr>
          </a:p>
          <a:p>
            <a:pPr indent="-234950" lvl="0" marL="342900" rtl="0" algn="l">
              <a:spcBef>
                <a:spcPts val="0"/>
              </a:spcBef>
              <a:spcAft>
                <a:spcPts val="0"/>
              </a:spcAft>
              <a:buClr>
                <a:schemeClr val="dk1"/>
              </a:buClr>
              <a:buSzPts val="1100"/>
              <a:buFont typeface="Century Gothic"/>
              <a:buChar char="●"/>
            </a:pPr>
            <a:r>
              <a:rPr lang="en-GB" sz="1100">
                <a:solidFill>
                  <a:schemeClr val="dk1"/>
                </a:solidFill>
                <a:latin typeface="Century Gothic"/>
                <a:ea typeface="Century Gothic"/>
                <a:cs typeface="Century Gothic"/>
                <a:sym typeface="Century Gothic"/>
              </a:rPr>
              <a:t>Khayyal Alderaan</a:t>
            </a:r>
            <a:endParaRPr sz="1100">
              <a:solidFill>
                <a:schemeClr val="dk1"/>
              </a:solidFill>
              <a:latin typeface="Century Gothic"/>
              <a:ea typeface="Century Gothic"/>
              <a:cs typeface="Century Gothic"/>
              <a:sym typeface="Century Gothic"/>
            </a:endParaRPr>
          </a:p>
          <a:p>
            <a:pPr indent="0" lvl="0" marL="342900" rtl="0" algn="l">
              <a:spcBef>
                <a:spcPts val="0"/>
              </a:spcBef>
              <a:spcAft>
                <a:spcPts val="0"/>
              </a:spcAft>
              <a:buNone/>
            </a:pPr>
            <a:r>
              <a:rPr b="1" lang="en-GB" sz="1100">
                <a:solidFill>
                  <a:schemeClr val="dk1"/>
                </a:solidFill>
                <a:latin typeface="Century Gothic"/>
                <a:ea typeface="Century Gothic"/>
                <a:cs typeface="Century Gothic"/>
                <a:sym typeface="Century Gothic"/>
              </a:rPr>
              <a:t>Mashal Abaalkhail</a:t>
            </a:r>
            <a:endParaRPr b="1" sz="1100">
              <a:solidFill>
                <a:schemeClr val="dk1"/>
              </a:solidFill>
              <a:latin typeface="Century Gothic"/>
              <a:ea typeface="Century Gothic"/>
              <a:cs typeface="Century Gothic"/>
              <a:sym typeface="Century Gothic"/>
            </a:endParaRPr>
          </a:p>
          <a:p>
            <a:pPr indent="-234950" lvl="0" marL="342900" rtl="0" algn="l">
              <a:spcBef>
                <a:spcPts val="0"/>
              </a:spcBef>
              <a:spcAft>
                <a:spcPts val="0"/>
              </a:spcAft>
              <a:buClr>
                <a:schemeClr val="dk1"/>
              </a:buClr>
              <a:buSzPts val="1100"/>
              <a:buFont typeface="Century Gothic"/>
              <a:buChar char="●"/>
            </a:pPr>
            <a:r>
              <a:rPr lang="en-GB" sz="1100">
                <a:solidFill>
                  <a:schemeClr val="dk1"/>
                </a:solidFill>
                <a:latin typeface="Century Gothic"/>
                <a:ea typeface="Century Gothic"/>
                <a:cs typeface="Century Gothic"/>
                <a:sym typeface="Century Gothic"/>
              </a:rPr>
              <a:t>Naif Alsolais</a:t>
            </a:r>
            <a:endParaRPr sz="1100">
              <a:solidFill>
                <a:schemeClr val="dk1"/>
              </a:solidFill>
              <a:latin typeface="Century Gothic"/>
              <a:ea typeface="Century Gothic"/>
              <a:cs typeface="Century Gothic"/>
              <a:sym typeface="Century Gothic"/>
            </a:endParaRPr>
          </a:p>
          <a:p>
            <a:pPr indent="-234950" lvl="0" marL="342900" rtl="0" algn="l">
              <a:spcBef>
                <a:spcPts val="0"/>
              </a:spcBef>
              <a:spcAft>
                <a:spcPts val="0"/>
              </a:spcAft>
              <a:buClr>
                <a:schemeClr val="dk1"/>
              </a:buClr>
              <a:buSzPts val="1100"/>
              <a:buFont typeface="Century Gothic"/>
              <a:buChar char="●"/>
            </a:pPr>
            <a:r>
              <a:rPr lang="en-GB" sz="1100">
                <a:solidFill>
                  <a:schemeClr val="dk1"/>
                </a:solidFill>
                <a:latin typeface="Century Gothic"/>
                <a:ea typeface="Century Gothic"/>
                <a:cs typeface="Century Gothic"/>
                <a:sym typeface="Century Gothic"/>
              </a:rPr>
              <a:t>Omar Alyabis</a:t>
            </a:r>
            <a:endParaRPr sz="1100">
              <a:solidFill>
                <a:schemeClr val="dk1"/>
              </a:solidFill>
              <a:latin typeface="Century Gothic"/>
              <a:ea typeface="Century Gothic"/>
              <a:cs typeface="Century Gothic"/>
              <a:sym typeface="Century Gothic"/>
            </a:endParaRPr>
          </a:p>
          <a:p>
            <a:pPr indent="-234950" lvl="0" marL="342900" rtl="0" algn="l">
              <a:spcBef>
                <a:spcPts val="0"/>
              </a:spcBef>
              <a:spcAft>
                <a:spcPts val="0"/>
              </a:spcAft>
              <a:buClr>
                <a:schemeClr val="dk1"/>
              </a:buClr>
              <a:buSzPts val="1100"/>
              <a:buFont typeface="Century Gothic"/>
              <a:buChar char="●"/>
            </a:pPr>
            <a:r>
              <a:rPr lang="en-GB" sz="1100">
                <a:solidFill>
                  <a:schemeClr val="dk1"/>
                </a:solidFill>
                <a:latin typeface="Century Gothic"/>
                <a:ea typeface="Century Gothic"/>
                <a:cs typeface="Century Gothic"/>
                <a:sym typeface="Century Gothic"/>
              </a:rPr>
              <a:t>Omar Saeed</a:t>
            </a:r>
            <a:endParaRPr sz="1100">
              <a:solidFill>
                <a:schemeClr val="dk1"/>
              </a:solidFill>
              <a:latin typeface="Century Gothic"/>
              <a:ea typeface="Century Gothic"/>
              <a:cs typeface="Century Gothic"/>
              <a:sym typeface="Century Gothic"/>
            </a:endParaRPr>
          </a:p>
          <a:p>
            <a:pPr indent="-234950" lvl="0" marL="342900" rtl="0" algn="l">
              <a:spcBef>
                <a:spcPts val="0"/>
              </a:spcBef>
              <a:spcAft>
                <a:spcPts val="0"/>
              </a:spcAft>
              <a:buClr>
                <a:schemeClr val="dk1"/>
              </a:buClr>
              <a:buSzPts val="1100"/>
              <a:buFont typeface="Century Gothic"/>
              <a:buChar char="●"/>
            </a:pPr>
            <a:r>
              <a:rPr lang="en-GB" sz="1100">
                <a:solidFill>
                  <a:schemeClr val="dk1"/>
                </a:solidFill>
                <a:latin typeface="Century Gothic"/>
                <a:ea typeface="Century Gothic"/>
                <a:cs typeface="Century Gothic"/>
                <a:sym typeface="Century Gothic"/>
              </a:rPr>
              <a:t>Rayyan Almousa</a:t>
            </a:r>
            <a:endParaRPr sz="1100">
              <a:solidFill>
                <a:schemeClr val="dk1"/>
              </a:solidFill>
              <a:latin typeface="Century Gothic"/>
              <a:ea typeface="Century Gothic"/>
              <a:cs typeface="Century Gothic"/>
              <a:sym typeface="Century Gothic"/>
            </a:endParaRPr>
          </a:p>
          <a:p>
            <a:pPr indent="-234950" lvl="0" marL="342900" rtl="0" algn="l">
              <a:spcBef>
                <a:spcPts val="0"/>
              </a:spcBef>
              <a:spcAft>
                <a:spcPts val="0"/>
              </a:spcAft>
              <a:buClr>
                <a:schemeClr val="dk1"/>
              </a:buClr>
              <a:buSzPts val="1100"/>
              <a:buFont typeface="Century Gothic"/>
              <a:buChar char="●"/>
            </a:pPr>
            <a:r>
              <a:rPr lang="en-GB" sz="1100">
                <a:solidFill>
                  <a:schemeClr val="dk1"/>
                </a:solidFill>
                <a:latin typeface="Century Gothic"/>
                <a:ea typeface="Century Gothic"/>
                <a:cs typeface="Century Gothic"/>
                <a:sym typeface="Century Gothic"/>
              </a:rPr>
              <a:t>Yazen Bajeaifer</a:t>
            </a:r>
            <a:endParaRPr sz="11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t/>
            </a:r>
            <a:endParaRPr sz="1100">
              <a:latin typeface="Century Gothic"/>
              <a:ea typeface="Century Gothic"/>
              <a:cs typeface="Century Gothic"/>
              <a:sym typeface="Century Gothic"/>
            </a:endParaRPr>
          </a:p>
        </p:txBody>
      </p:sp>
      <p:sp>
        <p:nvSpPr>
          <p:cNvPr id="499" name="Google Shape;499;p38"/>
          <p:cNvSpPr txBox="1"/>
          <p:nvPr>
            <p:ph idx="12" type="sldNum"/>
          </p:nvPr>
        </p:nvSpPr>
        <p:spPr>
          <a:xfrm>
            <a:off x="8595221" y="4806663"/>
            <a:ext cx="548700" cy="393600"/>
          </a:xfrm>
          <a:prstGeom prst="rect">
            <a:avLst/>
          </a:prstGeom>
        </p:spPr>
        <p:txBody>
          <a:bodyPr anchorCtr="0" anchor="t" bIns="68575" lIns="68575" spcFirstLastPara="1" rIns="68575" wrap="square" tIns="68575">
            <a:noAutofit/>
          </a:bodyPr>
          <a:lstStyle/>
          <a:p>
            <a:pPr indent="0" lvl="0" marL="0" rtl="0" algn="r">
              <a:spcBef>
                <a:spcPts val="0"/>
              </a:spcBef>
              <a:spcAft>
                <a:spcPts val="0"/>
              </a:spcAft>
              <a:buNone/>
            </a:pPr>
            <a:fld id="{00000000-1234-1234-1234-123412341234}" type="slidenum">
              <a:rPr lang="en-GB"/>
              <a:t>‹#›</a:t>
            </a:fld>
            <a:endParaRPr/>
          </a:p>
        </p:txBody>
      </p:sp>
      <p:pic>
        <p:nvPicPr>
          <p:cNvPr id="500" name="Google Shape;500;p38">
            <a:hlinkClick r:id="rId8"/>
          </p:cNvPr>
          <p:cNvPicPr preferRelativeResize="0"/>
          <p:nvPr/>
        </p:nvPicPr>
        <p:blipFill rotWithShape="1">
          <a:blip r:embed="rId9">
            <a:alphaModFix/>
          </a:blip>
          <a:srcRect b="0" l="8367" r="8375" t="0"/>
          <a:stretch/>
        </p:blipFill>
        <p:spPr>
          <a:xfrm>
            <a:off x="7208050" y="3582000"/>
            <a:ext cx="294675" cy="195125"/>
          </a:xfrm>
          <a:prstGeom prst="rect">
            <a:avLst/>
          </a:prstGeom>
          <a:noFill/>
          <a:ln>
            <a:noFill/>
          </a:ln>
        </p:spPr>
      </p:pic>
      <p:sp>
        <p:nvSpPr>
          <p:cNvPr id="501" name="Google Shape;501;p38"/>
          <p:cNvSpPr/>
          <p:nvPr/>
        </p:nvSpPr>
        <p:spPr>
          <a:xfrm>
            <a:off x="2430000" y="1952340"/>
            <a:ext cx="142858" cy="194400"/>
          </a:xfrm>
          <a:custGeom>
            <a:rect b="b" l="l" r="r" t="t"/>
            <a:pathLst>
              <a:path extrusionOk="0" h="3240000" w="2721114">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6D9EEB"/>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2000">
              <a:solidFill>
                <a:srgbClr val="FFFFFF"/>
              </a:solidFill>
              <a:latin typeface="Arial"/>
              <a:ea typeface="Arial"/>
              <a:cs typeface="Arial"/>
              <a:sym typeface="Arial"/>
            </a:endParaRPr>
          </a:p>
        </p:txBody>
      </p:sp>
      <p:pic>
        <p:nvPicPr>
          <p:cNvPr id="502" name="Google Shape;502;p38"/>
          <p:cNvPicPr preferRelativeResize="0"/>
          <p:nvPr/>
        </p:nvPicPr>
        <p:blipFill>
          <a:blip r:embed="rId10">
            <a:alphaModFix/>
          </a:blip>
          <a:stretch>
            <a:fillRect/>
          </a:stretch>
        </p:blipFill>
        <p:spPr>
          <a:xfrm>
            <a:off x="3666325" y="827500"/>
            <a:ext cx="548700" cy="548700"/>
          </a:xfrm>
          <a:prstGeom prst="rect">
            <a:avLst/>
          </a:prstGeom>
          <a:noFill/>
          <a:ln>
            <a:noFill/>
          </a:ln>
        </p:spPr>
      </p:pic>
      <p:pic>
        <p:nvPicPr>
          <p:cNvPr id="503" name="Google Shape;503;p38"/>
          <p:cNvPicPr preferRelativeResize="0"/>
          <p:nvPr/>
        </p:nvPicPr>
        <p:blipFill>
          <a:blip r:embed="rId11">
            <a:alphaModFix/>
          </a:blip>
          <a:stretch>
            <a:fillRect/>
          </a:stretch>
        </p:blipFill>
        <p:spPr>
          <a:xfrm>
            <a:off x="1320425" y="827500"/>
            <a:ext cx="548700" cy="548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Google Shape;117;p26"/>
          <p:cNvSpPr/>
          <p:nvPr/>
        </p:nvSpPr>
        <p:spPr>
          <a:xfrm>
            <a:off x="597009" y="1459350"/>
            <a:ext cx="225000" cy="209400"/>
          </a:xfrm>
          <a:custGeom>
            <a:rect b="b" l="l" r="r" t="t"/>
            <a:pathLst>
              <a:path extrusionOk="0" h="120000" w="120000">
                <a:moveTo>
                  <a:pt x="115177" y="37005"/>
                </a:moveTo>
                <a:cubicBezTo>
                  <a:pt x="114111" y="35950"/>
                  <a:pt x="112377" y="35961"/>
                  <a:pt x="111322" y="37038"/>
                </a:cubicBezTo>
                <a:cubicBezTo>
                  <a:pt x="110572" y="37800"/>
                  <a:pt x="110388" y="38888"/>
                  <a:pt x="110716" y="39838"/>
                </a:cubicBezTo>
                <a:lnTo>
                  <a:pt x="110655" y="39861"/>
                </a:lnTo>
                <a:cubicBezTo>
                  <a:pt x="113138" y="46100"/>
                  <a:pt x="114544" y="52877"/>
                  <a:pt x="114544" y="60000"/>
                </a:cubicBezTo>
                <a:cubicBezTo>
                  <a:pt x="114544" y="90127"/>
                  <a:pt x="90127" y="114544"/>
                  <a:pt x="60000" y="114544"/>
                </a:cubicBezTo>
                <a:cubicBezTo>
                  <a:pt x="29877" y="114544"/>
                  <a:pt x="5455" y="90127"/>
                  <a:pt x="5455" y="60000"/>
                </a:cubicBezTo>
                <a:cubicBezTo>
                  <a:pt x="5455" y="29872"/>
                  <a:pt x="29877" y="5455"/>
                  <a:pt x="60000" y="5455"/>
                </a:cubicBezTo>
                <a:cubicBezTo>
                  <a:pt x="75416" y="5455"/>
                  <a:pt x="89316" y="11866"/>
                  <a:pt x="99233" y="22161"/>
                </a:cubicBezTo>
                <a:lnTo>
                  <a:pt x="99266" y="22122"/>
                </a:lnTo>
                <a:cubicBezTo>
                  <a:pt x="100344" y="23094"/>
                  <a:pt x="101994" y="23072"/>
                  <a:pt x="103022" y="22027"/>
                </a:cubicBezTo>
                <a:cubicBezTo>
                  <a:pt x="104077" y="20950"/>
                  <a:pt x="104066" y="19227"/>
                  <a:pt x="102994" y="18166"/>
                </a:cubicBezTo>
                <a:cubicBezTo>
                  <a:pt x="102888" y="18066"/>
                  <a:pt x="102755" y="18022"/>
                  <a:pt x="102644" y="17944"/>
                </a:cubicBezTo>
                <a:cubicBezTo>
                  <a:pt x="91783" y="6894"/>
                  <a:pt x="76722" y="0"/>
                  <a:pt x="60000" y="0"/>
                </a:cubicBezTo>
                <a:cubicBezTo>
                  <a:pt x="26861" y="0"/>
                  <a:pt x="0" y="26861"/>
                  <a:pt x="0" y="60000"/>
                </a:cubicBezTo>
                <a:cubicBezTo>
                  <a:pt x="0" y="93133"/>
                  <a:pt x="26861" y="120000"/>
                  <a:pt x="60000" y="120000"/>
                </a:cubicBezTo>
                <a:cubicBezTo>
                  <a:pt x="93138" y="120000"/>
                  <a:pt x="120000" y="93133"/>
                  <a:pt x="120000" y="60000"/>
                </a:cubicBezTo>
                <a:cubicBezTo>
                  <a:pt x="120000" y="52288"/>
                  <a:pt x="118494" y="44938"/>
                  <a:pt x="115838" y="38161"/>
                </a:cubicBezTo>
                <a:cubicBezTo>
                  <a:pt x="115711" y="37744"/>
                  <a:pt x="115516" y="37338"/>
                  <a:pt x="115177" y="37005"/>
                </a:cubicBezTo>
                <a:moveTo>
                  <a:pt x="59955" y="75188"/>
                </a:moveTo>
                <a:lnTo>
                  <a:pt x="34655" y="49888"/>
                </a:lnTo>
                <a:cubicBezTo>
                  <a:pt x="34161" y="49394"/>
                  <a:pt x="33483" y="49088"/>
                  <a:pt x="32727" y="49088"/>
                </a:cubicBezTo>
                <a:cubicBezTo>
                  <a:pt x="31222" y="49088"/>
                  <a:pt x="30000" y="50311"/>
                  <a:pt x="30000" y="51816"/>
                </a:cubicBezTo>
                <a:cubicBezTo>
                  <a:pt x="30000" y="52572"/>
                  <a:pt x="30305" y="53250"/>
                  <a:pt x="30800" y="53750"/>
                </a:cubicBezTo>
                <a:lnTo>
                  <a:pt x="58072" y="81016"/>
                </a:lnTo>
                <a:cubicBezTo>
                  <a:pt x="58566" y="81511"/>
                  <a:pt x="59244" y="81816"/>
                  <a:pt x="60000" y="81816"/>
                </a:cubicBezTo>
                <a:cubicBezTo>
                  <a:pt x="60777" y="81816"/>
                  <a:pt x="61466" y="81488"/>
                  <a:pt x="61966" y="80966"/>
                </a:cubicBezTo>
                <a:lnTo>
                  <a:pt x="61972" y="80977"/>
                </a:lnTo>
                <a:lnTo>
                  <a:pt x="107516" y="33266"/>
                </a:lnTo>
                <a:cubicBezTo>
                  <a:pt x="107516" y="33272"/>
                  <a:pt x="107522" y="33277"/>
                  <a:pt x="107522" y="33283"/>
                </a:cubicBezTo>
                <a:lnTo>
                  <a:pt x="111416" y="29194"/>
                </a:lnTo>
                <a:cubicBezTo>
                  <a:pt x="111416" y="29194"/>
                  <a:pt x="111411" y="29188"/>
                  <a:pt x="111411" y="29183"/>
                </a:cubicBezTo>
                <a:lnTo>
                  <a:pt x="119244" y="20972"/>
                </a:lnTo>
                <a:lnTo>
                  <a:pt x="119238" y="20966"/>
                </a:lnTo>
                <a:cubicBezTo>
                  <a:pt x="119705" y="20477"/>
                  <a:pt x="120000" y="19816"/>
                  <a:pt x="120000" y="19088"/>
                </a:cubicBezTo>
                <a:cubicBezTo>
                  <a:pt x="120000" y="17588"/>
                  <a:pt x="118777" y="16361"/>
                  <a:pt x="117272" y="16361"/>
                </a:cubicBezTo>
                <a:cubicBezTo>
                  <a:pt x="116494" y="16361"/>
                  <a:pt x="115800" y="16694"/>
                  <a:pt x="115305" y="17216"/>
                </a:cubicBezTo>
                <a:lnTo>
                  <a:pt x="115300" y="17205"/>
                </a:lnTo>
                <a:lnTo>
                  <a:pt x="108294" y="24550"/>
                </a:lnTo>
                <a:cubicBezTo>
                  <a:pt x="108288" y="24544"/>
                  <a:pt x="108283" y="24533"/>
                  <a:pt x="108277" y="24527"/>
                </a:cubicBezTo>
                <a:lnTo>
                  <a:pt x="104472" y="28516"/>
                </a:lnTo>
                <a:cubicBezTo>
                  <a:pt x="104477" y="28522"/>
                  <a:pt x="104483" y="28533"/>
                  <a:pt x="104483" y="28538"/>
                </a:cubicBezTo>
                <a:cubicBezTo>
                  <a:pt x="104483" y="28538"/>
                  <a:pt x="59955" y="75188"/>
                  <a:pt x="59955" y="75188"/>
                </a:cubicBezTo>
                <a:close/>
              </a:path>
            </a:pathLst>
          </a:custGeom>
          <a:solidFill>
            <a:srgbClr val="151540"/>
          </a:solidFill>
          <a:ln>
            <a:noFill/>
          </a:ln>
        </p:spPr>
        <p:txBody>
          <a:bodyPr anchorCtr="0" anchor="ctr" bIns="14275" lIns="14275" spcFirstLastPara="1" rIns="14275" wrap="square" tIns="14275">
            <a:noAutofit/>
          </a:bodyPr>
          <a:lstStyle/>
          <a:p>
            <a:pPr indent="0" lvl="0" marL="0" marR="0" rtl="0" algn="l">
              <a:spcBef>
                <a:spcPts val="0"/>
              </a:spcBef>
              <a:spcAft>
                <a:spcPts val="0"/>
              </a:spcAft>
              <a:buNone/>
            </a:pPr>
            <a:r>
              <a:t/>
            </a:r>
            <a:endParaRPr b="1" sz="1100">
              <a:solidFill>
                <a:srgbClr val="151540"/>
              </a:solidFill>
              <a:latin typeface="Comfortaa"/>
              <a:ea typeface="Comfortaa"/>
              <a:cs typeface="Comfortaa"/>
              <a:sym typeface="Comfortaa"/>
            </a:endParaRPr>
          </a:p>
        </p:txBody>
      </p:sp>
      <p:sp>
        <p:nvSpPr>
          <p:cNvPr id="118" name="Google Shape;118;p26"/>
          <p:cNvSpPr/>
          <p:nvPr/>
        </p:nvSpPr>
        <p:spPr>
          <a:xfrm>
            <a:off x="595930" y="919500"/>
            <a:ext cx="225000" cy="209400"/>
          </a:xfrm>
          <a:custGeom>
            <a:rect b="b" l="l" r="r" t="t"/>
            <a:pathLst>
              <a:path extrusionOk="0" h="120000" w="120000">
                <a:moveTo>
                  <a:pt x="115177" y="37005"/>
                </a:moveTo>
                <a:cubicBezTo>
                  <a:pt x="114111" y="35950"/>
                  <a:pt x="112377" y="35961"/>
                  <a:pt x="111322" y="37038"/>
                </a:cubicBezTo>
                <a:cubicBezTo>
                  <a:pt x="110572" y="37800"/>
                  <a:pt x="110388" y="38888"/>
                  <a:pt x="110716" y="39838"/>
                </a:cubicBezTo>
                <a:lnTo>
                  <a:pt x="110655" y="39861"/>
                </a:lnTo>
                <a:cubicBezTo>
                  <a:pt x="113138" y="46100"/>
                  <a:pt x="114544" y="52877"/>
                  <a:pt x="114544" y="60000"/>
                </a:cubicBezTo>
                <a:cubicBezTo>
                  <a:pt x="114544" y="90127"/>
                  <a:pt x="90127" y="114544"/>
                  <a:pt x="60000" y="114544"/>
                </a:cubicBezTo>
                <a:cubicBezTo>
                  <a:pt x="29877" y="114544"/>
                  <a:pt x="5455" y="90127"/>
                  <a:pt x="5455" y="60000"/>
                </a:cubicBezTo>
                <a:cubicBezTo>
                  <a:pt x="5455" y="29872"/>
                  <a:pt x="29877" y="5455"/>
                  <a:pt x="60000" y="5455"/>
                </a:cubicBezTo>
                <a:cubicBezTo>
                  <a:pt x="75416" y="5455"/>
                  <a:pt x="89316" y="11866"/>
                  <a:pt x="99233" y="22161"/>
                </a:cubicBezTo>
                <a:lnTo>
                  <a:pt x="99266" y="22122"/>
                </a:lnTo>
                <a:cubicBezTo>
                  <a:pt x="100344" y="23094"/>
                  <a:pt x="101994" y="23072"/>
                  <a:pt x="103022" y="22027"/>
                </a:cubicBezTo>
                <a:cubicBezTo>
                  <a:pt x="104077" y="20950"/>
                  <a:pt x="104066" y="19227"/>
                  <a:pt x="102994" y="18166"/>
                </a:cubicBezTo>
                <a:cubicBezTo>
                  <a:pt x="102888" y="18066"/>
                  <a:pt x="102755" y="18022"/>
                  <a:pt x="102644" y="17944"/>
                </a:cubicBezTo>
                <a:cubicBezTo>
                  <a:pt x="91783" y="6894"/>
                  <a:pt x="76722" y="0"/>
                  <a:pt x="60000" y="0"/>
                </a:cubicBezTo>
                <a:cubicBezTo>
                  <a:pt x="26861" y="0"/>
                  <a:pt x="0" y="26861"/>
                  <a:pt x="0" y="60000"/>
                </a:cubicBezTo>
                <a:cubicBezTo>
                  <a:pt x="0" y="93133"/>
                  <a:pt x="26861" y="120000"/>
                  <a:pt x="60000" y="120000"/>
                </a:cubicBezTo>
                <a:cubicBezTo>
                  <a:pt x="93138" y="120000"/>
                  <a:pt x="120000" y="93133"/>
                  <a:pt x="120000" y="60000"/>
                </a:cubicBezTo>
                <a:cubicBezTo>
                  <a:pt x="120000" y="52288"/>
                  <a:pt x="118494" y="44938"/>
                  <a:pt x="115838" y="38161"/>
                </a:cubicBezTo>
                <a:cubicBezTo>
                  <a:pt x="115711" y="37744"/>
                  <a:pt x="115516" y="37338"/>
                  <a:pt x="115177" y="37005"/>
                </a:cubicBezTo>
                <a:moveTo>
                  <a:pt x="59955" y="75188"/>
                </a:moveTo>
                <a:lnTo>
                  <a:pt x="34655" y="49888"/>
                </a:lnTo>
                <a:cubicBezTo>
                  <a:pt x="34161" y="49394"/>
                  <a:pt x="33483" y="49088"/>
                  <a:pt x="32727" y="49088"/>
                </a:cubicBezTo>
                <a:cubicBezTo>
                  <a:pt x="31222" y="49088"/>
                  <a:pt x="30000" y="50311"/>
                  <a:pt x="30000" y="51816"/>
                </a:cubicBezTo>
                <a:cubicBezTo>
                  <a:pt x="30000" y="52572"/>
                  <a:pt x="30305" y="53250"/>
                  <a:pt x="30800" y="53750"/>
                </a:cubicBezTo>
                <a:lnTo>
                  <a:pt x="58072" y="81016"/>
                </a:lnTo>
                <a:cubicBezTo>
                  <a:pt x="58566" y="81511"/>
                  <a:pt x="59244" y="81816"/>
                  <a:pt x="60000" y="81816"/>
                </a:cubicBezTo>
                <a:cubicBezTo>
                  <a:pt x="60777" y="81816"/>
                  <a:pt x="61466" y="81488"/>
                  <a:pt x="61966" y="80966"/>
                </a:cubicBezTo>
                <a:lnTo>
                  <a:pt x="61972" y="80977"/>
                </a:lnTo>
                <a:lnTo>
                  <a:pt x="107516" y="33266"/>
                </a:lnTo>
                <a:cubicBezTo>
                  <a:pt x="107516" y="33272"/>
                  <a:pt x="107522" y="33277"/>
                  <a:pt x="107522" y="33283"/>
                </a:cubicBezTo>
                <a:lnTo>
                  <a:pt x="111416" y="29194"/>
                </a:lnTo>
                <a:cubicBezTo>
                  <a:pt x="111416" y="29194"/>
                  <a:pt x="111411" y="29188"/>
                  <a:pt x="111411" y="29183"/>
                </a:cubicBezTo>
                <a:lnTo>
                  <a:pt x="119244" y="20972"/>
                </a:lnTo>
                <a:lnTo>
                  <a:pt x="119238" y="20966"/>
                </a:lnTo>
                <a:cubicBezTo>
                  <a:pt x="119705" y="20477"/>
                  <a:pt x="120000" y="19816"/>
                  <a:pt x="120000" y="19088"/>
                </a:cubicBezTo>
                <a:cubicBezTo>
                  <a:pt x="120000" y="17588"/>
                  <a:pt x="118777" y="16361"/>
                  <a:pt x="117272" y="16361"/>
                </a:cubicBezTo>
                <a:cubicBezTo>
                  <a:pt x="116494" y="16361"/>
                  <a:pt x="115800" y="16694"/>
                  <a:pt x="115305" y="17216"/>
                </a:cubicBezTo>
                <a:lnTo>
                  <a:pt x="115300" y="17205"/>
                </a:lnTo>
                <a:lnTo>
                  <a:pt x="108294" y="24550"/>
                </a:lnTo>
                <a:cubicBezTo>
                  <a:pt x="108288" y="24544"/>
                  <a:pt x="108283" y="24533"/>
                  <a:pt x="108277" y="24527"/>
                </a:cubicBezTo>
                <a:lnTo>
                  <a:pt x="104472" y="28516"/>
                </a:lnTo>
                <a:cubicBezTo>
                  <a:pt x="104477" y="28522"/>
                  <a:pt x="104483" y="28533"/>
                  <a:pt x="104483" y="28538"/>
                </a:cubicBezTo>
                <a:cubicBezTo>
                  <a:pt x="104483" y="28538"/>
                  <a:pt x="59955" y="75188"/>
                  <a:pt x="59955" y="75188"/>
                </a:cubicBezTo>
                <a:close/>
              </a:path>
            </a:pathLst>
          </a:custGeom>
          <a:solidFill>
            <a:srgbClr val="151540"/>
          </a:solidFill>
          <a:ln>
            <a:noFill/>
          </a:ln>
        </p:spPr>
        <p:txBody>
          <a:bodyPr anchorCtr="0" anchor="ctr" bIns="14275" lIns="14275" spcFirstLastPara="1" rIns="14275" wrap="square" tIns="14275">
            <a:noAutofit/>
          </a:bodyPr>
          <a:lstStyle/>
          <a:p>
            <a:pPr indent="0" lvl="0" marL="0" marR="0" rtl="0" algn="l">
              <a:spcBef>
                <a:spcPts val="0"/>
              </a:spcBef>
              <a:spcAft>
                <a:spcPts val="0"/>
              </a:spcAft>
              <a:buNone/>
            </a:pPr>
            <a:r>
              <a:t/>
            </a:r>
            <a:endParaRPr b="1" sz="1100">
              <a:solidFill>
                <a:srgbClr val="8E7CC3"/>
              </a:solidFill>
              <a:latin typeface="Comfortaa"/>
              <a:ea typeface="Comfortaa"/>
              <a:cs typeface="Comfortaa"/>
              <a:sym typeface="Comfortaa"/>
            </a:endParaRPr>
          </a:p>
        </p:txBody>
      </p:sp>
      <p:sp>
        <p:nvSpPr>
          <p:cNvPr id="119" name="Google Shape;119;p26"/>
          <p:cNvSpPr txBox="1"/>
          <p:nvPr/>
        </p:nvSpPr>
        <p:spPr>
          <a:xfrm>
            <a:off x="463144" y="298475"/>
            <a:ext cx="2783700" cy="630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1800">
                <a:solidFill>
                  <a:srgbClr val="3C78D8"/>
                </a:solidFill>
                <a:latin typeface="Comfortaa"/>
                <a:ea typeface="Comfortaa"/>
                <a:cs typeface="Comfortaa"/>
                <a:sym typeface="Comfortaa"/>
              </a:rPr>
              <a:t>Objectives</a:t>
            </a:r>
            <a:r>
              <a:rPr b="1" lang="en-GB" sz="2400">
                <a:solidFill>
                  <a:srgbClr val="3C78D8"/>
                </a:solidFill>
                <a:latin typeface="Comfortaa"/>
                <a:ea typeface="Comfortaa"/>
                <a:cs typeface="Comfortaa"/>
                <a:sym typeface="Comfortaa"/>
              </a:rPr>
              <a:t>:</a:t>
            </a:r>
            <a:endParaRPr b="1" sz="2400">
              <a:solidFill>
                <a:srgbClr val="3C78D8"/>
              </a:solidFill>
              <a:latin typeface="Comfortaa"/>
              <a:ea typeface="Comfortaa"/>
              <a:cs typeface="Comfortaa"/>
              <a:sym typeface="Comfortaa"/>
            </a:endParaRPr>
          </a:p>
        </p:txBody>
      </p:sp>
      <p:sp>
        <p:nvSpPr>
          <p:cNvPr id="120" name="Google Shape;120;p26"/>
          <p:cNvSpPr/>
          <p:nvPr/>
        </p:nvSpPr>
        <p:spPr>
          <a:xfrm>
            <a:off x="595929" y="2015650"/>
            <a:ext cx="225000" cy="209400"/>
          </a:xfrm>
          <a:custGeom>
            <a:rect b="b" l="l" r="r" t="t"/>
            <a:pathLst>
              <a:path extrusionOk="0" h="120000" w="120000">
                <a:moveTo>
                  <a:pt x="115177" y="37005"/>
                </a:moveTo>
                <a:cubicBezTo>
                  <a:pt x="114111" y="35950"/>
                  <a:pt x="112377" y="35961"/>
                  <a:pt x="111322" y="37038"/>
                </a:cubicBezTo>
                <a:cubicBezTo>
                  <a:pt x="110572" y="37800"/>
                  <a:pt x="110388" y="38888"/>
                  <a:pt x="110716" y="39838"/>
                </a:cubicBezTo>
                <a:lnTo>
                  <a:pt x="110655" y="39861"/>
                </a:lnTo>
                <a:cubicBezTo>
                  <a:pt x="113138" y="46100"/>
                  <a:pt x="114544" y="52877"/>
                  <a:pt x="114544" y="60000"/>
                </a:cubicBezTo>
                <a:cubicBezTo>
                  <a:pt x="114544" y="90127"/>
                  <a:pt x="90127" y="114544"/>
                  <a:pt x="60000" y="114544"/>
                </a:cubicBezTo>
                <a:cubicBezTo>
                  <a:pt x="29877" y="114544"/>
                  <a:pt x="5455" y="90127"/>
                  <a:pt x="5455" y="60000"/>
                </a:cubicBezTo>
                <a:cubicBezTo>
                  <a:pt x="5455" y="29872"/>
                  <a:pt x="29877" y="5455"/>
                  <a:pt x="60000" y="5455"/>
                </a:cubicBezTo>
                <a:cubicBezTo>
                  <a:pt x="75416" y="5455"/>
                  <a:pt x="89316" y="11866"/>
                  <a:pt x="99233" y="22161"/>
                </a:cubicBezTo>
                <a:lnTo>
                  <a:pt x="99266" y="22122"/>
                </a:lnTo>
                <a:cubicBezTo>
                  <a:pt x="100344" y="23094"/>
                  <a:pt x="101994" y="23072"/>
                  <a:pt x="103022" y="22027"/>
                </a:cubicBezTo>
                <a:cubicBezTo>
                  <a:pt x="104077" y="20950"/>
                  <a:pt x="104066" y="19227"/>
                  <a:pt x="102994" y="18166"/>
                </a:cubicBezTo>
                <a:cubicBezTo>
                  <a:pt x="102888" y="18066"/>
                  <a:pt x="102755" y="18022"/>
                  <a:pt x="102644" y="17944"/>
                </a:cubicBezTo>
                <a:cubicBezTo>
                  <a:pt x="91783" y="6894"/>
                  <a:pt x="76722" y="0"/>
                  <a:pt x="60000" y="0"/>
                </a:cubicBezTo>
                <a:cubicBezTo>
                  <a:pt x="26861" y="0"/>
                  <a:pt x="0" y="26861"/>
                  <a:pt x="0" y="60000"/>
                </a:cubicBezTo>
                <a:cubicBezTo>
                  <a:pt x="0" y="93133"/>
                  <a:pt x="26861" y="120000"/>
                  <a:pt x="60000" y="120000"/>
                </a:cubicBezTo>
                <a:cubicBezTo>
                  <a:pt x="93138" y="120000"/>
                  <a:pt x="120000" y="93133"/>
                  <a:pt x="120000" y="60000"/>
                </a:cubicBezTo>
                <a:cubicBezTo>
                  <a:pt x="120000" y="52288"/>
                  <a:pt x="118494" y="44938"/>
                  <a:pt x="115838" y="38161"/>
                </a:cubicBezTo>
                <a:cubicBezTo>
                  <a:pt x="115711" y="37744"/>
                  <a:pt x="115516" y="37338"/>
                  <a:pt x="115177" y="37005"/>
                </a:cubicBezTo>
                <a:moveTo>
                  <a:pt x="59955" y="75188"/>
                </a:moveTo>
                <a:lnTo>
                  <a:pt x="34655" y="49888"/>
                </a:lnTo>
                <a:cubicBezTo>
                  <a:pt x="34161" y="49394"/>
                  <a:pt x="33483" y="49088"/>
                  <a:pt x="32727" y="49088"/>
                </a:cubicBezTo>
                <a:cubicBezTo>
                  <a:pt x="31222" y="49088"/>
                  <a:pt x="30000" y="50311"/>
                  <a:pt x="30000" y="51816"/>
                </a:cubicBezTo>
                <a:cubicBezTo>
                  <a:pt x="30000" y="52572"/>
                  <a:pt x="30305" y="53250"/>
                  <a:pt x="30800" y="53750"/>
                </a:cubicBezTo>
                <a:lnTo>
                  <a:pt x="58072" y="81016"/>
                </a:lnTo>
                <a:cubicBezTo>
                  <a:pt x="58566" y="81511"/>
                  <a:pt x="59244" y="81816"/>
                  <a:pt x="60000" y="81816"/>
                </a:cubicBezTo>
                <a:cubicBezTo>
                  <a:pt x="60777" y="81816"/>
                  <a:pt x="61466" y="81488"/>
                  <a:pt x="61966" y="80966"/>
                </a:cubicBezTo>
                <a:lnTo>
                  <a:pt x="61972" y="80977"/>
                </a:lnTo>
                <a:lnTo>
                  <a:pt x="107516" y="33266"/>
                </a:lnTo>
                <a:cubicBezTo>
                  <a:pt x="107516" y="33272"/>
                  <a:pt x="107522" y="33277"/>
                  <a:pt x="107522" y="33283"/>
                </a:cubicBezTo>
                <a:lnTo>
                  <a:pt x="111416" y="29194"/>
                </a:lnTo>
                <a:cubicBezTo>
                  <a:pt x="111416" y="29194"/>
                  <a:pt x="111411" y="29188"/>
                  <a:pt x="111411" y="29183"/>
                </a:cubicBezTo>
                <a:lnTo>
                  <a:pt x="119244" y="20972"/>
                </a:lnTo>
                <a:lnTo>
                  <a:pt x="119238" y="20966"/>
                </a:lnTo>
                <a:cubicBezTo>
                  <a:pt x="119705" y="20477"/>
                  <a:pt x="120000" y="19816"/>
                  <a:pt x="120000" y="19088"/>
                </a:cubicBezTo>
                <a:cubicBezTo>
                  <a:pt x="120000" y="17588"/>
                  <a:pt x="118777" y="16361"/>
                  <a:pt x="117272" y="16361"/>
                </a:cubicBezTo>
                <a:cubicBezTo>
                  <a:pt x="116494" y="16361"/>
                  <a:pt x="115800" y="16694"/>
                  <a:pt x="115305" y="17216"/>
                </a:cubicBezTo>
                <a:lnTo>
                  <a:pt x="115300" y="17205"/>
                </a:lnTo>
                <a:lnTo>
                  <a:pt x="108294" y="24550"/>
                </a:lnTo>
                <a:cubicBezTo>
                  <a:pt x="108288" y="24544"/>
                  <a:pt x="108283" y="24533"/>
                  <a:pt x="108277" y="24527"/>
                </a:cubicBezTo>
                <a:lnTo>
                  <a:pt x="104472" y="28516"/>
                </a:lnTo>
                <a:cubicBezTo>
                  <a:pt x="104477" y="28522"/>
                  <a:pt x="104483" y="28533"/>
                  <a:pt x="104483" y="28538"/>
                </a:cubicBezTo>
                <a:cubicBezTo>
                  <a:pt x="104483" y="28538"/>
                  <a:pt x="59955" y="75188"/>
                  <a:pt x="59955" y="75188"/>
                </a:cubicBezTo>
                <a:close/>
              </a:path>
            </a:pathLst>
          </a:custGeom>
          <a:solidFill>
            <a:srgbClr val="151540"/>
          </a:solidFill>
          <a:ln>
            <a:noFill/>
          </a:ln>
        </p:spPr>
        <p:txBody>
          <a:bodyPr anchorCtr="0" anchor="ctr" bIns="14275" lIns="14275" spcFirstLastPara="1" rIns="14275" wrap="square" tIns="14275">
            <a:noAutofit/>
          </a:bodyPr>
          <a:lstStyle/>
          <a:p>
            <a:pPr indent="0" lvl="0" marL="0" marR="0" rtl="0" algn="l">
              <a:spcBef>
                <a:spcPts val="0"/>
              </a:spcBef>
              <a:spcAft>
                <a:spcPts val="0"/>
              </a:spcAft>
              <a:buNone/>
            </a:pPr>
            <a:r>
              <a:t/>
            </a:r>
            <a:endParaRPr b="1" sz="1100">
              <a:solidFill>
                <a:srgbClr val="151540"/>
              </a:solidFill>
              <a:latin typeface="Comfortaa"/>
              <a:ea typeface="Comfortaa"/>
              <a:cs typeface="Comfortaa"/>
              <a:sym typeface="Comfortaa"/>
            </a:endParaRPr>
          </a:p>
        </p:txBody>
      </p:sp>
      <p:sp>
        <p:nvSpPr>
          <p:cNvPr id="121" name="Google Shape;121;p26"/>
          <p:cNvSpPr txBox="1"/>
          <p:nvPr>
            <p:ph idx="1" type="body"/>
          </p:nvPr>
        </p:nvSpPr>
        <p:spPr>
          <a:xfrm>
            <a:off x="874700" y="860400"/>
            <a:ext cx="5859300" cy="363600"/>
          </a:xfrm>
          <a:prstGeom prst="rect">
            <a:avLst/>
          </a:prstGeom>
          <a:ln>
            <a:noFill/>
          </a:ln>
        </p:spPr>
        <p:txBody>
          <a:bodyPr anchorCtr="0" anchor="ctr" bIns="34275" lIns="68575" spcFirstLastPara="1" rIns="68575" wrap="square" tIns="34275">
            <a:noAutofit/>
          </a:bodyPr>
          <a:lstStyle/>
          <a:p>
            <a:pPr indent="0" lvl="0" marL="0" rtl="0" algn="l">
              <a:lnSpc>
                <a:spcPct val="115000"/>
              </a:lnSpc>
              <a:spcBef>
                <a:spcPts val="1200"/>
              </a:spcBef>
              <a:spcAft>
                <a:spcPts val="1200"/>
              </a:spcAft>
              <a:buNone/>
            </a:pPr>
            <a:r>
              <a:rPr b="1" lang="en-GB" sz="1000">
                <a:solidFill>
                  <a:srgbClr val="002060"/>
                </a:solidFill>
                <a:latin typeface="Comfortaa"/>
                <a:ea typeface="Comfortaa"/>
                <a:cs typeface="Comfortaa"/>
                <a:sym typeface="Comfortaa"/>
              </a:rPr>
              <a:t>Acquire the knowledge for general consequence of hormone-receptor interaction.</a:t>
            </a:r>
            <a:endParaRPr b="1" sz="1000">
              <a:solidFill>
                <a:srgbClr val="434343"/>
              </a:solidFill>
              <a:latin typeface="Comfortaa"/>
              <a:ea typeface="Comfortaa"/>
              <a:cs typeface="Comfortaa"/>
              <a:sym typeface="Comfortaa"/>
            </a:endParaRPr>
          </a:p>
        </p:txBody>
      </p:sp>
      <p:sp>
        <p:nvSpPr>
          <p:cNvPr id="122" name="Google Shape;122;p26"/>
          <p:cNvSpPr txBox="1"/>
          <p:nvPr>
            <p:ph idx="1" type="body"/>
          </p:nvPr>
        </p:nvSpPr>
        <p:spPr>
          <a:xfrm>
            <a:off x="874701" y="1393800"/>
            <a:ext cx="4796100" cy="363600"/>
          </a:xfrm>
          <a:prstGeom prst="rect">
            <a:avLst/>
          </a:prstGeom>
          <a:ln>
            <a:noFill/>
          </a:ln>
        </p:spPr>
        <p:txBody>
          <a:bodyPr anchorCtr="0" anchor="ctr" bIns="34275" lIns="68575" spcFirstLastPara="1" rIns="68575" wrap="square" tIns="34275">
            <a:noAutofit/>
          </a:bodyPr>
          <a:lstStyle/>
          <a:p>
            <a:pPr indent="0" lvl="0" marL="0" rtl="0" algn="l">
              <a:lnSpc>
                <a:spcPct val="115000"/>
              </a:lnSpc>
              <a:spcBef>
                <a:spcPts val="1200"/>
              </a:spcBef>
              <a:spcAft>
                <a:spcPts val="1200"/>
              </a:spcAft>
              <a:buNone/>
            </a:pPr>
            <a:r>
              <a:rPr b="1" lang="en-GB" sz="1000">
                <a:solidFill>
                  <a:srgbClr val="002060"/>
                </a:solidFill>
                <a:latin typeface="Comfortaa"/>
                <a:ea typeface="Comfortaa"/>
                <a:cs typeface="Comfortaa"/>
                <a:sym typeface="Comfortaa"/>
              </a:rPr>
              <a:t>Understand different mechanisms of action of hormones.</a:t>
            </a:r>
            <a:endParaRPr b="1" sz="1000">
              <a:solidFill>
                <a:srgbClr val="002060"/>
              </a:solidFill>
              <a:latin typeface="Comfortaa"/>
              <a:ea typeface="Comfortaa"/>
              <a:cs typeface="Comfortaa"/>
              <a:sym typeface="Comfortaa"/>
            </a:endParaRPr>
          </a:p>
        </p:txBody>
      </p:sp>
      <p:sp>
        <p:nvSpPr>
          <p:cNvPr id="123" name="Google Shape;123;p26"/>
          <p:cNvSpPr txBox="1"/>
          <p:nvPr>
            <p:ph idx="1" type="body"/>
          </p:nvPr>
        </p:nvSpPr>
        <p:spPr>
          <a:xfrm>
            <a:off x="874700" y="1946250"/>
            <a:ext cx="6023700" cy="363600"/>
          </a:xfrm>
          <a:prstGeom prst="rect">
            <a:avLst/>
          </a:prstGeom>
          <a:ln>
            <a:noFill/>
          </a:ln>
        </p:spPr>
        <p:txBody>
          <a:bodyPr anchorCtr="0" anchor="ctr" bIns="34275" lIns="68575" spcFirstLastPara="1" rIns="68575" wrap="square" tIns="34275">
            <a:noAutofit/>
          </a:bodyPr>
          <a:lstStyle/>
          <a:p>
            <a:pPr indent="0" lvl="0" marL="0" rtl="0" algn="l">
              <a:lnSpc>
                <a:spcPct val="115000"/>
              </a:lnSpc>
              <a:spcBef>
                <a:spcPts val="1200"/>
              </a:spcBef>
              <a:spcAft>
                <a:spcPts val="1200"/>
              </a:spcAft>
              <a:buNone/>
            </a:pPr>
            <a:r>
              <a:rPr b="1" lang="en-GB" sz="1000">
                <a:solidFill>
                  <a:srgbClr val="002060"/>
                </a:solidFill>
                <a:latin typeface="Comfortaa"/>
                <a:ea typeface="Comfortaa"/>
                <a:cs typeface="Comfortaa"/>
                <a:sym typeface="Comfortaa"/>
              </a:rPr>
              <a:t>Recognize the biomedical importance due to disturbance in the normal mechanisms of hormonal action.</a:t>
            </a:r>
            <a:endParaRPr b="1" sz="1000">
              <a:solidFill>
                <a:srgbClr val="002060"/>
              </a:solidFill>
              <a:latin typeface="Comfortaa"/>
              <a:ea typeface="Comfortaa"/>
              <a:cs typeface="Comfortaa"/>
              <a:sym typeface="Comfortaa"/>
            </a:endParaRPr>
          </a:p>
        </p:txBody>
      </p:sp>
      <p:grpSp>
        <p:nvGrpSpPr>
          <p:cNvPr id="124" name="Google Shape;124;p26"/>
          <p:cNvGrpSpPr/>
          <p:nvPr/>
        </p:nvGrpSpPr>
        <p:grpSpPr>
          <a:xfrm>
            <a:off x="131008" y="393496"/>
            <a:ext cx="332129" cy="320266"/>
            <a:chOff x="5961125" y="1623900"/>
            <a:chExt cx="427450" cy="448175"/>
          </a:xfrm>
        </p:grpSpPr>
        <p:sp>
          <p:nvSpPr>
            <p:cNvPr id="125" name="Google Shape;125;p26"/>
            <p:cNvSpPr/>
            <p:nvPr/>
          </p:nvSpPr>
          <p:spPr>
            <a:xfrm>
              <a:off x="5961125" y="1678700"/>
              <a:ext cx="376925" cy="376925"/>
            </a:xfrm>
            <a:custGeom>
              <a:rect b="b" l="l" r="r" t="t"/>
              <a:pathLst>
                <a:path extrusionOk="0" fill="none" h="15077" w="15077">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solidFill>
              <a:srgbClr val="666666"/>
            </a:solidFill>
            <a:ln cap="rnd" cmpd="sng" w="1217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400"/>
            </a:p>
          </p:txBody>
        </p:sp>
        <p:sp>
          <p:nvSpPr>
            <p:cNvPr id="126" name="Google Shape;126;p26"/>
            <p:cNvSpPr/>
            <p:nvPr/>
          </p:nvSpPr>
          <p:spPr>
            <a:xfrm>
              <a:off x="6009825" y="1727425"/>
              <a:ext cx="279500" cy="279500"/>
            </a:xfrm>
            <a:custGeom>
              <a:rect b="b" l="l" r="r" t="t"/>
              <a:pathLst>
                <a:path extrusionOk="0" fill="none" h="11180" w="1118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solidFill>
              <a:srgbClr val="666666"/>
            </a:solidFill>
            <a:ln cap="rnd" cmpd="sng" w="1217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400"/>
            </a:p>
          </p:txBody>
        </p:sp>
        <p:sp>
          <p:nvSpPr>
            <p:cNvPr id="127" name="Google Shape;127;p26"/>
            <p:cNvSpPr/>
            <p:nvPr/>
          </p:nvSpPr>
          <p:spPr>
            <a:xfrm>
              <a:off x="6107250" y="1824850"/>
              <a:ext cx="84650" cy="84650"/>
            </a:xfrm>
            <a:custGeom>
              <a:rect b="b" l="l" r="r" t="t"/>
              <a:pathLst>
                <a:path extrusionOk="0" fill="none" h="3386" w="3386">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solidFill>
              <a:srgbClr val="666666"/>
            </a:solidFill>
            <a:ln cap="rnd" cmpd="sng" w="1217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400"/>
            </a:p>
          </p:txBody>
        </p:sp>
        <p:sp>
          <p:nvSpPr>
            <p:cNvPr id="128" name="Google Shape;128;p26"/>
            <p:cNvSpPr/>
            <p:nvPr/>
          </p:nvSpPr>
          <p:spPr>
            <a:xfrm>
              <a:off x="6058550" y="1776125"/>
              <a:ext cx="182075" cy="182075"/>
            </a:xfrm>
            <a:custGeom>
              <a:rect b="b" l="l" r="r" t="t"/>
              <a:pathLst>
                <a:path extrusionOk="0" fill="none" h="7283" w="7283">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solidFill>
              <a:srgbClr val="666666"/>
            </a:solidFill>
            <a:ln cap="rnd" cmpd="sng" w="1217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400"/>
            </a:p>
          </p:txBody>
        </p:sp>
        <p:sp>
          <p:nvSpPr>
            <p:cNvPr id="129" name="Google Shape;129;p26"/>
            <p:cNvSpPr/>
            <p:nvPr/>
          </p:nvSpPr>
          <p:spPr>
            <a:xfrm>
              <a:off x="5971475" y="2001400"/>
              <a:ext cx="74925" cy="70675"/>
            </a:xfrm>
            <a:custGeom>
              <a:rect b="b" l="l" r="r" t="t"/>
              <a:pathLst>
                <a:path extrusionOk="0" fill="none" h="2827" w="2997">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solidFill>
              <a:srgbClr val="666666"/>
            </a:solidFill>
            <a:ln cap="rnd" cmpd="sng" w="1217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400"/>
            </a:p>
          </p:txBody>
        </p:sp>
        <p:sp>
          <p:nvSpPr>
            <p:cNvPr id="130" name="Google Shape;130;p26"/>
            <p:cNvSpPr/>
            <p:nvPr/>
          </p:nvSpPr>
          <p:spPr>
            <a:xfrm>
              <a:off x="6253375" y="2001400"/>
              <a:ext cx="74325" cy="70675"/>
            </a:xfrm>
            <a:custGeom>
              <a:rect b="b" l="l" r="r" t="t"/>
              <a:pathLst>
                <a:path extrusionOk="0" fill="none" h="2827" w="2973">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solidFill>
              <a:srgbClr val="666666"/>
            </a:solidFill>
            <a:ln cap="rnd" cmpd="sng" w="1217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400"/>
            </a:p>
          </p:txBody>
        </p:sp>
        <p:sp>
          <p:nvSpPr>
            <p:cNvPr id="131" name="Google Shape;131;p26"/>
            <p:cNvSpPr/>
            <p:nvPr/>
          </p:nvSpPr>
          <p:spPr>
            <a:xfrm>
              <a:off x="6137700" y="1623900"/>
              <a:ext cx="250875" cy="255150"/>
            </a:xfrm>
            <a:custGeom>
              <a:rect b="b" l="l" r="r" t="t"/>
              <a:pathLst>
                <a:path extrusionOk="0" fill="none" h="10206" w="10035">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solidFill>
              <a:srgbClr val="666666"/>
            </a:solidFill>
            <a:ln cap="rnd" cmpd="sng" w="1217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400"/>
            </a:p>
          </p:txBody>
        </p:sp>
      </p:grpSp>
      <p:sp>
        <p:nvSpPr>
          <p:cNvPr id="132" name="Google Shape;132;p26"/>
          <p:cNvSpPr txBox="1"/>
          <p:nvPr/>
        </p:nvSpPr>
        <p:spPr>
          <a:xfrm>
            <a:off x="534759" y="2500163"/>
            <a:ext cx="2087700" cy="4731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n-GB" sz="1800">
                <a:solidFill>
                  <a:srgbClr val="3C78D8"/>
                </a:solidFill>
                <a:latin typeface="Comfortaa"/>
                <a:ea typeface="Comfortaa"/>
                <a:cs typeface="Comfortaa"/>
                <a:sym typeface="Comfortaa"/>
              </a:rPr>
              <a:t>Outlines:</a:t>
            </a:r>
            <a:endParaRPr b="1" sz="1800">
              <a:solidFill>
                <a:srgbClr val="3C78D8"/>
              </a:solidFill>
              <a:latin typeface="Comfortaa"/>
              <a:ea typeface="Comfortaa"/>
              <a:cs typeface="Comfortaa"/>
              <a:sym typeface="Comfortaa"/>
            </a:endParaRPr>
          </a:p>
        </p:txBody>
      </p:sp>
      <p:grpSp>
        <p:nvGrpSpPr>
          <p:cNvPr id="133" name="Google Shape;133;p26"/>
          <p:cNvGrpSpPr/>
          <p:nvPr/>
        </p:nvGrpSpPr>
        <p:grpSpPr>
          <a:xfrm>
            <a:off x="263603" y="2544567"/>
            <a:ext cx="290338" cy="282179"/>
            <a:chOff x="3951850" y="2985350"/>
            <a:chExt cx="407950" cy="416500"/>
          </a:xfrm>
        </p:grpSpPr>
        <p:sp>
          <p:nvSpPr>
            <p:cNvPr id="134" name="Google Shape;134;p26"/>
            <p:cNvSpPr/>
            <p:nvPr/>
          </p:nvSpPr>
          <p:spPr>
            <a:xfrm>
              <a:off x="3951850" y="2985350"/>
              <a:ext cx="314800" cy="314825"/>
            </a:xfrm>
            <a:custGeom>
              <a:rect b="b" l="l" r="r" t="t"/>
              <a:pathLst>
                <a:path extrusionOk="0" fill="none" h="12593" w="12592">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solidFill>
              <a:srgbClr val="666666"/>
            </a:solidFill>
            <a:ln cap="rnd" cmpd="sng" w="12175">
              <a:solidFill>
                <a:srgbClr val="3C78D8"/>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5" name="Google Shape;135;p26"/>
            <p:cNvSpPr/>
            <p:nvPr/>
          </p:nvSpPr>
          <p:spPr>
            <a:xfrm>
              <a:off x="3988375" y="3021875"/>
              <a:ext cx="241750" cy="241750"/>
            </a:xfrm>
            <a:custGeom>
              <a:rect b="b" l="l" r="r" t="t"/>
              <a:pathLst>
                <a:path extrusionOk="0" fill="none" h="9670" w="967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solidFill>
              <a:srgbClr val="666666"/>
            </a:solidFill>
            <a:ln cap="rnd" cmpd="sng" w="12175">
              <a:solidFill>
                <a:srgbClr val="3C78D8"/>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6" name="Google Shape;136;p26"/>
            <p:cNvSpPr/>
            <p:nvPr/>
          </p:nvSpPr>
          <p:spPr>
            <a:xfrm>
              <a:off x="4024300" y="3058425"/>
              <a:ext cx="84650" cy="84650"/>
            </a:xfrm>
            <a:custGeom>
              <a:rect b="b" l="l" r="r" t="t"/>
              <a:pathLst>
                <a:path extrusionOk="0" fill="none" h="3386" w="3386">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solidFill>
              <a:srgbClr val="666666"/>
            </a:solidFill>
            <a:ln cap="rnd" cmpd="sng" w="12175">
              <a:solidFill>
                <a:srgbClr val="3C78D8"/>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7" name="Google Shape;137;p26"/>
            <p:cNvSpPr/>
            <p:nvPr/>
          </p:nvSpPr>
          <p:spPr>
            <a:xfrm>
              <a:off x="4205750" y="3248375"/>
              <a:ext cx="154050" cy="153475"/>
            </a:xfrm>
            <a:custGeom>
              <a:rect b="b" l="l" r="r" t="t"/>
              <a:pathLst>
                <a:path extrusionOk="0" fill="none" h="6139" w="6162">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solidFill>
              <a:srgbClr val="666666"/>
            </a:solidFill>
            <a:ln cap="rnd" cmpd="sng" w="12175">
              <a:solidFill>
                <a:srgbClr val="3C78D8"/>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sp>
        <p:nvSpPr>
          <p:cNvPr id="138" name="Google Shape;138;p26"/>
          <p:cNvSpPr txBox="1"/>
          <p:nvPr>
            <p:ph idx="1" type="body"/>
          </p:nvPr>
        </p:nvSpPr>
        <p:spPr>
          <a:xfrm>
            <a:off x="874688" y="2913188"/>
            <a:ext cx="4546500" cy="363600"/>
          </a:xfrm>
          <a:prstGeom prst="rect">
            <a:avLst/>
          </a:prstGeom>
          <a:ln>
            <a:noFill/>
          </a:ln>
        </p:spPr>
        <p:txBody>
          <a:bodyPr anchorCtr="0" anchor="ctr" bIns="34275" lIns="68575" spcFirstLastPara="1" rIns="68575" wrap="square" tIns="34275">
            <a:noAutofit/>
          </a:bodyPr>
          <a:lstStyle/>
          <a:p>
            <a:pPr indent="0" lvl="0" marL="0" rtl="0" algn="l">
              <a:lnSpc>
                <a:spcPct val="115000"/>
              </a:lnSpc>
              <a:spcBef>
                <a:spcPts val="1200"/>
              </a:spcBef>
              <a:spcAft>
                <a:spcPts val="1200"/>
              </a:spcAft>
              <a:buNone/>
            </a:pPr>
            <a:r>
              <a:rPr b="1" lang="en-GB" sz="1000">
                <a:solidFill>
                  <a:srgbClr val="002060"/>
                </a:solidFill>
                <a:latin typeface="Comfortaa"/>
                <a:ea typeface="Comfortaa"/>
                <a:cs typeface="Comfortaa"/>
                <a:sym typeface="Comfortaa"/>
              </a:rPr>
              <a:t>Background</a:t>
            </a:r>
            <a:endParaRPr b="1" sz="1000">
              <a:solidFill>
                <a:srgbClr val="002060"/>
              </a:solidFill>
              <a:latin typeface="Comfortaa"/>
              <a:ea typeface="Comfortaa"/>
              <a:cs typeface="Comfortaa"/>
              <a:sym typeface="Comfortaa"/>
            </a:endParaRPr>
          </a:p>
        </p:txBody>
      </p:sp>
      <p:sp>
        <p:nvSpPr>
          <p:cNvPr id="139" name="Google Shape;139;p26"/>
          <p:cNvSpPr txBox="1"/>
          <p:nvPr>
            <p:ph idx="1" type="body"/>
          </p:nvPr>
        </p:nvSpPr>
        <p:spPr>
          <a:xfrm>
            <a:off x="874688" y="3465638"/>
            <a:ext cx="4546500" cy="363600"/>
          </a:xfrm>
          <a:prstGeom prst="rect">
            <a:avLst/>
          </a:prstGeom>
          <a:ln>
            <a:noFill/>
          </a:ln>
        </p:spPr>
        <p:txBody>
          <a:bodyPr anchorCtr="0" anchor="ctr" bIns="34275" lIns="68575" spcFirstLastPara="1" rIns="68575" wrap="square" tIns="34275">
            <a:noAutofit/>
          </a:bodyPr>
          <a:lstStyle/>
          <a:p>
            <a:pPr indent="0" lvl="0" marL="0" rtl="0" algn="l">
              <a:lnSpc>
                <a:spcPct val="115000"/>
              </a:lnSpc>
              <a:spcBef>
                <a:spcPts val="1200"/>
              </a:spcBef>
              <a:spcAft>
                <a:spcPts val="1200"/>
              </a:spcAft>
              <a:buNone/>
            </a:pPr>
            <a:r>
              <a:rPr b="1" lang="en-GB" sz="1000">
                <a:solidFill>
                  <a:srgbClr val="002060"/>
                </a:solidFill>
                <a:latin typeface="Comfortaa"/>
                <a:ea typeface="Comfortaa"/>
                <a:cs typeface="Comfortaa"/>
                <a:sym typeface="Comfortaa"/>
              </a:rPr>
              <a:t>Factors determining the response of a target cell to a hormone</a:t>
            </a:r>
            <a:endParaRPr b="1" sz="1000">
              <a:solidFill>
                <a:srgbClr val="002060"/>
              </a:solidFill>
              <a:latin typeface="Comfortaa"/>
              <a:ea typeface="Comfortaa"/>
              <a:cs typeface="Comfortaa"/>
              <a:sym typeface="Comfortaa"/>
            </a:endParaRPr>
          </a:p>
        </p:txBody>
      </p:sp>
      <p:sp>
        <p:nvSpPr>
          <p:cNvPr id="140" name="Google Shape;140;p26"/>
          <p:cNvSpPr txBox="1"/>
          <p:nvPr>
            <p:ph idx="1" type="body"/>
          </p:nvPr>
        </p:nvSpPr>
        <p:spPr>
          <a:xfrm>
            <a:off x="874688" y="3999038"/>
            <a:ext cx="4546500" cy="363600"/>
          </a:xfrm>
          <a:prstGeom prst="rect">
            <a:avLst/>
          </a:prstGeom>
          <a:ln>
            <a:noFill/>
          </a:ln>
        </p:spPr>
        <p:txBody>
          <a:bodyPr anchorCtr="0" anchor="ctr" bIns="34275" lIns="68575" spcFirstLastPara="1" rIns="68575" wrap="square" tIns="34275">
            <a:noAutofit/>
          </a:bodyPr>
          <a:lstStyle/>
          <a:p>
            <a:pPr indent="0" lvl="0" marL="0" rtl="0" algn="l">
              <a:lnSpc>
                <a:spcPct val="115000"/>
              </a:lnSpc>
              <a:spcBef>
                <a:spcPts val="1200"/>
              </a:spcBef>
              <a:spcAft>
                <a:spcPts val="1200"/>
              </a:spcAft>
              <a:buNone/>
            </a:pPr>
            <a:r>
              <a:rPr b="1" lang="en-GB" sz="1000">
                <a:solidFill>
                  <a:srgbClr val="002060"/>
                </a:solidFill>
                <a:latin typeface="Comfortaa"/>
                <a:ea typeface="Comfortaa"/>
                <a:cs typeface="Comfortaa"/>
                <a:sym typeface="Comfortaa"/>
              </a:rPr>
              <a:t>Hormone-receptor interaction</a:t>
            </a:r>
            <a:endParaRPr b="1" sz="1000">
              <a:solidFill>
                <a:srgbClr val="002060"/>
              </a:solidFill>
              <a:latin typeface="Comfortaa"/>
              <a:ea typeface="Comfortaa"/>
              <a:cs typeface="Comfortaa"/>
              <a:sym typeface="Comfortaa"/>
            </a:endParaRPr>
          </a:p>
        </p:txBody>
      </p:sp>
      <p:sp>
        <p:nvSpPr>
          <p:cNvPr id="141" name="Google Shape;141;p26"/>
          <p:cNvSpPr/>
          <p:nvPr/>
        </p:nvSpPr>
        <p:spPr>
          <a:xfrm>
            <a:off x="610517" y="2990250"/>
            <a:ext cx="224967" cy="209472"/>
          </a:xfrm>
          <a:custGeom>
            <a:rect b="b" l="l" r="r" t="t"/>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solidFill>
            <a:srgbClr val="666666"/>
          </a:solidFill>
          <a:ln cap="rnd" cmpd="sng" w="1217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b="1">
              <a:latin typeface="Comfortaa"/>
              <a:ea typeface="Comfortaa"/>
              <a:cs typeface="Comfortaa"/>
              <a:sym typeface="Comfortaa"/>
            </a:endParaRPr>
          </a:p>
        </p:txBody>
      </p:sp>
      <p:sp>
        <p:nvSpPr>
          <p:cNvPr id="142" name="Google Shape;142;p26"/>
          <p:cNvSpPr/>
          <p:nvPr/>
        </p:nvSpPr>
        <p:spPr>
          <a:xfrm>
            <a:off x="610517" y="3509250"/>
            <a:ext cx="224967" cy="209472"/>
          </a:xfrm>
          <a:custGeom>
            <a:rect b="b" l="l" r="r" t="t"/>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solidFill>
            <a:srgbClr val="666666"/>
          </a:solidFill>
          <a:ln cap="rnd" cmpd="sng" w="1217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b="1">
              <a:latin typeface="Comfortaa"/>
              <a:ea typeface="Comfortaa"/>
              <a:cs typeface="Comfortaa"/>
              <a:sym typeface="Comfortaa"/>
            </a:endParaRPr>
          </a:p>
        </p:txBody>
      </p:sp>
      <p:sp>
        <p:nvSpPr>
          <p:cNvPr id="143" name="Google Shape;143;p26"/>
          <p:cNvSpPr/>
          <p:nvPr/>
        </p:nvSpPr>
        <p:spPr>
          <a:xfrm>
            <a:off x="610517" y="4028250"/>
            <a:ext cx="224967" cy="209472"/>
          </a:xfrm>
          <a:custGeom>
            <a:rect b="b" l="l" r="r" t="t"/>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solidFill>
            <a:srgbClr val="666666"/>
          </a:solidFill>
          <a:ln cap="rnd" cmpd="sng" w="1217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b="1">
              <a:latin typeface="Comfortaa"/>
              <a:ea typeface="Comfortaa"/>
              <a:cs typeface="Comfortaa"/>
              <a:sym typeface="Comfortaa"/>
            </a:endParaRPr>
          </a:p>
        </p:txBody>
      </p:sp>
      <p:sp>
        <p:nvSpPr>
          <p:cNvPr id="144" name="Google Shape;144;p26"/>
          <p:cNvSpPr txBox="1"/>
          <p:nvPr>
            <p:ph idx="12" type="sldNum"/>
          </p:nvPr>
        </p:nvSpPr>
        <p:spPr>
          <a:xfrm>
            <a:off x="8595221" y="4806663"/>
            <a:ext cx="548700" cy="393600"/>
          </a:xfrm>
          <a:prstGeom prst="rect">
            <a:avLst/>
          </a:prstGeom>
        </p:spPr>
        <p:txBody>
          <a:bodyPr anchorCtr="0" anchor="t" bIns="68575" lIns="68575" spcFirstLastPara="1" rIns="68575" wrap="square" tIns="68575">
            <a:noAutofit/>
          </a:bodyPr>
          <a:lstStyle/>
          <a:p>
            <a:pPr indent="0" lvl="0" marL="0" rtl="0" algn="r">
              <a:spcBef>
                <a:spcPts val="0"/>
              </a:spcBef>
              <a:spcAft>
                <a:spcPts val="0"/>
              </a:spcAft>
              <a:buNone/>
            </a:pPr>
            <a:fld id="{00000000-1234-1234-1234-123412341234}" type="slidenum">
              <a:rPr lang="en-GB">
                <a:latin typeface="Arial"/>
                <a:ea typeface="Arial"/>
                <a:cs typeface="Arial"/>
                <a:sym typeface="Arial"/>
              </a:rPr>
              <a:t>‹#›</a:t>
            </a:fld>
            <a:endParaRPr>
              <a:latin typeface="Arial"/>
              <a:ea typeface="Arial"/>
              <a:cs typeface="Arial"/>
              <a:sym typeface="Arial"/>
            </a:endParaRPr>
          </a:p>
        </p:txBody>
      </p:sp>
      <p:sp>
        <p:nvSpPr>
          <p:cNvPr id="145" name="Google Shape;145;p26"/>
          <p:cNvSpPr/>
          <p:nvPr/>
        </p:nvSpPr>
        <p:spPr>
          <a:xfrm>
            <a:off x="0" y="5086353"/>
            <a:ext cx="9144000" cy="57000"/>
          </a:xfrm>
          <a:prstGeom prst="rect">
            <a:avLst/>
          </a:prstGeom>
          <a:gradFill>
            <a:gsLst>
              <a:gs pos="0">
                <a:srgbClr val="3C78D8"/>
              </a:gs>
              <a:gs pos="100000">
                <a:srgbClr val="6D9EEB"/>
              </a:gs>
            </a:gsLst>
            <a:path path="circle">
              <a:fillToRect b="50%" l="50%" r="50%" t="50%"/>
            </a:path>
            <a:tileRect/>
          </a:gradFill>
          <a:ln>
            <a:noFill/>
          </a:ln>
        </p:spPr>
        <p:txBody>
          <a:bodyPr anchorCtr="0" anchor="ctr" bIns="25700" lIns="51425" spcFirstLastPara="1" rIns="51425" wrap="square" tIns="25700">
            <a:noAutofit/>
          </a:bodyPr>
          <a:lstStyle/>
          <a:p>
            <a:pPr indent="0" lvl="0" marL="0" marR="0" rtl="0" algn="ctr">
              <a:spcBef>
                <a:spcPts val="0"/>
              </a:spcBef>
              <a:spcAft>
                <a:spcPts val="0"/>
              </a:spcAft>
              <a:buNone/>
            </a:pPr>
            <a:r>
              <a:t/>
            </a:r>
            <a:endParaRPr b="0" i="0" sz="1100" u="none" cap="none" strike="noStrike">
              <a:solidFill>
                <a:srgbClr val="FFFFFF"/>
              </a:solidFill>
              <a:latin typeface="Calibri"/>
              <a:ea typeface="Calibri"/>
              <a:cs typeface="Calibri"/>
              <a:sym typeface="Calibri"/>
            </a:endParaRPr>
          </a:p>
        </p:txBody>
      </p:sp>
      <p:sp>
        <p:nvSpPr>
          <p:cNvPr id="146" name="Google Shape;146;p26"/>
          <p:cNvSpPr txBox="1"/>
          <p:nvPr>
            <p:ph idx="1" type="body"/>
          </p:nvPr>
        </p:nvSpPr>
        <p:spPr>
          <a:xfrm>
            <a:off x="874688" y="4456238"/>
            <a:ext cx="4546500" cy="363600"/>
          </a:xfrm>
          <a:prstGeom prst="rect">
            <a:avLst/>
          </a:prstGeom>
          <a:ln>
            <a:noFill/>
          </a:ln>
        </p:spPr>
        <p:txBody>
          <a:bodyPr anchorCtr="0" anchor="ctr" bIns="34275" lIns="68575" spcFirstLastPara="1" rIns="68575" wrap="square" tIns="34275">
            <a:noAutofit/>
          </a:bodyPr>
          <a:lstStyle/>
          <a:p>
            <a:pPr indent="0" lvl="0" marL="0" rtl="0" algn="l">
              <a:lnSpc>
                <a:spcPct val="115000"/>
              </a:lnSpc>
              <a:spcBef>
                <a:spcPts val="1200"/>
              </a:spcBef>
              <a:spcAft>
                <a:spcPts val="1200"/>
              </a:spcAft>
              <a:buNone/>
            </a:pPr>
            <a:r>
              <a:rPr b="1" lang="en-GB" sz="1000">
                <a:solidFill>
                  <a:srgbClr val="002060"/>
                </a:solidFill>
                <a:latin typeface="Comfortaa"/>
                <a:ea typeface="Comfortaa"/>
                <a:cs typeface="Comfortaa"/>
                <a:sym typeface="Comfortaa"/>
              </a:rPr>
              <a:t>General features of hormone classes, Classification of hormones by mechanism of action and Biomedical importance.</a:t>
            </a:r>
            <a:endParaRPr b="1" sz="1000">
              <a:solidFill>
                <a:srgbClr val="002060"/>
              </a:solidFill>
              <a:latin typeface="Comfortaa"/>
              <a:ea typeface="Comfortaa"/>
              <a:cs typeface="Comfortaa"/>
              <a:sym typeface="Comfortaa"/>
            </a:endParaRPr>
          </a:p>
        </p:txBody>
      </p:sp>
      <p:sp>
        <p:nvSpPr>
          <p:cNvPr id="147" name="Google Shape;147;p26"/>
          <p:cNvSpPr/>
          <p:nvPr/>
        </p:nvSpPr>
        <p:spPr>
          <a:xfrm>
            <a:off x="610517" y="4499850"/>
            <a:ext cx="224967" cy="209472"/>
          </a:xfrm>
          <a:custGeom>
            <a:rect b="b" l="l" r="r" t="t"/>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solidFill>
            <a:srgbClr val="666666"/>
          </a:solidFill>
          <a:ln cap="rnd" cmpd="sng" w="1217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b="1">
              <a:latin typeface="Comfortaa"/>
              <a:ea typeface="Comfortaa"/>
              <a:cs typeface="Comfortaa"/>
              <a:sym typeface="Comforta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Google Shape;152;p27"/>
          <p:cNvSpPr txBox="1"/>
          <p:nvPr/>
        </p:nvSpPr>
        <p:spPr>
          <a:xfrm>
            <a:off x="2147513" y="193613"/>
            <a:ext cx="4848900" cy="565500"/>
          </a:xfrm>
          <a:prstGeom prst="rect">
            <a:avLst/>
          </a:prstGeom>
          <a:no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GB" sz="2400">
                <a:solidFill>
                  <a:srgbClr val="3C78D8"/>
                </a:solidFill>
                <a:latin typeface="Comfortaa"/>
                <a:ea typeface="Comfortaa"/>
                <a:cs typeface="Comfortaa"/>
                <a:sym typeface="Comfortaa"/>
              </a:rPr>
              <a:t>Background</a:t>
            </a:r>
            <a:endParaRPr b="1" sz="2400">
              <a:solidFill>
                <a:srgbClr val="3C78D8"/>
              </a:solidFill>
              <a:latin typeface="Comfortaa"/>
              <a:ea typeface="Comfortaa"/>
              <a:cs typeface="Comfortaa"/>
              <a:sym typeface="Comfortaa"/>
            </a:endParaRPr>
          </a:p>
        </p:txBody>
      </p:sp>
      <p:sp>
        <p:nvSpPr>
          <p:cNvPr id="153" name="Google Shape;153;p27"/>
          <p:cNvSpPr txBox="1"/>
          <p:nvPr>
            <p:ph idx="12" type="sldNum"/>
          </p:nvPr>
        </p:nvSpPr>
        <p:spPr>
          <a:xfrm>
            <a:off x="8595221" y="4806663"/>
            <a:ext cx="548700" cy="393600"/>
          </a:xfrm>
          <a:prstGeom prst="rect">
            <a:avLst/>
          </a:prstGeom>
        </p:spPr>
        <p:txBody>
          <a:bodyPr anchorCtr="0" anchor="t" bIns="68575" lIns="68575" spcFirstLastPara="1" rIns="68575" wrap="square" tIns="68575">
            <a:noAutofit/>
          </a:bodyPr>
          <a:lstStyle/>
          <a:p>
            <a:pPr indent="0" lvl="0" marL="0" rtl="0" algn="r">
              <a:spcBef>
                <a:spcPts val="0"/>
              </a:spcBef>
              <a:spcAft>
                <a:spcPts val="0"/>
              </a:spcAft>
              <a:buNone/>
            </a:pPr>
            <a:fld id="{00000000-1234-1234-1234-123412341234}" type="slidenum">
              <a:rPr lang="en-GB">
                <a:latin typeface="Arial"/>
                <a:ea typeface="Arial"/>
                <a:cs typeface="Arial"/>
                <a:sym typeface="Arial"/>
              </a:rPr>
              <a:t>‹#›</a:t>
            </a:fld>
            <a:endParaRPr>
              <a:latin typeface="Arial"/>
              <a:ea typeface="Arial"/>
              <a:cs typeface="Arial"/>
              <a:sym typeface="Arial"/>
            </a:endParaRPr>
          </a:p>
        </p:txBody>
      </p:sp>
      <p:sp>
        <p:nvSpPr>
          <p:cNvPr id="154" name="Google Shape;154;p27"/>
          <p:cNvSpPr/>
          <p:nvPr/>
        </p:nvSpPr>
        <p:spPr>
          <a:xfrm>
            <a:off x="0" y="5086353"/>
            <a:ext cx="9144000" cy="57000"/>
          </a:xfrm>
          <a:prstGeom prst="rect">
            <a:avLst/>
          </a:prstGeom>
          <a:gradFill>
            <a:gsLst>
              <a:gs pos="0">
                <a:srgbClr val="3C78D8"/>
              </a:gs>
              <a:gs pos="100000">
                <a:srgbClr val="6D9EEB"/>
              </a:gs>
            </a:gsLst>
            <a:path path="circle">
              <a:fillToRect b="50%" l="50%" r="50%" t="50%"/>
            </a:path>
            <a:tileRect/>
          </a:gradFill>
          <a:ln>
            <a:noFill/>
          </a:ln>
        </p:spPr>
        <p:txBody>
          <a:bodyPr anchorCtr="0" anchor="ctr" bIns="25700" lIns="51425" spcFirstLastPara="1" rIns="51425" wrap="square" tIns="25700">
            <a:noAutofit/>
          </a:bodyPr>
          <a:lstStyle/>
          <a:p>
            <a:pPr indent="0" lvl="0" marL="0" marR="0" rtl="0" algn="ctr">
              <a:spcBef>
                <a:spcPts val="0"/>
              </a:spcBef>
              <a:spcAft>
                <a:spcPts val="0"/>
              </a:spcAft>
              <a:buNone/>
            </a:pPr>
            <a:r>
              <a:t/>
            </a:r>
            <a:endParaRPr b="0" i="0" sz="1100" u="none" cap="none" strike="noStrike">
              <a:solidFill>
                <a:srgbClr val="FFFFFF"/>
              </a:solidFill>
              <a:latin typeface="Calibri"/>
              <a:ea typeface="Calibri"/>
              <a:cs typeface="Calibri"/>
              <a:sym typeface="Calibri"/>
            </a:endParaRPr>
          </a:p>
        </p:txBody>
      </p:sp>
      <p:sp>
        <p:nvSpPr>
          <p:cNvPr id="155" name="Google Shape;155;p27"/>
          <p:cNvSpPr txBox="1"/>
          <p:nvPr/>
        </p:nvSpPr>
        <p:spPr>
          <a:xfrm>
            <a:off x="159000" y="606725"/>
            <a:ext cx="8826000" cy="15990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1200"/>
              </a:spcBef>
              <a:spcAft>
                <a:spcPts val="0"/>
              </a:spcAft>
              <a:buSzPts val="1200"/>
              <a:buFont typeface="Century Gothic"/>
              <a:buChar char="●"/>
            </a:pPr>
            <a:r>
              <a:rPr lang="en-GB" sz="1200">
                <a:latin typeface="Century Gothic"/>
                <a:ea typeface="Century Gothic"/>
                <a:cs typeface="Century Gothic"/>
                <a:sym typeface="Century Gothic"/>
              </a:rPr>
              <a:t>Multicellular organisms depend in their survival on their </a:t>
            </a:r>
            <a:r>
              <a:rPr b="1" lang="en-GB" sz="1200">
                <a:latin typeface="Century Gothic"/>
                <a:ea typeface="Century Gothic"/>
                <a:cs typeface="Century Gothic"/>
                <a:sym typeface="Century Gothic"/>
              </a:rPr>
              <a:t>adaptation</a:t>
            </a:r>
            <a:r>
              <a:rPr lang="en-GB" sz="1200">
                <a:latin typeface="Century Gothic"/>
                <a:ea typeface="Century Gothic"/>
                <a:cs typeface="Century Gothic"/>
                <a:sym typeface="Century Gothic"/>
              </a:rPr>
              <a:t> to a constantly changing environment</a:t>
            </a:r>
            <a:endParaRPr sz="1200">
              <a:latin typeface="Century Gothic"/>
              <a:ea typeface="Century Gothic"/>
              <a:cs typeface="Century Gothic"/>
              <a:sym typeface="Century Gothic"/>
            </a:endParaRPr>
          </a:p>
          <a:p>
            <a:pPr indent="-304800" lvl="0" marL="457200" rtl="0" algn="l">
              <a:lnSpc>
                <a:spcPct val="115000"/>
              </a:lnSpc>
              <a:spcBef>
                <a:spcPts val="0"/>
              </a:spcBef>
              <a:spcAft>
                <a:spcPts val="0"/>
              </a:spcAft>
              <a:buSzPts val="1200"/>
              <a:buFont typeface="Century Gothic"/>
              <a:buChar char="●"/>
            </a:pPr>
            <a:r>
              <a:rPr b="1" lang="en-GB" sz="1200">
                <a:latin typeface="Century Gothic"/>
                <a:ea typeface="Century Gothic"/>
                <a:cs typeface="Century Gothic"/>
                <a:sym typeface="Century Gothic"/>
              </a:rPr>
              <a:t>Intercellular communication</a:t>
            </a:r>
            <a:r>
              <a:rPr lang="en-GB" sz="1200">
                <a:latin typeface="Century Gothic"/>
                <a:ea typeface="Century Gothic"/>
                <a:cs typeface="Century Gothic"/>
                <a:sym typeface="Century Gothic"/>
              </a:rPr>
              <a:t> is necessary for this adaptation to take place</a:t>
            </a:r>
            <a:endParaRPr sz="1200">
              <a:latin typeface="Century Gothic"/>
              <a:ea typeface="Century Gothic"/>
              <a:cs typeface="Century Gothic"/>
              <a:sym typeface="Century Gothic"/>
            </a:endParaRPr>
          </a:p>
          <a:p>
            <a:pPr indent="-304800" lvl="0" marL="457200" rtl="0" algn="l">
              <a:lnSpc>
                <a:spcPct val="115000"/>
              </a:lnSpc>
              <a:spcBef>
                <a:spcPts val="0"/>
              </a:spcBef>
              <a:spcAft>
                <a:spcPts val="0"/>
              </a:spcAft>
              <a:buSzPts val="1200"/>
              <a:buFont typeface="Century Gothic"/>
              <a:buChar char="●"/>
            </a:pPr>
            <a:r>
              <a:rPr lang="en-GB" sz="1200">
                <a:latin typeface="Century Gothic"/>
                <a:ea typeface="Century Gothic"/>
                <a:cs typeface="Century Gothic"/>
                <a:sym typeface="Century Gothic"/>
              </a:rPr>
              <a:t>Human body synthesizes many hormones that can act specifically on different cells of the body</a:t>
            </a:r>
            <a:endParaRPr sz="1200">
              <a:latin typeface="Century Gothic"/>
              <a:ea typeface="Century Gothic"/>
              <a:cs typeface="Century Gothic"/>
              <a:sym typeface="Century Gothic"/>
            </a:endParaRPr>
          </a:p>
          <a:p>
            <a:pPr indent="-304800" lvl="0" marL="457200" rtl="0" algn="l">
              <a:lnSpc>
                <a:spcPct val="115000"/>
              </a:lnSpc>
              <a:spcBef>
                <a:spcPts val="0"/>
              </a:spcBef>
              <a:spcAft>
                <a:spcPts val="0"/>
              </a:spcAft>
              <a:buSzPts val="1200"/>
              <a:buFont typeface="Century Gothic"/>
              <a:buChar char="●"/>
            </a:pPr>
            <a:r>
              <a:rPr b="1" lang="en-GB" sz="1200">
                <a:latin typeface="Century Gothic"/>
                <a:ea typeface="Century Gothic"/>
                <a:cs typeface="Century Gothic"/>
                <a:sym typeface="Century Gothic"/>
              </a:rPr>
              <a:t>More than one hormone</a:t>
            </a:r>
            <a:r>
              <a:rPr lang="en-GB" sz="1200">
                <a:latin typeface="Century Gothic"/>
                <a:ea typeface="Century Gothic"/>
                <a:cs typeface="Century Gothic"/>
                <a:sym typeface="Century Gothic"/>
              </a:rPr>
              <a:t> can affect a given cell type</a:t>
            </a:r>
            <a:endParaRPr sz="1200">
              <a:latin typeface="Century Gothic"/>
              <a:ea typeface="Century Gothic"/>
              <a:cs typeface="Century Gothic"/>
              <a:sym typeface="Century Gothic"/>
            </a:endParaRPr>
          </a:p>
          <a:p>
            <a:pPr indent="-304800" lvl="0" marL="457200" rtl="0" algn="l">
              <a:lnSpc>
                <a:spcPct val="115000"/>
              </a:lnSpc>
              <a:spcBef>
                <a:spcPts val="0"/>
              </a:spcBef>
              <a:spcAft>
                <a:spcPts val="0"/>
              </a:spcAft>
              <a:buSzPts val="1200"/>
              <a:buFont typeface="Century Gothic"/>
              <a:buChar char="●"/>
            </a:pPr>
            <a:r>
              <a:rPr lang="en-GB" sz="1200">
                <a:latin typeface="Century Gothic"/>
                <a:ea typeface="Century Gothic"/>
                <a:cs typeface="Century Gothic"/>
                <a:sym typeface="Century Gothic"/>
              </a:rPr>
              <a:t>Hormones can exert many </a:t>
            </a:r>
            <a:r>
              <a:rPr b="1" lang="en-GB" sz="1200">
                <a:latin typeface="Century Gothic"/>
                <a:ea typeface="Century Gothic"/>
                <a:cs typeface="Century Gothic"/>
                <a:sym typeface="Century Gothic"/>
              </a:rPr>
              <a:t>different effects</a:t>
            </a:r>
            <a:r>
              <a:rPr lang="en-GB" sz="1200">
                <a:latin typeface="Century Gothic"/>
                <a:ea typeface="Century Gothic"/>
                <a:cs typeface="Century Gothic"/>
                <a:sym typeface="Century Gothic"/>
              </a:rPr>
              <a:t> in one cell or in different cells</a:t>
            </a:r>
            <a:endParaRPr sz="1200">
              <a:latin typeface="Century Gothic"/>
              <a:ea typeface="Century Gothic"/>
              <a:cs typeface="Century Gothic"/>
              <a:sym typeface="Century Gothic"/>
            </a:endParaRPr>
          </a:p>
          <a:p>
            <a:pPr indent="-304800" lvl="0" marL="457200" rtl="0" algn="l">
              <a:lnSpc>
                <a:spcPct val="115000"/>
              </a:lnSpc>
              <a:spcBef>
                <a:spcPts val="0"/>
              </a:spcBef>
              <a:spcAft>
                <a:spcPts val="0"/>
              </a:spcAft>
              <a:buSzPts val="1200"/>
              <a:buFont typeface="Century Gothic"/>
              <a:buChar char="●"/>
            </a:pPr>
            <a:r>
              <a:rPr lang="en-GB" sz="1200">
                <a:latin typeface="Century Gothic"/>
                <a:ea typeface="Century Gothic"/>
                <a:cs typeface="Century Gothic"/>
                <a:sym typeface="Century Gothic"/>
              </a:rPr>
              <a:t>A </a:t>
            </a:r>
            <a:r>
              <a:rPr b="1" lang="en-GB" sz="1200">
                <a:latin typeface="Century Gothic"/>
                <a:ea typeface="Century Gothic"/>
                <a:cs typeface="Century Gothic"/>
                <a:sym typeface="Century Gothic"/>
              </a:rPr>
              <a:t>target</a:t>
            </a:r>
            <a:r>
              <a:rPr lang="en-GB" sz="1200">
                <a:latin typeface="Century Gothic"/>
                <a:ea typeface="Century Gothic"/>
                <a:cs typeface="Century Gothic"/>
                <a:sym typeface="Century Gothic"/>
              </a:rPr>
              <a:t> is any cell in which the hormone (ligand) binds to its receptor</a:t>
            </a:r>
            <a:endParaRPr sz="1200">
              <a:latin typeface="Century Gothic"/>
              <a:ea typeface="Century Gothic"/>
              <a:cs typeface="Century Gothic"/>
              <a:sym typeface="Century Gothic"/>
            </a:endParaRPr>
          </a:p>
        </p:txBody>
      </p:sp>
      <p:sp>
        <p:nvSpPr>
          <p:cNvPr id="156" name="Google Shape;156;p27"/>
          <p:cNvSpPr txBox="1"/>
          <p:nvPr/>
        </p:nvSpPr>
        <p:spPr>
          <a:xfrm>
            <a:off x="60500" y="2096250"/>
            <a:ext cx="7857900" cy="635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1200"/>
              </a:spcAft>
              <a:buNone/>
            </a:pPr>
            <a:r>
              <a:rPr b="1" lang="en-GB" sz="1800">
                <a:solidFill>
                  <a:srgbClr val="3C78D8"/>
                </a:solidFill>
                <a:latin typeface="Comfortaa"/>
                <a:ea typeface="Comfortaa"/>
                <a:cs typeface="Comfortaa"/>
                <a:sym typeface="Comfortaa"/>
              </a:rPr>
              <a:t>Factors determining the response of a target cell to a hormone:</a:t>
            </a:r>
            <a:endParaRPr b="1" sz="1800">
              <a:solidFill>
                <a:srgbClr val="3C78D8"/>
              </a:solidFill>
              <a:latin typeface="Comfortaa"/>
              <a:ea typeface="Comfortaa"/>
              <a:cs typeface="Comfortaa"/>
              <a:sym typeface="Comfortaa"/>
            </a:endParaRPr>
          </a:p>
        </p:txBody>
      </p:sp>
      <p:sp>
        <p:nvSpPr>
          <p:cNvPr id="157" name="Google Shape;157;p27"/>
          <p:cNvSpPr/>
          <p:nvPr/>
        </p:nvSpPr>
        <p:spPr>
          <a:xfrm>
            <a:off x="-25" y="3138054"/>
            <a:ext cx="1679400" cy="20400"/>
          </a:xfrm>
          <a:prstGeom prst="rect">
            <a:avLst/>
          </a:prstGeom>
          <a:solidFill>
            <a:srgbClr val="EFEFEF"/>
          </a:solidFill>
          <a:ln>
            <a:noFill/>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b="0" i="0" sz="700" u="none" cap="none" strike="noStrike">
              <a:solidFill>
                <a:srgbClr val="3F3F3F"/>
              </a:solidFill>
              <a:latin typeface="Arial"/>
              <a:ea typeface="Arial"/>
              <a:cs typeface="Arial"/>
              <a:sym typeface="Arial"/>
            </a:endParaRPr>
          </a:p>
        </p:txBody>
      </p:sp>
      <p:sp>
        <p:nvSpPr>
          <p:cNvPr id="158" name="Google Shape;158;p27"/>
          <p:cNvSpPr/>
          <p:nvPr/>
        </p:nvSpPr>
        <p:spPr>
          <a:xfrm>
            <a:off x="1678445" y="3137830"/>
            <a:ext cx="1710000" cy="20400"/>
          </a:xfrm>
          <a:prstGeom prst="rect">
            <a:avLst/>
          </a:prstGeom>
          <a:solidFill>
            <a:srgbClr val="EFEFEF"/>
          </a:solidFill>
          <a:ln>
            <a:noFill/>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b="0" i="0" sz="700" u="none" cap="none" strike="noStrike">
              <a:solidFill>
                <a:srgbClr val="FFFFFF"/>
              </a:solidFill>
              <a:latin typeface="Arial"/>
              <a:ea typeface="Arial"/>
              <a:cs typeface="Arial"/>
              <a:sym typeface="Arial"/>
            </a:endParaRPr>
          </a:p>
        </p:txBody>
      </p:sp>
      <p:sp>
        <p:nvSpPr>
          <p:cNvPr id="159" name="Google Shape;159;p27"/>
          <p:cNvSpPr/>
          <p:nvPr/>
        </p:nvSpPr>
        <p:spPr>
          <a:xfrm>
            <a:off x="3369307" y="3138054"/>
            <a:ext cx="1694700" cy="20400"/>
          </a:xfrm>
          <a:prstGeom prst="rect">
            <a:avLst/>
          </a:prstGeom>
          <a:solidFill>
            <a:srgbClr val="EFEFEF"/>
          </a:solidFill>
          <a:ln>
            <a:noFill/>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b="0" i="0" sz="700" u="none" cap="none" strike="noStrike">
              <a:solidFill>
                <a:srgbClr val="FFFFFF"/>
              </a:solidFill>
              <a:latin typeface="Arial"/>
              <a:ea typeface="Arial"/>
              <a:cs typeface="Arial"/>
              <a:sym typeface="Arial"/>
            </a:endParaRPr>
          </a:p>
        </p:txBody>
      </p:sp>
      <p:sp>
        <p:nvSpPr>
          <p:cNvPr id="160" name="Google Shape;160;p27"/>
          <p:cNvSpPr/>
          <p:nvPr/>
        </p:nvSpPr>
        <p:spPr>
          <a:xfrm>
            <a:off x="5061185" y="3138054"/>
            <a:ext cx="1710000" cy="20400"/>
          </a:xfrm>
          <a:prstGeom prst="rect">
            <a:avLst/>
          </a:prstGeom>
          <a:solidFill>
            <a:srgbClr val="EFEFEF"/>
          </a:solidFill>
          <a:ln>
            <a:noFill/>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b="0" i="0" sz="700" u="none" cap="none" strike="noStrike">
              <a:solidFill>
                <a:srgbClr val="FFFFFF"/>
              </a:solidFill>
              <a:latin typeface="Arial"/>
              <a:ea typeface="Arial"/>
              <a:cs typeface="Arial"/>
              <a:sym typeface="Arial"/>
            </a:endParaRPr>
          </a:p>
        </p:txBody>
      </p:sp>
      <p:sp>
        <p:nvSpPr>
          <p:cNvPr id="161" name="Google Shape;161;p27"/>
          <p:cNvSpPr/>
          <p:nvPr/>
        </p:nvSpPr>
        <p:spPr>
          <a:xfrm>
            <a:off x="6768026" y="3138054"/>
            <a:ext cx="2376000" cy="20400"/>
          </a:xfrm>
          <a:prstGeom prst="rect">
            <a:avLst/>
          </a:prstGeom>
          <a:solidFill>
            <a:srgbClr val="EFEFEF"/>
          </a:solidFill>
          <a:ln>
            <a:noFill/>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b="0" i="0" sz="700" u="none" cap="none" strike="noStrike">
              <a:solidFill>
                <a:srgbClr val="FFFFFF"/>
              </a:solidFill>
              <a:latin typeface="Arial"/>
              <a:ea typeface="Arial"/>
              <a:cs typeface="Arial"/>
              <a:sym typeface="Arial"/>
            </a:endParaRPr>
          </a:p>
        </p:txBody>
      </p:sp>
      <p:grpSp>
        <p:nvGrpSpPr>
          <p:cNvPr id="162" name="Google Shape;162;p27"/>
          <p:cNvGrpSpPr/>
          <p:nvPr/>
        </p:nvGrpSpPr>
        <p:grpSpPr>
          <a:xfrm>
            <a:off x="790765" y="2858781"/>
            <a:ext cx="887141" cy="562968"/>
            <a:chOff x="2186592" y="3408140"/>
            <a:chExt cx="1008000" cy="1008000"/>
          </a:xfrm>
        </p:grpSpPr>
        <p:sp>
          <p:nvSpPr>
            <p:cNvPr id="163" name="Google Shape;163;p27"/>
            <p:cNvSpPr/>
            <p:nvPr/>
          </p:nvSpPr>
          <p:spPr>
            <a:xfrm>
              <a:off x="2186592" y="3408140"/>
              <a:ext cx="1008000" cy="1008000"/>
            </a:xfrm>
            <a:prstGeom prst="ellipse">
              <a:avLst/>
            </a:prstGeom>
            <a:solidFill>
              <a:srgbClr val="A4C2F4"/>
            </a:solidFill>
            <a:ln>
              <a:noFill/>
            </a:ln>
          </p:spPr>
          <p:txBody>
            <a:bodyPr anchorCtr="0" anchor="ctr" bIns="18000" lIns="36000" spcFirstLastPara="1" rIns="36000" wrap="square" tIns="18000">
              <a:noAutofit/>
            </a:bodyPr>
            <a:lstStyle/>
            <a:p>
              <a:pPr indent="0" lvl="0" marL="0" marR="0" rtl="0" algn="ctr">
                <a:lnSpc>
                  <a:spcPct val="100000"/>
                </a:lnSpc>
                <a:spcBef>
                  <a:spcPts val="0"/>
                </a:spcBef>
                <a:spcAft>
                  <a:spcPts val="0"/>
                </a:spcAft>
                <a:buNone/>
              </a:pPr>
              <a:r>
                <a:t/>
              </a:r>
              <a:endParaRPr sz="700">
                <a:solidFill>
                  <a:srgbClr val="FFFFFF"/>
                </a:solidFill>
                <a:latin typeface="Exo"/>
                <a:ea typeface="Exo"/>
                <a:cs typeface="Exo"/>
                <a:sym typeface="Exo"/>
              </a:endParaRPr>
            </a:p>
          </p:txBody>
        </p:sp>
        <p:sp>
          <p:nvSpPr>
            <p:cNvPr id="164" name="Google Shape;164;p27"/>
            <p:cNvSpPr/>
            <p:nvPr/>
          </p:nvSpPr>
          <p:spPr>
            <a:xfrm>
              <a:off x="2384648" y="3606196"/>
              <a:ext cx="612000" cy="612000"/>
            </a:xfrm>
            <a:prstGeom prst="ellipse">
              <a:avLst/>
            </a:prstGeom>
            <a:solidFill>
              <a:srgbClr val="6D9EEB"/>
            </a:solidFill>
            <a:ln>
              <a:noFill/>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i="0" sz="700" u="none" cap="none" strike="noStrike">
                <a:solidFill>
                  <a:srgbClr val="FFFFFF"/>
                </a:solidFill>
                <a:latin typeface="Exo"/>
                <a:ea typeface="Exo"/>
                <a:cs typeface="Exo"/>
                <a:sym typeface="Exo"/>
              </a:endParaRPr>
            </a:p>
          </p:txBody>
        </p:sp>
      </p:grpSp>
      <p:grpSp>
        <p:nvGrpSpPr>
          <p:cNvPr id="165" name="Google Shape;165;p27"/>
          <p:cNvGrpSpPr/>
          <p:nvPr/>
        </p:nvGrpSpPr>
        <p:grpSpPr>
          <a:xfrm>
            <a:off x="2486797" y="2858781"/>
            <a:ext cx="887141" cy="562968"/>
            <a:chOff x="4206972" y="3408140"/>
            <a:chExt cx="1008000" cy="1008000"/>
          </a:xfrm>
        </p:grpSpPr>
        <p:sp>
          <p:nvSpPr>
            <p:cNvPr id="166" name="Google Shape;166;p27"/>
            <p:cNvSpPr/>
            <p:nvPr/>
          </p:nvSpPr>
          <p:spPr>
            <a:xfrm>
              <a:off x="4206972" y="3408140"/>
              <a:ext cx="1008000" cy="1008000"/>
            </a:xfrm>
            <a:prstGeom prst="ellipse">
              <a:avLst/>
            </a:prstGeom>
            <a:solidFill>
              <a:srgbClr val="A4C2F4"/>
            </a:solidFill>
            <a:ln>
              <a:noFill/>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i="0" sz="700" u="none" cap="none" strike="noStrike">
                <a:solidFill>
                  <a:srgbClr val="FFFFFF"/>
                </a:solidFill>
                <a:latin typeface="Exo"/>
                <a:ea typeface="Exo"/>
                <a:cs typeface="Exo"/>
                <a:sym typeface="Exo"/>
              </a:endParaRPr>
            </a:p>
          </p:txBody>
        </p:sp>
        <p:sp>
          <p:nvSpPr>
            <p:cNvPr id="167" name="Google Shape;167;p27"/>
            <p:cNvSpPr/>
            <p:nvPr/>
          </p:nvSpPr>
          <p:spPr>
            <a:xfrm>
              <a:off x="4405028" y="3606196"/>
              <a:ext cx="612000" cy="612000"/>
            </a:xfrm>
            <a:prstGeom prst="ellipse">
              <a:avLst/>
            </a:prstGeom>
            <a:solidFill>
              <a:srgbClr val="6D9EEB"/>
            </a:solidFill>
            <a:ln>
              <a:noFill/>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i="0" sz="700" u="none" cap="none" strike="noStrike">
                <a:solidFill>
                  <a:srgbClr val="FFFFFF"/>
                </a:solidFill>
                <a:latin typeface="Exo"/>
                <a:ea typeface="Exo"/>
                <a:cs typeface="Exo"/>
                <a:sym typeface="Exo"/>
              </a:endParaRPr>
            </a:p>
          </p:txBody>
        </p:sp>
      </p:grpSp>
      <p:grpSp>
        <p:nvGrpSpPr>
          <p:cNvPr id="168" name="Google Shape;168;p27"/>
          <p:cNvGrpSpPr/>
          <p:nvPr/>
        </p:nvGrpSpPr>
        <p:grpSpPr>
          <a:xfrm>
            <a:off x="4182756" y="2858781"/>
            <a:ext cx="887141" cy="562968"/>
            <a:chOff x="5611128" y="3408140"/>
            <a:chExt cx="1008000" cy="1008000"/>
          </a:xfrm>
        </p:grpSpPr>
        <p:sp>
          <p:nvSpPr>
            <p:cNvPr id="169" name="Google Shape;169;p27"/>
            <p:cNvSpPr/>
            <p:nvPr/>
          </p:nvSpPr>
          <p:spPr>
            <a:xfrm>
              <a:off x="5611128" y="3408140"/>
              <a:ext cx="1008000" cy="1008000"/>
            </a:xfrm>
            <a:prstGeom prst="ellipse">
              <a:avLst/>
            </a:prstGeom>
            <a:solidFill>
              <a:srgbClr val="A4C2F4"/>
            </a:solidFill>
            <a:ln>
              <a:noFill/>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i="0" sz="700" u="none" cap="none" strike="noStrike">
                <a:solidFill>
                  <a:srgbClr val="FFFFFF"/>
                </a:solidFill>
                <a:latin typeface="Exo"/>
                <a:ea typeface="Exo"/>
                <a:cs typeface="Exo"/>
                <a:sym typeface="Exo"/>
              </a:endParaRPr>
            </a:p>
          </p:txBody>
        </p:sp>
        <p:sp>
          <p:nvSpPr>
            <p:cNvPr id="170" name="Google Shape;170;p27"/>
            <p:cNvSpPr/>
            <p:nvPr/>
          </p:nvSpPr>
          <p:spPr>
            <a:xfrm>
              <a:off x="5809184" y="3606196"/>
              <a:ext cx="612000" cy="612000"/>
            </a:xfrm>
            <a:prstGeom prst="ellipse">
              <a:avLst/>
            </a:prstGeom>
            <a:solidFill>
              <a:srgbClr val="6D9EEB"/>
            </a:solidFill>
            <a:ln>
              <a:noFill/>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i="0" sz="700" u="none" cap="none" strike="noStrike">
                <a:solidFill>
                  <a:srgbClr val="FFFFFF"/>
                </a:solidFill>
                <a:latin typeface="Exo"/>
                <a:ea typeface="Exo"/>
                <a:cs typeface="Exo"/>
                <a:sym typeface="Exo"/>
              </a:endParaRPr>
            </a:p>
          </p:txBody>
        </p:sp>
      </p:grpSp>
      <p:grpSp>
        <p:nvGrpSpPr>
          <p:cNvPr id="171" name="Google Shape;171;p27"/>
          <p:cNvGrpSpPr/>
          <p:nvPr/>
        </p:nvGrpSpPr>
        <p:grpSpPr>
          <a:xfrm>
            <a:off x="5878715" y="2856267"/>
            <a:ext cx="887141" cy="562968"/>
            <a:chOff x="7015284" y="3403639"/>
            <a:chExt cx="1008000" cy="1008000"/>
          </a:xfrm>
        </p:grpSpPr>
        <p:sp>
          <p:nvSpPr>
            <p:cNvPr id="172" name="Google Shape;172;p27"/>
            <p:cNvSpPr/>
            <p:nvPr/>
          </p:nvSpPr>
          <p:spPr>
            <a:xfrm>
              <a:off x="7015284" y="3403639"/>
              <a:ext cx="1008000" cy="1008000"/>
            </a:xfrm>
            <a:prstGeom prst="ellipse">
              <a:avLst/>
            </a:prstGeom>
            <a:solidFill>
              <a:srgbClr val="A4C2F4"/>
            </a:solidFill>
            <a:ln>
              <a:noFill/>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i="0" sz="700" u="none" cap="none" strike="noStrike">
                <a:solidFill>
                  <a:srgbClr val="FFFFFF"/>
                </a:solidFill>
                <a:latin typeface="Exo"/>
                <a:ea typeface="Exo"/>
                <a:cs typeface="Exo"/>
                <a:sym typeface="Exo"/>
              </a:endParaRPr>
            </a:p>
          </p:txBody>
        </p:sp>
        <p:sp>
          <p:nvSpPr>
            <p:cNvPr id="173" name="Google Shape;173;p27"/>
            <p:cNvSpPr/>
            <p:nvPr/>
          </p:nvSpPr>
          <p:spPr>
            <a:xfrm>
              <a:off x="7213340" y="3601695"/>
              <a:ext cx="612000" cy="612000"/>
            </a:xfrm>
            <a:prstGeom prst="ellipse">
              <a:avLst/>
            </a:prstGeom>
            <a:solidFill>
              <a:srgbClr val="6D9EEB"/>
            </a:solidFill>
            <a:ln>
              <a:noFill/>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i="0" sz="700" u="none" cap="none" strike="noStrike">
                <a:solidFill>
                  <a:srgbClr val="FFFFFF"/>
                </a:solidFill>
                <a:latin typeface="Exo"/>
                <a:ea typeface="Exo"/>
                <a:cs typeface="Exo"/>
                <a:sym typeface="Exo"/>
              </a:endParaRPr>
            </a:p>
          </p:txBody>
        </p:sp>
      </p:grpSp>
      <p:grpSp>
        <p:nvGrpSpPr>
          <p:cNvPr id="174" name="Google Shape;174;p27"/>
          <p:cNvGrpSpPr/>
          <p:nvPr/>
        </p:nvGrpSpPr>
        <p:grpSpPr>
          <a:xfrm>
            <a:off x="7574748" y="2858781"/>
            <a:ext cx="887141" cy="562968"/>
            <a:chOff x="9045606" y="3408140"/>
            <a:chExt cx="1008000" cy="1008000"/>
          </a:xfrm>
        </p:grpSpPr>
        <p:sp>
          <p:nvSpPr>
            <p:cNvPr id="175" name="Google Shape;175;p27"/>
            <p:cNvSpPr/>
            <p:nvPr/>
          </p:nvSpPr>
          <p:spPr>
            <a:xfrm>
              <a:off x="9045606" y="3408140"/>
              <a:ext cx="1008000" cy="1008000"/>
            </a:xfrm>
            <a:prstGeom prst="ellipse">
              <a:avLst/>
            </a:prstGeom>
            <a:solidFill>
              <a:srgbClr val="A4C2F4"/>
            </a:solidFill>
            <a:ln>
              <a:noFill/>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i="0" sz="700" u="none" cap="none" strike="noStrike">
                <a:solidFill>
                  <a:srgbClr val="FFFFFF"/>
                </a:solidFill>
                <a:latin typeface="Exo"/>
                <a:ea typeface="Exo"/>
                <a:cs typeface="Exo"/>
                <a:sym typeface="Exo"/>
              </a:endParaRPr>
            </a:p>
          </p:txBody>
        </p:sp>
        <p:sp>
          <p:nvSpPr>
            <p:cNvPr id="176" name="Google Shape;176;p27"/>
            <p:cNvSpPr/>
            <p:nvPr/>
          </p:nvSpPr>
          <p:spPr>
            <a:xfrm>
              <a:off x="9243662" y="3606196"/>
              <a:ext cx="612000" cy="612000"/>
            </a:xfrm>
            <a:prstGeom prst="ellipse">
              <a:avLst/>
            </a:prstGeom>
            <a:solidFill>
              <a:srgbClr val="6D9EEB"/>
            </a:solidFill>
            <a:ln>
              <a:noFill/>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i="0" sz="700" u="none" cap="none" strike="noStrike">
                <a:solidFill>
                  <a:srgbClr val="FFFFFF"/>
                </a:solidFill>
                <a:latin typeface="Exo"/>
                <a:ea typeface="Exo"/>
                <a:cs typeface="Exo"/>
                <a:sym typeface="Exo"/>
              </a:endParaRPr>
            </a:p>
          </p:txBody>
        </p:sp>
      </p:grpSp>
      <p:sp>
        <p:nvSpPr>
          <p:cNvPr id="177" name="Google Shape;177;p27"/>
          <p:cNvSpPr txBox="1"/>
          <p:nvPr/>
        </p:nvSpPr>
        <p:spPr>
          <a:xfrm>
            <a:off x="363050" y="3278700"/>
            <a:ext cx="1784400" cy="734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1200"/>
              </a:spcBef>
              <a:spcAft>
                <a:spcPts val="1200"/>
              </a:spcAft>
              <a:buNone/>
            </a:pPr>
            <a:r>
              <a:rPr lang="en-GB" sz="1100">
                <a:solidFill>
                  <a:srgbClr val="002060"/>
                </a:solidFill>
                <a:latin typeface="Century Gothic"/>
                <a:ea typeface="Century Gothic"/>
                <a:cs typeface="Century Gothic"/>
                <a:sym typeface="Century Gothic"/>
              </a:rPr>
              <a:t>The </a:t>
            </a:r>
            <a:r>
              <a:rPr b="1" lang="en-GB" sz="1100">
                <a:solidFill>
                  <a:srgbClr val="CC0000"/>
                </a:solidFill>
                <a:latin typeface="Century Gothic"/>
                <a:ea typeface="Century Gothic"/>
                <a:cs typeface="Century Gothic"/>
                <a:sym typeface="Century Gothic"/>
              </a:rPr>
              <a:t>rate of synthesis &amp; secretion</a:t>
            </a:r>
            <a:r>
              <a:rPr lang="en-GB" sz="1100">
                <a:solidFill>
                  <a:srgbClr val="002060"/>
                </a:solidFill>
                <a:latin typeface="Century Gothic"/>
                <a:ea typeface="Century Gothic"/>
                <a:cs typeface="Century Gothic"/>
                <a:sym typeface="Century Gothic"/>
              </a:rPr>
              <a:t> of the hormones</a:t>
            </a:r>
            <a:endParaRPr sz="1100">
              <a:latin typeface="Century Gothic"/>
              <a:ea typeface="Century Gothic"/>
              <a:cs typeface="Century Gothic"/>
              <a:sym typeface="Century Gothic"/>
            </a:endParaRPr>
          </a:p>
        </p:txBody>
      </p:sp>
      <p:sp>
        <p:nvSpPr>
          <p:cNvPr id="178" name="Google Shape;178;p27"/>
          <p:cNvSpPr txBox="1"/>
          <p:nvPr/>
        </p:nvSpPr>
        <p:spPr>
          <a:xfrm>
            <a:off x="2250125" y="3249050"/>
            <a:ext cx="1534500" cy="12915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1200"/>
              </a:spcBef>
              <a:spcAft>
                <a:spcPts val="0"/>
              </a:spcAft>
              <a:buClr>
                <a:schemeClr val="dk1"/>
              </a:buClr>
              <a:buSzPts val="1100"/>
              <a:buFont typeface="Arial"/>
              <a:buNone/>
            </a:pPr>
            <a:r>
              <a:rPr lang="en-GB" sz="1100">
                <a:solidFill>
                  <a:srgbClr val="002060"/>
                </a:solidFill>
                <a:latin typeface="Century Gothic"/>
                <a:ea typeface="Century Gothic"/>
                <a:cs typeface="Century Gothic"/>
                <a:sym typeface="Century Gothic"/>
              </a:rPr>
              <a:t>The </a:t>
            </a:r>
            <a:r>
              <a:rPr b="1" lang="en-GB" sz="1100">
                <a:solidFill>
                  <a:srgbClr val="002060"/>
                </a:solidFill>
                <a:latin typeface="Century Gothic"/>
                <a:ea typeface="Century Gothic"/>
                <a:cs typeface="Century Gothic"/>
                <a:sym typeface="Century Gothic"/>
              </a:rPr>
              <a:t>conversion</a:t>
            </a:r>
            <a:r>
              <a:rPr lang="en-GB" sz="1100">
                <a:solidFill>
                  <a:srgbClr val="002060"/>
                </a:solidFill>
                <a:latin typeface="Century Gothic"/>
                <a:ea typeface="Century Gothic"/>
                <a:cs typeface="Century Gothic"/>
                <a:sym typeface="Century Gothic"/>
              </a:rPr>
              <a:t> of </a:t>
            </a:r>
            <a:r>
              <a:rPr b="1" lang="en-GB" sz="1100">
                <a:solidFill>
                  <a:srgbClr val="002060"/>
                </a:solidFill>
                <a:latin typeface="Century Gothic"/>
                <a:ea typeface="Century Gothic"/>
                <a:cs typeface="Century Gothic"/>
                <a:sym typeface="Century Gothic"/>
              </a:rPr>
              <a:t>inactive</a:t>
            </a:r>
            <a:r>
              <a:rPr lang="en-GB" sz="1100">
                <a:solidFill>
                  <a:srgbClr val="002060"/>
                </a:solidFill>
                <a:latin typeface="Century Gothic"/>
                <a:ea typeface="Century Gothic"/>
                <a:cs typeface="Century Gothic"/>
                <a:sym typeface="Century Gothic"/>
              </a:rPr>
              <a:t> forms of the hormone into the </a:t>
            </a:r>
            <a:r>
              <a:rPr b="1" lang="en-GB" sz="1100">
                <a:solidFill>
                  <a:srgbClr val="CC0000"/>
                </a:solidFill>
                <a:latin typeface="Century Gothic"/>
                <a:ea typeface="Century Gothic"/>
                <a:cs typeface="Century Gothic"/>
                <a:sym typeface="Century Gothic"/>
              </a:rPr>
              <a:t>fully active </a:t>
            </a:r>
            <a:r>
              <a:rPr lang="en-GB" sz="1100">
                <a:solidFill>
                  <a:srgbClr val="002060"/>
                </a:solidFill>
                <a:latin typeface="Century Gothic"/>
                <a:ea typeface="Century Gothic"/>
                <a:cs typeface="Century Gothic"/>
                <a:sym typeface="Century Gothic"/>
              </a:rPr>
              <a:t>form</a:t>
            </a:r>
            <a:endParaRPr sz="1100">
              <a:solidFill>
                <a:srgbClr val="002060"/>
              </a:solidFill>
              <a:latin typeface="Century Gothic"/>
              <a:ea typeface="Century Gothic"/>
              <a:cs typeface="Century Gothic"/>
              <a:sym typeface="Century Gothic"/>
            </a:endParaRPr>
          </a:p>
          <a:p>
            <a:pPr indent="0" lvl="0" marL="0" rtl="0" algn="ctr">
              <a:spcBef>
                <a:spcPts val="1200"/>
              </a:spcBef>
              <a:spcAft>
                <a:spcPts val="0"/>
              </a:spcAft>
              <a:buNone/>
            </a:pPr>
            <a:r>
              <a:t/>
            </a:r>
            <a:endParaRPr sz="1100">
              <a:latin typeface="Century Gothic"/>
              <a:ea typeface="Century Gothic"/>
              <a:cs typeface="Century Gothic"/>
              <a:sym typeface="Century Gothic"/>
            </a:endParaRPr>
          </a:p>
        </p:txBody>
      </p:sp>
      <p:sp>
        <p:nvSpPr>
          <p:cNvPr id="179" name="Google Shape;179;p27"/>
          <p:cNvSpPr txBox="1"/>
          <p:nvPr/>
        </p:nvSpPr>
        <p:spPr>
          <a:xfrm>
            <a:off x="3932000" y="3275700"/>
            <a:ext cx="1429200" cy="1470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1200"/>
              </a:spcBef>
              <a:spcAft>
                <a:spcPts val="0"/>
              </a:spcAft>
              <a:buClr>
                <a:schemeClr val="dk1"/>
              </a:buClr>
              <a:buSzPts val="1100"/>
              <a:buFont typeface="Arial"/>
              <a:buNone/>
            </a:pPr>
            <a:r>
              <a:rPr lang="en-GB" sz="1100">
                <a:solidFill>
                  <a:srgbClr val="002060"/>
                </a:solidFill>
                <a:latin typeface="Century Gothic"/>
                <a:ea typeface="Century Gothic"/>
                <a:cs typeface="Century Gothic"/>
                <a:sym typeface="Century Gothic"/>
              </a:rPr>
              <a:t>The rate of hormone </a:t>
            </a:r>
            <a:r>
              <a:rPr b="1" lang="en-GB" sz="1100">
                <a:solidFill>
                  <a:srgbClr val="CC0000"/>
                </a:solidFill>
                <a:latin typeface="Century Gothic"/>
                <a:ea typeface="Century Gothic"/>
                <a:cs typeface="Century Gothic"/>
                <a:sym typeface="Century Gothic"/>
              </a:rPr>
              <a:t>clearance</a:t>
            </a:r>
            <a:r>
              <a:rPr lang="en-GB" sz="1100">
                <a:solidFill>
                  <a:srgbClr val="002060"/>
                </a:solidFill>
                <a:latin typeface="Century Gothic"/>
                <a:ea typeface="Century Gothic"/>
                <a:cs typeface="Century Gothic"/>
                <a:sym typeface="Century Gothic"/>
              </a:rPr>
              <a:t> from plasma (half- life &amp; excretion)</a:t>
            </a:r>
            <a:endParaRPr sz="1100">
              <a:solidFill>
                <a:srgbClr val="002060"/>
              </a:solidFill>
              <a:latin typeface="Century Gothic"/>
              <a:ea typeface="Century Gothic"/>
              <a:cs typeface="Century Gothic"/>
              <a:sym typeface="Century Gothic"/>
            </a:endParaRPr>
          </a:p>
          <a:p>
            <a:pPr indent="0" lvl="0" marL="0" rtl="0" algn="ctr">
              <a:spcBef>
                <a:spcPts val="1200"/>
              </a:spcBef>
              <a:spcAft>
                <a:spcPts val="0"/>
              </a:spcAft>
              <a:buNone/>
            </a:pPr>
            <a:r>
              <a:t/>
            </a:r>
            <a:endParaRPr sz="1100">
              <a:latin typeface="Century Gothic"/>
              <a:ea typeface="Century Gothic"/>
              <a:cs typeface="Century Gothic"/>
              <a:sym typeface="Century Gothic"/>
            </a:endParaRPr>
          </a:p>
        </p:txBody>
      </p:sp>
      <p:sp>
        <p:nvSpPr>
          <p:cNvPr id="180" name="Google Shape;180;p27"/>
          <p:cNvSpPr txBox="1"/>
          <p:nvPr/>
        </p:nvSpPr>
        <p:spPr>
          <a:xfrm>
            <a:off x="5508575" y="3255150"/>
            <a:ext cx="1644900" cy="11535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1200"/>
              </a:spcBef>
              <a:spcAft>
                <a:spcPts val="0"/>
              </a:spcAft>
              <a:buClr>
                <a:schemeClr val="dk1"/>
              </a:buClr>
              <a:buSzPts val="1100"/>
              <a:buFont typeface="Arial"/>
              <a:buNone/>
            </a:pPr>
            <a:r>
              <a:rPr lang="en-GB" sz="1100">
                <a:solidFill>
                  <a:srgbClr val="002060"/>
                </a:solidFill>
                <a:latin typeface="Century Gothic"/>
                <a:ea typeface="Century Gothic"/>
                <a:cs typeface="Century Gothic"/>
                <a:sym typeface="Century Gothic"/>
              </a:rPr>
              <a:t>The number, relative activity, and state of </a:t>
            </a:r>
            <a:r>
              <a:rPr b="1" lang="en-GB" sz="1100">
                <a:solidFill>
                  <a:srgbClr val="CC0000"/>
                </a:solidFill>
                <a:latin typeface="Century Gothic"/>
                <a:ea typeface="Century Gothic"/>
                <a:cs typeface="Century Gothic"/>
                <a:sym typeface="Century Gothic"/>
              </a:rPr>
              <a:t>occupancy</a:t>
            </a:r>
            <a:r>
              <a:rPr lang="en-GB" sz="1100">
                <a:solidFill>
                  <a:srgbClr val="002060"/>
                </a:solidFill>
                <a:latin typeface="Century Gothic"/>
                <a:ea typeface="Century Gothic"/>
                <a:cs typeface="Century Gothic"/>
                <a:sym typeface="Century Gothic"/>
              </a:rPr>
              <a:t> of the </a:t>
            </a:r>
            <a:r>
              <a:rPr b="1" lang="en-GB" sz="1100">
                <a:solidFill>
                  <a:srgbClr val="CC0000"/>
                </a:solidFill>
                <a:latin typeface="Century Gothic"/>
                <a:ea typeface="Century Gothic"/>
                <a:cs typeface="Century Gothic"/>
                <a:sym typeface="Century Gothic"/>
              </a:rPr>
              <a:t>specific receptors</a:t>
            </a:r>
            <a:endParaRPr b="1" sz="1100">
              <a:solidFill>
                <a:srgbClr val="CC0000"/>
              </a:solidFill>
              <a:latin typeface="Century Gothic"/>
              <a:ea typeface="Century Gothic"/>
              <a:cs typeface="Century Gothic"/>
              <a:sym typeface="Century Gothic"/>
            </a:endParaRPr>
          </a:p>
          <a:p>
            <a:pPr indent="0" lvl="0" marL="0" rtl="0" algn="ctr">
              <a:spcBef>
                <a:spcPts val="1200"/>
              </a:spcBef>
              <a:spcAft>
                <a:spcPts val="0"/>
              </a:spcAft>
              <a:buNone/>
            </a:pPr>
            <a:r>
              <a:t/>
            </a:r>
            <a:endParaRPr sz="1100">
              <a:latin typeface="Century Gothic"/>
              <a:ea typeface="Century Gothic"/>
              <a:cs typeface="Century Gothic"/>
              <a:sym typeface="Century Gothic"/>
            </a:endParaRPr>
          </a:p>
        </p:txBody>
      </p:sp>
      <p:sp>
        <p:nvSpPr>
          <p:cNvPr id="181" name="Google Shape;181;p27"/>
          <p:cNvSpPr txBox="1"/>
          <p:nvPr/>
        </p:nvSpPr>
        <p:spPr>
          <a:xfrm>
            <a:off x="7468875" y="3256750"/>
            <a:ext cx="1116600" cy="840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1200"/>
              </a:spcBef>
              <a:spcAft>
                <a:spcPts val="0"/>
              </a:spcAft>
              <a:buClr>
                <a:schemeClr val="dk1"/>
              </a:buClr>
              <a:buSzPts val="1100"/>
              <a:buFont typeface="Arial"/>
              <a:buNone/>
            </a:pPr>
            <a:r>
              <a:rPr b="1" lang="en-GB" sz="1100">
                <a:solidFill>
                  <a:srgbClr val="002060"/>
                </a:solidFill>
                <a:latin typeface="Century Gothic"/>
                <a:ea typeface="Century Gothic"/>
                <a:cs typeface="Century Gothic"/>
                <a:sym typeface="Century Gothic"/>
              </a:rPr>
              <a:t>Post-receptor factors</a:t>
            </a:r>
            <a:endParaRPr b="1" sz="1100">
              <a:solidFill>
                <a:srgbClr val="002060"/>
              </a:solidFill>
              <a:latin typeface="Century Gothic"/>
              <a:ea typeface="Century Gothic"/>
              <a:cs typeface="Century Gothic"/>
              <a:sym typeface="Century Gothic"/>
            </a:endParaRPr>
          </a:p>
          <a:p>
            <a:pPr indent="0" lvl="0" marL="0" rtl="0" algn="ctr">
              <a:lnSpc>
                <a:spcPct val="115000"/>
              </a:lnSpc>
              <a:spcBef>
                <a:spcPts val="1200"/>
              </a:spcBef>
              <a:spcAft>
                <a:spcPts val="0"/>
              </a:spcAft>
              <a:buClr>
                <a:schemeClr val="dk1"/>
              </a:buClr>
              <a:buSzPts val="1100"/>
              <a:buFont typeface="Arial"/>
              <a:buNone/>
            </a:pPr>
            <a:r>
              <a:t/>
            </a:r>
            <a:endParaRPr b="1" sz="1100">
              <a:solidFill>
                <a:srgbClr val="002060"/>
              </a:solidFill>
              <a:latin typeface="Century Gothic"/>
              <a:ea typeface="Century Gothic"/>
              <a:cs typeface="Century Gothic"/>
              <a:sym typeface="Century Gothic"/>
            </a:endParaRPr>
          </a:p>
          <a:p>
            <a:pPr indent="0" lvl="0" marL="0" rtl="0" algn="ctr">
              <a:spcBef>
                <a:spcPts val="1200"/>
              </a:spcBef>
              <a:spcAft>
                <a:spcPts val="0"/>
              </a:spcAft>
              <a:buNone/>
            </a:pPr>
            <a:r>
              <a:t/>
            </a:r>
            <a:endParaRPr b="1" sz="1100">
              <a:latin typeface="Century Gothic"/>
              <a:ea typeface="Century Gothic"/>
              <a:cs typeface="Century Gothic"/>
              <a:sym typeface="Century Gothic"/>
            </a:endParaRPr>
          </a:p>
        </p:txBody>
      </p:sp>
      <p:sp>
        <p:nvSpPr>
          <p:cNvPr id="182" name="Google Shape;182;p27"/>
          <p:cNvSpPr/>
          <p:nvPr/>
        </p:nvSpPr>
        <p:spPr>
          <a:xfrm>
            <a:off x="864191" y="3043156"/>
            <a:ext cx="739800" cy="189300"/>
          </a:xfrm>
          <a:prstGeom prst="rect">
            <a:avLst/>
          </a:prstGeom>
          <a:noFill/>
          <a:ln>
            <a:noFill/>
          </a:ln>
        </p:spPr>
        <p:txBody>
          <a:bodyPr anchorCtr="0" anchor="ctr" bIns="18000" lIns="36000" spcFirstLastPara="1" rIns="36000" wrap="square" tIns="18000">
            <a:noAutofit/>
          </a:bodyPr>
          <a:lstStyle/>
          <a:p>
            <a:pPr indent="0" lvl="0" marL="0" marR="0" rtl="0" algn="ctr">
              <a:spcBef>
                <a:spcPts val="0"/>
              </a:spcBef>
              <a:spcAft>
                <a:spcPts val="0"/>
              </a:spcAft>
              <a:buNone/>
            </a:pPr>
            <a:r>
              <a:rPr b="1" lang="en-GB" sz="600">
                <a:solidFill>
                  <a:srgbClr val="FFFFFF"/>
                </a:solidFill>
                <a:latin typeface="Exo"/>
                <a:ea typeface="Exo"/>
                <a:cs typeface="Exo"/>
                <a:sym typeface="Exo"/>
              </a:rPr>
              <a:t>01</a:t>
            </a:r>
            <a:endParaRPr i="0" sz="600" u="none" cap="none" strike="noStrike">
              <a:solidFill>
                <a:srgbClr val="FFFFFF"/>
              </a:solidFill>
              <a:latin typeface="Exo"/>
              <a:ea typeface="Exo"/>
              <a:cs typeface="Exo"/>
              <a:sym typeface="Exo"/>
            </a:endParaRPr>
          </a:p>
        </p:txBody>
      </p:sp>
      <p:sp>
        <p:nvSpPr>
          <p:cNvPr id="183" name="Google Shape;183;p27"/>
          <p:cNvSpPr txBox="1"/>
          <p:nvPr/>
        </p:nvSpPr>
        <p:spPr>
          <a:xfrm>
            <a:off x="2554610" y="3083263"/>
            <a:ext cx="750600" cy="189300"/>
          </a:xfrm>
          <a:prstGeom prst="rect">
            <a:avLst/>
          </a:prstGeom>
          <a:noFill/>
          <a:ln>
            <a:noFill/>
          </a:ln>
        </p:spPr>
        <p:txBody>
          <a:bodyPr anchorCtr="0" anchor="t" bIns="18000" lIns="36000" spcFirstLastPara="1" rIns="36000" wrap="square" tIns="18000">
            <a:noAutofit/>
          </a:bodyPr>
          <a:lstStyle/>
          <a:p>
            <a:pPr indent="0" lvl="0" marL="0" marR="0" rtl="0" algn="ctr">
              <a:spcBef>
                <a:spcPts val="0"/>
              </a:spcBef>
              <a:spcAft>
                <a:spcPts val="0"/>
              </a:spcAft>
              <a:buNone/>
            </a:pPr>
            <a:r>
              <a:rPr b="1" lang="en-GB" sz="600">
                <a:solidFill>
                  <a:srgbClr val="FFFFFF"/>
                </a:solidFill>
                <a:latin typeface="Exo"/>
                <a:ea typeface="Exo"/>
                <a:cs typeface="Exo"/>
                <a:sym typeface="Exo"/>
              </a:rPr>
              <a:t>02</a:t>
            </a:r>
            <a:endParaRPr b="1" i="0" sz="600" u="none" cap="none" strike="noStrike">
              <a:solidFill>
                <a:srgbClr val="FFFFFF"/>
              </a:solidFill>
              <a:latin typeface="Exo"/>
              <a:ea typeface="Exo"/>
              <a:cs typeface="Exo"/>
              <a:sym typeface="Exo"/>
            </a:endParaRPr>
          </a:p>
        </p:txBody>
      </p:sp>
      <p:sp>
        <p:nvSpPr>
          <p:cNvPr id="184" name="Google Shape;184;p27"/>
          <p:cNvSpPr txBox="1"/>
          <p:nvPr/>
        </p:nvSpPr>
        <p:spPr>
          <a:xfrm>
            <a:off x="4256784" y="3039659"/>
            <a:ext cx="750600" cy="189300"/>
          </a:xfrm>
          <a:prstGeom prst="rect">
            <a:avLst/>
          </a:prstGeom>
          <a:noFill/>
          <a:ln>
            <a:noFill/>
          </a:ln>
        </p:spPr>
        <p:txBody>
          <a:bodyPr anchorCtr="0" anchor="ctr" bIns="18000" lIns="36000" spcFirstLastPara="1" rIns="36000" wrap="square" tIns="18000">
            <a:noAutofit/>
          </a:bodyPr>
          <a:lstStyle/>
          <a:p>
            <a:pPr indent="0" lvl="0" marL="0" marR="0" rtl="0" algn="ctr">
              <a:spcBef>
                <a:spcPts val="0"/>
              </a:spcBef>
              <a:spcAft>
                <a:spcPts val="0"/>
              </a:spcAft>
              <a:buNone/>
            </a:pPr>
            <a:r>
              <a:rPr b="1" lang="en-GB" sz="600">
                <a:solidFill>
                  <a:srgbClr val="FFFFFF"/>
                </a:solidFill>
                <a:latin typeface="Exo"/>
                <a:ea typeface="Exo"/>
                <a:cs typeface="Exo"/>
                <a:sym typeface="Exo"/>
              </a:rPr>
              <a:t>03</a:t>
            </a:r>
            <a:endParaRPr b="1" i="0" sz="600" u="none" cap="none" strike="noStrike">
              <a:solidFill>
                <a:srgbClr val="FFFFFF"/>
              </a:solidFill>
              <a:latin typeface="Exo"/>
              <a:ea typeface="Exo"/>
              <a:cs typeface="Exo"/>
              <a:sym typeface="Exo"/>
            </a:endParaRPr>
          </a:p>
        </p:txBody>
      </p:sp>
      <p:sp>
        <p:nvSpPr>
          <p:cNvPr id="185" name="Google Shape;185;p27"/>
          <p:cNvSpPr txBox="1"/>
          <p:nvPr/>
        </p:nvSpPr>
        <p:spPr>
          <a:xfrm>
            <a:off x="5956525" y="3039659"/>
            <a:ext cx="750600" cy="189300"/>
          </a:xfrm>
          <a:prstGeom prst="rect">
            <a:avLst/>
          </a:prstGeom>
          <a:noFill/>
          <a:ln>
            <a:noFill/>
          </a:ln>
        </p:spPr>
        <p:txBody>
          <a:bodyPr anchorCtr="0" anchor="ctr" bIns="18000" lIns="36000" spcFirstLastPara="1" rIns="36000" wrap="square" tIns="18000">
            <a:noAutofit/>
          </a:bodyPr>
          <a:lstStyle/>
          <a:p>
            <a:pPr indent="0" lvl="0" marL="0" marR="0" rtl="0" algn="ctr">
              <a:spcBef>
                <a:spcPts val="0"/>
              </a:spcBef>
              <a:spcAft>
                <a:spcPts val="0"/>
              </a:spcAft>
              <a:buNone/>
            </a:pPr>
            <a:r>
              <a:rPr b="1" lang="en-GB" sz="600">
                <a:solidFill>
                  <a:srgbClr val="FFFFFF"/>
                </a:solidFill>
                <a:latin typeface="Exo"/>
                <a:ea typeface="Exo"/>
                <a:cs typeface="Exo"/>
                <a:sym typeface="Exo"/>
              </a:rPr>
              <a:t>04</a:t>
            </a:r>
            <a:endParaRPr b="1" i="0" sz="600" u="none" cap="none" strike="noStrike">
              <a:solidFill>
                <a:srgbClr val="FFFFFF"/>
              </a:solidFill>
              <a:latin typeface="Exo"/>
              <a:ea typeface="Exo"/>
              <a:cs typeface="Exo"/>
              <a:sym typeface="Exo"/>
            </a:endParaRPr>
          </a:p>
        </p:txBody>
      </p:sp>
      <p:sp>
        <p:nvSpPr>
          <p:cNvPr id="186" name="Google Shape;186;p27"/>
          <p:cNvSpPr txBox="1"/>
          <p:nvPr/>
        </p:nvSpPr>
        <p:spPr>
          <a:xfrm>
            <a:off x="7656279" y="3045598"/>
            <a:ext cx="750600" cy="189300"/>
          </a:xfrm>
          <a:prstGeom prst="rect">
            <a:avLst/>
          </a:prstGeom>
          <a:noFill/>
          <a:ln>
            <a:noFill/>
          </a:ln>
        </p:spPr>
        <p:txBody>
          <a:bodyPr anchorCtr="0" anchor="ctr" bIns="18000" lIns="36000" spcFirstLastPara="1" rIns="36000" wrap="square" tIns="18000">
            <a:noAutofit/>
          </a:bodyPr>
          <a:lstStyle/>
          <a:p>
            <a:pPr indent="0" lvl="0" marL="0" marR="0" rtl="0" algn="ctr">
              <a:spcBef>
                <a:spcPts val="0"/>
              </a:spcBef>
              <a:spcAft>
                <a:spcPts val="0"/>
              </a:spcAft>
              <a:buNone/>
            </a:pPr>
            <a:r>
              <a:rPr b="1" lang="en-GB" sz="600">
                <a:solidFill>
                  <a:srgbClr val="FFFFFF"/>
                </a:solidFill>
                <a:latin typeface="Exo"/>
                <a:ea typeface="Exo"/>
                <a:cs typeface="Exo"/>
                <a:sym typeface="Exo"/>
              </a:rPr>
              <a:t>05</a:t>
            </a:r>
            <a:endParaRPr b="1" i="0" sz="600" u="none" cap="none" strike="noStrike">
              <a:solidFill>
                <a:srgbClr val="FFFFFF"/>
              </a:solidFill>
              <a:latin typeface="Exo"/>
              <a:ea typeface="Exo"/>
              <a:cs typeface="Exo"/>
              <a:sym typeface="Exo"/>
            </a:endParaRPr>
          </a:p>
        </p:txBody>
      </p:sp>
      <p:sp>
        <p:nvSpPr>
          <p:cNvPr id="187" name="Google Shape;187;p27"/>
          <p:cNvSpPr txBox="1"/>
          <p:nvPr/>
        </p:nvSpPr>
        <p:spPr>
          <a:xfrm>
            <a:off x="7399725" y="3794300"/>
            <a:ext cx="1478100" cy="63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900">
                <a:solidFill>
                  <a:srgbClr val="6AA84F"/>
                </a:solidFill>
                <a:latin typeface="Cabin"/>
                <a:ea typeface="Cabin"/>
                <a:cs typeface="Cabin"/>
                <a:sym typeface="Cabin"/>
              </a:rPr>
              <a:t>E.g. Central dogma if the goal of the hormone was protein synthesis.</a:t>
            </a:r>
            <a:endParaRPr sz="900">
              <a:solidFill>
                <a:srgbClr val="6AA84F"/>
              </a:solidFill>
              <a:latin typeface="Cabin"/>
              <a:ea typeface="Cabin"/>
              <a:cs typeface="Cabin"/>
              <a:sym typeface="Cabi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 name="Shape 191"/>
        <p:cNvGrpSpPr/>
        <p:nvPr/>
      </p:nvGrpSpPr>
      <p:grpSpPr>
        <a:xfrm>
          <a:off x="0" y="0"/>
          <a:ext cx="0" cy="0"/>
          <a:chOff x="0" y="0"/>
          <a:chExt cx="0" cy="0"/>
        </a:xfrm>
      </p:grpSpPr>
      <p:sp>
        <p:nvSpPr>
          <p:cNvPr id="192" name="Google Shape;192;p28"/>
          <p:cNvSpPr/>
          <p:nvPr/>
        </p:nvSpPr>
        <p:spPr>
          <a:xfrm>
            <a:off x="6242225" y="3964000"/>
            <a:ext cx="880500" cy="319800"/>
          </a:xfrm>
          <a:prstGeom prst="roundRect">
            <a:avLst>
              <a:gd fmla="val 16667" name="adj"/>
            </a:avLst>
          </a:prstGeom>
          <a:solidFill>
            <a:srgbClr val="1182D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900">
                <a:solidFill>
                  <a:srgbClr val="FFFFFF"/>
                </a:solidFill>
                <a:latin typeface="Century Gothic"/>
                <a:ea typeface="Century Gothic"/>
                <a:cs typeface="Century Gothic"/>
                <a:sym typeface="Century Gothic"/>
              </a:rPr>
              <a:t>Transporter, Channels</a:t>
            </a:r>
            <a:endParaRPr b="1" sz="900">
              <a:solidFill>
                <a:srgbClr val="FFFFFF"/>
              </a:solidFill>
              <a:latin typeface="Century Gothic"/>
              <a:ea typeface="Century Gothic"/>
              <a:cs typeface="Century Gothic"/>
              <a:sym typeface="Century Gothic"/>
            </a:endParaRPr>
          </a:p>
        </p:txBody>
      </p:sp>
      <p:sp>
        <p:nvSpPr>
          <p:cNvPr id="193" name="Google Shape;193;p28"/>
          <p:cNvSpPr txBox="1"/>
          <p:nvPr>
            <p:ph idx="12" type="sldNum"/>
          </p:nvPr>
        </p:nvSpPr>
        <p:spPr>
          <a:xfrm>
            <a:off x="8595221" y="4806663"/>
            <a:ext cx="548700" cy="393600"/>
          </a:xfrm>
          <a:prstGeom prst="rect">
            <a:avLst/>
          </a:prstGeom>
        </p:spPr>
        <p:txBody>
          <a:bodyPr anchorCtr="0" anchor="t" bIns="68575" lIns="68575" spcFirstLastPara="1" rIns="68575" wrap="square" tIns="68575">
            <a:noAutofit/>
          </a:bodyPr>
          <a:lstStyle/>
          <a:p>
            <a:pPr indent="0" lvl="0" marL="0" rtl="0" algn="r">
              <a:spcBef>
                <a:spcPts val="0"/>
              </a:spcBef>
              <a:spcAft>
                <a:spcPts val="0"/>
              </a:spcAft>
              <a:buNone/>
            </a:pPr>
            <a:fld id="{00000000-1234-1234-1234-123412341234}" type="slidenum">
              <a:rPr lang="en-GB">
                <a:latin typeface="Arial"/>
                <a:ea typeface="Arial"/>
                <a:cs typeface="Arial"/>
                <a:sym typeface="Arial"/>
              </a:rPr>
              <a:t>‹#›</a:t>
            </a:fld>
            <a:endParaRPr>
              <a:latin typeface="Arial"/>
              <a:ea typeface="Arial"/>
              <a:cs typeface="Arial"/>
              <a:sym typeface="Arial"/>
            </a:endParaRPr>
          </a:p>
        </p:txBody>
      </p:sp>
      <p:sp>
        <p:nvSpPr>
          <p:cNvPr id="194" name="Google Shape;194;p28"/>
          <p:cNvSpPr/>
          <p:nvPr/>
        </p:nvSpPr>
        <p:spPr>
          <a:xfrm>
            <a:off x="0" y="5086353"/>
            <a:ext cx="9144000" cy="57000"/>
          </a:xfrm>
          <a:prstGeom prst="rect">
            <a:avLst/>
          </a:prstGeom>
          <a:gradFill>
            <a:gsLst>
              <a:gs pos="0">
                <a:srgbClr val="3C78D8"/>
              </a:gs>
              <a:gs pos="100000">
                <a:srgbClr val="6D9EEB"/>
              </a:gs>
            </a:gsLst>
            <a:path path="circle">
              <a:fillToRect b="50%" l="50%" r="50%" t="50%"/>
            </a:path>
            <a:tileRect/>
          </a:gradFill>
          <a:ln>
            <a:noFill/>
          </a:ln>
        </p:spPr>
        <p:txBody>
          <a:bodyPr anchorCtr="0" anchor="ctr" bIns="25700" lIns="51425" spcFirstLastPara="1" rIns="51425" wrap="square" tIns="25700">
            <a:noAutofit/>
          </a:bodyPr>
          <a:lstStyle/>
          <a:p>
            <a:pPr indent="0" lvl="0" marL="0" marR="0" rtl="0" algn="ctr">
              <a:spcBef>
                <a:spcPts val="0"/>
              </a:spcBef>
              <a:spcAft>
                <a:spcPts val="0"/>
              </a:spcAft>
              <a:buNone/>
            </a:pPr>
            <a:r>
              <a:t/>
            </a:r>
            <a:endParaRPr b="0" i="0" sz="1100" u="none" cap="none" strike="noStrike">
              <a:solidFill>
                <a:srgbClr val="FFFFFF"/>
              </a:solidFill>
              <a:latin typeface="Calibri"/>
              <a:ea typeface="Calibri"/>
              <a:cs typeface="Calibri"/>
              <a:sym typeface="Calibri"/>
            </a:endParaRPr>
          </a:p>
        </p:txBody>
      </p:sp>
      <p:graphicFrame>
        <p:nvGraphicFramePr>
          <p:cNvPr id="195" name="Google Shape;195;p28"/>
          <p:cNvGraphicFramePr/>
          <p:nvPr/>
        </p:nvGraphicFramePr>
        <p:xfrm>
          <a:off x="48725" y="606725"/>
          <a:ext cx="3000000" cy="3000000"/>
        </p:xfrm>
        <a:graphic>
          <a:graphicData uri="http://schemas.openxmlformats.org/drawingml/2006/table">
            <a:tbl>
              <a:tblPr>
                <a:noFill/>
                <a:tableStyleId>{5AD2F1A8-1261-4F83-A588-F66C13D919BB}</a:tableStyleId>
              </a:tblPr>
              <a:tblGrid>
                <a:gridCol w="1244375"/>
                <a:gridCol w="2332375"/>
                <a:gridCol w="1608350"/>
              </a:tblGrid>
              <a:tr h="510750">
                <a:tc>
                  <a:txBody>
                    <a:bodyPr/>
                    <a:lstStyle/>
                    <a:p>
                      <a:pPr indent="0" lvl="0" marL="0" rtl="0" algn="l">
                        <a:spcBef>
                          <a:spcPts val="0"/>
                        </a:spcBef>
                        <a:spcAft>
                          <a:spcPts val="0"/>
                        </a:spcAft>
                        <a:buNone/>
                      </a:pPr>
                      <a:r>
                        <a:t/>
                      </a:r>
                      <a:endParaRPr sz="1000">
                        <a:latin typeface="Century Gothic"/>
                        <a:ea typeface="Century Gothic"/>
                        <a:cs typeface="Century Gothic"/>
                        <a:sym typeface="Century Gothic"/>
                      </a:endParaRPr>
                    </a:p>
                  </a:txBody>
                  <a:tcPr marT="91425" marB="91425" marR="91425" marL="91425">
                    <a:solidFill>
                      <a:srgbClr val="1182DA"/>
                    </a:solidFill>
                  </a:tcPr>
                </a:tc>
                <a:tc>
                  <a:txBody>
                    <a:bodyPr/>
                    <a:lstStyle/>
                    <a:p>
                      <a:pPr indent="0" lvl="0" marL="0" rtl="0" algn="ctr">
                        <a:spcBef>
                          <a:spcPts val="0"/>
                        </a:spcBef>
                        <a:spcAft>
                          <a:spcPts val="0"/>
                        </a:spcAft>
                        <a:buNone/>
                      </a:pPr>
                      <a:r>
                        <a:rPr b="1" lang="en-GB" sz="1200">
                          <a:solidFill>
                            <a:srgbClr val="FFFFFF"/>
                          </a:solidFill>
                          <a:latin typeface="Century Gothic"/>
                          <a:ea typeface="Century Gothic"/>
                          <a:cs typeface="Century Gothic"/>
                          <a:sym typeface="Century Gothic"/>
                        </a:rPr>
                        <a:t>Group l </a:t>
                      </a:r>
                      <a:endParaRPr b="1" sz="1200">
                        <a:solidFill>
                          <a:srgbClr val="FFFFFF"/>
                        </a:solidFill>
                        <a:latin typeface="Century Gothic"/>
                        <a:ea typeface="Century Gothic"/>
                        <a:cs typeface="Century Gothic"/>
                        <a:sym typeface="Century Gothic"/>
                      </a:endParaRPr>
                    </a:p>
                    <a:p>
                      <a:pPr indent="0" lvl="0" marL="0" rtl="0" algn="ctr">
                        <a:spcBef>
                          <a:spcPts val="0"/>
                        </a:spcBef>
                        <a:spcAft>
                          <a:spcPts val="0"/>
                        </a:spcAft>
                        <a:buNone/>
                      </a:pPr>
                      <a:r>
                        <a:rPr b="1" lang="en-GB" sz="1200">
                          <a:solidFill>
                            <a:srgbClr val="FFFFFF"/>
                          </a:solidFill>
                          <a:latin typeface="Century Gothic"/>
                          <a:ea typeface="Century Gothic"/>
                          <a:cs typeface="Century Gothic"/>
                          <a:sym typeface="Century Gothic"/>
                        </a:rPr>
                        <a:t>(Steroid-Thyroid superfamily)</a:t>
                      </a:r>
                      <a:endParaRPr b="1" sz="1200">
                        <a:solidFill>
                          <a:srgbClr val="FFFFFF"/>
                        </a:solidFill>
                        <a:latin typeface="Century Gothic"/>
                        <a:ea typeface="Century Gothic"/>
                        <a:cs typeface="Century Gothic"/>
                        <a:sym typeface="Century Gothic"/>
                      </a:endParaRPr>
                    </a:p>
                  </a:txBody>
                  <a:tcPr marT="91425" marB="91425" marR="91425" marL="91425" anchor="ctr">
                    <a:solidFill>
                      <a:srgbClr val="1182DA"/>
                    </a:solidFill>
                  </a:tcPr>
                </a:tc>
                <a:tc>
                  <a:txBody>
                    <a:bodyPr/>
                    <a:lstStyle/>
                    <a:p>
                      <a:pPr indent="0" lvl="0" marL="0" rtl="0" algn="ctr">
                        <a:spcBef>
                          <a:spcPts val="0"/>
                        </a:spcBef>
                        <a:spcAft>
                          <a:spcPts val="0"/>
                        </a:spcAft>
                        <a:buNone/>
                      </a:pPr>
                      <a:r>
                        <a:rPr b="1" lang="en-GB" sz="1200">
                          <a:solidFill>
                            <a:srgbClr val="FFFFFF"/>
                          </a:solidFill>
                          <a:latin typeface="Century Gothic"/>
                          <a:ea typeface="Century Gothic"/>
                          <a:cs typeface="Century Gothic"/>
                          <a:sym typeface="Century Gothic"/>
                        </a:rPr>
                        <a:t>Group ll</a:t>
                      </a:r>
                      <a:endParaRPr b="1" sz="1200">
                        <a:solidFill>
                          <a:srgbClr val="FFFFFF"/>
                        </a:solidFill>
                        <a:latin typeface="Century Gothic"/>
                        <a:ea typeface="Century Gothic"/>
                        <a:cs typeface="Century Gothic"/>
                        <a:sym typeface="Century Gothic"/>
                      </a:endParaRPr>
                    </a:p>
                    <a:p>
                      <a:pPr indent="0" lvl="0" marL="0" rtl="0" algn="ctr">
                        <a:spcBef>
                          <a:spcPts val="0"/>
                        </a:spcBef>
                        <a:spcAft>
                          <a:spcPts val="0"/>
                        </a:spcAft>
                        <a:buNone/>
                      </a:pPr>
                      <a:r>
                        <a:t/>
                      </a:r>
                      <a:endParaRPr b="1" sz="1200">
                        <a:solidFill>
                          <a:srgbClr val="FFFFFF"/>
                        </a:solidFill>
                        <a:latin typeface="Century Gothic"/>
                        <a:ea typeface="Century Gothic"/>
                        <a:cs typeface="Century Gothic"/>
                        <a:sym typeface="Century Gothic"/>
                      </a:endParaRPr>
                    </a:p>
                  </a:txBody>
                  <a:tcPr marT="91425" marB="91425" marR="91425" marL="91425" anchor="ctr">
                    <a:solidFill>
                      <a:srgbClr val="1182DA"/>
                    </a:solidFill>
                  </a:tcPr>
                </a:tc>
              </a:tr>
              <a:tr h="885800">
                <a:tc>
                  <a:txBody>
                    <a:bodyPr/>
                    <a:lstStyle/>
                    <a:p>
                      <a:pPr indent="0" lvl="0" marL="0" rtl="0" algn="ctr">
                        <a:spcBef>
                          <a:spcPts val="0"/>
                        </a:spcBef>
                        <a:spcAft>
                          <a:spcPts val="0"/>
                        </a:spcAft>
                        <a:buNone/>
                      </a:pPr>
                      <a:r>
                        <a:rPr b="1" lang="en-GB" sz="1200">
                          <a:latin typeface="Century Gothic"/>
                          <a:ea typeface="Century Gothic"/>
                          <a:cs typeface="Century Gothic"/>
                          <a:sym typeface="Century Gothic"/>
                        </a:rPr>
                        <a:t>Types</a:t>
                      </a:r>
                      <a:endParaRPr b="1" sz="1200">
                        <a:latin typeface="Century Gothic"/>
                        <a:ea typeface="Century Gothic"/>
                        <a:cs typeface="Century Gothic"/>
                        <a:sym typeface="Century Gothic"/>
                      </a:endParaRPr>
                    </a:p>
                  </a:txBody>
                  <a:tcPr marT="91425" marB="91425" marR="91425" marL="91425" anchor="ctr">
                    <a:solidFill>
                      <a:srgbClr val="1182DA">
                        <a:alpha val="45000"/>
                      </a:srgbClr>
                    </a:solidFill>
                  </a:tcPr>
                </a:tc>
                <a:tc>
                  <a:txBody>
                    <a:bodyPr/>
                    <a:lstStyle/>
                    <a:p>
                      <a:pPr indent="-292100" lvl="0" marL="457200" rtl="0" algn="l">
                        <a:spcBef>
                          <a:spcPts val="0"/>
                        </a:spcBef>
                        <a:spcAft>
                          <a:spcPts val="0"/>
                        </a:spcAft>
                        <a:buSzPts val="1000"/>
                        <a:buFont typeface="Century Gothic"/>
                        <a:buChar char="●"/>
                      </a:pPr>
                      <a:r>
                        <a:rPr b="1" lang="en-GB" sz="1000">
                          <a:latin typeface="Century Gothic"/>
                          <a:ea typeface="Century Gothic"/>
                          <a:cs typeface="Century Gothic"/>
                          <a:sym typeface="Century Gothic"/>
                        </a:rPr>
                        <a:t>Steroid</a:t>
                      </a:r>
                      <a:endParaRPr b="1" sz="1000">
                        <a:latin typeface="Century Gothic"/>
                        <a:ea typeface="Century Gothic"/>
                        <a:cs typeface="Century Gothic"/>
                        <a:sym typeface="Century Gothic"/>
                      </a:endParaRPr>
                    </a:p>
                    <a:p>
                      <a:pPr indent="-292100" lvl="0" marL="457200" rtl="0" algn="l">
                        <a:spcBef>
                          <a:spcPts val="0"/>
                        </a:spcBef>
                        <a:spcAft>
                          <a:spcPts val="0"/>
                        </a:spcAft>
                        <a:buSzPts val="1000"/>
                        <a:buFont typeface="Century Gothic"/>
                        <a:buChar char="●"/>
                      </a:pPr>
                      <a:r>
                        <a:rPr b="1" lang="en-GB" sz="1000">
                          <a:latin typeface="Century Gothic"/>
                          <a:ea typeface="Century Gothic"/>
                          <a:cs typeface="Century Gothic"/>
                          <a:sym typeface="Century Gothic"/>
                        </a:rPr>
                        <a:t>Thyroid Hs(T4,T3)</a:t>
                      </a:r>
                      <a:endParaRPr b="1" sz="1000">
                        <a:latin typeface="Century Gothic"/>
                        <a:ea typeface="Century Gothic"/>
                        <a:cs typeface="Century Gothic"/>
                        <a:sym typeface="Century Gothic"/>
                      </a:endParaRPr>
                    </a:p>
                    <a:p>
                      <a:pPr indent="-292100" lvl="0" marL="457200" rtl="0" algn="l">
                        <a:spcBef>
                          <a:spcPts val="0"/>
                        </a:spcBef>
                        <a:spcAft>
                          <a:spcPts val="0"/>
                        </a:spcAft>
                        <a:buSzPts val="1000"/>
                        <a:buFont typeface="Century Gothic"/>
                        <a:buChar char="●"/>
                      </a:pPr>
                      <a:r>
                        <a:rPr b="1" lang="en-GB" sz="1000">
                          <a:latin typeface="Century Gothic"/>
                          <a:ea typeface="Century Gothic"/>
                          <a:cs typeface="Century Gothic"/>
                          <a:sym typeface="Century Gothic"/>
                        </a:rPr>
                        <a:t>Calcitriol (Active form of Vitamin D, 1,25(OH)</a:t>
                      </a:r>
                      <a:r>
                        <a:rPr b="1" baseline="-25000" lang="en-GB" sz="1000">
                          <a:latin typeface="Century Gothic"/>
                          <a:ea typeface="Century Gothic"/>
                          <a:cs typeface="Century Gothic"/>
                          <a:sym typeface="Century Gothic"/>
                        </a:rPr>
                        <a:t>2</a:t>
                      </a:r>
                      <a:r>
                        <a:rPr b="1" lang="en-GB" sz="1000">
                          <a:latin typeface="Century Gothic"/>
                          <a:ea typeface="Century Gothic"/>
                          <a:cs typeface="Century Gothic"/>
                          <a:sym typeface="Century Gothic"/>
                        </a:rPr>
                        <a:t>-D</a:t>
                      </a:r>
                      <a:r>
                        <a:rPr b="1" baseline="-25000" lang="en-GB" sz="1000">
                          <a:latin typeface="Century Gothic"/>
                          <a:ea typeface="Century Gothic"/>
                          <a:cs typeface="Century Gothic"/>
                          <a:sym typeface="Century Gothic"/>
                        </a:rPr>
                        <a:t>3</a:t>
                      </a:r>
                      <a:r>
                        <a:rPr b="1" lang="en-GB" sz="1000">
                          <a:latin typeface="Century Gothic"/>
                          <a:ea typeface="Century Gothic"/>
                          <a:cs typeface="Century Gothic"/>
                          <a:sym typeface="Century Gothic"/>
                        </a:rPr>
                        <a:t>)</a:t>
                      </a:r>
                      <a:endParaRPr b="1" sz="1000">
                        <a:latin typeface="Century Gothic"/>
                        <a:ea typeface="Century Gothic"/>
                        <a:cs typeface="Century Gothic"/>
                        <a:sym typeface="Century Gothic"/>
                      </a:endParaRPr>
                    </a:p>
                    <a:p>
                      <a:pPr indent="-292100" lvl="0" marL="457200" rtl="0" algn="l">
                        <a:spcBef>
                          <a:spcPts val="0"/>
                        </a:spcBef>
                        <a:spcAft>
                          <a:spcPts val="0"/>
                        </a:spcAft>
                        <a:buSzPts val="1000"/>
                        <a:buFont typeface="Century Gothic"/>
                        <a:buChar char="●"/>
                      </a:pPr>
                      <a:r>
                        <a:rPr b="1" lang="en-GB" sz="1000">
                          <a:latin typeface="Century Gothic"/>
                          <a:ea typeface="Century Gothic"/>
                          <a:cs typeface="Century Gothic"/>
                          <a:sym typeface="Century Gothic"/>
                        </a:rPr>
                        <a:t>Retinoids (Retinoic acid)</a:t>
                      </a:r>
                      <a:endParaRPr b="1" sz="1000">
                        <a:latin typeface="Century Gothic"/>
                        <a:ea typeface="Century Gothic"/>
                        <a:cs typeface="Century Gothic"/>
                        <a:sym typeface="Century Gothic"/>
                      </a:endParaRPr>
                    </a:p>
                  </a:txBody>
                  <a:tcPr marT="91425" marB="91425" marR="91425" marL="91425" anchor="ctr"/>
                </a:tc>
                <a:tc>
                  <a:txBody>
                    <a:bodyPr/>
                    <a:lstStyle/>
                    <a:p>
                      <a:pPr indent="-285750" lvl="0" marL="457200" rtl="0" algn="l">
                        <a:spcBef>
                          <a:spcPts val="0"/>
                        </a:spcBef>
                        <a:spcAft>
                          <a:spcPts val="0"/>
                        </a:spcAft>
                        <a:buSzPts val="900"/>
                        <a:buFont typeface="Century Gothic"/>
                        <a:buChar char="●"/>
                      </a:pPr>
                      <a:r>
                        <a:rPr b="1" lang="en-GB" sz="900">
                          <a:latin typeface="Century Gothic"/>
                          <a:ea typeface="Century Gothic"/>
                          <a:cs typeface="Century Gothic"/>
                          <a:sym typeface="Century Gothic"/>
                        </a:rPr>
                        <a:t>Polypeptides</a:t>
                      </a:r>
                      <a:endParaRPr b="1" sz="900">
                        <a:latin typeface="Century Gothic"/>
                        <a:ea typeface="Century Gothic"/>
                        <a:cs typeface="Century Gothic"/>
                        <a:sym typeface="Century Gothic"/>
                      </a:endParaRPr>
                    </a:p>
                    <a:p>
                      <a:pPr indent="-285750" lvl="0" marL="457200" rtl="0" algn="l">
                        <a:spcBef>
                          <a:spcPts val="0"/>
                        </a:spcBef>
                        <a:spcAft>
                          <a:spcPts val="0"/>
                        </a:spcAft>
                        <a:buSzPts val="900"/>
                        <a:buFont typeface="Century Gothic"/>
                        <a:buChar char="●"/>
                      </a:pPr>
                      <a:r>
                        <a:rPr b="1" lang="en-GB" sz="900">
                          <a:latin typeface="Century Gothic"/>
                          <a:ea typeface="Century Gothic"/>
                          <a:cs typeface="Century Gothic"/>
                          <a:sym typeface="Century Gothic"/>
                        </a:rPr>
                        <a:t>Glycoproteins</a:t>
                      </a:r>
                      <a:endParaRPr b="1" sz="900">
                        <a:latin typeface="Century Gothic"/>
                        <a:ea typeface="Century Gothic"/>
                        <a:cs typeface="Century Gothic"/>
                        <a:sym typeface="Century Gothic"/>
                      </a:endParaRPr>
                    </a:p>
                    <a:p>
                      <a:pPr indent="-285750" lvl="0" marL="457200" rtl="0" algn="l">
                        <a:spcBef>
                          <a:spcPts val="0"/>
                        </a:spcBef>
                        <a:spcAft>
                          <a:spcPts val="0"/>
                        </a:spcAft>
                        <a:buSzPts val="900"/>
                        <a:buFont typeface="Century Gothic"/>
                        <a:buChar char="●"/>
                      </a:pPr>
                      <a:r>
                        <a:rPr b="1" lang="en-GB" sz="900">
                          <a:latin typeface="Century Gothic"/>
                          <a:ea typeface="Century Gothic"/>
                          <a:cs typeface="Century Gothic"/>
                          <a:sym typeface="Century Gothic"/>
                        </a:rPr>
                        <a:t>Catecholamines</a:t>
                      </a:r>
                      <a:endParaRPr b="1" sz="900">
                        <a:latin typeface="Century Gothic"/>
                        <a:ea typeface="Century Gothic"/>
                        <a:cs typeface="Century Gothic"/>
                        <a:sym typeface="Century Gothic"/>
                      </a:endParaRPr>
                    </a:p>
                  </a:txBody>
                  <a:tcPr marT="91425" marB="91425" marR="91425" marL="91425" anchor="ctr"/>
                </a:tc>
              </a:tr>
              <a:tr h="341075">
                <a:tc>
                  <a:txBody>
                    <a:bodyPr/>
                    <a:lstStyle/>
                    <a:p>
                      <a:pPr indent="0" lvl="0" marL="0" rtl="0" algn="ctr">
                        <a:spcBef>
                          <a:spcPts val="0"/>
                        </a:spcBef>
                        <a:spcAft>
                          <a:spcPts val="0"/>
                        </a:spcAft>
                        <a:buNone/>
                      </a:pPr>
                      <a:r>
                        <a:rPr b="1" lang="en-GB" sz="1200">
                          <a:latin typeface="Century Gothic"/>
                          <a:ea typeface="Century Gothic"/>
                          <a:cs typeface="Century Gothic"/>
                          <a:sym typeface="Century Gothic"/>
                        </a:rPr>
                        <a:t>Solubility</a:t>
                      </a:r>
                      <a:endParaRPr b="1" sz="1200">
                        <a:latin typeface="Century Gothic"/>
                        <a:ea typeface="Century Gothic"/>
                        <a:cs typeface="Century Gothic"/>
                        <a:sym typeface="Century Gothic"/>
                      </a:endParaRPr>
                    </a:p>
                  </a:txBody>
                  <a:tcPr marT="91425" marB="91425" marR="91425" marL="91425" anchor="ctr">
                    <a:solidFill>
                      <a:srgbClr val="1182DA">
                        <a:alpha val="45000"/>
                      </a:srgbClr>
                    </a:solidFill>
                  </a:tcPr>
                </a:tc>
                <a:tc>
                  <a:txBody>
                    <a:bodyPr/>
                    <a:lstStyle/>
                    <a:p>
                      <a:pPr indent="0" lvl="0" marL="0" rtl="0" algn="ctr">
                        <a:spcBef>
                          <a:spcPts val="0"/>
                        </a:spcBef>
                        <a:spcAft>
                          <a:spcPts val="0"/>
                        </a:spcAft>
                        <a:buNone/>
                      </a:pPr>
                      <a:r>
                        <a:rPr b="1" lang="en-GB" sz="1000">
                          <a:latin typeface="Century Gothic"/>
                          <a:ea typeface="Century Gothic"/>
                          <a:cs typeface="Century Gothic"/>
                          <a:sym typeface="Century Gothic"/>
                        </a:rPr>
                        <a:t>Lipophilic</a:t>
                      </a:r>
                      <a:endParaRPr b="1" sz="1000">
                        <a:latin typeface="Century Gothic"/>
                        <a:ea typeface="Century Gothic"/>
                        <a:cs typeface="Century Gothic"/>
                        <a:sym typeface="Century Gothic"/>
                      </a:endParaRPr>
                    </a:p>
                  </a:txBody>
                  <a:tcPr marT="91425" marB="91425" marR="91425" marL="91425" anchor="ctr"/>
                </a:tc>
                <a:tc>
                  <a:txBody>
                    <a:bodyPr/>
                    <a:lstStyle/>
                    <a:p>
                      <a:pPr indent="0" lvl="0" marL="0" rtl="0" algn="ctr">
                        <a:spcBef>
                          <a:spcPts val="0"/>
                        </a:spcBef>
                        <a:spcAft>
                          <a:spcPts val="0"/>
                        </a:spcAft>
                        <a:buNone/>
                      </a:pPr>
                      <a:r>
                        <a:rPr b="1" lang="en-GB" sz="1000">
                          <a:latin typeface="Century Gothic"/>
                          <a:ea typeface="Century Gothic"/>
                          <a:cs typeface="Century Gothic"/>
                          <a:sym typeface="Century Gothic"/>
                        </a:rPr>
                        <a:t>Hydrophilic</a:t>
                      </a:r>
                      <a:endParaRPr b="1" sz="1000">
                        <a:latin typeface="Century Gothic"/>
                        <a:ea typeface="Century Gothic"/>
                        <a:cs typeface="Century Gothic"/>
                        <a:sym typeface="Century Gothic"/>
                      </a:endParaRPr>
                    </a:p>
                  </a:txBody>
                  <a:tcPr marT="91425" marB="91425" marR="91425" marL="91425" anchor="ctr"/>
                </a:tc>
              </a:tr>
              <a:tr h="510750">
                <a:tc>
                  <a:txBody>
                    <a:bodyPr/>
                    <a:lstStyle/>
                    <a:p>
                      <a:pPr indent="0" lvl="0" marL="0" rtl="0" algn="ctr">
                        <a:spcBef>
                          <a:spcPts val="0"/>
                        </a:spcBef>
                        <a:spcAft>
                          <a:spcPts val="0"/>
                        </a:spcAft>
                        <a:buNone/>
                      </a:pPr>
                      <a:r>
                        <a:rPr b="1" lang="en-GB" sz="1200">
                          <a:latin typeface="Century Gothic"/>
                          <a:ea typeface="Century Gothic"/>
                          <a:cs typeface="Century Gothic"/>
                          <a:sym typeface="Century Gothic"/>
                        </a:rPr>
                        <a:t>Transport proteins</a:t>
                      </a:r>
                      <a:endParaRPr b="1" sz="1200">
                        <a:latin typeface="Century Gothic"/>
                        <a:ea typeface="Century Gothic"/>
                        <a:cs typeface="Century Gothic"/>
                        <a:sym typeface="Century Gothic"/>
                      </a:endParaRPr>
                    </a:p>
                  </a:txBody>
                  <a:tcPr marT="91425" marB="91425" marR="91425" marL="91425" anchor="ctr">
                    <a:solidFill>
                      <a:srgbClr val="1182DA">
                        <a:alpha val="45000"/>
                      </a:srgbClr>
                    </a:solidFill>
                  </a:tcPr>
                </a:tc>
                <a:tc>
                  <a:txBody>
                    <a:bodyPr/>
                    <a:lstStyle/>
                    <a:p>
                      <a:pPr indent="0" lvl="0" marL="0" rtl="0" algn="ctr">
                        <a:spcBef>
                          <a:spcPts val="0"/>
                        </a:spcBef>
                        <a:spcAft>
                          <a:spcPts val="0"/>
                        </a:spcAft>
                        <a:buNone/>
                      </a:pPr>
                      <a:r>
                        <a:rPr b="1" lang="en-GB" sz="1000">
                          <a:latin typeface="Century Gothic"/>
                          <a:ea typeface="Century Gothic"/>
                          <a:cs typeface="Century Gothic"/>
                          <a:sym typeface="Century Gothic"/>
                        </a:rPr>
                        <a:t>Yes</a:t>
                      </a:r>
                      <a:endParaRPr b="1" sz="1000">
                        <a:latin typeface="Century Gothic"/>
                        <a:ea typeface="Century Gothic"/>
                        <a:cs typeface="Century Gothic"/>
                        <a:sym typeface="Century Gothic"/>
                      </a:endParaRPr>
                    </a:p>
                  </a:txBody>
                  <a:tcPr marT="91425" marB="91425" marR="91425" marL="91425" anchor="ctr"/>
                </a:tc>
                <a:tc>
                  <a:txBody>
                    <a:bodyPr/>
                    <a:lstStyle/>
                    <a:p>
                      <a:pPr indent="0" lvl="0" marL="0" rtl="0" algn="ctr">
                        <a:spcBef>
                          <a:spcPts val="0"/>
                        </a:spcBef>
                        <a:spcAft>
                          <a:spcPts val="0"/>
                        </a:spcAft>
                        <a:buNone/>
                      </a:pPr>
                      <a:r>
                        <a:rPr b="1" lang="en-GB" sz="1000">
                          <a:latin typeface="Century Gothic"/>
                          <a:ea typeface="Century Gothic"/>
                          <a:cs typeface="Century Gothic"/>
                          <a:sym typeface="Century Gothic"/>
                        </a:rPr>
                        <a:t>No</a:t>
                      </a:r>
                      <a:endParaRPr b="1" sz="1000">
                        <a:latin typeface="Century Gothic"/>
                        <a:ea typeface="Century Gothic"/>
                        <a:cs typeface="Century Gothic"/>
                        <a:sym typeface="Century Gothic"/>
                      </a:endParaRPr>
                    </a:p>
                  </a:txBody>
                  <a:tcPr marT="91425" marB="91425" marR="91425" marL="91425" anchor="ctr"/>
                </a:tc>
              </a:tr>
              <a:tr h="510750">
                <a:tc>
                  <a:txBody>
                    <a:bodyPr/>
                    <a:lstStyle/>
                    <a:p>
                      <a:pPr indent="0" lvl="0" marL="0" rtl="0" algn="ctr">
                        <a:spcBef>
                          <a:spcPts val="0"/>
                        </a:spcBef>
                        <a:spcAft>
                          <a:spcPts val="0"/>
                        </a:spcAft>
                        <a:buNone/>
                      </a:pPr>
                      <a:r>
                        <a:rPr b="1" lang="en-GB" sz="1200">
                          <a:latin typeface="Century Gothic"/>
                          <a:ea typeface="Century Gothic"/>
                          <a:cs typeface="Century Gothic"/>
                          <a:sym typeface="Century Gothic"/>
                        </a:rPr>
                        <a:t>Plasma half-life</a:t>
                      </a:r>
                      <a:endParaRPr b="1" sz="1200">
                        <a:latin typeface="Century Gothic"/>
                        <a:ea typeface="Century Gothic"/>
                        <a:cs typeface="Century Gothic"/>
                        <a:sym typeface="Century Gothic"/>
                      </a:endParaRPr>
                    </a:p>
                  </a:txBody>
                  <a:tcPr marT="91425" marB="91425" marR="91425" marL="91425" anchor="ctr">
                    <a:solidFill>
                      <a:srgbClr val="1182DA">
                        <a:alpha val="45000"/>
                      </a:srgbClr>
                    </a:solidFill>
                  </a:tcPr>
                </a:tc>
                <a:tc>
                  <a:txBody>
                    <a:bodyPr/>
                    <a:lstStyle/>
                    <a:p>
                      <a:pPr indent="0" lvl="0" marL="0" rtl="0" algn="ctr">
                        <a:spcBef>
                          <a:spcPts val="0"/>
                        </a:spcBef>
                        <a:spcAft>
                          <a:spcPts val="0"/>
                        </a:spcAft>
                        <a:buNone/>
                      </a:pPr>
                      <a:r>
                        <a:rPr b="1" lang="en-GB" sz="1000">
                          <a:latin typeface="Century Gothic"/>
                          <a:ea typeface="Century Gothic"/>
                          <a:cs typeface="Century Gothic"/>
                          <a:sym typeface="Century Gothic"/>
                        </a:rPr>
                        <a:t>Long (Hours-Days)</a:t>
                      </a:r>
                      <a:endParaRPr b="1" sz="1000">
                        <a:latin typeface="Century Gothic"/>
                        <a:ea typeface="Century Gothic"/>
                        <a:cs typeface="Century Gothic"/>
                        <a:sym typeface="Century Gothic"/>
                      </a:endParaRPr>
                    </a:p>
                  </a:txBody>
                  <a:tcPr marT="91425" marB="91425" marR="91425" marL="91425" anchor="ctr"/>
                </a:tc>
                <a:tc>
                  <a:txBody>
                    <a:bodyPr/>
                    <a:lstStyle/>
                    <a:p>
                      <a:pPr indent="0" lvl="0" marL="0" rtl="0" algn="ctr">
                        <a:spcBef>
                          <a:spcPts val="0"/>
                        </a:spcBef>
                        <a:spcAft>
                          <a:spcPts val="0"/>
                        </a:spcAft>
                        <a:buNone/>
                      </a:pPr>
                      <a:r>
                        <a:rPr b="1" lang="en-GB" sz="1000">
                          <a:latin typeface="Century Gothic"/>
                          <a:ea typeface="Century Gothic"/>
                          <a:cs typeface="Century Gothic"/>
                          <a:sym typeface="Century Gothic"/>
                        </a:rPr>
                        <a:t>Short (Minutes)</a:t>
                      </a:r>
                      <a:endParaRPr b="1" sz="1000">
                        <a:latin typeface="Century Gothic"/>
                        <a:ea typeface="Century Gothic"/>
                        <a:cs typeface="Century Gothic"/>
                        <a:sym typeface="Century Gothic"/>
                      </a:endParaRPr>
                    </a:p>
                  </a:txBody>
                  <a:tcPr marT="91425" marB="91425" marR="91425" marL="91425" anchor="ctr"/>
                </a:tc>
              </a:tr>
              <a:tr h="341075">
                <a:tc>
                  <a:txBody>
                    <a:bodyPr/>
                    <a:lstStyle/>
                    <a:p>
                      <a:pPr indent="0" lvl="0" marL="0" rtl="0" algn="ctr">
                        <a:spcBef>
                          <a:spcPts val="0"/>
                        </a:spcBef>
                        <a:spcAft>
                          <a:spcPts val="0"/>
                        </a:spcAft>
                        <a:buNone/>
                      </a:pPr>
                      <a:r>
                        <a:rPr b="1" lang="en-GB" sz="1200">
                          <a:latin typeface="Century Gothic"/>
                          <a:ea typeface="Century Gothic"/>
                          <a:cs typeface="Century Gothic"/>
                          <a:sym typeface="Century Gothic"/>
                        </a:rPr>
                        <a:t>Receptor</a:t>
                      </a:r>
                      <a:endParaRPr b="1" sz="1200">
                        <a:latin typeface="Century Gothic"/>
                        <a:ea typeface="Century Gothic"/>
                        <a:cs typeface="Century Gothic"/>
                        <a:sym typeface="Century Gothic"/>
                      </a:endParaRPr>
                    </a:p>
                  </a:txBody>
                  <a:tcPr marT="91425" marB="91425" marR="91425" marL="91425" anchor="ctr">
                    <a:solidFill>
                      <a:srgbClr val="1182DA">
                        <a:alpha val="45000"/>
                      </a:srgbClr>
                    </a:solidFill>
                  </a:tcPr>
                </a:tc>
                <a:tc>
                  <a:txBody>
                    <a:bodyPr/>
                    <a:lstStyle/>
                    <a:p>
                      <a:pPr indent="0" lvl="0" marL="0" rtl="0" algn="ctr">
                        <a:spcBef>
                          <a:spcPts val="0"/>
                        </a:spcBef>
                        <a:spcAft>
                          <a:spcPts val="0"/>
                        </a:spcAft>
                        <a:buNone/>
                      </a:pPr>
                      <a:r>
                        <a:rPr b="1" lang="en-GB" sz="1000">
                          <a:latin typeface="Century Gothic"/>
                          <a:ea typeface="Century Gothic"/>
                          <a:cs typeface="Century Gothic"/>
                          <a:sym typeface="Century Gothic"/>
                        </a:rPr>
                        <a:t>Intracellular</a:t>
                      </a:r>
                      <a:endParaRPr b="1" sz="1000">
                        <a:latin typeface="Century Gothic"/>
                        <a:ea typeface="Century Gothic"/>
                        <a:cs typeface="Century Gothic"/>
                        <a:sym typeface="Century Gothic"/>
                      </a:endParaRPr>
                    </a:p>
                  </a:txBody>
                  <a:tcPr marT="91425" marB="91425" marR="91425" marL="91425" anchor="ctr"/>
                </a:tc>
                <a:tc>
                  <a:txBody>
                    <a:bodyPr/>
                    <a:lstStyle/>
                    <a:p>
                      <a:pPr indent="0" lvl="0" marL="0" rtl="0" algn="ctr">
                        <a:spcBef>
                          <a:spcPts val="0"/>
                        </a:spcBef>
                        <a:spcAft>
                          <a:spcPts val="0"/>
                        </a:spcAft>
                        <a:buNone/>
                      </a:pPr>
                      <a:r>
                        <a:rPr b="1" lang="en-GB" sz="1000">
                          <a:latin typeface="Century Gothic"/>
                          <a:ea typeface="Century Gothic"/>
                          <a:cs typeface="Century Gothic"/>
                          <a:sym typeface="Century Gothic"/>
                        </a:rPr>
                        <a:t>Plasma membrane</a:t>
                      </a:r>
                      <a:endParaRPr b="1" sz="1000">
                        <a:latin typeface="Century Gothic"/>
                        <a:ea typeface="Century Gothic"/>
                        <a:cs typeface="Century Gothic"/>
                        <a:sym typeface="Century Gothic"/>
                      </a:endParaRPr>
                    </a:p>
                  </a:txBody>
                  <a:tcPr marT="91425" marB="91425" marR="91425" marL="91425" anchor="ctr"/>
                </a:tc>
              </a:tr>
              <a:tr h="947350">
                <a:tc>
                  <a:txBody>
                    <a:bodyPr/>
                    <a:lstStyle/>
                    <a:p>
                      <a:pPr indent="0" lvl="0" marL="0" rtl="0" algn="ctr">
                        <a:spcBef>
                          <a:spcPts val="0"/>
                        </a:spcBef>
                        <a:spcAft>
                          <a:spcPts val="0"/>
                        </a:spcAft>
                        <a:buNone/>
                      </a:pPr>
                      <a:r>
                        <a:rPr b="1" lang="en-GB" sz="1200">
                          <a:latin typeface="Century Gothic"/>
                          <a:ea typeface="Century Gothic"/>
                          <a:cs typeface="Century Gothic"/>
                          <a:sym typeface="Century Gothic"/>
                        </a:rPr>
                        <a:t>Mediator</a:t>
                      </a:r>
                      <a:endParaRPr b="1" sz="1200">
                        <a:latin typeface="Century Gothic"/>
                        <a:ea typeface="Century Gothic"/>
                        <a:cs typeface="Century Gothic"/>
                        <a:sym typeface="Century Gothic"/>
                      </a:endParaRPr>
                    </a:p>
                  </a:txBody>
                  <a:tcPr marT="91425" marB="91425" marR="91425" marL="91425" anchor="ctr">
                    <a:solidFill>
                      <a:srgbClr val="1182DA">
                        <a:alpha val="45000"/>
                      </a:srgbClr>
                    </a:solidFill>
                  </a:tcPr>
                </a:tc>
                <a:tc>
                  <a:txBody>
                    <a:bodyPr/>
                    <a:lstStyle/>
                    <a:p>
                      <a:pPr indent="0" lvl="0" marL="0" rtl="0" algn="ctr">
                        <a:spcBef>
                          <a:spcPts val="0"/>
                        </a:spcBef>
                        <a:spcAft>
                          <a:spcPts val="0"/>
                        </a:spcAft>
                        <a:buNone/>
                      </a:pPr>
                      <a:r>
                        <a:rPr b="1" lang="en-GB" sz="1000">
                          <a:latin typeface="Century Gothic"/>
                          <a:ea typeface="Century Gothic"/>
                          <a:cs typeface="Century Gothic"/>
                          <a:sym typeface="Century Gothic"/>
                        </a:rPr>
                        <a:t>Receptor-hormone complex</a:t>
                      </a:r>
                      <a:endParaRPr b="1" sz="1000">
                        <a:latin typeface="Century Gothic"/>
                        <a:ea typeface="Century Gothic"/>
                        <a:cs typeface="Century Gothic"/>
                        <a:sym typeface="Century Gothic"/>
                      </a:endParaRPr>
                    </a:p>
                  </a:txBody>
                  <a:tcPr marT="91425" marB="91425" marR="91425" marL="91425" anchor="ctr"/>
                </a:tc>
                <a:tc>
                  <a:txBody>
                    <a:bodyPr/>
                    <a:lstStyle/>
                    <a:p>
                      <a:pPr indent="0" lvl="0" marL="0" rtl="0" algn="ctr">
                        <a:spcBef>
                          <a:spcPts val="0"/>
                        </a:spcBef>
                        <a:spcAft>
                          <a:spcPts val="0"/>
                        </a:spcAft>
                        <a:buNone/>
                      </a:pPr>
                      <a:r>
                        <a:rPr b="1" lang="en-GB" sz="1000">
                          <a:latin typeface="Century Gothic"/>
                          <a:ea typeface="Century Gothic"/>
                          <a:cs typeface="Century Gothic"/>
                          <a:sym typeface="Century Gothic"/>
                        </a:rPr>
                        <a:t>cAMP,cGMP,Ca++, Metabolites of complex phosphoinositols, Tyrosine kinase cascade.</a:t>
                      </a:r>
                      <a:endParaRPr b="1" sz="1000">
                        <a:latin typeface="Century Gothic"/>
                        <a:ea typeface="Century Gothic"/>
                        <a:cs typeface="Century Gothic"/>
                        <a:sym typeface="Century Gothic"/>
                      </a:endParaRPr>
                    </a:p>
                  </a:txBody>
                  <a:tcPr marT="91425" marB="91425" marR="91425" marL="91425" anchor="ctr"/>
                </a:tc>
              </a:tr>
            </a:tbl>
          </a:graphicData>
        </a:graphic>
      </p:graphicFrame>
      <p:sp>
        <p:nvSpPr>
          <p:cNvPr id="196" name="Google Shape;196;p28"/>
          <p:cNvSpPr txBox="1"/>
          <p:nvPr/>
        </p:nvSpPr>
        <p:spPr>
          <a:xfrm>
            <a:off x="6261200" y="687725"/>
            <a:ext cx="1962300" cy="393600"/>
          </a:xfrm>
          <a:prstGeom prst="rect">
            <a:avLst/>
          </a:prstGeom>
          <a:solidFill>
            <a:srgbClr val="1182DA">
              <a:alpha val="45000"/>
            </a:srgbClr>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a:latin typeface="Century Gothic"/>
                <a:ea typeface="Century Gothic"/>
                <a:cs typeface="Century Gothic"/>
                <a:sym typeface="Century Gothic"/>
              </a:rPr>
              <a:t>Stimulus</a:t>
            </a:r>
            <a:endParaRPr b="1">
              <a:latin typeface="Century Gothic"/>
              <a:ea typeface="Century Gothic"/>
              <a:cs typeface="Century Gothic"/>
              <a:sym typeface="Century Gothic"/>
            </a:endParaRPr>
          </a:p>
        </p:txBody>
      </p:sp>
      <p:sp>
        <p:nvSpPr>
          <p:cNvPr id="197" name="Google Shape;197;p28"/>
          <p:cNvSpPr txBox="1"/>
          <p:nvPr/>
        </p:nvSpPr>
        <p:spPr>
          <a:xfrm>
            <a:off x="5475500" y="1547375"/>
            <a:ext cx="933600" cy="319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a:latin typeface="Century Gothic"/>
                <a:ea typeface="Century Gothic"/>
                <a:cs typeface="Century Gothic"/>
                <a:sym typeface="Century Gothic"/>
              </a:rPr>
              <a:t>Group l</a:t>
            </a:r>
            <a:endParaRPr b="1">
              <a:latin typeface="Century Gothic"/>
              <a:ea typeface="Century Gothic"/>
              <a:cs typeface="Century Gothic"/>
              <a:sym typeface="Century Gothic"/>
            </a:endParaRPr>
          </a:p>
        </p:txBody>
      </p:sp>
      <p:sp>
        <p:nvSpPr>
          <p:cNvPr id="198" name="Google Shape;198;p28"/>
          <p:cNvSpPr txBox="1"/>
          <p:nvPr/>
        </p:nvSpPr>
        <p:spPr>
          <a:xfrm>
            <a:off x="7840625" y="1547375"/>
            <a:ext cx="1141200" cy="45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a:latin typeface="Century Gothic"/>
                <a:ea typeface="Century Gothic"/>
                <a:cs typeface="Century Gothic"/>
                <a:sym typeface="Century Gothic"/>
              </a:rPr>
              <a:t>Group ll</a:t>
            </a:r>
            <a:endParaRPr b="1">
              <a:latin typeface="Century Gothic"/>
              <a:ea typeface="Century Gothic"/>
              <a:cs typeface="Century Gothic"/>
              <a:sym typeface="Century Gothic"/>
            </a:endParaRPr>
          </a:p>
        </p:txBody>
      </p:sp>
      <p:cxnSp>
        <p:nvCxnSpPr>
          <p:cNvPr id="199" name="Google Shape;199;p28"/>
          <p:cNvCxnSpPr>
            <a:stCxn id="196" idx="2"/>
            <a:endCxn id="197" idx="0"/>
          </p:cNvCxnSpPr>
          <p:nvPr/>
        </p:nvCxnSpPr>
        <p:spPr>
          <a:xfrm rot="5400000">
            <a:off x="6359300" y="664475"/>
            <a:ext cx="466200" cy="1299900"/>
          </a:xfrm>
          <a:prstGeom prst="bentConnector3">
            <a:avLst>
              <a:gd fmla="val 49984" name="adj1"/>
            </a:avLst>
          </a:prstGeom>
          <a:noFill/>
          <a:ln cap="flat" cmpd="sng" w="9525">
            <a:solidFill>
              <a:schemeClr val="dk2"/>
            </a:solidFill>
            <a:prstDash val="solid"/>
            <a:round/>
            <a:headEnd len="med" w="med" type="none"/>
            <a:tailEnd len="med" w="med" type="triangle"/>
          </a:ln>
        </p:spPr>
      </p:cxnSp>
      <p:cxnSp>
        <p:nvCxnSpPr>
          <p:cNvPr id="200" name="Google Shape;200;p28"/>
          <p:cNvCxnSpPr>
            <a:stCxn id="196" idx="2"/>
            <a:endCxn id="198" idx="0"/>
          </p:cNvCxnSpPr>
          <p:nvPr/>
        </p:nvCxnSpPr>
        <p:spPr>
          <a:xfrm flipH="1" rot="-5400000">
            <a:off x="7593650" y="730025"/>
            <a:ext cx="466200" cy="1168800"/>
          </a:xfrm>
          <a:prstGeom prst="bentConnector3">
            <a:avLst>
              <a:gd fmla="val 49984" name="adj1"/>
            </a:avLst>
          </a:prstGeom>
          <a:noFill/>
          <a:ln cap="flat" cmpd="sng" w="9525">
            <a:solidFill>
              <a:schemeClr val="dk2"/>
            </a:solidFill>
            <a:prstDash val="solid"/>
            <a:round/>
            <a:headEnd len="med" w="med" type="none"/>
            <a:tailEnd len="med" w="med" type="triangle"/>
          </a:ln>
        </p:spPr>
      </p:cxnSp>
      <p:sp>
        <p:nvSpPr>
          <p:cNvPr id="201" name="Google Shape;201;p28"/>
          <p:cNvSpPr/>
          <p:nvPr/>
        </p:nvSpPr>
        <p:spPr>
          <a:xfrm>
            <a:off x="5691625" y="1979600"/>
            <a:ext cx="458100" cy="754800"/>
          </a:xfrm>
          <a:prstGeom prst="downArrow">
            <a:avLst>
              <a:gd fmla="val 50000" name="adj1"/>
              <a:gd fmla="val 50000" name="adj2"/>
            </a:avLst>
          </a:prstGeom>
          <a:solidFill>
            <a:srgbClr val="1182DA">
              <a:alpha val="45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28"/>
          <p:cNvSpPr/>
          <p:nvPr/>
        </p:nvSpPr>
        <p:spPr>
          <a:xfrm>
            <a:off x="8222600" y="2005475"/>
            <a:ext cx="458100" cy="754800"/>
          </a:xfrm>
          <a:prstGeom prst="downArrow">
            <a:avLst>
              <a:gd fmla="val 50000" name="adj1"/>
              <a:gd fmla="val 50000" name="adj2"/>
            </a:avLst>
          </a:prstGeom>
          <a:solidFill>
            <a:srgbClr val="1182DA">
              <a:alpha val="45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8"/>
          <p:cNvSpPr txBox="1"/>
          <p:nvPr/>
        </p:nvSpPr>
        <p:spPr>
          <a:xfrm>
            <a:off x="5242400" y="2767850"/>
            <a:ext cx="1531500" cy="466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000">
                <a:latin typeface="Century Gothic"/>
                <a:ea typeface="Century Gothic"/>
                <a:cs typeface="Century Gothic"/>
                <a:sym typeface="Century Gothic"/>
              </a:rPr>
              <a:t>Hormone - Receptor complex</a:t>
            </a:r>
            <a:endParaRPr b="1" sz="1000">
              <a:latin typeface="Century Gothic"/>
              <a:ea typeface="Century Gothic"/>
              <a:cs typeface="Century Gothic"/>
              <a:sym typeface="Century Gothic"/>
            </a:endParaRPr>
          </a:p>
        </p:txBody>
      </p:sp>
      <p:sp>
        <p:nvSpPr>
          <p:cNvPr id="204" name="Google Shape;204;p28"/>
          <p:cNvSpPr txBox="1"/>
          <p:nvPr/>
        </p:nvSpPr>
        <p:spPr>
          <a:xfrm>
            <a:off x="7927050" y="2759200"/>
            <a:ext cx="1054800" cy="466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000">
                <a:latin typeface="Century Gothic"/>
                <a:ea typeface="Century Gothic"/>
                <a:cs typeface="Century Gothic"/>
                <a:sym typeface="Century Gothic"/>
              </a:rPr>
              <a:t>Second messengers</a:t>
            </a:r>
            <a:endParaRPr b="1" sz="1000">
              <a:latin typeface="Century Gothic"/>
              <a:ea typeface="Century Gothic"/>
              <a:cs typeface="Century Gothic"/>
              <a:sym typeface="Century Gothic"/>
            </a:endParaRPr>
          </a:p>
        </p:txBody>
      </p:sp>
      <p:sp>
        <p:nvSpPr>
          <p:cNvPr id="205" name="Google Shape;205;p28"/>
          <p:cNvSpPr/>
          <p:nvPr/>
        </p:nvSpPr>
        <p:spPr>
          <a:xfrm>
            <a:off x="5259450" y="3967850"/>
            <a:ext cx="933600" cy="319800"/>
          </a:xfrm>
          <a:prstGeom prst="roundRect">
            <a:avLst>
              <a:gd fmla="val 16667" name="adj"/>
            </a:avLst>
          </a:prstGeom>
          <a:solidFill>
            <a:srgbClr val="1182D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900">
                <a:solidFill>
                  <a:srgbClr val="FFFFFF"/>
                </a:solidFill>
                <a:latin typeface="Century Gothic"/>
                <a:ea typeface="Century Gothic"/>
                <a:cs typeface="Century Gothic"/>
                <a:sym typeface="Century Gothic"/>
              </a:rPr>
              <a:t>Gene transcription</a:t>
            </a:r>
            <a:endParaRPr>
              <a:solidFill>
                <a:srgbClr val="FFFFFF"/>
              </a:solidFill>
            </a:endParaRPr>
          </a:p>
        </p:txBody>
      </p:sp>
      <p:sp>
        <p:nvSpPr>
          <p:cNvPr id="206" name="Google Shape;206;p28"/>
          <p:cNvSpPr/>
          <p:nvPr/>
        </p:nvSpPr>
        <p:spPr>
          <a:xfrm>
            <a:off x="7171675" y="3959675"/>
            <a:ext cx="933600" cy="319800"/>
          </a:xfrm>
          <a:prstGeom prst="roundRect">
            <a:avLst>
              <a:gd fmla="val 16667" name="adj"/>
            </a:avLst>
          </a:prstGeom>
          <a:solidFill>
            <a:srgbClr val="1182D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900">
                <a:solidFill>
                  <a:srgbClr val="FFFFFF"/>
                </a:solidFill>
                <a:latin typeface="Century Gothic"/>
                <a:ea typeface="Century Gothic"/>
                <a:cs typeface="Century Gothic"/>
                <a:sym typeface="Century Gothic"/>
              </a:rPr>
              <a:t>Protein translocation</a:t>
            </a:r>
            <a:endParaRPr b="1" sz="900">
              <a:solidFill>
                <a:srgbClr val="FFFFFF"/>
              </a:solidFill>
              <a:latin typeface="Century Gothic"/>
              <a:ea typeface="Century Gothic"/>
              <a:cs typeface="Century Gothic"/>
              <a:sym typeface="Century Gothic"/>
            </a:endParaRPr>
          </a:p>
        </p:txBody>
      </p:sp>
      <p:sp>
        <p:nvSpPr>
          <p:cNvPr id="207" name="Google Shape;207;p28"/>
          <p:cNvSpPr/>
          <p:nvPr/>
        </p:nvSpPr>
        <p:spPr>
          <a:xfrm>
            <a:off x="8154225" y="3959663"/>
            <a:ext cx="933600" cy="319800"/>
          </a:xfrm>
          <a:prstGeom prst="roundRect">
            <a:avLst>
              <a:gd fmla="val 16667" name="adj"/>
            </a:avLst>
          </a:prstGeom>
          <a:solidFill>
            <a:srgbClr val="1182D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900">
                <a:solidFill>
                  <a:srgbClr val="FFFFFF"/>
                </a:solidFill>
                <a:latin typeface="Century Gothic"/>
                <a:ea typeface="Century Gothic"/>
                <a:cs typeface="Century Gothic"/>
                <a:sym typeface="Century Gothic"/>
              </a:rPr>
              <a:t>Protein Modification </a:t>
            </a:r>
            <a:endParaRPr b="1" sz="900">
              <a:solidFill>
                <a:srgbClr val="FFFFFF"/>
              </a:solidFill>
              <a:latin typeface="Century Gothic"/>
              <a:ea typeface="Century Gothic"/>
              <a:cs typeface="Century Gothic"/>
              <a:sym typeface="Century Gothic"/>
            </a:endParaRPr>
          </a:p>
        </p:txBody>
      </p:sp>
      <p:cxnSp>
        <p:nvCxnSpPr>
          <p:cNvPr id="208" name="Google Shape;208;p28"/>
          <p:cNvCxnSpPr>
            <a:stCxn id="203" idx="2"/>
          </p:cNvCxnSpPr>
          <p:nvPr/>
        </p:nvCxnSpPr>
        <p:spPr>
          <a:xfrm rot="5400000">
            <a:off x="5350100" y="3367400"/>
            <a:ext cx="791400" cy="524700"/>
          </a:xfrm>
          <a:prstGeom prst="bentConnector3">
            <a:avLst>
              <a:gd fmla="val 50000" name="adj1"/>
            </a:avLst>
          </a:prstGeom>
          <a:noFill/>
          <a:ln cap="flat" cmpd="sng" w="28575">
            <a:solidFill>
              <a:srgbClr val="1182DA"/>
            </a:solidFill>
            <a:prstDash val="solid"/>
            <a:round/>
            <a:headEnd len="med" w="med" type="none"/>
            <a:tailEnd len="med" w="med" type="none"/>
          </a:ln>
        </p:spPr>
      </p:cxnSp>
      <p:cxnSp>
        <p:nvCxnSpPr>
          <p:cNvPr id="209" name="Google Shape;209;p28"/>
          <p:cNvCxnSpPr>
            <a:stCxn id="203" idx="2"/>
          </p:cNvCxnSpPr>
          <p:nvPr/>
        </p:nvCxnSpPr>
        <p:spPr>
          <a:xfrm flipH="1" rot="-5400000">
            <a:off x="5908850" y="3333350"/>
            <a:ext cx="754800" cy="556200"/>
          </a:xfrm>
          <a:prstGeom prst="bentConnector3">
            <a:avLst>
              <a:gd fmla="val 52728" name="adj1"/>
            </a:avLst>
          </a:prstGeom>
          <a:noFill/>
          <a:ln cap="flat" cmpd="sng" w="28575">
            <a:solidFill>
              <a:srgbClr val="1182DA"/>
            </a:solidFill>
            <a:prstDash val="solid"/>
            <a:round/>
            <a:headEnd len="med" w="med" type="none"/>
            <a:tailEnd len="med" w="med" type="none"/>
          </a:ln>
        </p:spPr>
      </p:cxnSp>
      <p:cxnSp>
        <p:nvCxnSpPr>
          <p:cNvPr id="210" name="Google Shape;210;p28"/>
          <p:cNvCxnSpPr>
            <a:stCxn id="204" idx="2"/>
            <a:endCxn id="205" idx="0"/>
          </p:cNvCxnSpPr>
          <p:nvPr/>
        </p:nvCxnSpPr>
        <p:spPr>
          <a:xfrm rot="5400000">
            <a:off x="6719100" y="2232550"/>
            <a:ext cx="742500" cy="2728200"/>
          </a:xfrm>
          <a:prstGeom prst="bentConnector3">
            <a:avLst>
              <a:gd fmla="val 63233" name="adj1"/>
            </a:avLst>
          </a:prstGeom>
          <a:noFill/>
          <a:ln cap="flat" cmpd="sng" w="28575">
            <a:solidFill>
              <a:srgbClr val="C00000"/>
            </a:solidFill>
            <a:prstDash val="solid"/>
            <a:round/>
            <a:headEnd len="med" w="med" type="none"/>
            <a:tailEnd len="med" w="med" type="none"/>
          </a:ln>
        </p:spPr>
      </p:cxnSp>
      <p:cxnSp>
        <p:nvCxnSpPr>
          <p:cNvPr id="211" name="Google Shape;211;p28"/>
          <p:cNvCxnSpPr>
            <a:stCxn id="204" idx="2"/>
            <a:endCxn id="192" idx="0"/>
          </p:cNvCxnSpPr>
          <p:nvPr/>
        </p:nvCxnSpPr>
        <p:spPr>
          <a:xfrm rot="5400000">
            <a:off x="7199100" y="2708650"/>
            <a:ext cx="738600" cy="1772100"/>
          </a:xfrm>
          <a:prstGeom prst="bentConnector3">
            <a:avLst>
              <a:gd fmla="val 63293" name="adj1"/>
            </a:avLst>
          </a:prstGeom>
          <a:noFill/>
          <a:ln cap="flat" cmpd="sng" w="28575">
            <a:solidFill>
              <a:srgbClr val="C00000"/>
            </a:solidFill>
            <a:prstDash val="solid"/>
            <a:round/>
            <a:headEnd len="med" w="med" type="none"/>
            <a:tailEnd len="med" w="med" type="none"/>
          </a:ln>
        </p:spPr>
      </p:cxnSp>
      <p:cxnSp>
        <p:nvCxnSpPr>
          <p:cNvPr id="212" name="Google Shape;212;p28"/>
          <p:cNvCxnSpPr>
            <a:stCxn id="204" idx="2"/>
            <a:endCxn id="206" idx="0"/>
          </p:cNvCxnSpPr>
          <p:nvPr/>
        </p:nvCxnSpPr>
        <p:spPr>
          <a:xfrm rot="5400000">
            <a:off x="7679250" y="3184600"/>
            <a:ext cx="734400" cy="816000"/>
          </a:xfrm>
          <a:prstGeom prst="bentConnector3">
            <a:avLst>
              <a:gd fmla="val 63931" name="adj1"/>
            </a:avLst>
          </a:prstGeom>
          <a:noFill/>
          <a:ln cap="flat" cmpd="sng" w="28575">
            <a:solidFill>
              <a:srgbClr val="C00000"/>
            </a:solidFill>
            <a:prstDash val="solid"/>
            <a:round/>
            <a:headEnd len="med" w="med" type="none"/>
            <a:tailEnd len="med" w="med" type="none"/>
          </a:ln>
        </p:spPr>
      </p:cxnSp>
      <p:cxnSp>
        <p:nvCxnSpPr>
          <p:cNvPr id="213" name="Google Shape;213;p28"/>
          <p:cNvCxnSpPr>
            <a:stCxn id="204" idx="2"/>
            <a:endCxn id="207" idx="0"/>
          </p:cNvCxnSpPr>
          <p:nvPr/>
        </p:nvCxnSpPr>
        <p:spPr>
          <a:xfrm flipH="1" rot="-5400000">
            <a:off x="8170500" y="3509350"/>
            <a:ext cx="734400" cy="166500"/>
          </a:xfrm>
          <a:prstGeom prst="bentConnector3">
            <a:avLst>
              <a:gd fmla="val 64039" name="adj1"/>
            </a:avLst>
          </a:prstGeom>
          <a:noFill/>
          <a:ln cap="flat" cmpd="sng" w="28575">
            <a:solidFill>
              <a:srgbClr val="C00000"/>
            </a:solidFill>
            <a:prstDash val="solid"/>
            <a:round/>
            <a:headEnd len="med" w="med" type="none"/>
            <a:tailEnd len="med" w="med" type="none"/>
          </a:ln>
        </p:spPr>
      </p:cxnSp>
      <p:sp>
        <p:nvSpPr>
          <p:cNvPr id="214" name="Google Shape;214;p28"/>
          <p:cNvSpPr txBox="1"/>
          <p:nvPr/>
        </p:nvSpPr>
        <p:spPr>
          <a:xfrm>
            <a:off x="5731400" y="4620675"/>
            <a:ext cx="3021900" cy="361500"/>
          </a:xfrm>
          <a:prstGeom prst="rect">
            <a:avLst/>
          </a:prstGeom>
          <a:solidFill>
            <a:srgbClr val="1182DA">
              <a:alpha val="45000"/>
            </a:srgbClr>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200">
                <a:latin typeface="Century Gothic"/>
                <a:ea typeface="Century Gothic"/>
                <a:cs typeface="Century Gothic"/>
                <a:sym typeface="Century Gothic"/>
              </a:rPr>
              <a:t>Coordinated response to stimulus</a:t>
            </a:r>
            <a:endParaRPr b="1" sz="1200">
              <a:latin typeface="Century Gothic"/>
              <a:ea typeface="Century Gothic"/>
              <a:cs typeface="Century Gothic"/>
              <a:sym typeface="Century Gothic"/>
            </a:endParaRPr>
          </a:p>
        </p:txBody>
      </p:sp>
      <p:cxnSp>
        <p:nvCxnSpPr>
          <p:cNvPr id="215" name="Google Shape;215;p28"/>
          <p:cNvCxnSpPr>
            <a:stCxn id="207" idx="2"/>
            <a:endCxn id="214" idx="0"/>
          </p:cNvCxnSpPr>
          <p:nvPr/>
        </p:nvCxnSpPr>
        <p:spPr>
          <a:xfrm rot="5400000">
            <a:off x="7761075" y="3760613"/>
            <a:ext cx="341100" cy="1378800"/>
          </a:xfrm>
          <a:prstGeom prst="bentConnector3">
            <a:avLst>
              <a:gd fmla="val 50016" name="adj1"/>
            </a:avLst>
          </a:prstGeom>
          <a:noFill/>
          <a:ln cap="flat" cmpd="sng" w="19050">
            <a:solidFill>
              <a:srgbClr val="1182DA"/>
            </a:solidFill>
            <a:prstDash val="solid"/>
            <a:round/>
            <a:headEnd len="med" w="med" type="none"/>
            <a:tailEnd len="med" w="med" type="triangle"/>
          </a:ln>
        </p:spPr>
      </p:cxnSp>
      <p:cxnSp>
        <p:nvCxnSpPr>
          <p:cNvPr id="216" name="Google Shape;216;p28"/>
          <p:cNvCxnSpPr>
            <a:stCxn id="205" idx="2"/>
            <a:endCxn id="214" idx="0"/>
          </p:cNvCxnSpPr>
          <p:nvPr/>
        </p:nvCxnSpPr>
        <p:spPr>
          <a:xfrm flipH="1" rot="-5400000">
            <a:off x="6317850" y="3696050"/>
            <a:ext cx="333000" cy="1516200"/>
          </a:xfrm>
          <a:prstGeom prst="bentConnector3">
            <a:avLst>
              <a:gd fmla="val 50004" name="adj1"/>
            </a:avLst>
          </a:prstGeom>
          <a:noFill/>
          <a:ln cap="flat" cmpd="sng" w="19050">
            <a:solidFill>
              <a:srgbClr val="1182DA"/>
            </a:solidFill>
            <a:prstDash val="solid"/>
            <a:round/>
            <a:headEnd len="med" w="med" type="none"/>
            <a:tailEnd len="med" w="med" type="triangle"/>
          </a:ln>
        </p:spPr>
      </p:cxnSp>
      <p:sp>
        <p:nvSpPr>
          <p:cNvPr id="217" name="Google Shape;217;p28"/>
          <p:cNvSpPr txBox="1"/>
          <p:nvPr/>
        </p:nvSpPr>
        <p:spPr>
          <a:xfrm>
            <a:off x="6768650" y="1280900"/>
            <a:ext cx="816000" cy="24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800" u="sng">
                <a:latin typeface="Century Gothic"/>
                <a:ea typeface="Century Gothic"/>
                <a:cs typeface="Century Gothic"/>
                <a:sym typeface="Century Gothic"/>
              </a:rPr>
              <a:t>1- Hormone release</a:t>
            </a:r>
            <a:endParaRPr b="1" sz="800" u="sng">
              <a:latin typeface="Century Gothic"/>
              <a:ea typeface="Century Gothic"/>
              <a:cs typeface="Century Gothic"/>
              <a:sym typeface="Century Gothic"/>
            </a:endParaRPr>
          </a:p>
        </p:txBody>
      </p:sp>
      <p:sp>
        <p:nvSpPr>
          <p:cNvPr id="218" name="Google Shape;218;p28"/>
          <p:cNvSpPr txBox="1"/>
          <p:nvPr/>
        </p:nvSpPr>
        <p:spPr>
          <a:xfrm>
            <a:off x="6592375" y="2067550"/>
            <a:ext cx="1300200" cy="361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800" u="sng">
                <a:latin typeface="Century Gothic"/>
                <a:ea typeface="Century Gothic"/>
                <a:cs typeface="Century Gothic"/>
                <a:sym typeface="Century Gothic"/>
              </a:rPr>
              <a:t>2- Recognition </a:t>
            </a:r>
            <a:endParaRPr b="1" sz="800" u="sng">
              <a:latin typeface="Century Gothic"/>
              <a:ea typeface="Century Gothic"/>
              <a:cs typeface="Century Gothic"/>
              <a:sym typeface="Century Gothic"/>
            </a:endParaRPr>
          </a:p>
          <a:p>
            <a:pPr indent="0" lvl="0" marL="0" rtl="0" algn="ctr">
              <a:spcBef>
                <a:spcPts val="0"/>
              </a:spcBef>
              <a:spcAft>
                <a:spcPts val="0"/>
              </a:spcAft>
              <a:buNone/>
            </a:pPr>
            <a:r>
              <a:rPr lang="en-GB" sz="800">
                <a:latin typeface="Century Gothic"/>
                <a:ea typeface="Century Gothic"/>
                <a:cs typeface="Century Gothic"/>
                <a:sym typeface="Century Gothic"/>
              </a:rPr>
              <a:t>Hormone/Receptor binding at the target cells</a:t>
            </a:r>
            <a:endParaRPr sz="800">
              <a:latin typeface="Century Gothic"/>
              <a:ea typeface="Century Gothic"/>
              <a:cs typeface="Century Gothic"/>
              <a:sym typeface="Century Gothic"/>
            </a:endParaRPr>
          </a:p>
        </p:txBody>
      </p:sp>
      <p:sp>
        <p:nvSpPr>
          <p:cNvPr id="219" name="Google Shape;219;p28"/>
          <p:cNvSpPr txBox="1"/>
          <p:nvPr/>
        </p:nvSpPr>
        <p:spPr>
          <a:xfrm>
            <a:off x="6834350" y="2847750"/>
            <a:ext cx="816000" cy="361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800" u="sng">
                <a:latin typeface="Century Gothic"/>
                <a:ea typeface="Century Gothic"/>
                <a:cs typeface="Century Gothic"/>
                <a:sym typeface="Century Gothic"/>
              </a:rPr>
              <a:t>3- Signal generation </a:t>
            </a:r>
            <a:endParaRPr b="1" sz="800" u="sng">
              <a:latin typeface="Century Gothic"/>
              <a:ea typeface="Century Gothic"/>
              <a:cs typeface="Century Gothic"/>
              <a:sym typeface="Century Gothic"/>
            </a:endParaRPr>
          </a:p>
        </p:txBody>
      </p:sp>
      <p:sp>
        <p:nvSpPr>
          <p:cNvPr id="220" name="Google Shape;220;p28"/>
          <p:cNvSpPr txBox="1"/>
          <p:nvPr/>
        </p:nvSpPr>
        <p:spPr>
          <a:xfrm>
            <a:off x="6765638" y="3627950"/>
            <a:ext cx="816000" cy="361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800" u="sng">
                <a:latin typeface="Century Gothic"/>
                <a:ea typeface="Century Gothic"/>
                <a:cs typeface="Century Gothic"/>
                <a:sym typeface="Century Gothic"/>
              </a:rPr>
              <a:t>4- Effects</a:t>
            </a:r>
            <a:endParaRPr b="1" sz="800" u="sng">
              <a:latin typeface="Century Gothic"/>
              <a:ea typeface="Century Gothic"/>
              <a:cs typeface="Century Gothic"/>
              <a:sym typeface="Century Gothic"/>
            </a:endParaRPr>
          </a:p>
        </p:txBody>
      </p:sp>
      <p:sp>
        <p:nvSpPr>
          <p:cNvPr id="221" name="Google Shape;221;p28"/>
          <p:cNvSpPr txBox="1"/>
          <p:nvPr/>
        </p:nvSpPr>
        <p:spPr>
          <a:xfrm>
            <a:off x="2393538" y="-4212"/>
            <a:ext cx="4848900" cy="565500"/>
          </a:xfrm>
          <a:prstGeom prst="rect">
            <a:avLst/>
          </a:prstGeom>
          <a:no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GB" sz="2400">
                <a:solidFill>
                  <a:srgbClr val="3C78D8"/>
                </a:solidFill>
                <a:latin typeface="Comfortaa"/>
                <a:ea typeface="Comfortaa"/>
                <a:cs typeface="Comfortaa"/>
                <a:sym typeface="Comfortaa"/>
              </a:rPr>
              <a:t>Classification of Hormones</a:t>
            </a:r>
            <a:endParaRPr b="1" sz="2400">
              <a:solidFill>
                <a:srgbClr val="3C78D8"/>
              </a:solidFill>
              <a:latin typeface="Comfortaa"/>
              <a:ea typeface="Comfortaa"/>
              <a:cs typeface="Comfortaa"/>
              <a:sym typeface="Comfortaa"/>
            </a:endParaRPr>
          </a:p>
        </p:txBody>
      </p:sp>
      <p:sp>
        <p:nvSpPr>
          <p:cNvPr id="222" name="Google Shape;222;p28"/>
          <p:cNvSpPr/>
          <p:nvPr/>
        </p:nvSpPr>
        <p:spPr>
          <a:xfrm>
            <a:off x="0" y="49500"/>
            <a:ext cx="657300" cy="458100"/>
          </a:xfrm>
          <a:prstGeom prst="star5">
            <a:avLst>
              <a:gd fmla="val 19098" name="adj"/>
              <a:gd fmla="val 105146" name="hf"/>
              <a:gd fmla="val 110557" name="vf"/>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28"/>
          <p:cNvSpPr txBox="1"/>
          <p:nvPr/>
        </p:nvSpPr>
        <p:spPr>
          <a:xfrm>
            <a:off x="657300" y="265500"/>
            <a:ext cx="1531500" cy="295800"/>
          </a:xfrm>
          <a:prstGeom prst="rect">
            <a:avLst/>
          </a:prstGeom>
          <a:noFill/>
          <a:ln cap="flat" cmpd="sng" w="9525">
            <a:solidFill>
              <a:srgbClr val="0F6FC6"/>
            </a:solidFill>
            <a:prstDash val="dash"/>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sz="800">
                <a:solidFill>
                  <a:srgbClr val="CC0000"/>
                </a:solidFill>
                <a:latin typeface="Cabin"/>
                <a:ea typeface="Cabin"/>
                <a:cs typeface="Cabin"/>
                <a:sym typeface="Cabin"/>
              </a:rPr>
              <a:t>The table is very important</a:t>
            </a:r>
            <a:endParaRPr b="1" sz="800">
              <a:solidFill>
                <a:srgbClr val="CC0000"/>
              </a:solidFill>
              <a:latin typeface="Cabin"/>
              <a:ea typeface="Cabin"/>
              <a:cs typeface="Cabin"/>
              <a:sym typeface="Cabin"/>
            </a:endParaRPr>
          </a:p>
        </p:txBody>
      </p:sp>
      <p:sp>
        <p:nvSpPr>
          <p:cNvPr id="224" name="Google Shape;224;p28"/>
          <p:cNvSpPr txBox="1"/>
          <p:nvPr/>
        </p:nvSpPr>
        <p:spPr>
          <a:xfrm>
            <a:off x="8223500" y="1820063"/>
            <a:ext cx="524700" cy="20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400">
                <a:solidFill>
                  <a:srgbClr val="6AA84F"/>
                </a:solidFill>
                <a:latin typeface="Century Gothic"/>
                <a:ea typeface="Century Gothic"/>
                <a:cs typeface="Century Gothic"/>
                <a:sym typeface="Century Gothic"/>
              </a:rPr>
              <a:t>Water soluble </a:t>
            </a:r>
            <a:endParaRPr sz="400">
              <a:solidFill>
                <a:srgbClr val="6AA84F"/>
              </a:solidFill>
              <a:latin typeface="Century Gothic"/>
              <a:ea typeface="Century Gothic"/>
              <a:cs typeface="Century Gothic"/>
              <a:sym typeface="Century Gothic"/>
            </a:endParaRPr>
          </a:p>
        </p:txBody>
      </p:sp>
      <p:sp>
        <p:nvSpPr>
          <p:cNvPr id="225" name="Google Shape;225;p28"/>
          <p:cNvSpPr txBox="1"/>
          <p:nvPr/>
        </p:nvSpPr>
        <p:spPr>
          <a:xfrm>
            <a:off x="5679950" y="1797475"/>
            <a:ext cx="524700" cy="20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400">
                <a:solidFill>
                  <a:srgbClr val="6AA84F"/>
                </a:solidFill>
                <a:latin typeface="Century Gothic"/>
                <a:ea typeface="Century Gothic"/>
                <a:cs typeface="Century Gothic"/>
                <a:sym typeface="Century Gothic"/>
              </a:rPr>
              <a:t>Lipid soluble </a:t>
            </a:r>
            <a:endParaRPr sz="400">
              <a:solidFill>
                <a:srgbClr val="6AA84F"/>
              </a:solidFill>
              <a:latin typeface="Century Gothic"/>
              <a:ea typeface="Century Gothic"/>
              <a:cs typeface="Century Gothic"/>
              <a:sym typeface="Century Gothic"/>
            </a:endParaRPr>
          </a:p>
        </p:txBody>
      </p:sp>
      <p:cxnSp>
        <p:nvCxnSpPr>
          <p:cNvPr id="226" name="Google Shape;226;p28"/>
          <p:cNvCxnSpPr>
            <a:stCxn id="192" idx="2"/>
          </p:cNvCxnSpPr>
          <p:nvPr/>
        </p:nvCxnSpPr>
        <p:spPr>
          <a:xfrm flipH="1">
            <a:off x="6679775" y="4283800"/>
            <a:ext cx="2700" cy="170700"/>
          </a:xfrm>
          <a:prstGeom prst="straightConnector1">
            <a:avLst/>
          </a:prstGeom>
          <a:noFill/>
          <a:ln cap="flat" cmpd="sng" w="19050">
            <a:solidFill>
              <a:srgbClr val="1182DA"/>
            </a:solidFill>
            <a:prstDash val="solid"/>
            <a:round/>
            <a:headEnd len="med" w="med" type="none"/>
            <a:tailEnd len="med" w="med" type="none"/>
          </a:ln>
        </p:spPr>
      </p:cxnSp>
      <p:cxnSp>
        <p:nvCxnSpPr>
          <p:cNvPr id="227" name="Google Shape;227;p28"/>
          <p:cNvCxnSpPr>
            <a:stCxn id="206" idx="2"/>
          </p:cNvCxnSpPr>
          <p:nvPr/>
        </p:nvCxnSpPr>
        <p:spPr>
          <a:xfrm flipH="1">
            <a:off x="7637275" y="4279475"/>
            <a:ext cx="1200" cy="164400"/>
          </a:xfrm>
          <a:prstGeom prst="straightConnector1">
            <a:avLst/>
          </a:prstGeom>
          <a:noFill/>
          <a:ln cap="flat" cmpd="sng" w="19050">
            <a:solidFill>
              <a:srgbClr val="1182DA"/>
            </a:solidFill>
            <a:prstDash val="solid"/>
            <a:round/>
            <a:headEnd len="med" w="med" type="none"/>
            <a:tailEnd len="med" w="med"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1" name="Shape 231"/>
        <p:cNvGrpSpPr/>
        <p:nvPr/>
      </p:nvGrpSpPr>
      <p:grpSpPr>
        <a:xfrm>
          <a:off x="0" y="0"/>
          <a:ext cx="0" cy="0"/>
          <a:chOff x="0" y="0"/>
          <a:chExt cx="0" cy="0"/>
        </a:xfrm>
      </p:grpSpPr>
      <p:sp>
        <p:nvSpPr>
          <p:cNvPr id="232" name="Google Shape;232;p29"/>
          <p:cNvSpPr txBox="1"/>
          <p:nvPr/>
        </p:nvSpPr>
        <p:spPr>
          <a:xfrm>
            <a:off x="2215251" y="193625"/>
            <a:ext cx="5085900" cy="565500"/>
          </a:xfrm>
          <a:prstGeom prst="rect">
            <a:avLst/>
          </a:prstGeom>
          <a:no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GB" sz="2400">
                <a:solidFill>
                  <a:srgbClr val="3C78D8"/>
                </a:solidFill>
                <a:latin typeface="Comfortaa"/>
                <a:ea typeface="Comfortaa"/>
                <a:cs typeface="Comfortaa"/>
                <a:sym typeface="Comfortaa"/>
              </a:rPr>
              <a:t>Classification of Hormones Based on </a:t>
            </a:r>
            <a:r>
              <a:rPr b="1" lang="en-GB" sz="2400" u="sng">
                <a:solidFill>
                  <a:srgbClr val="3C78D8"/>
                </a:solidFill>
                <a:latin typeface="Comfortaa"/>
                <a:ea typeface="Comfortaa"/>
                <a:cs typeface="Comfortaa"/>
                <a:sym typeface="Comfortaa"/>
              </a:rPr>
              <a:t>Mechanism of Action</a:t>
            </a:r>
            <a:endParaRPr b="1" sz="2400" u="sng">
              <a:solidFill>
                <a:srgbClr val="3C78D8"/>
              </a:solidFill>
              <a:latin typeface="Comfortaa"/>
              <a:ea typeface="Comfortaa"/>
              <a:cs typeface="Comfortaa"/>
              <a:sym typeface="Comfortaa"/>
            </a:endParaRPr>
          </a:p>
        </p:txBody>
      </p:sp>
      <p:sp>
        <p:nvSpPr>
          <p:cNvPr id="233" name="Google Shape;233;p29"/>
          <p:cNvSpPr txBox="1"/>
          <p:nvPr>
            <p:ph idx="12" type="sldNum"/>
          </p:nvPr>
        </p:nvSpPr>
        <p:spPr>
          <a:xfrm>
            <a:off x="8595221" y="4806663"/>
            <a:ext cx="548700" cy="393600"/>
          </a:xfrm>
          <a:prstGeom prst="rect">
            <a:avLst/>
          </a:prstGeom>
        </p:spPr>
        <p:txBody>
          <a:bodyPr anchorCtr="0" anchor="t" bIns="68575" lIns="68575" spcFirstLastPara="1" rIns="68575" wrap="square" tIns="68575">
            <a:noAutofit/>
          </a:bodyPr>
          <a:lstStyle/>
          <a:p>
            <a:pPr indent="0" lvl="0" marL="0" rtl="0" algn="r">
              <a:spcBef>
                <a:spcPts val="0"/>
              </a:spcBef>
              <a:spcAft>
                <a:spcPts val="0"/>
              </a:spcAft>
              <a:buNone/>
            </a:pPr>
            <a:fld id="{00000000-1234-1234-1234-123412341234}" type="slidenum">
              <a:rPr lang="en-GB">
                <a:latin typeface="Arial"/>
                <a:ea typeface="Arial"/>
                <a:cs typeface="Arial"/>
                <a:sym typeface="Arial"/>
              </a:rPr>
              <a:t>‹#›</a:t>
            </a:fld>
            <a:endParaRPr>
              <a:latin typeface="Arial"/>
              <a:ea typeface="Arial"/>
              <a:cs typeface="Arial"/>
              <a:sym typeface="Arial"/>
            </a:endParaRPr>
          </a:p>
        </p:txBody>
      </p:sp>
      <p:sp>
        <p:nvSpPr>
          <p:cNvPr id="234" name="Google Shape;234;p29"/>
          <p:cNvSpPr/>
          <p:nvPr/>
        </p:nvSpPr>
        <p:spPr>
          <a:xfrm>
            <a:off x="0" y="5086353"/>
            <a:ext cx="9144000" cy="57000"/>
          </a:xfrm>
          <a:prstGeom prst="rect">
            <a:avLst/>
          </a:prstGeom>
          <a:gradFill>
            <a:gsLst>
              <a:gs pos="0">
                <a:srgbClr val="3C78D8"/>
              </a:gs>
              <a:gs pos="100000">
                <a:srgbClr val="6D9EEB"/>
              </a:gs>
            </a:gsLst>
            <a:path path="circle">
              <a:fillToRect b="50%" l="50%" r="50%" t="50%"/>
            </a:path>
            <a:tileRect/>
          </a:gradFill>
          <a:ln>
            <a:noFill/>
          </a:ln>
        </p:spPr>
        <p:txBody>
          <a:bodyPr anchorCtr="0" anchor="ctr" bIns="25700" lIns="51425" spcFirstLastPara="1" rIns="51425" wrap="square" tIns="25700">
            <a:noAutofit/>
          </a:bodyPr>
          <a:lstStyle/>
          <a:p>
            <a:pPr indent="0" lvl="0" marL="0" marR="0" rtl="0" algn="ctr">
              <a:spcBef>
                <a:spcPts val="0"/>
              </a:spcBef>
              <a:spcAft>
                <a:spcPts val="0"/>
              </a:spcAft>
              <a:buNone/>
            </a:pPr>
            <a:r>
              <a:t/>
            </a:r>
            <a:endParaRPr b="0" i="0" sz="1100" u="none" cap="none" strike="noStrike">
              <a:solidFill>
                <a:srgbClr val="FFFFFF"/>
              </a:solidFill>
              <a:latin typeface="Calibri"/>
              <a:ea typeface="Calibri"/>
              <a:cs typeface="Calibri"/>
              <a:sym typeface="Calibri"/>
            </a:endParaRPr>
          </a:p>
        </p:txBody>
      </p:sp>
      <p:grpSp>
        <p:nvGrpSpPr>
          <p:cNvPr id="235" name="Google Shape;235;p29"/>
          <p:cNvGrpSpPr/>
          <p:nvPr/>
        </p:nvGrpSpPr>
        <p:grpSpPr>
          <a:xfrm rot="1420390">
            <a:off x="667959" y="118784"/>
            <a:ext cx="2719156" cy="2837254"/>
            <a:chOff x="645738" y="431550"/>
            <a:chExt cx="3212100" cy="3212100"/>
          </a:xfrm>
        </p:grpSpPr>
        <p:sp>
          <p:nvSpPr>
            <p:cNvPr id="236" name="Google Shape;236;p29"/>
            <p:cNvSpPr/>
            <p:nvPr/>
          </p:nvSpPr>
          <p:spPr>
            <a:xfrm rot="2700000">
              <a:off x="1627059" y="391032"/>
              <a:ext cx="1249458" cy="3293138"/>
            </a:xfrm>
            <a:prstGeom prst="roundRect">
              <a:avLst>
                <a:gd fmla="val 50000" name="adj"/>
              </a:avLst>
            </a:prstGeom>
            <a:solidFill>
              <a:srgbClr val="3C78D8"/>
            </a:solidFill>
            <a:ln>
              <a:noFill/>
            </a:ln>
          </p:spPr>
          <p:txBody>
            <a:bodyPr anchorCtr="0" anchor="ctr" bIns="48000" lIns="48000" spcFirstLastPara="1" rIns="48000" wrap="square" tIns="48000">
              <a:noAutofit/>
            </a:bodyPr>
            <a:lstStyle/>
            <a:p>
              <a:pPr indent="0" lvl="0" marL="0" rtl="0" algn="l">
                <a:spcBef>
                  <a:spcPts val="0"/>
                </a:spcBef>
                <a:spcAft>
                  <a:spcPts val="0"/>
                </a:spcAft>
                <a:buNone/>
              </a:pPr>
              <a:r>
                <a:t/>
              </a:r>
              <a:endParaRPr sz="700">
                <a:latin typeface="Comfortaa"/>
                <a:ea typeface="Comfortaa"/>
                <a:cs typeface="Comfortaa"/>
                <a:sym typeface="Comfortaa"/>
              </a:endParaRPr>
            </a:p>
          </p:txBody>
        </p:sp>
        <p:sp>
          <p:nvSpPr>
            <p:cNvPr id="237" name="Google Shape;237;p29"/>
            <p:cNvSpPr/>
            <p:nvPr/>
          </p:nvSpPr>
          <p:spPr>
            <a:xfrm rot="-2633823">
              <a:off x="1119338" y="2523117"/>
              <a:ext cx="374695" cy="956291"/>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48000" lIns="48000" spcFirstLastPara="1" rIns="48000" wrap="square" tIns="48000">
              <a:noAutofit/>
            </a:bodyPr>
            <a:lstStyle/>
            <a:p>
              <a:pPr indent="0" lvl="0" marL="0" rtl="0" algn="ctr">
                <a:spcBef>
                  <a:spcPts val="0"/>
                </a:spcBef>
                <a:spcAft>
                  <a:spcPts val="0"/>
                </a:spcAft>
                <a:buNone/>
              </a:pPr>
              <a:r>
                <a:rPr b="1" lang="en-GB">
                  <a:solidFill>
                    <a:srgbClr val="666666"/>
                  </a:solidFill>
                  <a:latin typeface="Comfortaa"/>
                  <a:ea typeface="Comfortaa"/>
                  <a:cs typeface="Comfortaa"/>
                  <a:sym typeface="Comfortaa"/>
                </a:rPr>
                <a:t>1</a:t>
              </a:r>
              <a:endParaRPr b="1">
                <a:solidFill>
                  <a:srgbClr val="666666"/>
                </a:solidFill>
                <a:latin typeface="Comfortaa"/>
                <a:ea typeface="Comfortaa"/>
                <a:cs typeface="Comfortaa"/>
                <a:sym typeface="Comfortaa"/>
              </a:endParaRPr>
            </a:p>
          </p:txBody>
        </p:sp>
      </p:grpSp>
      <p:sp>
        <p:nvSpPr>
          <p:cNvPr id="238" name="Google Shape;238;p29"/>
          <p:cNvSpPr txBox="1"/>
          <p:nvPr/>
        </p:nvSpPr>
        <p:spPr>
          <a:xfrm>
            <a:off x="740200" y="1262472"/>
            <a:ext cx="3155100" cy="5283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1200"/>
              </a:spcAft>
              <a:buClr>
                <a:schemeClr val="dk1"/>
              </a:buClr>
              <a:buSzPts val="1100"/>
              <a:buFont typeface="Arial"/>
              <a:buNone/>
            </a:pPr>
            <a:r>
              <a:rPr b="1" lang="en-GB" sz="1200">
                <a:solidFill>
                  <a:srgbClr val="FFFFFF"/>
                </a:solidFill>
                <a:latin typeface="Century Gothic"/>
                <a:ea typeface="Century Gothic"/>
                <a:cs typeface="Century Gothic"/>
                <a:sym typeface="Century Gothic"/>
              </a:rPr>
              <a:t>Hormones that bind to intracellular receptors (Steroid-Thyroid superfamily):</a:t>
            </a:r>
            <a:endParaRPr b="1" sz="1200">
              <a:solidFill>
                <a:srgbClr val="FFFFFF"/>
              </a:solidFill>
              <a:latin typeface="Century Gothic"/>
              <a:ea typeface="Century Gothic"/>
              <a:cs typeface="Century Gothic"/>
              <a:sym typeface="Century Gothic"/>
            </a:endParaRPr>
          </a:p>
        </p:txBody>
      </p:sp>
      <p:sp>
        <p:nvSpPr>
          <p:cNvPr id="239" name="Google Shape;239;p29"/>
          <p:cNvSpPr txBox="1"/>
          <p:nvPr/>
        </p:nvSpPr>
        <p:spPr>
          <a:xfrm>
            <a:off x="242050" y="1687675"/>
            <a:ext cx="4866900" cy="20757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1200"/>
              </a:spcBef>
              <a:spcAft>
                <a:spcPts val="0"/>
              </a:spcAft>
              <a:buSzPts val="1200"/>
              <a:buFont typeface="Century Gothic"/>
              <a:buChar char="●"/>
            </a:pPr>
            <a:r>
              <a:rPr b="1" lang="en-GB" sz="1200">
                <a:latin typeface="Century Gothic"/>
                <a:ea typeface="Century Gothic"/>
                <a:cs typeface="Century Gothic"/>
                <a:sym typeface="Century Gothic"/>
              </a:rPr>
              <a:t>Steroid Hormones:</a:t>
            </a:r>
            <a:endParaRPr b="1" sz="1200">
              <a:latin typeface="Century Gothic"/>
              <a:ea typeface="Century Gothic"/>
              <a:cs typeface="Century Gothic"/>
              <a:sym typeface="Century Gothic"/>
            </a:endParaRPr>
          </a:p>
          <a:p>
            <a:pPr indent="-304800" lvl="1" marL="914400" rtl="0" algn="l">
              <a:lnSpc>
                <a:spcPct val="115000"/>
              </a:lnSpc>
              <a:spcBef>
                <a:spcPts val="0"/>
              </a:spcBef>
              <a:spcAft>
                <a:spcPts val="0"/>
              </a:spcAft>
              <a:buSzPts val="1200"/>
              <a:buFont typeface="Century Gothic"/>
              <a:buChar char="○"/>
            </a:pPr>
            <a:r>
              <a:rPr lang="en-GB" sz="1200">
                <a:latin typeface="Century Gothic"/>
                <a:ea typeface="Century Gothic"/>
                <a:cs typeface="Century Gothic"/>
                <a:sym typeface="Century Gothic"/>
              </a:rPr>
              <a:t>Glucocorticoids </a:t>
            </a:r>
            <a:endParaRPr sz="1200">
              <a:latin typeface="Century Gothic"/>
              <a:ea typeface="Century Gothic"/>
              <a:cs typeface="Century Gothic"/>
              <a:sym typeface="Century Gothic"/>
            </a:endParaRPr>
          </a:p>
          <a:p>
            <a:pPr indent="-304800" lvl="1" marL="914400" rtl="0" algn="l">
              <a:lnSpc>
                <a:spcPct val="115000"/>
              </a:lnSpc>
              <a:spcBef>
                <a:spcPts val="0"/>
              </a:spcBef>
              <a:spcAft>
                <a:spcPts val="0"/>
              </a:spcAft>
              <a:buSzPts val="1200"/>
              <a:buFont typeface="Century Gothic"/>
              <a:buChar char="○"/>
            </a:pPr>
            <a:r>
              <a:rPr lang="en-GB" sz="1200">
                <a:latin typeface="Century Gothic"/>
                <a:ea typeface="Century Gothic"/>
                <a:cs typeface="Century Gothic"/>
                <a:sym typeface="Century Gothic"/>
              </a:rPr>
              <a:t>Mineralocorticoids</a:t>
            </a:r>
            <a:endParaRPr sz="1200">
              <a:latin typeface="Century Gothic"/>
              <a:ea typeface="Century Gothic"/>
              <a:cs typeface="Century Gothic"/>
              <a:sym typeface="Century Gothic"/>
            </a:endParaRPr>
          </a:p>
          <a:p>
            <a:pPr indent="-304800" lvl="1" marL="914400" rtl="0" algn="l">
              <a:lnSpc>
                <a:spcPct val="115000"/>
              </a:lnSpc>
              <a:spcBef>
                <a:spcPts val="0"/>
              </a:spcBef>
              <a:spcAft>
                <a:spcPts val="0"/>
              </a:spcAft>
              <a:buSzPts val="1200"/>
              <a:buFont typeface="Century Gothic"/>
              <a:buChar char="○"/>
            </a:pPr>
            <a:r>
              <a:rPr lang="en-GB" sz="1200">
                <a:latin typeface="Century Gothic"/>
                <a:ea typeface="Century Gothic"/>
                <a:cs typeface="Century Gothic"/>
                <a:sym typeface="Century Gothic"/>
              </a:rPr>
              <a:t>Sex hormones:</a:t>
            </a:r>
            <a:endParaRPr sz="1200">
              <a:latin typeface="Century Gothic"/>
              <a:ea typeface="Century Gothic"/>
              <a:cs typeface="Century Gothic"/>
              <a:sym typeface="Century Gothic"/>
            </a:endParaRPr>
          </a:p>
          <a:p>
            <a:pPr indent="-304800" lvl="2" marL="1371600" rtl="0" algn="l">
              <a:lnSpc>
                <a:spcPct val="115000"/>
              </a:lnSpc>
              <a:spcBef>
                <a:spcPts val="0"/>
              </a:spcBef>
              <a:spcAft>
                <a:spcPts val="0"/>
              </a:spcAft>
              <a:buSzPts val="1200"/>
              <a:buFont typeface="Century Gothic"/>
              <a:buChar char="■"/>
            </a:pPr>
            <a:r>
              <a:rPr lang="en-GB" sz="1200">
                <a:latin typeface="Century Gothic"/>
                <a:ea typeface="Century Gothic"/>
                <a:cs typeface="Century Gothic"/>
                <a:sym typeface="Century Gothic"/>
              </a:rPr>
              <a:t>Male sex hormones: </a:t>
            </a:r>
            <a:r>
              <a:rPr b="1" lang="en-GB" sz="1200">
                <a:latin typeface="Century Gothic"/>
                <a:ea typeface="Century Gothic"/>
                <a:cs typeface="Century Gothic"/>
                <a:sym typeface="Century Gothic"/>
              </a:rPr>
              <a:t>Androgens</a:t>
            </a:r>
            <a:endParaRPr b="1" sz="1200">
              <a:latin typeface="Century Gothic"/>
              <a:ea typeface="Century Gothic"/>
              <a:cs typeface="Century Gothic"/>
              <a:sym typeface="Century Gothic"/>
            </a:endParaRPr>
          </a:p>
          <a:p>
            <a:pPr indent="-304800" lvl="2" marL="1371600" rtl="0" algn="l">
              <a:lnSpc>
                <a:spcPct val="115000"/>
              </a:lnSpc>
              <a:spcBef>
                <a:spcPts val="0"/>
              </a:spcBef>
              <a:spcAft>
                <a:spcPts val="0"/>
              </a:spcAft>
              <a:buSzPts val="1200"/>
              <a:buFont typeface="Century Gothic"/>
              <a:buChar char="■"/>
            </a:pPr>
            <a:r>
              <a:rPr lang="en-GB" sz="1200">
                <a:latin typeface="Century Gothic"/>
                <a:ea typeface="Century Gothic"/>
                <a:cs typeface="Century Gothic"/>
                <a:sym typeface="Century Gothic"/>
              </a:rPr>
              <a:t>Female sex hormones: </a:t>
            </a:r>
            <a:r>
              <a:rPr b="1" lang="en-GB" sz="1200">
                <a:latin typeface="Century Gothic"/>
                <a:ea typeface="Century Gothic"/>
                <a:cs typeface="Century Gothic"/>
                <a:sym typeface="Century Gothic"/>
              </a:rPr>
              <a:t>Estrogens &amp; Progestins</a:t>
            </a:r>
            <a:endParaRPr b="1" sz="1200">
              <a:latin typeface="Century Gothic"/>
              <a:ea typeface="Century Gothic"/>
              <a:cs typeface="Century Gothic"/>
              <a:sym typeface="Century Gothic"/>
            </a:endParaRPr>
          </a:p>
          <a:p>
            <a:pPr indent="-304800" lvl="0" marL="457200" rtl="0" algn="l">
              <a:lnSpc>
                <a:spcPct val="115000"/>
              </a:lnSpc>
              <a:spcBef>
                <a:spcPts val="0"/>
              </a:spcBef>
              <a:spcAft>
                <a:spcPts val="0"/>
              </a:spcAft>
              <a:buSzPts val="1200"/>
              <a:buFont typeface="Century Gothic"/>
              <a:buChar char="●"/>
            </a:pPr>
            <a:r>
              <a:rPr b="1" lang="en-GB" sz="1200">
                <a:latin typeface="Century Gothic"/>
                <a:ea typeface="Century Gothic"/>
                <a:cs typeface="Century Gothic"/>
                <a:sym typeface="Century Gothic"/>
              </a:rPr>
              <a:t>Thyroid Hormones (T3 &amp; T4) </a:t>
            </a:r>
            <a:endParaRPr b="1" sz="1200">
              <a:latin typeface="Century Gothic"/>
              <a:ea typeface="Century Gothic"/>
              <a:cs typeface="Century Gothic"/>
              <a:sym typeface="Century Gothic"/>
            </a:endParaRPr>
          </a:p>
          <a:p>
            <a:pPr indent="-304800" lvl="0" marL="457200" rtl="0" algn="l">
              <a:lnSpc>
                <a:spcPct val="115000"/>
              </a:lnSpc>
              <a:spcBef>
                <a:spcPts val="0"/>
              </a:spcBef>
              <a:spcAft>
                <a:spcPts val="0"/>
              </a:spcAft>
              <a:buSzPts val="1200"/>
              <a:buFont typeface="Century Gothic"/>
              <a:buChar char="●"/>
            </a:pPr>
            <a:r>
              <a:rPr b="1" lang="en-GB" sz="1200">
                <a:latin typeface="Century Gothic"/>
                <a:ea typeface="Century Gothic"/>
                <a:cs typeface="Century Gothic"/>
                <a:sym typeface="Century Gothic"/>
              </a:rPr>
              <a:t>Calcitriol (1,25[OH]2-D3)</a:t>
            </a:r>
            <a:endParaRPr b="1" sz="1200">
              <a:latin typeface="Century Gothic"/>
              <a:ea typeface="Century Gothic"/>
              <a:cs typeface="Century Gothic"/>
              <a:sym typeface="Century Gothic"/>
            </a:endParaRPr>
          </a:p>
          <a:p>
            <a:pPr indent="-304800" lvl="0" marL="457200" rtl="0" algn="l">
              <a:lnSpc>
                <a:spcPct val="115000"/>
              </a:lnSpc>
              <a:spcBef>
                <a:spcPts val="0"/>
              </a:spcBef>
              <a:spcAft>
                <a:spcPts val="0"/>
              </a:spcAft>
              <a:buSzPts val="1200"/>
              <a:buFont typeface="Century Gothic"/>
              <a:buChar char="●"/>
            </a:pPr>
            <a:r>
              <a:rPr b="1" lang="en-GB" sz="1200">
                <a:latin typeface="Century Gothic"/>
                <a:ea typeface="Century Gothic"/>
                <a:cs typeface="Century Gothic"/>
                <a:sym typeface="Century Gothic"/>
              </a:rPr>
              <a:t>Retinoic acid</a:t>
            </a:r>
            <a:endParaRPr b="1" sz="1200">
              <a:latin typeface="Century Gothic"/>
              <a:ea typeface="Century Gothic"/>
              <a:cs typeface="Century Gothic"/>
              <a:sym typeface="Century Gothic"/>
            </a:endParaRPr>
          </a:p>
          <a:p>
            <a:pPr indent="0" lvl="0" marL="0" rtl="0" algn="l">
              <a:spcBef>
                <a:spcPts val="1200"/>
              </a:spcBef>
              <a:spcAft>
                <a:spcPts val="0"/>
              </a:spcAft>
              <a:buNone/>
            </a:pPr>
            <a:r>
              <a:t/>
            </a:r>
            <a:endParaRPr sz="1200">
              <a:latin typeface="Century Gothic"/>
              <a:ea typeface="Century Gothic"/>
              <a:cs typeface="Century Gothic"/>
              <a:sym typeface="Century Gothic"/>
            </a:endParaRPr>
          </a:p>
        </p:txBody>
      </p:sp>
      <p:sp>
        <p:nvSpPr>
          <p:cNvPr id="240" name="Google Shape;240;p29"/>
          <p:cNvSpPr txBox="1"/>
          <p:nvPr/>
        </p:nvSpPr>
        <p:spPr>
          <a:xfrm>
            <a:off x="95100" y="3872750"/>
            <a:ext cx="6042600" cy="119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900">
                <a:solidFill>
                  <a:srgbClr val="FFFFFF"/>
                </a:solidFill>
                <a:highlight>
                  <a:srgbClr val="B7B7B7"/>
                </a:highlight>
                <a:latin typeface="Century Gothic"/>
                <a:ea typeface="Century Gothic"/>
                <a:cs typeface="Century Gothic"/>
                <a:sym typeface="Century Gothic"/>
              </a:rPr>
              <a:t>Explanation for the PIC:</a:t>
            </a:r>
            <a:endParaRPr b="1" sz="900">
              <a:solidFill>
                <a:srgbClr val="FFFFFF"/>
              </a:solidFill>
              <a:highlight>
                <a:srgbClr val="B7B7B7"/>
              </a:highlight>
              <a:latin typeface="Century Gothic"/>
              <a:ea typeface="Century Gothic"/>
              <a:cs typeface="Century Gothic"/>
              <a:sym typeface="Century Gothic"/>
            </a:endParaRPr>
          </a:p>
          <a:p>
            <a:pPr indent="0" lvl="0" marL="0" rtl="0" algn="l">
              <a:spcBef>
                <a:spcPts val="0"/>
              </a:spcBef>
              <a:spcAft>
                <a:spcPts val="0"/>
              </a:spcAft>
              <a:buNone/>
            </a:pPr>
            <a:r>
              <a:rPr lang="en-GB" sz="900">
                <a:solidFill>
                  <a:srgbClr val="B7B7B7"/>
                </a:solidFill>
                <a:latin typeface="Century Gothic"/>
                <a:ea typeface="Century Gothic"/>
                <a:cs typeface="Century Gothic"/>
                <a:sym typeface="Century Gothic"/>
              </a:rPr>
              <a:t>Each </a:t>
            </a:r>
            <a:r>
              <a:rPr b="1" lang="en-GB" sz="900">
                <a:solidFill>
                  <a:srgbClr val="CC0000"/>
                </a:solidFill>
                <a:latin typeface="Century Gothic"/>
                <a:ea typeface="Century Gothic"/>
                <a:cs typeface="Century Gothic"/>
                <a:sym typeface="Century Gothic"/>
              </a:rPr>
              <a:t>steroid hormone diffuses across the plasma membrane</a:t>
            </a:r>
            <a:r>
              <a:rPr lang="en-GB" sz="900">
                <a:solidFill>
                  <a:srgbClr val="B7B7B7"/>
                </a:solidFill>
                <a:latin typeface="Century Gothic"/>
                <a:ea typeface="Century Gothic"/>
                <a:cs typeface="Century Gothic"/>
                <a:sym typeface="Century Gothic"/>
              </a:rPr>
              <a:t> of its target cell and </a:t>
            </a:r>
            <a:r>
              <a:rPr b="1" lang="en-GB" sz="900">
                <a:solidFill>
                  <a:srgbClr val="CC0000"/>
                </a:solidFill>
                <a:latin typeface="Century Gothic"/>
                <a:ea typeface="Century Gothic"/>
                <a:cs typeface="Century Gothic"/>
                <a:sym typeface="Century Gothic"/>
              </a:rPr>
              <a:t>binds to a specific cytosolic or nuclear receptor.</a:t>
            </a:r>
            <a:r>
              <a:rPr lang="en-GB" sz="900">
                <a:solidFill>
                  <a:srgbClr val="B7B7B7"/>
                </a:solidFill>
                <a:latin typeface="Century Gothic"/>
                <a:ea typeface="Century Gothic"/>
                <a:cs typeface="Century Gothic"/>
                <a:sym typeface="Century Gothic"/>
              </a:rPr>
              <a:t> These receptor–ligand complexes accumulate in the nucleus, dimerize, and bind to specific regulatory DNA sequences (hormone response elements, HRE) in association with coactivator proteins, thereby causing promoter activation and </a:t>
            </a:r>
            <a:r>
              <a:rPr b="1" lang="en-GB" sz="900">
                <a:solidFill>
                  <a:srgbClr val="CC0000"/>
                </a:solidFill>
                <a:latin typeface="Century Gothic"/>
                <a:ea typeface="Century Gothic"/>
                <a:cs typeface="Century Gothic"/>
                <a:sym typeface="Century Gothic"/>
              </a:rPr>
              <a:t>increased transcription of targeted genes. </a:t>
            </a:r>
            <a:r>
              <a:rPr lang="en-GB" sz="900">
                <a:solidFill>
                  <a:srgbClr val="B7B7B7"/>
                </a:solidFill>
                <a:latin typeface="Century Gothic"/>
                <a:ea typeface="Century Gothic"/>
                <a:cs typeface="Century Gothic"/>
                <a:sym typeface="Century Gothic"/>
              </a:rPr>
              <a:t>An HRE is found in the promoter or enhancer element for genes that respond to a specific steroid hormone, thus ensuring coordinated regulation of these genes. Hormone–receptor complexes can also inhibit transcription in association with corepressors. </a:t>
            </a:r>
            <a:endParaRPr sz="900">
              <a:solidFill>
                <a:srgbClr val="B7B7B7"/>
              </a:solidFill>
              <a:latin typeface="Century Gothic"/>
              <a:ea typeface="Century Gothic"/>
              <a:cs typeface="Century Gothic"/>
              <a:sym typeface="Century Gothic"/>
            </a:endParaRPr>
          </a:p>
        </p:txBody>
      </p:sp>
      <p:pic>
        <p:nvPicPr>
          <p:cNvPr id="241" name="Google Shape;241;p29"/>
          <p:cNvPicPr preferRelativeResize="0"/>
          <p:nvPr/>
        </p:nvPicPr>
        <p:blipFill>
          <a:blip r:embed="rId3">
            <a:alphaModFix/>
          </a:blip>
          <a:stretch>
            <a:fillRect/>
          </a:stretch>
        </p:blipFill>
        <p:spPr>
          <a:xfrm>
            <a:off x="6725450" y="950900"/>
            <a:ext cx="2140775" cy="4044150"/>
          </a:xfrm>
          <a:prstGeom prst="rect">
            <a:avLst/>
          </a:prstGeom>
          <a:noFill/>
          <a:ln cap="flat" cmpd="sng" w="9525">
            <a:solidFill>
              <a:srgbClr val="0F6FC6"/>
            </a:solidFill>
            <a:prstDash val="solid"/>
            <a:round/>
            <a:headEnd len="sm" w="sm" type="none"/>
            <a:tailEnd len="sm" w="sm" type="none"/>
          </a:ln>
        </p:spPr>
      </p:pic>
      <p:sp>
        <p:nvSpPr>
          <p:cNvPr id="242" name="Google Shape;242;p29"/>
          <p:cNvSpPr txBox="1"/>
          <p:nvPr/>
        </p:nvSpPr>
        <p:spPr>
          <a:xfrm>
            <a:off x="25925" y="172900"/>
            <a:ext cx="548700" cy="294000"/>
          </a:xfrm>
          <a:prstGeom prst="rect">
            <a:avLst/>
          </a:prstGeom>
          <a:solidFill>
            <a:srgbClr val="1182DA">
              <a:alpha val="45000"/>
            </a:srgbClr>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600">
                <a:solidFill>
                  <a:srgbClr val="FFFFFF"/>
                </a:solidFill>
                <a:latin typeface="Comfortaa"/>
                <a:ea typeface="Comfortaa"/>
                <a:cs typeface="Comfortaa"/>
                <a:sym typeface="Comfortaa"/>
              </a:rPr>
              <a:t>Classes</a:t>
            </a:r>
            <a:endParaRPr b="1" sz="600">
              <a:solidFill>
                <a:srgbClr val="FFFFFF"/>
              </a:solidFill>
              <a:latin typeface="Comfortaa"/>
              <a:ea typeface="Comfortaa"/>
              <a:cs typeface="Comfortaa"/>
              <a:sym typeface="Comfortaa"/>
            </a:endParaRPr>
          </a:p>
        </p:txBody>
      </p:sp>
      <p:sp>
        <p:nvSpPr>
          <p:cNvPr id="243" name="Google Shape;243;p29"/>
          <p:cNvSpPr txBox="1"/>
          <p:nvPr/>
        </p:nvSpPr>
        <p:spPr>
          <a:xfrm>
            <a:off x="691575" y="36175"/>
            <a:ext cx="548700" cy="223200"/>
          </a:xfrm>
          <a:prstGeom prst="rect">
            <a:avLst/>
          </a:prstGeom>
          <a:solidFill>
            <a:srgbClr val="1182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600">
                <a:solidFill>
                  <a:srgbClr val="FFFFFF"/>
                </a:solidFill>
                <a:latin typeface="Comfortaa"/>
                <a:ea typeface="Comfortaa"/>
                <a:cs typeface="Comfortaa"/>
                <a:sym typeface="Comfortaa"/>
              </a:rPr>
              <a:t>Group l</a:t>
            </a:r>
            <a:endParaRPr b="1" sz="600">
              <a:solidFill>
                <a:srgbClr val="FFFFFF"/>
              </a:solidFill>
              <a:latin typeface="Comfortaa"/>
              <a:ea typeface="Comfortaa"/>
              <a:cs typeface="Comfortaa"/>
              <a:sym typeface="Comfortaa"/>
            </a:endParaRPr>
          </a:p>
        </p:txBody>
      </p:sp>
      <p:sp>
        <p:nvSpPr>
          <p:cNvPr id="244" name="Google Shape;244;p29"/>
          <p:cNvSpPr txBox="1"/>
          <p:nvPr/>
        </p:nvSpPr>
        <p:spPr>
          <a:xfrm>
            <a:off x="691575" y="329375"/>
            <a:ext cx="548700" cy="2583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600">
                <a:latin typeface="Comfortaa"/>
                <a:ea typeface="Comfortaa"/>
                <a:cs typeface="Comfortaa"/>
                <a:sym typeface="Comfortaa"/>
              </a:rPr>
              <a:t>Group ll</a:t>
            </a:r>
            <a:endParaRPr b="1" sz="600">
              <a:latin typeface="Comfortaa"/>
              <a:ea typeface="Comfortaa"/>
              <a:cs typeface="Comfortaa"/>
              <a:sym typeface="Comfortaa"/>
            </a:endParaRPr>
          </a:p>
        </p:txBody>
      </p:sp>
      <p:sp>
        <p:nvSpPr>
          <p:cNvPr id="245" name="Google Shape;245;p29"/>
          <p:cNvSpPr txBox="1"/>
          <p:nvPr/>
        </p:nvSpPr>
        <p:spPr>
          <a:xfrm>
            <a:off x="1518675" y="10500"/>
            <a:ext cx="418200" cy="1974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600">
                <a:latin typeface="Comfortaa"/>
                <a:ea typeface="Comfortaa"/>
                <a:cs typeface="Comfortaa"/>
                <a:sym typeface="Comfortaa"/>
              </a:rPr>
              <a:t>cAMP</a:t>
            </a:r>
            <a:endParaRPr b="1" sz="600">
              <a:latin typeface="Comfortaa"/>
              <a:ea typeface="Comfortaa"/>
              <a:cs typeface="Comfortaa"/>
              <a:sym typeface="Comfortaa"/>
            </a:endParaRPr>
          </a:p>
        </p:txBody>
      </p:sp>
      <p:sp>
        <p:nvSpPr>
          <p:cNvPr id="246" name="Google Shape;246;p29"/>
          <p:cNvSpPr txBox="1"/>
          <p:nvPr/>
        </p:nvSpPr>
        <p:spPr>
          <a:xfrm>
            <a:off x="1518675" y="224750"/>
            <a:ext cx="448200" cy="2232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600">
                <a:latin typeface="Comfortaa"/>
                <a:ea typeface="Comfortaa"/>
                <a:cs typeface="Comfortaa"/>
                <a:sym typeface="Comfortaa"/>
              </a:rPr>
              <a:t>cGMP</a:t>
            </a:r>
            <a:endParaRPr b="1" sz="600">
              <a:latin typeface="Comfortaa"/>
              <a:ea typeface="Comfortaa"/>
              <a:cs typeface="Comfortaa"/>
              <a:sym typeface="Comfortaa"/>
            </a:endParaRPr>
          </a:p>
        </p:txBody>
      </p:sp>
      <p:sp>
        <p:nvSpPr>
          <p:cNvPr id="247" name="Google Shape;247;p29"/>
          <p:cNvSpPr txBox="1"/>
          <p:nvPr/>
        </p:nvSpPr>
        <p:spPr>
          <a:xfrm>
            <a:off x="1518664" y="502900"/>
            <a:ext cx="548700" cy="1974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600">
                <a:latin typeface="Comfortaa"/>
                <a:ea typeface="Comfortaa"/>
                <a:cs typeface="Comfortaa"/>
                <a:sym typeface="Comfortaa"/>
              </a:rPr>
              <a:t>Ca++, PI</a:t>
            </a:r>
            <a:endParaRPr b="1" sz="600">
              <a:latin typeface="Comfortaa"/>
              <a:ea typeface="Comfortaa"/>
              <a:cs typeface="Comfortaa"/>
              <a:sym typeface="Comfortaa"/>
            </a:endParaRPr>
          </a:p>
        </p:txBody>
      </p:sp>
      <p:sp>
        <p:nvSpPr>
          <p:cNvPr id="248" name="Google Shape;248;p29"/>
          <p:cNvSpPr txBox="1"/>
          <p:nvPr/>
        </p:nvSpPr>
        <p:spPr>
          <a:xfrm>
            <a:off x="1518675" y="746950"/>
            <a:ext cx="548700" cy="294000"/>
          </a:xfrm>
          <a:prstGeom prst="rect">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600">
                <a:latin typeface="Comfortaa"/>
                <a:ea typeface="Comfortaa"/>
                <a:cs typeface="Comfortaa"/>
                <a:sym typeface="Comfortaa"/>
              </a:rPr>
              <a:t>Tyrosine kinase</a:t>
            </a:r>
            <a:endParaRPr b="1" sz="600">
              <a:latin typeface="Comfortaa"/>
              <a:ea typeface="Comfortaa"/>
              <a:cs typeface="Comfortaa"/>
              <a:sym typeface="Comfortaa"/>
            </a:endParaRPr>
          </a:p>
        </p:txBody>
      </p:sp>
      <p:cxnSp>
        <p:nvCxnSpPr>
          <p:cNvPr id="249" name="Google Shape;249;p29"/>
          <p:cNvCxnSpPr>
            <a:stCxn id="242" idx="3"/>
            <a:endCxn id="243" idx="1"/>
          </p:cNvCxnSpPr>
          <p:nvPr/>
        </p:nvCxnSpPr>
        <p:spPr>
          <a:xfrm flipH="1" rot="10800000">
            <a:off x="574625" y="147700"/>
            <a:ext cx="117000" cy="172200"/>
          </a:xfrm>
          <a:prstGeom prst="bentConnector3">
            <a:avLst>
              <a:gd fmla="val 49979" name="adj1"/>
            </a:avLst>
          </a:prstGeom>
          <a:noFill/>
          <a:ln cap="flat" cmpd="sng" w="9525">
            <a:solidFill>
              <a:schemeClr val="dk2"/>
            </a:solidFill>
            <a:prstDash val="solid"/>
            <a:round/>
            <a:headEnd len="med" w="med" type="none"/>
            <a:tailEnd len="med" w="med" type="none"/>
          </a:ln>
        </p:spPr>
      </p:cxnSp>
      <p:cxnSp>
        <p:nvCxnSpPr>
          <p:cNvPr id="250" name="Google Shape;250;p29"/>
          <p:cNvCxnSpPr>
            <a:stCxn id="242" idx="3"/>
            <a:endCxn id="244" idx="1"/>
          </p:cNvCxnSpPr>
          <p:nvPr/>
        </p:nvCxnSpPr>
        <p:spPr>
          <a:xfrm>
            <a:off x="574625" y="319900"/>
            <a:ext cx="117000" cy="138600"/>
          </a:xfrm>
          <a:prstGeom prst="bentConnector3">
            <a:avLst>
              <a:gd fmla="val 49979" name="adj1"/>
            </a:avLst>
          </a:prstGeom>
          <a:noFill/>
          <a:ln cap="flat" cmpd="sng" w="9525">
            <a:solidFill>
              <a:schemeClr val="dk2"/>
            </a:solidFill>
            <a:prstDash val="solid"/>
            <a:round/>
            <a:headEnd len="med" w="med" type="none"/>
            <a:tailEnd len="med" w="med" type="none"/>
          </a:ln>
        </p:spPr>
      </p:cxnSp>
      <p:cxnSp>
        <p:nvCxnSpPr>
          <p:cNvPr id="251" name="Google Shape;251;p29"/>
          <p:cNvCxnSpPr>
            <a:stCxn id="244" idx="3"/>
            <a:endCxn id="245" idx="1"/>
          </p:cNvCxnSpPr>
          <p:nvPr/>
        </p:nvCxnSpPr>
        <p:spPr>
          <a:xfrm flipH="1" rot="10800000">
            <a:off x="1240275" y="109325"/>
            <a:ext cx="278400" cy="349200"/>
          </a:xfrm>
          <a:prstGeom prst="bentConnector3">
            <a:avLst>
              <a:gd fmla="val 50000" name="adj1"/>
            </a:avLst>
          </a:prstGeom>
          <a:noFill/>
          <a:ln cap="flat" cmpd="sng" w="9525">
            <a:solidFill>
              <a:schemeClr val="dk2"/>
            </a:solidFill>
            <a:prstDash val="solid"/>
            <a:round/>
            <a:headEnd len="med" w="med" type="none"/>
            <a:tailEnd len="med" w="med" type="none"/>
          </a:ln>
        </p:spPr>
      </p:cxnSp>
      <p:cxnSp>
        <p:nvCxnSpPr>
          <p:cNvPr id="252" name="Google Shape;252;p29"/>
          <p:cNvCxnSpPr>
            <a:stCxn id="244" idx="3"/>
            <a:endCxn id="246" idx="1"/>
          </p:cNvCxnSpPr>
          <p:nvPr/>
        </p:nvCxnSpPr>
        <p:spPr>
          <a:xfrm flipH="1" rot="10800000">
            <a:off x="1240275" y="336425"/>
            <a:ext cx="278400" cy="122100"/>
          </a:xfrm>
          <a:prstGeom prst="bentConnector3">
            <a:avLst>
              <a:gd fmla="val 50000" name="adj1"/>
            </a:avLst>
          </a:prstGeom>
          <a:noFill/>
          <a:ln cap="flat" cmpd="sng" w="9525">
            <a:solidFill>
              <a:schemeClr val="dk2"/>
            </a:solidFill>
            <a:prstDash val="solid"/>
            <a:round/>
            <a:headEnd len="med" w="med" type="none"/>
            <a:tailEnd len="med" w="med" type="none"/>
          </a:ln>
        </p:spPr>
      </p:cxnSp>
      <p:cxnSp>
        <p:nvCxnSpPr>
          <p:cNvPr id="253" name="Google Shape;253;p29"/>
          <p:cNvCxnSpPr>
            <a:stCxn id="244" idx="3"/>
            <a:endCxn id="247" idx="1"/>
          </p:cNvCxnSpPr>
          <p:nvPr/>
        </p:nvCxnSpPr>
        <p:spPr>
          <a:xfrm>
            <a:off x="1240275" y="458525"/>
            <a:ext cx="278400" cy="143100"/>
          </a:xfrm>
          <a:prstGeom prst="bentConnector3">
            <a:avLst>
              <a:gd fmla="val 49998" name="adj1"/>
            </a:avLst>
          </a:prstGeom>
          <a:noFill/>
          <a:ln cap="flat" cmpd="sng" w="9525">
            <a:solidFill>
              <a:schemeClr val="dk2"/>
            </a:solidFill>
            <a:prstDash val="solid"/>
            <a:round/>
            <a:headEnd len="med" w="med" type="none"/>
            <a:tailEnd len="med" w="med" type="none"/>
          </a:ln>
        </p:spPr>
      </p:cxnSp>
      <p:cxnSp>
        <p:nvCxnSpPr>
          <p:cNvPr id="254" name="Google Shape;254;p29"/>
          <p:cNvCxnSpPr>
            <a:stCxn id="244" idx="3"/>
            <a:endCxn id="248" idx="1"/>
          </p:cNvCxnSpPr>
          <p:nvPr/>
        </p:nvCxnSpPr>
        <p:spPr>
          <a:xfrm>
            <a:off x="1240275" y="458525"/>
            <a:ext cx="278400" cy="435300"/>
          </a:xfrm>
          <a:prstGeom prst="bentConnector3">
            <a:avLst>
              <a:gd fmla="val 50000" name="adj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8" name="Shape 258"/>
        <p:cNvGrpSpPr/>
        <p:nvPr/>
      </p:nvGrpSpPr>
      <p:grpSpPr>
        <a:xfrm>
          <a:off x="0" y="0"/>
          <a:ext cx="0" cy="0"/>
          <a:chOff x="0" y="0"/>
          <a:chExt cx="0" cy="0"/>
        </a:xfrm>
      </p:grpSpPr>
      <p:sp>
        <p:nvSpPr>
          <p:cNvPr id="259" name="Google Shape;259;p30"/>
          <p:cNvSpPr txBox="1"/>
          <p:nvPr>
            <p:ph idx="12" type="sldNum"/>
          </p:nvPr>
        </p:nvSpPr>
        <p:spPr>
          <a:xfrm>
            <a:off x="8595221" y="4806663"/>
            <a:ext cx="548700" cy="393600"/>
          </a:xfrm>
          <a:prstGeom prst="rect">
            <a:avLst/>
          </a:prstGeom>
        </p:spPr>
        <p:txBody>
          <a:bodyPr anchorCtr="0" anchor="t" bIns="68575" lIns="68575" spcFirstLastPara="1" rIns="68575" wrap="square" tIns="68575">
            <a:noAutofit/>
          </a:bodyPr>
          <a:lstStyle/>
          <a:p>
            <a:pPr indent="0" lvl="0" marL="0" rtl="0" algn="r">
              <a:spcBef>
                <a:spcPts val="0"/>
              </a:spcBef>
              <a:spcAft>
                <a:spcPts val="0"/>
              </a:spcAft>
              <a:buNone/>
            </a:pPr>
            <a:fld id="{00000000-1234-1234-1234-123412341234}" type="slidenum">
              <a:rPr lang="en-GB">
                <a:latin typeface="Arial"/>
                <a:ea typeface="Arial"/>
                <a:cs typeface="Arial"/>
                <a:sym typeface="Arial"/>
              </a:rPr>
              <a:t>‹#›</a:t>
            </a:fld>
            <a:endParaRPr>
              <a:latin typeface="Arial"/>
              <a:ea typeface="Arial"/>
              <a:cs typeface="Arial"/>
              <a:sym typeface="Arial"/>
            </a:endParaRPr>
          </a:p>
        </p:txBody>
      </p:sp>
      <p:sp>
        <p:nvSpPr>
          <p:cNvPr id="260" name="Google Shape;260;p30"/>
          <p:cNvSpPr/>
          <p:nvPr/>
        </p:nvSpPr>
        <p:spPr>
          <a:xfrm>
            <a:off x="0" y="5086353"/>
            <a:ext cx="9144000" cy="57000"/>
          </a:xfrm>
          <a:prstGeom prst="rect">
            <a:avLst/>
          </a:prstGeom>
          <a:gradFill>
            <a:gsLst>
              <a:gs pos="0">
                <a:srgbClr val="3C78D8"/>
              </a:gs>
              <a:gs pos="100000">
                <a:srgbClr val="6D9EEB"/>
              </a:gs>
            </a:gsLst>
            <a:path path="circle">
              <a:fillToRect b="50%" l="50%" r="50%" t="50%"/>
            </a:path>
            <a:tileRect/>
          </a:gradFill>
          <a:ln>
            <a:noFill/>
          </a:ln>
        </p:spPr>
        <p:txBody>
          <a:bodyPr anchorCtr="0" anchor="ctr" bIns="25700" lIns="51425" spcFirstLastPara="1" rIns="51425" wrap="square" tIns="25700">
            <a:noAutofit/>
          </a:bodyPr>
          <a:lstStyle/>
          <a:p>
            <a:pPr indent="0" lvl="0" marL="0" marR="0" rtl="0" algn="ctr">
              <a:spcBef>
                <a:spcPts val="0"/>
              </a:spcBef>
              <a:spcAft>
                <a:spcPts val="0"/>
              </a:spcAft>
              <a:buNone/>
            </a:pPr>
            <a:r>
              <a:t/>
            </a:r>
            <a:endParaRPr b="0" i="0" sz="1100" u="none" cap="none" strike="noStrike">
              <a:solidFill>
                <a:srgbClr val="FFFFFF"/>
              </a:solidFill>
              <a:latin typeface="Calibri"/>
              <a:ea typeface="Calibri"/>
              <a:cs typeface="Calibri"/>
              <a:sym typeface="Calibri"/>
            </a:endParaRPr>
          </a:p>
        </p:txBody>
      </p:sp>
      <p:grpSp>
        <p:nvGrpSpPr>
          <p:cNvPr id="261" name="Google Shape;261;p30"/>
          <p:cNvGrpSpPr/>
          <p:nvPr/>
        </p:nvGrpSpPr>
        <p:grpSpPr>
          <a:xfrm rot="1420390">
            <a:off x="690370" y="-51111"/>
            <a:ext cx="2741505" cy="2860573"/>
            <a:chOff x="645610" y="389364"/>
            <a:chExt cx="3238500" cy="3238500"/>
          </a:xfrm>
        </p:grpSpPr>
        <p:sp>
          <p:nvSpPr>
            <p:cNvPr id="262" name="Google Shape;262;p30"/>
            <p:cNvSpPr/>
            <p:nvPr/>
          </p:nvSpPr>
          <p:spPr>
            <a:xfrm rot="2700000">
              <a:off x="1651374" y="332134"/>
              <a:ext cx="1226972" cy="3352959"/>
            </a:xfrm>
            <a:prstGeom prst="roundRect">
              <a:avLst>
                <a:gd fmla="val 50000" name="adj"/>
              </a:avLst>
            </a:prstGeom>
            <a:solidFill>
              <a:srgbClr val="3C78D8"/>
            </a:solidFill>
            <a:ln>
              <a:noFill/>
            </a:ln>
          </p:spPr>
          <p:txBody>
            <a:bodyPr anchorCtr="0" anchor="ctr" bIns="48000" lIns="48000" spcFirstLastPara="1" rIns="48000" wrap="square" tIns="48000">
              <a:noAutofit/>
            </a:bodyPr>
            <a:lstStyle/>
            <a:p>
              <a:pPr indent="0" lvl="0" marL="0" rtl="0" algn="l">
                <a:spcBef>
                  <a:spcPts val="0"/>
                </a:spcBef>
                <a:spcAft>
                  <a:spcPts val="0"/>
                </a:spcAft>
                <a:buNone/>
              </a:pPr>
              <a:r>
                <a:t/>
              </a:r>
              <a:endParaRPr sz="700">
                <a:latin typeface="Comfortaa"/>
                <a:ea typeface="Comfortaa"/>
                <a:cs typeface="Comfortaa"/>
                <a:sym typeface="Comfortaa"/>
              </a:endParaRPr>
            </a:p>
          </p:txBody>
        </p:sp>
        <p:sp>
          <p:nvSpPr>
            <p:cNvPr id="263" name="Google Shape;263;p30"/>
            <p:cNvSpPr/>
            <p:nvPr/>
          </p:nvSpPr>
          <p:spPr>
            <a:xfrm rot="-2633823">
              <a:off x="1119338" y="2523117"/>
              <a:ext cx="374695" cy="956291"/>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48000" lIns="48000" spcFirstLastPara="1" rIns="48000" wrap="square" tIns="48000">
              <a:noAutofit/>
            </a:bodyPr>
            <a:lstStyle/>
            <a:p>
              <a:pPr indent="0" lvl="0" marL="0" rtl="0" algn="ctr">
                <a:spcBef>
                  <a:spcPts val="0"/>
                </a:spcBef>
                <a:spcAft>
                  <a:spcPts val="0"/>
                </a:spcAft>
                <a:buNone/>
              </a:pPr>
              <a:r>
                <a:rPr b="1" lang="en-GB">
                  <a:solidFill>
                    <a:srgbClr val="666666"/>
                  </a:solidFill>
                  <a:latin typeface="Comfortaa"/>
                  <a:ea typeface="Comfortaa"/>
                  <a:cs typeface="Comfortaa"/>
                  <a:sym typeface="Comfortaa"/>
                </a:rPr>
                <a:t>2</a:t>
              </a:r>
              <a:endParaRPr b="1">
                <a:solidFill>
                  <a:srgbClr val="666666"/>
                </a:solidFill>
                <a:latin typeface="Comfortaa"/>
                <a:ea typeface="Comfortaa"/>
                <a:cs typeface="Comfortaa"/>
                <a:sym typeface="Comfortaa"/>
              </a:endParaRPr>
            </a:p>
          </p:txBody>
        </p:sp>
      </p:grpSp>
      <p:sp>
        <p:nvSpPr>
          <p:cNvPr id="264" name="Google Shape;264;p30"/>
          <p:cNvSpPr txBox="1"/>
          <p:nvPr/>
        </p:nvSpPr>
        <p:spPr>
          <a:xfrm>
            <a:off x="662400" y="1065663"/>
            <a:ext cx="3305400" cy="627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GB" sz="1100">
                <a:solidFill>
                  <a:srgbClr val="FFFFFF"/>
                </a:solidFill>
                <a:latin typeface="Century Gothic"/>
                <a:ea typeface="Century Gothic"/>
                <a:cs typeface="Century Gothic"/>
                <a:sym typeface="Century Gothic"/>
              </a:rPr>
              <a:t>Hormones that bind to cell surface receptors.</a:t>
            </a:r>
            <a:endParaRPr b="1" sz="1100">
              <a:solidFill>
                <a:srgbClr val="FFFFFF"/>
              </a:solidFill>
              <a:latin typeface="Century Gothic"/>
              <a:ea typeface="Century Gothic"/>
              <a:cs typeface="Century Gothic"/>
              <a:sym typeface="Century Gothic"/>
            </a:endParaRPr>
          </a:p>
          <a:p>
            <a:pPr indent="0" lvl="0" marL="0" rtl="0" algn="l">
              <a:lnSpc>
                <a:spcPct val="115000"/>
              </a:lnSpc>
              <a:spcBef>
                <a:spcPts val="1200"/>
              </a:spcBef>
              <a:spcAft>
                <a:spcPts val="0"/>
              </a:spcAft>
              <a:buNone/>
            </a:pPr>
            <a:r>
              <a:t/>
            </a:r>
            <a:endParaRPr b="1" sz="1100">
              <a:solidFill>
                <a:srgbClr val="FFFFFF"/>
              </a:solidFill>
              <a:latin typeface="Century Gothic"/>
              <a:ea typeface="Century Gothic"/>
              <a:cs typeface="Century Gothic"/>
              <a:sym typeface="Century Gothic"/>
            </a:endParaRPr>
          </a:p>
          <a:p>
            <a:pPr indent="0" lvl="0" marL="0" rtl="0" algn="l">
              <a:spcBef>
                <a:spcPts val="1200"/>
              </a:spcBef>
              <a:spcAft>
                <a:spcPts val="0"/>
              </a:spcAft>
              <a:buNone/>
            </a:pPr>
            <a:r>
              <a:t/>
            </a:r>
            <a:endParaRPr b="1" sz="1100">
              <a:solidFill>
                <a:srgbClr val="FFFFFF"/>
              </a:solidFill>
              <a:latin typeface="Century Gothic"/>
              <a:ea typeface="Century Gothic"/>
              <a:cs typeface="Century Gothic"/>
              <a:sym typeface="Century Gothic"/>
            </a:endParaRPr>
          </a:p>
        </p:txBody>
      </p:sp>
      <p:sp>
        <p:nvSpPr>
          <p:cNvPr id="265" name="Google Shape;265;p30"/>
          <p:cNvSpPr txBox="1"/>
          <p:nvPr/>
        </p:nvSpPr>
        <p:spPr>
          <a:xfrm>
            <a:off x="1945025" y="193625"/>
            <a:ext cx="5670900" cy="565500"/>
          </a:xfrm>
          <a:prstGeom prst="rect">
            <a:avLst/>
          </a:prstGeom>
          <a:no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GB" sz="2400">
                <a:solidFill>
                  <a:srgbClr val="3C78D8"/>
                </a:solidFill>
                <a:latin typeface="Comfortaa"/>
                <a:ea typeface="Comfortaa"/>
                <a:cs typeface="Comfortaa"/>
                <a:sym typeface="Comfortaa"/>
              </a:rPr>
              <a:t>Classification of Hormones Based on </a:t>
            </a:r>
            <a:r>
              <a:rPr b="1" lang="en-GB" sz="2400" u="sng">
                <a:solidFill>
                  <a:srgbClr val="3C78D8"/>
                </a:solidFill>
                <a:latin typeface="Comfortaa"/>
                <a:ea typeface="Comfortaa"/>
                <a:cs typeface="Comfortaa"/>
                <a:sym typeface="Comfortaa"/>
              </a:rPr>
              <a:t>Mechanism of Action</a:t>
            </a:r>
            <a:r>
              <a:rPr b="1" lang="en-GB" sz="2400">
                <a:solidFill>
                  <a:srgbClr val="3C78D8"/>
                </a:solidFill>
                <a:latin typeface="Comfortaa"/>
                <a:ea typeface="Comfortaa"/>
                <a:cs typeface="Comfortaa"/>
                <a:sym typeface="Comfortaa"/>
              </a:rPr>
              <a:t> cont.</a:t>
            </a:r>
            <a:endParaRPr b="1" sz="2400">
              <a:solidFill>
                <a:srgbClr val="3C78D8"/>
              </a:solidFill>
              <a:latin typeface="Comfortaa"/>
              <a:ea typeface="Comfortaa"/>
              <a:cs typeface="Comfortaa"/>
              <a:sym typeface="Comfortaa"/>
            </a:endParaRPr>
          </a:p>
        </p:txBody>
      </p:sp>
      <p:sp>
        <p:nvSpPr>
          <p:cNvPr id="266" name="Google Shape;266;p30"/>
          <p:cNvSpPr txBox="1"/>
          <p:nvPr/>
        </p:nvSpPr>
        <p:spPr>
          <a:xfrm>
            <a:off x="300900" y="1692675"/>
            <a:ext cx="3743100" cy="56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990000"/>
                </a:solidFill>
                <a:latin typeface="Century Gothic"/>
                <a:ea typeface="Century Gothic"/>
                <a:cs typeface="Century Gothic"/>
                <a:sym typeface="Century Gothic"/>
              </a:rPr>
              <a:t>A- Second messenger: </a:t>
            </a:r>
            <a:r>
              <a:rPr b="1" lang="en-GB">
                <a:latin typeface="Century Gothic"/>
                <a:ea typeface="Century Gothic"/>
                <a:cs typeface="Century Gothic"/>
                <a:sym typeface="Century Gothic"/>
              </a:rPr>
              <a:t>cAMP</a:t>
            </a:r>
            <a:endParaRPr b="1">
              <a:latin typeface="Century Gothic"/>
              <a:ea typeface="Century Gothic"/>
              <a:cs typeface="Century Gothic"/>
              <a:sym typeface="Century Gothic"/>
            </a:endParaRPr>
          </a:p>
        </p:txBody>
      </p:sp>
      <p:sp>
        <p:nvSpPr>
          <p:cNvPr id="267" name="Google Shape;267;p30"/>
          <p:cNvSpPr txBox="1"/>
          <p:nvPr/>
        </p:nvSpPr>
        <p:spPr>
          <a:xfrm>
            <a:off x="509100" y="1802875"/>
            <a:ext cx="4008900" cy="1953600"/>
          </a:xfrm>
          <a:prstGeom prst="rect">
            <a:avLst/>
          </a:prstGeom>
          <a:noFill/>
          <a:ln>
            <a:noFill/>
          </a:ln>
        </p:spPr>
        <p:txBody>
          <a:bodyPr anchorCtr="0" anchor="t" bIns="91425" lIns="91425" spcFirstLastPara="1" rIns="91425" wrap="square" tIns="91425">
            <a:noAutofit/>
          </a:bodyPr>
          <a:lstStyle/>
          <a:p>
            <a:pPr indent="-298450" lvl="0" marL="457200" rtl="0" algn="l">
              <a:lnSpc>
                <a:spcPct val="115000"/>
              </a:lnSpc>
              <a:spcBef>
                <a:spcPts val="1200"/>
              </a:spcBef>
              <a:spcAft>
                <a:spcPts val="0"/>
              </a:spcAft>
              <a:buSzPts val="1100"/>
              <a:buFont typeface="Century Gothic"/>
              <a:buChar char="●"/>
            </a:pPr>
            <a:r>
              <a:rPr b="1" lang="en-GB" sz="1100">
                <a:latin typeface="Century Gothic"/>
                <a:ea typeface="Century Gothic"/>
                <a:cs typeface="Century Gothic"/>
                <a:sym typeface="Century Gothic"/>
              </a:rPr>
              <a:t>Catecholamines (</a:t>
            </a:r>
            <a:r>
              <a:rPr b="1" lang="en-GB" sz="1100" u="sng">
                <a:solidFill>
                  <a:srgbClr val="CC0000"/>
                </a:solidFill>
                <a:latin typeface="Century Gothic"/>
                <a:ea typeface="Century Gothic"/>
                <a:cs typeface="Century Gothic"/>
                <a:sym typeface="Century Gothic"/>
              </a:rPr>
              <a:t>α2</a:t>
            </a:r>
            <a:r>
              <a:rPr b="1" lang="en-GB" sz="1100">
                <a:latin typeface="Century Gothic"/>
                <a:ea typeface="Century Gothic"/>
                <a:cs typeface="Century Gothic"/>
                <a:sym typeface="Century Gothic"/>
              </a:rPr>
              <a:t>- Adrenergic)</a:t>
            </a:r>
            <a:endParaRPr b="1" sz="1100">
              <a:latin typeface="Century Gothic"/>
              <a:ea typeface="Century Gothic"/>
              <a:cs typeface="Century Gothic"/>
              <a:sym typeface="Century Gothic"/>
            </a:endParaRPr>
          </a:p>
          <a:p>
            <a:pPr indent="-298450" lvl="0" marL="457200" rtl="0" algn="l">
              <a:lnSpc>
                <a:spcPct val="115000"/>
              </a:lnSpc>
              <a:spcBef>
                <a:spcPts val="0"/>
              </a:spcBef>
              <a:spcAft>
                <a:spcPts val="0"/>
              </a:spcAft>
              <a:buSzPts val="1100"/>
              <a:buFont typeface="Century Gothic"/>
              <a:buChar char="●"/>
            </a:pPr>
            <a:r>
              <a:rPr b="1" lang="en-GB" sz="1100">
                <a:latin typeface="Century Gothic"/>
                <a:ea typeface="Century Gothic"/>
                <a:cs typeface="Century Gothic"/>
                <a:sym typeface="Century Gothic"/>
              </a:rPr>
              <a:t>Catecholamines (beta- Adrenergic)</a:t>
            </a:r>
            <a:endParaRPr b="1" sz="1100">
              <a:latin typeface="Century Gothic"/>
              <a:ea typeface="Century Gothic"/>
              <a:cs typeface="Century Gothic"/>
              <a:sym typeface="Century Gothic"/>
            </a:endParaRPr>
          </a:p>
          <a:p>
            <a:pPr indent="-298450" lvl="0" marL="457200" rtl="0" algn="l">
              <a:lnSpc>
                <a:spcPct val="115000"/>
              </a:lnSpc>
              <a:spcBef>
                <a:spcPts val="0"/>
              </a:spcBef>
              <a:spcAft>
                <a:spcPts val="0"/>
              </a:spcAft>
              <a:buSzPts val="1100"/>
              <a:buFont typeface="Century Gothic"/>
              <a:buChar char="●"/>
            </a:pPr>
            <a:r>
              <a:rPr b="1" lang="en-GB" sz="1100">
                <a:latin typeface="Century Gothic"/>
                <a:ea typeface="Century Gothic"/>
                <a:cs typeface="Century Gothic"/>
                <a:sym typeface="Century Gothic"/>
              </a:rPr>
              <a:t>Ant. Pituitary: ACTH, FSH, LH &amp; TSH</a:t>
            </a:r>
            <a:endParaRPr b="1" sz="1100">
              <a:latin typeface="Century Gothic"/>
              <a:ea typeface="Century Gothic"/>
              <a:cs typeface="Century Gothic"/>
              <a:sym typeface="Century Gothic"/>
            </a:endParaRPr>
          </a:p>
          <a:p>
            <a:pPr indent="-298450" lvl="0" marL="457200" rtl="0" algn="l">
              <a:lnSpc>
                <a:spcPct val="115000"/>
              </a:lnSpc>
              <a:spcBef>
                <a:spcPts val="0"/>
              </a:spcBef>
              <a:spcAft>
                <a:spcPts val="0"/>
              </a:spcAft>
              <a:buSzPts val="1100"/>
              <a:buFont typeface="Century Gothic"/>
              <a:buChar char="●"/>
            </a:pPr>
            <a:r>
              <a:rPr b="1" lang="en-GB" sz="1100">
                <a:latin typeface="Century Gothic"/>
                <a:ea typeface="Century Gothic"/>
                <a:cs typeface="Century Gothic"/>
                <a:sym typeface="Century Gothic"/>
              </a:rPr>
              <a:t>ADH (Renal </a:t>
            </a:r>
            <a:r>
              <a:rPr b="1" lang="en-GB" sz="1100" u="sng">
                <a:solidFill>
                  <a:srgbClr val="CC0000"/>
                </a:solidFill>
                <a:latin typeface="Century Gothic"/>
                <a:ea typeface="Century Gothic"/>
                <a:cs typeface="Century Gothic"/>
                <a:sym typeface="Century Gothic"/>
              </a:rPr>
              <a:t>V2</a:t>
            </a:r>
            <a:r>
              <a:rPr b="1" lang="en-GB" sz="1100">
                <a:latin typeface="Century Gothic"/>
                <a:ea typeface="Century Gothic"/>
                <a:cs typeface="Century Gothic"/>
                <a:sym typeface="Century Gothic"/>
              </a:rPr>
              <a:t>-receptor)</a:t>
            </a:r>
            <a:endParaRPr b="1" sz="1100">
              <a:latin typeface="Century Gothic"/>
              <a:ea typeface="Century Gothic"/>
              <a:cs typeface="Century Gothic"/>
              <a:sym typeface="Century Gothic"/>
            </a:endParaRPr>
          </a:p>
          <a:p>
            <a:pPr indent="-298450" lvl="0" marL="457200" rtl="0" algn="l">
              <a:lnSpc>
                <a:spcPct val="115000"/>
              </a:lnSpc>
              <a:spcBef>
                <a:spcPts val="0"/>
              </a:spcBef>
              <a:spcAft>
                <a:spcPts val="0"/>
              </a:spcAft>
              <a:buSzPts val="1100"/>
              <a:buFont typeface="Century Gothic"/>
              <a:buChar char="●"/>
            </a:pPr>
            <a:r>
              <a:rPr b="1" lang="en-GB" sz="1100">
                <a:latin typeface="Century Gothic"/>
                <a:ea typeface="Century Gothic"/>
                <a:cs typeface="Century Gothic"/>
                <a:sym typeface="Century Gothic"/>
              </a:rPr>
              <a:t>Calcitonin &amp; PTH</a:t>
            </a:r>
            <a:endParaRPr b="1" sz="1100">
              <a:latin typeface="Century Gothic"/>
              <a:ea typeface="Century Gothic"/>
              <a:cs typeface="Century Gothic"/>
              <a:sym typeface="Century Gothic"/>
            </a:endParaRPr>
          </a:p>
          <a:p>
            <a:pPr indent="-298450" lvl="0" marL="457200" rtl="0" algn="l">
              <a:lnSpc>
                <a:spcPct val="115000"/>
              </a:lnSpc>
              <a:spcBef>
                <a:spcPts val="0"/>
              </a:spcBef>
              <a:spcAft>
                <a:spcPts val="0"/>
              </a:spcAft>
              <a:buSzPts val="1100"/>
              <a:buFont typeface="Century Gothic"/>
              <a:buChar char="●"/>
            </a:pPr>
            <a:r>
              <a:rPr b="1" lang="en-GB" sz="1100">
                <a:latin typeface="Century Gothic"/>
                <a:ea typeface="Century Gothic"/>
                <a:cs typeface="Century Gothic"/>
                <a:sym typeface="Century Gothic"/>
              </a:rPr>
              <a:t>Glucagon</a:t>
            </a:r>
            <a:endParaRPr b="1" sz="1100">
              <a:latin typeface="Century Gothic"/>
              <a:ea typeface="Century Gothic"/>
              <a:cs typeface="Century Gothic"/>
              <a:sym typeface="Century Gothic"/>
            </a:endParaRPr>
          </a:p>
          <a:p>
            <a:pPr indent="0" lvl="0" marL="0" rtl="0" algn="l">
              <a:spcBef>
                <a:spcPts val="1200"/>
              </a:spcBef>
              <a:spcAft>
                <a:spcPts val="0"/>
              </a:spcAft>
              <a:buNone/>
            </a:pPr>
            <a:r>
              <a:t/>
            </a:r>
            <a:endParaRPr b="1" sz="1100">
              <a:latin typeface="Century Gothic"/>
              <a:ea typeface="Century Gothic"/>
              <a:cs typeface="Century Gothic"/>
              <a:sym typeface="Century Gothic"/>
            </a:endParaRPr>
          </a:p>
        </p:txBody>
      </p:sp>
      <p:pic>
        <p:nvPicPr>
          <p:cNvPr id="268" name="Google Shape;268;p30"/>
          <p:cNvPicPr preferRelativeResize="0"/>
          <p:nvPr/>
        </p:nvPicPr>
        <p:blipFill>
          <a:blip r:embed="rId3">
            <a:alphaModFix/>
          </a:blip>
          <a:stretch>
            <a:fillRect/>
          </a:stretch>
        </p:blipFill>
        <p:spPr>
          <a:xfrm>
            <a:off x="4209900" y="3639325"/>
            <a:ext cx="4607526" cy="1413075"/>
          </a:xfrm>
          <a:prstGeom prst="rect">
            <a:avLst/>
          </a:prstGeom>
          <a:noFill/>
          <a:ln>
            <a:noFill/>
          </a:ln>
        </p:spPr>
      </p:pic>
      <p:sp>
        <p:nvSpPr>
          <p:cNvPr id="269" name="Google Shape;269;p30"/>
          <p:cNvSpPr txBox="1"/>
          <p:nvPr/>
        </p:nvSpPr>
        <p:spPr>
          <a:xfrm>
            <a:off x="43225" y="3453975"/>
            <a:ext cx="4114800" cy="161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900">
                <a:solidFill>
                  <a:srgbClr val="FFFFFF"/>
                </a:solidFill>
                <a:highlight>
                  <a:srgbClr val="B7B7B7"/>
                </a:highlight>
                <a:latin typeface="Century Gothic"/>
                <a:ea typeface="Century Gothic"/>
                <a:cs typeface="Century Gothic"/>
                <a:sym typeface="Century Gothic"/>
              </a:rPr>
              <a:t>Explanation for the PIC:</a:t>
            </a:r>
            <a:endParaRPr sz="800">
              <a:latin typeface="Century Gothic"/>
              <a:ea typeface="Century Gothic"/>
              <a:cs typeface="Century Gothic"/>
              <a:sym typeface="Century Gothic"/>
            </a:endParaRPr>
          </a:p>
          <a:p>
            <a:pPr indent="0" lvl="0" marL="0" rtl="0" algn="l">
              <a:spcBef>
                <a:spcPts val="0"/>
              </a:spcBef>
              <a:spcAft>
                <a:spcPts val="0"/>
              </a:spcAft>
              <a:buNone/>
            </a:pPr>
            <a:r>
              <a:rPr lang="en-GB" sz="800">
                <a:solidFill>
                  <a:srgbClr val="B7B7B7"/>
                </a:solidFill>
                <a:latin typeface="Century Gothic"/>
                <a:ea typeface="Century Gothic"/>
                <a:cs typeface="Century Gothic"/>
                <a:sym typeface="Century Gothic"/>
              </a:rPr>
              <a:t>The effect of the activated, occupied GPCR on second messenger formation is not direct but, rather, is mediated by specialized trimeric proteins (α, β, γ subunits) of the cell membrane. These proteins, referred to as G proteins because they bind guanosine nucleotides (GTP and GDP), form a link in the chain of communication between the receptor and adenylyl cyclase . </a:t>
            </a:r>
            <a:r>
              <a:rPr b="1" lang="en-GB" sz="800">
                <a:solidFill>
                  <a:srgbClr val="CC0000"/>
                </a:solidFill>
                <a:latin typeface="Century Gothic"/>
                <a:ea typeface="Century Gothic"/>
                <a:cs typeface="Century Gothic"/>
                <a:sym typeface="Century Gothic"/>
              </a:rPr>
              <a:t>In the inactive form of a G protein, the α-subunit is bound to GDP, Binding of ligand causes a conformational change in the receptor, triggering replacement of this GDP with GTP. The GTP-bound form of the α subunit dissociates from the βγ subunits and moves to adenylyl cyclase, which is thereby activated and convert ATP into cAMP. </a:t>
            </a:r>
            <a:r>
              <a:rPr lang="en-GB" sz="800">
                <a:solidFill>
                  <a:srgbClr val="B7B7B7"/>
                </a:solidFill>
                <a:latin typeface="Century Gothic"/>
                <a:ea typeface="Century Gothic"/>
                <a:cs typeface="Century Gothic"/>
                <a:sym typeface="Century Gothic"/>
              </a:rPr>
              <a:t>Many molecules of active Gα protein are formed by one activated receptor.</a:t>
            </a:r>
            <a:endParaRPr sz="800">
              <a:solidFill>
                <a:srgbClr val="B7B7B7"/>
              </a:solidFill>
              <a:latin typeface="Century Gothic"/>
              <a:ea typeface="Century Gothic"/>
              <a:cs typeface="Century Gothic"/>
              <a:sym typeface="Century Gothic"/>
            </a:endParaRPr>
          </a:p>
        </p:txBody>
      </p:sp>
      <p:sp>
        <p:nvSpPr>
          <p:cNvPr id="270" name="Google Shape;270;p30"/>
          <p:cNvSpPr txBox="1"/>
          <p:nvPr/>
        </p:nvSpPr>
        <p:spPr>
          <a:xfrm>
            <a:off x="0" y="3234950"/>
            <a:ext cx="49620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200">
                <a:solidFill>
                  <a:srgbClr val="1182DA"/>
                </a:solidFill>
                <a:latin typeface="Century Gothic"/>
                <a:ea typeface="Century Gothic"/>
                <a:cs typeface="Century Gothic"/>
                <a:sym typeface="Century Gothic"/>
              </a:rPr>
              <a:t>1- Cascade for </a:t>
            </a:r>
            <a:r>
              <a:rPr b="1" lang="en-GB" sz="1200" u="sng">
                <a:solidFill>
                  <a:srgbClr val="1182DA"/>
                </a:solidFill>
                <a:latin typeface="Century Gothic"/>
                <a:ea typeface="Century Gothic"/>
                <a:cs typeface="Century Gothic"/>
                <a:sym typeface="Century Gothic"/>
              </a:rPr>
              <a:t>formation</a:t>
            </a:r>
            <a:r>
              <a:rPr b="1" lang="en-GB" sz="1200">
                <a:solidFill>
                  <a:srgbClr val="1182DA"/>
                </a:solidFill>
                <a:latin typeface="Century Gothic"/>
                <a:ea typeface="Century Gothic"/>
                <a:cs typeface="Century Gothic"/>
                <a:sym typeface="Century Gothic"/>
              </a:rPr>
              <a:t> of cAMP by cell-surface hormones:</a:t>
            </a:r>
            <a:endParaRPr b="1" sz="1200">
              <a:solidFill>
                <a:srgbClr val="1182DA"/>
              </a:solidFill>
              <a:latin typeface="Century Gothic"/>
              <a:ea typeface="Century Gothic"/>
              <a:cs typeface="Century Gothic"/>
              <a:sym typeface="Century Gothic"/>
            </a:endParaRPr>
          </a:p>
        </p:txBody>
      </p:sp>
      <p:pic>
        <p:nvPicPr>
          <p:cNvPr id="271" name="Google Shape;271;p30"/>
          <p:cNvPicPr preferRelativeResize="0"/>
          <p:nvPr/>
        </p:nvPicPr>
        <p:blipFill>
          <a:blip r:embed="rId4">
            <a:alphaModFix/>
          </a:blip>
          <a:stretch>
            <a:fillRect/>
          </a:stretch>
        </p:blipFill>
        <p:spPr>
          <a:xfrm>
            <a:off x="7676350" y="1041050"/>
            <a:ext cx="1339900" cy="2249150"/>
          </a:xfrm>
          <a:prstGeom prst="rect">
            <a:avLst/>
          </a:prstGeom>
          <a:noFill/>
          <a:ln>
            <a:noFill/>
          </a:ln>
        </p:spPr>
      </p:pic>
      <p:sp>
        <p:nvSpPr>
          <p:cNvPr id="272" name="Google Shape;272;p30"/>
          <p:cNvSpPr txBox="1"/>
          <p:nvPr/>
        </p:nvSpPr>
        <p:spPr>
          <a:xfrm>
            <a:off x="4481075" y="1023250"/>
            <a:ext cx="1971000" cy="25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200">
                <a:solidFill>
                  <a:srgbClr val="1182DA"/>
                </a:solidFill>
                <a:latin typeface="Century Gothic"/>
                <a:ea typeface="Century Gothic"/>
                <a:cs typeface="Century Gothic"/>
                <a:sym typeface="Century Gothic"/>
              </a:rPr>
              <a:t>2- </a:t>
            </a:r>
            <a:r>
              <a:rPr b="1" lang="en-GB" sz="1200" u="sng">
                <a:solidFill>
                  <a:srgbClr val="1182DA"/>
                </a:solidFill>
                <a:latin typeface="Century Gothic"/>
                <a:ea typeface="Century Gothic"/>
                <a:cs typeface="Century Gothic"/>
                <a:sym typeface="Century Gothic"/>
              </a:rPr>
              <a:t>Actions</a:t>
            </a:r>
            <a:r>
              <a:rPr b="1" lang="en-GB" sz="1200">
                <a:solidFill>
                  <a:srgbClr val="1182DA"/>
                </a:solidFill>
                <a:latin typeface="Century Gothic"/>
                <a:ea typeface="Century Gothic"/>
                <a:cs typeface="Century Gothic"/>
                <a:sym typeface="Century Gothic"/>
              </a:rPr>
              <a:t> of cAMP:</a:t>
            </a:r>
            <a:endParaRPr b="1" sz="1200">
              <a:solidFill>
                <a:srgbClr val="1182DA"/>
              </a:solidFill>
              <a:latin typeface="Century Gothic"/>
              <a:ea typeface="Century Gothic"/>
              <a:cs typeface="Century Gothic"/>
              <a:sym typeface="Century Gothic"/>
            </a:endParaRPr>
          </a:p>
        </p:txBody>
      </p:sp>
      <p:sp>
        <p:nvSpPr>
          <p:cNvPr id="273" name="Google Shape;273;p30"/>
          <p:cNvSpPr txBox="1"/>
          <p:nvPr/>
        </p:nvSpPr>
        <p:spPr>
          <a:xfrm>
            <a:off x="4439000" y="1291250"/>
            <a:ext cx="3153000" cy="195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900">
                <a:solidFill>
                  <a:srgbClr val="FFFFFF"/>
                </a:solidFill>
                <a:highlight>
                  <a:srgbClr val="B7B7B7"/>
                </a:highlight>
                <a:latin typeface="Century Gothic"/>
                <a:ea typeface="Century Gothic"/>
                <a:cs typeface="Century Gothic"/>
                <a:sym typeface="Century Gothic"/>
              </a:rPr>
              <a:t>Explanation for the PIC:</a:t>
            </a:r>
            <a:endParaRPr sz="800">
              <a:latin typeface="Century Gothic"/>
              <a:ea typeface="Century Gothic"/>
              <a:cs typeface="Century Gothic"/>
              <a:sym typeface="Century Gothic"/>
            </a:endParaRPr>
          </a:p>
          <a:p>
            <a:pPr indent="0" lvl="0" marL="0" rtl="0" algn="l">
              <a:spcBef>
                <a:spcPts val="0"/>
              </a:spcBef>
              <a:spcAft>
                <a:spcPts val="0"/>
              </a:spcAft>
              <a:buNone/>
            </a:pPr>
            <a:r>
              <a:rPr lang="en-GB" sz="800">
                <a:solidFill>
                  <a:srgbClr val="B7B7B7"/>
                </a:solidFill>
                <a:latin typeface="Century Gothic"/>
                <a:ea typeface="Century Gothic"/>
                <a:cs typeface="Century Gothic"/>
                <a:sym typeface="Century Gothic"/>
              </a:rPr>
              <a:t>Cyclic AMP activates protein kinase A by binding to its two regulatory subunits, causing the release of active catalytic subunits. The active subunits catalyze the transfer of phosphate from ATP to specific serine or threonine residues of protein substrates. The phosphorylated proteins may act directly on the cell’s ion channels, or, if enzymes, may become activated or inhibited. Protein kinase A can also phosphorylate proteins that bind to DNA, causing changes in gene expression. The phosphate groups added to proteins by protein kinases are removed by protein phosphatases. This ensures that changes in protein activity induced by phosphorylation are not permanent.</a:t>
            </a:r>
            <a:endParaRPr sz="800">
              <a:solidFill>
                <a:srgbClr val="B7B7B7"/>
              </a:solidFill>
              <a:latin typeface="Century Gothic"/>
              <a:ea typeface="Century Gothic"/>
              <a:cs typeface="Century Gothic"/>
              <a:sym typeface="Century Gothic"/>
            </a:endParaRPr>
          </a:p>
        </p:txBody>
      </p:sp>
      <p:sp>
        <p:nvSpPr>
          <p:cNvPr id="274" name="Google Shape;274;p30"/>
          <p:cNvSpPr txBox="1"/>
          <p:nvPr/>
        </p:nvSpPr>
        <p:spPr>
          <a:xfrm>
            <a:off x="25925" y="172900"/>
            <a:ext cx="548700" cy="294000"/>
          </a:xfrm>
          <a:prstGeom prst="rect">
            <a:avLst/>
          </a:prstGeom>
          <a:solidFill>
            <a:srgbClr val="1182DA">
              <a:alpha val="45000"/>
            </a:srgbClr>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600">
                <a:solidFill>
                  <a:srgbClr val="FFFFFF"/>
                </a:solidFill>
                <a:latin typeface="Comfortaa"/>
                <a:ea typeface="Comfortaa"/>
                <a:cs typeface="Comfortaa"/>
                <a:sym typeface="Comfortaa"/>
              </a:rPr>
              <a:t>Classes</a:t>
            </a:r>
            <a:endParaRPr b="1" sz="600">
              <a:solidFill>
                <a:srgbClr val="FFFFFF"/>
              </a:solidFill>
              <a:latin typeface="Comfortaa"/>
              <a:ea typeface="Comfortaa"/>
              <a:cs typeface="Comfortaa"/>
              <a:sym typeface="Comfortaa"/>
            </a:endParaRPr>
          </a:p>
        </p:txBody>
      </p:sp>
      <p:sp>
        <p:nvSpPr>
          <p:cNvPr id="275" name="Google Shape;275;p30"/>
          <p:cNvSpPr txBox="1"/>
          <p:nvPr/>
        </p:nvSpPr>
        <p:spPr>
          <a:xfrm>
            <a:off x="691575" y="36175"/>
            <a:ext cx="548700" cy="2232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600">
                <a:latin typeface="Comfortaa"/>
                <a:ea typeface="Comfortaa"/>
                <a:cs typeface="Comfortaa"/>
                <a:sym typeface="Comfortaa"/>
              </a:rPr>
              <a:t>Group l</a:t>
            </a:r>
            <a:endParaRPr b="1" sz="600">
              <a:latin typeface="Comfortaa"/>
              <a:ea typeface="Comfortaa"/>
              <a:cs typeface="Comfortaa"/>
              <a:sym typeface="Comfortaa"/>
            </a:endParaRPr>
          </a:p>
        </p:txBody>
      </p:sp>
      <p:sp>
        <p:nvSpPr>
          <p:cNvPr id="276" name="Google Shape;276;p30"/>
          <p:cNvSpPr txBox="1"/>
          <p:nvPr/>
        </p:nvSpPr>
        <p:spPr>
          <a:xfrm>
            <a:off x="691575" y="329375"/>
            <a:ext cx="548700" cy="258300"/>
          </a:xfrm>
          <a:prstGeom prst="rect">
            <a:avLst/>
          </a:prstGeom>
          <a:solidFill>
            <a:srgbClr val="1182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600">
                <a:solidFill>
                  <a:srgbClr val="FFFFFF"/>
                </a:solidFill>
                <a:latin typeface="Comfortaa"/>
                <a:ea typeface="Comfortaa"/>
                <a:cs typeface="Comfortaa"/>
                <a:sym typeface="Comfortaa"/>
              </a:rPr>
              <a:t>Group ll</a:t>
            </a:r>
            <a:endParaRPr b="1" sz="600">
              <a:solidFill>
                <a:srgbClr val="FFFFFF"/>
              </a:solidFill>
              <a:latin typeface="Comfortaa"/>
              <a:ea typeface="Comfortaa"/>
              <a:cs typeface="Comfortaa"/>
              <a:sym typeface="Comfortaa"/>
            </a:endParaRPr>
          </a:p>
        </p:txBody>
      </p:sp>
      <p:sp>
        <p:nvSpPr>
          <p:cNvPr id="277" name="Google Shape;277;p30"/>
          <p:cNvSpPr txBox="1"/>
          <p:nvPr/>
        </p:nvSpPr>
        <p:spPr>
          <a:xfrm>
            <a:off x="1518675" y="10500"/>
            <a:ext cx="418200" cy="197400"/>
          </a:xfrm>
          <a:prstGeom prst="rect">
            <a:avLst/>
          </a:prstGeom>
          <a:solidFill>
            <a:srgbClr val="1182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600">
                <a:solidFill>
                  <a:srgbClr val="FFFFFF"/>
                </a:solidFill>
                <a:latin typeface="Comfortaa"/>
                <a:ea typeface="Comfortaa"/>
                <a:cs typeface="Comfortaa"/>
                <a:sym typeface="Comfortaa"/>
              </a:rPr>
              <a:t>cAMP</a:t>
            </a:r>
            <a:endParaRPr b="1" sz="600">
              <a:solidFill>
                <a:srgbClr val="FFFFFF"/>
              </a:solidFill>
              <a:latin typeface="Comfortaa"/>
              <a:ea typeface="Comfortaa"/>
              <a:cs typeface="Comfortaa"/>
              <a:sym typeface="Comfortaa"/>
            </a:endParaRPr>
          </a:p>
        </p:txBody>
      </p:sp>
      <p:sp>
        <p:nvSpPr>
          <p:cNvPr id="278" name="Google Shape;278;p30"/>
          <p:cNvSpPr txBox="1"/>
          <p:nvPr/>
        </p:nvSpPr>
        <p:spPr>
          <a:xfrm>
            <a:off x="1518675" y="224750"/>
            <a:ext cx="448200" cy="2232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600">
                <a:latin typeface="Comfortaa"/>
                <a:ea typeface="Comfortaa"/>
                <a:cs typeface="Comfortaa"/>
                <a:sym typeface="Comfortaa"/>
              </a:rPr>
              <a:t>cGMP</a:t>
            </a:r>
            <a:endParaRPr b="1" sz="600">
              <a:latin typeface="Comfortaa"/>
              <a:ea typeface="Comfortaa"/>
              <a:cs typeface="Comfortaa"/>
              <a:sym typeface="Comfortaa"/>
            </a:endParaRPr>
          </a:p>
        </p:txBody>
      </p:sp>
      <p:sp>
        <p:nvSpPr>
          <p:cNvPr id="279" name="Google Shape;279;p30"/>
          <p:cNvSpPr txBox="1"/>
          <p:nvPr/>
        </p:nvSpPr>
        <p:spPr>
          <a:xfrm>
            <a:off x="1518664" y="502900"/>
            <a:ext cx="548700" cy="1974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600">
                <a:latin typeface="Comfortaa"/>
                <a:ea typeface="Comfortaa"/>
                <a:cs typeface="Comfortaa"/>
                <a:sym typeface="Comfortaa"/>
              </a:rPr>
              <a:t>Ca++, PI</a:t>
            </a:r>
            <a:endParaRPr b="1" sz="600">
              <a:latin typeface="Comfortaa"/>
              <a:ea typeface="Comfortaa"/>
              <a:cs typeface="Comfortaa"/>
              <a:sym typeface="Comfortaa"/>
            </a:endParaRPr>
          </a:p>
        </p:txBody>
      </p:sp>
      <p:sp>
        <p:nvSpPr>
          <p:cNvPr id="280" name="Google Shape;280;p30"/>
          <p:cNvSpPr txBox="1"/>
          <p:nvPr/>
        </p:nvSpPr>
        <p:spPr>
          <a:xfrm>
            <a:off x="1518675" y="746950"/>
            <a:ext cx="548700" cy="294000"/>
          </a:xfrm>
          <a:prstGeom prst="rect">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600">
                <a:latin typeface="Comfortaa"/>
                <a:ea typeface="Comfortaa"/>
                <a:cs typeface="Comfortaa"/>
                <a:sym typeface="Comfortaa"/>
              </a:rPr>
              <a:t>Tyrosine kinase</a:t>
            </a:r>
            <a:endParaRPr b="1" sz="600">
              <a:latin typeface="Comfortaa"/>
              <a:ea typeface="Comfortaa"/>
              <a:cs typeface="Comfortaa"/>
              <a:sym typeface="Comfortaa"/>
            </a:endParaRPr>
          </a:p>
        </p:txBody>
      </p:sp>
      <p:cxnSp>
        <p:nvCxnSpPr>
          <p:cNvPr id="281" name="Google Shape;281;p30"/>
          <p:cNvCxnSpPr>
            <a:stCxn id="274" idx="3"/>
            <a:endCxn id="275" idx="1"/>
          </p:cNvCxnSpPr>
          <p:nvPr/>
        </p:nvCxnSpPr>
        <p:spPr>
          <a:xfrm flipH="1" rot="10800000">
            <a:off x="574625" y="147700"/>
            <a:ext cx="117000" cy="172200"/>
          </a:xfrm>
          <a:prstGeom prst="bentConnector3">
            <a:avLst>
              <a:gd fmla="val 49979" name="adj1"/>
            </a:avLst>
          </a:prstGeom>
          <a:noFill/>
          <a:ln cap="flat" cmpd="sng" w="9525">
            <a:solidFill>
              <a:schemeClr val="dk2"/>
            </a:solidFill>
            <a:prstDash val="solid"/>
            <a:round/>
            <a:headEnd len="med" w="med" type="none"/>
            <a:tailEnd len="med" w="med" type="none"/>
          </a:ln>
        </p:spPr>
      </p:cxnSp>
      <p:cxnSp>
        <p:nvCxnSpPr>
          <p:cNvPr id="282" name="Google Shape;282;p30"/>
          <p:cNvCxnSpPr>
            <a:stCxn id="274" idx="3"/>
            <a:endCxn id="276" idx="1"/>
          </p:cNvCxnSpPr>
          <p:nvPr/>
        </p:nvCxnSpPr>
        <p:spPr>
          <a:xfrm>
            <a:off x="574625" y="319900"/>
            <a:ext cx="117000" cy="138600"/>
          </a:xfrm>
          <a:prstGeom prst="bentConnector3">
            <a:avLst>
              <a:gd fmla="val 49979" name="adj1"/>
            </a:avLst>
          </a:prstGeom>
          <a:noFill/>
          <a:ln cap="flat" cmpd="sng" w="9525">
            <a:solidFill>
              <a:schemeClr val="dk2"/>
            </a:solidFill>
            <a:prstDash val="solid"/>
            <a:round/>
            <a:headEnd len="med" w="med" type="none"/>
            <a:tailEnd len="med" w="med" type="none"/>
          </a:ln>
        </p:spPr>
      </p:cxnSp>
      <p:cxnSp>
        <p:nvCxnSpPr>
          <p:cNvPr id="283" name="Google Shape;283;p30"/>
          <p:cNvCxnSpPr>
            <a:stCxn id="276" idx="3"/>
            <a:endCxn id="277" idx="1"/>
          </p:cNvCxnSpPr>
          <p:nvPr/>
        </p:nvCxnSpPr>
        <p:spPr>
          <a:xfrm flipH="1" rot="10800000">
            <a:off x="1240275" y="109325"/>
            <a:ext cx="278400" cy="349200"/>
          </a:xfrm>
          <a:prstGeom prst="bentConnector3">
            <a:avLst>
              <a:gd fmla="val 50000" name="adj1"/>
            </a:avLst>
          </a:prstGeom>
          <a:noFill/>
          <a:ln cap="flat" cmpd="sng" w="9525">
            <a:solidFill>
              <a:schemeClr val="dk2"/>
            </a:solidFill>
            <a:prstDash val="solid"/>
            <a:round/>
            <a:headEnd len="med" w="med" type="none"/>
            <a:tailEnd len="med" w="med" type="none"/>
          </a:ln>
        </p:spPr>
      </p:cxnSp>
      <p:cxnSp>
        <p:nvCxnSpPr>
          <p:cNvPr id="284" name="Google Shape;284;p30"/>
          <p:cNvCxnSpPr>
            <a:stCxn id="276" idx="3"/>
            <a:endCxn id="278" idx="1"/>
          </p:cNvCxnSpPr>
          <p:nvPr/>
        </p:nvCxnSpPr>
        <p:spPr>
          <a:xfrm flipH="1" rot="10800000">
            <a:off x="1240275" y="336425"/>
            <a:ext cx="278400" cy="122100"/>
          </a:xfrm>
          <a:prstGeom prst="bentConnector3">
            <a:avLst>
              <a:gd fmla="val 50000" name="adj1"/>
            </a:avLst>
          </a:prstGeom>
          <a:noFill/>
          <a:ln cap="flat" cmpd="sng" w="9525">
            <a:solidFill>
              <a:schemeClr val="dk2"/>
            </a:solidFill>
            <a:prstDash val="solid"/>
            <a:round/>
            <a:headEnd len="med" w="med" type="none"/>
            <a:tailEnd len="med" w="med" type="none"/>
          </a:ln>
        </p:spPr>
      </p:cxnSp>
      <p:cxnSp>
        <p:nvCxnSpPr>
          <p:cNvPr id="285" name="Google Shape;285;p30"/>
          <p:cNvCxnSpPr>
            <a:stCxn id="276" idx="3"/>
            <a:endCxn id="279" idx="1"/>
          </p:cNvCxnSpPr>
          <p:nvPr/>
        </p:nvCxnSpPr>
        <p:spPr>
          <a:xfrm>
            <a:off x="1240275" y="458525"/>
            <a:ext cx="278400" cy="143100"/>
          </a:xfrm>
          <a:prstGeom prst="bentConnector3">
            <a:avLst>
              <a:gd fmla="val 49998" name="adj1"/>
            </a:avLst>
          </a:prstGeom>
          <a:noFill/>
          <a:ln cap="flat" cmpd="sng" w="9525">
            <a:solidFill>
              <a:schemeClr val="dk2"/>
            </a:solidFill>
            <a:prstDash val="solid"/>
            <a:round/>
            <a:headEnd len="med" w="med" type="none"/>
            <a:tailEnd len="med" w="med" type="none"/>
          </a:ln>
        </p:spPr>
      </p:cxnSp>
      <p:cxnSp>
        <p:nvCxnSpPr>
          <p:cNvPr id="286" name="Google Shape;286;p30"/>
          <p:cNvCxnSpPr>
            <a:stCxn id="276" idx="3"/>
            <a:endCxn id="280" idx="1"/>
          </p:cNvCxnSpPr>
          <p:nvPr/>
        </p:nvCxnSpPr>
        <p:spPr>
          <a:xfrm>
            <a:off x="1240275" y="458525"/>
            <a:ext cx="278400" cy="435300"/>
          </a:xfrm>
          <a:prstGeom prst="bentConnector3">
            <a:avLst>
              <a:gd fmla="val 50000" name="adj1"/>
            </a:avLst>
          </a:prstGeom>
          <a:noFill/>
          <a:ln cap="flat" cmpd="sng" w="9525">
            <a:solidFill>
              <a:schemeClr val="dk2"/>
            </a:solidFill>
            <a:prstDash val="solid"/>
            <a:round/>
            <a:headEnd len="med" w="med" type="none"/>
            <a:tailEnd len="med" w="med" type="none"/>
          </a:ln>
        </p:spPr>
      </p:cxnSp>
      <p:sp>
        <p:nvSpPr>
          <p:cNvPr id="287" name="Google Shape;287;p30"/>
          <p:cNvSpPr/>
          <p:nvPr/>
        </p:nvSpPr>
        <p:spPr>
          <a:xfrm>
            <a:off x="0" y="1739625"/>
            <a:ext cx="418200" cy="258300"/>
          </a:xfrm>
          <a:prstGeom prst="star5">
            <a:avLst>
              <a:gd fmla="val 19098" name="adj"/>
              <a:gd fmla="val 105146" name="hf"/>
              <a:gd fmla="val 110557" name="vf"/>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30"/>
          <p:cNvSpPr txBox="1"/>
          <p:nvPr/>
        </p:nvSpPr>
        <p:spPr>
          <a:xfrm>
            <a:off x="43225" y="2128200"/>
            <a:ext cx="648300" cy="1007400"/>
          </a:xfrm>
          <a:prstGeom prst="rect">
            <a:avLst/>
          </a:prstGeom>
          <a:noFill/>
          <a:ln cap="flat" cmpd="sng" w="9525">
            <a:solidFill>
              <a:srgbClr val="0F6FC6"/>
            </a:solidFill>
            <a:prstDash val="dash"/>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sz="700">
                <a:solidFill>
                  <a:srgbClr val="CC0000"/>
                </a:solidFill>
                <a:latin typeface="Cabin"/>
                <a:ea typeface="Cabin"/>
                <a:cs typeface="Cabin"/>
                <a:sym typeface="Cabin"/>
              </a:rPr>
              <a:t>Examples are important</a:t>
            </a:r>
            <a:endParaRPr b="1" sz="700">
              <a:solidFill>
                <a:srgbClr val="CC0000"/>
              </a:solidFill>
              <a:latin typeface="Cabin"/>
              <a:ea typeface="Cabin"/>
              <a:cs typeface="Cabin"/>
              <a:sym typeface="Cabin"/>
            </a:endParaRPr>
          </a:p>
          <a:p>
            <a:pPr indent="0" lvl="0" marL="0" rtl="0" algn="ctr">
              <a:spcBef>
                <a:spcPts val="0"/>
              </a:spcBef>
              <a:spcAft>
                <a:spcPts val="0"/>
              </a:spcAft>
              <a:buNone/>
            </a:pPr>
            <a:r>
              <a:rPr b="1" lang="en-GB" sz="700">
                <a:solidFill>
                  <a:srgbClr val="CC0000"/>
                </a:solidFill>
                <a:latin typeface="Cabin"/>
                <a:ea typeface="Cabin"/>
                <a:cs typeface="Cabin"/>
                <a:sym typeface="Cabin"/>
              </a:rPr>
              <a:t>Memorize each hormone and its mediators </a:t>
            </a:r>
            <a:endParaRPr b="1" sz="700">
              <a:solidFill>
                <a:srgbClr val="CC0000"/>
              </a:solidFill>
              <a:latin typeface="Cabin"/>
              <a:ea typeface="Cabin"/>
              <a:cs typeface="Cabin"/>
              <a:sym typeface="Cabi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2" name="Shape 292"/>
        <p:cNvGrpSpPr/>
        <p:nvPr/>
      </p:nvGrpSpPr>
      <p:grpSpPr>
        <a:xfrm>
          <a:off x="0" y="0"/>
          <a:ext cx="0" cy="0"/>
          <a:chOff x="0" y="0"/>
          <a:chExt cx="0" cy="0"/>
        </a:xfrm>
      </p:grpSpPr>
      <p:sp>
        <p:nvSpPr>
          <p:cNvPr id="293" name="Google Shape;293;p31"/>
          <p:cNvSpPr txBox="1"/>
          <p:nvPr>
            <p:ph idx="12" type="sldNum"/>
          </p:nvPr>
        </p:nvSpPr>
        <p:spPr>
          <a:xfrm>
            <a:off x="8595221" y="4806663"/>
            <a:ext cx="548700" cy="393600"/>
          </a:xfrm>
          <a:prstGeom prst="rect">
            <a:avLst/>
          </a:prstGeom>
        </p:spPr>
        <p:txBody>
          <a:bodyPr anchorCtr="0" anchor="t" bIns="68575" lIns="68575" spcFirstLastPara="1" rIns="68575" wrap="square" tIns="68575">
            <a:noAutofit/>
          </a:bodyPr>
          <a:lstStyle/>
          <a:p>
            <a:pPr indent="0" lvl="0" marL="0" rtl="0" algn="r">
              <a:spcBef>
                <a:spcPts val="0"/>
              </a:spcBef>
              <a:spcAft>
                <a:spcPts val="0"/>
              </a:spcAft>
              <a:buNone/>
            </a:pPr>
            <a:fld id="{00000000-1234-1234-1234-123412341234}" type="slidenum">
              <a:rPr lang="en-GB">
                <a:latin typeface="Arial"/>
                <a:ea typeface="Arial"/>
                <a:cs typeface="Arial"/>
                <a:sym typeface="Arial"/>
              </a:rPr>
              <a:t>‹#›</a:t>
            </a:fld>
            <a:endParaRPr>
              <a:latin typeface="Arial"/>
              <a:ea typeface="Arial"/>
              <a:cs typeface="Arial"/>
              <a:sym typeface="Arial"/>
            </a:endParaRPr>
          </a:p>
        </p:txBody>
      </p:sp>
      <p:sp>
        <p:nvSpPr>
          <p:cNvPr id="294" name="Google Shape;294;p31"/>
          <p:cNvSpPr/>
          <p:nvPr/>
        </p:nvSpPr>
        <p:spPr>
          <a:xfrm>
            <a:off x="0" y="5086353"/>
            <a:ext cx="9144000" cy="57000"/>
          </a:xfrm>
          <a:prstGeom prst="rect">
            <a:avLst/>
          </a:prstGeom>
          <a:gradFill>
            <a:gsLst>
              <a:gs pos="0">
                <a:srgbClr val="3C78D8"/>
              </a:gs>
              <a:gs pos="100000">
                <a:srgbClr val="6D9EEB"/>
              </a:gs>
            </a:gsLst>
            <a:path path="circle">
              <a:fillToRect b="50%" l="50%" r="50%" t="50%"/>
            </a:path>
            <a:tileRect/>
          </a:gradFill>
          <a:ln>
            <a:noFill/>
          </a:ln>
        </p:spPr>
        <p:txBody>
          <a:bodyPr anchorCtr="0" anchor="ctr" bIns="25700" lIns="51425" spcFirstLastPara="1" rIns="51425" wrap="square" tIns="25700">
            <a:noAutofit/>
          </a:bodyPr>
          <a:lstStyle/>
          <a:p>
            <a:pPr indent="0" lvl="0" marL="0" marR="0" rtl="0" algn="ctr">
              <a:spcBef>
                <a:spcPts val="0"/>
              </a:spcBef>
              <a:spcAft>
                <a:spcPts val="0"/>
              </a:spcAft>
              <a:buNone/>
            </a:pPr>
            <a:r>
              <a:t/>
            </a:r>
            <a:endParaRPr b="0" i="0" sz="1100" u="none" cap="none" strike="noStrike">
              <a:solidFill>
                <a:srgbClr val="FFFFFF"/>
              </a:solidFill>
              <a:latin typeface="Calibri"/>
              <a:ea typeface="Calibri"/>
              <a:cs typeface="Calibri"/>
              <a:sym typeface="Calibri"/>
            </a:endParaRPr>
          </a:p>
        </p:txBody>
      </p:sp>
      <p:sp>
        <p:nvSpPr>
          <p:cNvPr id="295" name="Google Shape;295;p31"/>
          <p:cNvSpPr txBox="1"/>
          <p:nvPr/>
        </p:nvSpPr>
        <p:spPr>
          <a:xfrm>
            <a:off x="1945025" y="193625"/>
            <a:ext cx="5670900" cy="565500"/>
          </a:xfrm>
          <a:prstGeom prst="rect">
            <a:avLst/>
          </a:prstGeom>
          <a:no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GB" sz="2400">
                <a:solidFill>
                  <a:srgbClr val="3C78D8"/>
                </a:solidFill>
                <a:latin typeface="Comfortaa"/>
                <a:ea typeface="Comfortaa"/>
                <a:cs typeface="Comfortaa"/>
                <a:sym typeface="Comfortaa"/>
              </a:rPr>
              <a:t>Classification of Hormones Based on </a:t>
            </a:r>
            <a:r>
              <a:rPr b="1" lang="en-GB" sz="2400" u="sng">
                <a:solidFill>
                  <a:srgbClr val="3C78D8"/>
                </a:solidFill>
                <a:latin typeface="Comfortaa"/>
                <a:ea typeface="Comfortaa"/>
                <a:cs typeface="Comfortaa"/>
                <a:sym typeface="Comfortaa"/>
              </a:rPr>
              <a:t>Mechanism of Action</a:t>
            </a:r>
            <a:r>
              <a:rPr b="1" lang="en-GB" sz="2400">
                <a:solidFill>
                  <a:srgbClr val="3C78D8"/>
                </a:solidFill>
                <a:latin typeface="Comfortaa"/>
                <a:ea typeface="Comfortaa"/>
                <a:cs typeface="Comfortaa"/>
                <a:sym typeface="Comfortaa"/>
              </a:rPr>
              <a:t> cont.</a:t>
            </a:r>
            <a:endParaRPr b="1" sz="2400">
              <a:solidFill>
                <a:srgbClr val="3C78D8"/>
              </a:solidFill>
              <a:latin typeface="Comfortaa"/>
              <a:ea typeface="Comfortaa"/>
              <a:cs typeface="Comfortaa"/>
              <a:sym typeface="Comfortaa"/>
            </a:endParaRPr>
          </a:p>
        </p:txBody>
      </p:sp>
      <p:pic>
        <p:nvPicPr>
          <p:cNvPr id="296" name="Google Shape;296;p31"/>
          <p:cNvPicPr preferRelativeResize="0"/>
          <p:nvPr/>
        </p:nvPicPr>
        <p:blipFill>
          <a:blip r:embed="rId3">
            <a:alphaModFix/>
          </a:blip>
          <a:stretch>
            <a:fillRect/>
          </a:stretch>
        </p:blipFill>
        <p:spPr>
          <a:xfrm>
            <a:off x="6677150" y="1108900"/>
            <a:ext cx="2046400" cy="3892950"/>
          </a:xfrm>
          <a:prstGeom prst="rect">
            <a:avLst/>
          </a:prstGeom>
          <a:noFill/>
          <a:ln>
            <a:noFill/>
          </a:ln>
        </p:spPr>
      </p:pic>
      <p:grpSp>
        <p:nvGrpSpPr>
          <p:cNvPr id="297" name="Google Shape;297;p31"/>
          <p:cNvGrpSpPr/>
          <p:nvPr/>
        </p:nvGrpSpPr>
        <p:grpSpPr>
          <a:xfrm rot="1420390">
            <a:off x="690370" y="-51111"/>
            <a:ext cx="2741505" cy="2860573"/>
            <a:chOff x="645610" y="389364"/>
            <a:chExt cx="3238500" cy="3238500"/>
          </a:xfrm>
        </p:grpSpPr>
        <p:sp>
          <p:nvSpPr>
            <p:cNvPr id="298" name="Google Shape;298;p31"/>
            <p:cNvSpPr/>
            <p:nvPr/>
          </p:nvSpPr>
          <p:spPr>
            <a:xfrm rot="2700000">
              <a:off x="1651374" y="332134"/>
              <a:ext cx="1226972" cy="3352959"/>
            </a:xfrm>
            <a:prstGeom prst="roundRect">
              <a:avLst>
                <a:gd fmla="val 50000" name="adj"/>
              </a:avLst>
            </a:prstGeom>
            <a:solidFill>
              <a:srgbClr val="3C78D8"/>
            </a:solidFill>
            <a:ln>
              <a:noFill/>
            </a:ln>
          </p:spPr>
          <p:txBody>
            <a:bodyPr anchorCtr="0" anchor="ctr" bIns="48000" lIns="48000" spcFirstLastPara="1" rIns="48000" wrap="square" tIns="48000">
              <a:noAutofit/>
            </a:bodyPr>
            <a:lstStyle/>
            <a:p>
              <a:pPr indent="0" lvl="0" marL="0" rtl="0" algn="l">
                <a:spcBef>
                  <a:spcPts val="0"/>
                </a:spcBef>
                <a:spcAft>
                  <a:spcPts val="0"/>
                </a:spcAft>
                <a:buNone/>
              </a:pPr>
              <a:r>
                <a:t/>
              </a:r>
              <a:endParaRPr sz="1200">
                <a:latin typeface="Comfortaa"/>
                <a:ea typeface="Comfortaa"/>
                <a:cs typeface="Comfortaa"/>
                <a:sym typeface="Comfortaa"/>
              </a:endParaRPr>
            </a:p>
          </p:txBody>
        </p:sp>
        <p:sp>
          <p:nvSpPr>
            <p:cNvPr id="299" name="Google Shape;299;p31"/>
            <p:cNvSpPr/>
            <p:nvPr/>
          </p:nvSpPr>
          <p:spPr>
            <a:xfrm rot="-2633823">
              <a:off x="1119338" y="2523117"/>
              <a:ext cx="374695" cy="956291"/>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48000" lIns="48000" spcFirstLastPara="1" rIns="48000" wrap="square" tIns="48000">
              <a:noAutofit/>
            </a:bodyPr>
            <a:lstStyle/>
            <a:p>
              <a:pPr indent="0" lvl="0" marL="0" rtl="0" algn="ctr">
                <a:spcBef>
                  <a:spcPts val="0"/>
                </a:spcBef>
                <a:spcAft>
                  <a:spcPts val="0"/>
                </a:spcAft>
                <a:buNone/>
              </a:pPr>
              <a:r>
                <a:rPr b="1" lang="en-GB" sz="1200">
                  <a:solidFill>
                    <a:srgbClr val="666666"/>
                  </a:solidFill>
                  <a:latin typeface="Comfortaa"/>
                  <a:ea typeface="Comfortaa"/>
                  <a:cs typeface="Comfortaa"/>
                  <a:sym typeface="Comfortaa"/>
                </a:rPr>
                <a:t>2</a:t>
              </a:r>
              <a:endParaRPr b="1" sz="1200">
                <a:solidFill>
                  <a:srgbClr val="666666"/>
                </a:solidFill>
                <a:latin typeface="Comfortaa"/>
                <a:ea typeface="Comfortaa"/>
                <a:cs typeface="Comfortaa"/>
                <a:sym typeface="Comfortaa"/>
              </a:endParaRPr>
            </a:p>
          </p:txBody>
        </p:sp>
      </p:grpSp>
      <p:sp>
        <p:nvSpPr>
          <p:cNvPr id="300" name="Google Shape;300;p31"/>
          <p:cNvSpPr txBox="1"/>
          <p:nvPr/>
        </p:nvSpPr>
        <p:spPr>
          <a:xfrm>
            <a:off x="662400" y="1065663"/>
            <a:ext cx="3305400" cy="627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GB" sz="1100">
                <a:solidFill>
                  <a:srgbClr val="FFFFFF"/>
                </a:solidFill>
                <a:latin typeface="Century Gothic"/>
                <a:ea typeface="Century Gothic"/>
                <a:cs typeface="Century Gothic"/>
                <a:sym typeface="Century Gothic"/>
              </a:rPr>
              <a:t>Hormones that bind to cell surface receptors.</a:t>
            </a:r>
            <a:endParaRPr b="1" sz="1100">
              <a:solidFill>
                <a:srgbClr val="FFFFFF"/>
              </a:solidFill>
              <a:latin typeface="Century Gothic"/>
              <a:ea typeface="Century Gothic"/>
              <a:cs typeface="Century Gothic"/>
              <a:sym typeface="Century Gothic"/>
            </a:endParaRPr>
          </a:p>
          <a:p>
            <a:pPr indent="0" lvl="0" marL="0" rtl="0" algn="l">
              <a:lnSpc>
                <a:spcPct val="115000"/>
              </a:lnSpc>
              <a:spcBef>
                <a:spcPts val="1200"/>
              </a:spcBef>
              <a:spcAft>
                <a:spcPts val="0"/>
              </a:spcAft>
              <a:buNone/>
            </a:pPr>
            <a:r>
              <a:t/>
            </a:r>
            <a:endParaRPr b="1" sz="1100">
              <a:solidFill>
                <a:srgbClr val="FFFFFF"/>
              </a:solidFill>
              <a:latin typeface="Century Gothic"/>
              <a:ea typeface="Century Gothic"/>
              <a:cs typeface="Century Gothic"/>
              <a:sym typeface="Century Gothic"/>
            </a:endParaRPr>
          </a:p>
          <a:p>
            <a:pPr indent="0" lvl="0" marL="0" rtl="0" algn="l">
              <a:spcBef>
                <a:spcPts val="1200"/>
              </a:spcBef>
              <a:spcAft>
                <a:spcPts val="0"/>
              </a:spcAft>
              <a:buNone/>
            </a:pPr>
            <a:r>
              <a:t/>
            </a:r>
            <a:endParaRPr b="1" sz="1100">
              <a:solidFill>
                <a:srgbClr val="FFFFFF"/>
              </a:solidFill>
              <a:latin typeface="Century Gothic"/>
              <a:ea typeface="Century Gothic"/>
              <a:cs typeface="Century Gothic"/>
              <a:sym typeface="Century Gothic"/>
            </a:endParaRPr>
          </a:p>
        </p:txBody>
      </p:sp>
      <p:sp>
        <p:nvSpPr>
          <p:cNvPr id="301" name="Google Shape;301;p31"/>
          <p:cNvSpPr txBox="1"/>
          <p:nvPr/>
        </p:nvSpPr>
        <p:spPr>
          <a:xfrm>
            <a:off x="300900" y="1692675"/>
            <a:ext cx="3743100" cy="56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200">
                <a:solidFill>
                  <a:srgbClr val="990000"/>
                </a:solidFill>
                <a:latin typeface="Century Gothic"/>
                <a:ea typeface="Century Gothic"/>
                <a:cs typeface="Century Gothic"/>
                <a:sym typeface="Century Gothic"/>
              </a:rPr>
              <a:t>A- Second messenger: </a:t>
            </a:r>
            <a:r>
              <a:rPr b="1" lang="en-GB" sz="1200">
                <a:latin typeface="Century Gothic"/>
                <a:ea typeface="Century Gothic"/>
                <a:cs typeface="Century Gothic"/>
                <a:sym typeface="Century Gothic"/>
              </a:rPr>
              <a:t>cAMP</a:t>
            </a:r>
            <a:endParaRPr b="1" sz="1200">
              <a:latin typeface="Century Gothic"/>
              <a:ea typeface="Century Gothic"/>
              <a:cs typeface="Century Gothic"/>
              <a:sym typeface="Century Gothic"/>
            </a:endParaRPr>
          </a:p>
        </p:txBody>
      </p:sp>
      <p:sp>
        <p:nvSpPr>
          <p:cNvPr id="302" name="Google Shape;302;p31"/>
          <p:cNvSpPr/>
          <p:nvPr/>
        </p:nvSpPr>
        <p:spPr>
          <a:xfrm>
            <a:off x="1121175" y="2437750"/>
            <a:ext cx="5284500" cy="289800"/>
          </a:xfrm>
          <a:prstGeom prst="rect">
            <a:avLst/>
          </a:prstGeom>
          <a:solidFill>
            <a:srgbClr val="EFEFEF"/>
          </a:solidFill>
          <a:ln>
            <a:noFill/>
          </a:ln>
        </p:spPr>
        <p:txBody>
          <a:bodyPr anchorCtr="0" anchor="ctr" bIns="36000" lIns="36000" spcFirstLastPara="1" rIns="36000" wrap="square" tIns="36000">
            <a:noAutofit/>
          </a:bodyPr>
          <a:lstStyle/>
          <a:p>
            <a:pPr indent="0" lvl="0" marL="457200" rtl="0" algn="ctr">
              <a:lnSpc>
                <a:spcPct val="115000"/>
              </a:lnSpc>
              <a:spcBef>
                <a:spcPts val="1200"/>
              </a:spcBef>
              <a:spcAft>
                <a:spcPts val="1200"/>
              </a:spcAft>
              <a:buNone/>
            </a:pPr>
            <a:r>
              <a:rPr lang="en-GB" sz="1100">
                <a:solidFill>
                  <a:schemeClr val="dk1"/>
                </a:solidFill>
                <a:latin typeface="Century Gothic"/>
                <a:ea typeface="Century Gothic"/>
                <a:cs typeface="Century Gothic"/>
                <a:sym typeface="Century Gothic"/>
              </a:rPr>
              <a:t>Release of hormone from its receptor (unbound receptor)</a:t>
            </a:r>
            <a:endParaRPr sz="1100">
              <a:latin typeface="Exo"/>
              <a:ea typeface="Exo"/>
              <a:cs typeface="Exo"/>
              <a:sym typeface="Exo"/>
            </a:endParaRPr>
          </a:p>
        </p:txBody>
      </p:sp>
      <p:sp>
        <p:nvSpPr>
          <p:cNvPr id="303" name="Google Shape;303;p31"/>
          <p:cNvSpPr/>
          <p:nvPr/>
        </p:nvSpPr>
        <p:spPr>
          <a:xfrm>
            <a:off x="327700" y="2437498"/>
            <a:ext cx="1550050" cy="289800"/>
          </a:xfrm>
          <a:prstGeom prst="flowChartMerge">
            <a:avLst/>
          </a:prstGeom>
          <a:solidFill>
            <a:srgbClr val="C9DAF8"/>
          </a:solidFill>
          <a:ln>
            <a:noFill/>
          </a:ln>
        </p:spPr>
        <p:txBody>
          <a:bodyPr anchorCtr="0" anchor="ctr" bIns="36000" lIns="36000" spcFirstLastPara="1" rIns="36000" wrap="square" tIns="36000">
            <a:noAutofit/>
          </a:bodyPr>
          <a:lstStyle/>
          <a:p>
            <a:pPr indent="0" lvl="0" marL="0" rtl="0" algn="ctr">
              <a:spcBef>
                <a:spcPts val="0"/>
              </a:spcBef>
              <a:spcAft>
                <a:spcPts val="0"/>
              </a:spcAft>
              <a:buNone/>
            </a:pPr>
            <a:r>
              <a:rPr b="1" lang="en-GB" sz="1200">
                <a:solidFill>
                  <a:srgbClr val="FFFFFF"/>
                </a:solidFill>
                <a:latin typeface="Exo"/>
                <a:ea typeface="Exo"/>
                <a:cs typeface="Exo"/>
                <a:sym typeface="Exo"/>
              </a:rPr>
              <a:t>1</a:t>
            </a:r>
            <a:endParaRPr b="1" sz="1200">
              <a:solidFill>
                <a:srgbClr val="FFFFFF"/>
              </a:solidFill>
              <a:latin typeface="Exo"/>
              <a:ea typeface="Exo"/>
              <a:cs typeface="Exo"/>
              <a:sym typeface="Exo"/>
            </a:endParaRPr>
          </a:p>
        </p:txBody>
      </p:sp>
      <p:sp>
        <p:nvSpPr>
          <p:cNvPr id="304" name="Google Shape;304;p31"/>
          <p:cNvSpPr/>
          <p:nvPr/>
        </p:nvSpPr>
        <p:spPr>
          <a:xfrm>
            <a:off x="1121179" y="2826775"/>
            <a:ext cx="5284500" cy="327600"/>
          </a:xfrm>
          <a:prstGeom prst="rect">
            <a:avLst/>
          </a:prstGeom>
          <a:solidFill>
            <a:srgbClr val="EFEFEF"/>
          </a:solidFill>
          <a:ln>
            <a:noFill/>
          </a:ln>
        </p:spPr>
        <p:txBody>
          <a:bodyPr anchorCtr="0" anchor="ctr" bIns="36000" lIns="36000" spcFirstLastPara="1" rIns="36000" wrap="square" tIns="36000">
            <a:noAutofit/>
          </a:bodyPr>
          <a:lstStyle/>
          <a:p>
            <a:pPr indent="0" lvl="0" marL="457200" rtl="0" algn="ctr">
              <a:lnSpc>
                <a:spcPct val="115000"/>
              </a:lnSpc>
              <a:spcBef>
                <a:spcPts val="1200"/>
              </a:spcBef>
              <a:spcAft>
                <a:spcPts val="1200"/>
              </a:spcAft>
              <a:buNone/>
            </a:pPr>
            <a:r>
              <a:rPr b="1" lang="en-GB" sz="1200">
                <a:solidFill>
                  <a:schemeClr val="dk1"/>
                </a:solidFill>
                <a:latin typeface="Century Gothic"/>
                <a:ea typeface="Century Gothic"/>
                <a:cs typeface="Century Gothic"/>
                <a:sym typeface="Century Gothic"/>
              </a:rPr>
              <a:t>Dephosphorylation</a:t>
            </a:r>
            <a:r>
              <a:rPr lang="en-GB" sz="1200">
                <a:solidFill>
                  <a:schemeClr val="dk1"/>
                </a:solidFill>
                <a:latin typeface="Century Gothic"/>
                <a:ea typeface="Century Gothic"/>
                <a:cs typeface="Century Gothic"/>
                <a:sym typeface="Century Gothic"/>
              </a:rPr>
              <a:t> of protein substrate by </a:t>
            </a:r>
            <a:r>
              <a:rPr b="1" lang="en-GB" sz="1200">
                <a:solidFill>
                  <a:srgbClr val="CC0000"/>
                </a:solidFill>
                <a:latin typeface="Century Gothic"/>
                <a:ea typeface="Century Gothic"/>
                <a:cs typeface="Century Gothic"/>
                <a:sym typeface="Century Gothic"/>
              </a:rPr>
              <a:t>phosphatase</a:t>
            </a:r>
            <a:endParaRPr b="1" sz="1200">
              <a:solidFill>
                <a:srgbClr val="CC0000"/>
              </a:solidFill>
              <a:latin typeface="Exo"/>
              <a:ea typeface="Exo"/>
              <a:cs typeface="Exo"/>
              <a:sym typeface="Exo"/>
            </a:endParaRPr>
          </a:p>
        </p:txBody>
      </p:sp>
      <p:sp>
        <p:nvSpPr>
          <p:cNvPr id="305" name="Google Shape;305;p31"/>
          <p:cNvSpPr/>
          <p:nvPr/>
        </p:nvSpPr>
        <p:spPr>
          <a:xfrm>
            <a:off x="327699" y="2826811"/>
            <a:ext cx="1550043" cy="327408"/>
          </a:xfrm>
          <a:prstGeom prst="flowChartMerge">
            <a:avLst/>
          </a:prstGeom>
          <a:solidFill>
            <a:srgbClr val="A4C2F4"/>
          </a:solidFill>
          <a:ln>
            <a:noFill/>
          </a:ln>
        </p:spPr>
        <p:txBody>
          <a:bodyPr anchorCtr="0" anchor="ctr" bIns="36000" lIns="36000" spcFirstLastPara="1" rIns="36000" wrap="square" tIns="36000">
            <a:noAutofit/>
          </a:bodyPr>
          <a:lstStyle/>
          <a:p>
            <a:pPr indent="0" lvl="0" marL="0" rtl="0" algn="ctr">
              <a:spcBef>
                <a:spcPts val="0"/>
              </a:spcBef>
              <a:spcAft>
                <a:spcPts val="0"/>
              </a:spcAft>
              <a:buNone/>
            </a:pPr>
            <a:r>
              <a:rPr b="1" lang="en-GB" sz="1200">
                <a:solidFill>
                  <a:srgbClr val="FFFFFF"/>
                </a:solidFill>
                <a:latin typeface="Exo"/>
                <a:ea typeface="Exo"/>
                <a:cs typeface="Exo"/>
                <a:sym typeface="Exo"/>
              </a:rPr>
              <a:t>2</a:t>
            </a:r>
            <a:endParaRPr b="1" sz="1200">
              <a:solidFill>
                <a:srgbClr val="FFFFFF"/>
              </a:solidFill>
              <a:latin typeface="Exo"/>
              <a:ea typeface="Exo"/>
              <a:cs typeface="Exo"/>
              <a:sym typeface="Exo"/>
            </a:endParaRPr>
          </a:p>
        </p:txBody>
      </p:sp>
      <p:sp>
        <p:nvSpPr>
          <p:cNvPr id="306" name="Google Shape;306;p31"/>
          <p:cNvSpPr/>
          <p:nvPr/>
        </p:nvSpPr>
        <p:spPr>
          <a:xfrm>
            <a:off x="1121147" y="3189542"/>
            <a:ext cx="5284500" cy="327600"/>
          </a:xfrm>
          <a:prstGeom prst="rect">
            <a:avLst/>
          </a:prstGeom>
          <a:solidFill>
            <a:srgbClr val="EFEFEF"/>
          </a:solidFill>
          <a:ln>
            <a:noFill/>
          </a:ln>
        </p:spPr>
        <p:txBody>
          <a:bodyPr anchorCtr="0" anchor="ctr" bIns="36000" lIns="36000" spcFirstLastPara="1" rIns="36000" wrap="square" tIns="36000">
            <a:noAutofit/>
          </a:bodyPr>
          <a:lstStyle/>
          <a:p>
            <a:pPr indent="0" lvl="0" marL="457200" rtl="0" algn="ctr">
              <a:lnSpc>
                <a:spcPct val="115000"/>
              </a:lnSpc>
              <a:spcBef>
                <a:spcPts val="1200"/>
              </a:spcBef>
              <a:spcAft>
                <a:spcPts val="1200"/>
              </a:spcAft>
              <a:buNone/>
            </a:pPr>
            <a:r>
              <a:rPr b="1" lang="en-GB" sz="1200">
                <a:solidFill>
                  <a:schemeClr val="dk1"/>
                </a:solidFill>
                <a:latin typeface="Century Gothic"/>
                <a:ea typeface="Century Gothic"/>
                <a:cs typeface="Century Gothic"/>
                <a:sym typeface="Century Gothic"/>
              </a:rPr>
              <a:t>Degradation of cAMP into AMP</a:t>
            </a:r>
            <a:r>
              <a:rPr lang="en-GB" sz="1200">
                <a:solidFill>
                  <a:schemeClr val="dk1"/>
                </a:solidFill>
                <a:latin typeface="Century Gothic"/>
                <a:ea typeface="Century Gothic"/>
                <a:cs typeface="Century Gothic"/>
                <a:sym typeface="Century Gothic"/>
              </a:rPr>
              <a:t> by </a:t>
            </a:r>
            <a:r>
              <a:rPr b="1" lang="en-GB" sz="1200">
                <a:solidFill>
                  <a:srgbClr val="CC0000"/>
                </a:solidFill>
                <a:latin typeface="Century Gothic"/>
                <a:ea typeface="Century Gothic"/>
                <a:cs typeface="Century Gothic"/>
                <a:sym typeface="Century Gothic"/>
              </a:rPr>
              <a:t>phosphodiesterase</a:t>
            </a:r>
            <a:endParaRPr b="1" sz="1200">
              <a:solidFill>
                <a:srgbClr val="CC0000"/>
              </a:solidFill>
              <a:latin typeface="Exo"/>
              <a:ea typeface="Exo"/>
              <a:cs typeface="Exo"/>
              <a:sym typeface="Exo"/>
            </a:endParaRPr>
          </a:p>
        </p:txBody>
      </p:sp>
      <p:sp>
        <p:nvSpPr>
          <p:cNvPr id="307" name="Google Shape;307;p31"/>
          <p:cNvSpPr/>
          <p:nvPr/>
        </p:nvSpPr>
        <p:spPr>
          <a:xfrm>
            <a:off x="327675" y="3189579"/>
            <a:ext cx="1550043" cy="327408"/>
          </a:xfrm>
          <a:prstGeom prst="flowChartMerge">
            <a:avLst/>
          </a:prstGeom>
          <a:solidFill>
            <a:srgbClr val="6D9EEB"/>
          </a:solidFill>
          <a:ln>
            <a:noFill/>
          </a:ln>
        </p:spPr>
        <p:txBody>
          <a:bodyPr anchorCtr="0" anchor="ctr" bIns="36000" lIns="36000" spcFirstLastPara="1" rIns="36000" wrap="square" tIns="36000">
            <a:noAutofit/>
          </a:bodyPr>
          <a:lstStyle/>
          <a:p>
            <a:pPr indent="0" lvl="0" marL="0" rtl="0" algn="ctr">
              <a:spcBef>
                <a:spcPts val="0"/>
              </a:spcBef>
              <a:spcAft>
                <a:spcPts val="0"/>
              </a:spcAft>
              <a:buNone/>
            </a:pPr>
            <a:r>
              <a:rPr b="1" lang="en-GB" sz="1200">
                <a:solidFill>
                  <a:srgbClr val="FFFFFF"/>
                </a:solidFill>
                <a:latin typeface="Exo"/>
                <a:ea typeface="Exo"/>
                <a:cs typeface="Exo"/>
                <a:sym typeface="Exo"/>
              </a:rPr>
              <a:t>3</a:t>
            </a:r>
            <a:endParaRPr b="1" sz="1200">
              <a:solidFill>
                <a:srgbClr val="FFFFFF"/>
              </a:solidFill>
              <a:latin typeface="Exo"/>
              <a:ea typeface="Exo"/>
              <a:cs typeface="Exo"/>
              <a:sym typeface="Exo"/>
            </a:endParaRPr>
          </a:p>
        </p:txBody>
      </p:sp>
      <p:sp>
        <p:nvSpPr>
          <p:cNvPr id="308" name="Google Shape;308;p31"/>
          <p:cNvSpPr/>
          <p:nvPr/>
        </p:nvSpPr>
        <p:spPr>
          <a:xfrm>
            <a:off x="1121147" y="3552344"/>
            <a:ext cx="5284500" cy="327600"/>
          </a:xfrm>
          <a:prstGeom prst="rect">
            <a:avLst/>
          </a:prstGeom>
          <a:solidFill>
            <a:srgbClr val="EFEFEF"/>
          </a:solidFill>
          <a:ln>
            <a:noFill/>
          </a:ln>
        </p:spPr>
        <p:txBody>
          <a:bodyPr anchorCtr="0" anchor="ctr" bIns="36000" lIns="36000" spcFirstLastPara="1" rIns="36000" wrap="square" tIns="36000">
            <a:noAutofit/>
          </a:bodyPr>
          <a:lstStyle/>
          <a:p>
            <a:pPr indent="0" lvl="0" marL="0" rtl="0" algn="ctr">
              <a:lnSpc>
                <a:spcPct val="115000"/>
              </a:lnSpc>
              <a:spcBef>
                <a:spcPts val="1200"/>
              </a:spcBef>
              <a:spcAft>
                <a:spcPts val="1200"/>
              </a:spcAft>
              <a:buNone/>
            </a:pPr>
            <a:r>
              <a:rPr lang="en-GB" sz="1200">
                <a:solidFill>
                  <a:schemeClr val="dk1"/>
                </a:solidFill>
                <a:latin typeface="Century Gothic"/>
                <a:ea typeface="Century Gothic"/>
                <a:cs typeface="Century Gothic"/>
                <a:sym typeface="Century Gothic"/>
              </a:rPr>
              <a:t>Inactivation of protein kinase A by a decrease of cAMP</a:t>
            </a:r>
            <a:endParaRPr sz="1200">
              <a:latin typeface="Exo"/>
              <a:ea typeface="Exo"/>
              <a:cs typeface="Exo"/>
              <a:sym typeface="Exo"/>
            </a:endParaRPr>
          </a:p>
        </p:txBody>
      </p:sp>
      <p:sp>
        <p:nvSpPr>
          <p:cNvPr id="309" name="Google Shape;309;p31"/>
          <p:cNvSpPr/>
          <p:nvPr/>
        </p:nvSpPr>
        <p:spPr>
          <a:xfrm>
            <a:off x="327675" y="3552383"/>
            <a:ext cx="1550043" cy="327408"/>
          </a:xfrm>
          <a:prstGeom prst="flowChartMerge">
            <a:avLst/>
          </a:prstGeom>
          <a:solidFill>
            <a:srgbClr val="3C78D8"/>
          </a:solidFill>
          <a:ln>
            <a:noFill/>
          </a:ln>
        </p:spPr>
        <p:txBody>
          <a:bodyPr anchorCtr="0" anchor="ctr" bIns="36000" lIns="36000" spcFirstLastPara="1" rIns="36000" wrap="square" tIns="36000">
            <a:noAutofit/>
          </a:bodyPr>
          <a:lstStyle/>
          <a:p>
            <a:pPr indent="0" lvl="0" marL="0" rtl="0" algn="ctr">
              <a:spcBef>
                <a:spcPts val="0"/>
              </a:spcBef>
              <a:spcAft>
                <a:spcPts val="0"/>
              </a:spcAft>
              <a:buNone/>
            </a:pPr>
            <a:r>
              <a:rPr b="1" lang="en-GB" sz="1200">
                <a:solidFill>
                  <a:srgbClr val="FFFFFF"/>
                </a:solidFill>
                <a:latin typeface="Exo"/>
                <a:ea typeface="Exo"/>
                <a:cs typeface="Exo"/>
                <a:sym typeface="Exo"/>
              </a:rPr>
              <a:t>4</a:t>
            </a:r>
            <a:endParaRPr b="1" sz="1200">
              <a:solidFill>
                <a:srgbClr val="FFFFFF"/>
              </a:solidFill>
              <a:latin typeface="Exo"/>
              <a:ea typeface="Exo"/>
              <a:cs typeface="Exo"/>
              <a:sym typeface="Exo"/>
            </a:endParaRPr>
          </a:p>
        </p:txBody>
      </p:sp>
      <p:sp>
        <p:nvSpPr>
          <p:cNvPr id="310" name="Google Shape;310;p31"/>
          <p:cNvSpPr/>
          <p:nvPr/>
        </p:nvSpPr>
        <p:spPr>
          <a:xfrm>
            <a:off x="1121181" y="3911891"/>
            <a:ext cx="5284500" cy="327600"/>
          </a:xfrm>
          <a:prstGeom prst="rect">
            <a:avLst/>
          </a:prstGeom>
          <a:solidFill>
            <a:srgbClr val="EFEFEF"/>
          </a:solidFill>
          <a:ln>
            <a:noFill/>
          </a:ln>
        </p:spPr>
        <p:txBody>
          <a:bodyPr anchorCtr="0" anchor="ctr" bIns="36000" lIns="36000" spcFirstLastPara="1" rIns="36000" wrap="square" tIns="36000">
            <a:noAutofit/>
          </a:bodyPr>
          <a:lstStyle/>
          <a:p>
            <a:pPr indent="0" lvl="0" marL="0" rtl="0" algn="ctr">
              <a:lnSpc>
                <a:spcPct val="115000"/>
              </a:lnSpc>
              <a:spcBef>
                <a:spcPts val="1200"/>
              </a:spcBef>
              <a:spcAft>
                <a:spcPts val="1200"/>
              </a:spcAft>
              <a:buNone/>
            </a:pPr>
            <a:r>
              <a:rPr lang="en-GB" sz="1200">
                <a:solidFill>
                  <a:schemeClr val="dk1"/>
                </a:solidFill>
                <a:latin typeface="Century Gothic"/>
                <a:ea typeface="Century Gothic"/>
                <a:cs typeface="Century Gothic"/>
                <a:sym typeface="Century Gothic"/>
              </a:rPr>
              <a:t>Hydrolysis of GTP into GDP </a:t>
            </a:r>
            <a:endParaRPr sz="500">
              <a:latin typeface="Exo"/>
              <a:ea typeface="Exo"/>
              <a:cs typeface="Exo"/>
              <a:sym typeface="Exo"/>
            </a:endParaRPr>
          </a:p>
        </p:txBody>
      </p:sp>
      <p:sp>
        <p:nvSpPr>
          <p:cNvPr id="311" name="Google Shape;311;p31"/>
          <p:cNvSpPr/>
          <p:nvPr/>
        </p:nvSpPr>
        <p:spPr>
          <a:xfrm>
            <a:off x="327701" y="3911931"/>
            <a:ext cx="1550043" cy="327408"/>
          </a:xfrm>
          <a:prstGeom prst="flowChartMerge">
            <a:avLst/>
          </a:prstGeom>
          <a:solidFill>
            <a:srgbClr val="3C78D8"/>
          </a:solidFill>
          <a:ln>
            <a:noFill/>
          </a:ln>
        </p:spPr>
        <p:txBody>
          <a:bodyPr anchorCtr="0" anchor="ctr" bIns="36000" lIns="36000" spcFirstLastPara="1" rIns="36000" wrap="square" tIns="36000">
            <a:noAutofit/>
          </a:bodyPr>
          <a:lstStyle/>
          <a:p>
            <a:pPr indent="0" lvl="0" marL="0" rtl="0" algn="ctr">
              <a:spcBef>
                <a:spcPts val="0"/>
              </a:spcBef>
              <a:spcAft>
                <a:spcPts val="0"/>
              </a:spcAft>
              <a:buNone/>
            </a:pPr>
            <a:r>
              <a:rPr b="1" lang="en-GB" sz="1200">
                <a:solidFill>
                  <a:srgbClr val="FFFFFF"/>
                </a:solidFill>
                <a:latin typeface="Exo"/>
                <a:ea typeface="Exo"/>
                <a:cs typeface="Exo"/>
                <a:sym typeface="Exo"/>
              </a:rPr>
              <a:t>5</a:t>
            </a:r>
            <a:endParaRPr b="1" sz="1200">
              <a:solidFill>
                <a:srgbClr val="FFFFFF"/>
              </a:solidFill>
              <a:latin typeface="Exo"/>
              <a:ea typeface="Exo"/>
              <a:cs typeface="Exo"/>
              <a:sym typeface="Exo"/>
            </a:endParaRPr>
          </a:p>
        </p:txBody>
      </p:sp>
      <p:sp>
        <p:nvSpPr>
          <p:cNvPr id="312" name="Google Shape;312;p31"/>
          <p:cNvSpPr/>
          <p:nvPr/>
        </p:nvSpPr>
        <p:spPr>
          <a:xfrm>
            <a:off x="1121181" y="4275324"/>
            <a:ext cx="5284500" cy="327600"/>
          </a:xfrm>
          <a:prstGeom prst="rect">
            <a:avLst/>
          </a:prstGeom>
          <a:solidFill>
            <a:srgbClr val="EFEFEF"/>
          </a:solidFill>
          <a:ln>
            <a:noFill/>
          </a:ln>
        </p:spPr>
        <p:txBody>
          <a:bodyPr anchorCtr="0" anchor="ctr" bIns="36000" lIns="36000" spcFirstLastPara="1" rIns="36000" wrap="square" tIns="36000">
            <a:noAutofit/>
          </a:bodyPr>
          <a:lstStyle/>
          <a:p>
            <a:pPr indent="0" lvl="0" marL="457200" rtl="0" algn="ctr">
              <a:lnSpc>
                <a:spcPct val="115000"/>
              </a:lnSpc>
              <a:spcBef>
                <a:spcPts val="1200"/>
              </a:spcBef>
              <a:spcAft>
                <a:spcPts val="1200"/>
              </a:spcAft>
              <a:buNone/>
            </a:pPr>
            <a:r>
              <a:rPr lang="en-GB" sz="1200">
                <a:solidFill>
                  <a:schemeClr val="dk1"/>
                </a:solidFill>
                <a:latin typeface="Century Gothic"/>
                <a:ea typeface="Century Gothic"/>
                <a:cs typeface="Century Gothic"/>
                <a:sym typeface="Century Gothic"/>
              </a:rPr>
              <a:t>Binding of α-subunit to βγ-subunits</a:t>
            </a:r>
            <a:endParaRPr sz="1200">
              <a:latin typeface="Exo"/>
              <a:ea typeface="Exo"/>
              <a:cs typeface="Exo"/>
              <a:sym typeface="Exo"/>
            </a:endParaRPr>
          </a:p>
        </p:txBody>
      </p:sp>
      <p:sp>
        <p:nvSpPr>
          <p:cNvPr id="313" name="Google Shape;313;p31"/>
          <p:cNvSpPr/>
          <p:nvPr/>
        </p:nvSpPr>
        <p:spPr>
          <a:xfrm>
            <a:off x="327701" y="4275365"/>
            <a:ext cx="1550043" cy="327408"/>
          </a:xfrm>
          <a:prstGeom prst="flowChartMerge">
            <a:avLst/>
          </a:prstGeom>
          <a:solidFill>
            <a:srgbClr val="3C78D8"/>
          </a:solidFill>
          <a:ln>
            <a:noFill/>
          </a:ln>
        </p:spPr>
        <p:txBody>
          <a:bodyPr anchorCtr="0" anchor="ctr" bIns="36000" lIns="36000" spcFirstLastPara="1" rIns="36000" wrap="square" tIns="36000">
            <a:noAutofit/>
          </a:bodyPr>
          <a:lstStyle/>
          <a:p>
            <a:pPr indent="0" lvl="0" marL="0" rtl="0" algn="ctr">
              <a:spcBef>
                <a:spcPts val="0"/>
              </a:spcBef>
              <a:spcAft>
                <a:spcPts val="0"/>
              </a:spcAft>
              <a:buNone/>
            </a:pPr>
            <a:r>
              <a:rPr b="1" lang="en-GB" sz="1200">
                <a:solidFill>
                  <a:srgbClr val="FFFFFF"/>
                </a:solidFill>
                <a:latin typeface="Exo"/>
                <a:ea typeface="Exo"/>
                <a:cs typeface="Exo"/>
                <a:sym typeface="Exo"/>
              </a:rPr>
              <a:t>6</a:t>
            </a:r>
            <a:endParaRPr b="1" sz="1200">
              <a:solidFill>
                <a:srgbClr val="FFFFFF"/>
              </a:solidFill>
              <a:latin typeface="Exo"/>
              <a:ea typeface="Exo"/>
              <a:cs typeface="Exo"/>
              <a:sym typeface="Exo"/>
            </a:endParaRPr>
          </a:p>
        </p:txBody>
      </p:sp>
      <p:sp>
        <p:nvSpPr>
          <p:cNvPr id="314" name="Google Shape;314;p31"/>
          <p:cNvSpPr/>
          <p:nvPr/>
        </p:nvSpPr>
        <p:spPr>
          <a:xfrm>
            <a:off x="1121181" y="4674405"/>
            <a:ext cx="5284500" cy="327600"/>
          </a:xfrm>
          <a:prstGeom prst="rect">
            <a:avLst/>
          </a:prstGeom>
          <a:solidFill>
            <a:srgbClr val="EFEFEF"/>
          </a:solidFill>
          <a:ln>
            <a:noFill/>
          </a:ln>
        </p:spPr>
        <p:txBody>
          <a:bodyPr anchorCtr="0" anchor="ctr" bIns="36000" lIns="36000" spcFirstLastPara="1" rIns="36000" wrap="square" tIns="36000">
            <a:noAutofit/>
          </a:bodyPr>
          <a:lstStyle/>
          <a:p>
            <a:pPr indent="0" lvl="0" marL="457200" rtl="0" algn="ctr">
              <a:lnSpc>
                <a:spcPct val="115000"/>
              </a:lnSpc>
              <a:spcBef>
                <a:spcPts val="1200"/>
              </a:spcBef>
              <a:spcAft>
                <a:spcPts val="1200"/>
              </a:spcAft>
              <a:buNone/>
            </a:pPr>
            <a:r>
              <a:rPr lang="en-GB" sz="1200">
                <a:solidFill>
                  <a:schemeClr val="dk1"/>
                </a:solidFill>
                <a:latin typeface="Century Gothic"/>
                <a:ea typeface="Century Gothic"/>
                <a:cs typeface="Century Gothic"/>
                <a:sym typeface="Century Gothic"/>
              </a:rPr>
              <a:t>Inactivation of adenylyl cyclase</a:t>
            </a:r>
            <a:endParaRPr sz="1200">
              <a:latin typeface="Exo"/>
              <a:ea typeface="Exo"/>
              <a:cs typeface="Exo"/>
              <a:sym typeface="Exo"/>
            </a:endParaRPr>
          </a:p>
        </p:txBody>
      </p:sp>
      <p:sp>
        <p:nvSpPr>
          <p:cNvPr id="315" name="Google Shape;315;p31"/>
          <p:cNvSpPr/>
          <p:nvPr/>
        </p:nvSpPr>
        <p:spPr>
          <a:xfrm>
            <a:off x="327701" y="4674447"/>
            <a:ext cx="1550043" cy="327408"/>
          </a:xfrm>
          <a:prstGeom prst="flowChartMerge">
            <a:avLst/>
          </a:prstGeom>
          <a:solidFill>
            <a:srgbClr val="3C78D8"/>
          </a:solidFill>
          <a:ln>
            <a:noFill/>
          </a:ln>
        </p:spPr>
        <p:txBody>
          <a:bodyPr anchorCtr="0" anchor="ctr" bIns="36000" lIns="36000" spcFirstLastPara="1" rIns="36000" wrap="square" tIns="36000">
            <a:noAutofit/>
          </a:bodyPr>
          <a:lstStyle/>
          <a:p>
            <a:pPr indent="0" lvl="0" marL="0" rtl="0" algn="ctr">
              <a:spcBef>
                <a:spcPts val="0"/>
              </a:spcBef>
              <a:spcAft>
                <a:spcPts val="0"/>
              </a:spcAft>
              <a:buNone/>
            </a:pPr>
            <a:r>
              <a:rPr b="1" lang="en-GB" sz="1200">
                <a:solidFill>
                  <a:srgbClr val="FFFFFF"/>
                </a:solidFill>
                <a:latin typeface="Exo"/>
                <a:ea typeface="Exo"/>
                <a:cs typeface="Exo"/>
                <a:sym typeface="Exo"/>
              </a:rPr>
              <a:t>7</a:t>
            </a:r>
            <a:endParaRPr b="1" sz="1200">
              <a:solidFill>
                <a:srgbClr val="FFFFFF"/>
              </a:solidFill>
              <a:latin typeface="Exo"/>
              <a:ea typeface="Exo"/>
              <a:cs typeface="Exo"/>
              <a:sym typeface="Exo"/>
            </a:endParaRPr>
          </a:p>
        </p:txBody>
      </p:sp>
      <p:sp>
        <p:nvSpPr>
          <p:cNvPr id="316" name="Google Shape;316;p31"/>
          <p:cNvSpPr txBox="1"/>
          <p:nvPr/>
        </p:nvSpPr>
        <p:spPr>
          <a:xfrm>
            <a:off x="389000" y="2007125"/>
            <a:ext cx="3578700" cy="28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rgbClr val="1182DA"/>
                </a:solidFill>
                <a:latin typeface="Century Gothic"/>
                <a:ea typeface="Century Gothic"/>
                <a:cs typeface="Century Gothic"/>
                <a:sym typeface="Century Gothic"/>
              </a:rPr>
              <a:t>3- </a:t>
            </a:r>
            <a:r>
              <a:rPr b="1" lang="en-GB" u="sng">
                <a:solidFill>
                  <a:srgbClr val="1182DA"/>
                </a:solidFill>
                <a:latin typeface="Century Gothic"/>
                <a:ea typeface="Century Gothic"/>
                <a:cs typeface="Century Gothic"/>
                <a:sym typeface="Century Gothic"/>
              </a:rPr>
              <a:t>Abortion</a:t>
            </a:r>
            <a:r>
              <a:rPr b="1" lang="en-GB">
                <a:solidFill>
                  <a:srgbClr val="1182DA"/>
                </a:solidFill>
                <a:latin typeface="Century Gothic"/>
                <a:ea typeface="Century Gothic"/>
                <a:cs typeface="Century Gothic"/>
                <a:sym typeface="Century Gothic"/>
              </a:rPr>
              <a:t> of hormonal stimulus:</a:t>
            </a:r>
            <a:endParaRPr/>
          </a:p>
        </p:txBody>
      </p:sp>
      <p:sp>
        <p:nvSpPr>
          <p:cNvPr id="317" name="Google Shape;317;p31"/>
          <p:cNvSpPr txBox="1"/>
          <p:nvPr/>
        </p:nvSpPr>
        <p:spPr>
          <a:xfrm>
            <a:off x="25925" y="172900"/>
            <a:ext cx="548700" cy="294000"/>
          </a:xfrm>
          <a:prstGeom prst="rect">
            <a:avLst/>
          </a:prstGeom>
          <a:solidFill>
            <a:srgbClr val="1182DA">
              <a:alpha val="45000"/>
            </a:srgbClr>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600">
                <a:solidFill>
                  <a:srgbClr val="FFFFFF"/>
                </a:solidFill>
                <a:latin typeface="Comfortaa"/>
                <a:ea typeface="Comfortaa"/>
                <a:cs typeface="Comfortaa"/>
                <a:sym typeface="Comfortaa"/>
              </a:rPr>
              <a:t>Classes</a:t>
            </a:r>
            <a:endParaRPr b="1" sz="600">
              <a:solidFill>
                <a:srgbClr val="FFFFFF"/>
              </a:solidFill>
              <a:latin typeface="Comfortaa"/>
              <a:ea typeface="Comfortaa"/>
              <a:cs typeface="Comfortaa"/>
              <a:sym typeface="Comfortaa"/>
            </a:endParaRPr>
          </a:p>
        </p:txBody>
      </p:sp>
      <p:sp>
        <p:nvSpPr>
          <p:cNvPr id="318" name="Google Shape;318;p31"/>
          <p:cNvSpPr txBox="1"/>
          <p:nvPr/>
        </p:nvSpPr>
        <p:spPr>
          <a:xfrm>
            <a:off x="691575" y="36175"/>
            <a:ext cx="548700" cy="2232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600">
                <a:latin typeface="Comfortaa"/>
                <a:ea typeface="Comfortaa"/>
                <a:cs typeface="Comfortaa"/>
                <a:sym typeface="Comfortaa"/>
              </a:rPr>
              <a:t>Group l</a:t>
            </a:r>
            <a:endParaRPr b="1" sz="600">
              <a:latin typeface="Comfortaa"/>
              <a:ea typeface="Comfortaa"/>
              <a:cs typeface="Comfortaa"/>
              <a:sym typeface="Comfortaa"/>
            </a:endParaRPr>
          </a:p>
        </p:txBody>
      </p:sp>
      <p:sp>
        <p:nvSpPr>
          <p:cNvPr id="319" name="Google Shape;319;p31"/>
          <p:cNvSpPr txBox="1"/>
          <p:nvPr/>
        </p:nvSpPr>
        <p:spPr>
          <a:xfrm>
            <a:off x="691575" y="329375"/>
            <a:ext cx="548700" cy="258300"/>
          </a:xfrm>
          <a:prstGeom prst="rect">
            <a:avLst/>
          </a:prstGeom>
          <a:solidFill>
            <a:srgbClr val="1182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600">
                <a:solidFill>
                  <a:srgbClr val="FFFFFF"/>
                </a:solidFill>
                <a:latin typeface="Comfortaa"/>
                <a:ea typeface="Comfortaa"/>
                <a:cs typeface="Comfortaa"/>
                <a:sym typeface="Comfortaa"/>
              </a:rPr>
              <a:t>Group ll</a:t>
            </a:r>
            <a:endParaRPr b="1" sz="600">
              <a:solidFill>
                <a:srgbClr val="FFFFFF"/>
              </a:solidFill>
              <a:latin typeface="Comfortaa"/>
              <a:ea typeface="Comfortaa"/>
              <a:cs typeface="Comfortaa"/>
              <a:sym typeface="Comfortaa"/>
            </a:endParaRPr>
          </a:p>
        </p:txBody>
      </p:sp>
      <p:sp>
        <p:nvSpPr>
          <p:cNvPr id="320" name="Google Shape;320;p31"/>
          <p:cNvSpPr txBox="1"/>
          <p:nvPr/>
        </p:nvSpPr>
        <p:spPr>
          <a:xfrm>
            <a:off x="1518675" y="10500"/>
            <a:ext cx="418200" cy="197400"/>
          </a:xfrm>
          <a:prstGeom prst="rect">
            <a:avLst/>
          </a:prstGeom>
          <a:solidFill>
            <a:srgbClr val="1182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600">
                <a:solidFill>
                  <a:srgbClr val="FFFFFF"/>
                </a:solidFill>
                <a:latin typeface="Comfortaa"/>
                <a:ea typeface="Comfortaa"/>
                <a:cs typeface="Comfortaa"/>
                <a:sym typeface="Comfortaa"/>
              </a:rPr>
              <a:t>cAMP</a:t>
            </a:r>
            <a:endParaRPr b="1" sz="600">
              <a:solidFill>
                <a:srgbClr val="FFFFFF"/>
              </a:solidFill>
              <a:latin typeface="Comfortaa"/>
              <a:ea typeface="Comfortaa"/>
              <a:cs typeface="Comfortaa"/>
              <a:sym typeface="Comfortaa"/>
            </a:endParaRPr>
          </a:p>
        </p:txBody>
      </p:sp>
      <p:sp>
        <p:nvSpPr>
          <p:cNvPr id="321" name="Google Shape;321;p31"/>
          <p:cNvSpPr txBox="1"/>
          <p:nvPr/>
        </p:nvSpPr>
        <p:spPr>
          <a:xfrm>
            <a:off x="1518675" y="224750"/>
            <a:ext cx="448200" cy="2232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600">
                <a:latin typeface="Comfortaa"/>
                <a:ea typeface="Comfortaa"/>
                <a:cs typeface="Comfortaa"/>
                <a:sym typeface="Comfortaa"/>
              </a:rPr>
              <a:t>cGMP</a:t>
            </a:r>
            <a:endParaRPr b="1" sz="600">
              <a:latin typeface="Comfortaa"/>
              <a:ea typeface="Comfortaa"/>
              <a:cs typeface="Comfortaa"/>
              <a:sym typeface="Comfortaa"/>
            </a:endParaRPr>
          </a:p>
        </p:txBody>
      </p:sp>
      <p:sp>
        <p:nvSpPr>
          <p:cNvPr id="322" name="Google Shape;322;p31"/>
          <p:cNvSpPr txBox="1"/>
          <p:nvPr/>
        </p:nvSpPr>
        <p:spPr>
          <a:xfrm>
            <a:off x="1518664" y="502900"/>
            <a:ext cx="548700" cy="1974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600">
                <a:latin typeface="Comfortaa"/>
                <a:ea typeface="Comfortaa"/>
                <a:cs typeface="Comfortaa"/>
                <a:sym typeface="Comfortaa"/>
              </a:rPr>
              <a:t>Ca++, PI</a:t>
            </a:r>
            <a:endParaRPr b="1" sz="600">
              <a:latin typeface="Comfortaa"/>
              <a:ea typeface="Comfortaa"/>
              <a:cs typeface="Comfortaa"/>
              <a:sym typeface="Comfortaa"/>
            </a:endParaRPr>
          </a:p>
        </p:txBody>
      </p:sp>
      <p:sp>
        <p:nvSpPr>
          <p:cNvPr id="323" name="Google Shape;323;p31"/>
          <p:cNvSpPr txBox="1"/>
          <p:nvPr/>
        </p:nvSpPr>
        <p:spPr>
          <a:xfrm>
            <a:off x="1518675" y="746950"/>
            <a:ext cx="548700" cy="294000"/>
          </a:xfrm>
          <a:prstGeom prst="rect">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600">
                <a:latin typeface="Comfortaa"/>
                <a:ea typeface="Comfortaa"/>
                <a:cs typeface="Comfortaa"/>
                <a:sym typeface="Comfortaa"/>
              </a:rPr>
              <a:t>Tyrosine kinase</a:t>
            </a:r>
            <a:endParaRPr b="1" sz="600">
              <a:latin typeface="Comfortaa"/>
              <a:ea typeface="Comfortaa"/>
              <a:cs typeface="Comfortaa"/>
              <a:sym typeface="Comfortaa"/>
            </a:endParaRPr>
          </a:p>
        </p:txBody>
      </p:sp>
      <p:cxnSp>
        <p:nvCxnSpPr>
          <p:cNvPr id="324" name="Google Shape;324;p31"/>
          <p:cNvCxnSpPr>
            <a:stCxn id="317" idx="3"/>
            <a:endCxn id="318" idx="1"/>
          </p:cNvCxnSpPr>
          <p:nvPr/>
        </p:nvCxnSpPr>
        <p:spPr>
          <a:xfrm flipH="1" rot="10800000">
            <a:off x="574625" y="147700"/>
            <a:ext cx="117000" cy="172200"/>
          </a:xfrm>
          <a:prstGeom prst="bentConnector3">
            <a:avLst>
              <a:gd fmla="val 49979" name="adj1"/>
            </a:avLst>
          </a:prstGeom>
          <a:noFill/>
          <a:ln cap="flat" cmpd="sng" w="9525">
            <a:solidFill>
              <a:schemeClr val="dk2"/>
            </a:solidFill>
            <a:prstDash val="solid"/>
            <a:round/>
            <a:headEnd len="med" w="med" type="none"/>
            <a:tailEnd len="med" w="med" type="none"/>
          </a:ln>
        </p:spPr>
      </p:cxnSp>
      <p:cxnSp>
        <p:nvCxnSpPr>
          <p:cNvPr id="325" name="Google Shape;325;p31"/>
          <p:cNvCxnSpPr>
            <a:stCxn id="317" idx="3"/>
            <a:endCxn id="319" idx="1"/>
          </p:cNvCxnSpPr>
          <p:nvPr/>
        </p:nvCxnSpPr>
        <p:spPr>
          <a:xfrm>
            <a:off x="574625" y="319900"/>
            <a:ext cx="117000" cy="138600"/>
          </a:xfrm>
          <a:prstGeom prst="bentConnector3">
            <a:avLst>
              <a:gd fmla="val 49979" name="adj1"/>
            </a:avLst>
          </a:prstGeom>
          <a:noFill/>
          <a:ln cap="flat" cmpd="sng" w="9525">
            <a:solidFill>
              <a:schemeClr val="dk2"/>
            </a:solidFill>
            <a:prstDash val="solid"/>
            <a:round/>
            <a:headEnd len="med" w="med" type="none"/>
            <a:tailEnd len="med" w="med" type="none"/>
          </a:ln>
        </p:spPr>
      </p:cxnSp>
      <p:cxnSp>
        <p:nvCxnSpPr>
          <p:cNvPr id="326" name="Google Shape;326;p31"/>
          <p:cNvCxnSpPr>
            <a:stCxn id="319" idx="3"/>
            <a:endCxn id="320" idx="1"/>
          </p:cNvCxnSpPr>
          <p:nvPr/>
        </p:nvCxnSpPr>
        <p:spPr>
          <a:xfrm flipH="1" rot="10800000">
            <a:off x="1240275" y="109325"/>
            <a:ext cx="278400" cy="349200"/>
          </a:xfrm>
          <a:prstGeom prst="bentConnector3">
            <a:avLst>
              <a:gd fmla="val 50000" name="adj1"/>
            </a:avLst>
          </a:prstGeom>
          <a:noFill/>
          <a:ln cap="flat" cmpd="sng" w="9525">
            <a:solidFill>
              <a:schemeClr val="dk2"/>
            </a:solidFill>
            <a:prstDash val="solid"/>
            <a:round/>
            <a:headEnd len="med" w="med" type="none"/>
            <a:tailEnd len="med" w="med" type="none"/>
          </a:ln>
        </p:spPr>
      </p:cxnSp>
      <p:cxnSp>
        <p:nvCxnSpPr>
          <p:cNvPr id="327" name="Google Shape;327;p31"/>
          <p:cNvCxnSpPr>
            <a:stCxn id="319" idx="3"/>
            <a:endCxn id="321" idx="1"/>
          </p:cNvCxnSpPr>
          <p:nvPr/>
        </p:nvCxnSpPr>
        <p:spPr>
          <a:xfrm flipH="1" rot="10800000">
            <a:off x="1240275" y="336425"/>
            <a:ext cx="278400" cy="122100"/>
          </a:xfrm>
          <a:prstGeom prst="bentConnector3">
            <a:avLst>
              <a:gd fmla="val 50000" name="adj1"/>
            </a:avLst>
          </a:prstGeom>
          <a:noFill/>
          <a:ln cap="flat" cmpd="sng" w="9525">
            <a:solidFill>
              <a:schemeClr val="dk2"/>
            </a:solidFill>
            <a:prstDash val="solid"/>
            <a:round/>
            <a:headEnd len="med" w="med" type="none"/>
            <a:tailEnd len="med" w="med" type="none"/>
          </a:ln>
        </p:spPr>
      </p:cxnSp>
      <p:cxnSp>
        <p:nvCxnSpPr>
          <p:cNvPr id="328" name="Google Shape;328;p31"/>
          <p:cNvCxnSpPr>
            <a:stCxn id="319" idx="3"/>
            <a:endCxn id="322" idx="1"/>
          </p:cNvCxnSpPr>
          <p:nvPr/>
        </p:nvCxnSpPr>
        <p:spPr>
          <a:xfrm>
            <a:off x="1240275" y="458525"/>
            <a:ext cx="278400" cy="143100"/>
          </a:xfrm>
          <a:prstGeom prst="bentConnector3">
            <a:avLst>
              <a:gd fmla="val 49998" name="adj1"/>
            </a:avLst>
          </a:prstGeom>
          <a:noFill/>
          <a:ln cap="flat" cmpd="sng" w="9525">
            <a:solidFill>
              <a:schemeClr val="dk2"/>
            </a:solidFill>
            <a:prstDash val="solid"/>
            <a:round/>
            <a:headEnd len="med" w="med" type="none"/>
            <a:tailEnd len="med" w="med" type="none"/>
          </a:ln>
        </p:spPr>
      </p:cxnSp>
      <p:cxnSp>
        <p:nvCxnSpPr>
          <p:cNvPr id="329" name="Google Shape;329;p31"/>
          <p:cNvCxnSpPr>
            <a:stCxn id="319" idx="3"/>
            <a:endCxn id="323" idx="1"/>
          </p:cNvCxnSpPr>
          <p:nvPr/>
        </p:nvCxnSpPr>
        <p:spPr>
          <a:xfrm>
            <a:off x="1240275" y="458525"/>
            <a:ext cx="278400" cy="435300"/>
          </a:xfrm>
          <a:prstGeom prst="bentConnector3">
            <a:avLst>
              <a:gd fmla="val 50000" name="adj1"/>
            </a:avLst>
          </a:prstGeom>
          <a:noFill/>
          <a:ln cap="flat" cmpd="sng" w="9525">
            <a:solidFill>
              <a:schemeClr val="dk2"/>
            </a:solidFill>
            <a:prstDash val="solid"/>
            <a:round/>
            <a:headEnd len="med" w="med" type="none"/>
            <a:tailEnd len="med" w="med" type="none"/>
          </a:ln>
        </p:spPr>
      </p:cxnSp>
      <p:sp>
        <p:nvSpPr>
          <p:cNvPr id="330" name="Google Shape;330;p31"/>
          <p:cNvSpPr/>
          <p:nvPr/>
        </p:nvSpPr>
        <p:spPr>
          <a:xfrm>
            <a:off x="25925" y="2060263"/>
            <a:ext cx="418200" cy="258300"/>
          </a:xfrm>
          <a:prstGeom prst="star5">
            <a:avLst>
              <a:gd fmla="val 19098" name="adj"/>
              <a:gd fmla="val 105146" name="hf"/>
              <a:gd fmla="val 110557" name="vf"/>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4" name="Shape 334"/>
        <p:cNvGrpSpPr/>
        <p:nvPr/>
      </p:nvGrpSpPr>
      <p:grpSpPr>
        <a:xfrm>
          <a:off x="0" y="0"/>
          <a:ext cx="0" cy="0"/>
          <a:chOff x="0" y="0"/>
          <a:chExt cx="0" cy="0"/>
        </a:xfrm>
      </p:grpSpPr>
      <p:sp>
        <p:nvSpPr>
          <p:cNvPr id="335" name="Google Shape;335;p32"/>
          <p:cNvSpPr txBox="1"/>
          <p:nvPr>
            <p:ph idx="12" type="sldNum"/>
          </p:nvPr>
        </p:nvSpPr>
        <p:spPr>
          <a:xfrm>
            <a:off x="8595221" y="4806663"/>
            <a:ext cx="548700" cy="393600"/>
          </a:xfrm>
          <a:prstGeom prst="rect">
            <a:avLst/>
          </a:prstGeom>
        </p:spPr>
        <p:txBody>
          <a:bodyPr anchorCtr="0" anchor="t" bIns="68575" lIns="68575" spcFirstLastPara="1" rIns="68575" wrap="square" tIns="68575">
            <a:noAutofit/>
          </a:bodyPr>
          <a:lstStyle/>
          <a:p>
            <a:pPr indent="0" lvl="0" marL="0" rtl="0" algn="r">
              <a:spcBef>
                <a:spcPts val="0"/>
              </a:spcBef>
              <a:spcAft>
                <a:spcPts val="0"/>
              </a:spcAft>
              <a:buNone/>
            </a:pPr>
            <a:fld id="{00000000-1234-1234-1234-123412341234}" type="slidenum">
              <a:rPr lang="en-GB">
                <a:latin typeface="Arial"/>
                <a:ea typeface="Arial"/>
                <a:cs typeface="Arial"/>
                <a:sym typeface="Arial"/>
              </a:rPr>
              <a:t>‹#›</a:t>
            </a:fld>
            <a:endParaRPr>
              <a:latin typeface="Arial"/>
              <a:ea typeface="Arial"/>
              <a:cs typeface="Arial"/>
              <a:sym typeface="Arial"/>
            </a:endParaRPr>
          </a:p>
        </p:txBody>
      </p:sp>
      <p:sp>
        <p:nvSpPr>
          <p:cNvPr id="336" name="Google Shape;336;p32"/>
          <p:cNvSpPr/>
          <p:nvPr/>
        </p:nvSpPr>
        <p:spPr>
          <a:xfrm>
            <a:off x="0" y="5086353"/>
            <a:ext cx="9144000" cy="57000"/>
          </a:xfrm>
          <a:prstGeom prst="rect">
            <a:avLst/>
          </a:prstGeom>
          <a:gradFill>
            <a:gsLst>
              <a:gs pos="0">
                <a:srgbClr val="3C78D8"/>
              </a:gs>
              <a:gs pos="100000">
                <a:srgbClr val="6D9EEB"/>
              </a:gs>
            </a:gsLst>
            <a:path path="circle">
              <a:fillToRect b="50%" l="50%" r="50%" t="50%"/>
            </a:path>
            <a:tileRect/>
          </a:gradFill>
          <a:ln>
            <a:noFill/>
          </a:ln>
        </p:spPr>
        <p:txBody>
          <a:bodyPr anchorCtr="0" anchor="ctr" bIns="25700" lIns="51425" spcFirstLastPara="1" rIns="51425" wrap="square" tIns="25700">
            <a:noAutofit/>
          </a:bodyPr>
          <a:lstStyle/>
          <a:p>
            <a:pPr indent="0" lvl="0" marL="0" marR="0" rtl="0" algn="ctr">
              <a:spcBef>
                <a:spcPts val="0"/>
              </a:spcBef>
              <a:spcAft>
                <a:spcPts val="0"/>
              </a:spcAft>
              <a:buNone/>
            </a:pPr>
            <a:r>
              <a:t/>
            </a:r>
            <a:endParaRPr b="0" i="0" sz="1100" u="none" cap="none" strike="noStrike">
              <a:solidFill>
                <a:srgbClr val="FFFFFF"/>
              </a:solidFill>
              <a:latin typeface="Calibri"/>
              <a:ea typeface="Calibri"/>
              <a:cs typeface="Calibri"/>
              <a:sym typeface="Calibri"/>
            </a:endParaRPr>
          </a:p>
        </p:txBody>
      </p:sp>
      <p:sp>
        <p:nvSpPr>
          <p:cNvPr id="337" name="Google Shape;337;p32"/>
          <p:cNvSpPr txBox="1"/>
          <p:nvPr/>
        </p:nvSpPr>
        <p:spPr>
          <a:xfrm>
            <a:off x="1945025" y="193625"/>
            <a:ext cx="5670900" cy="565500"/>
          </a:xfrm>
          <a:prstGeom prst="rect">
            <a:avLst/>
          </a:prstGeom>
          <a:no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GB" sz="2400">
                <a:solidFill>
                  <a:srgbClr val="3C78D8"/>
                </a:solidFill>
                <a:latin typeface="Comfortaa"/>
                <a:ea typeface="Comfortaa"/>
                <a:cs typeface="Comfortaa"/>
                <a:sym typeface="Comfortaa"/>
              </a:rPr>
              <a:t>Classification of Hormones Based on </a:t>
            </a:r>
            <a:r>
              <a:rPr b="1" lang="en-GB" sz="2400" u="sng">
                <a:solidFill>
                  <a:srgbClr val="3C78D8"/>
                </a:solidFill>
                <a:latin typeface="Comfortaa"/>
                <a:ea typeface="Comfortaa"/>
                <a:cs typeface="Comfortaa"/>
                <a:sym typeface="Comfortaa"/>
              </a:rPr>
              <a:t>Mechanism of Action</a:t>
            </a:r>
            <a:r>
              <a:rPr b="1" lang="en-GB" sz="2400">
                <a:solidFill>
                  <a:srgbClr val="3C78D8"/>
                </a:solidFill>
                <a:latin typeface="Comfortaa"/>
                <a:ea typeface="Comfortaa"/>
                <a:cs typeface="Comfortaa"/>
                <a:sym typeface="Comfortaa"/>
              </a:rPr>
              <a:t> cont.</a:t>
            </a:r>
            <a:endParaRPr b="1" sz="2400">
              <a:solidFill>
                <a:srgbClr val="3C78D8"/>
              </a:solidFill>
              <a:latin typeface="Comfortaa"/>
              <a:ea typeface="Comfortaa"/>
              <a:cs typeface="Comfortaa"/>
              <a:sym typeface="Comfortaa"/>
            </a:endParaRPr>
          </a:p>
        </p:txBody>
      </p:sp>
      <p:grpSp>
        <p:nvGrpSpPr>
          <p:cNvPr id="338" name="Google Shape;338;p32"/>
          <p:cNvGrpSpPr/>
          <p:nvPr/>
        </p:nvGrpSpPr>
        <p:grpSpPr>
          <a:xfrm rot="1420390">
            <a:off x="690370" y="-51111"/>
            <a:ext cx="2741505" cy="2860573"/>
            <a:chOff x="645610" y="389364"/>
            <a:chExt cx="3238500" cy="3238500"/>
          </a:xfrm>
        </p:grpSpPr>
        <p:sp>
          <p:nvSpPr>
            <p:cNvPr id="339" name="Google Shape;339;p32"/>
            <p:cNvSpPr/>
            <p:nvPr/>
          </p:nvSpPr>
          <p:spPr>
            <a:xfrm rot="2700000">
              <a:off x="1651374" y="332134"/>
              <a:ext cx="1226972" cy="3352959"/>
            </a:xfrm>
            <a:prstGeom prst="roundRect">
              <a:avLst>
                <a:gd fmla="val 50000" name="adj"/>
              </a:avLst>
            </a:prstGeom>
            <a:solidFill>
              <a:srgbClr val="3C78D8"/>
            </a:solidFill>
            <a:ln>
              <a:noFill/>
            </a:ln>
          </p:spPr>
          <p:txBody>
            <a:bodyPr anchorCtr="0" anchor="ctr" bIns="48000" lIns="48000" spcFirstLastPara="1" rIns="48000" wrap="square" tIns="48000">
              <a:noAutofit/>
            </a:bodyPr>
            <a:lstStyle/>
            <a:p>
              <a:pPr indent="0" lvl="0" marL="0" rtl="0" algn="l">
                <a:spcBef>
                  <a:spcPts val="0"/>
                </a:spcBef>
                <a:spcAft>
                  <a:spcPts val="0"/>
                </a:spcAft>
                <a:buNone/>
              </a:pPr>
              <a:r>
                <a:t/>
              </a:r>
              <a:endParaRPr sz="1200">
                <a:latin typeface="Comfortaa"/>
                <a:ea typeface="Comfortaa"/>
                <a:cs typeface="Comfortaa"/>
                <a:sym typeface="Comfortaa"/>
              </a:endParaRPr>
            </a:p>
          </p:txBody>
        </p:sp>
        <p:sp>
          <p:nvSpPr>
            <p:cNvPr id="340" name="Google Shape;340;p32"/>
            <p:cNvSpPr/>
            <p:nvPr/>
          </p:nvSpPr>
          <p:spPr>
            <a:xfrm rot="-2633823">
              <a:off x="1119338" y="2523117"/>
              <a:ext cx="374695" cy="956291"/>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48000" lIns="48000" spcFirstLastPara="1" rIns="48000" wrap="square" tIns="48000">
              <a:noAutofit/>
            </a:bodyPr>
            <a:lstStyle/>
            <a:p>
              <a:pPr indent="0" lvl="0" marL="0" rtl="0" algn="ctr">
                <a:spcBef>
                  <a:spcPts val="0"/>
                </a:spcBef>
                <a:spcAft>
                  <a:spcPts val="0"/>
                </a:spcAft>
                <a:buNone/>
              </a:pPr>
              <a:r>
                <a:rPr b="1" lang="en-GB" sz="1200">
                  <a:solidFill>
                    <a:srgbClr val="666666"/>
                  </a:solidFill>
                  <a:latin typeface="Comfortaa"/>
                  <a:ea typeface="Comfortaa"/>
                  <a:cs typeface="Comfortaa"/>
                  <a:sym typeface="Comfortaa"/>
                </a:rPr>
                <a:t>2</a:t>
              </a:r>
              <a:endParaRPr b="1" sz="1200">
                <a:solidFill>
                  <a:srgbClr val="666666"/>
                </a:solidFill>
                <a:latin typeface="Comfortaa"/>
                <a:ea typeface="Comfortaa"/>
                <a:cs typeface="Comfortaa"/>
                <a:sym typeface="Comfortaa"/>
              </a:endParaRPr>
            </a:p>
          </p:txBody>
        </p:sp>
      </p:grpSp>
      <p:sp>
        <p:nvSpPr>
          <p:cNvPr id="341" name="Google Shape;341;p32"/>
          <p:cNvSpPr txBox="1"/>
          <p:nvPr/>
        </p:nvSpPr>
        <p:spPr>
          <a:xfrm>
            <a:off x="662400" y="1065663"/>
            <a:ext cx="3305400" cy="627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GB" sz="1100">
                <a:solidFill>
                  <a:srgbClr val="FFFFFF"/>
                </a:solidFill>
                <a:latin typeface="Century Gothic"/>
                <a:ea typeface="Century Gothic"/>
                <a:cs typeface="Century Gothic"/>
                <a:sym typeface="Century Gothic"/>
              </a:rPr>
              <a:t>Hormones that bind to cell surface receptors.</a:t>
            </a:r>
            <a:endParaRPr b="1" sz="1100">
              <a:solidFill>
                <a:srgbClr val="FFFFFF"/>
              </a:solidFill>
              <a:latin typeface="Century Gothic"/>
              <a:ea typeface="Century Gothic"/>
              <a:cs typeface="Century Gothic"/>
              <a:sym typeface="Century Gothic"/>
            </a:endParaRPr>
          </a:p>
          <a:p>
            <a:pPr indent="0" lvl="0" marL="0" rtl="0" algn="l">
              <a:lnSpc>
                <a:spcPct val="115000"/>
              </a:lnSpc>
              <a:spcBef>
                <a:spcPts val="1200"/>
              </a:spcBef>
              <a:spcAft>
                <a:spcPts val="0"/>
              </a:spcAft>
              <a:buNone/>
            </a:pPr>
            <a:r>
              <a:t/>
            </a:r>
            <a:endParaRPr b="1" sz="1100">
              <a:solidFill>
                <a:srgbClr val="FFFFFF"/>
              </a:solidFill>
              <a:latin typeface="Century Gothic"/>
              <a:ea typeface="Century Gothic"/>
              <a:cs typeface="Century Gothic"/>
              <a:sym typeface="Century Gothic"/>
            </a:endParaRPr>
          </a:p>
          <a:p>
            <a:pPr indent="0" lvl="0" marL="0" rtl="0" algn="l">
              <a:spcBef>
                <a:spcPts val="1200"/>
              </a:spcBef>
              <a:spcAft>
                <a:spcPts val="0"/>
              </a:spcAft>
              <a:buNone/>
            </a:pPr>
            <a:r>
              <a:t/>
            </a:r>
            <a:endParaRPr b="1" sz="1100">
              <a:solidFill>
                <a:srgbClr val="FFFFFF"/>
              </a:solidFill>
              <a:latin typeface="Century Gothic"/>
              <a:ea typeface="Century Gothic"/>
              <a:cs typeface="Century Gothic"/>
              <a:sym typeface="Century Gothic"/>
            </a:endParaRPr>
          </a:p>
        </p:txBody>
      </p:sp>
      <p:sp>
        <p:nvSpPr>
          <p:cNvPr id="342" name="Google Shape;342;p32"/>
          <p:cNvSpPr txBox="1"/>
          <p:nvPr/>
        </p:nvSpPr>
        <p:spPr>
          <a:xfrm>
            <a:off x="300900" y="1692675"/>
            <a:ext cx="3743100" cy="56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200">
                <a:solidFill>
                  <a:srgbClr val="990000"/>
                </a:solidFill>
                <a:latin typeface="Century Gothic"/>
                <a:ea typeface="Century Gothic"/>
                <a:cs typeface="Century Gothic"/>
                <a:sym typeface="Century Gothic"/>
              </a:rPr>
              <a:t>B- Second messenger: </a:t>
            </a:r>
            <a:r>
              <a:rPr b="1" lang="en-GB" sz="1200">
                <a:latin typeface="Century Gothic"/>
                <a:ea typeface="Century Gothic"/>
                <a:cs typeface="Century Gothic"/>
                <a:sym typeface="Century Gothic"/>
              </a:rPr>
              <a:t>cGMP</a:t>
            </a:r>
            <a:endParaRPr b="1" sz="1200">
              <a:latin typeface="Century Gothic"/>
              <a:ea typeface="Century Gothic"/>
              <a:cs typeface="Century Gothic"/>
              <a:sym typeface="Century Gothic"/>
            </a:endParaRPr>
          </a:p>
        </p:txBody>
      </p:sp>
      <p:sp>
        <p:nvSpPr>
          <p:cNvPr id="343" name="Google Shape;343;p32"/>
          <p:cNvSpPr txBox="1"/>
          <p:nvPr/>
        </p:nvSpPr>
        <p:spPr>
          <a:xfrm>
            <a:off x="622400" y="1858575"/>
            <a:ext cx="2991000" cy="864600"/>
          </a:xfrm>
          <a:prstGeom prst="rect">
            <a:avLst/>
          </a:prstGeom>
          <a:noFill/>
          <a:ln>
            <a:noFill/>
          </a:ln>
        </p:spPr>
        <p:txBody>
          <a:bodyPr anchorCtr="0" anchor="t" bIns="91425" lIns="91425" spcFirstLastPara="1" rIns="91425" wrap="square" tIns="91425">
            <a:noAutofit/>
          </a:bodyPr>
          <a:lstStyle/>
          <a:p>
            <a:pPr indent="-298450" lvl="0" marL="457200" rtl="0" algn="l">
              <a:lnSpc>
                <a:spcPct val="115000"/>
              </a:lnSpc>
              <a:spcBef>
                <a:spcPts val="1200"/>
              </a:spcBef>
              <a:spcAft>
                <a:spcPts val="0"/>
              </a:spcAft>
              <a:buSzPts val="1100"/>
              <a:buFont typeface="Century Gothic"/>
              <a:buChar char="●"/>
            </a:pPr>
            <a:r>
              <a:rPr b="1" lang="en-GB" sz="1100">
                <a:latin typeface="Century Gothic"/>
                <a:ea typeface="Century Gothic"/>
                <a:cs typeface="Century Gothic"/>
                <a:sym typeface="Century Gothic"/>
              </a:rPr>
              <a:t>Atrial natriuretic peptide (ANP)</a:t>
            </a:r>
            <a:endParaRPr b="1" sz="1100">
              <a:latin typeface="Century Gothic"/>
              <a:ea typeface="Century Gothic"/>
              <a:cs typeface="Century Gothic"/>
              <a:sym typeface="Century Gothic"/>
            </a:endParaRPr>
          </a:p>
          <a:p>
            <a:pPr indent="-298450" lvl="0" marL="457200" rtl="0" algn="l">
              <a:lnSpc>
                <a:spcPct val="115000"/>
              </a:lnSpc>
              <a:spcBef>
                <a:spcPts val="0"/>
              </a:spcBef>
              <a:spcAft>
                <a:spcPts val="0"/>
              </a:spcAft>
              <a:buSzPts val="1100"/>
              <a:buFont typeface="Century Gothic"/>
              <a:buChar char="●"/>
            </a:pPr>
            <a:r>
              <a:rPr b="1" lang="en-GB" sz="1100">
                <a:latin typeface="Century Gothic"/>
                <a:ea typeface="Century Gothic"/>
                <a:cs typeface="Century Gothic"/>
                <a:sym typeface="Century Gothic"/>
              </a:rPr>
              <a:t>Nitric oxide</a:t>
            </a:r>
            <a:endParaRPr b="1" sz="1100">
              <a:latin typeface="Century Gothic"/>
              <a:ea typeface="Century Gothic"/>
              <a:cs typeface="Century Gothic"/>
              <a:sym typeface="Century Gothic"/>
            </a:endParaRPr>
          </a:p>
        </p:txBody>
      </p:sp>
      <p:pic>
        <p:nvPicPr>
          <p:cNvPr id="344" name="Google Shape;344;p32"/>
          <p:cNvPicPr preferRelativeResize="0"/>
          <p:nvPr/>
        </p:nvPicPr>
        <p:blipFill>
          <a:blip r:embed="rId3">
            <a:alphaModFix/>
          </a:blip>
          <a:stretch>
            <a:fillRect/>
          </a:stretch>
        </p:blipFill>
        <p:spPr>
          <a:xfrm>
            <a:off x="4443600" y="1983425"/>
            <a:ext cx="4425700" cy="3013425"/>
          </a:xfrm>
          <a:prstGeom prst="rect">
            <a:avLst/>
          </a:prstGeom>
          <a:noFill/>
          <a:ln>
            <a:noFill/>
          </a:ln>
        </p:spPr>
      </p:pic>
      <p:sp>
        <p:nvSpPr>
          <p:cNvPr id="345" name="Google Shape;345;p32"/>
          <p:cNvSpPr txBox="1"/>
          <p:nvPr/>
        </p:nvSpPr>
        <p:spPr>
          <a:xfrm>
            <a:off x="25925" y="172900"/>
            <a:ext cx="548700" cy="294000"/>
          </a:xfrm>
          <a:prstGeom prst="rect">
            <a:avLst/>
          </a:prstGeom>
          <a:solidFill>
            <a:srgbClr val="1182DA">
              <a:alpha val="45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600">
                <a:solidFill>
                  <a:srgbClr val="FFFFFF"/>
                </a:solidFill>
                <a:latin typeface="Comfortaa"/>
                <a:ea typeface="Comfortaa"/>
                <a:cs typeface="Comfortaa"/>
                <a:sym typeface="Comfortaa"/>
              </a:rPr>
              <a:t>Classes</a:t>
            </a:r>
            <a:endParaRPr b="1" sz="600">
              <a:solidFill>
                <a:srgbClr val="FFFFFF"/>
              </a:solidFill>
              <a:latin typeface="Comfortaa"/>
              <a:ea typeface="Comfortaa"/>
              <a:cs typeface="Comfortaa"/>
              <a:sym typeface="Comfortaa"/>
            </a:endParaRPr>
          </a:p>
        </p:txBody>
      </p:sp>
      <p:sp>
        <p:nvSpPr>
          <p:cNvPr id="346" name="Google Shape;346;p32"/>
          <p:cNvSpPr txBox="1"/>
          <p:nvPr/>
        </p:nvSpPr>
        <p:spPr>
          <a:xfrm>
            <a:off x="691575" y="36175"/>
            <a:ext cx="548700" cy="2232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600">
                <a:latin typeface="Comfortaa"/>
                <a:ea typeface="Comfortaa"/>
                <a:cs typeface="Comfortaa"/>
                <a:sym typeface="Comfortaa"/>
              </a:rPr>
              <a:t>Group l</a:t>
            </a:r>
            <a:endParaRPr b="1" sz="600">
              <a:latin typeface="Comfortaa"/>
              <a:ea typeface="Comfortaa"/>
              <a:cs typeface="Comfortaa"/>
              <a:sym typeface="Comfortaa"/>
            </a:endParaRPr>
          </a:p>
        </p:txBody>
      </p:sp>
      <p:sp>
        <p:nvSpPr>
          <p:cNvPr id="347" name="Google Shape;347;p32"/>
          <p:cNvSpPr txBox="1"/>
          <p:nvPr/>
        </p:nvSpPr>
        <p:spPr>
          <a:xfrm>
            <a:off x="691575" y="329375"/>
            <a:ext cx="548700" cy="258300"/>
          </a:xfrm>
          <a:prstGeom prst="rect">
            <a:avLst/>
          </a:prstGeom>
          <a:solidFill>
            <a:srgbClr val="1182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600">
                <a:solidFill>
                  <a:srgbClr val="FFFFFF"/>
                </a:solidFill>
                <a:latin typeface="Comfortaa"/>
                <a:ea typeface="Comfortaa"/>
                <a:cs typeface="Comfortaa"/>
                <a:sym typeface="Comfortaa"/>
              </a:rPr>
              <a:t>Group ll</a:t>
            </a:r>
            <a:endParaRPr b="1" sz="600">
              <a:solidFill>
                <a:srgbClr val="FFFFFF"/>
              </a:solidFill>
              <a:latin typeface="Comfortaa"/>
              <a:ea typeface="Comfortaa"/>
              <a:cs typeface="Comfortaa"/>
              <a:sym typeface="Comfortaa"/>
            </a:endParaRPr>
          </a:p>
        </p:txBody>
      </p:sp>
      <p:sp>
        <p:nvSpPr>
          <p:cNvPr id="348" name="Google Shape;348;p32"/>
          <p:cNvSpPr txBox="1"/>
          <p:nvPr/>
        </p:nvSpPr>
        <p:spPr>
          <a:xfrm>
            <a:off x="1518675" y="10500"/>
            <a:ext cx="418200" cy="1974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600">
                <a:latin typeface="Comfortaa"/>
                <a:ea typeface="Comfortaa"/>
                <a:cs typeface="Comfortaa"/>
                <a:sym typeface="Comfortaa"/>
              </a:rPr>
              <a:t>cAMP</a:t>
            </a:r>
            <a:endParaRPr b="1" sz="600">
              <a:latin typeface="Comfortaa"/>
              <a:ea typeface="Comfortaa"/>
              <a:cs typeface="Comfortaa"/>
              <a:sym typeface="Comfortaa"/>
            </a:endParaRPr>
          </a:p>
        </p:txBody>
      </p:sp>
      <p:sp>
        <p:nvSpPr>
          <p:cNvPr id="349" name="Google Shape;349;p32"/>
          <p:cNvSpPr txBox="1"/>
          <p:nvPr/>
        </p:nvSpPr>
        <p:spPr>
          <a:xfrm>
            <a:off x="1518675" y="224750"/>
            <a:ext cx="448200" cy="223200"/>
          </a:xfrm>
          <a:prstGeom prst="rect">
            <a:avLst/>
          </a:prstGeom>
          <a:solidFill>
            <a:srgbClr val="1182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600">
                <a:solidFill>
                  <a:srgbClr val="FFFFFF"/>
                </a:solidFill>
                <a:latin typeface="Comfortaa"/>
                <a:ea typeface="Comfortaa"/>
                <a:cs typeface="Comfortaa"/>
                <a:sym typeface="Comfortaa"/>
              </a:rPr>
              <a:t>cGMP</a:t>
            </a:r>
            <a:endParaRPr b="1" sz="600">
              <a:solidFill>
                <a:srgbClr val="FFFFFF"/>
              </a:solidFill>
              <a:latin typeface="Comfortaa"/>
              <a:ea typeface="Comfortaa"/>
              <a:cs typeface="Comfortaa"/>
              <a:sym typeface="Comfortaa"/>
            </a:endParaRPr>
          </a:p>
        </p:txBody>
      </p:sp>
      <p:sp>
        <p:nvSpPr>
          <p:cNvPr id="350" name="Google Shape;350;p32"/>
          <p:cNvSpPr txBox="1"/>
          <p:nvPr/>
        </p:nvSpPr>
        <p:spPr>
          <a:xfrm>
            <a:off x="1518664" y="502900"/>
            <a:ext cx="548700" cy="1974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600">
                <a:latin typeface="Comfortaa"/>
                <a:ea typeface="Comfortaa"/>
                <a:cs typeface="Comfortaa"/>
                <a:sym typeface="Comfortaa"/>
              </a:rPr>
              <a:t>Ca++, PI</a:t>
            </a:r>
            <a:endParaRPr b="1" sz="600">
              <a:latin typeface="Comfortaa"/>
              <a:ea typeface="Comfortaa"/>
              <a:cs typeface="Comfortaa"/>
              <a:sym typeface="Comfortaa"/>
            </a:endParaRPr>
          </a:p>
        </p:txBody>
      </p:sp>
      <p:sp>
        <p:nvSpPr>
          <p:cNvPr id="351" name="Google Shape;351;p32"/>
          <p:cNvSpPr txBox="1"/>
          <p:nvPr/>
        </p:nvSpPr>
        <p:spPr>
          <a:xfrm>
            <a:off x="1518675" y="746950"/>
            <a:ext cx="548700" cy="294000"/>
          </a:xfrm>
          <a:prstGeom prst="rect">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600">
                <a:latin typeface="Comfortaa"/>
                <a:ea typeface="Comfortaa"/>
                <a:cs typeface="Comfortaa"/>
                <a:sym typeface="Comfortaa"/>
              </a:rPr>
              <a:t>Tyrosine kinase</a:t>
            </a:r>
            <a:endParaRPr b="1" sz="600">
              <a:latin typeface="Comfortaa"/>
              <a:ea typeface="Comfortaa"/>
              <a:cs typeface="Comfortaa"/>
              <a:sym typeface="Comfortaa"/>
            </a:endParaRPr>
          </a:p>
        </p:txBody>
      </p:sp>
      <p:cxnSp>
        <p:nvCxnSpPr>
          <p:cNvPr id="352" name="Google Shape;352;p32"/>
          <p:cNvCxnSpPr>
            <a:stCxn id="345" idx="3"/>
            <a:endCxn id="346" idx="1"/>
          </p:cNvCxnSpPr>
          <p:nvPr/>
        </p:nvCxnSpPr>
        <p:spPr>
          <a:xfrm flipH="1" rot="10800000">
            <a:off x="574625" y="147700"/>
            <a:ext cx="117000" cy="172200"/>
          </a:xfrm>
          <a:prstGeom prst="bentConnector3">
            <a:avLst>
              <a:gd fmla="val 49979" name="adj1"/>
            </a:avLst>
          </a:prstGeom>
          <a:noFill/>
          <a:ln cap="flat" cmpd="sng" w="9525">
            <a:solidFill>
              <a:schemeClr val="dk2"/>
            </a:solidFill>
            <a:prstDash val="solid"/>
            <a:round/>
            <a:headEnd len="med" w="med" type="none"/>
            <a:tailEnd len="med" w="med" type="none"/>
          </a:ln>
        </p:spPr>
      </p:cxnSp>
      <p:cxnSp>
        <p:nvCxnSpPr>
          <p:cNvPr id="353" name="Google Shape;353;p32"/>
          <p:cNvCxnSpPr>
            <a:stCxn id="345" idx="3"/>
            <a:endCxn id="347" idx="1"/>
          </p:cNvCxnSpPr>
          <p:nvPr/>
        </p:nvCxnSpPr>
        <p:spPr>
          <a:xfrm>
            <a:off x="574625" y="319900"/>
            <a:ext cx="117000" cy="138600"/>
          </a:xfrm>
          <a:prstGeom prst="bentConnector3">
            <a:avLst>
              <a:gd fmla="val 49979" name="adj1"/>
            </a:avLst>
          </a:prstGeom>
          <a:noFill/>
          <a:ln cap="flat" cmpd="sng" w="9525">
            <a:solidFill>
              <a:schemeClr val="dk2"/>
            </a:solidFill>
            <a:prstDash val="solid"/>
            <a:round/>
            <a:headEnd len="med" w="med" type="none"/>
            <a:tailEnd len="med" w="med" type="none"/>
          </a:ln>
        </p:spPr>
      </p:cxnSp>
      <p:cxnSp>
        <p:nvCxnSpPr>
          <p:cNvPr id="354" name="Google Shape;354;p32"/>
          <p:cNvCxnSpPr>
            <a:stCxn id="347" idx="3"/>
            <a:endCxn id="348" idx="1"/>
          </p:cNvCxnSpPr>
          <p:nvPr/>
        </p:nvCxnSpPr>
        <p:spPr>
          <a:xfrm flipH="1" rot="10800000">
            <a:off x="1240275" y="109325"/>
            <a:ext cx="278400" cy="349200"/>
          </a:xfrm>
          <a:prstGeom prst="bentConnector3">
            <a:avLst>
              <a:gd fmla="val 50000" name="adj1"/>
            </a:avLst>
          </a:prstGeom>
          <a:noFill/>
          <a:ln cap="flat" cmpd="sng" w="9525">
            <a:solidFill>
              <a:schemeClr val="dk2"/>
            </a:solidFill>
            <a:prstDash val="solid"/>
            <a:round/>
            <a:headEnd len="med" w="med" type="none"/>
            <a:tailEnd len="med" w="med" type="none"/>
          </a:ln>
        </p:spPr>
      </p:cxnSp>
      <p:cxnSp>
        <p:nvCxnSpPr>
          <p:cNvPr id="355" name="Google Shape;355;p32"/>
          <p:cNvCxnSpPr>
            <a:stCxn id="347" idx="3"/>
            <a:endCxn id="349" idx="1"/>
          </p:cNvCxnSpPr>
          <p:nvPr/>
        </p:nvCxnSpPr>
        <p:spPr>
          <a:xfrm flipH="1" rot="10800000">
            <a:off x="1240275" y="336425"/>
            <a:ext cx="278400" cy="122100"/>
          </a:xfrm>
          <a:prstGeom prst="bentConnector3">
            <a:avLst>
              <a:gd fmla="val 50000" name="adj1"/>
            </a:avLst>
          </a:prstGeom>
          <a:noFill/>
          <a:ln cap="flat" cmpd="sng" w="9525">
            <a:solidFill>
              <a:schemeClr val="dk2"/>
            </a:solidFill>
            <a:prstDash val="solid"/>
            <a:round/>
            <a:headEnd len="med" w="med" type="none"/>
            <a:tailEnd len="med" w="med" type="none"/>
          </a:ln>
        </p:spPr>
      </p:cxnSp>
      <p:cxnSp>
        <p:nvCxnSpPr>
          <p:cNvPr id="356" name="Google Shape;356;p32"/>
          <p:cNvCxnSpPr>
            <a:stCxn id="347" idx="3"/>
            <a:endCxn id="350" idx="1"/>
          </p:cNvCxnSpPr>
          <p:nvPr/>
        </p:nvCxnSpPr>
        <p:spPr>
          <a:xfrm>
            <a:off x="1240275" y="458525"/>
            <a:ext cx="278400" cy="143100"/>
          </a:xfrm>
          <a:prstGeom prst="bentConnector3">
            <a:avLst>
              <a:gd fmla="val 49998" name="adj1"/>
            </a:avLst>
          </a:prstGeom>
          <a:noFill/>
          <a:ln cap="flat" cmpd="sng" w="9525">
            <a:solidFill>
              <a:schemeClr val="dk2"/>
            </a:solidFill>
            <a:prstDash val="solid"/>
            <a:round/>
            <a:headEnd len="med" w="med" type="none"/>
            <a:tailEnd len="med" w="med" type="none"/>
          </a:ln>
        </p:spPr>
      </p:cxnSp>
      <p:cxnSp>
        <p:nvCxnSpPr>
          <p:cNvPr id="357" name="Google Shape;357;p32"/>
          <p:cNvCxnSpPr>
            <a:stCxn id="347" idx="3"/>
            <a:endCxn id="351" idx="1"/>
          </p:cNvCxnSpPr>
          <p:nvPr/>
        </p:nvCxnSpPr>
        <p:spPr>
          <a:xfrm>
            <a:off x="1240275" y="458525"/>
            <a:ext cx="278400" cy="435300"/>
          </a:xfrm>
          <a:prstGeom prst="bentConnector3">
            <a:avLst>
              <a:gd fmla="val 50000" name="adj1"/>
            </a:avLst>
          </a:prstGeom>
          <a:noFill/>
          <a:ln cap="flat" cmpd="sng" w="9525">
            <a:solidFill>
              <a:schemeClr val="dk2"/>
            </a:solidFill>
            <a:prstDash val="solid"/>
            <a:round/>
            <a:headEnd len="med" w="med" type="none"/>
            <a:tailEnd len="med" w="med" type="none"/>
          </a:ln>
        </p:spPr>
      </p:cxnSp>
      <p:sp>
        <p:nvSpPr>
          <p:cNvPr id="358" name="Google Shape;358;p32"/>
          <p:cNvSpPr txBox="1"/>
          <p:nvPr/>
        </p:nvSpPr>
        <p:spPr>
          <a:xfrm>
            <a:off x="103725" y="2723025"/>
            <a:ext cx="4339800" cy="224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900">
                <a:solidFill>
                  <a:srgbClr val="FFFFFF"/>
                </a:solidFill>
                <a:highlight>
                  <a:srgbClr val="B7B7B7"/>
                </a:highlight>
                <a:latin typeface="Century Gothic"/>
                <a:ea typeface="Century Gothic"/>
                <a:cs typeface="Century Gothic"/>
                <a:sym typeface="Century Gothic"/>
              </a:rPr>
              <a:t>Explanation for the PIC:</a:t>
            </a:r>
            <a:endParaRPr sz="800">
              <a:solidFill>
                <a:srgbClr val="B7B7B7"/>
              </a:solidFill>
              <a:latin typeface="Century Gothic"/>
              <a:ea typeface="Century Gothic"/>
              <a:cs typeface="Century Gothic"/>
              <a:sym typeface="Century Gothic"/>
            </a:endParaRPr>
          </a:p>
          <a:p>
            <a:pPr indent="0" lvl="0" marL="0" rtl="0" algn="l">
              <a:spcBef>
                <a:spcPts val="0"/>
              </a:spcBef>
              <a:spcAft>
                <a:spcPts val="0"/>
              </a:spcAft>
              <a:buNone/>
            </a:pPr>
            <a:r>
              <a:rPr b="1" lang="en-GB" sz="900">
                <a:solidFill>
                  <a:srgbClr val="CC0000"/>
                </a:solidFill>
                <a:latin typeface="Century Gothic"/>
                <a:ea typeface="Century Gothic"/>
                <a:cs typeface="Century Gothic"/>
                <a:sym typeface="Century Gothic"/>
              </a:rPr>
              <a:t>ANP binds to NPR-A(natriuretic peptide receptor-A) which will activate Guanylate cyclase protein leading to the conversion of GTP into cGMP. cGMP will activate PKG (Protein kinase G)</a:t>
            </a:r>
            <a:r>
              <a:rPr lang="en-GB" sz="900">
                <a:solidFill>
                  <a:srgbClr val="B7B7B7"/>
                </a:solidFill>
                <a:latin typeface="Century Gothic"/>
                <a:ea typeface="Century Gothic"/>
                <a:cs typeface="Century Gothic"/>
                <a:sym typeface="Century Gothic"/>
              </a:rPr>
              <a:t> which will phosphorylate Smad3 inhibiting it from upregulating collagen synthesis.</a:t>
            </a:r>
            <a:endParaRPr sz="900">
              <a:solidFill>
                <a:srgbClr val="B7B7B7"/>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GB" sz="900">
                <a:solidFill>
                  <a:srgbClr val="B7B7B7"/>
                </a:solidFill>
                <a:latin typeface="Century Gothic"/>
                <a:ea typeface="Century Gothic"/>
                <a:cs typeface="Century Gothic"/>
                <a:sym typeface="Century Gothic"/>
              </a:rPr>
              <a:t>NOTE: Normally when TGF-beta binds to the cell surface receptor it will phosphorylate SMAD3(Has 1 phosphate), then SMAD3 will bind to SMAD4, upregulating the synthesis of Extracellular matrix proteins and myofibroblast transformation leading to fibrosis.</a:t>
            </a:r>
            <a:endParaRPr sz="900">
              <a:solidFill>
                <a:srgbClr val="B7B7B7"/>
              </a:solidFill>
              <a:latin typeface="Century Gothic"/>
              <a:ea typeface="Century Gothic"/>
              <a:cs typeface="Century Gothic"/>
              <a:sym typeface="Century Gothic"/>
            </a:endParaRPr>
          </a:p>
        </p:txBody>
      </p:sp>
      <p:sp>
        <p:nvSpPr>
          <p:cNvPr id="359" name="Google Shape;359;p32"/>
          <p:cNvSpPr txBox="1"/>
          <p:nvPr/>
        </p:nvSpPr>
        <p:spPr>
          <a:xfrm>
            <a:off x="1798050" y="2550450"/>
            <a:ext cx="2246100" cy="349200"/>
          </a:xfrm>
          <a:prstGeom prst="rect">
            <a:avLst/>
          </a:prstGeom>
          <a:noFill/>
          <a:ln cap="flat" cmpd="sng" w="9525">
            <a:solidFill>
              <a:srgbClr val="0F6FC6"/>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GB" sz="700">
                <a:solidFill>
                  <a:srgbClr val="CC0000"/>
                </a:solidFill>
                <a:latin typeface="Cabin"/>
                <a:ea typeface="Cabin"/>
                <a:cs typeface="Cabin"/>
                <a:sym typeface="Cabin"/>
              </a:rPr>
              <a:t>Doctor said you only need to know what’s in red, the downstream reactions aren’t important.</a:t>
            </a:r>
            <a:endParaRPr b="1" sz="700">
              <a:solidFill>
                <a:srgbClr val="CC0000"/>
              </a:solidFill>
              <a:latin typeface="Cabin"/>
              <a:ea typeface="Cabin"/>
              <a:cs typeface="Cabin"/>
              <a:sym typeface="Cabi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3" name="Shape 363"/>
        <p:cNvGrpSpPr/>
        <p:nvPr/>
      </p:nvGrpSpPr>
      <p:grpSpPr>
        <a:xfrm>
          <a:off x="0" y="0"/>
          <a:ext cx="0" cy="0"/>
          <a:chOff x="0" y="0"/>
          <a:chExt cx="0" cy="0"/>
        </a:xfrm>
      </p:grpSpPr>
      <p:sp>
        <p:nvSpPr>
          <p:cNvPr id="364" name="Google Shape;364;p33"/>
          <p:cNvSpPr txBox="1"/>
          <p:nvPr>
            <p:ph idx="12" type="sldNum"/>
          </p:nvPr>
        </p:nvSpPr>
        <p:spPr>
          <a:xfrm>
            <a:off x="8595221" y="4806663"/>
            <a:ext cx="548700" cy="393600"/>
          </a:xfrm>
          <a:prstGeom prst="rect">
            <a:avLst/>
          </a:prstGeom>
        </p:spPr>
        <p:txBody>
          <a:bodyPr anchorCtr="0" anchor="t" bIns="68575" lIns="68575" spcFirstLastPara="1" rIns="68575" wrap="square" tIns="68575">
            <a:noAutofit/>
          </a:bodyPr>
          <a:lstStyle/>
          <a:p>
            <a:pPr indent="0" lvl="0" marL="0" rtl="0" algn="r">
              <a:spcBef>
                <a:spcPts val="0"/>
              </a:spcBef>
              <a:spcAft>
                <a:spcPts val="0"/>
              </a:spcAft>
              <a:buNone/>
            </a:pPr>
            <a:fld id="{00000000-1234-1234-1234-123412341234}" type="slidenum">
              <a:rPr lang="en-GB">
                <a:latin typeface="Arial"/>
                <a:ea typeface="Arial"/>
                <a:cs typeface="Arial"/>
                <a:sym typeface="Arial"/>
              </a:rPr>
              <a:t>‹#›</a:t>
            </a:fld>
            <a:endParaRPr>
              <a:latin typeface="Arial"/>
              <a:ea typeface="Arial"/>
              <a:cs typeface="Arial"/>
              <a:sym typeface="Arial"/>
            </a:endParaRPr>
          </a:p>
        </p:txBody>
      </p:sp>
      <p:sp>
        <p:nvSpPr>
          <p:cNvPr id="365" name="Google Shape;365;p33"/>
          <p:cNvSpPr/>
          <p:nvPr/>
        </p:nvSpPr>
        <p:spPr>
          <a:xfrm>
            <a:off x="0" y="5086353"/>
            <a:ext cx="9144000" cy="57000"/>
          </a:xfrm>
          <a:prstGeom prst="rect">
            <a:avLst/>
          </a:prstGeom>
          <a:gradFill>
            <a:gsLst>
              <a:gs pos="0">
                <a:srgbClr val="3C78D8"/>
              </a:gs>
              <a:gs pos="100000">
                <a:srgbClr val="6D9EEB"/>
              </a:gs>
            </a:gsLst>
            <a:path path="circle">
              <a:fillToRect b="50%" l="50%" r="50%" t="50%"/>
            </a:path>
            <a:tileRect/>
          </a:gradFill>
          <a:ln>
            <a:noFill/>
          </a:ln>
        </p:spPr>
        <p:txBody>
          <a:bodyPr anchorCtr="0" anchor="ctr" bIns="25700" lIns="51425" spcFirstLastPara="1" rIns="51425" wrap="square" tIns="25700">
            <a:noAutofit/>
          </a:bodyPr>
          <a:lstStyle/>
          <a:p>
            <a:pPr indent="0" lvl="0" marL="0" marR="0" rtl="0" algn="ctr">
              <a:spcBef>
                <a:spcPts val="0"/>
              </a:spcBef>
              <a:spcAft>
                <a:spcPts val="0"/>
              </a:spcAft>
              <a:buNone/>
            </a:pPr>
            <a:r>
              <a:t/>
            </a:r>
            <a:endParaRPr b="1" sz="1100">
              <a:solidFill>
                <a:srgbClr val="C00000"/>
              </a:solidFill>
              <a:latin typeface="Century Gothic"/>
              <a:ea typeface="Century Gothic"/>
              <a:cs typeface="Century Gothic"/>
              <a:sym typeface="Century Gothic"/>
            </a:endParaRPr>
          </a:p>
        </p:txBody>
      </p:sp>
      <p:sp>
        <p:nvSpPr>
          <p:cNvPr id="366" name="Google Shape;366;p33"/>
          <p:cNvSpPr txBox="1"/>
          <p:nvPr/>
        </p:nvSpPr>
        <p:spPr>
          <a:xfrm>
            <a:off x="1945025" y="193625"/>
            <a:ext cx="5670900" cy="565500"/>
          </a:xfrm>
          <a:prstGeom prst="rect">
            <a:avLst/>
          </a:prstGeom>
          <a:no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GB" sz="2400">
                <a:solidFill>
                  <a:srgbClr val="3C78D8"/>
                </a:solidFill>
                <a:latin typeface="Comfortaa"/>
                <a:ea typeface="Comfortaa"/>
                <a:cs typeface="Comfortaa"/>
                <a:sym typeface="Comfortaa"/>
              </a:rPr>
              <a:t>Classification of Hormones Based on </a:t>
            </a:r>
            <a:r>
              <a:rPr b="1" lang="en-GB" sz="2400" u="sng">
                <a:solidFill>
                  <a:srgbClr val="3C78D8"/>
                </a:solidFill>
                <a:latin typeface="Comfortaa"/>
                <a:ea typeface="Comfortaa"/>
                <a:cs typeface="Comfortaa"/>
                <a:sym typeface="Comfortaa"/>
              </a:rPr>
              <a:t>Mechanism of Action</a:t>
            </a:r>
            <a:r>
              <a:rPr b="1" lang="en-GB" sz="2400">
                <a:solidFill>
                  <a:srgbClr val="3C78D8"/>
                </a:solidFill>
                <a:latin typeface="Comfortaa"/>
                <a:ea typeface="Comfortaa"/>
                <a:cs typeface="Comfortaa"/>
                <a:sym typeface="Comfortaa"/>
              </a:rPr>
              <a:t> cont.</a:t>
            </a:r>
            <a:endParaRPr b="1" sz="2400">
              <a:solidFill>
                <a:srgbClr val="3C78D8"/>
              </a:solidFill>
              <a:latin typeface="Comfortaa"/>
              <a:ea typeface="Comfortaa"/>
              <a:cs typeface="Comfortaa"/>
              <a:sym typeface="Comfortaa"/>
            </a:endParaRPr>
          </a:p>
        </p:txBody>
      </p:sp>
      <p:grpSp>
        <p:nvGrpSpPr>
          <p:cNvPr id="367" name="Google Shape;367;p33"/>
          <p:cNvGrpSpPr/>
          <p:nvPr/>
        </p:nvGrpSpPr>
        <p:grpSpPr>
          <a:xfrm rot="1420390">
            <a:off x="690370" y="-51111"/>
            <a:ext cx="2741505" cy="2860573"/>
            <a:chOff x="645610" y="389364"/>
            <a:chExt cx="3238500" cy="3238500"/>
          </a:xfrm>
        </p:grpSpPr>
        <p:sp>
          <p:nvSpPr>
            <p:cNvPr id="368" name="Google Shape;368;p33"/>
            <p:cNvSpPr/>
            <p:nvPr/>
          </p:nvSpPr>
          <p:spPr>
            <a:xfrm rot="2700000">
              <a:off x="1651374" y="332134"/>
              <a:ext cx="1226972" cy="3352959"/>
            </a:xfrm>
            <a:prstGeom prst="roundRect">
              <a:avLst>
                <a:gd fmla="val 50000" name="adj"/>
              </a:avLst>
            </a:prstGeom>
            <a:solidFill>
              <a:srgbClr val="3C78D8"/>
            </a:solidFill>
            <a:ln>
              <a:noFill/>
            </a:ln>
          </p:spPr>
          <p:txBody>
            <a:bodyPr anchorCtr="0" anchor="ctr" bIns="48000" lIns="48000" spcFirstLastPara="1" rIns="48000" wrap="square" tIns="48000">
              <a:noAutofit/>
            </a:bodyPr>
            <a:lstStyle/>
            <a:p>
              <a:pPr indent="0" lvl="0" marL="0" rtl="0" algn="l">
                <a:spcBef>
                  <a:spcPts val="0"/>
                </a:spcBef>
                <a:spcAft>
                  <a:spcPts val="0"/>
                </a:spcAft>
                <a:buNone/>
              </a:pPr>
              <a:r>
                <a:t/>
              </a:r>
              <a:endParaRPr sz="1200">
                <a:latin typeface="Comfortaa"/>
                <a:ea typeface="Comfortaa"/>
                <a:cs typeface="Comfortaa"/>
                <a:sym typeface="Comfortaa"/>
              </a:endParaRPr>
            </a:p>
          </p:txBody>
        </p:sp>
        <p:sp>
          <p:nvSpPr>
            <p:cNvPr id="369" name="Google Shape;369;p33"/>
            <p:cNvSpPr/>
            <p:nvPr/>
          </p:nvSpPr>
          <p:spPr>
            <a:xfrm rot="-2633823">
              <a:off x="1119338" y="2523117"/>
              <a:ext cx="374695" cy="956291"/>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48000" lIns="48000" spcFirstLastPara="1" rIns="48000" wrap="square" tIns="48000">
              <a:noAutofit/>
            </a:bodyPr>
            <a:lstStyle/>
            <a:p>
              <a:pPr indent="0" lvl="0" marL="0" rtl="0" algn="ctr">
                <a:spcBef>
                  <a:spcPts val="0"/>
                </a:spcBef>
                <a:spcAft>
                  <a:spcPts val="0"/>
                </a:spcAft>
                <a:buNone/>
              </a:pPr>
              <a:r>
                <a:rPr b="1" lang="en-GB" sz="1200">
                  <a:solidFill>
                    <a:srgbClr val="666666"/>
                  </a:solidFill>
                  <a:latin typeface="Comfortaa"/>
                  <a:ea typeface="Comfortaa"/>
                  <a:cs typeface="Comfortaa"/>
                  <a:sym typeface="Comfortaa"/>
                </a:rPr>
                <a:t>2</a:t>
              </a:r>
              <a:endParaRPr b="1" sz="1200">
                <a:solidFill>
                  <a:srgbClr val="666666"/>
                </a:solidFill>
                <a:latin typeface="Comfortaa"/>
                <a:ea typeface="Comfortaa"/>
                <a:cs typeface="Comfortaa"/>
                <a:sym typeface="Comfortaa"/>
              </a:endParaRPr>
            </a:p>
          </p:txBody>
        </p:sp>
      </p:grpSp>
      <p:sp>
        <p:nvSpPr>
          <p:cNvPr id="370" name="Google Shape;370;p33"/>
          <p:cNvSpPr txBox="1"/>
          <p:nvPr/>
        </p:nvSpPr>
        <p:spPr>
          <a:xfrm>
            <a:off x="662400" y="1065663"/>
            <a:ext cx="3305400" cy="627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GB" sz="1100">
                <a:solidFill>
                  <a:srgbClr val="FFFFFF"/>
                </a:solidFill>
                <a:latin typeface="Century Gothic"/>
                <a:ea typeface="Century Gothic"/>
                <a:cs typeface="Century Gothic"/>
                <a:sym typeface="Century Gothic"/>
              </a:rPr>
              <a:t>Hormones that bind to cell surface receptors.</a:t>
            </a:r>
            <a:endParaRPr b="1" sz="1100">
              <a:solidFill>
                <a:srgbClr val="FFFFFF"/>
              </a:solidFill>
              <a:latin typeface="Century Gothic"/>
              <a:ea typeface="Century Gothic"/>
              <a:cs typeface="Century Gothic"/>
              <a:sym typeface="Century Gothic"/>
            </a:endParaRPr>
          </a:p>
          <a:p>
            <a:pPr indent="0" lvl="0" marL="0" rtl="0" algn="l">
              <a:lnSpc>
                <a:spcPct val="115000"/>
              </a:lnSpc>
              <a:spcBef>
                <a:spcPts val="1200"/>
              </a:spcBef>
              <a:spcAft>
                <a:spcPts val="0"/>
              </a:spcAft>
              <a:buNone/>
            </a:pPr>
            <a:r>
              <a:t/>
            </a:r>
            <a:endParaRPr b="1" sz="1100">
              <a:solidFill>
                <a:srgbClr val="FFFFFF"/>
              </a:solidFill>
              <a:latin typeface="Century Gothic"/>
              <a:ea typeface="Century Gothic"/>
              <a:cs typeface="Century Gothic"/>
              <a:sym typeface="Century Gothic"/>
            </a:endParaRPr>
          </a:p>
          <a:p>
            <a:pPr indent="0" lvl="0" marL="0" rtl="0" algn="l">
              <a:spcBef>
                <a:spcPts val="1200"/>
              </a:spcBef>
              <a:spcAft>
                <a:spcPts val="0"/>
              </a:spcAft>
              <a:buNone/>
            </a:pPr>
            <a:r>
              <a:t/>
            </a:r>
            <a:endParaRPr b="1" sz="1100">
              <a:solidFill>
                <a:srgbClr val="FFFFFF"/>
              </a:solidFill>
              <a:latin typeface="Century Gothic"/>
              <a:ea typeface="Century Gothic"/>
              <a:cs typeface="Century Gothic"/>
              <a:sym typeface="Century Gothic"/>
            </a:endParaRPr>
          </a:p>
        </p:txBody>
      </p:sp>
      <p:sp>
        <p:nvSpPr>
          <p:cNvPr id="371" name="Google Shape;371;p33"/>
          <p:cNvSpPr txBox="1"/>
          <p:nvPr/>
        </p:nvSpPr>
        <p:spPr>
          <a:xfrm>
            <a:off x="300900" y="1692675"/>
            <a:ext cx="4980900" cy="56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200">
                <a:solidFill>
                  <a:srgbClr val="990000"/>
                </a:solidFill>
                <a:latin typeface="Century Gothic"/>
                <a:ea typeface="Century Gothic"/>
                <a:cs typeface="Century Gothic"/>
                <a:sym typeface="Century Gothic"/>
              </a:rPr>
              <a:t>C- Second messenger: </a:t>
            </a:r>
            <a:r>
              <a:rPr b="1" lang="en-GB" sz="1200">
                <a:latin typeface="Century Gothic"/>
                <a:ea typeface="Century Gothic"/>
                <a:cs typeface="Century Gothic"/>
                <a:sym typeface="Century Gothic"/>
              </a:rPr>
              <a:t>calcium or phosphatidylinositol (or both)</a:t>
            </a:r>
            <a:endParaRPr b="1" sz="1200">
              <a:latin typeface="Century Gothic"/>
              <a:ea typeface="Century Gothic"/>
              <a:cs typeface="Century Gothic"/>
              <a:sym typeface="Century Gothic"/>
            </a:endParaRPr>
          </a:p>
          <a:p>
            <a:pPr indent="0" lvl="0" marL="0" rtl="0" algn="l">
              <a:spcBef>
                <a:spcPts val="0"/>
              </a:spcBef>
              <a:spcAft>
                <a:spcPts val="0"/>
              </a:spcAft>
              <a:buNone/>
            </a:pPr>
            <a:r>
              <a:t/>
            </a:r>
            <a:endParaRPr b="1" sz="1200">
              <a:latin typeface="Century Gothic"/>
              <a:ea typeface="Century Gothic"/>
              <a:cs typeface="Century Gothic"/>
              <a:sym typeface="Century Gothic"/>
            </a:endParaRPr>
          </a:p>
        </p:txBody>
      </p:sp>
      <p:sp>
        <p:nvSpPr>
          <p:cNvPr id="372" name="Google Shape;372;p33"/>
          <p:cNvSpPr txBox="1"/>
          <p:nvPr/>
        </p:nvSpPr>
        <p:spPr>
          <a:xfrm>
            <a:off x="25925" y="172900"/>
            <a:ext cx="548700" cy="294000"/>
          </a:xfrm>
          <a:prstGeom prst="rect">
            <a:avLst/>
          </a:prstGeom>
          <a:solidFill>
            <a:srgbClr val="1182DA">
              <a:alpha val="45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600">
                <a:solidFill>
                  <a:srgbClr val="FFFFFF"/>
                </a:solidFill>
                <a:latin typeface="Comfortaa"/>
                <a:ea typeface="Comfortaa"/>
                <a:cs typeface="Comfortaa"/>
                <a:sym typeface="Comfortaa"/>
              </a:rPr>
              <a:t>Classes</a:t>
            </a:r>
            <a:endParaRPr b="1" sz="600">
              <a:solidFill>
                <a:srgbClr val="FFFFFF"/>
              </a:solidFill>
              <a:latin typeface="Comfortaa"/>
              <a:ea typeface="Comfortaa"/>
              <a:cs typeface="Comfortaa"/>
              <a:sym typeface="Comfortaa"/>
            </a:endParaRPr>
          </a:p>
        </p:txBody>
      </p:sp>
      <p:sp>
        <p:nvSpPr>
          <p:cNvPr id="373" name="Google Shape;373;p33"/>
          <p:cNvSpPr txBox="1"/>
          <p:nvPr/>
        </p:nvSpPr>
        <p:spPr>
          <a:xfrm>
            <a:off x="691575" y="36175"/>
            <a:ext cx="548700" cy="2232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600">
                <a:latin typeface="Comfortaa"/>
                <a:ea typeface="Comfortaa"/>
                <a:cs typeface="Comfortaa"/>
                <a:sym typeface="Comfortaa"/>
              </a:rPr>
              <a:t>Group l</a:t>
            </a:r>
            <a:endParaRPr b="1" sz="600">
              <a:latin typeface="Comfortaa"/>
              <a:ea typeface="Comfortaa"/>
              <a:cs typeface="Comfortaa"/>
              <a:sym typeface="Comfortaa"/>
            </a:endParaRPr>
          </a:p>
        </p:txBody>
      </p:sp>
      <p:sp>
        <p:nvSpPr>
          <p:cNvPr id="374" name="Google Shape;374;p33"/>
          <p:cNvSpPr txBox="1"/>
          <p:nvPr/>
        </p:nvSpPr>
        <p:spPr>
          <a:xfrm>
            <a:off x="691575" y="329375"/>
            <a:ext cx="548700" cy="258300"/>
          </a:xfrm>
          <a:prstGeom prst="rect">
            <a:avLst/>
          </a:prstGeom>
          <a:solidFill>
            <a:srgbClr val="1182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600">
                <a:solidFill>
                  <a:srgbClr val="FFFFFF"/>
                </a:solidFill>
                <a:latin typeface="Comfortaa"/>
                <a:ea typeface="Comfortaa"/>
                <a:cs typeface="Comfortaa"/>
                <a:sym typeface="Comfortaa"/>
              </a:rPr>
              <a:t>Group ll</a:t>
            </a:r>
            <a:endParaRPr b="1" sz="600">
              <a:solidFill>
                <a:srgbClr val="FFFFFF"/>
              </a:solidFill>
              <a:latin typeface="Comfortaa"/>
              <a:ea typeface="Comfortaa"/>
              <a:cs typeface="Comfortaa"/>
              <a:sym typeface="Comfortaa"/>
            </a:endParaRPr>
          </a:p>
        </p:txBody>
      </p:sp>
      <p:sp>
        <p:nvSpPr>
          <p:cNvPr id="375" name="Google Shape;375;p33"/>
          <p:cNvSpPr txBox="1"/>
          <p:nvPr/>
        </p:nvSpPr>
        <p:spPr>
          <a:xfrm>
            <a:off x="1518675" y="10500"/>
            <a:ext cx="418200" cy="1974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600">
                <a:latin typeface="Comfortaa"/>
                <a:ea typeface="Comfortaa"/>
                <a:cs typeface="Comfortaa"/>
                <a:sym typeface="Comfortaa"/>
              </a:rPr>
              <a:t>cAMP</a:t>
            </a:r>
            <a:endParaRPr b="1" sz="600">
              <a:latin typeface="Comfortaa"/>
              <a:ea typeface="Comfortaa"/>
              <a:cs typeface="Comfortaa"/>
              <a:sym typeface="Comfortaa"/>
            </a:endParaRPr>
          </a:p>
        </p:txBody>
      </p:sp>
      <p:sp>
        <p:nvSpPr>
          <p:cNvPr id="376" name="Google Shape;376;p33"/>
          <p:cNvSpPr txBox="1"/>
          <p:nvPr/>
        </p:nvSpPr>
        <p:spPr>
          <a:xfrm>
            <a:off x="1518675" y="224750"/>
            <a:ext cx="448200" cy="2232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600">
                <a:latin typeface="Comfortaa"/>
                <a:ea typeface="Comfortaa"/>
                <a:cs typeface="Comfortaa"/>
                <a:sym typeface="Comfortaa"/>
              </a:rPr>
              <a:t>cGMP</a:t>
            </a:r>
            <a:endParaRPr b="1" sz="600">
              <a:latin typeface="Comfortaa"/>
              <a:ea typeface="Comfortaa"/>
              <a:cs typeface="Comfortaa"/>
              <a:sym typeface="Comfortaa"/>
            </a:endParaRPr>
          </a:p>
        </p:txBody>
      </p:sp>
      <p:sp>
        <p:nvSpPr>
          <p:cNvPr id="377" name="Google Shape;377;p33"/>
          <p:cNvSpPr txBox="1"/>
          <p:nvPr/>
        </p:nvSpPr>
        <p:spPr>
          <a:xfrm>
            <a:off x="1518664" y="502900"/>
            <a:ext cx="548700" cy="197400"/>
          </a:xfrm>
          <a:prstGeom prst="rect">
            <a:avLst/>
          </a:prstGeom>
          <a:solidFill>
            <a:srgbClr val="1182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600">
                <a:solidFill>
                  <a:srgbClr val="FFFFFF"/>
                </a:solidFill>
                <a:latin typeface="Comfortaa"/>
                <a:ea typeface="Comfortaa"/>
                <a:cs typeface="Comfortaa"/>
                <a:sym typeface="Comfortaa"/>
              </a:rPr>
              <a:t>Ca++, PI</a:t>
            </a:r>
            <a:endParaRPr b="1" sz="600">
              <a:solidFill>
                <a:srgbClr val="FFFFFF"/>
              </a:solidFill>
              <a:latin typeface="Comfortaa"/>
              <a:ea typeface="Comfortaa"/>
              <a:cs typeface="Comfortaa"/>
              <a:sym typeface="Comfortaa"/>
            </a:endParaRPr>
          </a:p>
        </p:txBody>
      </p:sp>
      <p:sp>
        <p:nvSpPr>
          <p:cNvPr id="378" name="Google Shape;378;p33"/>
          <p:cNvSpPr txBox="1"/>
          <p:nvPr/>
        </p:nvSpPr>
        <p:spPr>
          <a:xfrm>
            <a:off x="1518675" y="746950"/>
            <a:ext cx="548700" cy="294000"/>
          </a:xfrm>
          <a:prstGeom prst="rect">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600">
                <a:latin typeface="Comfortaa"/>
                <a:ea typeface="Comfortaa"/>
                <a:cs typeface="Comfortaa"/>
                <a:sym typeface="Comfortaa"/>
              </a:rPr>
              <a:t>Tyrosine kinase</a:t>
            </a:r>
            <a:endParaRPr b="1" sz="600">
              <a:latin typeface="Comfortaa"/>
              <a:ea typeface="Comfortaa"/>
              <a:cs typeface="Comfortaa"/>
              <a:sym typeface="Comfortaa"/>
            </a:endParaRPr>
          </a:p>
        </p:txBody>
      </p:sp>
      <p:cxnSp>
        <p:nvCxnSpPr>
          <p:cNvPr id="379" name="Google Shape;379;p33"/>
          <p:cNvCxnSpPr>
            <a:stCxn id="372" idx="3"/>
            <a:endCxn id="373" idx="1"/>
          </p:cNvCxnSpPr>
          <p:nvPr/>
        </p:nvCxnSpPr>
        <p:spPr>
          <a:xfrm flipH="1" rot="10800000">
            <a:off x="574625" y="147700"/>
            <a:ext cx="117000" cy="172200"/>
          </a:xfrm>
          <a:prstGeom prst="bentConnector3">
            <a:avLst>
              <a:gd fmla="val 49979" name="adj1"/>
            </a:avLst>
          </a:prstGeom>
          <a:noFill/>
          <a:ln cap="flat" cmpd="sng" w="9525">
            <a:solidFill>
              <a:schemeClr val="dk2"/>
            </a:solidFill>
            <a:prstDash val="solid"/>
            <a:round/>
            <a:headEnd len="med" w="med" type="none"/>
            <a:tailEnd len="med" w="med" type="none"/>
          </a:ln>
        </p:spPr>
      </p:cxnSp>
      <p:cxnSp>
        <p:nvCxnSpPr>
          <p:cNvPr id="380" name="Google Shape;380;p33"/>
          <p:cNvCxnSpPr>
            <a:stCxn id="372" idx="3"/>
            <a:endCxn id="374" idx="1"/>
          </p:cNvCxnSpPr>
          <p:nvPr/>
        </p:nvCxnSpPr>
        <p:spPr>
          <a:xfrm>
            <a:off x="574625" y="319900"/>
            <a:ext cx="117000" cy="138600"/>
          </a:xfrm>
          <a:prstGeom prst="bentConnector3">
            <a:avLst>
              <a:gd fmla="val 49979" name="adj1"/>
            </a:avLst>
          </a:prstGeom>
          <a:noFill/>
          <a:ln cap="flat" cmpd="sng" w="9525">
            <a:solidFill>
              <a:schemeClr val="dk2"/>
            </a:solidFill>
            <a:prstDash val="solid"/>
            <a:round/>
            <a:headEnd len="med" w="med" type="none"/>
            <a:tailEnd len="med" w="med" type="none"/>
          </a:ln>
        </p:spPr>
      </p:cxnSp>
      <p:cxnSp>
        <p:nvCxnSpPr>
          <p:cNvPr id="381" name="Google Shape;381;p33"/>
          <p:cNvCxnSpPr>
            <a:stCxn id="374" idx="3"/>
            <a:endCxn id="375" idx="1"/>
          </p:cNvCxnSpPr>
          <p:nvPr/>
        </p:nvCxnSpPr>
        <p:spPr>
          <a:xfrm flipH="1" rot="10800000">
            <a:off x="1240275" y="109325"/>
            <a:ext cx="278400" cy="349200"/>
          </a:xfrm>
          <a:prstGeom prst="bentConnector3">
            <a:avLst>
              <a:gd fmla="val 50000" name="adj1"/>
            </a:avLst>
          </a:prstGeom>
          <a:noFill/>
          <a:ln cap="flat" cmpd="sng" w="9525">
            <a:solidFill>
              <a:schemeClr val="dk2"/>
            </a:solidFill>
            <a:prstDash val="solid"/>
            <a:round/>
            <a:headEnd len="med" w="med" type="none"/>
            <a:tailEnd len="med" w="med" type="none"/>
          </a:ln>
        </p:spPr>
      </p:cxnSp>
      <p:cxnSp>
        <p:nvCxnSpPr>
          <p:cNvPr id="382" name="Google Shape;382;p33"/>
          <p:cNvCxnSpPr>
            <a:stCxn id="374" idx="3"/>
            <a:endCxn id="376" idx="1"/>
          </p:cNvCxnSpPr>
          <p:nvPr/>
        </p:nvCxnSpPr>
        <p:spPr>
          <a:xfrm flipH="1" rot="10800000">
            <a:off x="1240275" y="336425"/>
            <a:ext cx="278400" cy="122100"/>
          </a:xfrm>
          <a:prstGeom prst="bentConnector3">
            <a:avLst>
              <a:gd fmla="val 50000" name="adj1"/>
            </a:avLst>
          </a:prstGeom>
          <a:noFill/>
          <a:ln cap="flat" cmpd="sng" w="9525">
            <a:solidFill>
              <a:schemeClr val="dk2"/>
            </a:solidFill>
            <a:prstDash val="solid"/>
            <a:round/>
            <a:headEnd len="med" w="med" type="none"/>
            <a:tailEnd len="med" w="med" type="none"/>
          </a:ln>
        </p:spPr>
      </p:cxnSp>
      <p:cxnSp>
        <p:nvCxnSpPr>
          <p:cNvPr id="383" name="Google Shape;383;p33"/>
          <p:cNvCxnSpPr>
            <a:stCxn id="374" idx="3"/>
            <a:endCxn id="377" idx="1"/>
          </p:cNvCxnSpPr>
          <p:nvPr/>
        </p:nvCxnSpPr>
        <p:spPr>
          <a:xfrm>
            <a:off x="1240275" y="458525"/>
            <a:ext cx="278400" cy="143100"/>
          </a:xfrm>
          <a:prstGeom prst="bentConnector3">
            <a:avLst>
              <a:gd fmla="val 49998" name="adj1"/>
            </a:avLst>
          </a:prstGeom>
          <a:noFill/>
          <a:ln cap="flat" cmpd="sng" w="9525">
            <a:solidFill>
              <a:schemeClr val="dk2"/>
            </a:solidFill>
            <a:prstDash val="solid"/>
            <a:round/>
            <a:headEnd len="med" w="med" type="none"/>
            <a:tailEnd len="med" w="med" type="none"/>
          </a:ln>
        </p:spPr>
      </p:cxnSp>
      <p:cxnSp>
        <p:nvCxnSpPr>
          <p:cNvPr id="384" name="Google Shape;384;p33"/>
          <p:cNvCxnSpPr>
            <a:stCxn id="374" idx="3"/>
            <a:endCxn id="378" idx="1"/>
          </p:cNvCxnSpPr>
          <p:nvPr/>
        </p:nvCxnSpPr>
        <p:spPr>
          <a:xfrm>
            <a:off x="1240275" y="458525"/>
            <a:ext cx="278400" cy="435300"/>
          </a:xfrm>
          <a:prstGeom prst="bentConnector3">
            <a:avLst>
              <a:gd fmla="val 50000" name="adj1"/>
            </a:avLst>
          </a:prstGeom>
          <a:noFill/>
          <a:ln cap="flat" cmpd="sng" w="9525">
            <a:solidFill>
              <a:schemeClr val="dk2"/>
            </a:solidFill>
            <a:prstDash val="solid"/>
            <a:round/>
            <a:headEnd len="med" w="med" type="none"/>
            <a:tailEnd len="med" w="med" type="none"/>
          </a:ln>
        </p:spPr>
      </p:cxnSp>
      <p:sp>
        <p:nvSpPr>
          <p:cNvPr id="385" name="Google Shape;385;p33"/>
          <p:cNvSpPr txBox="1"/>
          <p:nvPr/>
        </p:nvSpPr>
        <p:spPr>
          <a:xfrm>
            <a:off x="483300" y="1864525"/>
            <a:ext cx="4616100" cy="1098000"/>
          </a:xfrm>
          <a:prstGeom prst="rect">
            <a:avLst/>
          </a:prstGeom>
          <a:noFill/>
          <a:ln>
            <a:noFill/>
          </a:ln>
        </p:spPr>
        <p:txBody>
          <a:bodyPr anchorCtr="0" anchor="t" bIns="91425" lIns="91425" spcFirstLastPara="1" rIns="91425" wrap="square" tIns="91425">
            <a:noAutofit/>
          </a:bodyPr>
          <a:lstStyle/>
          <a:p>
            <a:pPr indent="-298450" lvl="0" marL="457200" rtl="0" algn="l">
              <a:lnSpc>
                <a:spcPct val="115000"/>
              </a:lnSpc>
              <a:spcBef>
                <a:spcPts val="1200"/>
              </a:spcBef>
              <a:spcAft>
                <a:spcPts val="0"/>
              </a:spcAft>
              <a:buSzPts val="1100"/>
              <a:buFont typeface="Century Gothic"/>
              <a:buChar char="●"/>
            </a:pPr>
            <a:r>
              <a:rPr b="1" lang="en-GB" sz="1100">
                <a:latin typeface="Century Gothic"/>
                <a:ea typeface="Century Gothic"/>
                <a:cs typeface="Century Gothic"/>
                <a:sym typeface="Century Gothic"/>
              </a:rPr>
              <a:t>Acetylcholine (muscarinic)</a:t>
            </a:r>
            <a:endParaRPr b="1" sz="1100">
              <a:latin typeface="Century Gothic"/>
              <a:ea typeface="Century Gothic"/>
              <a:cs typeface="Century Gothic"/>
              <a:sym typeface="Century Gothic"/>
            </a:endParaRPr>
          </a:p>
          <a:p>
            <a:pPr indent="-298450" lvl="0" marL="457200" rtl="0" algn="l">
              <a:lnSpc>
                <a:spcPct val="115000"/>
              </a:lnSpc>
              <a:spcBef>
                <a:spcPts val="0"/>
              </a:spcBef>
              <a:spcAft>
                <a:spcPts val="0"/>
              </a:spcAft>
              <a:buSzPts val="1100"/>
              <a:buFont typeface="Century Gothic"/>
              <a:buChar char="●"/>
            </a:pPr>
            <a:r>
              <a:rPr b="1" lang="en-GB" sz="1100">
                <a:latin typeface="Century Gothic"/>
                <a:ea typeface="Century Gothic"/>
                <a:cs typeface="Century Gothic"/>
                <a:sym typeface="Century Gothic"/>
              </a:rPr>
              <a:t>Catecholamines (</a:t>
            </a:r>
            <a:r>
              <a:rPr b="1" lang="en-GB" sz="1100" u="sng">
                <a:solidFill>
                  <a:srgbClr val="CC0000"/>
                </a:solidFill>
                <a:latin typeface="Century Gothic"/>
                <a:ea typeface="Century Gothic"/>
                <a:cs typeface="Century Gothic"/>
                <a:sym typeface="Century Gothic"/>
              </a:rPr>
              <a:t>α1</a:t>
            </a:r>
            <a:r>
              <a:rPr b="1" lang="en-GB" sz="1100">
                <a:latin typeface="Century Gothic"/>
                <a:ea typeface="Century Gothic"/>
                <a:cs typeface="Century Gothic"/>
                <a:sym typeface="Century Gothic"/>
              </a:rPr>
              <a:t>- Adrenergic)</a:t>
            </a:r>
            <a:endParaRPr b="1" sz="1100">
              <a:latin typeface="Century Gothic"/>
              <a:ea typeface="Century Gothic"/>
              <a:cs typeface="Century Gothic"/>
              <a:sym typeface="Century Gothic"/>
            </a:endParaRPr>
          </a:p>
          <a:p>
            <a:pPr indent="-298450" lvl="0" marL="457200" rtl="0" algn="l">
              <a:lnSpc>
                <a:spcPct val="115000"/>
              </a:lnSpc>
              <a:spcBef>
                <a:spcPts val="0"/>
              </a:spcBef>
              <a:spcAft>
                <a:spcPts val="0"/>
              </a:spcAft>
              <a:buSzPts val="1100"/>
              <a:buFont typeface="Century Gothic"/>
              <a:buChar char="●"/>
            </a:pPr>
            <a:r>
              <a:rPr b="1" lang="en-GB" sz="1100">
                <a:latin typeface="Century Gothic"/>
                <a:ea typeface="Century Gothic"/>
                <a:cs typeface="Century Gothic"/>
                <a:sym typeface="Century Gothic"/>
              </a:rPr>
              <a:t>Angiotensin II</a:t>
            </a:r>
            <a:endParaRPr b="1" sz="1100">
              <a:latin typeface="Century Gothic"/>
              <a:ea typeface="Century Gothic"/>
              <a:cs typeface="Century Gothic"/>
              <a:sym typeface="Century Gothic"/>
            </a:endParaRPr>
          </a:p>
          <a:p>
            <a:pPr indent="-298450" lvl="0" marL="457200" rtl="0" algn="l">
              <a:lnSpc>
                <a:spcPct val="115000"/>
              </a:lnSpc>
              <a:spcBef>
                <a:spcPts val="0"/>
              </a:spcBef>
              <a:spcAft>
                <a:spcPts val="0"/>
              </a:spcAft>
              <a:buSzPts val="1100"/>
              <a:buFont typeface="Century Gothic"/>
              <a:buChar char="●"/>
            </a:pPr>
            <a:r>
              <a:rPr b="1" lang="en-GB" sz="1100">
                <a:latin typeface="Century Gothic"/>
                <a:ea typeface="Century Gothic"/>
                <a:cs typeface="Century Gothic"/>
                <a:sym typeface="Century Gothic"/>
              </a:rPr>
              <a:t>ADH (vasopressin): Extra-renal </a:t>
            </a:r>
            <a:r>
              <a:rPr b="1" lang="en-GB" sz="1100" u="sng">
                <a:solidFill>
                  <a:srgbClr val="CC0000"/>
                </a:solidFill>
                <a:latin typeface="Century Gothic"/>
                <a:ea typeface="Century Gothic"/>
                <a:cs typeface="Century Gothic"/>
                <a:sym typeface="Century Gothic"/>
              </a:rPr>
              <a:t>V1</a:t>
            </a:r>
            <a:r>
              <a:rPr b="1" lang="en-GB" sz="1100">
                <a:latin typeface="Century Gothic"/>
                <a:ea typeface="Century Gothic"/>
                <a:cs typeface="Century Gothic"/>
                <a:sym typeface="Century Gothic"/>
              </a:rPr>
              <a:t>-receptor</a:t>
            </a:r>
            <a:endParaRPr b="1" sz="1100">
              <a:latin typeface="Century Gothic"/>
              <a:ea typeface="Century Gothic"/>
              <a:cs typeface="Century Gothic"/>
              <a:sym typeface="Century Gothic"/>
            </a:endParaRPr>
          </a:p>
        </p:txBody>
      </p:sp>
      <p:pic>
        <p:nvPicPr>
          <p:cNvPr id="386" name="Google Shape;386;p33"/>
          <p:cNvPicPr preferRelativeResize="0"/>
          <p:nvPr/>
        </p:nvPicPr>
        <p:blipFill>
          <a:blip r:embed="rId3">
            <a:alphaModFix/>
          </a:blip>
          <a:stretch>
            <a:fillRect/>
          </a:stretch>
        </p:blipFill>
        <p:spPr>
          <a:xfrm>
            <a:off x="1807275" y="3344125"/>
            <a:ext cx="2408742" cy="1738375"/>
          </a:xfrm>
          <a:prstGeom prst="rect">
            <a:avLst/>
          </a:prstGeom>
          <a:noFill/>
          <a:ln>
            <a:noFill/>
          </a:ln>
        </p:spPr>
      </p:pic>
      <p:sp>
        <p:nvSpPr>
          <p:cNvPr id="387" name="Google Shape;387;p33"/>
          <p:cNvSpPr txBox="1"/>
          <p:nvPr/>
        </p:nvSpPr>
        <p:spPr>
          <a:xfrm>
            <a:off x="3670425" y="3519875"/>
            <a:ext cx="1443600" cy="294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GB" sz="1100">
                <a:solidFill>
                  <a:srgbClr val="C00000"/>
                </a:solidFill>
                <a:latin typeface="Century Gothic"/>
                <a:ea typeface="Century Gothic"/>
                <a:cs typeface="Century Gothic"/>
                <a:sym typeface="Century Gothic"/>
              </a:rPr>
              <a:t>Phospholipase C</a:t>
            </a:r>
            <a:endParaRPr b="1" sz="1100">
              <a:solidFill>
                <a:srgbClr val="C00000"/>
              </a:solidFill>
              <a:latin typeface="Century Gothic"/>
              <a:ea typeface="Century Gothic"/>
              <a:cs typeface="Century Gothic"/>
              <a:sym typeface="Century Gothic"/>
            </a:endParaRPr>
          </a:p>
          <a:p>
            <a:pPr indent="0" lvl="0" marL="0" rtl="0" algn="l">
              <a:spcBef>
                <a:spcPts val="0"/>
              </a:spcBef>
              <a:spcAft>
                <a:spcPts val="0"/>
              </a:spcAft>
              <a:buNone/>
            </a:pPr>
            <a:r>
              <a:t/>
            </a:r>
            <a:endParaRPr sz="1100">
              <a:latin typeface="Century Gothic"/>
              <a:ea typeface="Century Gothic"/>
              <a:cs typeface="Century Gothic"/>
              <a:sym typeface="Century Gothic"/>
            </a:endParaRPr>
          </a:p>
        </p:txBody>
      </p:sp>
      <p:sp>
        <p:nvSpPr>
          <p:cNvPr id="388" name="Google Shape;388;p33"/>
          <p:cNvSpPr/>
          <p:nvPr/>
        </p:nvSpPr>
        <p:spPr>
          <a:xfrm>
            <a:off x="3229525" y="3730150"/>
            <a:ext cx="510057" cy="122101"/>
          </a:xfrm>
          <a:custGeom>
            <a:rect b="b" l="l" r="r" t="t"/>
            <a:pathLst>
              <a:path extrusionOk="0" h="2420" w="16598">
                <a:moveTo>
                  <a:pt x="16598" y="0"/>
                </a:moveTo>
                <a:cubicBezTo>
                  <a:pt x="11007" y="0"/>
                  <a:pt x="5305" y="655"/>
                  <a:pt x="0" y="2420"/>
                </a:cubicBezTo>
              </a:path>
            </a:pathLst>
          </a:custGeom>
          <a:noFill/>
          <a:ln cap="flat" cmpd="sng" w="19050">
            <a:solidFill>
              <a:srgbClr val="C00000"/>
            </a:solidFill>
            <a:prstDash val="solid"/>
            <a:round/>
            <a:headEnd len="med" w="med" type="none"/>
            <a:tailEnd len="med" w="med" type="stealth"/>
          </a:ln>
        </p:spPr>
      </p:sp>
      <p:sp>
        <p:nvSpPr>
          <p:cNvPr id="389" name="Google Shape;389;p33"/>
          <p:cNvSpPr txBox="1"/>
          <p:nvPr/>
        </p:nvSpPr>
        <p:spPr>
          <a:xfrm>
            <a:off x="990600" y="3482225"/>
            <a:ext cx="1240200" cy="393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GB" sz="1100">
                <a:solidFill>
                  <a:srgbClr val="C00000"/>
                </a:solidFill>
                <a:latin typeface="Century Gothic"/>
                <a:ea typeface="Century Gothic"/>
                <a:cs typeface="Century Gothic"/>
                <a:sym typeface="Century Gothic"/>
              </a:rPr>
              <a:t>Diacylglycerol </a:t>
            </a:r>
            <a:endParaRPr b="1" sz="1100">
              <a:solidFill>
                <a:srgbClr val="C00000"/>
              </a:solidFill>
              <a:latin typeface="Century Gothic"/>
              <a:ea typeface="Century Gothic"/>
              <a:cs typeface="Century Gothic"/>
              <a:sym typeface="Century Gothic"/>
            </a:endParaRPr>
          </a:p>
          <a:p>
            <a:pPr indent="0" lvl="0" marL="0" rtl="0" algn="ctr">
              <a:lnSpc>
                <a:spcPct val="115000"/>
              </a:lnSpc>
              <a:spcBef>
                <a:spcPts val="0"/>
              </a:spcBef>
              <a:spcAft>
                <a:spcPts val="0"/>
              </a:spcAft>
              <a:buClr>
                <a:schemeClr val="dk1"/>
              </a:buClr>
              <a:buSzPts val="1100"/>
              <a:buFont typeface="Arial"/>
              <a:buNone/>
            </a:pPr>
            <a:r>
              <a:rPr b="1" lang="en-GB" sz="1100">
                <a:solidFill>
                  <a:srgbClr val="C00000"/>
                </a:solidFill>
                <a:latin typeface="Century Gothic"/>
                <a:ea typeface="Century Gothic"/>
                <a:cs typeface="Century Gothic"/>
                <a:sym typeface="Century Gothic"/>
              </a:rPr>
              <a:t>(DAG)</a:t>
            </a:r>
            <a:endParaRPr b="1" sz="1100">
              <a:solidFill>
                <a:srgbClr val="C00000"/>
              </a:solidFill>
              <a:latin typeface="Century Gothic"/>
              <a:ea typeface="Century Gothic"/>
              <a:cs typeface="Century Gothic"/>
              <a:sym typeface="Century Gothic"/>
            </a:endParaRPr>
          </a:p>
          <a:p>
            <a:pPr indent="0" lvl="0" marL="0" rtl="0" algn="ctr">
              <a:spcBef>
                <a:spcPts val="0"/>
              </a:spcBef>
              <a:spcAft>
                <a:spcPts val="0"/>
              </a:spcAft>
              <a:buNone/>
            </a:pPr>
            <a:r>
              <a:t/>
            </a:r>
            <a:endParaRPr b="1" sz="1100">
              <a:solidFill>
                <a:srgbClr val="C00000"/>
              </a:solidFill>
              <a:latin typeface="Century Gothic"/>
              <a:ea typeface="Century Gothic"/>
              <a:cs typeface="Century Gothic"/>
              <a:sym typeface="Century Gothic"/>
            </a:endParaRPr>
          </a:p>
        </p:txBody>
      </p:sp>
      <p:sp>
        <p:nvSpPr>
          <p:cNvPr id="390" name="Google Shape;390;p33"/>
          <p:cNvSpPr txBox="1"/>
          <p:nvPr/>
        </p:nvSpPr>
        <p:spPr>
          <a:xfrm>
            <a:off x="988025" y="4242875"/>
            <a:ext cx="1240200" cy="4845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GB" sz="1100">
                <a:solidFill>
                  <a:srgbClr val="C00000"/>
                </a:solidFill>
                <a:latin typeface="Century Gothic"/>
                <a:ea typeface="Century Gothic"/>
                <a:cs typeface="Century Gothic"/>
                <a:sym typeface="Century Gothic"/>
              </a:rPr>
              <a:t>Inositol Trisphosphate</a:t>
            </a:r>
            <a:endParaRPr b="1" sz="1100">
              <a:solidFill>
                <a:srgbClr val="C00000"/>
              </a:solidFill>
              <a:latin typeface="Century Gothic"/>
              <a:ea typeface="Century Gothic"/>
              <a:cs typeface="Century Gothic"/>
              <a:sym typeface="Century Gothic"/>
            </a:endParaRPr>
          </a:p>
          <a:p>
            <a:pPr indent="0" lvl="0" marL="0" rtl="0" algn="ctr">
              <a:lnSpc>
                <a:spcPct val="115000"/>
              </a:lnSpc>
              <a:spcBef>
                <a:spcPts val="0"/>
              </a:spcBef>
              <a:spcAft>
                <a:spcPts val="0"/>
              </a:spcAft>
              <a:buClr>
                <a:schemeClr val="dk1"/>
              </a:buClr>
              <a:buSzPts val="1100"/>
              <a:buFont typeface="Arial"/>
              <a:buNone/>
            </a:pPr>
            <a:r>
              <a:rPr b="1" lang="en-GB" sz="1100">
                <a:solidFill>
                  <a:srgbClr val="C00000"/>
                </a:solidFill>
                <a:latin typeface="Century Gothic"/>
                <a:ea typeface="Century Gothic"/>
                <a:cs typeface="Century Gothic"/>
                <a:sym typeface="Century Gothic"/>
              </a:rPr>
              <a:t>(IP3)</a:t>
            </a:r>
            <a:endParaRPr b="1" sz="1100">
              <a:solidFill>
                <a:srgbClr val="C00000"/>
              </a:solidFill>
              <a:latin typeface="Century Gothic"/>
              <a:ea typeface="Century Gothic"/>
              <a:cs typeface="Century Gothic"/>
              <a:sym typeface="Century Gothic"/>
            </a:endParaRPr>
          </a:p>
          <a:p>
            <a:pPr indent="0" lvl="0" marL="0" rtl="0" algn="ctr">
              <a:spcBef>
                <a:spcPts val="0"/>
              </a:spcBef>
              <a:spcAft>
                <a:spcPts val="0"/>
              </a:spcAft>
              <a:buNone/>
            </a:pPr>
            <a:r>
              <a:t/>
            </a:r>
            <a:endParaRPr b="1" sz="1100">
              <a:solidFill>
                <a:srgbClr val="C00000"/>
              </a:solidFill>
              <a:latin typeface="Century Gothic"/>
              <a:ea typeface="Century Gothic"/>
              <a:cs typeface="Century Gothic"/>
              <a:sym typeface="Century Gothic"/>
            </a:endParaRPr>
          </a:p>
        </p:txBody>
      </p:sp>
      <p:sp>
        <p:nvSpPr>
          <p:cNvPr id="391" name="Google Shape;391;p33"/>
          <p:cNvSpPr txBox="1"/>
          <p:nvPr/>
        </p:nvSpPr>
        <p:spPr>
          <a:xfrm>
            <a:off x="-2575" y="2976750"/>
            <a:ext cx="38901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1182DA"/>
                </a:solidFill>
                <a:latin typeface="Comfortaa"/>
                <a:ea typeface="Comfortaa"/>
                <a:cs typeface="Comfortaa"/>
                <a:sym typeface="Comfortaa"/>
              </a:rPr>
              <a:t>Calcium / Phosphatidylinositol System:</a:t>
            </a:r>
            <a:endParaRPr b="1">
              <a:solidFill>
                <a:srgbClr val="1182DA"/>
              </a:solidFill>
              <a:latin typeface="Comfortaa"/>
              <a:ea typeface="Comfortaa"/>
              <a:cs typeface="Comfortaa"/>
              <a:sym typeface="Comfortaa"/>
            </a:endParaRPr>
          </a:p>
        </p:txBody>
      </p:sp>
      <p:pic>
        <p:nvPicPr>
          <p:cNvPr id="392" name="Google Shape;392;p33"/>
          <p:cNvPicPr preferRelativeResize="0"/>
          <p:nvPr/>
        </p:nvPicPr>
        <p:blipFill>
          <a:blip r:embed="rId4">
            <a:alphaModFix/>
          </a:blip>
          <a:stretch>
            <a:fillRect/>
          </a:stretch>
        </p:blipFill>
        <p:spPr>
          <a:xfrm>
            <a:off x="5281800" y="1065675"/>
            <a:ext cx="3725798" cy="3836101"/>
          </a:xfrm>
          <a:prstGeom prst="rect">
            <a:avLst/>
          </a:prstGeom>
          <a:noFill/>
          <a:ln>
            <a:noFill/>
          </a:ln>
        </p:spPr>
      </p:pic>
      <p:sp>
        <p:nvSpPr>
          <p:cNvPr id="393" name="Google Shape;393;p33"/>
          <p:cNvSpPr txBox="1"/>
          <p:nvPr/>
        </p:nvSpPr>
        <p:spPr>
          <a:xfrm>
            <a:off x="13025" y="3767675"/>
            <a:ext cx="1318200" cy="109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000">
                <a:solidFill>
                  <a:srgbClr val="CCCCCC"/>
                </a:solidFill>
                <a:latin typeface="Century Gothic"/>
                <a:ea typeface="Century Gothic"/>
                <a:cs typeface="Century Gothic"/>
                <a:sym typeface="Century Gothic"/>
              </a:rPr>
              <a:t>PIP2 is cleaved by Phospholipase C into DAG and IP3</a:t>
            </a:r>
            <a:endParaRPr sz="1000">
              <a:solidFill>
                <a:srgbClr val="CCCCCC"/>
              </a:solidFill>
              <a:latin typeface="Century Gothic"/>
              <a:ea typeface="Century Gothic"/>
              <a:cs typeface="Century Gothic"/>
              <a:sym typeface="Century Gothic"/>
            </a:endParaRPr>
          </a:p>
        </p:txBody>
      </p:sp>
      <p:sp>
        <p:nvSpPr>
          <p:cNvPr id="394" name="Google Shape;394;p33"/>
          <p:cNvSpPr txBox="1"/>
          <p:nvPr/>
        </p:nvSpPr>
        <p:spPr>
          <a:xfrm>
            <a:off x="6464500" y="4806675"/>
            <a:ext cx="1815300" cy="29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800">
                <a:solidFill>
                  <a:srgbClr val="CC0000"/>
                </a:solidFill>
                <a:latin typeface="Cabin SemiBold"/>
                <a:ea typeface="Cabin SemiBold"/>
                <a:cs typeface="Cabin SemiBold"/>
                <a:sym typeface="Cabin SemiBold"/>
              </a:rPr>
              <a:t>Don’t skip it, it’s important :)</a:t>
            </a:r>
            <a:endParaRPr sz="800">
              <a:solidFill>
                <a:srgbClr val="CC0000"/>
              </a:solidFill>
              <a:latin typeface="Cabin SemiBold"/>
              <a:ea typeface="Cabin SemiBold"/>
              <a:cs typeface="Cabin SemiBold"/>
              <a:sym typeface="Cabin SemiBold"/>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ontents Slide Master">
  <a:themeElements>
    <a:clrScheme name="ALLPPT-Artificial Intelligence">
      <a:dk1>
        <a:srgbClr val="000000"/>
      </a:dk1>
      <a:lt1>
        <a:srgbClr val="FFFFFF"/>
      </a:lt1>
      <a:dk2>
        <a:srgbClr val="44546A"/>
      </a:dk2>
      <a:lt2>
        <a:srgbClr val="E7E6E6"/>
      </a:lt2>
      <a:accent1>
        <a:srgbClr val="87ADDB"/>
      </a:accent1>
      <a:accent2>
        <a:srgbClr val="FEDC04"/>
      </a:accent2>
      <a:accent3>
        <a:srgbClr val="4C93DF"/>
      </a:accent3>
      <a:accent4>
        <a:srgbClr val="F77660"/>
      </a:accent4>
      <a:accent5>
        <a:srgbClr val="555A5C"/>
      </a:accent5>
      <a:accent6>
        <a:srgbClr val="737474"/>
      </a:accent6>
      <a:hlink>
        <a:srgbClr val="D8D8D8"/>
      </a:hlink>
      <a:folHlink>
        <a:srgbClr val="D8D8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ontents Slide Master">
  <a:themeElements>
    <a:clrScheme name="ALLPPT-Artificial Intelligence">
      <a:dk1>
        <a:srgbClr val="000000"/>
      </a:dk1>
      <a:lt1>
        <a:srgbClr val="FFFFFF"/>
      </a:lt1>
      <a:dk2>
        <a:srgbClr val="44546A"/>
      </a:dk2>
      <a:lt2>
        <a:srgbClr val="E7E6E6"/>
      </a:lt2>
      <a:accent1>
        <a:srgbClr val="87ADDB"/>
      </a:accent1>
      <a:accent2>
        <a:srgbClr val="FEDC04"/>
      </a:accent2>
      <a:accent3>
        <a:srgbClr val="4C93DF"/>
      </a:accent3>
      <a:accent4>
        <a:srgbClr val="F77660"/>
      </a:accent4>
      <a:accent5>
        <a:srgbClr val="555A5C"/>
      </a:accent5>
      <a:accent6>
        <a:srgbClr val="737474"/>
      </a:accent6>
      <a:hlink>
        <a:srgbClr val="D8D8D8"/>
      </a:hlink>
      <a:folHlink>
        <a:srgbClr val="D8D8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