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Cabin"/>
      <p:regular r:id="rId24"/>
      <p:bold r:id="rId25"/>
      <p:italic r:id="rId26"/>
      <p:boldItalic r:id="rId27"/>
    </p:embeddedFont>
    <p:embeddedFont>
      <p:font typeface="Rosario"/>
      <p:regular r:id="rId28"/>
      <p:bold r:id="rId29"/>
      <p:italic r:id="rId30"/>
      <p:boldItalic r:id="rId31"/>
    </p:embeddedFont>
    <p:embeddedFont>
      <p:font typeface="Exo"/>
      <p:regular r:id="rId32"/>
      <p:bold r:id="rId33"/>
      <p:italic r:id="rId34"/>
      <p:boldItalic r:id="rId35"/>
    </p:embeddedFont>
    <p:embeddedFont>
      <p:font typeface="Comfortaa"/>
      <p:regular r:id="rId36"/>
      <p:bold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0E104AA-24F4-42C6-A1EF-9A9091151224}">
  <a:tblStyle styleId="{D0E104AA-24F4-42C6-A1EF-9A909115122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3.xml"/><Relationship Id="rId41" Type="http://schemas.openxmlformats.org/officeDocument/2006/relationships/font" Target="fonts/CenturyGothic-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Cabin-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abin-italic.fntdata"/><Relationship Id="rId25" Type="http://schemas.openxmlformats.org/officeDocument/2006/relationships/font" Target="fonts/Cabin-bold.fntdata"/><Relationship Id="rId28" Type="http://schemas.openxmlformats.org/officeDocument/2006/relationships/font" Target="fonts/Rosario-regular.fntdata"/><Relationship Id="rId27" Type="http://schemas.openxmlformats.org/officeDocument/2006/relationships/font" Target="fonts/Cabin-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sari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sario-boldItalic.fntdata"/><Relationship Id="rId30" Type="http://schemas.openxmlformats.org/officeDocument/2006/relationships/font" Target="fonts/Rosario-italic.fntdata"/><Relationship Id="rId11" Type="http://schemas.openxmlformats.org/officeDocument/2006/relationships/slide" Target="slides/slide4.xml"/><Relationship Id="rId33" Type="http://schemas.openxmlformats.org/officeDocument/2006/relationships/font" Target="fonts/Exo-bold.fntdata"/><Relationship Id="rId10" Type="http://schemas.openxmlformats.org/officeDocument/2006/relationships/slide" Target="slides/slide3.xml"/><Relationship Id="rId32" Type="http://schemas.openxmlformats.org/officeDocument/2006/relationships/font" Target="fonts/Exo-regular.fntdata"/><Relationship Id="rId13" Type="http://schemas.openxmlformats.org/officeDocument/2006/relationships/slide" Target="slides/slide6.xml"/><Relationship Id="rId35" Type="http://schemas.openxmlformats.org/officeDocument/2006/relationships/font" Target="fonts/Exo-boldItalic.fntdata"/><Relationship Id="rId12" Type="http://schemas.openxmlformats.org/officeDocument/2006/relationships/slide" Target="slides/slide5.xml"/><Relationship Id="rId34" Type="http://schemas.openxmlformats.org/officeDocument/2006/relationships/font" Target="fonts/Exo-italic.fntdata"/><Relationship Id="rId15" Type="http://schemas.openxmlformats.org/officeDocument/2006/relationships/slide" Target="slides/slide8.xml"/><Relationship Id="rId37" Type="http://schemas.openxmlformats.org/officeDocument/2006/relationships/font" Target="fonts/Comfortaa-bold.fntdata"/><Relationship Id="rId14" Type="http://schemas.openxmlformats.org/officeDocument/2006/relationships/slide" Target="slides/slide7.xml"/><Relationship Id="rId36" Type="http://schemas.openxmlformats.org/officeDocument/2006/relationships/font" Target="fonts/Comfortaa-regular.fntdata"/><Relationship Id="rId17" Type="http://schemas.openxmlformats.org/officeDocument/2006/relationships/slide" Target="slides/slide10.xml"/><Relationship Id="rId39" Type="http://schemas.openxmlformats.org/officeDocument/2006/relationships/font" Target="fonts/CenturyGothic-bold.fntdata"/><Relationship Id="rId16" Type="http://schemas.openxmlformats.org/officeDocument/2006/relationships/slide" Target="slides/slide9.xml"/><Relationship Id="rId38" Type="http://schemas.openxmlformats.org/officeDocument/2006/relationships/font" Target="fonts/CenturyGothic-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19429b3ec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719429b3ec_2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719429b3ec_2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719429b3ec_2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719429b3ec_2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719429b3ec_2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719429b3ec_2_5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719429b3ec_2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719429b3ec_2_5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719429b3ec_2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719429b3ec_2_5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719429b3ec_2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719429b3ec_2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719429b3ec_2_5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Google Shape;636;g719429b3ec_2_5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719429b3ec_2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19429b3ec_2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19429b3ec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19429b3ec_2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19429b3ec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19429b3ec_2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19429b3ec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19429b3ec_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719429b3ec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19429b3ec_2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19429b3ec_2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719429b3ec_2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719429b3ec_2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19429b3ec_2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19429b3ec_2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719429b3ec_2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719429b3ec_2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Font typeface="Century Gothic"/>
              <a:buNone/>
              <a:defRPr i="0" sz="4100" u="none" cap="none" strike="noStrike">
                <a:solidFill>
                  <a:srgbClr val="3F3F3F"/>
                </a:solidFill>
                <a:latin typeface="Century Gothic"/>
                <a:ea typeface="Century Gothic"/>
                <a:cs typeface="Century Gothic"/>
                <a:sym typeface="Century Gothic"/>
              </a:defRPr>
            </a:lvl1pPr>
            <a:lvl2pPr indent="-342900" lvl="1" marL="914400" marR="0" rtl="0" algn="l">
              <a:lnSpc>
                <a:spcPct val="90000"/>
              </a:lnSpc>
              <a:spcBef>
                <a:spcPts val="400"/>
              </a:spcBef>
              <a:spcAft>
                <a:spcPts val="0"/>
              </a:spcAft>
              <a:buClr>
                <a:schemeClr val="dk1"/>
              </a:buClr>
              <a:buSzPts val="1800"/>
              <a:buFont typeface="Century Gothic"/>
              <a:buChar char="•"/>
              <a:defRPr i="0" sz="1800" u="none" cap="none" strike="noStrike">
                <a:solidFill>
                  <a:schemeClr val="dk1"/>
                </a:solidFill>
                <a:latin typeface="Century Gothic"/>
                <a:ea typeface="Century Gothic"/>
                <a:cs typeface="Century Gothic"/>
                <a:sym typeface="Century Gothic"/>
              </a:defRPr>
            </a:lvl2pPr>
            <a:lvl3pPr indent="-323850" lvl="2" marL="1371600" marR="0" rtl="0" algn="l">
              <a:lnSpc>
                <a:spcPct val="90000"/>
              </a:lnSpc>
              <a:spcBef>
                <a:spcPts val="400"/>
              </a:spcBef>
              <a:spcAft>
                <a:spcPts val="0"/>
              </a:spcAft>
              <a:buClr>
                <a:schemeClr val="dk1"/>
              </a:buClr>
              <a:buSzPts val="1500"/>
              <a:buFont typeface="Century Gothic"/>
              <a:buChar char="•"/>
              <a:defRPr i="0" sz="1500" u="none" cap="none" strike="noStrike">
                <a:solidFill>
                  <a:schemeClr val="dk1"/>
                </a:solidFill>
                <a:latin typeface="Century Gothic"/>
                <a:ea typeface="Century Gothic"/>
                <a:cs typeface="Century Gothic"/>
                <a:sym typeface="Century Gothic"/>
              </a:defRPr>
            </a:lvl3pPr>
            <a:lvl4pPr indent="-317500" lvl="3" marL="1828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Century Gothic"/>
              <a:buChar char="•"/>
              <a:defRPr i="0" sz="1400" u="none" cap="none" strike="noStrike">
                <a:solidFill>
                  <a:schemeClr val="dk1"/>
                </a:solidFill>
                <a:latin typeface="Century Gothic"/>
                <a:ea typeface="Century Gothic"/>
                <a:cs typeface="Century Gothic"/>
                <a:sym typeface="Century Gothic"/>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Font typeface="Century Gothic"/>
              <a:buNone/>
              <a:defRPr>
                <a:latin typeface="Century Gothic"/>
                <a:ea typeface="Century Gothic"/>
                <a:cs typeface="Century Gothic"/>
                <a:sym typeface="Century Gothic"/>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Font typeface="Century Gothic"/>
              <a:buChar char="●"/>
              <a:defRPr sz="2700">
                <a:latin typeface="Century Gothic"/>
                <a:ea typeface="Century Gothic"/>
                <a:cs typeface="Century Gothic"/>
                <a:sym typeface="Century Gothic"/>
              </a:defRPr>
            </a:lvl1pPr>
            <a:lvl2pPr lvl="1" rtl="0" algn="ctr">
              <a:spcBef>
                <a:spcPts val="0"/>
              </a:spcBef>
              <a:spcAft>
                <a:spcPts val="0"/>
              </a:spcAft>
              <a:buSzPts val="2700"/>
              <a:buFont typeface="Century Gothic"/>
              <a:buChar char="○"/>
              <a:defRPr sz="2700">
                <a:latin typeface="Century Gothic"/>
                <a:ea typeface="Century Gothic"/>
                <a:cs typeface="Century Gothic"/>
                <a:sym typeface="Century Gothic"/>
              </a:defRPr>
            </a:lvl2pPr>
            <a:lvl3pPr lvl="2" rtl="0" algn="ctr">
              <a:spcBef>
                <a:spcPts val="0"/>
              </a:spcBef>
              <a:spcAft>
                <a:spcPts val="0"/>
              </a:spcAft>
              <a:buSzPts val="2700"/>
              <a:buFont typeface="Century Gothic"/>
              <a:buChar char="■"/>
              <a:defRPr sz="2700">
                <a:latin typeface="Century Gothic"/>
                <a:ea typeface="Century Gothic"/>
                <a:cs typeface="Century Gothic"/>
                <a:sym typeface="Century Gothic"/>
              </a:defRPr>
            </a:lvl3pPr>
            <a:lvl4pPr lvl="3" rtl="0" algn="ctr">
              <a:spcBef>
                <a:spcPts val="0"/>
              </a:spcBef>
              <a:spcAft>
                <a:spcPts val="0"/>
              </a:spcAft>
              <a:buSzPts val="2700"/>
              <a:buFont typeface="Century Gothic"/>
              <a:buChar char="●"/>
              <a:defRPr sz="2700">
                <a:latin typeface="Century Gothic"/>
                <a:ea typeface="Century Gothic"/>
                <a:cs typeface="Century Gothic"/>
                <a:sym typeface="Century Gothic"/>
              </a:defRPr>
            </a:lvl4pPr>
            <a:lvl5pPr lvl="4" rtl="0" algn="ctr">
              <a:spcBef>
                <a:spcPts val="0"/>
              </a:spcBef>
              <a:spcAft>
                <a:spcPts val="0"/>
              </a:spcAft>
              <a:buSzPts val="2700"/>
              <a:buFont typeface="Century Gothic"/>
              <a:buChar char="○"/>
              <a:defRPr sz="2700">
                <a:latin typeface="Century Gothic"/>
                <a:ea typeface="Century Gothic"/>
                <a:cs typeface="Century Gothic"/>
                <a:sym typeface="Century Gothic"/>
              </a:defRPr>
            </a:lvl5pPr>
            <a:lvl6pPr lvl="5" rtl="0" algn="ctr">
              <a:spcBef>
                <a:spcPts val="0"/>
              </a:spcBef>
              <a:spcAft>
                <a:spcPts val="0"/>
              </a:spcAft>
              <a:buSzPts val="2700"/>
              <a:buFont typeface="Century Gothic"/>
              <a:buChar char="■"/>
              <a:defRPr sz="2700">
                <a:latin typeface="Century Gothic"/>
                <a:ea typeface="Century Gothic"/>
                <a:cs typeface="Century Gothic"/>
                <a:sym typeface="Century Gothic"/>
              </a:defRPr>
            </a:lvl6pPr>
            <a:lvl7pPr lvl="6" rtl="0" algn="ctr">
              <a:spcBef>
                <a:spcPts val="0"/>
              </a:spcBef>
              <a:spcAft>
                <a:spcPts val="0"/>
              </a:spcAft>
              <a:buSzPts val="2700"/>
              <a:buFont typeface="Century Gothic"/>
              <a:buChar char="●"/>
              <a:defRPr sz="2700">
                <a:latin typeface="Century Gothic"/>
                <a:ea typeface="Century Gothic"/>
                <a:cs typeface="Century Gothic"/>
                <a:sym typeface="Century Gothic"/>
              </a:defRPr>
            </a:lvl7pPr>
            <a:lvl8pPr lvl="7" rtl="0" algn="ctr">
              <a:spcBef>
                <a:spcPts val="0"/>
              </a:spcBef>
              <a:spcAft>
                <a:spcPts val="0"/>
              </a:spcAft>
              <a:buSzPts val="2700"/>
              <a:buFont typeface="Century Gothic"/>
              <a:buChar char="○"/>
              <a:defRPr sz="2700">
                <a:latin typeface="Century Gothic"/>
                <a:ea typeface="Century Gothic"/>
                <a:cs typeface="Century Gothic"/>
                <a:sym typeface="Century Gothic"/>
              </a:defRPr>
            </a:lvl8pPr>
            <a:lvl9pPr lvl="8" rtl="0" algn="ctr">
              <a:spcBef>
                <a:spcPts val="0"/>
              </a:spcBef>
              <a:spcAft>
                <a:spcPts val="0"/>
              </a:spcAft>
              <a:buSzPts val="2700"/>
              <a:buFont typeface="Century Gothic"/>
              <a:buChar char="■"/>
              <a:defRPr sz="2700">
                <a:latin typeface="Century Gothic"/>
                <a:ea typeface="Century Gothic"/>
                <a:cs typeface="Century Gothic"/>
                <a:sym typeface="Century Gothic"/>
              </a:defRPr>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1pPr>
            <a:lvl2pPr lvl="1"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2pPr>
            <a:lvl3pPr lvl="2"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3pPr>
            <a:lvl4pPr lvl="3"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4pPr>
            <a:lvl5pPr lvl="4"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5pPr>
            <a:lvl6pPr lvl="5"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6pPr>
            <a:lvl7pPr lvl="6"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7pPr>
            <a:lvl8pPr lvl="7"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8pPr>
            <a:lvl9pPr lvl="8" rtl="0" algn="ctr">
              <a:lnSpc>
                <a:spcPct val="100000"/>
              </a:lnSpc>
              <a:spcBef>
                <a:spcPts val="0"/>
              </a:spcBef>
              <a:spcAft>
                <a:spcPts val="0"/>
              </a:spcAft>
              <a:buSzPts val="1500"/>
              <a:buFont typeface="Century Gothic"/>
              <a:buNone/>
              <a:defRPr sz="1500">
                <a:latin typeface="Century Gothic"/>
                <a:ea typeface="Century Gothic"/>
                <a:cs typeface="Century Gothic"/>
                <a:sym typeface="Century Gothic"/>
              </a:defRPr>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Font typeface="Century Gothic"/>
              <a:buChar char="●"/>
              <a:defRPr sz="1900">
                <a:latin typeface="Century Gothic"/>
                <a:ea typeface="Century Gothic"/>
                <a:cs typeface="Century Gothic"/>
                <a:sym typeface="Century Gothic"/>
              </a:defRPr>
            </a:lvl1pPr>
            <a:lvl2pPr lvl="1" rtl="0" algn="ctr">
              <a:spcBef>
                <a:spcPts val="0"/>
              </a:spcBef>
              <a:spcAft>
                <a:spcPts val="0"/>
              </a:spcAft>
              <a:buSzPts val="1900"/>
              <a:buFont typeface="Century Gothic"/>
              <a:buChar char="○"/>
              <a:defRPr sz="1900">
                <a:latin typeface="Century Gothic"/>
                <a:ea typeface="Century Gothic"/>
                <a:cs typeface="Century Gothic"/>
                <a:sym typeface="Century Gothic"/>
              </a:defRPr>
            </a:lvl2pPr>
            <a:lvl3pPr lvl="2" rtl="0" algn="ctr">
              <a:spcBef>
                <a:spcPts val="0"/>
              </a:spcBef>
              <a:spcAft>
                <a:spcPts val="0"/>
              </a:spcAft>
              <a:buSzPts val="1900"/>
              <a:buFont typeface="Century Gothic"/>
              <a:buChar char="■"/>
              <a:defRPr sz="1900">
                <a:latin typeface="Century Gothic"/>
                <a:ea typeface="Century Gothic"/>
                <a:cs typeface="Century Gothic"/>
                <a:sym typeface="Century Gothic"/>
              </a:defRPr>
            </a:lvl3pPr>
            <a:lvl4pPr lvl="3" rtl="0" algn="ctr">
              <a:spcBef>
                <a:spcPts val="0"/>
              </a:spcBef>
              <a:spcAft>
                <a:spcPts val="0"/>
              </a:spcAft>
              <a:buSzPts val="1900"/>
              <a:buFont typeface="Century Gothic"/>
              <a:buChar char="●"/>
              <a:defRPr sz="1900">
                <a:latin typeface="Century Gothic"/>
                <a:ea typeface="Century Gothic"/>
                <a:cs typeface="Century Gothic"/>
                <a:sym typeface="Century Gothic"/>
              </a:defRPr>
            </a:lvl4pPr>
            <a:lvl5pPr lvl="4" rtl="0" algn="ctr">
              <a:spcBef>
                <a:spcPts val="0"/>
              </a:spcBef>
              <a:spcAft>
                <a:spcPts val="0"/>
              </a:spcAft>
              <a:buSzPts val="1900"/>
              <a:buFont typeface="Century Gothic"/>
              <a:buChar char="○"/>
              <a:defRPr sz="1900">
                <a:latin typeface="Century Gothic"/>
                <a:ea typeface="Century Gothic"/>
                <a:cs typeface="Century Gothic"/>
                <a:sym typeface="Century Gothic"/>
              </a:defRPr>
            </a:lvl5pPr>
            <a:lvl6pPr lvl="5" rtl="0" algn="ctr">
              <a:spcBef>
                <a:spcPts val="0"/>
              </a:spcBef>
              <a:spcAft>
                <a:spcPts val="0"/>
              </a:spcAft>
              <a:buSzPts val="1900"/>
              <a:buFont typeface="Century Gothic"/>
              <a:buChar char="■"/>
              <a:defRPr sz="1900">
                <a:latin typeface="Century Gothic"/>
                <a:ea typeface="Century Gothic"/>
                <a:cs typeface="Century Gothic"/>
                <a:sym typeface="Century Gothic"/>
              </a:defRPr>
            </a:lvl6pPr>
            <a:lvl7pPr lvl="6" rtl="0" algn="ctr">
              <a:spcBef>
                <a:spcPts val="0"/>
              </a:spcBef>
              <a:spcAft>
                <a:spcPts val="0"/>
              </a:spcAft>
              <a:buSzPts val="1900"/>
              <a:buFont typeface="Century Gothic"/>
              <a:buChar char="●"/>
              <a:defRPr sz="1900">
                <a:latin typeface="Century Gothic"/>
                <a:ea typeface="Century Gothic"/>
                <a:cs typeface="Century Gothic"/>
                <a:sym typeface="Century Gothic"/>
              </a:defRPr>
            </a:lvl7pPr>
            <a:lvl8pPr lvl="7" rtl="0" algn="ctr">
              <a:spcBef>
                <a:spcPts val="0"/>
              </a:spcBef>
              <a:spcAft>
                <a:spcPts val="0"/>
              </a:spcAft>
              <a:buSzPts val="1900"/>
              <a:buFont typeface="Century Gothic"/>
              <a:buChar char="○"/>
              <a:defRPr sz="1900">
                <a:latin typeface="Century Gothic"/>
                <a:ea typeface="Century Gothic"/>
                <a:cs typeface="Century Gothic"/>
                <a:sym typeface="Century Gothic"/>
              </a:defRPr>
            </a:lvl8pPr>
            <a:lvl9pPr lvl="8" rtl="0" algn="ctr">
              <a:spcBef>
                <a:spcPts val="0"/>
              </a:spcBef>
              <a:spcAft>
                <a:spcPts val="0"/>
              </a:spcAft>
              <a:buSzPts val="1900"/>
              <a:buFont typeface="Century Gothic"/>
              <a:buChar char="■"/>
              <a:defRPr sz="1900">
                <a:latin typeface="Century Gothic"/>
                <a:ea typeface="Century Gothic"/>
                <a:cs typeface="Century Gothic"/>
                <a:sym typeface="Century Gothic"/>
              </a:defRPr>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Font typeface="Century Gothic"/>
              <a:buChar char="●"/>
              <a:defRPr>
                <a:latin typeface="Century Gothic"/>
                <a:ea typeface="Century Gothic"/>
                <a:cs typeface="Century Gothic"/>
                <a:sym typeface="Century Gothic"/>
              </a:defRPr>
            </a:lvl1pPr>
            <a:lvl2pPr lvl="1" rtl="0">
              <a:spcBef>
                <a:spcPts val="0"/>
              </a:spcBef>
              <a:spcAft>
                <a:spcPts val="0"/>
              </a:spcAft>
              <a:buSzPts val="1400"/>
              <a:buFont typeface="Century Gothic"/>
              <a:buChar char="○"/>
              <a:defRPr>
                <a:latin typeface="Century Gothic"/>
                <a:ea typeface="Century Gothic"/>
                <a:cs typeface="Century Gothic"/>
                <a:sym typeface="Century Gothic"/>
              </a:defRPr>
            </a:lvl2pPr>
            <a:lvl3pPr lvl="2" rtl="0">
              <a:spcBef>
                <a:spcPts val="0"/>
              </a:spcBef>
              <a:spcAft>
                <a:spcPts val="0"/>
              </a:spcAft>
              <a:buSzPts val="1400"/>
              <a:buFont typeface="Century Gothic"/>
              <a:buChar char="■"/>
              <a:defRPr>
                <a:latin typeface="Century Gothic"/>
                <a:ea typeface="Century Gothic"/>
                <a:cs typeface="Century Gothic"/>
                <a:sym typeface="Century Gothic"/>
              </a:defRPr>
            </a:lvl3pPr>
            <a:lvl4pPr lvl="3" rtl="0">
              <a:spcBef>
                <a:spcPts val="0"/>
              </a:spcBef>
              <a:spcAft>
                <a:spcPts val="0"/>
              </a:spcAft>
              <a:buSzPts val="1400"/>
              <a:buFont typeface="Century Gothic"/>
              <a:buChar char="●"/>
              <a:defRPr>
                <a:latin typeface="Century Gothic"/>
                <a:ea typeface="Century Gothic"/>
                <a:cs typeface="Century Gothic"/>
                <a:sym typeface="Century Gothic"/>
              </a:defRPr>
            </a:lvl4pPr>
            <a:lvl5pPr lvl="4" rtl="0">
              <a:spcBef>
                <a:spcPts val="0"/>
              </a:spcBef>
              <a:spcAft>
                <a:spcPts val="0"/>
              </a:spcAft>
              <a:buSzPts val="1400"/>
              <a:buFont typeface="Century Gothic"/>
              <a:buChar char="○"/>
              <a:defRPr>
                <a:latin typeface="Century Gothic"/>
                <a:ea typeface="Century Gothic"/>
                <a:cs typeface="Century Gothic"/>
                <a:sym typeface="Century Gothic"/>
              </a:defRPr>
            </a:lvl5pPr>
            <a:lvl6pPr lvl="5" rtl="0">
              <a:spcBef>
                <a:spcPts val="0"/>
              </a:spcBef>
              <a:spcAft>
                <a:spcPts val="0"/>
              </a:spcAft>
              <a:buSzPts val="1400"/>
              <a:buFont typeface="Century Gothic"/>
              <a:buChar char="■"/>
              <a:defRPr>
                <a:latin typeface="Century Gothic"/>
                <a:ea typeface="Century Gothic"/>
                <a:cs typeface="Century Gothic"/>
                <a:sym typeface="Century Gothic"/>
              </a:defRPr>
            </a:lvl6pPr>
            <a:lvl7pPr lvl="6" rtl="0">
              <a:spcBef>
                <a:spcPts val="0"/>
              </a:spcBef>
              <a:spcAft>
                <a:spcPts val="0"/>
              </a:spcAft>
              <a:buSzPts val="1400"/>
              <a:buFont typeface="Century Gothic"/>
              <a:buChar char="●"/>
              <a:defRPr>
                <a:latin typeface="Century Gothic"/>
                <a:ea typeface="Century Gothic"/>
                <a:cs typeface="Century Gothic"/>
                <a:sym typeface="Century Gothic"/>
              </a:defRPr>
            </a:lvl7pPr>
            <a:lvl8pPr lvl="7" rtl="0">
              <a:spcBef>
                <a:spcPts val="0"/>
              </a:spcBef>
              <a:spcAft>
                <a:spcPts val="0"/>
              </a:spcAft>
              <a:buSzPts val="1400"/>
              <a:buFont typeface="Century Gothic"/>
              <a:buChar char="○"/>
              <a:defRPr>
                <a:latin typeface="Century Gothic"/>
                <a:ea typeface="Century Gothic"/>
                <a:cs typeface="Century Gothic"/>
                <a:sym typeface="Century Gothic"/>
              </a:defRPr>
            </a:lvl8pPr>
            <a:lvl9pPr lvl="8"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Font typeface="Century Gothic"/>
              <a:buChar char="●"/>
              <a:defRPr>
                <a:latin typeface="Century Gothic"/>
                <a:ea typeface="Century Gothic"/>
                <a:cs typeface="Century Gothic"/>
                <a:sym typeface="Century Gothic"/>
              </a:defRPr>
            </a:lvl1pPr>
            <a:lvl2pPr indent="-317500" lvl="1" marL="914400" rtl="0">
              <a:spcBef>
                <a:spcPts val="0"/>
              </a:spcBef>
              <a:spcAft>
                <a:spcPts val="0"/>
              </a:spcAft>
              <a:buSzPts val="1400"/>
              <a:buFont typeface="Century Gothic"/>
              <a:buChar char="○"/>
              <a:defRPr>
                <a:latin typeface="Century Gothic"/>
                <a:ea typeface="Century Gothic"/>
                <a:cs typeface="Century Gothic"/>
                <a:sym typeface="Century Gothic"/>
              </a:defRPr>
            </a:lvl2pPr>
            <a:lvl3pPr indent="-317500" lvl="2" marL="1371600" rtl="0">
              <a:spcBef>
                <a:spcPts val="0"/>
              </a:spcBef>
              <a:spcAft>
                <a:spcPts val="0"/>
              </a:spcAft>
              <a:buSzPts val="1400"/>
              <a:buFont typeface="Century Gothic"/>
              <a:buChar char="■"/>
              <a:defRPr>
                <a:latin typeface="Century Gothic"/>
                <a:ea typeface="Century Gothic"/>
                <a:cs typeface="Century Gothic"/>
                <a:sym typeface="Century Gothic"/>
              </a:defRPr>
            </a:lvl3pPr>
            <a:lvl4pPr indent="-317500" lvl="3" marL="1828800" rtl="0">
              <a:spcBef>
                <a:spcPts val="0"/>
              </a:spcBef>
              <a:spcAft>
                <a:spcPts val="0"/>
              </a:spcAft>
              <a:buSzPts val="1400"/>
              <a:buFont typeface="Century Gothic"/>
              <a:buChar char="●"/>
              <a:defRPr>
                <a:latin typeface="Century Gothic"/>
                <a:ea typeface="Century Gothic"/>
                <a:cs typeface="Century Gothic"/>
                <a:sym typeface="Century Gothic"/>
              </a:defRPr>
            </a:lvl4pPr>
            <a:lvl5pPr indent="-317500" lvl="4" marL="2286000" rtl="0">
              <a:spcBef>
                <a:spcPts val="0"/>
              </a:spcBef>
              <a:spcAft>
                <a:spcPts val="0"/>
              </a:spcAft>
              <a:buSzPts val="1400"/>
              <a:buFont typeface="Century Gothic"/>
              <a:buChar char="○"/>
              <a:defRPr>
                <a:latin typeface="Century Gothic"/>
                <a:ea typeface="Century Gothic"/>
                <a:cs typeface="Century Gothic"/>
                <a:sym typeface="Century Gothic"/>
              </a:defRPr>
            </a:lvl5pPr>
            <a:lvl6pPr indent="-317500" lvl="5" marL="2743200" rtl="0">
              <a:spcBef>
                <a:spcPts val="0"/>
              </a:spcBef>
              <a:spcAft>
                <a:spcPts val="0"/>
              </a:spcAft>
              <a:buSzPts val="1400"/>
              <a:buFont typeface="Century Gothic"/>
              <a:buChar char="■"/>
              <a:defRPr>
                <a:latin typeface="Century Gothic"/>
                <a:ea typeface="Century Gothic"/>
                <a:cs typeface="Century Gothic"/>
                <a:sym typeface="Century Gothic"/>
              </a:defRPr>
            </a:lvl6pPr>
            <a:lvl7pPr indent="-317500" lvl="6" marL="3200400" rtl="0">
              <a:spcBef>
                <a:spcPts val="0"/>
              </a:spcBef>
              <a:spcAft>
                <a:spcPts val="0"/>
              </a:spcAft>
              <a:buSzPts val="1400"/>
              <a:buFont typeface="Century Gothic"/>
              <a:buChar char="●"/>
              <a:defRPr>
                <a:latin typeface="Century Gothic"/>
                <a:ea typeface="Century Gothic"/>
                <a:cs typeface="Century Gothic"/>
                <a:sym typeface="Century Gothic"/>
              </a:defRPr>
            </a:lvl7pPr>
            <a:lvl8pPr indent="-317500" lvl="7" marL="3657600" rtl="0">
              <a:spcBef>
                <a:spcPts val="0"/>
              </a:spcBef>
              <a:spcAft>
                <a:spcPts val="0"/>
              </a:spcAft>
              <a:buSzPts val="1400"/>
              <a:buFont typeface="Century Gothic"/>
              <a:buChar char="○"/>
              <a:defRPr>
                <a:latin typeface="Century Gothic"/>
                <a:ea typeface="Century Gothic"/>
                <a:cs typeface="Century Gothic"/>
                <a:sym typeface="Century Gothic"/>
              </a:defRPr>
            </a:lvl8pPr>
            <a:lvl9pPr indent="-317500" lvl="8" marL="4114800" rtl="0">
              <a:spcBef>
                <a:spcPts val="0"/>
              </a:spcBef>
              <a:spcAft>
                <a:spcPts val="0"/>
              </a:spcAft>
              <a:buSzPts val="1400"/>
              <a:buFont typeface="Century Gothic"/>
              <a:buChar char="■"/>
              <a:defRPr>
                <a:latin typeface="Century Gothic"/>
                <a:ea typeface="Century Gothic"/>
                <a:cs typeface="Century Gothic"/>
                <a:sym typeface="Century Gothic"/>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atin typeface="Century Gothic"/>
                <a:ea typeface="Century Gothic"/>
                <a:cs typeface="Century Gothic"/>
                <a:sym typeface="Century Gothic"/>
              </a:defRPr>
            </a:lvl1pPr>
            <a:lvl2pPr lvl="1" rtl="0">
              <a:buNone/>
              <a:defRPr>
                <a:latin typeface="Century Gothic"/>
                <a:ea typeface="Century Gothic"/>
                <a:cs typeface="Century Gothic"/>
                <a:sym typeface="Century Gothic"/>
              </a:defRPr>
            </a:lvl2pPr>
            <a:lvl3pPr lvl="2" rtl="0">
              <a:buNone/>
              <a:defRPr>
                <a:latin typeface="Century Gothic"/>
                <a:ea typeface="Century Gothic"/>
                <a:cs typeface="Century Gothic"/>
                <a:sym typeface="Century Gothic"/>
              </a:defRPr>
            </a:lvl3pPr>
            <a:lvl4pPr lvl="3" rtl="0">
              <a:buNone/>
              <a:defRPr>
                <a:latin typeface="Century Gothic"/>
                <a:ea typeface="Century Gothic"/>
                <a:cs typeface="Century Gothic"/>
                <a:sym typeface="Century Gothic"/>
              </a:defRPr>
            </a:lvl4pPr>
            <a:lvl5pPr lvl="4" rtl="0">
              <a:buNone/>
              <a:defRPr>
                <a:latin typeface="Century Gothic"/>
                <a:ea typeface="Century Gothic"/>
                <a:cs typeface="Century Gothic"/>
                <a:sym typeface="Century Gothic"/>
              </a:defRPr>
            </a:lvl5pPr>
            <a:lvl6pPr lvl="5" rtl="0">
              <a:buNone/>
              <a:defRPr>
                <a:latin typeface="Century Gothic"/>
                <a:ea typeface="Century Gothic"/>
                <a:cs typeface="Century Gothic"/>
                <a:sym typeface="Century Gothic"/>
              </a:defRPr>
            </a:lvl6pPr>
            <a:lvl7pPr lvl="6" rtl="0">
              <a:buNone/>
              <a:defRPr>
                <a:latin typeface="Century Gothic"/>
                <a:ea typeface="Century Gothic"/>
                <a:cs typeface="Century Gothic"/>
                <a:sym typeface="Century Gothic"/>
              </a:defRPr>
            </a:lvl7pPr>
            <a:lvl8pPr lvl="7" rtl="0">
              <a:buNone/>
              <a:defRPr>
                <a:latin typeface="Century Gothic"/>
                <a:ea typeface="Century Gothic"/>
                <a:cs typeface="Century Gothic"/>
                <a:sym typeface="Century Gothic"/>
              </a:defRPr>
            </a:lvl8pPr>
            <a:lvl9pPr lvl="8" rtl="0">
              <a:buNone/>
              <a:defRPr>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entury Gothic"/>
                <a:ea typeface="Century Gothic"/>
                <a:cs typeface="Century Gothic"/>
                <a:sym typeface="Century Gothic"/>
              </a:defRPr>
            </a:lvl1pPr>
            <a:lvl2pPr lvl="1" rtl="0" algn="r">
              <a:buNone/>
              <a:defRPr sz="1000">
                <a:solidFill>
                  <a:srgbClr val="CCCCCC"/>
                </a:solidFill>
                <a:latin typeface="Century Gothic"/>
                <a:ea typeface="Century Gothic"/>
                <a:cs typeface="Century Gothic"/>
                <a:sym typeface="Century Gothic"/>
              </a:defRPr>
            </a:lvl2pPr>
            <a:lvl3pPr lvl="2" rtl="0" algn="r">
              <a:buNone/>
              <a:defRPr sz="1000">
                <a:solidFill>
                  <a:srgbClr val="CCCCCC"/>
                </a:solidFill>
                <a:latin typeface="Century Gothic"/>
                <a:ea typeface="Century Gothic"/>
                <a:cs typeface="Century Gothic"/>
                <a:sym typeface="Century Gothic"/>
              </a:defRPr>
            </a:lvl3pPr>
            <a:lvl4pPr lvl="3" rtl="0" algn="r">
              <a:buNone/>
              <a:defRPr sz="1000">
                <a:solidFill>
                  <a:srgbClr val="CCCCCC"/>
                </a:solidFill>
                <a:latin typeface="Century Gothic"/>
                <a:ea typeface="Century Gothic"/>
                <a:cs typeface="Century Gothic"/>
                <a:sym typeface="Century Gothic"/>
              </a:defRPr>
            </a:lvl4pPr>
            <a:lvl5pPr lvl="4" rtl="0" algn="r">
              <a:buNone/>
              <a:defRPr sz="1000">
                <a:solidFill>
                  <a:srgbClr val="CCCCCC"/>
                </a:solidFill>
                <a:latin typeface="Century Gothic"/>
                <a:ea typeface="Century Gothic"/>
                <a:cs typeface="Century Gothic"/>
                <a:sym typeface="Century Gothic"/>
              </a:defRPr>
            </a:lvl5pPr>
            <a:lvl6pPr lvl="5" rtl="0" algn="r">
              <a:buNone/>
              <a:defRPr sz="1000">
                <a:solidFill>
                  <a:srgbClr val="CCCCCC"/>
                </a:solidFill>
                <a:latin typeface="Century Gothic"/>
                <a:ea typeface="Century Gothic"/>
                <a:cs typeface="Century Gothic"/>
                <a:sym typeface="Century Gothic"/>
              </a:defRPr>
            </a:lvl6pPr>
            <a:lvl7pPr lvl="6" rtl="0" algn="r">
              <a:buNone/>
              <a:defRPr sz="1000">
                <a:solidFill>
                  <a:srgbClr val="CCCCCC"/>
                </a:solidFill>
                <a:latin typeface="Century Gothic"/>
                <a:ea typeface="Century Gothic"/>
                <a:cs typeface="Century Gothic"/>
                <a:sym typeface="Century Gothic"/>
              </a:defRPr>
            </a:lvl7pPr>
            <a:lvl8pPr lvl="7" rtl="0" algn="r">
              <a:buNone/>
              <a:defRPr sz="1000">
                <a:solidFill>
                  <a:srgbClr val="CCCCCC"/>
                </a:solidFill>
                <a:latin typeface="Century Gothic"/>
                <a:ea typeface="Century Gothic"/>
                <a:cs typeface="Century Gothic"/>
                <a:sym typeface="Century Gothic"/>
              </a:defRPr>
            </a:lvl8pPr>
            <a:lvl9pPr lvl="8" rtl="0" algn="r">
              <a:buNone/>
              <a:defRPr sz="1000">
                <a:solidFill>
                  <a:srgbClr val="CCCCC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4.png"/><Relationship Id="rId13" Type="http://schemas.openxmlformats.org/officeDocument/2006/relationships/image" Target="../media/image16.png"/><Relationship Id="rId12"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png"/><Relationship Id="rId5" Type="http://schemas.openxmlformats.org/officeDocument/2006/relationships/hyperlink" Target="https://docs.google.com/document/d/1-KnYWkqLLhYZ_qz-yVT_zvssd6mwdZX45OlgGZvFlcM/edit?usp=sharing" TargetMode="External"/><Relationship Id="rId6" Type="http://schemas.openxmlformats.org/officeDocument/2006/relationships/hyperlink" Target="https://docs.google.com/document/d/17RReqb4BTGefOjo_52ebxFN8EQZgYi0hSQxwvKSfPGQ/edit?usp=sharing" TargetMode="External"/><Relationship Id="rId7" Type="http://schemas.openxmlformats.org/officeDocument/2006/relationships/image" Target="../media/image1.png"/><Relationship Id="rId8" Type="http://schemas.openxmlformats.org/officeDocument/2006/relationships/image" Target="../media/image4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52.png"/><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hyperlink" Target="https://twitter.com/Biochemistry438" TargetMode="External"/><Relationship Id="rId9" Type="http://schemas.openxmlformats.org/officeDocument/2006/relationships/image" Target="../media/image41.png"/><Relationship Id="rId5" Type="http://schemas.openxmlformats.org/officeDocument/2006/relationships/image" Target="../media/image34.png"/><Relationship Id="rId6" Type="http://schemas.openxmlformats.org/officeDocument/2006/relationships/hyperlink" Target="mailto:Biochemistryteam438@gmail.com" TargetMode="External"/><Relationship Id="rId7" Type="http://schemas.openxmlformats.org/officeDocument/2006/relationships/image" Target="../media/image36.png"/><Relationship Id="rId8" Type="http://schemas.openxmlformats.org/officeDocument/2006/relationships/hyperlink" Target="http://biochemistry438.saraha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6.png"/><Relationship Id="rId9"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image" Target="../media/image47.png"/><Relationship Id="rId7" Type="http://schemas.openxmlformats.org/officeDocument/2006/relationships/image" Target="../media/image13.png"/><Relationship Id="rId8"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0.png"/><Relationship Id="rId7" Type="http://schemas.openxmlformats.org/officeDocument/2006/relationships/image" Target="../media/image40.png"/><Relationship Id="rId8" Type="http://schemas.openxmlformats.org/officeDocument/2006/relationships/image" Target="../media/image37.png"/></Relationships>
</file>

<file path=ppt/slides/_rels/slide7.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33.png"/><Relationship Id="rId9" Type="http://schemas.openxmlformats.org/officeDocument/2006/relationships/image" Target="../media/image19.png"/><Relationship Id="rId5" Type="http://schemas.openxmlformats.org/officeDocument/2006/relationships/image" Target="../media/image32.png"/><Relationship Id="rId6" Type="http://schemas.openxmlformats.org/officeDocument/2006/relationships/image" Target="../media/image45.png"/><Relationship Id="rId7" Type="http://schemas.openxmlformats.org/officeDocument/2006/relationships/image" Target="../media/image22.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8.png"/><Relationship Id="rId12"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31.png"/><Relationship Id="rId7" Type="http://schemas.openxmlformats.org/officeDocument/2006/relationships/image" Target="../media/image39.png"/><Relationship Id="rId8"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5.png"/><Relationship Id="rId4" Type="http://schemas.openxmlformats.org/officeDocument/2006/relationships/image" Target="../media/image49.png"/><Relationship Id="rId5" Type="http://schemas.openxmlformats.org/officeDocument/2006/relationships/image" Target="../media/image51.png"/><Relationship Id="rId6" Type="http://schemas.openxmlformats.org/officeDocument/2006/relationships/image" Target="../media/image54.png"/><Relationship Id="rId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9"/>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GB"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GB"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GB"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GB" sz="900">
                <a:solidFill>
                  <a:srgbClr val="CC0000"/>
                </a:solidFill>
              </a:rPr>
              <a:t>Important </a:t>
            </a:r>
            <a:endParaRPr b="1" sz="900">
              <a:solidFill>
                <a:srgbClr val="266F8B"/>
              </a:solidFill>
            </a:endParaRPr>
          </a:p>
        </p:txBody>
      </p:sp>
      <p:pic>
        <p:nvPicPr>
          <p:cNvPr id="75" name="Google Shape;75;p19"/>
          <p:cNvPicPr preferRelativeResize="0"/>
          <p:nvPr/>
        </p:nvPicPr>
        <p:blipFill>
          <a:blip r:embed="rId3">
            <a:alphaModFix/>
          </a:blip>
          <a:stretch>
            <a:fillRect/>
          </a:stretch>
        </p:blipFill>
        <p:spPr>
          <a:xfrm>
            <a:off x="61631" y="100377"/>
            <a:ext cx="1118026" cy="733031"/>
          </a:xfrm>
          <a:prstGeom prst="rect">
            <a:avLst/>
          </a:prstGeom>
          <a:noFill/>
          <a:ln>
            <a:noFill/>
          </a:ln>
        </p:spPr>
      </p:pic>
      <p:pic>
        <p:nvPicPr>
          <p:cNvPr id="76" name="Google Shape;76;p19"/>
          <p:cNvPicPr preferRelativeResize="0"/>
          <p:nvPr/>
        </p:nvPicPr>
        <p:blipFill rotWithShape="1">
          <a:blip r:embed="rId4">
            <a:alphaModFix/>
          </a:blip>
          <a:srcRect b="0" l="0" r="0" t="0"/>
          <a:stretch/>
        </p:blipFill>
        <p:spPr>
          <a:xfrm>
            <a:off x="1141931" y="-31369"/>
            <a:ext cx="902869" cy="864768"/>
          </a:xfrm>
          <a:prstGeom prst="rect">
            <a:avLst/>
          </a:prstGeom>
          <a:noFill/>
          <a:ln>
            <a:noFill/>
          </a:ln>
        </p:spPr>
      </p:pic>
      <p:sp>
        <p:nvSpPr>
          <p:cNvPr id="77" name="Google Shape;77;p19"/>
          <p:cNvSpPr/>
          <p:nvPr/>
        </p:nvSpPr>
        <p:spPr>
          <a:xfrm>
            <a:off x="332813" y="2543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9"/>
          <p:cNvSpPr txBox="1"/>
          <p:nvPr/>
        </p:nvSpPr>
        <p:spPr>
          <a:xfrm>
            <a:off x="332825" y="1920150"/>
            <a:ext cx="4277100" cy="578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GB" sz="2700">
                <a:solidFill>
                  <a:srgbClr val="434343"/>
                </a:solidFill>
                <a:latin typeface="Comfortaa"/>
                <a:ea typeface="Comfortaa"/>
                <a:cs typeface="Comfortaa"/>
                <a:sym typeface="Comfortaa"/>
              </a:rPr>
              <a:t>Diabetic Ketoacidosis </a:t>
            </a:r>
            <a:endParaRPr b="1" sz="2700">
              <a:solidFill>
                <a:srgbClr val="434343"/>
              </a:solidFill>
              <a:latin typeface="Comfortaa"/>
              <a:ea typeface="Comfortaa"/>
              <a:cs typeface="Comfortaa"/>
              <a:sym typeface="Comfortaa"/>
            </a:endParaRPr>
          </a:p>
        </p:txBody>
      </p:sp>
      <p:sp>
        <p:nvSpPr>
          <p:cNvPr id="79" name="Google Shape;79;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80" name="Google Shape;80;p19"/>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GB"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GB" sz="900">
                <a:solidFill>
                  <a:srgbClr val="999999"/>
                </a:solidFill>
              </a:rPr>
              <a:t>Extra info</a:t>
            </a:r>
            <a:endParaRPr sz="900"/>
          </a:p>
        </p:txBody>
      </p:sp>
      <p:grpSp>
        <p:nvGrpSpPr>
          <p:cNvPr id="81" name="Google Shape;81;p19"/>
          <p:cNvGrpSpPr/>
          <p:nvPr/>
        </p:nvGrpSpPr>
        <p:grpSpPr>
          <a:xfrm>
            <a:off x="7642115" y="4674221"/>
            <a:ext cx="1501887" cy="392306"/>
            <a:chOff x="2543239" y="1722299"/>
            <a:chExt cx="1771511" cy="409505"/>
          </a:xfrm>
        </p:grpSpPr>
        <p:sp>
          <p:nvSpPr>
            <p:cNvPr id="82" name="Google Shape;82;p19"/>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9"/>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100" u="sng">
                  <a:solidFill>
                    <a:srgbClr val="FFFFFF"/>
                  </a:solidFill>
                  <a:hlinkClick r:id="rId5"/>
                </a:rPr>
                <a:t>Editing File</a:t>
              </a:r>
              <a:endParaRPr b="1" sz="1100" u="sng">
                <a:solidFill>
                  <a:srgbClr val="FFFFFF"/>
                </a:solidFill>
              </a:endParaRPr>
            </a:p>
          </p:txBody>
        </p:sp>
      </p:grpSp>
      <p:pic>
        <p:nvPicPr>
          <p:cNvPr id="84" name="Google Shape;84;p19">
            <a:hlinkClick r:id="rId6"/>
          </p:cNvPr>
          <p:cNvPicPr preferRelativeResize="0"/>
          <p:nvPr/>
        </p:nvPicPr>
        <p:blipFill>
          <a:blip r:embed="rId7">
            <a:alphaModFix/>
          </a:blip>
          <a:stretch>
            <a:fillRect/>
          </a:stretch>
        </p:blipFill>
        <p:spPr>
          <a:xfrm>
            <a:off x="7837825" y="4713400"/>
            <a:ext cx="313950" cy="313950"/>
          </a:xfrm>
          <a:prstGeom prst="rect">
            <a:avLst/>
          </a:prstGeom>
          <a:noFill/>
          <a:ln>
            <a:noFill/>
          </a:ln>
        </p:spPr>
      </p:pic>
      <p:sp>
        <p:nvSpPr>
          <p:cNvPr id="85" name="Google Shape;85;p19"/>
          <p:cNvSpPr txBox="1"/>
          <p:nvPr/>
        </p:nvSpPr>
        <p:spPr>
          <a:xfrm>
            <a:off x="3421050" y="4918525"/>
            <a:ext cx="2301900" cy="164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800">
                <a:solidFill>
                  <a:srgbClr val="B7B7B7"/>
                </a:solidFill>
              </a:rPr>
              <a:t>Biochemistry teamwork 438 - Endocrine Block</a:t>
            </a:r>
            <a:endParaRPr sz="800">
              <a:solidFill>
                <a:srgbClr val="B7B7B7"/>
              </a:solidFill>
            </a:endParaRPr>
          </a:p>
        </p:txBody>
      </p:sp>
      <p:pic>
        <p:nvPicPr>
          <p:cNvPr id="86" name="Google Shape;86;p19"/>
          <p:cNvPicPr preferRelativeResize="0"/>
          <p:nvPr/>
        </p:nvPicPr>
        <p:blipFill>
          <a:blip r:embed="rId8">
            <a:alphaModFix/>
          </a:blip>
          <a:stretch>
            <a:fillRect/>
          </a:stretch>
        </p:blipFill>
        <p:spPr>
          <a:xfrm>
            <a:off x="5826138" y="1197375"/>
            <a:ext cx="2748600" cy="2748600"/>
          </a:xfrm>
          <a:prstGeom prst="rect">
            <a:avLst/>
          </a:prstGeom>
          <a:noFill/>
          <a:ln>
            <a:noFill/>
          </a:ln>
        </p:spPr>
      </p:pic>
      <p:pic>
        <p:nvPicPr>
          <p:cNvPr id="87" name="Google Shape;87;p19"/>
          <p:cNvPicPr preferRelativeResize="0"/>
          <p:nvPr/>
        </p:nvPicPr>
        <p:blipFill>
          <a:blip r:embed="rId9">
            <a:alphaModFix/>
          </a:blip>
          <a:stretch>
            <a:fillRect/>
          </a:stretch>
        </p:blipFill>
        <p:spPr>
          <a:xfrm>
            <a:off x="6743726" y="3228584"/>
            <a:ext cx="913432" cy="865892"/>
          </a:xfrm>
          <a:prstGeom prst="rect">
            <a:avLst/>
          </a:prstGeom>
          <a:noFill/>
          <a:ln>
            <a:noFill/>
          </a:ln>
        </p:spPr>
      </p:pic>
      <p:pic>
        <p:nvPicPr>
          <p:cNvPr id="88" name="Google Shape;88;p19"/>
          <p:cNvPicPr preferRelativeResize="0"/>
          <p:nvPr/>
        </p:nvPicPr>
        <p:blipFill>
          <a:blip r:embed="rId10">
            <a:alphaModFix/>
          </a:blip>
          <a:stretch>
            <a:fillRect/>
          </a:stretch>
        </p:blipFill>
        <p:spPr>
          <a:xfrm>
            <a:off x="5584375" y="2225350"/>
            <a:ext cx="913432" cy="865865"/>
          </a:xfrm>
          <a:prstGeom prst="rect">
            <a:avLst/>
          </a:prstGeom>
          <a:noFill/>
          <a:ln>
            <a:noFill/>
          </a:ln>
        </p:spPr>
      </p:pic>
      <p:pic>
        <p:nvPicPr>
          <p:cNvPr id="89" name="Google Shape;89;p19"/>
          <p:cNvPicPr preferRelativeResize="0"/>
          <p:nvPr/>
        </p:nvPicPr>
        <p:blipFill>
          <a:blip r:embed="rId11">
            <a:alphaModFix/>
          </a:blip>
          <a:stretch>
            <a:fillRect/>
          </a:stretch>
        </p:blipFill>
        <p:spPr>
          <a:xfrm>
            <a:off x="6743734" y="994125"/>
            <a:ext cx="913432" cy="865865"/>
          </a:xfrm>
          <a:prstGeom prst="rect">
            <a:avLst/>
          </a:prstGeom>
          <a:noFill/>
          <a:ln>
            <a:noFill/>
          </a:ln>
        </p:spPr>
      </p:pic>
      <p:pic>
        <p:nvPicPr>
          <p:cNvPr id="90" name="Google Shape;90;p19"/>
          <p:cNvPicPr preferRelativeResize="0"/>
          <p:nvPr/>
        </p:nvPicPr>
        <p:blipFill>
          <a:blip r:embed="rId12">
            <a:alphaModFix/>
          </a:blip>
          <a:stretch>
            <a:fillRect/>
          </a:stretch>
        </p:blipFill>
        <p:spPr>
          <a:xfrm>
            <a:off x="7912018" y="2225346"/>
            <a:ext cx="913432" cy="865865"/>
          </a:xfrm>
          <a:prstGeom prst="rect">
            <a:avLst/>
          </a:prstGeom>
          <a:noFill/>
          <a:ln>
            <a:noFill/>
          </a:ln>
        </p:spPr>
      </p:pic>
      <p:pic>
        <p:nvPicPr>
          <p:cNvPr id="91" name="Google Shape;91;p19"/>
          <p:cNvPicPr preferRelativeResize="0"/>
          <p:nvPr/>
        </p:nvPicPr>
        <p:blipFill>
          <a:blip r:embed="rId13">
            <a:alphaModFix/>
          </a:blip>
          <a:stretch>
            <a:fillRect/>
          </a:stretch>
        </p:blipFill>
        <p:spPr>
          <a:xfrm>
            <a:off x="6748200" y="2115051"/>
            <a:ext cx="913425" cy="913399"/>
          </a:xfrm>
          <a:prstGeom prst="rect">
            <a:avLst/>
          </a:prstGeom>
          <a:noFill/>
          <a:ln>
            <a:noFill/>
          </a:ln>
        </p:spPr>
      </p:pic>
      <p:pic>
        <p:nvPicPr>
          <p:cNvPr id="92" name="Google Shape;92;p19"/>
          <p:cNvPicPr preferRelativeResize="0"/>
          <p:nvPr/>
        </p:nvPicPr>
        <p:blipFill>
          <a:blip r:embed="rId14">
            <a:alphaModFix/>
          </a:blip>
          <a:stretch>
            <a:fillRect/>
          </a:stretch>
        </p:blipFill>
        <p:spPr>
          <a:xfrm>
            <a:off x="2104867" y="-31375"/>
            <a:ext cx="733025" cy="733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28"/>
          <p:cNvSpPr/>
          <p:nvPr/>
        </p:nvSpPr>
        <p:spPr>
          <a:xfrm>
            <a:off x="260000" y="467925"/>
            <a:ext cx="8397000" cy="4050300"/>
          </a:xfrm>
          <a:prstGeom prst="roundRect">
            <a:avLst>
              <a:gd fmla="val 10769" name="adj"/>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Clr>
                <a:srgbClr val="000000"/>
              </a:buClr>
              <a:buSzPts val="1100"/>
              <a:buFont typeface="Arial"/>
              <a:buNone/>
            </a:pPr>
            <a:r>
              <a:t/>
            </a:r>
            <a:endParaRPr sz="1600">
              <a:solidFill>
                <a:srgbClr val="000000"/>
              </a:solidFill>
            </a:endParaRPr>
          </a:p>
        </p:txBody>
      </p:sp>
      <p:sp>
        <p:nvSpPr>
          <p:cNvPr id="498" name="Google Shape;498;p28"/>
          <p:cNvSpPr txBox="1"/>
          <p:nvPr/>
        </p:nvSpPr>
        <p:spPr>
          <a:xfrm>
            <a:off x="332825" y="487725"/>
            <a:ext cx="4239300" cy="291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GB" sz="2500">
                <a:solidFill>
                  <a:srgbClr val="741B47"/>
                </a:solidFill>
                <a:latin typeface="Rosario"/>
                <a:ea typeface="Rosario"/>
                <a:cs typeface="Rosario"/>
                <a:sym typeface="Rosario"/>
              </a:rPr>
              <a:t>        </a:t>
            </a:r>
            <a:r>
              <a:rPr b="1" lang="en-GB">
                <a:solidFill>
                  <a:srgbClr val="3C78D8"/>
                </a:solidFill>
                <a:latin typeface="Comfortaa"/>
                <a:ea typeface="Comfortaa"/>
                <a:cs typeface="Comfortaa"/>
                <a:sym typeface="Comfortaa"/>
              </a:rPr>
              <a:t>Case study</a:t>
            </a:r>
            <a:endParaRPr b="1" sz="600" u="sng">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t/>
            </a:r>
            <a:endParaRPr b="1" sz="600">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t/>
            </a:r>
            <a:endParaRPr sz="8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     On examination: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She was dehydrated  Her skin was cold  She was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breathing in a deep sighing manner (Kussmaul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respiration) Her breath had a fruity odor Her blood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pressure was 90/60 mmHg (N: 120/80) Her pulse rate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115/min. She could not be aroused</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     Diagnosis </a:t>
            </a:r>
            <a:endParaRPr sz="1200">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solidFill>
                  <a:srgbClr val="CC0000"/>
                </a:solidFill>
                <a:latin typeface="Century Gothic"/>
                <a:ea typeface="Century Gothic"/>
                <a:cs typeface="Century Gothic"/>
                <a:sym typeface="Century Gothic"/>
              </a:rPr>
              <a:t>A provisional diagnosis of T1DM with complicating </a:t>
            </a:r>
            <a:endParaRPr sz="1200">
              <a:solidFill>
                <a:srgbClr val="CC0000"/>
              </a:solidFill>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rPr lang="en-GB" sz="1200">
                <a:solidFill>
                  <a:srgbClr val="CC0000"/>
                </a:solidFill>
                <a:latin typeface="Century Gothic"/>
                <a:ea typeface="Century Gothic"/>
                <a:cs typeface="Century Gothic"/>
                <a:sym typeface="Century Gothic"/>
              </a:rPr>
              <a:t>ketoacidosis and coma (DKA) was made by the intern.</a:t>
            </a:r>
            <a:endParaRPr sz="1200">
              <a:solidFill>
                <a:srgbClr val="CC0000"/>
              </a:solidFill>
              <a:latin typeface="Century Gothic"/>
              <a:ea typeface="Century Gothic"/>
              <a:cs typeface="Century Gothic"/>
              <a:sym typeface="Century Gothic"/>
            </a:endParaRPr>
          </a:p>
          <a:p>
            <a:pPr indent="0" lvl="0" marL="0" rtl="0" algn="l">
              <a:lnSpc>
                <a:spcPct val="115000"/>
              </a:lnSpc>
              <a:spcBef>
                <a:spcPts val="0"/>
              </a:spcBef>
              <a:spcAft>
                <a:spcPts val="0"/>
              </a:spcAft>
              <a:buClr>
                <a:srgbClr val="000000"/>
              </a:buClr>
              <a:buSzPts val="1100"/>
              <a:buFont typeface="Arial"/>
              <a:buNone/>
            </a:pPr>
            <a:r>
              <a:t/>
            </a:r>
            <a:endParaRPr sz="1200">
              <a:latin typeface="Century Gothic"/>
              <a:ea typeface="Century Gothic"/>
              <a:cs typeface="Century Gothic"/>
              <a:sym typeface="Century Gothic"/>
            </a:endParaRPr>
          </a:p>
        </p:txBody>
      </p:sp>
      <p:grpSp>
        <p:nvGrpSpPr>
          <p:cNvPr id="499" name="Google Shape;499;p28"/>
          <p:cNvGrpSpPr/>
          <p:nvPr/>
        </p:nvGrpSpPr>
        <p:grpSpPr>
          <a:xfrm>
            <a:off x="544082" y="676791"/>
            <a:ext cx="409576" cy="333531"/>
            <a:chOff x="-47154800" y="3569100"/>
            <a:chExt cx="300100" cy="300100"/>
          </a:xfrm>
        </p:grpSpPr>
        <p:sp>
          <p:nvSpPr>
            <p:cNvPr id="500" name="Google Shape;500;p28"/>
            <p:cNvSpPr/>
            <p:nvPr/>
          </p:nvSpPr>
          <p:spPr>
            <a:xfrm>
              <a:off x="-46994900" y="3728200"/>
              <a:ext cx="140200" cy="141000"/>
            </a:xfrm>
            <a:custGeom>
              <a:rect b="b" l="l" r="r" t="t"/>
              <a:pathLst>
                <a:path extrusionOk="0" h="5640" w="5608">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46978375" y="3574625"/>
              <a:ext cx="47275" cy="47275"/>
            </a:xfrm>
            <a:custGeom>
              <a:rect b="b" l="l" r="r" t="t"/>
              <a:pathLst>
                <a:path extrusionOk="0" h="1891" w="1891">
                  <a:moveTo>
                    <a:pt x="1" y="0"/>
                  </a:moveTo>
                  <a:lnTo>
                    <a:pt x="1" y="1890"/>
                  </a:lnTo>
                  <a:lnTo>
                    <a:pt x="1891" y="1890"/>
                  </a:lnTo>
                  <a:lnTo>
                    <a:pt x="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47075250" y="3665200"/>
              <a:ext cx="15775" cy="15775"/>
            </a:xfrm>
            <a:custGeom>
              <a:rect b="b" l="l" r="r" t="t"/>
              <a:pathLst>
                <a:path extrusionOk="0" h="631" w="631">
                  <a:moveTo>
                    <a:pt x="1" y="0"/>
                  </a:moveTo>
                  <a:lnTo>
                    <a:pt x="1" y="630"/>
                  </a:lnTo>
                  <a:cubicBezTo>
                    <a:pt x="316" y="536"/>
                    <a:pt x="505" y="284"/>
                    <a:pt x="63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47110700" y="3631325"/>
              <a:ext cx="51225" cy="51225"/>
            </a:xfrm>
            <a:custGeom>
              <a:rect b="b" l="l" r="r" t="t"/>
              <a:pathLst>
                <a:path extrusionOk="0" h="2049" w="2049">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47075250" y="3665200"/>
              <a:ext cx="53575" cy="54350"/>
            </a:xfrm>
            <a:custGeom>
              <a:rect b="b" l="l" r="r" t="t"/>
              <a:pathLst>
                <a:path extrusionOk="0" h="2174" w="2143">
                  <a:moveTo>
                    <a:pt x="1355" y="0"/>
                  </a:moveTo>
                  <a:cubicBezTo>
                    <a:pt x="1229" y="693"/>
                    <a:pt x="694" y="1229"/>
                    <a:pt x="1" y="1386"/>
                  </a:cubicBezTo>
                  <a:lnTo>
                    <a:pt x="1" y="2174"/>
                  </a:lnTo>
                  <a:lnTo>
                    <a:pt x="2143" y="2174"/>
                  </a:lnTo>
                  <a:lnTo>
                    <a:pt x="214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47154800" y="3569100"/>
              <a:ext cx="229225" cy="300100"/>
            </a:xfrm>
            <a:custGeom>
              <a:rect b="b" l="l" r="r" t="t"/>
              <a:pathLst>
                <a:path extrusionOk="0" h="12004" w="9169">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28"/>
          <p:cNvSpPr/>
          <p:nvPr/>
        </p:nvSpPr>
        <p:spPr>
          <a:xfrm rot="-2510824">
            <a:off x="454065" y="1217670"/>
            <a:ext cx="128781" cy="269225"/>
          </a:xfrm>
          <a:custGeom>
            <a:rect b="b" l="l" r="r" t="t"/>
            <a:pathLst>
              <a:path extrusionOk="0" h="343323" w="154109">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07" name="Google Shape;507;p28"/>
          <p:cNvSpPr/>
          <p:nvPr/>
        </p:nvSpPr>
        <p:spPr>
          <a:xfrm>
            <a:off x="441504" y="2723529"/>
            <a:ext cx="153900" cy="209985"/>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aphicFrame>
        <p:nvGraphicFramePr>
          <p:cNvPr id="508" name="Google Shape;508;p28"/>
          <p:cNvGraphicFramePr/>
          <p:nvPr/>
        </p:nvGraphicFramePr>
        <p:xfrm>
          <a:off x="4626405" y="827890"/>
          <a:ext cx="3000000" cy="3000000"/>
        </p:xfrm>
        <a:graphic>
          <a:graphicData uri="http://schemas.openxmlformats.org/drawingml/2006/table">
            <a:tbl>
              <a:tblPr>
                <a:noFill/>
                <a:tableStyleId>{D0E104AA-24F4-42C6-A1EF-9A9091151224}</a:tableStyleId>
              </a:tblPr>
              <a:tblGrid>
                <a:gridCol w="1236050"/>
                <a:gridCol w="687225"/>
                <a:gridCol w="1663050"/>
              </a:tblGrid>
              <a:tr h="122825">
                <a:tc>
                  <a:txBody>
                    <a:bodyPr/>
                    <a:lstStyle/>
                    <a:p>
                      <a:pPr indent="0" lvl="0" marL="0" rtl="0" algn="l">
                        <a:spcBef>
                          <a:spcPts val="0"/>
                        </a:spcBef>
                        <a:spcAft>
                          <a:spcPts val="0"/>
                        </a:spcAft>
                        <a:buNone/>
                      </a:pPr>
                      <a:r>
                        <a:t/>
                      </a:r>
                      <a:endParaRPr sz="900">
                        <a:solidFill>
                          <a:srgbClr val="666666"/>
                        </a:solidFill>
                        <a:latin typeface="Century Gothic"/>
                        <a:ea typeface="Century Gothic"/>
                        <a:cs typeface="Century Gothic"/>
                        <a:sym typeface="Century Gothic"/>
                      </a:endParaRPr>
                    </a:p>
                  </a:txBody>
                  <a:tcPr marT="38575" marB="38575" marR="121925" marL="1219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Result</a:t>
                      </a:r>
                      <a:endParaRPr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Normal Range </a:t>
                      </a:r>
                      <a:endParaRPr b="1"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Glucose</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50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(3.9-5.6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Ketoacids</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r>
                        <a:rPr b="1" lang="en-GB" sz="900">
                          <a:latin typeface="Century Gothic"/>
                          <a:ea typeface="Century Gothic"/>
                          <a:cs typeface="Century Gothic"/>
                          <a:sym typeface="Century Gothic"/>
                        </a:rPr>
                        <a:t>trace</a:t>
                      </a: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Bicarbonate</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6</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(3.5-4.5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Arterial blood pH</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7.07</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r>
                        <a:rPr b="1" lang="en-GB" sz="900">
                          <a:latin typeface="Century Gothic"/>
                          <a:ea typeface="Century Gothic"/>
                          <a:cs typeface="Century Gothic"/>
                          <a:sym typeface="Century Gothic"/>
                        </a:rPr>
                        <a:t>7.35-7.45</a:t>
                      </a:r>
                      <a:r>
                        <a:rPr b="1" lang="en-GB" sz="900">
                          <a:latin typeface="Century Gothic"/>
                          <a:ea typeface="Century Gothic"/>
                          <a:cs typeface="Century Gothic"/>
                          <a:sym typeface="Century Gothic"/>
                        </a:rPr>
                        <a:t>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Na+</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136</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r>
                        <a:rPr b="1" lang="en-GB" sz="900">
                          <a:latin typeface="Century Gothic"/>
                          <a:ea typeface="Century Gothic"/>
                          <a:cs typeface="Century Gothic"/>
                          <a:sym typeface="Century Gothic"/>
                        </a:rPr>
                        <a:t>136-146</a:t>
                      </a:r>
                      <a:r>
                        <a:rPr b="1" lang="en-GB" sz="900">
                          <a:latin typeface="Century Gothic"/>
                          <a:ea typeface="Century Gothic"/>
                          <a:cs typeface="Century Gothic"/>
                          <a:sym typeface="Century Gothic"/>
                        </a:rPr>
                        <a:t>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Cl-</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100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GB" sz="900">
                          <a:solidFill>
                            <a:schemeClr val="dk1"/>
                          </a:solidFill>
                          <a:latin typeface="Century Gothic"/>
                          <a:ea typeface="Century Gothic"/>
                          <a:cs typeface="Century Gothic"/>
                          <a:sym typeface="Century Gothic"/>
                        </a:rPr>
                        <a:t>(102-109 mmol/L)</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PCO 2</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2.7</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(4.3-6.0 kPa)</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 </a:t>
                      </a:r>
                      <a:r>
                        <a:rPr lang="en-GB" sz="900">
                          <a:latin typeface="Century Gothic"/>
                          <a:ea typeface="Century Gothic"/>
                          <a:cs typeface="Century Gothic"/>
                          <a:sym typeface="Century Gothic"/>
                        </a:rPr>
                        <a:t>Anion gap</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35.5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(7-16 mmol/L)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K+</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5.5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(3.5-5.0 mmol/L)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Urea nitrogen</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15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(2.5-7.1 mmol/L)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Creatinine</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200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(44-80 mol/L)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Albumin</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50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(41-53 g/L)</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Osmolality</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325</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(275-295 mOsm/kg serum water)</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2825">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Hematocrit</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0.500</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chemeClr val="dk1"/>
                          </a:solidFill>
                          <a:latin typeface="Century Gothic"/>
                          <a:ea typeface="Century Gothic"/>
                          <a:cs typeface="Century Gothic"/>
                          <a:sym typeface="Century Gothic"/>
                        </a:rPr>
                        <a:t>0.354-0.444</a:t>
                      </a:r>
                      <a:endParaRPr b="1" sz="900">
                        <a:solidFill>
                          <a:schemeClr val="dk1"/>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509" name="Google Shape;509;p28"/>
          <p:cNvSpPr txBox="1"/>
          <p:nvPr/>
        </p:nvSpPr>
        <p:spPr>
          <a:xfrm>
            <a:off x="4722659" y="698911"/>
            <a:ext cx="1167600" cy="3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Blood</a:t>
            </a:r>
            <a:r>
              <a:rPr lang="en-GB" sz="1200">
                <a:latin typeface="Century Gothic"/>
                <a:ea typeface="Century Gothic"/>
                <a:cs typeface="Century Gothic"/>
                <a:sym typeface="Century Gothic"/>
              </a:rPr>
              <a:t> results</a:t>
            </a:r>
            <a:r>
              <a:rPr lang="en-GB" sz="1200">
                <a:latin typeface="Century Gothic"/>
                <a:ea typeface="Century Gothic"/>
                <a:cs typeface="Century Gothic"/>
                <a:sym typeface="Century Gothic"/>
              </a:rPr>
              <a:t>:</a:t>
            </a:r>
            <a:endParaRPr sz="1200">
              <a:latin typeface="Century Gothic"/>
              <a:ea typeface="Century Gothic"/>
              <a:cs typeface="Century Gothic"/>
              <a:sym typeface="Century Gothic"/>
            </a:endParaRPr>
          </a:p>
        </p:txBody>
      </p:sp>
      <p:grpSp>
        <p:nvGrpSpPr>
          <p:cNvPr id="510" name="Google Shape;510;p28"/>
          <p:cNvGrpSpPr/>
          <p:nvPr/>
        </p:nvGrpSpPr>
        <p:grpSpPr>
          <a:xfrm rot="-1604870">
            <a:off x="4647696" y="655131"/>
            <a:ext cx="131806" cy="366369"/>
            <a:chOff x="683568" y="2348880"/>
            <a:chExt cx="854775" cy="3469782"/>
          </a:xfrm>
        </p:grpSpPr>
        <p:sp>
          <p:nvSpPr>
            <p:cNvPr id="511" name="Google Shape;511;p28"/>
            <p:cNvSpPr/>
            <p:nvPr/>
          </p:nvSpPr>
          <p:spPr>
            <a:xfrm rot="-2402897">
              <a:off x="869329" y="5087643"/>
              <a:ext cx="525929" cy="636439"/>
            </a:xfrm>
            <a:prstGeom prst="diagStripe">
              <a:avLst>
                <a:gd fmla="val 86326" name="adj"/>
              </a:avLst>
            </a:prstGeom>
            <a:solidFill>
              <a:srgbClr val="D9D9D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512" name="Google Shape;512;p28"/>
            <p:cNvSpPr/>
            <p:nvPr/>
          </p:nvSpPr>
          <p:spPr>
            <a:xfrm>
              <a:off x="778144" y="2919128"/>
              <a:ext cx="648029" cy="2015198"/>
            </a:xfrm>
            <a:custGeom>
              <a:rect b="b" l="l" r="r" t="t"/>
              <a:pathLst>
                <a:path extrusionOk="0" h="1923817" w="828152">
                  <a:moveTo>
                    <a:pt x="0" y="0"/>
                  </a:moveTo>
                  <a:lnTo>
                    <a:pt x="828152" y="0"/>
                  </a:lnTo>
                  <a:lnTo>
                    <a:pt x="828152" y="1872208"/>
                  </a:lnTo>
                  <a:cubicBezTo>
                    <a:pt x="499246" y="1935634"/>
                    <a:pt x="328906" y="1946205"/>
                    <a:pt x="0" y="1872208"/>
                  </a:cubicBezTo>
                  <a:lnTo>
                    <a:pt x="0" y="0"/>
                  </a:lnTo>
                  <a:close/>
                </a:path>
              </a:pathLst>
            </a:cu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3" name="Google Shape;513;p28"/>
            <p:cNvSpPr/>
            <p:nvPr/>
          </p:nvSpPr>
          <p:spPr>
            <a:xfrm>
              <a:off x="753331" y="2348880"/>
              <a:ext cx="697500" cy="135000"/>
            </a:xfrm>
            <a:prstGeom prst="roundRect">
              <a:avLst>
                <a:gd fmla="val 50000" name="adj"/>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4" name="Google Shape;514;p28"/>
            <p:cNvSpPr/>
            <p:nvPr/>
          </p:nvSpPr>
          <p:spPr>
            <a:xfrm>
              <a:off x="850144" y="2483940"/>
              <a:ext cx="504000" cy="3600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5" name="Google Shape;515;p28"/>
            <p:cNvSpPr/>
            <p:nvPr/>
          </p:nvSpPr>
          <p:spPr>
            <a:xfrm>
              <a:off x="1032381" y="4919804"/>
              <a:ext cx="139500" cy="1350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6" name="Google Shape;516;p28"/>
            <p:cNvSpPr/>
            <p:nvPr/>
          </p:nvSpPr>
          <p:spPr>
            <a:xfrm rot="10800000">
              <a:off x="1032406" y="5044819"/>
              <a:ext cx="139500" cy="168900"/>
            </a:xfrm>
            <a:prstGeom prst="trapezoid">
              <a:avLst>
                <a:gd fmla="val 25000" name="adj"/>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7" name="Google Shape;517;p28"/>
            <p:cNvSpPr/>
            <p:nvPr/>
          </p:nvSpPr>
          <p:spPr>
            <a:xfrm>
              <a:off x="683568" y="2822616"/>
              <a:ext cx="837300" cy="101400"/>
            </a:xfrm>
            <a:prstGeom prst="roundRect">
              <a:avLst>
                <a:gd fmla="val 50000" name="adj"/>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8" name="Google Shape;518;p28"/>
            <p:cNvSpPr/>
            <p:nvPr/>
          </p:nvSpPr>
          <p:spPr>
            <a:xfrm>
              <a:off x="842850" y="3262374"/>
              <a:ext cx="518494" cy="1538042"/>
            </a:xfrm>
            <a:custGeom>
              <a:rect b="b" l="l" r="r" t="t"/>
              <a:pathLst>
                <a:path extrusionOk="0" h="1662748" w="669024">
                  <a:moveTo>
                    <a:pt x="0" y="0"/>
                  </a:moveTo>
                  <a:lnTo>
                    <a:pt x="669024" y="0"/>
                  </a:lnTo>
                  <a:lnTo>
                    <a:pt x="669024" y="1662748"/>
                  </a:lnTo>
                  <a:cubicBezTo>
                    <a:pt x="440730" y="1715603"/>
                    <a:pt x="260007" y="1715603"/>
                    <a:pt x="0" y="1662748"/>
                  </a:cubicBezTo>
                  <a:lnTo>
                    <a:pt x="0" y="0"/>
                  </a:lnTo>
                  <a:close/>
                </a:path>
              </a:pathLst>
            </a:custGeom>
            <a:solidFill>
              <a:srgbClr val="3C7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19" name="Google Shape;519;p28"/>
            <p:cNvSpPr/>
            <p:nvPr/>
          </p:nvSpPr>
          <p:spPr>
            <a:xfrm>
              <a:off x="1088192" y="2483940"/>
              <a:ext cx="27900" cy="3600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0" name="Google Shape;520;p28"/>
            <p:cNvSpPr/>
            <p:nvPr/>
          </p:nvSpPr>
          <p:spPr>
            <a:xfrm>
              <a:off x="1074220" y="2966632"/>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1" name="Google Shape;521;p28"/>
            <p:cNvSpPr/>
            <p:nvPr/>
          </p:nvSpPr>
          <p:spPr>
            <a:xfrm>
              <a:off x="1074220" y="4450568"/>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2" name="Google Shape;522;p28"/>
            <p:cNvSpPr/>
            <p:nvPr/>
          </p:nvSpPr>
          <p:spPr>
            <a:xfrm>
              <a:off x="1074220" y="3708600"/>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3" name="Google Shape;523;p28"/>
            <p:cNvSpPr/>
            <p:nvPr/>
          </p:nvSpPr>
          <p:spPr>
            <a:xfrm>
              <a:off x="1185841" y="3523108"/>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4" name="Google Shape;524;p28"/>
            <p:cNvSpPr/>
            <p:nvPr/>
          </p:nvSpPr>
          <p:spPr>
            <a:xfrm>
              <a:off x="1185841" y="3894092"/>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5" name="Google Shape;525;p28"/>
            <p:cNvSpPr/>
            <p:nvPr/>
          </p:nvSpPr>
          <p:spPr>
            <a:xfrm>
              <a:off x="1185841" y="4265076"/>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6" name="Google Shape;526;p28"/>
            <p:cNvSpPr/>
            <p:nvPr/>
          </p:nvSpPr>
          <p:spPr>
            <a:xfrm>
              <a:off x="1074220" y="4079584"/>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7" name="Google Shape;527;p28"/>
            <p:cNvSpPr/>
            <p:nvPr/>
          </p:nvSpPr>
          <p:spPr>
            <a:xfrm>
              <a:off x="1185841" y="3152124"/>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8" name="Google Shape;528;p28"/>
            <p:cNvSpPr/>
            <p:nvPr/>
          </p:nvSpPr>
          <p:spPr>
            <a:xfrm>
              <a:off x="1074220" y="3337616"/>
              <a:ext cx="2790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9" name="Google Shape;529;p28"/>
            <p:cNvSpPr/>
            <p:nvPr/>
          </p:nvSpPr>
          <p:spPr>
            <a:xfrm>
              <a:off x="1185841" y="4636062"/>
              <a:ext cx="167400" cy="675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graphicFrame>
        <p:nvGraphicFramePr>
          <p:cNvPr id="530" name="Google Shape;530;p28"/>
          <p:cNvGraphicFramePr/>
          <p:nvPr/>
        </p:nvGraphicFramePr>
        <p:xfrm>
          <a:off x="441505" y="3715835"/>
          <a:ext cx="3000000" cy="3000000"/>
        </p:xfrm>
        <a:graphic>
          <a:graphicData uri="http://schemas.openxmlformats.org/drawingml/2006/table">
            <a:tbl>
              <a:tblPr>
                <a:noFill/>
                <a:tableStyleId>{D0E104AA-24F4-42C6-A1EF-9A9091151224}</a:tableStyleId>
              </a:tblPr>
              <a:tblGrid>
                <a:gridCol w="1236050"/>
                <a:gridCol w="978725"/>
                <a:gridCol w="1371550"/>
              </a:tblGrid>
              <a:tr h="122825">
                <a:tc>
                  <a:txBody>
                    <a:bodyPr/>
                    <a:lstStyle/>
                    <a:p>
                      <a:pPr indent="0" lvl="0" marL="0" rtl="0" algn="l">
                        <a:spcBef>
                          <a:spcPts val="0"/>
                        </a:spcBef>
                        <a:spcAft>
                          <a:spcPts val="0"/>
                        </a:spcAft>
                        <a:buNone/>
                      </a:pPr>
                      <a:r>
                        <a:t/>
                      </a:r>
                      <a:endParaRPr sz="900">
                        <a:solidFill>
                          <a:srgbClr val="666666"/>
                        </a:solidFill>
                        <a:latin typeface="Century Gothic"/>
                        <a:ea typeface="Century Gothic"/>
                        <a:cs typeface="Century Gothic"/>
                        <a:sym typeface="Century Gothic"/>
                      </a:endParaRPr>
                    </a:p>
                  </a:txBody>
                  <a:tcPr marT="38575" marB="38575" marR="121925" marL="121925">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Result</a:t>
                      </a:r>
                      <a:endParaRPr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c>
                  <a:txBody>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Normal Range </a:t>
                      </a:r>
                      <a:endParaRPr b="1" sz="900">
                        <a:solidFill>
                          <a:srgbClr val="FFFFFF"/>
                        </a:solidFill>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Glucose </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chemeClr val="dk1"/>
                        </a:buClr>
                        <a:buSzPts val="1100"/>
                        <a:buFont typeface="Arial"/>
                        <a:buNone/>
                      </a:pPr>
                      <a:r>
                        <a:rPr b="1" lang="en-GB" sz="900">
                          <a:solidFill>
                            <a:schemeClr val="dk1"/>
                          </a:solidFill>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20650">
                <a:tc>
                  <a:txBody>
                    <a:bodyPr/>
                    <a:lstStyle/>
                    <a:p>
                      <a:pPr indent="0" lvl="0" marL="0" rtl="0" algn="ctr">
                        <a:spcBef>
                          <a:spcPts val="0"/>
                        </a:spcBef>
                        <a:spcAft>
                          <a:spcPts val="0"/>
                        </a:spcAft>
                        <a:buNone/>
                      </a:pPr>
                      <a:r>
                        <a:rPr lang="en-GB" sz="900">
                          <a:latin typeface="Century Gothic"/>
                          <a:ea typeface="Century Gothic"/>
                          <a:cs typeface="Century Gothic"/>
                          <a:sym typeface="Century Gothic"/>
                        </a:rPr>
                        <a:t>Ketoacids</a:t>
                      </a:r>
                      <a:endParaRPr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900">
                          <a:latin typeface="Century Gothic"/>
                          <a:ea typeface="Century Gothic"/>
                          <a:cs typeface="Century Gothic"/>
                          <a:sym typeface="Century Gothic"/>
                        </a:rPr>
                        <a:t>-</a:t>
                      </a:r>
                      <a:endParaRPr b="1" sz="900">
                        <a:latin typeface="Century Gothic"/>
                        <a:ea typeface="Century Gothic"/>
                        <a:cs typeface="Century Gothic"/>
                        <a:sym typeface="Century Gothic"/>
                      </a:endParaRPr>
                    </a:p>
                  </a:txBody>
                  <a:tcPr marT="38575" marB="38575" marR="121925" marL="1219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531" name="Google Shape;531;p28"/>
          <p:cNvSpPr txBox="1"/>
          <p:nvPr/>
        </p:nvSpPr>
        <p:spPr>
          <a:xfrm>
            <a:off x="566375" y="3612725"/>
            <a:ext cx="1076100" cy="33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GB" sz="1200">
                <a:latin typeface="Century Gothic"/>
                <a:ea typeface="Century Gothic"/>
                <a:cs typeface="Century Gothic"/>
                <a:sym typeface="Century Gothic"/>
              </a:rPr>
              <a:t>Urine</a:t>
            </a:r>
            <a:r>
              <a:rPr lang="en-GB" sz="1200">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results</a:t>
            </a:r>
            <a:r>
              <a:rPr lang="en-GB" sz="1200">
                <a:latin typeface="Century Gothic"/>
                <a:ea typeface="Century Gothic"/>
                <a:cs typeface="Century Gothic"/>
                <a:sym typeface="Century Gothic"/>
              </a:rPr>
              <a:t>:</a:t>
            </a:r>
            <a:endParaRPr sz="1200">
              <a:latin typeface="Century Gothic"/>
              <a:ea typeface="Century Gothic"/>
              <a:cs typeface="Century Gothic"/>
              <a:sym typeface="Century Gothic"/>
            </a:endParaRPr>
          </a:p>
        </p:txBody>
      </p:sp>
      <p:sp>
        <p:nvSpPr>
          <p:cNvPr id="532" name="Google Shape;532;p28"/>
          <p:cNvSpPr/>
          <p:nvPr/>
        </p:nvSpPr>
        <p:spPr>
          <a:xfrm>
            <a:off x="408550" y="3603950"/>
            <a:ext cx="226465" cy="266380"/>
          </a:xfrm>
          <a:custGeom>
            <a:rect b="b" l="l" r="r" t="t"/>
            <a:pathLst>
              <a:path extrusionOk="0" h="3228846" w="2664297">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33" name="Google Shape;533;p28"/>
          <p:cNvSpPr txBox="1"/>
          <p:nvPr/>
        </p:nvSpPr>
        <p:spPr>
          <a:xfrm>
            <a:off x="5978225" y="645225"/>
            <a:ext cx="2186100" cy="17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The interpretation of the results in the next slide</a:t>
            </a:r>
            <a:endParaRPr sz="700">
              <a:solidFill>
                <a:srgbClr val="999999"/>
              </a:solidFill>
              <a:latin typeface="Century Gothic"/>
              <a:ea typeface="Century Gothic"/>
              <a:cs typeface="Century Gothic"/>
              <a:sym typeface="Century Gothic"/>
            </a:endParaRPr>
          </a:p>
        </p:txBody>
      </p:sp>
      <p:sp>
        <p:nvSpPr>
          <p:cNvPr id="534" name="Google Shape;534;p28"/>
          <p:cNvSpPr txBox="1"/>
          <p:nvPr/>
        </p:nvSpPr>
        <p:spPr>
          <a:xfrm>
            <a:off x="4722650" y="4140650"/>
            <a:ext cx="2794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latin typeface="Century Gothic"/>
                <a:ea typeface="Century Gothic"/>
                <a:cs typeface="Century Gothic"/>
                <a:sym typeface="Century Gothic"/>
              </a:rPr>
              <a:t>* Anion gap (A</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 (Na</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  +  K</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 ) – (HCO</a:t>
            </a:r>
            <a:r>
              <a:rPr baseline="-25000" lang="en-GB" sz="900">
                <a:latin typeface="Century Gothic"/>
                <a:ea typeface="Century Gothic"/>
                <a:cs typeface="Century Gothic"/>
                <a:sym typeface="Century Gothic"/>
              </a:rPr>
              <a:t>3</a:t>
            </a:r>
            <a:r>
              <a:rPr lang="en-GB" sz="900">
                <a:latin typeface="Century Gothic"/>
                <a:ea typeface="Century Gothic"/>
                <a:cs typeface="Century Gothic"/>
                <a:sym typeface="Century Gothic"/>
              </a:rPr>
              <a:t>- + Cl</a:t>
            </a:r>
            <a:r>
              <a:rPr baseline="30000" lang="en-GB" sz="900">
                <a:latin typeface="Century Gothic"/>
                <a:ea typeface="Century Gothic"/>
                <a:cs typeface="Century Gothic"/>
                <a:sym typeface="Century Gothic"/>
              </a:rPr>
              <a:t>-</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p:txBody>
      </p:sp>
      <p:sp>
        <p:nvSpPr>
          <p:cNvPr id="535" name="Google Shape;535;p28"/>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29"/>
          <p:cNvSpPr/>
          <p:nvPr/>
        </p:nvSpPr>
        <p:spPr>
          <a:xfrm>
            <a:off x="6518430" y="545352"/>
            <a:ext cx="2000700" cy="897600"/>
          </a:xfrm>
          <a:prstGeom prst="roundRect">
            <a:avLst>
              <a:gd fmla="val 16667" name="adj"/>
            </a:avLst>
          </a:prstGeom>
          <a:noFill/>
          <a:ln cap="flat" cmpd="sng" w="19050">
            <a:solidFill>
              <a:srgbClr val="CC0000"/>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sp>
        <p:nvSpPr>
          <p:cNvPr id="541" name="Google Shape;541;p29"/>
          <p:cNvSpPr/>
          <p:nvPr/>
        </p:nvSpPr>
        <p:spPr>
          <a:xfrm>
            <a:off x="6518460" y="1609321"/>
            <a:ext cx="2000700" cy="897600"/>
          </a:xfrm>
          <a:prstGeom prst="roundRect">
            <a:avLst>
              <a:gd fmla="val 16667" name="adj"/>
            </a:avLst>
          </a:prstGeom>
          <a:noFill/>
          <a:ln cap="flat" cmpd="sng" w="19050">
            <a:solidFill>
              <a:srgbClr val="CC0000"/>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sp>
        <p:nvSpPr>
          <p:cNvPr id="542" name="Google Shape;542;p29"/>
          <p:cNvSpPr/>
          <p:nvPr/>
        </p:nvSpPr>
        <p:spPr>
          <a:xfrm>
            <a:off x="6518460" y="2674149"/>
            <a:ext cx="2000700" cy="897600"/>
          </a:xfrm>
          <a:prstGeom prst="roundRect">
            <a:avLst>
              <a:gd fmla="val 16667" name="adj"/>
            </a:avLst>
          </a:prstGeom>
          <a:noFill/>
          <a:ln cap="flat" cmpd="sng" w="19050">
            <a:solidFill>
              <a:srgbClr val="CC0000"/>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sp>
        <p:nvSpPr>
          <p:cNvPr id="543" name="Google Shape;543;p29"/>
          <p:cNvSpPr txBox="1"/>
          <p:nvPr/>
        </p:nvSpPr>
        <p:spPr>
          <a:xfrm>
            <a:off x="6518569" y="2652583"/>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Protein synthesis</a:t>
            </a:r>
            <a:endParaRPr sz="400">
              <a:latin typeface="Exo"/>
              <a:ea typeface="Exo"/>
              <a:cs typeface="Exo"/>
              <a:sym typeface="Exo"/>
            </a:endParaRPr>
          </a:p>
          <a:p>
            <a:pPr indent="0" lvl="0" marL="0" rtl="0" algn="l">
              <a:spcBef>
                <a:spcPts val="0"/>
              </a:spcBef>
              <a:spcAft>
                <a:spcPts val="0"/>
              </a:spcAft>
              <a:buNone/>
            </a:pPr>
            <a:r>
              <a:t/>
            </a:r>
            <a:endParaRPr sz="400">
              <a:latin typeface="Exo"/>
              <a:ea typeface="Exo"/>
              <a:cs typeface="Exo"/>
              <a:sym typeface="Exo"/>
            </a:endParaRPr>
          </a:p>
          <a:p>
            <a:pPr indent="0" lvl="0" marL="0" rtl="0" algn="l">
              <a:spcBef>
                <a:spcPts val="0"/>
              </a:spcBef>
              <a:spcAft>
                <a:spcPts val="0"/>
              </a:spcAft>
              <a:buNone/>
            </a:pPr>
            <a:r>
              <a:t/>
            </a:r>
            <a:endParaRPr sz="3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Protein degradation</a:t>
            </a:r>
            <a:endParaRPr sz="800">
              <a:solidFill>
                <a:schemeClr val="dk1"/>
              </a:solidFill>
              <a:latin typeface="Century Gothic"/>
              <a:ea typeface="Century Gothic"/>
              <a:cs typeface="Century Gothic"/>
              <a:sym typeface="Century Gothic"/>
            </a:endParaRPr>
          </a:p>
        </p:txBody>
      </p:sp>
      <p:sp>
        <p:nvSpPr>
          <p:cNvPr id="544" name="Google Shape;544;p29"/>
          <p:cNvSpPr txBox="1"/>
          <p:nvPr/>
        </p:nvSpPr>
        <p:spPr>
          <a:xfrm>
            <a:off x="6518515" y="1609755"/>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Lipolysis</a:t>
            </a:r>
            <a:endParaRPr sz="500">
              <a:latin typeface="Exo"/>
              <a:ea typeface="Exo"/>
              <a:cs typeface="Exo"/>
              <a:sym typeface="Exo"/>
            </a:endParaRPr>
          </a:p>
          <a:p>
            <a:pPr indent="0" lvl="0" marL="0" rtl="0" algn="l">
              <a:spcBef>
                <a:spcPts val="0"/>
              </a:spcBef>
              <a:spcAft>
                <a:spcPts val="0"/>
              </a:spcAft>
              <a:buNone/>
            </a:pPr>
            <a:r>
              <a:t/>
            </a:r>
            <a:endParaRPr sz="5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Fatty acid oxidation</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Production of Ketone bodies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545" name="Google Shape;545;p29"/>
          <p:cNvSpPr txBox="1"/>
          <p:nvPr/>
        </p:nvSpPr>
        <p:spPr>
          <a:xfrm>
            <a:off x="6518476" y="544482"/>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Glucose uptake by certain tissues </a:t>
            </a:r>
            <a:endParaRPr sz="800">
              <a:latin typeface="Exo"/>
              <a:ea typeface="Exo"/>
              <a:cs typeface="Exo"/>
              <a:sym typeface="Exo"/>
            </a:endParaRPr>
          </a:p>
          <a:p>
            <a:pPr indent="0" lvl="0" marL="0" rtl="0" algn="l">
              <a:spcBef>
                <a:spcPts val="0"/>
              </a:spcBef>
              <a:spcAft>
                <a:spcPts val="0"/>
              </a:spcAft>
              <a:buNone/>
            </a:pPr>
            <a:r>
              <a:rPr lang="en-GB" sz="800">
                <a:latin typeface="Exo"/>
                <a:ea typeface="Exo"/>
                <a:cs typeface="Exo"/>
                <a:sym typeface="Exo"/>
              </a:rPr>
              <a:t>       (adipose tissue &amp; muscle)</a:t>
            </a:r>
            <a:endParaRPr sz="800">
              <a:latin typeface="Exo"/>
              <a:ea typeface="Exo"/>
              <a:cs typeface="Exo"/>
              <a:sym typeface="Exo"/>
            </a:endParaRPr>
          </a:p>
          <a:p>
            <a:pPr indent="0" lvl="0" marL="0" rtl="0" algn="l">
              <a:spcBef>
                <a:spcPts val="0"/>
              </a:spcBef>
              <a:spcAft>
                <a:spcPts val="0"/>
              </a:spcAft>
              <a:buNone/>
            </a:pPr>
            <a:r>
              <a:t/>
            </a:r>
            <a:endParaRPr sz="3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Glycogenolysis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Gluconeogenesis</a:t>
            </a:r>
            <a:endParaRPr sz="800">
              <a:solidFill>
                <a:schemeClr val="dk1"/>
              </a:solidFill>
              <a:latin typeface="Century Gothic"/>
              <a:ea typeface="Century Gothic"/>
              <a:cs typeface="Century Gothic"/>
              <a:sym typeface="Century Gothic"/>
            </a:endParaRPr>
          </a:p>
        </p:txBody>
      </p:sp>
      <p:graphicFrame>
        <p:nvGraphicFramePr>
          <p:cNvPr id="546" name="Google Shape;546;p29"/>
          <p:cNvGraphicFramePr/>
          <p:nvPr/>
        </p:nvGraphicFramePr>
        <p:xfrm>
          <a:off x="343105" y="902908"/>
          <a:ext cx="3000000" cy="3000000"/>
        </p:xfrm>
        <a:graphic>
          <a:graphicData uri="http://schemas.openxmlformats.org/drawingml/2006/table">
            <a:tbl>
              <a:tblPr>
                <a:noFill/>
                <a:tableStyleId>{D0E104AA-24F4-42C6-A1EF-9A9091151224}</a:tableStyleId>
              </a:tblPr>
              <a:tblGrid>
                <a:gridCol w="1359375"/>
                <a:gridCol w="2888050"/>
              </a:tblGrid>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Result</a:t>
                      </a:r>
                      <a:endParaRPr sz="1000">
                        <a:latin typeface="Century Gothic"/>
                        <a:ea typeface="Century Gothic"/>
                        <a:cs typeface="Century Gothic"/>
                        <a:sym typeface="Century Gothic"/>
                      </a:endParaRPr>
                    </a:p>
                  </a:txBody>
                  <a:tcPr marT="38575" marB="38575" marR="121925" marL="121925" anchor="ctr">
                    <a:lnL cap="flat" cmpd="sng" w="19050">
                      <a:solidFill>
                        <a:srgbClr val="FFFFFF"/>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Interpretation</a:t>
                      </a:r>
                      <a:endParaRPr b="1" sz="1000">
                        <a:solidFill>
                          <a:srgbClr val="FFFFFF"/>
                        </a:solidFill>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6D9EEB"/>
                    </a:solidFill>
                  </a:tcPr>
                </a:tc>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Hyperglycemia</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rowSpan="4">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Confirm the diagnosis of DKA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Glucosuria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Ketonemia</a:t>
                      </a:r>
                      <a:r>
                        <a:rPr lang="en-GB" sz="1000">
                          <a:latin typeface="Century Gothic"/>
                          <a:ea typeface="Century Gothic"/>
                          <a:cs typeface="Century Gothic"/>
                          <a:sym typeface="Century Gothic"/>
                        </a:rPr>
                        <a:t> </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r>
              <a:tr h="141975">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Ketonuria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vMerge="1"/>
              </a:tr>
              <a:tr h="330500">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 </a:t>
                      </a:r>
                      <a:r>
                        <a:rPr lang="en-GB" sz="1000">
                          <a:latin typeface="Century Gothic"/>
                          <a:ea typeface="Century Gothic"/>
                          <a:cs typeface="Century Gothic"/>
                          <a:sym typeface="Century Gothic"/>
                        </a:rPr>
                        <a:t>pH</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Severe metabolic acidosis due to </a:t>
                      </a:r>
                      <a:r>
                        <a:rPr lang="en-GB" sz="1000">
                          <a:solidFill>
                            <a:schemeClr val="dk1"/>
                          </a:solidFill>
                          <a:latin typeface="Century Gothic"/>
                          <a:ea typeface="Century Gothic"/>
                          <a:cs typeface="Century Gothic"/>
                          <a:sym typeface="Century Gothic"/>
                        </a:rPr>
                        <a:t>↑</a:t>
                      </a:r>
                      <a:r>
                        <a:rPr lang="en-GB" sz="1000">
                          <a:latin typeface="Century Gothic"/>
                          <a:ea typeface="Century Gothic"/>
                          <a:cs typeface="Century Gothic"/>
                          <a:sym typeface="Century Gothic"/>
                        </a:rPr>
                        <a:t> production of ketone bodies</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30500">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 Bicarbonate and </a:t>
                      </a:r>
                      <a:r>
                        <a:rPr lang="en-GB" sz="1000">
                          <a:latin typeface="Century Gothic"/>
                          <a:ea typeface="Century Gothic"/>
                          <a:cs typeface="Century Gothic"/>
                          <a:sym typeface="Century Gothic"/>
                        </a:rPr>
                        <a:t>PCO2</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Metabolic acidosis with partial respiratory compensation (the hyperventilation)</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41975">
                <a:tc>
                  <a:txBody>
                    <a:bodyPr/>
                    <a:lstStyle/>
                    <a:p>
                      <a:pPr indent="0" lvl="0" marL="0" rtl="0" algn="ctr">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 Anion gap</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Due to ↑ ketone bodies in the blood</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24775">
                <a:tc>
                  <a:txBody>
                    <a:bodyPr/>
                    <a:lstStyle/>
                    <a:p>
                      <a:pPr indent="0" lvl="0" marL="0" rtl="0" algn="l">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rPr lang="en-GB" sz="1000">
                          <a:latin typeface="Century Gothic"/>
                          <a:ea typeface="Century Gothic"/>
                          <a:cs typeface="Century Gothic"/>
                          <a:sym typeface="Century Gothic"/>
                        </a:rPr>
                        <a:t>↑ Urea &amp; creatinine</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1000">
                          <a:latin typeface="Century Gothic"/>
                          <a:ea typeface="Century Gothic"/>
                          <a:cs typeface="Century Gothic"/>
                          <a:sym typeface="Century Gothic"/>
                        </a:rPr>
                        <a:t>1. Renal impairment (dehydration </a:t>
                      </a:r>
                      <a:r>
                        <a:rPr lang="en-GB" sz="1000">
                          <a:solidFill>
                            <a:schemeClr val="dk1"/>
                          </a:solidFill>
                          <a:latin typeface="Century Gothic"/>
                          <a:ea typeface="Century Gothic"/>
                          <a:cs typeface="Century Gothic"/>
                          <a:sym typeface="Century Gothic"/>
                        </a:rPr>
                        <a:t>→</a:t>
                      </a:r>
                      <a:r>
                        <a:rPr lang="en-GB" sz="1000">
                          <a:latin typeface="Century Gothic"/>
                          <a:ea typeface="Century Gothic"/>
                          <a:cs typeface="Century Gothic"/>
                          <a:sym typeface="Century Gothic"/>
                        </a:rPr>
                        <a:t>↓ blood   </a:t>
                      </a:r>
                      <a:r>
                        <a:rPr lang="en-GB" sz="1000">
                          <a:latin typeface="Century Gothic"/>
                          <a:ea typeface="Century Gothic"/>
                          <a:cs typeface="Century Gothic"/>
                          <a:sym typeface="Century Gothic"/>
                        </a:rPr>
                        <a:t>volume</a:t>
                      </a:r>
                      <a:r>
                        <a:rPr lang="en-GB" sz="1000">
                          <a:latin typeface="Century Gothic"/>
                          <a:ea typeface="Century Gothic"/>
                          <a:cs typeface="Century Gothic"/>
                          <a:sym typeface="Century Gothic"/>
                        </a:rPr>
                        <a:t> </a:t>
                      </a:r>
                      <a:r>
                        <a:rPr lang="en-GB" sz="1000">
                          <a:solidFill>
                            <a:schemeClr val="dk1"/>
                          </a:solidFill>
                          <a:latin typeface="Century Gothic"/>
                          <a:ea typeface="Century Gothic"/>
                          <a:cs typeface="Century Gothic"/>
                          <a:sym typeface="Century Gothic"/>
                        </a:rPr>
                        <a:t>→</a:t>
                      </a:r>
                      <a:r>
                        <a:rPr lang="en-GB" sz="1000">
                          <a:latin typeface="Century Gothic"/>
                          <a:ea typeface="Century Gothic"/>
                          <a:cs typeface="Century Gothic"/>
                          <a:sym typeface="Century Gothic"/>
                        </a:rPr>
                        <a:t>↓</a:t>
                      </a:r>
                      <a:r>
                        <a:rPr lang="en-GB" sz="1000">
                          <a:latin typeface="Century Gothic"/>
                          <a:ea typeface="Century Gothic"/>
                          <a:cs typeface="Century Gothic"/>
                          <a:sym typeface="Century Gothic"/>
                        </a:rPr>
                        <a:t> renal perfusion)</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2. Dehydration</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3. Degradation of protein (for urea)</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36250">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 K+</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a:t>
                      </a:r>
                      <a:r>
                        <a:rPr lang="en-GB" sz="1000">
                          <a:latin typeface="Century Gothic"/>
                          <a:ea typeface="Century Gothic"/>
                          <a:cs typeface="Century Gothic"/>
                          <a:sym typeface="Century Gothic"/>
                        </a:rPr>
                        <a:t>Uptake of potassium by cells in the absence of insulin</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41975">
                <a:tc>
                  <a:txBody>
                    <a:bodyPr/>
                    <a:lstStyle/>
                    <a:p>
                      <a:pPr indent="0" lvl="0" marL="0" rtl="0" algn="ctr">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 Plasma osmolality</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Due to hyperglycemia and fluid loss</a:t>
                      </a:r>
                      <a:endParaRPr sz="1000">
                        <a:latin typeface="Century Gothic"/>
                        <a:ea typeface="Century Gothic"/>
                        <a:cs typeface="Century Gothic"/>
                        <a:sym typeface="Century Gothic"/>
                      </a:endParaRPr>
                    </a:p>
                  </a:txBody>
                  <a:tcPr marT="38575" marB="38575" marR="121925" marL="1219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547" name="Google Shape;547;p29"/>
          <p:cNvSpPr txBox="1"/>
          <p:nvPr/>
        </p:nvSpPr>
        <p:spPr>
          <a:xfrm>
            <a:off x="214608" y="397833"/>
            <a:ext cx="60492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Interpretation of the Laboratory findings</a:t>
            </a:r>
            <a:endParaRPr b="1">
              <a:solidFill>
                <a:srgbClr val="3C78D8"/>
              </a:solidFill>
              <a:latin typeface="Comfortaa"/>
              <a:ea typeface="Comfortaa"/>
              <a:cs typeface="Comfortaa"/>
              <a:sym typeface="Comfortaa"/>
            </a:endParaRPr>
          </a:p>
        </p:txBody>
      </p:sp>
      <p:cxnSp>
        <p:nvCxnSpPr>
          <p:cNvPr id="548" name="Google Shape;548;p29"/>
          <p:cNvCxnSpPr>
            <a:stCxn id="549" idx="2"/>
            <a:endCxn id="550" idx="1"/>
          </p:cNvCxnSpPr>
          <p:nvPr/>
        </p:nvCxnSpPr>
        <p:spPr>
          <a:xfrm>
            <a:off x="5195834" y="2533030"/>
            <a:ext cx="205800" cy="1608900"/>
          </a:xfrm>
          <a:prstGeom prst="bentConnector3">
            <a:avLst>
              <a:gd fmla="val 50025" name="adj1"/>
            </a:avLst>
          </a:prstGeom>
          <a:noFill/>
          <a:ln cap="flat" cmpd="sng" w="9525">
            <a:solidFill>
              <a:srgbClr val="C2C2C2"/>
            </a:solidFill>
            <a:prstDash val="solid"/>
            <a:round/>
            <a:headEnd len="sm" w="sm" type="none"/>
            <a:tailEnd len="sm" w="sm" type="none"/>
          </a:ln>
        </p:spPr>
      </p:cxnSp>
      <p:cxnSp>
        <p:nvCxnSpPr>
          <p:cNvPr id="551" name="Google Shape;551;p29"/>
          <p:cNvCxnSpPr>
            <a:stCxn id="549" idx="2"/>
            <a:endCxn id="552" idx="1"/>
          </p:cNvCxnSpPr>
          <p:nvPr/>
        </p:nvCxnSpPr>
        <p:spPr>
          <a:xfrm flipH="1" rot="10800000">
            <a:off x="5195834" y="991930"/>
            <a:ext cx="205500" cy="1541100"/>
          </a:xfrm>
          <a:prstGeom prst="bentConnector3">
            <a:avLst>
              <a:gd fmla="val 50030" name="adj1"/>
            </a:avLst>
          </a:prstGeom>
          <a:noFill/>
          <a:ln cap="flat" cmpd="sng" w="9525">
            <a:solidFill>
              <a:srgbClr val="C2C2C2"/>
            </a:solidFill>
            <a:prstDash val="solid"/>
            <a:round/>
            <a:headEnd len="sm" w="sm" type="none"/>
            <a:tailEnd len="sm" w="sm" type="none"/>
          </a:ln>
        </p:spPr>
      </p:cxnSp>
      <p:sp>
        <p:nvSpPr>
          <p:cNvPr id="549" name="Google Shape;549;p29"/>
          <p:cNvSpPr/>
          <p:nvPr/>
        </p:nvSpPr>
        <p:spPr>
          <a:xfrm rot="-5400000">
            <a:off x="3782534" y="2323930"/>
            <a:ext cx="2408400" cy="418200"/>
          </a:xfrm>
          <a:prstGeom prst="roundRect">
            <a:avLst>
              <a:gd fmla="val 16667" name="adj"/>
            </a:avLst>
          </a:prstGeom>
          <a:solidFill>
            <a:srgbClr val="6D9EEB"/>
          </a:solidFill>
          <a:ln>
            <a:noFill/>
          </a:ln>
        </p:spPr>
        <p:txBody>
          <a:bodyPr anchorCtr="0" anchor="t" bIns="27000" lIns="27000" spcFirstLastPara="1" rIns="27000" wrap="square" tIns="27000">
            <a:noAutofit/>
          </a:bodyPr>
          <a:lstStyle/>
          <a:p>
            <a:pPr indent="0" lvl="0" marL="0" rtl="0" algn="ctr">
              <a:spcBef>
                <a:spcPts val="0"/>
              </a:spcBef>
              <a:spcAft>
                <a:spcPts val="0"/>
              </a:spcAft>
              <a:buNone/>
            </a:pPr>
            <a:r>
              <a:t/>
            </a:r>
            <a:endParaRPr b="1" sz="400">
              <a:solidFill>
                <a:srgbClr val="FFFFFF"/>
              </a:solidFill>
              <a:latin typeface="Exo"/>
              <a:ea typeface="Exo"/>
              <a:cs typeface="Exo"/>
              <a:sym typeface="Exo"/>
            </a:endParaRPr>
          </a:p>
          <a:p>
            <a:pPr indent="0" lvl="0" marL="0" rtl="0" algn="ctr">
              <a:spcBef>
                <a:spcPts val="0"/>
              </a:spcBef>
              <a:spcAft>
                <a:spcPts val="0"/>
              </a:spcAft>
              <a:buNone/>
            </a:pPr>
            <a:r>
              <a:rPr b="1" lang="en-GB" sz="1000">
                <a:solidFill>
                  <a:srgbClr val="FFFFFF"/>
                </a:solidFill>
                <a:latin typeface="Exo"/>
                <a:ea typeface="Exo"/>
                <a:cs typeface="Exo"/>
                <a:sym typeface="Exo"/>
              </a:rPr>
              <a:t>Metabolic changes in DM and DKA</a:t>
            </a:r>
            <a:endParaRPr sz="1000">
              <a:solidFill>
                <a:srgbClr val="FFFFFF"/>
              </a:solidFill>
              <a:latin typeface="Exo"/>
              <a:ea typeface="Exo"/>
              <a:cs typeface="Exo"/>
              <a:sym typeface="Exo"/>
            </a:endParaRPr>
          </a:p>
        </p:txBody>
      </p:sp>
      <p:sp>
        <p:nvSpPr>
          <p:cNvPr id="552" name="Google Shape;552;p29"/>
          <p:cNvSpPr/>
          <p:nvPr/>
        </p:nvSpPr>
        <p:spPr>
          <a:xfrm>
            <a:off x="5401456" y="657167"/>
            <a:ext cx="889500" cy="669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CHO metabolism</a:t>
            </a:r>
            <a:endParaRPr b="1" sz="1000">
              <a:solidFill>
                <a:srgbClr val="FFFFFF"/>
              </a:solidFill>
              <a:latin typeface="Century Gothic"/>
              <a:ea typeface="Century Gothic"/>
              <a:cs typeface="Century Gothic"/>
              <a:sym typeface="Century Gothic"/>
            </a:endParaRPr>
          </a:p>
        </p:txBody>
      </p:sp>
      <p:sp>
        <p:nvSpPr>
          <p:cNvPr id="550" name="Google Shape;550;p29"/>
          <p:cNvSpPr/>
          <p:nvPr/>
        </p:nvSpPr>
        <p:spPr>
          <a:xfrm>
            <a:off x="5401735" y="3769603"/>
            <a:ext cx="932100" cy="7449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marR="0" rtl="0" algn="ctr">
              <a:lnSpc>
                <a:spcPct val="100000"/>
              </a:lnSpc>
              <a:spcBef>
                <a:spcPts val="0"/>
              </a:spcBef>
              <a:spcAft>
                <a:spcPts val="0"/>
              </a:spcAft>
              <a:buNone/>
            </a:pPr>
            <a:r>
              <a:rPr b="1" lang="en-GB" sz="1000">
                <a:solidFill>
                  <a:srgbClr val="FFFFFF"/>
                </a:solidFill>
                <a:latin typeface="Exo"/>
                <a:ea typeface="Exo"/>
                <a:cs typeface="Exo"/>
                <a:sym typeface="Exo"/>
              </a:rPr>
              <a:t>K+, Water </a:t>
            </a:r>
            <a:endParaRPr b="1" sz="1000">
              <a:solidFill>
                <a:srgbClr val="FFFFFF"/>
              </a:solidFill>
              <a:latin typeface="Exo"/>
              <a:ea typeface="Exo"/>
              <a:cs typeface="Exo"/>
              <a:sym typeface="Exo"/>
            </a:endParaRPr>
          </a:p>
          <a:p>
            <a:pPr indent="0" lvl="0" marL="0" marR="0" rtl="0" algn="ctr">
              <a:lnSpc>
                <a:spcPct val="100000"/>
              </a:lnSpc>
              <a:spcBef>
                <a:spcPts val="0"/>
              </a:spcBef>
              <a:spcAft>
                <a:spcPts val="0"/>
              </a:spcAft>
              <a:buNone/>
            </a:pPr>
            <a:r>
              <a:rPr b="1" lang="en-GB" sz="1000">
                <a:solidFill>
                  <a:srgbClr val="FFFFFF"/>
                </a:solidFill>
                <a:latin typeface="Exo"/>
                <a:ea typeface="Exo"/>
                <a:cs typeface="Exo"/>
                <a:sym typeface="Exo"/>
              </a:rPr>
              <a:t>&amp; pH</a:t>
            </a:r>
            <a:endParaRPr b="1" sz="1000">
              <a:solidFill>
                <a:srgbClr val="FFFFFF"/>
              </a:solidFill>
              <a:latin typeface="Exo"/>
              <a:ea typeface="Exo"/>
              <a:cs typeface="Exo"/>
              <a:sym typeface="Exo"/>
            </a:endParaRPr>
          </a:p>
        </p:txBody>
      </p:sp>
      <p:cxnSp>
        <p:nvCxnSpPr>
          <p:cNvPr id="553" name="Google Shape;553;p29"/>
          <p:cNvCxnSpPr>
            <a:stCxn id="552" idx="3"/>
            <a:endCxn id="545" idx="1"/>
          </p:cNvCxnSpPr>
          <p:nvPr/>
        </p:nvCxnSpPr>
        <p:spPr>
          <a:xfrm>
            <a:off x="6290956" y="991967"/>
            <a:ext cx="227400" cy="1200"/>
          </a:xfrm>
          <a:prstGeom prst="bentConnector3">
            <a:avLst>
              <a:gd fmla="val 5656" name="adj1"/>
            </a:avLst>
          </a:prstGeom>
          <a:noFill/>
          <a:ln cap="flat" cmpd="sng" w="9525">
            <a:solidFill>
              <a:srgbClr val="B7B7B7"/>
            </a:solidFill>
            <a:prstDash val="solid"/>
            <a:round/>
            <a:headEnd len="med" w="med" type="none"/>
            <a:tailEnd len="med" w="med" type="none"/>
          </a:ln>
        </p:spPr>
      </p:cxnSp>
      <p:cxnSp>
        <p:nvCxnSpPr>
          <p:cNvPr id="554" name="Google Shape;554;p29"/>
          <p:cNvCxnSpPr>
            <a:stCxn id="549" idx="2"/>
            <a:endCxn id="555" idx="1"/>
          </p:cNvCxnSpPr>
          <p:nvPr/>
        </p:nvCxnSpPr>
        <p:spPr>
          <a:xfrm flipH="1" rot="10800000">
            <a:off x="5195834" y="2056030"/>
            <a:ext cx="205500" cy="477000"/>
          </a:xfrm>
          <a:prstGeom prst="bentConnector3">
            <a:avLst>
              <a:gd fmla="val 50031" name="adj1"/>
            </a:avLst>
          </a:prstGeom>
          <a:noFill/>
          <a:ln cap="flat" cmpd="sng" w="9525">
            <a:solidFill>
              <a:srgbClr val="C2C2C2"/>
            </a:solidFill>
            <a:prstDash val="solid"/>
            <a:round/>
            <a:headEnd len="sm" w="sm" type="none"/>
            <a:tailEnd len="sm" w="sm" type="none"/>
          </a:ln>
        </p:spPr>
      </p:cxnSp>
      <p:sp>
        <p:nvSpPr>
          <p:cNvPr id="555" name="Google Shape;555;p29"/>
          <p:cNvSpPr/>
          <p:nvPr/>
        </p:nvSpPr>
        <p:spPr>
          <a:xfrm>
            <a:off x="5401460" y="1721142"/>
            <a:ext cx="889500" cy="669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Lipid</a:t>
            </a:r>
            <a:r>
              <a:rPr b="1" lang="en-GB" sz="1000">
                <a:solidFill>
                  <a:srgbClr val="FFFFFF"/>
                </a:solidFill>
                <a:latin typeface="Century Gothic"/>
                <a:ea typeface="Century Gothic"/>
                <a:cs typeface="Century Gothic"/>
                <a:sym typeface="Century Gothic"/>
              </a:rPr>
              <a:t> metabolism</a:t>
            </a:r>
            <a:endParaRPr b="1" sz="1000">
              <a:solidFill>
                <a:srgbClr val="FFFFFF"/>
              </a:solidFill>
              <a:latin typeface="Century Gothic"/>
              <a:ea typeface="Century Gothic"/>
              <a:cs typeface="Century Gothic"/>
              <a:sym typeface="Century Gothic"/>
            </a:endParaRPr>
          </a:p>
        </p:txBody>
      </p:sp>
      <p:cxnSp>
        <p:nvCxnSpPr>
          <p:cNvPr id="556" name="Google Shape;556;p29"/>
          <p:cNvCxnSpPr>
            <a:stCxn id="549" idx="2"/>
            <a:endCxn id="557" idx="1"/>
          </p:cNvCxnSpPr>
          <p:nvPr/>
        </p:nvCxnSpPr>
        <p:spPr>
          <a:xfrm>
            <a:off x="5195834" y="2533030"/>
            <a:ext cx="205500" cy="586800"/>
          </a:xfrm>
          <a:prstGeom prst="bentConnector3">
            <a:avLst>
              <a:gd fmla="val 50031" name="adj1"/>
            </a:avLst>
          </a:prstGeom>
          <a:noFill/>
          <a:ln cap="flat" cmpd="sng" w="9525">
            <a:solidFill>
              <a:srgbClr val="C2C2C2"/>
            </a:solidFill>
            <a:prstDash val="solid"/>
            <a:round/>
            <a:headEnd len="sm" w="sm" type="none"/>
            <a:tailEnd len="sm" w="sm" type="none"/>
          </a:ln>
        </p:spPr>
      </p:cxnSp>
      <p:sp>
        <p:nvSpPr>
          <p:cNvPr id="557" name="Google Shape;557;p29"/>
          <p:cNvSpPr/>
          <p:nvPr/>
        </p:nvSpPr>
        <p:spPr>
          <a:xfrm>
            <a:off x="5401460" y="2785084"/>
            <a:ext cx="889500" cy="669600"/>
          </a:xfrm>
          <a:prstGeom prst="roundRect">
            <a:avLst>
              <a:gd fmla="val 16667" name="adj"/>
            </a:avLst>
          </a:prstGeom>
          <a:solidFill>
            <a:srgbClr val="6D9EEB"/>
          </a:solidFill>
          <a:ln>
            <a:noFill/>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Protein </a:t>
            </a:r>
            <a:r>
              <a:rPr b="1" lang="en-GB" sz="1000">
                <a:solidFill>
                  <a:srgbClr val="FFFFFF"/>
                </a:solidFill>
                <a:latin typeface="Century Gothic"/>
                <a:ea typeface="Century Gothic"/>
                <a:cs typeface="Century Gothic"/>
                <a:sym typeface="Century Gothic"/>
              </a:rPr>
              <a:t>metabolism</a:t>
            </a:r>
            <a:endParaRPr b="1" sz="1000">
              <a:solidFill>
                <a:srgbClr val="FFFFFF"/>
              </a:solidFill>
              <a:latin typeface="Century Gothic"/>
              <a:ea typeface="Century Gothic"/>
              <a:cs typeface="Century Gothic"/>
              <a:sym typeface="Century Gothic"/>
            </a:endParaRPr>
          </a:p>
        </p:txBody>
      </p:sp>
      <p:cxnSp>
        <p:nvCxnSpPr>
          <p:cNvPr id="558" name="Google Shape;558;p29"/>
          <p:cNvCxnSpPr>
            <a:stCxn id="555" idx="3"/>
          </p:cNvCxnSpPr>
          <p:nvPr/>
        </p:nvCxnSpPr>
        <p:spPr>
          <a:xfrm>
            <a:off x="6290960" y="2055942"/>
            <a:ext cx="227400" cy="1200"/>
          </a:xfrm>
          <a:prstGeom prst="bentConnector3">
            <a:avLst>
              <a:gd fmla="val 2608" name="adj1"/>
            </a:avLst>
          </a:prstGeom>
          <a:noFill/>
          <a:ln cap="flat" cmpd="sng" w="9525">
            <a:solidFill>
              <a:srgbClr val="B7B7B7"/>
            </a:solidFill>
            <a:prstDash val="solid"/>
            <a:round/>
            <a:headEnd len="med" w="med" type="none"/>
            <a:tailEnd len="med" w="med" type="none"/>
          </a:ln>
        </p:spPr>
      </p:cxnSp>
      <p:cxnSp>
        <p:nvCxnSpPr>
          <p:cNvPr id="559" name="Google Shape;559;p29"/>
          <p:cNvCxnSpPr>
            <a:stCxn id="557" idx="3"/>
          </p:cNvCxnSpPr>
          <p:nvPr/>
        </p:nvCxnSpPr>
        <p:spPr>
          <a:xfrm>
            <a:off x="6290960" y="3119884"/>
            <a:ext cx="227400" cy="2100"/>
          </a:xfrm>
          <a:prstGeom prst="bentConnector3">
            <a:avLst>
              <a:gd fmla="val 1085" name="adj1"/>
            </a:avLst>
          </a:prstGeom>
          <a:noFill/>
          <a:ln cap="flat" cmpd="sng" w="9525">
            <a:solidFill>
              <a:srgbClr val="B7B7B7"/>
            </a:solidFill>
            <a:prstDash val="solid"/>
            <a:round/>
            <a:headEnd len="med" w="med" type="none"/>
            <a:tailEnd len="med" w="med" type="none"/>
          </a:ln>
        </p:spPr>
      </p:cxnSp>
      <p:sp>
        <p:nvSpPr>
          <p:cNvPr id="560" name="Google Shape;560;p29"/>
          <p:cNvSpPr/>
          <p:nvPr/>
        </p:nvSpPr>
        <p:spPr>
          <a:xfrm>
            <a:off x="6518401" y="3695408"/>
            <a:ext cx="2000700" cy="897600"/>
          </a:xfrm>
          <a:prstGeom prst="roundRect">
            <a:avLst>
              <a:gd fmla="val 16667" name="adj"/>
            </a:avLst>
          </a:prstGeom>
          <a:noFill/>
          <a:ln cap="flat" cmpd="sng" w="19050">
            <a:solidFill>
              <a:srgbClr val="6D9EEB"/>
            </a:solidFill>
            <a:prstDash val="dot"/>
            <a:round/>
            <a:headEnd len="sm" w="sm" type="none"/>
            <a:tailEnd len="sm" w="sm" type="none"/>
          </a:ln>
        </p:spPr>
        <p:txBody>
          <a:bodyPr anchorCtr="0" anchor="ctr" bIns="36000" lIns="36000" spcFirstLastPara="1" rIns="36000" wrap="square" tIns="36000">
            <a:noAutofit/>
          </a:bodyPr>
          <a:lstStyle/>
          <a:p>
            <a:pPr indent="0" lvl="0" marL="0" rtl="0" algn="ctr">
              <a:spcBef>
                <a:spcPts val="0"/>
              </a:spcBef>
              <a:spcAft>
                <a:spcPts val="0"/>
              </a:spcAft>
              <a:buNone/>
            </a:pPr>
            <a:r>
              <a:t/>
            </a:r>
            <a:endParaRPr sz="500">
              <a:latin typeface="Cabin"/>
              <a:ea typeface="Cabin"/>
              <a:cs typeface="Cabin"/>
              <a:sym typeface="Cabin"/>
            </a:endParaRPr>
          </a:p>
        </p:txBody>
      </p:sp>
      <p:cxnSp>
        <p:nvCxnSpPr>
          <p:cNvPr id="561" name="Google Shape;561;p29"/>
          <p:cNvCxnSpPr>
            <a:stCxn id="550" idx="3"/>
          </p:cNvCxnSpPr>
          <p:nvPr/>
        </p:nvCxnSpPr>
        <p:spPr>
          <a:xfrm>
            <a:off x="6333835" y="4142053"/>
            <a:ext cx="184800" cy="2400"/>
          </a:xfrm>
          <a:prstGeom prst="bentConnector3">
            <a:avLst>
              <a:gd fmla="val 2500" name="adj1"/>
            </a:avLst>
          </a:prstGeom>
          <a:noFill/>
          <a:ln cap="flat" cmpd="sng" w="9525">
            <a:solidFill>
              <a:srgbClr val="B7B7B7"/>
            </a:solidFill>
            <a:prstDash val="solid"/>
            <a:round/>
            <a:headEnd len="med" w="med" type="none"/>
            <a:tailEnd len="med" w="med" type="none"/>
          </a:ln>
        </p:spPr>
      </p:cxnSp>
      <p:sp>
        <p:nvSpPr>
          <p:cNvPr id="562" name="Google Shape;562;p29"/>
          <p:cNvSpPr txBox="1"/>
          <p:nvPr/>
        </p:nvSpPr>
        <p:spPr>
          <a:xfrm>
            <a:off x="6518523" y="3695403"/>
            <a:ext cx="2000700" cy="8976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latin typeface="Exo"/>
                <a:ea typeface="Exo"/>
                <a:cs typeface="Exo"/>
                <a:sym typeface="Exo"/>
              </a:rPr>
              <a:t>Entry of K+ into the cells</a:t>
            </a:r>
            <a:endParaRPr sz="400">
              <a:latin typeface="Exo"/>
              <a:ea typeface="Exo"/>
              <a:cs typeface="Exo"/>
              <a:sym typeface="Exo"/>
            </a:endParaRPr>
          </a:p>
          <a:p>
            <a:pPr indent="0" lvl="0" marL="0" rtl="0" algn="l">
              <a:spcBef>
                <a:spcPts val="0"/>
              </a:spcBef>
              <a:spcAft>
                <a:spcPts val="0"/>
              </a:spcAft>
              <a:buNone/>
            </a:pPr>
            <a:r>
              <a:t/>
            </a:r>
            <a:endParaRPr sz="400">
              <a:latin typeface="Exo"/>
              <a:ea typeface="Exo"/>
              <a:cs typeface="Exo"/>
              <a:sym typeface="Exo"/>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Water loss secondary to glycosuria</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 • </a:t>
            </a:r>
            <a:r>
              <a:rPr lang="en-GB" sz="800">
                <a:solidFill>
                  <a:schemeClr val="dk1"/>
                </a:solidFill>
                <a:latin typeface="Century Gothic"/>
                <a:ea typeface="Century Gothic"/>
                <a:cs typeface="Century Gothic"/>
                <a:sym typeface="Century Gothic"/>
              </a:rPr>
              <a:t>Acidosis due to </a:t>
            </a:r>
            <a:r>
              <a:rPr lang="en-GB" sz="1000">
                <a:solidFill>
                  <a:schemeClr val="dk1"/>
                </a:solidFill>
                <a:latin typeface="Century Gothic"/>
                <a:ea typeface="Century Gothic"/>
                <a:cs typeface="Century Gothic"/>
                <a:sym typeface="Century Gothic"/>
              </a:rPr>
              <a:t>↑</a:t>
            </a:r>
            <a:r>
              <a:rPr lang="en-GB" sz="800">
                <a:solidFill>
                  <a:schemeClr val="dk1"/>
                </a:solidFill>
                <a:latin typeface="Century Gothic"/>
                <a:ea typeface="Century Gothic"/>
                <a:cs typeface="Century Gothic"/>
                <a:sym typeface="Century Gothic"/>
              </a:rPr>
              <a:t> production of </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800">
                <a:solidFill>
                  <a:schemeClr val="dk1"/>
                </a:solidFill>
                <a:latin typeface="Century Gothic"/>
                <a:ea typeface="Century Gothic"/>
                <a:cs typeface="Century Gothic"/>
                <a:sym typeface="Century Gothic"/>
              </a:rPr>
              <a:t>     ketone bodies</a:t>
            </a:r>
            <a:endParaRPr sz="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563" name="Google Shape;563;p29"/>
          <p:cNvGrpSpPr/>
          <p:nvPr/>
        </p:nvGrpSpPr>
        <p:grpSpPr>
          <a:xfrm>
            <a:off x="8541798" y="987136"/>
            <a:ext cx="189934" cy="2185200"/>
            <a:chOff x="8541798" y="1368136"/>
            <a:chExt cx="189934" cy="2185200"/>
          </a:xfrm>
        </p:grpSpPr>
        <p:cxnSp>
          <p:nvCxnSpPr>
            <p:cNvPr id="564" name="Google Shape;564;p29"/>
            <p:cNvCxnSpPr/>
            <p:nvPr/>
          </p:nvCxnSpPr>
          <p:spPr>
            <a:xfrm flipH="1" rot="10800000">
              <a:off x="8541800" y="1369738"/>
              <a:ext cx="189900" cy="5400"/>
            </a:xfrm>
            <a:prstGeom prst="straightConnector1">
              <a:avLst/>
            </a:prstGeom>
            <a:noFill/>
            <a:ln cap="flat" cmpd="sng" w="9525">
              <a:solidFill>
                <a:srgbClr val="6D9EEB"/>
              </a:solidFill>
              <a:prstDash val="solid"/>
              <a:round/>
              <a:headEnd len="med" w="med" type="diamond"/>
              <a:tailEnd len="med" w="med" type="none"/>
            </a:ln>
          </p:spPr>
        </p:cxnSp>
        <p:cxnSp>
          <p:nvCxnSpPr>
            <p:cNvPr id="565" name="Google Shape;565;p29"/>
            <p:cNvCxnSpPr/>
            <p:nvPr/>
          </p:nvCxnSpPr>
          <p:spPr>
            <a:xfrm>
              <a:off x="8541798" y="3551519"/>
              <a:ext cx="189900" cy="300"/>
            </a:xfrm>
            <a:prstGeom prst="straightConnector1">
              <a:avLst/>
            </a:prstGeom>
            <a:noFill/>
            <a:ln cap="flat" cmpd="sng" w="9525">
              <a:solidFill>
                <a:srgbClr val="6D9EEB"/>
              </a:solidFill>
              <a:prstDash val="solid"/>
              <a:round/>
              <a:headEnd len="med" w="med" type="diamond"/>
              <a:tailEnd len="med" w="med" type="none"/>
            </a:ln>
          </p:spPr>
        </p:cxnSp>
        <p:cxnSp>
          <p:nvCxnSpPr>
            <p:cNvPr id="566" name="Google Shape;566;p29"/>
            <p:cNvCxnSpPr/>
            <p:nvPr/>
          </p:nvCxnSpPr>
          <p:spPr>
            <a:xfrm>
              <a:off x="8726632" y="1368136"/>
              <a:ext cx="5100" cy="2185200"/>
            </a:xfrm>
            <a:prstGeom prst="straightConnector1">
              <a:avLst/>
            </a:prstGeom>
            <a:noFill/>
            <a:ln cap="flat" cmpd="sng" w="9525">
              <a:solidFill>
                <a:srgbClr val="6D9EEB"/>
              </a:solidFill>
              <a:prstDash val="solid"/>
              <a:round/>
              <a:headEnd len="med" w="med" type="none"/>
              <a:tailEnd len="med" w="med" type="none"/>
            </a:ln>
          </p:spPr>
        </p:cxnSp>
      </p:grpSp>
      <p:sp>
        <p:nvSpPr>
          <p:cNvPr id="567" name="Google Shape;567;p29"/>
          <p:cNvSpPr txBox="1"/>
          <p:nvPr/>
        </p:nvSpPr>
        <p:spPr>
          <a:xfrm>
            <a:off x="8754300" y="1955500"/>
            <a:ext cx="606900" cy="2061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b="1" sz="1000">
              <a:solidFill>
                <a:srgbClr val="6D9EEB"/>
              </a:solidFill>
              <a:latin typeface="Century Gothic"/>
              <a:ea typeface="Century Gothic"/>
              <a:cs typeface="Century Gothic"/>
              <a:sym typeface="Century Gothic"/>
            </a:endParaRPr>
          </a:p>
          <a:p>
            <a:pPr indent="0" lvl="0" marL="0" rtl="0" algn="l">
              <a:spcBef>
                <a:spcPts val="0"/>
              </a:spcBef>
              <a:spcAft>
                <a:spcPts val="0"/>
              </a:spcAft>
              <a:buNone/>
            </a:pPr>
            <a:r>
              <a:rPr b="1" lang="en-GB" sz="1000">
                <a:solidFill>
                  <a:srgbClr val="6D9EEB"/>
                </a:solidFill>
                <a:latin typeface="Century Gothic"/>
                <a:ea typeface="Century Gothic"/>
                <a:cs typeface="Century Gothic"/>
                <a:sym typeface="Century Gothic"/>
              </a:rPr>
              <a:t> </a:t>
            </a:r>
            <a:r>
              <a:rPr b="1" lang="en-GB" sz="1000">
                <a:solidFill>
                  <a:srgbClr val="CC0000"/>
                </a:solidFill>
                <a:latin typeface="Century Gothic"/>
                <a:ea typeface="Century Gothic"/>
                <a:cs typeface="Century Gothic"/>
                <a:sym typeface="Century Gothic"/>
              </a:rPr>
              <a:t>DM</a:t>
            </a:r>
            <a:endParaRPr b="1" sz="800">
              <a:solidFill>
                <a:srgbClr val="CC0000"/>
              </a:solidFill>
              <a:latin typeface="Century Gothic"/>
              <a:ea typeface="Century Gothic"/>
              <a:cs typeface="Century Gothic"/>
              <a:sym typeface="Century Gothic"/>
            </a:endParaRPr>
          </a:p>
          <a:p>
            <a:pPr indent="0" lvl="0" marL="0" rtl="0" algn="l">
              <a:spcBef>
                <a:spcPts val="0"/>
              </a:spcBef>
              <a:spcAft>
                <a:spcPts val="0"/>
              </a:spcAft>
              <a:buNone/>
            </a:pPr>
            <a:r>
              <a:t/>
            </a:r>
            <a:endParaRPr b="1" sz="800">
              <a:solidFill>
                <a:srgbClr val="6D9EEB"/>
              </a:solidFill>
              <a:latin typeface="Century Gothic"/>
              <a:ea typeface="Century Gothic"/>
              <a:cs typeface="Century Gothic"/>
              <a:sym typeface="Century Gothic"/>
            </a:endParaRPr>
          </a:p>
        </p:txBody>
      </p:sp>
      <p:grpSp>
        <p:nvGrpSpPr>
          <p:cNvPr id="568" name="Google Shape;568;p29"/>
          <p:cNvGrpSpPr/>
          <p:nvPr/>
        </p:nvGrpSpPr>
        <p:grpSpPr>
          <a:xfrm>
            <a:off x="8541791" y="3836965"/>
            <a:ext cx="189934" cy="614478"/>
            <a:chOff x="8541798" y="1368136"/>
            <a:chExt cx="189934" cy="2185200"/>
          </a:xfrm>
        </p:grpSpPr>
        <p:cxnSp>
          <p:nvCxnSpPr>
            <p:cNvPr id="569" name="Google Shape;569;p29"/>
            <p:cNvCxnSpPr/>
            <p:nvPr/>
          </p:nvCxnSpPr>
          <p:spPr>
            <a:xfrm flipH="1" rot="10800000">
              <a:off x="8541800" y="1369738"/>
              <a:ext cx="189900" cy="5400"/>
            </a:xfrm>
            <a:prstGeom prst="straightConnector1">
              <a:avLst/>
            </a:prstGeom>
            <a:noFill/>
            <a:ln cap="flat" cmpd="sng" w="9525">
              <a:solidFill>
                <a:srgbClr val="6D9EEB"/>
              </a:solidFill>
              <a:prstDash val="solid"/>
              <a:round/>
              <a:headEnd len="med" w="med" type="diamond"/>
              <a:tailEnd len="med" w="med" type="none"/>
            </a:ln>
          </p:spPr>
        </p:cxnSp>
        <p:cxnSp>
          <p:nvCxnSpPr>
            <p:cNvPr id="570" name="Google Shape;570;p29"/>
            <p:cNvCxnSpPr/>
            <p:nvPr/>
          </p:nvCxnSpPr>
          <p:spPr>
            <a:xfrm>
              <a:off x="8541798" y="3551519"/>
              <a:ext cx="189900" cy="300"/>
            </a:xfrm>
            <a:prstGeom prst="straightConnector1">
              <a:avLst/>
            </a:prstGeom>
            <a:noFill/>
            <a:ln cap="flat" cmpd="sng" w="9525">
              <a:solidFill>
                <a:srgbClr val="6D9EEB"/>
              </a:solidFill>
              <a:prstDash val="solid"/>
              <a:round/>
              <a:headEnd len="med" w="med" type="diamond"/>
              <a:tailEnd len="med" w="med" type="none"/>
            </a:ln>
          </p:spPr>
        </p:cxnSp>
        <p:cxnSp>
          <p:nvCxnSpPr>
            <p:cNvPr id="571" name="Google Shape;571;p29"/>
            <p:cNvCxnSpPr/>
            <p:nvPr/>
          </p:nvCxnSpPr>
          <p:spPr>
            <a:xfrm>
              <a:off x="8726632" y="1368136"/>
              <a:ext cx="5100" cy="2185200"/>
            </a:xfrm>
            <a:prstGeom prst="straightConnector1">
              <a:avLst/>
            </a:prstGeom>
            <a:noFill/>
            <a:ln cap="flat" cmpd="sng" w="9525">
              <a:solidFill>
                <a:srgbClr val="6D9EEB"/>
              </a:solidFill>
              <a:prstDash val="solid"/>
              <a:round/>
              <a:headEnd len="med" w="med" type="none"/>
              <a:tailEnd len="med" w="med" type="none"/>
            </a:ln>
          </p:spPr>
        </p:cxnSp>
      </p:grpSp>
      <p:sp>
        <p:nvSpPr>
          <p:cNvPr id="572" name="Google Shape;572;p29"/>
          <p:cNvSpPr txBox="1"/>
          <p:nvPr/>
        </p:nvSpPr>
        <p:spPr>
          <a:xfrm>
            <a:off x="8754300" y="4041163"/>
            <a:ext cx="606900" cy="206100"/>
          </a:xfrm>
          <a:prstGeom prst="rect">
            <a:avLst/>
          </a:prstGeom>
          <a:no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b="1" sz="1000">
              <a:solidFill>
                <a:srgbClr val="6D9EEB"/>
              </a:solidFill>
              <a:latin typeface="Century Gothic"/>
              <a:ea typeface="Century Gothic"/>
              <a:cs typeface="Century Gothic"/>
              <a:sym typeface="Century Gothic"/>
            </a:endParaRPr>
          </a:p>
          <a:p>
            <a:pPr indent="0" lvl="0" marL="0" rtl="0" algn="l">
              <a:spcBef>
                <a:spcPts val="0"/>
              </a:spcBef>
              <a:spcAft>
                <a:spcPts val="0"/>
              </a:spcAft>
              <a:buNone/>
            </a:pPr>
            <a:r>
              <a:rPr b="1" lang="en-GB" sz="1000">
                <a:solidFill>
                  <a:srgbClr val="6D9EEB"/>
                </a:solidFill>
                <a:latin typeface="Century Gothic"/>
                <a:ea typeface="Century Gothic"/>
                <a:cs typeface="Century Gothic"/>
                <a:sym typeface="Century Gothic"/>
              </a:rPr>
              <a:t> DKA</a:t>
            </a:r>
            <a:endParaRPr b="1" sz="800">
              <a:solidFill>
                <a:srgbClr val="6D9EEB"/>
              </a:solidFill>
              <a:latin typeface="Century Gothic"/>
              <a:ea typeface="Century Gothic"/>
              <a:cs typeface="Century Gothic"/>
              <a:sym typeface="Century Gothic"/>
            </a:endParaRPr>
          </a:p>
          <a:p>
            <a:pPr indent="0" lvl="0" marL="0" rtl="0" algn="l">
              <a:spcBef>
                <a:spcPts val="0"/>
              </a:spcBef>
              <a:spcAft>
                <a:spcPts val="0"/>
              </a:spcAft>
              <a:buNone/>
            </a:pPr>
            <a:r>
              <a:t/>
            </a:r>
            <a:endParaRPr b="1" sz="800">
              <a:solidFill>
                <a:srgbClr val="6D9EEB"/>
              </a:solidFill>
              <a:latin typeface="Century Gothic"/>
              <a:ea typeface="Century Gothic"/>
              <a:cs typeface="Century Gothic"/>
              <a:sym typeface="Century Gothic"/>
            </a:endParaRPr>
          </a:p>
        </p:txBody>
      </p:sp>
      <p:cxnSp>
        <p:nvCxnSpPr>
          <p:cNvPr id="573" name="Google Shape;573;p29"/>
          <p:cNvCxnSpPr>
            <a:stCxn id="544" idx="3"/>
            <a:endCxn id="567" idx="1"/>
          </p:cNvCxnSpPr>
          <p:nvPr/>
        </p:nvCxnSpPr>
        <p:spPr>
          <a:xfrm>
            <a:off x="8519215" y="2058555"/>
            <a:ext cx="235200" cy="0"/>
          </a:xfrm>
          <a:prstGeom prst="straightConnector1">
            <a:avLst/>
          </a:prstGeom>
          <a:noFill/>
          <a:ln cap="flat" cmpd="sng" w="9525">
            <a:solidFill>
              <a:srgbClr val="6D9EEB"/>
            </a:solidFill>
            <a:prstDash val="solid"/>
            <a:round/>
            <a:headEnd len="med" w="med" type="diamond"/>
            <a:tailEnd len="med" w="med" type="none"/>
          </a:ln>
        </p:spPr>
      </p:cxnSp>
      <p:sp>
        <p:nvSpPr>
          <p:cNvPr id="574" name="Google Shape;574;p29"/>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30"/>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p:txBody>
      </p:sp>
      <p:sp>
        <p:nvSpPr>
          <p:cNvPr id="580" name="Google Shape;580;p30"/>
          <p:cNvSpPr/>
          <p:nvPr/>
        </p:nvSpPr>
        <p:spPr>
          <a:xfrm>
            <a:off x="1769800" y="13273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81" name="Google Shape;581;p30"/>
          <p:cNvSpPr/>
          <p:nvPr/>
        </p:nvSpPr>
        <p:spPr>
          <a:xfrm>
            <a:off x="1769800" y="19178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82" name="Google Shape;582;p30"/>
          <p:cNvSpPr/>
          <p:nvPr/>
        </p:nvSpPr>
        <p:spPr>
          <a:xfrm>
            <a:off x="1769800" y="25082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83" name="Google Shape;583;p30"/>
          <p:cNvSpPr/>
          <p:nvPr/>
        </p:nvSpPr>
        <p:spPr>
          <a:xfrm>
            <a:off x="1769800" y="309870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84" name="Google Shape;584;p30"/>
          <p:cNvSpPr/>
          <p:nvPr/>
        </p:nvSpPr>
        <p:spPr>
          <a:xfrm>
            <a:off x="1769800" y="36891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85" name="Google Shape;585;p3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t>‹#›</a:t>
            </a:fld>
            <a:endParaRPr/>
          </a:p>
        </p:txBody>
      </p:sp>
      <p:sp>
        <p:nvSpPr>
          <p:cNvPr id="586" name="Google Shape;586;p30"/>
          <p:cNvSpPr txBox="1"/>
          <p:nvPr>
            <p:ph idx="1" type="body"/>
          </p:nvPr>
        </p:nvSpPr>
        <p:spPr>
          <a:xfrm>
            <a:off x="2298750" y="1279650"/>
            <a:ext cx="59454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1200">
                <a:solidFill>
                  <a:srgbClr val="434343"/>
                </a:solidFill>
              </a:rPr>
              <a:t>Acute complications of DM include: DKA, HHS, and hypoglycemia</a:t>
            </a:r>
            <a:endParaRPr b="1" sz="1200">
              <a:solidFill>
                <a:srgbClr val="434343"/>
              </a:solidFill>
            </a:endParaRPr>
          </a:p>
        </p:txBody>
      </p:sp>
      <p:sp>
        <p:nvSpPr>
          <p:cNvPr id="587" name="Google Shape;587;p30"/>
          <p:cNvSpPr txBox="1"/>
          <p:nvPr>
            <p:ph idx="1" type="body"/>
          </p:nvPr>
        </p:nvSpPr>
        <p:spPr>
          <a:xfrm>
            <a:off x="2298750" y="187010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DKA is a triad of hyperglycemia, ketonemia and high anion gap </a:t>
            </a:r>
            <a:endParaRPr b="1" sz="1200">
              <a:solidFill>
                <a:srgbClr val="434343"/>
              </a:solidFill>
            </a:endParaRPr>
          </a:p>
        </p:txBody>
      </p:sp>
      <p:sp>
        <p:nvSpPr>
          <p:cNvPr id="588" name="Google Shape;588;p30"/>
          <p:cNvSpPr txBox="1"/>
          <p:nvPr>
            <p:ph idx="1" type="body"/>
          </p:nvPr>
        </p:nvSpPr>
        <p:spPr>
          <a:xfrm>
            <a:off x="2298725" y="246055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metabolic acidosis, and can be precipitated by several stressful factors.</a:t>
            </a:r>
            <a:endParaRPr b="1" sz="1200">
              <a:solidFill>
                <a:srgbClr val="434343"/>
              </a:solidFill>
            </a:endParaRPr>
          </a:p>
        </p:txBody>
      </p:sp>
      <p:sp>
        <p:nvSpPr>
          <p:cNvPr id="589" name="Google Shape;589;p30"/>
          <p:cNvSpPr txBox="1"/>
          <p:nvPr>
            <p:ph idx="1" type="body"/>
          </p:nvPr>
        </p:nvSpPr>
        <p:spPr>
          <a:xfrm>
            <a:off x="2298750" y="305100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000">
                <a:solidFill>
                  <a:srgbClr val="434343"/>
                </a:solidFill>
              </a:rPr>
              <a:t>Ketone bodies (KB) are synthesized in the liver (HMG CoA synthase is the rate limiting enzyme) and utilized by peripheral organs and not the liver (liver lacks thiophorase enzyme)</a:t>
            </a:r>
            <a:endParaRPr b="1" sz="1000">
              <a:solidFill>
                <a:srgbClr val="434343"/>
              </a:solidFill>
            </a:endParaRPr>
          </a:p>
          <a:p>
            <a:pPr indent="0" lvl="0" marL="0" marR="0" rtl="0" algn="l">
              <a:lnSpc>
                <a:spcPct val="100000"/>
              </a:lnSpc>
              <a:spcBef>
                <a:spcPts val="0"/>
              </a:spcBef>
              <a:spcAft>
                <a:spcPts val="0"/>
              </a:spcAft>
              <a:buNone/>
            </a:pPr>
            <a:r>
              <a:t/>
            </a:r>
            <a:endParaRPr b="1" sz="1000">
              <a:solidFill>
                <a:srgbClr val="434343"/>
              </a:solidFill>
            </a:endParaRPr>
          </a:p>
        </p:txBody>
      </p:sp>
      <p:sp>
        <p:nvSpPr>
          <p:cNvPr id="590" name="Google Shape;590;p30"/>
          <p:cNvSpPr txBox="1"/>
          <p:nvPr>
            <p:ph idx="1" type="body"/>
          </p:nvPr>
        </p:nvSpPr>
        <p:spPr>
          <a:xfrm>
            <a:off x="2298750" y="364145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KB can serve as energy source (this is important for the brain in case of hypoglycemia)</a:t>
            </a:r>
            <a:endParaRPr b="1" sz="1200">
              <a:solidFill>
                <a:srgbClr val="434343"/>
              </a:solidFill>
            </a:endParaRPr>
          </a:p>
        </p:txBody>
      </p:sp>
      <p:sp>
        <p:nvSpPr>
          <p:cNvPr id="591" name="Google Shape;591;p3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31"/>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Take Home Messages</a:t>
            </a:r>
            <a:endParaRPr b="1" sz="2400">
              <a:solidFill>
                <a:srgbClr val="3C78D8"/>
              </a:solidFill>
              <a:latin typeface="Comfortaa"/>
              <a:ea typeface="Comfortaa"/>
              <a:cs typeface="Comfortaa"/>
              <a:sym typeface="Comfortaa"/>
            </a:endParaRPr>
          </a:p>
        </p:txBody>
      </p:sp>
      <p:sp>
        <p:nvSpPr>
          <p:cNvPr id="597" name="Google Shape;597;p31"/>
          <p:cNvSpPr/>
          <p:nvPr/>
        </p:nvSpPr>
        <p:spPr>
          <a:xfrm>
            <a:off x="1769800" y="13273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98" name="Google Shape;598;p31"/>
          <p:cNvSpPr/>
          <p:nvPr/>
        </p:nvSpPr>
        <p:spPr>
          <a:xfrm>
            <a:off x="1769800" y="2101188"/>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599" name="Google Shape;599;p31"/>
          <p:cNvSpPr/>
          <p:nvPr/>
        </p:nvSpPr>
        <p:spPr>
          <a:xfrm>
            <a:off x="1769800" y="2827325"/>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00" name="Google Shape;600;p31"/>
          <p:cNvSpPr/>
          <p:nvPr/>
        </p:nvSpPr>
        <p:spPr>
          <a:xfrm>
            <a:off x="1769800" y="3689150"/>
            <a:ext cx="336000" cy="268200"/>
          </a:xfrm>
          <a:custGeom>
            <a:rect b="b" l="l" r="r" t="t"/>
            <a:pathLst>
              <a:path extrusionOk="0" h="120000" w="120000">
                <a:moveTo>
                  <a:pt x="68227" y="110255"/>
                </a:moveTo>
                <a:lnTo>
                  <a:pt x="52294" y="71566"/>
                </a:lnTo>
                <a:lnTo>
                  <a:pt x="109194" y="14666"/>
                </a:lnTo>
                <a:cubicBezTo>
                  <a:pt x="109194" y="14666"/>
                  <a:pt x="68227" y="110255"/>
                  <a:pt x="68227" y="110255"/>
                </a:cubicBezTo>
                <a:close/>
                <a:moveTo>
                  <a:pt x="9750" y="51777"/>
                </a:moveTo>
                <a:lnTo>
                  <a:pt x="105333" y="10805"/>
                </a:lnTo>
                <a:lnTo>
                  <a:pt x="48438" y="67705"/>
                </a:lnTo>
                <a:cubicBezTo>
                  <a:pt x="48438" y="67705"/>
                  <a:pt x="9750" y="51777"/>
                  <a:pt x="9750" y="51777"/>
                </a:cubicBezTo>
                <a:close/>
                <a:moveTo>
                  <a:pt x="120000" y="2727"/>
                </a:moveTo>
                <a:cubicBezTo>
                  <a:pt x="120000" y="1222"/>
                  <a:pt x="118777" y="0"/>
                  <a:pt x="117272" y="0"/>
                </a:cubicBezTo>
                <a:cubicBezTo>
                  <a:pt x="116855" y="0"/>
                  <a:pt x="116466" y="111"/>
                  <a:pt x="116111" y="288"/>
                </a:cubicBezTo>
                <a:lnTo>
                  <a:pt x="116100" y="266"/>
                </a:lnTo>
                <a:lnTo>
                  <a:pt x="1677" y="49305"/>
                </a:lnTo>
                <a:cubicBezTo>
                  <a:pt x="1672" y="49305"/>
                  <a:pt x="1661" y="49311"/>
                  <a:pt x="1650" y="49316"/>
                </a:cubicBezTo>
                <a:lnTo>
                  <a:pt x="1555" y="49361"/>
                </a:lnTo>
                <a:lnTo>
                  <a:pt x="1561" y="49372"/>
                </a:lnTo>
                <a:cubicBezTo>
                  <a:pt x="644" y="49816"/>
                  <a:pt x="0" y="50733"/>
                  <a:pt x="0" y="51816"/>
                </a:cubicBezTo>
                <a:cubicBezTo>
                  <a:pt x="0" y="53055"/>
                  <a:pt x="838" y="54061"/>
                  <a:pt x="1972" y="54394"/>
                </a:cubicBezTo>
                <a:lnTo>
                  <a:pt x="1961" y="54438"/>
                </a:lnTo>
                <a:lnTo>
                  <a:pt x="47011" y="72988"/>
                </a:lnTo>
                <a:lnTo>
                  <a:pt x="65561" y="118044"/>
                </a:lnTo>
                <a:lnTo>
                  <a:pt x="65605" y="118027"/>
                </a:lnTo>
                <a:cubicBezTo>
                  <a:pt x="65938" y="119161"/>
                  <a:pt x="66944" y="120000"/>
                  <a:pt x="68183" y="120000"/>
                </a:cubicBezTo>
                <a:cubicBezTo>
                  <a:pt x="69266" y="120000"/>
                  <a:pt x="70188" y="119355"/>
                  <a:pt x="70627" y="118438"/>
                </a:cubicBezTo>
                <a:lnTo>
                  <a:pt x="70644" y="118444"/>
                </a:lnTo>
                <a:lnTo>
                  <a:pt x="70683" y="118350"/>
                </a:lnTo>
                <a:cubicBezTo>
                  <a:pt x="70688" y="118338"/>
                  <a:pt x="70694" y="118333"/>
                  <a:pt x="70694" y="118322"/>
                </a:cubicBezTo>
                <a:lnTo>
                  <a:pt x="119738" y="3900"/>
                </a:lnTo>
                <a:lnTo>
                  <a:pt x="119705" y="3883"/>
                </a:lnTo>
                <a:cubicBezTo>
                  <a:pt x="119877" y="3533"/>
                  <a:pt x="120000" y="3150"/>
                  <a:pt x="120000" y="2727"/>
                </a:cubicBezTo>
                <a:moveTo>
                  <a:pt x="43638" y="90000"/>
                </a:moveTo>
                <a:cubicBezTo>
                  <a:pt x="42883" y="90000"/>
                  <a:pt x="42200" y="90305"/>
                  <a:pt x="41705" y="90800"/>
                </a:cubicBezTo>
                <a:lnTo>
                  <a:pt x="33527" y="98983"/>
                </a:lnTo>
                <a:cubicBezTo>
                  <a:pt x="33033" y="99472"/>
                  <a:pt x="32727" y="100161"/>
                  <a:pt x="32727" y="100911"/>
                </a:cubicBezTo>
                <a:cubicBezTo>
                  <a:pt x="32727" y="102416"/>
                  <a:pt x="33950" y="103638"/>
                  <a:pt x="35455" y="103638"/>
                </a:cubicBezTo>
                <a:cubicBezTo>
                  <a:pt x="36205" y="103638"/>
                  <a:pt x="36888" y="103333"/>
                  <a:pt x="37383" y="102838"/>
                </a:cubicBezTo>
                <a:lnTo>
                  <a:pt x="45566" y="94655"/>
                </a:lnTo>
                <a:cubicBezTo>
                  <a:pt x="46061" y="94166"/>
                  <a:pt x="46361" y="93483"/>
                  <a:pt x="46361" y="92727"/>
                </a:cubicBezTo>
                <a:cubicBezTo>
                  <a:pt x="46361" y="91222"/>
                  <a:pt x="45144" y="90000"/>
                  <a:pt x="43638" y="90000"/>
                </a:cubicBezTo>
                <a:moveTo>
                  <a:pt x="43638" y="79094"/>
                </a:moveTo>
                <a:cubicBezTo>
                  <a:pt x="43638" y="77588"/>
                  <a:pt x="42416" y="76361"/>
                  <a:pt x="40911" y="76361"/>
                </a:cubicBezTo>
                <a:cubicBezTo>
                  <a:pt x="40155" y="76361"/>
                  <a:pt x="39472" y="76672"/>
                  <a:pt x="38983" y="77161"/>
                </a:cubicBezTo>
                <a:lnTo>
                  <a:pt x="11705" y="104433"/>
                </a:lnTo>
                <a:cubicBezTo>
                  <a:pt x="11216" y="104933"/>
                  <a:pt x="10911" y="105616"/>
                  <a:pt x="10911" y="106361"/>
                </a:cubicBezTo>
                <a:cubicBezTo>
                  <a:pt x="10911" y="107872"/>
                  <a:pt x="12133" y="109088"/>
                  <a:pt x="13638" y="109088"/>
                </a:cubicBezTo>
                <a:cubicBezTo>
                  <a:pt x="14388" y="109088"/>
                  <a:pt x="15072" y="108788"/>
                  <a:pt x="15566" y="108294"/>
                </a:cubicBezTo>
                <a:lnTo>
                  <a:pt x="42838" y="81016"/>
                </a:lnTo>
                <a:cubicBezTo>
                  <a:pt x="43333" y="80527"/>
                  <a:pt x="43638" y="79844"/>
                  <a:pt x="43638" y="79094"/>
                </a:cubicBezTo>
                <a:moveTo>
                  <a:pt x="26472" y="81016"/>
                </a:moveTo>
                <a:lnTo>
                  <a:pt x="29200" y="78294"/>
                </a:lnTo>
                <a:cubicBezTo>
                  <a:pt x="29694" y="77800"/>
                  <a:pt x="30000" y="77116"/>
                  <a:pt x="30000" y="76361"/>
                </a:cubicBezTo>
                <a:cubicBezTo>
                  <a:pt x="30000" y="74861"/>
                  <a:pt x="28777" y="73638"/>
                  <a:pt x="27272" y="73638"/>
                </a:cubicBezTo>
                <a:cubicBezTo>
                  <a:pt x="26522" y="73638"/>
                  <a:pt x="25838" y="73944"/>
                  <a:pt x="25344" y="74433"/>
                </a:cubicBezTo>
                <a:lnTo>
                  <a:pt x="22616" y="77161"/>
                </a:lnTo>
                <a:cubicBezTo>
                  <a:pt x="22122" y="77661"/>
                  <a:pt x="21816" y="78338"/>
                  <a:pt x="21816" y="79094"/>
                </a:cubicBezTo>
                <a:cubicBezTo>
                  <a:pt x="21816" y="80594"/>
                  <a:pt x="23038" y="81816"/>
                  <a:pt x="24544" y="81816"/>
                </a:cubicBezTo>
                <a:cubicBezTo>
                  <a:pt x="25300" y="81816"/>
                  <a:pt x="25977" y="81516"/>
                  <a:pt x="26472" y="81016"/>
                </a:cubicBezTo>
              </a:path>
            </a:pathLst>
          </a:custGeom>
          <a:solidFill>
            <a:srgbClr val="3C78D8"/>
          </a:solidFill>
          <a:ln>
            <a:noFill/>
          </a:ln>
        </p:spPr>
        <p:txBody>
          <a:bodyPr anchorCtr="0" anchor="ctr" bIns="10700" lIns="10700" spcFirstLastPara="1" rIns="10700" wrap="square" tIns="10700">
            <a:noAutofit/>
          </a:bodyPr>
          <a:lstStyle/>
          <a:p>
            <a:pPr indent="0" lvl="0" marL="0" marR="0" rtl="0" algn="l">
              <a:lnSpc>
                <a:spcPct val="100000"/>
              </a:lnSpc>
              <a:spcBef>
                <a:spcPts val="0"/>
              </a:spcBef>
              <a:spcAft>
                <a:spcPts val="0"/>
              </a:spcAft>
              <a:buNone/>
            </a:pPr>
            <a:r>
              <a:t/>
            </a:r>
            <a:endParaRPr sz="800">
              <a:solidFill>
                <a:srgbClr val="B4B4B4"/>
              </a:solidFill>
              <a:latin typeface="Century Gothic"/>
              <a:ea typeface="Century Gothic"/>
              <a:cs typeface="Century Gothic"/>
              <a:sym typeface="Century Gothic"/>
            </a:endParaRPr>
          </a:p>
        </p:txBody>
      </p:sp>
      <p:sp>
        <p:nvSpPr>
          <p:cNvPr id="601" name="Google Shape;601;p3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t>‹#›</a:t>
            </a:fld>
            <a:endParaRPr/>
          </a:p>
        </p:txBody>
      </p:sp>
      <p:sp>
        <p:nvSpPr>
          <p:cNvPr id="602" name="Google Shape;602;p31"/>
          <p:cNvSpPr txBox="1"/>
          <p:nvPr>
            <p:ph idx="1" type="body"/>
          </p:nvPr>
        </p:nvSpPr>
        <p:spPr>
          <a:xfrm>
            <a:off x="2298750" y="2053488"/>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200">
                <a:solidFill>
                  <a:srgbClr val="434343"/>
                </a:solidFill>
              </a:rPr>
              <a:t>HHS is a serious condition, usually occurs in elderly with T2DM, and has </a:t>
            </a:r>
            <a:endParaRPr b="1" sz="1200">
              <a:solidFill>
                <a:srgbClr val="434343"/>
              </a:solidFill>
            </a:endParaRPr>
          </a:p>
          <a:p>
            <a:pPr indent="0" lvl="0" marL="0" marR="0" rtl="0" algn="l">
              <a:lnSpc>
                <a:spcPct val="100000"/>
              </a:lnSpc>
              <a:spcBef>
                <a:spcPts val="0"/>
              </a:spcBef>
              <a:spcAft>
                <a:spcPts val="0"/>
              </a:spcAft>
              <a:buNone/>
            </a:pPr>
            <a:r>
              <a:rPr b="1" lang="en-GB" sz="1200">
                <a:solidFill>
                  <a:srgbClr val="434343"/>
                </a:solidFill>
              </a:rPr>
              <a:t>high mortality rate.</a:t>
            </a:r>
            <a:endParaRPr b="1" sz="1200">
              <a:solidFill>
                <a:srgbClr val="434343"/>
              </a:solidFill>
            </a:endParaRPr>
          </a:p>
        </p:txBody>
      </p:sp>
      <p:sp>
        <p:nvSpPr>
          <p:cNvPr id="603" name="Google Shape;603;p31"/>
          <p:cNvSpPr txBox="1"/>
          <p:nvPr>
            <p:ph idx="1" type="body"/>
          </p:nvPr>
        </p:nvSpPr>
        <p:spPr>
          <a:xfrm>
            <a:off x="2298725" y="2779625"/>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000">
                <a:solidFill>
                  <a:srgbClr val="434343"/>
                </a:solidFill>
              </a:rPr>
              <a:t>Hypoglycemia is a medical emergency that might be caused by DM treatment (intensive) and impaired protective mechanisms against hypoglycemia. Its clinical manifestations are due to sympathetic overactivity and neuroglycopenia.</a:t>
            </a:r>
            <a:endParaRPr b="1" sz="1000">
              <a:solidFill>
                <a:srgbClr val="434343"/>
              </a:solidFill>
            </a:endParaRPr>
          </a:p>
        </p:txBody>
      </p:sp>
      <p:sp>
        <p:nvSpPr>
          <p:cNvPr id="604" name="Google Shape;604;p31"/>
          <p:cNvSpPr txBox="1"/>
          <p:nvPr>
            <p:ph idx="1" type="body"/>
          </p:nvPr>
        </p:nvSpPr>
        <p:spPr>
          <a:xfrm>
            <a:off x="2298750" y="3641450"/>
            <a:ext cx="59454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1000">
                <a:solidFill>
                  <a:srgbClr val="434343"/>
                </a:solidFill>
              </a:rPr>
              <a:t>Case presentation, examination of DKA can provide provisional diagnosis, and should be confirmed by comprehensive blood and urine lab investigation including measuring blood glucose, KB, pH, pCO2, electrolytes, osmolality, protein, and kidney function test; anion gap calculation; hematocrit; and urine glucose and KB.</a:t>
            </a:r>
            <a:endParaRPr b="1" sz="1000">
              <a:solidFill>
                <a:srgbClr val="434343"/>
              </a:solidFill>
            </a:endParaRPr>
          </a:p>
          <a:p>
            <a:pPr indent="0" lvl="0" marL="0" marR="0" rtl="0" algn="l">
              <a:lnSpc>
                <a:spcPct val="100000"/>
              </a:lnSpc>
              <a:spcBef>
                <a:spcPts val="0"/>
              </a:spcBef>
              <a:spcAft>
                <a:spcPts val="0"/>
              </a:spcAft>
              <a:buNone/>
            </a:pPr>
            <a:r>
              <a:t/>
            </a:r>
            <a:endParaRPr b="1" sz="1000">
              <a:solidFill>
                <a:srgbClr val="434343"/>
              </a:solidFill>
            </a:endParaRPr>
          </a:p>
        </p:txBody>
      </p:sp>
      <p:sp>
        <p:nvSpPr>
          <p:cNvPr id="605" name="Google Shape;605;p3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sp>
        <p:nvSpPr>
          <p:cNvPr id="606" name="Google Shape;606;p31"/>
          <p:cNvSpPr txBox="1"/>
          <p:nvPr>
            <p:ph idx="1" type="body"/>
          </p:nvPr>
        </p:nvSpPr>
        <p:spPr>
          <a:xfrm>
            <a:off x="2298750" y="1279650"/>
            <a:ext cx="59454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1200">
                <a:solidFill>
                  <a:srgbClr val="434343"/>
                </a:solidFill>
              </a:rPr>
              <a:t>In DKA there is excessive ketogenesis (more than ketolysis) (details of the mechanisms and consequences are required)</a:t>
            </a:r>
            <a:endParaRPr b="1" sz="120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32"/>
          <p:cNvSpPr txBox="1"/>
          <p:nvPr/>
        </p:nvSpPr>
        <p:spPr>
          <a:xfrm>
            <a:off x="2147513" y="1936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Summary</a:t>
            </a:r>
            <a:endParaRPr b="1" sz="2400">
              <a:solidFill>
                <a:srgbClr val="3C78D8"/>
              </a:solidFill>
              <a:latin typeface="Comfortaa"/>
              <a:ea typeface="Comfortaa"/>
              <a:cs typeface="Comfortaa"/>
              <a:sym typeface="Comfortaa"/>
            </a:endParaRPr>
          </a:p>
        </p:txBody>
      </p:sp>
      <p:sp>
        <p:nvSpPr>
          <p:cNvPr id="612" name="Google Shape;612;p3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t>‹#›</a:t>
            </a:fld>
            <a:endParaRPr/>
          </a:p>
        </p:txBody>
      </p:sp>
      <p:sp>
        <p:nvSpPr>
          <p:cNvPr id="613" name="Google Shape;613;p32"/>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entury Gothic"/>
              <a:ea typeface="Century Gothic"/>
              <a:cs typeface="Century Gothic"/>
              <a:sym typeface="Century Gothic"/>
            </a:endParaRPr>
          </a:p>
        </p:txBody>
      </p:sp>
      <p:sp>
        <p:nvSpPr>
          <p:cNvPr id="614" name="Google Shape;614;p32"/>
          <p:cNvSpPr/>
          <p:nvPr/>
        </p:nvSpPr>
        <p:spPr>
          <a:xfrm>
            <a:off x="747713" y="1645917"/>
            <a:ext cx="2012400" cy="569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GB" sz="1100">
                <a:latin typeface="Century Gothic"/>
                <a:ea typeface="Century Gothic"/>
                <a:cs typeface="Century Gothic"/>
                <a:sym typeface="Century Gothic"/>
              </a:rPr>
              <a:t>Diabetic Ketoacidosis (DKA)</a:t>
            </a:r>
            <a:r>
              <a:rPr b="1" lang="en-GB" sz="1100">
                <a:latin typeface="Century Gothic"/>
                <a:ea typeface="Century Gothic"/>
                <a:cs typeface="Century Gothic"/>
                <a:sym typeface="Century Gothic"/>
              </a:rPr>
              <a:t> </a:t>
            </a:r>
            <a:endParaRPr b="1" sz="1100">
              <a:latin typeface="Century Gothic"/>
              <a:ea typeface="Century Gothic"/>
              <a:cs typeface="Century Gothic"/>
              <a:sym typeface="Century Gothic"/>
            </a:endParaRPr>
          </a:p>
        </p:txBody>
      </p:sp>
      <p:sp>
        <p:nvSpPr>
          <p:cNvPr id="615" name="Google Shape;615;p32"/>
          <p:cNvSpPr/>
          <p:nvPr/>
        </p:nvSpPr>
        <p:spPr>
          <a:xfrm>
            <a:off x="3726226" y="1654922"/>
            <a:ext cx="2146500" cy="569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GB" sz="1100">
                <a:latin typeface="Century Gothic"/>
                <a:ea typeface="Century Gothic"/>
                <a:cs typeface="Century Gothic"/>
                <a:sym typeface="Century Gothic"/>
              </a:rPr>
              <a:t>Hypoglycemia</a:t>
            </a:r>
            <a:endParaRPr b="1" sz="1100">
              <a:latin typeface="Century Gothic"/>
              <a:ea typeface="Century Gothic"/>
              <a:cs typeface="Century Gothic"/>
              <a:sym typeface="Century Gothic"/>
            </a:endParaRPr>
          </a:p>
        </p:txBody>
      </p:sp>
      <p:sp>
        <p:nvSpPr>
          <p:cNvPr id="616" name="Google Shape;616;p32"/>
          <p:cNvSpPr/>
          <p:nvPr/>
        </p:nvSpPr>
        <p:spPr>
          <a:xfrm>
            <a:off x="6698325" y="1645925"/>
            <a:ext cx="2012400" cy="569100"/>
          </a:xfrm>
          <a:prstGeom prst="roundRect">
            <a:avLst>
              <a:gd fmla="val 16667" name="adj"/>
            </a:avLst>
          </a:prstGeom>
          <a:solidFill>
            <a:srgbClr val="EFEFEF"/>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GB" sz="1000">
                <a:latin typeface="Exo"/>
                <a:ea typeface="Exo"/>
                <a:cs typeface="Exo"/>
                <a:sym typeface="Exo"/>
              </a:rPr>
              <a:t>Hyperosmolar hyperglycaemic state (HHS)=(HONK)</a:t>
            </a:r>
            <a:endParaRPr b="1" sz="1000">
              <a:latin typeface="Exo"/>
              <a:ea typeface="Exo"/>
              <a:cs typeface="Exo"/>
              <a:sym typeface="Exo"/>
            </a:endParaRPr>
          </a:p>
        </p:txBody>
      </p:sp>
      <p:sp>
        <p:nvSpPr>
          <p:cNvPr id="617" name="Google Shape;617;p32"/>
          <p:cNvSpPr/>
          <p:nvPr/>
        </p:nvSpPr>
        <p:spPr>
          <a:xfrm>
            <a:off x="2796525" y="759125"/>
            <a:ext cx="4005900" cy="412200"/>
          </a:xfrm>
          <a:prstGeom prst="roundRect">
            <a:avLst>
              <a:gd fmla="val 16667" name="adj"/>
            </a:avLst>
          </a:prstGeom>
          <a:solidFill>
            <a:srgbClr val="6D9EEB"/>
          </a:solidFill>
          <a:ln>
            <a:noFill/>
          </a:ln>
        </p:spPr>
        <p:txBody>
          <a:bodyPr anchorCtr="0" anchor="ctr" bIns="48000" lIns="48000" spcFirstLastPara="1" rIns="48000" wrap="square" tIns="48000">
            <a:noAutofit/>
          </a:bodyPr>
          <a:lstStyle/>
          <a:p>
            <a:pPr indent="0" lvl="0" marL="0" rtl="0" algn="ctr">
              <a:spcBef>
                <a:spcPts val="0"/>
              </a:spcBef>
              <a:spcAft>
                <a:spcPts val="0"/>
              </a:spcAft>
              <a:buClr>
                <a:srgbClr val="000000"/>
              </a:buClr>
              <a:buSzPts val="600"/>
              <a:buFont typeface="Arial"/>
              <a:buNone/>
            </a:pPr>
            <a:r>
              <a:rPr b="1" lang="en-GB">
                <a:solidFill>
                  <a:srgbClr val="FFFFFF"/>
                </a:solidFill>
                <a:latin typeface="Exo"/>
                <a:ea typeface="Exo"/>
                <a:cs typeface="Exo"/>
                <a:sym typeface="Exo"/>
              </a:rPr>
              <a:t>Diabetic Emergencies</a:t>
            </a:r>
            <a:r>
              <a:rPr b="1" lang="en-GB">
                <a:solidFill>
                  <a:srgbClr val="FFFFFF"/>
                </a:solidFill>
                <a:latin typeface="Exo"/>
                <a:ea typeface="Exo"/>
                <a:cs typeface="Exo"/>
                <a:sym typeface="Exo"/>
              </a:rPr>
              <a:t> </a:t>
            </a:r>
            <a:endParaRPr b="1">
              <a:solidFill>
                <a:srgbClr val="FFFFFF"/>
              </a:solidFill>
              <a:latin typeface="Exo"/>
              <a:ea typeface="Exo"/>
              <a:cs typeface="Exo"/>
              <a:sym typeface="Exo"/>
            </a:endParaRPr>
          </a:p>
        </p:txBody>
      </p:sp>
      <p:cxnSp>
        <p:nvCxnSpPr>
          <p:cNvPr id="618" name="Google Shape;618;p32"/>
          <p:cNvCxnSpPr>
            <a:stCxn id="617" idx="2"/>
            <a:endCxn id="614" idx="0"/>
          </p:cNvCxnSpPr>
          <p:nvPr/>
        </p:nvCxnSpPr>
        <p:spPr>
          <a:xfrm rot="5400000">
            <a:off x="3039375" y="-114175"/>
            <a:ext cx="474600" cy="3045600"/>
          </a:xfrm>
          <a:prstGeom prst="bentConnector3">
            <a:avLst>
              <a:gd fmla="val 49999" name="adj1"/>
            </a:avLst>
          </a:prstGeom>
          <a:noFill/>
          <a:ln cap="flat" cmpd="sng" w="9525">
            <a:solidFill>
              <a:srgbClr val="666666"/>
            </a:solidFill>
            <a:prstDash val="solid"/>
            <a:round/>
            <a:headEnd len="med" w="med" type="none"/>
            <a:tailEnd len="med" w="med" type="none"/>
          </a:ln>
        </p:spPr>
      </p:cxnSp>
      <p:cxnSp>
        <p:nvCxnSpPr>
          <p:cNvPr id="619" name="Google Shape;619;p32"/>
          <p:cNvCxnSpPr>
            <a:stCxn id="617" idx="2"/>
            <a:endCxn id="615" idx="0"/>
          </p:cNvCxnSpPr>
          <p:nvPr/>
        </p:nvCxnSpPr>
        <p:spPr>
          <a:xfrm flipH="1" rot="-5400000">
            <a:off x="4557975" y="1412825"/>
            <a:ext cx="483600" cy="600"/>
          </a:xfrm>
          <a:prstGeom prst="bentConnector3">
            <a:avLst>
              <a:gd fmla="val 50000" name="adj1"/>
            </a:avLst>
          </a:prstGeom>
          <a:noFill/>
          <a:ln cap="flat" cmpd="sng" w="9525">
            <a:solidFill>
              <a:srgbClr val="666666"/>
            </a:solidFill>
            <a:prstDash val="solid"/>
            <a:round/>
            <a:headEnd len="med" w="med" type="none"/>
            <a:tailEnd len="med" w="med" type="none"/>
          </a:ln>
        </p:spPr>
      </p:cxnSp>
      <p:cxnSp>
        <p:nvCxnSpPr>
          <p:cNvPr id="620" name="Google Shape;620;p32"/>
          <p:cNvCxnSpPr>
            <a:stCxn id="617" idx="2"/>
            <a:endCxn id="616" idx="0"/>
          </p:cNvCxnSpPr>
          <p:nvPr/>
        </p:nvCxnSpPr>
        <p:spPr>
          <a:xfrm flipH="1" rot="-5400000">
            <a:off x="6014625" y="-43825"/>
            <a:ext cx="474600" cy="2904900"/>
          </a:xfrm>
          <a:prstGeom prst="bentConnector3">
            <a:avLst>
              <a:gd fmla="val 50000" name="adj1"/>
            </a:avLst>
          </a:prstGeom>
          <a:noFill/>
          <a:ln cap="flat" cmpd="sng" w="9525">
            <a:solidFill>
              <a:srgbClr val="666666"/>
            </a:solidFill>
            <a:prstDash val="solid"/>
            <a:round/>
            <a:headEnd len="med" w="med" type="none"/>
            <a:tailEnd len="med" w="med" type="none"/>
          </a:ln>
        </p:spPr>
      </p:cxnSp>
      <p:sp>
        <p:nvSpPr>
          <p:cNvPr id="621" name="Google Shape;621;p32"/>
          <p:cNvSpPr txBox="1"/>
          <p:nvPr/>
        </p:nvSpPr>
        <p:spPr>
          <a:xfrm>
            <a:off x="280917" y="2220763"/>
            <a:ext cx="2946000" cy="19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 </a:t>
            </a:r>
            <a:r>
              <a:rPr lang="en-GB" sz="700">
                <a:latin typeface="Century Gothic"/>
                <a:ea typeface="Century Gothic"/>
                <a:cs typeface="Century Gothic"/>
                <a:sym typeface="Century Gothic"/>
              </a:rPr>
              <a:t>●     </a:t>
            </a:r>
            <a:r>
              <a:rPr lang="en-GB" sz="700">
                <a:solidFill>
                  <a:schemeClr val="dk1"/>
                </a:solidFill>
                <a:latin typeface="Century Gothic"/>
                <a:ea typeface="Century Gothic"/>
                <a:cs typeface="Century Gothic"/>
                <a:sym typeface="Century Gothic"/>
              </a:rPr>
              <a:t>Associated with T1DM</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Ketone bodies :</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AutoNum type="arabicPeriod"/>
            </a:pPr>
            <a:r>
              <a:rPr lang="en-GB" sz="700">
                <a:solidFill>
                  <a:schemeClr val="dk1"/>
                </a:solidFill>
                <a:latin typeface="Century Gothic"/>
                <a:ea typeface="Century Gothic"/>
                <a:cs typeface="Century Gothic"/>
                <a:sym typeface="Century Gothic"/>
              </a:rPr>
              <a:t>Acetoacetate</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AutoNum type="arabicPeriod"/>
            </a:pPr>
            <a:r>
              <a:rPr lang="en-GB" sz="700">
                <a:solidFill>
                  <a:schemeClr val="dk1"/>
                </a:solidFill>
                <a:latin typeface="Century Gothic"/>
                <a:ea typeface="Century Gothic"/>
                <a:cs typeface="Century Gothic"/>
                <a:sym typeface="Century Gothic"/>
              </a:rPr>
              <a:t>Acetone</a:t>
            </a:r>
            <a:endParaRPr sz="700">
              <a:solidFill>
                <a:schemeClr val="dk1"/>
              </a:solidFill>
              <a:latin typeface="Century Gothic"/>
              <a:ea typeface="Century Gothic"/>
              <a:cs typeface="Century Gothic"/>
              <a:sym typeface="Century Gothic"/>
            </a:endParaRPr>
          </a:p>
          <a:p>
            <a:pPr indent="-273050" lvl="0" marL="457200" rtl="0" algn="l">
              <a:spcBef>
                <a:spcPts val="0"/>
              </a:spcBef>
              <a:spcAft>
                <a:spcPts val="0"/>
              </a:spcAft>
              <a:buClr>
                <a:schemeClr val="dk1"/>
              </a:buClr>
              <a:buSzPts val="700"/>
              <a:buFont typeface="Century Gothic"/>
              <a:buAutoNum type="arabicPeriod"/>
            </a:pPr>
            <a:r>
              <a:rPr lang="en-GB" sz="700">
                <a:solidFill>
                  <a:schemeClr val="dk1"/>
                </a:solidFill>
                <a:latin typeface="Century Gothic"/>
                <a:ea typeface="Century Gothic"/>
                <a:cs typeface="Century Gothic"/>
                <a:sym typeface="Century Gothic"/>
              </a:rPr>
              <a:t>β-Hydroxybutyrate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Ketogenesis:</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Occurs in the hepatocyte mitochondria.</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In uncontrolled DM there is ↑lipolysis in adipose tissue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 [FFA] mobilization to liver → ↑hepatic FA</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oxidation → ↑ acetyl CoA which will be channeled</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into KB synthesis } HMG CoA synthase is the rate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limiting enzyme } The first KB to be synthesized is</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acetoacetate.</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3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Liver lacks the thiophorase enzyme required for ketolysis.</a:t>
            </a:r>
            <a:endParaRPr>
              <a:latin typeface="Century Gothic"/>
              <a:ea typeface="Century Gothic"/>
              <a:cs typeface="Century Gothic"/>
              <a:sym typeface="Century Gothic"/>
            </a:endParaRPr>
          </a:p>
        </p:txBody>
      </p:sp>
      <p:sp>
        <p:nvSpPr>
          <p:cNvPr id="622" name="Google Shape;622;p32"/>
          <p:cNvSpPr txBox="1"/>
          <p:nvPr/>
        </p:nvSpPr>
        <p:spPr>
          <a:xfrm>
            <a:off x="3326775" y="2224025"/>
            <a:ext cx="2946000" cy="22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Common complication of treatment with insulin or oral</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hypoglycemics.</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More common in patients with T1DM.</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Symptoms of sympathetic overactivity (plasma [glucose]</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&lt;3.6 mmol/L, abrupt fall): anxiety, tremors, sweating &amp;</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palpitation</a:t>
            </a:r>
            <a:r>
              <a:rPr lang="en-GB" sz="700">
                <a:solidFill>
                  <a:schemeClr val="dk1"/>
                </a:solidFill>
                <a:latin typeface="Century Gothic"/>
                <a:ea typeface="Century Gothic"/>
                <a:cs typeface="Century Gothic"/>
                <a:sym typeface="Century Gothic"/>
              </a:rPr>
              <a:t>:</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Symptoms of neuroglycopenia (plasma [glucose] &lt; 2.6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mmol/L, gradual fall): headache, confusion, drowsiness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and ultimately loss of consciousness or seizures (at plasma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[glucose] &lt; 1.5 mmol/L)</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Hormonal mechanisms to prevent or correct hypoglycemia:</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Production of insulin</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production of: 1-Epinephrine, 2-glucagon, 3-Growth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hormone, 4-Cortisol.</a:t>
            </a:r>
            <a:endParaRPr>
              <a:latin typeface="Century Gothic"/>
              <a:ea typeface="Century Gothic"/>
              <a:cs typeface="Century Gothic"/>
              <a:sym typeface="Century Gothic"/>
            </a:endParaRPr>
          </a:p>
        </p:txBody>
      </p:sp>
      <p:sp>
        <p:nvSpPr>
          <p:cNvPr id="623" name="Google Shape;623;p32"/>
          <p:cNvSpPr txBox="1"/>
          <p:nvPr/>
        </p:nvSpPr>
        <p:spPr>
          <a:xfrm>
            <a:off x="6272775" y="2231425"/>
            <a:ext cx="2863500" cy="22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Usually occurs in elderly patients with T2DM</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Serum [glucose] is often &gt;50 mmol/L</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Plasma osmolality may reach 380 mosmol/Kg</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     </a:t>
            </a:r>
            <a:r>
              <a:rPr lang="en-GB" sz="700">
                <a:solidFill>
                  <a:schemeClr val="dk1"/>
                </a:solidFill>
                <a:latin typeface="Century Gothic"/>
                <a:ea typeface="Century Gothic"/>
                <a:cs typeface="Century Gothic"/>
                <a:sym typeface="Century Gothic"/>
              </a:rPr>
              <a:t>Insulin levels are adequate to prevent lipolysis and </a:t>
            </a:r>
            <a:endParaRPr sz="7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700">
                <a:solidFill>
                  <a:schemeClr val="dk1"/>
                </a:solidFill>
                <a:latin typeface="Century Gothic"/>
                <a:ea typeface="Century Gothic"/>
                <a:cs typeface="Century Gothic"/>
                <a:sym typeface="Century Gothic"/>
              </a:rPr>
              <a:t>        subsequent ketogenesis</a:t>
            </a:r>
            <a:endParaRPr>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627" name="Shape 627"/>
        <p:cNvGrpSpPr/>
        <p:nvPr/>
      </p:nvGrpSpPr>
      <p:grpSpPr>
        <a:xfrm>
          <a:off x="0" y="0"/>
          <a:ext cx="0" cy="0"/>
          <a:chOff x="0" y="0"/>
          <a:chExt cx="0" cy="0"/>
        </a:xfrm>
      </p:grpSpPr>
      <p:sp>
        <p:nvSpPr>
          <p:cNvPr id="628" name="Google Shape;628;p33"/>
          <p:cNvSpPr txBox="1"/>
          <p:nvPr/>
        </p:nvSpPr>
        <p:spPr>
          <a:xfrm>
            <a:off x="53475" y="685556"/>
            <a:ext cx="5892000" cy="43818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omfortaa"/>
                <a:ea typeface="Comfortaa"/>
                <a:cs typeface="Comfortaa"/>
                <a:sym typeface="Comfortaa"/>
              </a:rPr>
              <a:t> MCQs :</a:t>
            </a:r>
            <a:endParaRPr b="1" sz="1200" u="sng">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Which one of the following is found in a patient with Diabetic ketoacidosis? </a:t>
            </a:r>
            <a:endParaRPr b="1">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Dehydration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Palpitations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Alkalosis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Hypo-osmolar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Where does the ketogenesis occur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Extrahepatic tissue</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Hepatocyte mitochondria</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Cytoplasm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Golgi</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Which one of the following ketone bodies is first to be synthesized in ketogenesis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Acetyl CoA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Acetone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B-Hydroxybutyrate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Acetoacetate</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Q4:</a:t>
            </a:r>
            <a:r>
              <a:rPr b="1" lang="en-GB" sz="1200">
                <a:solidFill>
                  <a:srgbClr val="3C78D8"/>
                </a:solidFill>
                <a:latin typeface="Century Gothic"/>
                <a:ea typeface="Century Gothic"/>
                <a:cs typeface="Century Gothic"/>
                <a:sym typeface="Century Gothic"/>
              </a:rPr>
              <a:t> W</a:t>
            </a:r>
            <a:r>
              <a:rPr b="1" lang="en-GB" sz="1200">
                <a:solidFill>
                  <a:srgbClr val="3C78D8"/>
                </a:solidFill>
                <a:latin typeface="Century Gothic"/>
                <a:ea typeface="Century Gothic"/>
                <a:cs typeface="Century Gothic"/>
                <a:sym typeface="Century Gothic"/>
              </a:rPr>
              <a:t>hich symptom do you expect to see in diabetic patient when plasma glucose &lt;3.6 mmol/L ?</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t>
            </a:r>
            <a:r>
              <a:rPr lang="en-GB" sz="1200">
                <a:solidFill>
                  <a:srgbClr val="434343"/>
                </a:solidFill>
                <a:latin typeface="Exo"/>
                <a:ea typeface="Exo"/>
                <a:cs typeface="Exo"/>
                <a:sym typeface="Exo"/>
              </a:rPr>
              <a:t>confusion</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t>
            </a:r>
            <a:r>
              <a:rPr lang="en-GB" sz="1200">
                <a:solidFill>
                  <a:schemeClr val="dk1"/>
                </a:solidFill>
                <a:latin typeface="Exo"/>
                <a:ea typeface="Exo"/>
                <a:cs typeface="Exo"/>
                <a:sym typeface="Exo"/>
              </a:rPr>
              <a:t>seizures</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a:t>
            </a:r>
            <a:r>
              <a:rPr lang="en-GB" sz="1200">
                <a:solidFill>
                  <a:schemeClr val="dk1"/>
                </a:solidFill>
                <a:latin typeface="Exo"/>
                <a:ea typeface="Exo"/>
                <a:cs typeface="Exo"/>
                <a:sym typeface="Exo"/>
              </a:rPr>
              <a:t>sweating</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diarrhea</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Q5:</a:t>
            </a:r>
            <a:r>
              <a:rPr b="1" lang="en-GB" sz="1200">
                <a:solidFill>
                  <a:srgbClr val="3C78D8"/>
                </a:solidFill>
                <a:latin typeface="Century Gothic"/>
                <a:ea typeface="Century Gothic"/>
                <a:cs typeface="Century Gothic"/>
                <a:sym typeface="Century Gothic"/>
              </a:rPr>
              <a:t> Which of the following components causes </a:t>
            </a:r>
            <a:r>
              <a:rPr b="1" lang="en-GB" sz="1200">
                <a:solidFill>
                  <a:srgbClr val="3C78D8"/>
                </a:solidFill>
                <a:latin typeface="Century Gothic"/>
                <a:ea typeface="Century Gothic"/>
                <a:cs typeface="Century Gothic"/>
                <a:sym typeface="Century Gothic"/>
              </a:rPr>
              <a:t>ketonemia in </a:t>
            </a:r>
            <a:r>
              <a:rPr b="1" lang="en-GB" sz="1200">
                <a:solidFill>
                  <a:srgbClr val="3C78D8"/>
                </a:solidFill>
                <a:latin typeface="Century Gothic"/>
                <a:ea typeface="Century Gothic"/>
                <a:cs typeface="Century Gothic"/>
                <a:sym typeface="Century Gothic"/>
              </a:rPr>
              <a:t>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acetoacetate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glucose </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sodium </a:t>
            </a:r>
            <a:r>
              <a:rPr lang="en-GB" sz="1200">
                <a:solidFill>
                  <a:srgbClr val="434343"/>
                </a:solidFill>
                <a:latin typeface="Century Gothic"/>
                <a:ea typeface="Century Gothic"/>
                <a:cs typeface="Century Gothic"/>
                <a:sym typeface="Century Gothic"/>
              </a:rPr>
              <a:t>bicarbonate</a:t>
            </a:r>
            <a:r>
              <a:rPr lang="en-GB" sz="1200">
                <a:solidFill>
                  <a:srgbClr val="434343"/>
                </a:solidFill>
                <a:latin typeface="Century Gothic"/>
                <a:ea typeface="Century Gothic"/>
                <a:cs typeface="Century Gothic"/>
                <a:sym typeface="Century Gothic"/>
              </a:rPr>
              <a:t>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Q6:</a:t>
            </a:r>
            <a:r>
              <a:rPr b="1" lang="en-GB" sz="1200">
                <a:solidFill>
                  <a:srgbClr val="3C78D8"/>
                </a:solidFill>
                <a:latin typeface="Century Gothic"/>
                <a:ea typeface="Century Gothic"/>
                <a:cs typeface="Century Gothic"/>
                <a:sym typeface="Century Gothic"/>
              </a:rPr>
              <a:t> Which one of the </a:t>
            </a:r>
            <a:r>
              <a:rPr b="1" lang="en-GB" sz="1200">
                <a:solidFill>
                  <a:srgbClr val="3C78D8"/>
                </a:solidFill>
                <a:latin typeface="Century Gothic"/>
                <a:ea typeface="Century Gothic"/>
                <a:cs typeface="Century Gothic"/>
                <a:sym typeface="Century Gothic"/>
              </a:rPr>
              <a:t>following is the cause of production of ketone bodies in patient with 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 </a:t>
            </a:r>
            <a:r>
              <a:rPr lang="en-GB" sz="1200">
                <a:solidFill>
                  <a:srgbClr val="434343"/>
                </a:solidFill>
                <a:latin typeface="Century Gothic"/>
                <a:ea typeface="Century Gothic"/>
                <a:cs typeface="Century Gothic"/>
                <a:sym typeface="Century Gothic"/>
              </a:rPr>
              <a:t>↓ lipolysis in adipose tissue</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 hepatic glucose output</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 hepatic uptake of FFAs        </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 protein degradation in muscle</a:t>
            </a:r>
            <a:endParaRPr sz="1200">
              <a:solidFill>
                <a:srgbClr val="434343"/>
              </a:solidFill>
              <a:latin typeface="Century Gothic"/>
              <a:ea typeface="Century Gothic"/>
              <a:cs typeface="Century Gothic"/>
              <a:sym typeface="Century Gothic"/>
            </a:endParaRPr>
          </a:p>
          <a:p>
            <a:pPr indent="0" lvl="0" marL="171450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629" name="Google Shape;629;p33"/>
          <p:cNvSpPr txBox="1"/>
          <p:nvPr/>
        </p:nvSpPr>
        <p:spPr>
          <a:xfrm>
            <a:off x="6002900" y="685556"/>
            <a:ext cx="3058800" cy="21567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omfortaa"/>
                <a:ea typeface="Comfortaa"/>
                <a:cs typeface="Comfortaa"/>
                <a:sym typeface="Comfortaa"/>
              </a:rPr>
              <a:t> SAQs :</a:t>
            </a:r>
            <a:endParaRPr b="1" sz="1500" u="sng">
              <a:solidFill>
                <a:srgbClr val="FFFFFF"/>
              </a:solidFill>
              <a:highlight>
                <a:srgbClr val="3C78D8"/>
              </a:highlight>
              <a:latin typeface="Comfortaa"/>
              <a:ea typeface="Comfortaa"/>
              <a:cs typeface="Comfortaa"/>
              <a:sym typeface="Comfortaa"/>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What are the triad of 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What are the </a:t>
            </a:r>
            <a:r>
              <a:rPr b="1" lang="en-GB" sz="1200">
                <a:solidFill>
                  <a:srgbClr val="3C78D8"/>
                </a:solidFill>
                <a:latin typeface="Century Gothic"/>
                <a:ea typeface="Century Gothic"/>
                <a:cs typeface="Century Gothic"/>
                <a:sym typeface="Century Gothic"/>
              </a:rPr>
              <a:t>Manifestations of DKA?</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Why </a:t>
            </a:r>
            <a:r>
              <a:rPr b="1" lang="en-GB" sz="1200">
                <a:solidFill>
                  <a:srgbClr val="3C78D8"/>
                </a:solidFill>
                <a:latin typeface="Century Gothic"/>
                <a:ea typeface="Century Gothic"/>
                <a:cs typeface="Century Gothic"/>
                <a:sym typeface="Century Gothic"/>
              </a:rPr>
              <a:t>hypoglycemia is a medical emergency?</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Q4:</a:t>
            </a:r>
            <a:r>
              <a:rPr b="1" lang="en-GB" sz="1200">
                <a:solidFill>
                  <a:srgbClr val="3C78D8"/>
                </a:solidFill>
                <a:latin typeface="Century Gothic"/>
                <a:ea typeface="Century Gothic"/>
                <a:cs typeface="Century Gothic"/>
                <a:sym typeface="Century Gothic"/>
              </a:rPr>
              <a:t> </a:t>
            </a:r>
            <a:r>
              <a:rPr b="1" lang="en-GB" sz="1100">
                <a:solidFill>
                  <a:srgbClr val="3C78D8"/>
                </a:solidFill>
                <a:latin typeface="Century Gothic"/>
                <a:ea typeface="Century Gothic"/>
                <a:cs typeface="Century Gothic"/>
                <a:sym typeface="Century Gothic"/>
              </a:rPr>
              <a:t>W</a:t>
            </a:r>
            <a:r>
              <a:rPr b="1" lang="en-GB" sz="1100">
                <a:solidFill>
                  <a:srgbClr val="3C78D8"/>
                </a:solidFill>
                <a:latin typeface="Century Gothic"/>
                <a:ea typeface="Century Gothic"/>
                <a:cs typeface="Century Gothic"/>
                <a:sym typeface="Century Gothic"/>
              </a:rPr>
              <a:t>hat is the </a:t>
            </a:r>
            <a:r>
              <a:rPr b="1" lang="en-GB" sz="1100">
                <a:solidFill>
                  <a:srgbClr val="3C78D8"/>
                </a:solidFill>
                <a:latin typeface="Century Gothic"/>
                <a:ea typeface="Century Gothic"/>
                <a:cs typeface="Century Gothic"/>
                <a:sym typeface="Century Gothic"/>
              </a:rPr>
              <a:t>neuroglycopenia symptoms and at which PG level occurs?</a:t>
            </a:r>
            <a:endParaRPr b="1" sz="11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630" name="Google Shape;630;p33"/>
          <p:cNvSpPr txBox="1"/>
          <p:nvPr/>
        </p:nvSpPr>
        <p:spPr>
          <a:xfrm>
            <a:off x="6002750" y="3036972"/>
            <a:ext cx="3058800" cy="2763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GB" sz="800">
                <a:solidFill>
                  <a:srgbClr val="D8D8D8"/>
                </a:solidFill>
                <a:latin typeface="Century Gothic"/>
                <a:ea typeface="Century Gothic"/>
                <a:cs typeface="Century Gothic"/>
                <a:sym typeface="Century Gothic"/>
              </a:rPr>
              <a:t>1) A        2)   B       3)  D        4) C       5) A   </a:t>
            </a:r>
            <a:r>
              <a:rPr lang="en-GB" sz="800">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6</a:t>
            </a:r>
            <a:r>
              <a:rPr lang="en-GB" sz="800">
                <a:solidFill>
                  <a:srgbClr val="D8D8D8"/>
                </a:solidFill>
                <a:latin typeface="Century Gothic"/>
                <a:ea typeface="Century Gothic"/>
                <a:cs typeface="Century Gothic"/>
                <a:sym typeface="Century Gothic"/>
              </a:rPr>
              <a:t>) C</a:t>
            </a:r>
            <a:endParaRPr sz="800">
              <a:solidFill>
                <a:srgbClr val="D8D8D8"/>
              </a:solidFill>
              <a:latin typeface="Century Gothic"/>
              <a:ea typeface="Century Gothic"/>
              <a:cs typeface="Century Gothic"/>
              <a:sym typeface="Century Gothic"/>
            </a:endParaRPr>
          </a:p>
        </p:txBody>
      </p:sp>
      <p:sp>
        <p:nvSpPr>
          <p:cNvPr id="631" name="Google Shape;631;p33"/>
          <p:cNvSpPr txBox="1"/>
          <p:nvPr/>
        </p:nvSpPr>
        <p:spPr>
          <a:xfrm>
            <a:off x="5885450" y="2842188"/>
            <a:ext cx="19779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MCQs </a:t>
            </a:r>
            <a:r>
              <a:rPr b="1" i="0" lang="en-GB" sz="700" u="none" cap="none" strike="noStrike">
                <a:solidFill>
                  <a:srgbClr val="434343"/>
                </a:solidFill>
                <a:highlight>
                  <a:srgbClr val="FFFFFF"/>
                </a:highlight>
                <a:latin typeface="Century Gothic"/>
                <a:ea typeface="Century Gothic"/>
                <a:cs typeface="Century Gothic"/>
                <a:sym typeface="Century Gothic"/>
              </a:rPr>
              <a:t>Answer</a:t>
            </a:r>
            <a:r>
              <a:rPr b="1" lang="en-GB" sz="700">
                <a:solidFill>
                  <a:srgbClr val="434343"/>
                </a:solidFill>
                <a:highlight>
                  <a:srgbClr val="FFFFFF"/>
                </a:highlight>
                <a:latin typeface="Century Gothic"/>
                <a:ea typeface="Century Gothic"/>
                <a:cs typeface="Century Gothic"/>
                <a:sym typeface="Century Gothic"/>
              </a:rPr>
              <a:t>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632" name="Google Shape;632;p33"/>
          <p:cNvSpPr txBox="1"/>
          <p:nvPr/>
        </p:nvSpPr>
        <p:spPr>
          <a:xfrm>
            <a:off x="5885450" y="3380628"/>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SAQs </a:t>
            </a:r>
            <a:r>
              <a:rPr b="1" i="0" lang="en-GB" sz="700" u="none" cap="none" strike="noStrike">
                <a:solidFill>
                  <a:srgbClr val="434343"/>
                </a:solidFill>
                <a:highlight>
                  <a:srgbClr val="FFFFFF"/>
                </a:highlight>
                <a:latin typeface="Century Gothic"/>
                <a:ea typeface="Century Gothic"/>
                <a:cs typeface="Century Gothic"/>
                <a:sym typeface="Century Gothic"/>
              </a:rPr>
              <a:t>Answe</a:t>
            </a:r>
            <a:r>
              <a:rPr b="1" lang="en-GB" sz="700">
                <a:solidFill>
                  <a:srgbClr val="434343"/>
                </a:solidFill>
                <a:highlight>
                  <a:srgbClr val="FFFFFF"/>
                </a:highlight>
                <a:latin typeface="Century Gothic"/>
                <a:ea typeface="Century Gothic"/>
                <a:cs typeface="Century Gothic"/>
                <a:sym typeface="Century Gothic"/>
              </a:rPr>
              <a:t>r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633" name="Google Shape;633;p33"/>
          <p:cNvSpPr txBox="1"/>
          <p:nvPr/>
        </p:nvSpPr>
        <p:spPr>
          <a:xfrm>
            <a:off x="6002750" y="3589244"/>
            <a:ext cx="3058800" cy="14781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09550" lvl="0" marL="254000" marR="0" rtl="0" algn="l">
              <a:lnSpc>
                <a:spcPct val="100000"/>
              </a:lnSpc>
              <a:spcBef>
                <a:spcPts val="0"/>
              </a:spcBef>
              <a:spcAft>
                <a:spcPts val="0"/>
              </a:spcAft>
              <a:buClr>
                <a:srgbClr val="CACACA"/>
              </a:buClr>
              <a:buSzPts val="700"/>
              <a:buFont typeface="Century Gothic"/>
              <a:buAutoNum type="arabicParenR"/>
            </a:pPr>
            <a:r>
              <a:rPr lang="en-GB" sz="700">
                <a:solidFill>
                  <a:srgbClr val="D8D8D8"/>
                </a:solidFill>
                <a:latin typeface="Century Gothic"/>
                <a:ea typeface="Century Gothic"/>
                <a:cs typeface="Century Gothic"/>
                <a:sym typeface="Century Gothic"/>
              </a:rPr>
              <a:t>Ketonemia , Hyperglycemia,High anion gap metabolic acidosis</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600"/>
              </a:spcBef>
              <a:spcAft>
                <a:spcPts val="0"/>
              </a:spcAft>
              <a:buClr>
                <a:srgbClr val="D8D8D8"/>
              </a:buClr>
              <a:buSzPts val="700"/>
              <a:buFont typeface="Century Gothic"/>
              <a:buAutoNum type="arabicParenR"/>
            </a:pPr>
            <a:r>
              <a:rPr lang="en-GB" sz="700">
                <a:solidFill>
                  <a:srgbClr val="D8D8D8"/>
                </a:solidFill>
                <a:latin typeface="Century Gothic"/>
                <a:ea typeface="Century Gothic"/>
                <a:cs typeface="Century Gothic"/>
                <a:sym typeface="Century Gothic"/>
              </a:rPr>
              <a:t>Fruity odor on the breath (acetone) , acidosis , dehydration</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700"/>
              </a:spcBef>
              <a:spcAft>
                <a:spcPts val="0"/>
              </a:spcAft>
              <a:buClr>
                <a:srgbClr val="D8D8D8"/>
              </a:buClr>
              <a:buSzPts val="700"/>
              <a:buFont typeface="Century Gothic"/>
              <a:buAutoNum type="arabicParenR"/>
            </a:pPr>
            <a:r>
              <a:rPr lang="en-GB" sz="700">
                <a:solidFill>
                  <a:srgbClr val="D8D8D8"/>
                </a:solidFill>
                <a:latin typeface="Century Gothic"/>
                <a:ea typeface="Century Gothic"/>
                <a:cs typeface="Century Gothic"/>
                <a:sym typeface="Century Gothic"/>
              </a:rPr>
              <a:t>The brain has absolute requirement for a continuous supply of glucose otherwise he will loss his function or die</a:t>
            </a:r>
            <a:endParaRPr sz="700">
              <a:solidFill>
                <a:srgbClr val="D8D8D8"/>
              </a:solidFill>
              <a:latin typeface="Century Gothic"/>
              <a:ea typeface="Century Gothic"/>
              <a:cs typeface="Century Gothic"/>
              <a:sym typeface="Century Gothic"/>
            </a:endParaRPr>
          </a:p>
          <a:p>
            <a:pPr indent="-209550" lvl="0" marL="254000" marR="0" rtl="0" algn="l">
              <a:lnSpc>
                <a:spcPct val="100000"/>
              </a:lnSpc>
              <a:spcBef>
                <a:spcPts val="700"/>
              </a:spcBef>
              <a:spcAft>
                <a:spcPts val="0"/>
              </a:spcAft>
              <a:buClr>
                <a:srgbClr val="D8D8D8"/>
              </a:buClr>
              <a:buSzPts val="700"/>
              <a:buFont typeface="Century Gothic"/>
              <a:buAutoNum type="arabicParenR"/>
            </a:pPr>
            <a:r>
              <a:rPr lang="en-GB" sz="700">
                <a:solidFill>
                  <a:srgbClr val="D8D8D8"/>
                </a:solidFill>
                <a:latin typeface="Century Gothic"/>
                <a:ea typeface="Century Gothic"/>
                <a:cs typeface="Century Gothic"/>
                <a:sym typeface="Century Gothic"/>
              </a:rPr>
              <a:t>Headache, Confusion, drowsiness and loss of consciousness or seizure. Lower than 2.6 mol/L.</a:t>
            </a:r>
            <a:endParaRPr sz="700">
              <a:solidFill>
                <a:srgbClr val="D8D8D8"/>
              </a:solidFill>
              <a:latin typeface="Century Gothic"/>
              <a:ea typeface="Century Gothic"/>
              <a:cs typeface="Century Gothic"/>
              <a:sym typeface="Century Gothic"/>
            </a:endParaRPr>
          </a:p>
        </p:txBody>
      </p:sp>
      <p:sp>
        <p:nvSpPr>
          <p:cNvPr id="634" name="Google Shape;634;p33"/>
          <p:cNvSpPr txBox="1"/>
          <p:nvPr/>
        </p:nvSpPr>
        <p:spPr>
          <a:xfrm>
            <a:off x="0" y="0"/>
            <a:ext cx="9144000" cy="673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000">
                <a:solidFill>
                  <a:srgbClr val="FFFFFF"/>
                </a:solidFill>
                <a:latin typeface="Comfortaa"/>
                <a:ea typeface="Comfortaa"/>
                <a:cs typeface="Comfortaa"/>
                <a:sym typeface="Comfortaa"/>
              </a:rPr>
              <a:t>Quiz</a:t>
            </a:r>
            <a:endParaRPr sz="3000">
              <a:solidFill>
                <a:srgbClr val="FFFFFF"/>
              </a:solidFill>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Google Shape;639;p34"/>
          <p:cNvSpPr txBox="1"/>
          <p:nvPr/>
        </p:nvSpPr>
        <p:spPr>
          <a:xfrm>
            <a:off x="2277338" y="1370550"/>
            <a:ext cx="2159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Alkassem Binobaid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latin typeface="Century Gothic"/>
                <a:ea typeface="Century Gothic"/>
                <a:cs typeface="Century Gothic"/>
                <a:sym typeface="Century Gothic"/>
              </a:rPr>
              <a:t>Fahad Alsultan</a:t>
            </a:r>
            <a:endParaRPr sz="1100">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Fares Aldokhayel</a:t>
            </a:r>
            <a:endParaRPr sz="1100">
              <a:latin typeface="Century Gothic"/>
              <a:ea typeface="Century Gothic"/>
              <a:cs typeface="Century Gothic"/>
              <a:sym typeface="Century Gothic"/>
            </a:endParaRPr>
          </a:p>
          <a:p>
            <a:pPr indent="0" lvl="0" marL="342900" rtl="0" algn="l">
              <a:spcBef>
                <a:spcPts val="0"/>
              </a:spcBef>
              <a:spcAft>
                <a:spcPts val="0"/>
              </a:spcAft>
              <a:buNone/>
            </a:pPr>
            <a:r>
              <a:rPr b="1" lang="en-GB" sz="1100">
                <a:solidFill>
                  <a:srgbClr val="000000"/>
                </a:solidFill>
                <a:latin typeface="Century Gothic"/>
                <a:ea typeface="Century Gothic"/>
                <a:cs typeface="Century Gothic"/>
                <a:sym typeface="Century Gothic"/>
              </a:rPr>
              <a:t>Khayyal Alderaan</a:t>
            </a:r>
            <a:endParaRPr b="1"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Mashal Abaalkhail</a:t>
            </a:r>
            <a:endParaRPr sz="1100">
              <a:solidFill>
                <a:srgbClr val="000000"/>
              </a:solidFill>
              <a:latin typeface="Century Gothic"/>
              <a:ea typeface="Century Gothic"/>
              <a:cs typeface="Century Gothic"/>
              <a:sym typeface="Century Gothic"/>
            </a:endParaRPr>
          </a:p>
          <a:p>
            <a:pPr indent="0" lvl="0" marL="342900" rtl="0" algn="l">
              <a:spcBef>
                <a:spcPts val="0"/>
              </a:spcBef>
              <a:spcAft>
                <a:spcPts val="0"/>
              </a:spcAft>
              <a:buNone/>
            </a:pPr>
            <a:r>
              <a:rPr b="1" lang="en-GB" sz="1100">
                <a:solidFill>
                  <a:srgbClr val="000000"/>
                </a:solidFill>
                <a:latin typeface="Century Gothic"/>
                <a:ea typeface="Century Gothic"/>
                <a:cs typeface="Century Gothic"/>
                <a:sym typeface="Century Gothic"/>
              </a:rPr>
              <a:t>Naif Alsolais</a:t>
            </a:r>
            <a:endParaRPr b="1"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Omar Alyabis</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Omar Saeed</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Rayyan Almousa</a:t>
            </a:r>
            <a:endParaRPr sz="1100">
              <a:solidFill>
                <a:srgbClr val="000000"/>
              </a:solidFill>
              <a:latin typeface="Century Gothic"/>
              <a:ea typeface="Century Gothic"/>
              <a:cs typeface="Century Gothic"/>
              <a:sym typeface="Century Gothic"/>
            </a:endParaRPr>
          </a:p>
          <a:p>
            <a:pPr indent="-234950" lvl="0" marL="342900" rtl="0" algn="l">
              <a:spcBef>
                <a:spcPts val="0"/>
              </a:spcBef>
              <a:spcAft>
                <a:spcPts val="0"/>
              </a:spcAft>
              <a:buClr>
                <a:srgbClr val="000000"/>
              </a:buClr>
              <a:buSzPts val="1100"/>
              <a:buFont typeface="Century Gothic"/>
              <a:buChar char="●"/>
            </a:pPr>
            <a:r>
              <a:rPr lang="en-GB" sz="1100">
                <a:solidFill>
                  <a:srgbClr val="000000"/>
                </a:solidFill>
                <a:latin typeface="Century Gothic"/>
                <a:ea typeface="Century Gothic"/>
                <a:cs typeface="Century Gothic"/>
                <a:sym typeface="Century Gothic"/>
              </a:rPr>
              <a:t>Yazen Bajeaifer</a:t>
            </a:r>
            <a:endParaRPr sz="1100">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640" name="Google Shape;640;p34"/>
          <p:cNvSpPr txBox="1"/>
          <p:nvPr/>
        </p:nvSpPr>
        <p:spPr>
          <a:xfrm>
            <a:off x="181500" y="1623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latin typeface="Century Gothic"/>
                <a:ea typeface="Century Gothic"/>
                <a:cs typeface="Century Gothic"/>
                <a:sym typeface="Century Gothic"/>
              </a:rPr>
              <a:t>Team members</a:t>
            </a:r>
            <a:endParaRPr sz="2700">
              <a:solidFill>
                <a:srgbClr val="FFFFFF"/>
              </a:solidFill>
              <a:latin typeface="Century Gothic"/>
              <a:ea typeface="Century Gothic"/>
              <a:cs typeface="Century Gothic"/>
              <a:sym typeface="Century Gothic"/>
            </a:endParaRPr>
          </a:p>
        </p:txBody>
      </p:sp>
      <p:sp>
        <p:nvSpPr>
          <p:cNvPr id="641" name="Google Shape;641;p34"/>
          <p:cNvSpPr txBox="1"/>
          <p:nvPr/>
        </p:nvSpPr>
        <p:spPr>
          <a:xfrm>
            <a:off x="203168" y="1370750"/>
            <a:ext cx="1931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Ajeed Al-Rashoud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Alwateen Albalawi</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Amira AlDakhilallah</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solidFill>
                  <a:schemeClr val="dk1"/>
                </a:solidFill>
                <a:latin typeface="Century Gothic"/>
                <a:ea typeface="Century Gothic"/>
                <a:cs typeface="Century Gothic"/>
                <a:sym typeface="Century Gothic"/>
              </a:rPr>
              <a:t>Deema Almaziad</a:t>
            </a:r>
            <a:r>
              <a:rPr lang="en-GB" sz="1100">
                <a:latin typeface="Century Gothic"/>
                <a:ea typeface="Century Gothic"/>
                <a:cs typeface="Century Gothic"/>
                <a:sym typeface="Century Gothic"/>
              </a:rPr>
              <a:t>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Ghaliah Alnufaei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Haifa Alwaily</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Leena Alnassar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Lama Aldakhil</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Lamiss Alzahrani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Nouf Alhumaidhi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Noura Alturki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Sarah Alkhalife</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Shahd Alsalamah                          </a:t>
            </a:r>
            <a:endParaRPr sz="1100">
              <a:latin typeface="Century Gothic"/>
              <a:ea typeface="Century Gothic"/>
              <a:cs typeface="Century Gothic"/>
              <a:sym typeface="Century Gothic"/>
            </a:endParaRPr>
          </a:p>
          <a:p>
            <a:pPr indent="-234950" lvl="0" marL="3429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Taif Alotaibi</a:t>
            </a:r>
            <a:endParaRPr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p:txBody>
      </p:sp>
      <p:sp>
        <p:nvSpPr>
          <p:cNvPr id="642" name="Google Shape;642;p34"/>
          <p:cNvSpPr txBox="1"/>
          <p:nvPr/>
        </p:nvSpPr>
        <p:spPr>
          <a:xfrm>
            <a:off x="338925" y="4592725"/>
            <a:ext cx="16596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Lina Alosaimi</a:t>
            </a:r>
            <a:endParaRPr sz="1700">
              <a:solidFill>
                <a:schemeClr val="dk1"/>
              </a:solidFill>
              <a:latin typeface="Century Gothic"/>
              <a:ea typeface="Century Gothic"/>
              <a:cs typeface="Century Gothic"/>
              <a:sym typeface="Century Gothic"/>
            </a:endParaRPr>
          </a:p>
        </p:txBody>
      </p:sp>
      <p:sp>
        <p:nvSpPr>
          <p:cNvPr id="643" name="Google Shape;643;p34"/>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4" name="Google Shape;644;p34"/>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645" name="Google Shape;645;p34"/>
          <p:cNvSpPr txBox="1"/>
          <p:nvPr/>
        </p:nvSpPr>
        <p:spPr>
          <a:xfrm>
            <a:off x="5230650" y="602349"/>
            <a:ext cx="3826200" cy="981900"/>
          </a:xfrm>
          <a:prstGeom prst="rect">
            <a:avLst/>
          </a:prstGeom>
          <a:noFill/>
          <a:ln>
            <a:noFill/>
          </a:ln>
        </p:spPr>
        <p:txBody>
          <a:bodyPr anchorCtr="0" anchor="t" bIns="34275" lIns="68575" spcFirstLastPara="1" rIns="68575" wrap="square" tIns="34275">
            <a:noAutofit/>
          </a:bodyPr>
          <a:lstStyle/>
          <a:p>
            <a:pPr indent="-260350" lvl="0" marL="342900" rtl="0" algn="l">
              <a:spcBef>
                <a:spcPts val="0"/>
              </a:spcBef>
              <a:spcAft>
                <a:spcPts val="0"/>
              </a:spcAft>
              <a:buClr>
                <a:srgbClr val="FFFFFF"/>
              </a:buClr>
              <a:buSzPts val="1500"/>
              <a:buFont typeface="Century Gothic"/>
              <a:buChar char="★"/>
            </a:pPr>
            <a:r>
              <a:rPr b="1" lang="en-GB" sz="1500">
                <a:solidFill>
                  <a:srgbClr val="FFFFFF"/>
                </a:solidFill>
                <a:latin typeface="Century Gothic"/>
                <a:ea typeface="Century Gothic"/>
                <a:cs typeface="Century Gothic"/>
                <a:sym typeface="Century Gothic"/>
              </a:rPr>
              <a:t>We must all suffer one of two things: the pain of discipline or the pain of regret and disappointment</a:t>
            </a:r>
            <a:endParaRPr b="1" sz="15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b="1" sz="1000">
              <a:solidFill>
                <a:srgbClr val="FFFFFF"/>
              </a:solidFill>
              <a:latin typeface="Century Gothic"/>
              <a:ea typeface="Century Gothic"/>
              <a:cs typeface="Century Gothic"/>
              <a:sym typeface="Century Gothic"/>
            </a:endParaRPr>
          </a:p>
        </p:txBody>
      </p:sp>
      <p:sp>
        <p:nvSpPr>
          <p:cNvPr id="646" name="Google Shape;646;p34"/>
          <p:cNvSpPr txBox="1"/>
          <p:nvPr/>
        </p:nvSpPr>
        <p:spPr>
          <a:xfrm>
            <a:off x="181500" y="969850"/>
            <a:ext cx="14544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latin typeface="Century Gothic"/>
                <a:ea typeface="Century Gothic"/>
                <a:cs typeface="Century Gothic"/>
                <a:sym typeface="Century Gothic"/>
              </a:rPr>
              <a:t>Girls Team:</a:t>
            </a:r>
            <a:endParaRPr b="1" sz="1500">
              <a:latin typeface="Century Gothic"/>
              <a:ea typeface="Century Gothic"/>
              <a:cs typeface="Century Gothic"/>
              <a:sym typeface="Century Gothic"/>
            </a:endParaRPr>
          </a:p>
        </p:txBody>
      </p:sp>
      <p:pic>
        <p:nvPicPr>
          <p:cNvPr id="647" name="Google Shape;647;p34"/>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648" name="Google Shape;648;p34">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649" name="Google Shape;649;p34">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650" name="Google Shape;650;p34"/>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800">
                <a:solidFill>
                  <a:srgbClr val="FFFFFF"/>
                </a:solidFill>
              </a:rPr>
              <a:t>We hear you</a:t>
            </a:r>
            <a:endParaRPr sz="800">
              <a:solidFill>
                <a:srgbClr val="FFFFFF"/>
              </a:solidFill>
            </a:endParaRPr>
          </a:p>
        </p:txBody>
      </p:sp>
      <p:sp>
        <p:nvSpPr>
          <p:cNvPr id="651" name="Google Shape;651;p34"/>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latin typeface="Century Gothic"/>
                <a:ea typeface="Century Gothic"/>
                <a:cs typeface="Century Gothic"/>
                <a:sym typeface="Century Gothic"/>
              </a:rPr>
              <a:t>Team Leaders</a:t>
            </a:r>
            <a:endParaRPr sz="2700">
              <a:solidFill>
                <a:srgbClr val="FFFFFF"/>
              </a:solidFill>
              <a:latin typeface="Century Gothic"/>
              <a:ea typeface="Century Gothic"/>
              <a:cs typeface="Century Gothic"/>
              <a:sym typeface="Century Gothic"/>
            </a:endParaRPr>
          </a:p>
        </p:txBody>
      </p:sp>
      <p:sp>
        <p:nvSpPr>
          <p:cNvPr id="652" name="Google Shape;652;p34"/>
          <p:cNvSpPr txBox="1"/>
          <p:nvPr/>
        </p:nvSpPr>
        <p:spPr>
          <a:xfrm>
            <a:off x="2632500" y="4592725"/>
            <a:ext cx="21591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entury Gothic"/>
                <a:ea typeface="Century Gothic"/>
                <a:cs typeface="Century Gothic"/>
                <a:sym typeface="Century Gothic"/>
              </a:rPr>
              <a:t>Mohannad Alqarni</a:t>
            </a:r>
            <a:endParaRPr sz="1700">
              <a:solidFill>
                <a:schemeClr val="dk1"/>
              </a:solidFill>
              <a:latin typeface="Century Gothic"/>
              <a:ea typeface="Century Gothic"/>
              <a:cs typeface="Century Gothic"/>
              <a:sym typeface="Century Gothic"/>
            </a:endParaRPr>
          </a:p>
        </p:txBody>
      </p:sp>
      <p:sp>
        <p:nvSpPr>
          <p:cNvPr id="653" name="Google Shape;653;p34"/>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latin typeface="Century Gothic"/>
                <a:ea typeface="Century Gothic"/>
                <a:cs typeface="Century Gothic"/>
                <a:sym typeface="Century Gothic"/>
              </a:rPr>
              <a:t>Boys Team:</a:t>
            </a:r>
            <a:endParaRPr b="1" sz="1500">
              <a:latin typeface="Century Gothic"/>
              <a:ea typeface="Century Gothic"/>
              <a:cs typeface="Century Gothic"/>
              <a:sym typeface="Century Gothic"/>
            </a:endParaRPr>
          </a:p>
        </p:txBody>
      </p:sp>
      <p:pic>
        <p:nvPicPr>
          <p:cNvPr id="654" name="Google Shape;654;p34">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pic>
        <p:nvPicPr>
          <p:cNvPr id="655" name="Google Shape;655;p34"/>
          <p:cNvPicPr preferRelativeResize="0"/>
          <p:nvPr/>
        </p:nvPicPr>
        <p:blipFill>
          <a:blip r:embed="rId10">
            <a:alphaModFix/>
          </a:blip>
          <a:stretch>
            <a:fillRect/>
          </a:stretch>
        </p:blipFill>
        <p:spPr>
          <a:xfrm>
            <a:off x="1320425" y="827500"/>
            <a:ext cx="548700" cy="548700"/>
          </a:xfrm>
          <a:prstGeom prst="rect">
            <a:avLst/>
          </a:prstGeom>
          <a:noFill/>
          <a:ln>
            <a:noFill/>
          </a:ln>
        </p:spPr>
      </p:pic>
      <p:pic>
        <p:nvPicPr>
          <p:cNvPr id="656" name="Google Shape;656;p34"/>
          <p:cNvPicPr preferRelativeResize="0"/>
          <p:nvPr/>
        </p:nvPicPr>
        <p:blipFill>
          <a:blip r:embed="rId11">
            <a:alphaModFix/>
          </a:blip>
          <a:stretch>
            <a:fillRect/>
          </a:stretch>
        </p:blipFill>
        <p:spPr>
          <a:xfrm>
            <a:off x="3666325" y="827500"/>
            <a:ext cx="548700" cy="548700"/>
          </a:xfrm>
          <a:prstGeom prst="rect">
            <a:avLst/>
          </a:prstGeom>
          <a:noFill/>
          <a:ln>
            <a:noFill/>
          </a:ln>
        </p:spPr>
      </p:pic>
      <p:sp>
        <p:nvSpPr>
          <p:cNvPr id="657" name="Google Shape;657;p34"/>
          <p:cNvSpPr/>
          <p:nvPr/>
        </p:nvSpPr>
        <p:spPr>
          <a:xfrm>
            <a:off x="2430000" y="196560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658" name="Google Shape;658;p34"/>
          <p:cNvSpPr/>
          <p:nvPr/>
        </p:nvSpPr>
        <p:spPr>
          <a:xfrm>
            <a:off x="2430000" y="230040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0"/>
          <p:cNvSpPr/>
          <p:nvPr/>
        </p:nvSpPr>
        <p:spPr>
          <a:xfrm>
            <a:off x="399034" y="145566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Century Gothic"/>
              <a:ea typeface="Century Gothic"/>
              <a:cs typeface="Century Gothic"/>
              <a:sym typeface="Century Gothic"/>
            </a:endParaRPr>
          </a:p>
        </p:txBody>
      </p:sp>
      <p:sp>
        <p:nvSpPr>
          <p:cNvPr id="98" name="Google Shape;98;p20"/>
          <p:cNvSpPr/>
          <p:nvPr/>
        </p:nvSpPr>
        <p:spPr>
          <a:xfrm>
            <a:off x="399030" y="94057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99" name="Google Shape;99;p20"/>
          <p:cNvSpPr txBox="1"/>
          <p:nvPr/>
        </p:nvSpPr>
        <p:spPr>
          <a:xfrm>
            <a:off x="463150" y="298475"/>
            <a:ext cx="2783700" cy="39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3C78D8"/>
                </a:solidFill>
                <a:latin typeface="Comfortaa"/>
                <a:ea typeface="Comfortaa"/>
                <a:cs typeface="Comfortaa"/>
                <a:sym typeface="Comfortaa"/>
              </a:rPr>
              <a:t> Lecture’s Outlines</a:t>
            </a:r>
            <a:r>
              <a:rPr b="1" lang="en-GB" sz="2400">
                <a:solidFill>
                  <a:srgbClr val="3C78D8"/>
                </a:solidFill>
                <a:latin typeface="Comfortaa"/>
                <a:ea typeface="Comfortaa"/>
                <a:cs typeface="Comfortaa"/>
                <a:sym typeface="Comfortaa"/>
              </a:rPr>
              <a:t>:</a:t>
            </a:r>
            <a:endParaRPr sz="2400">
              <a:solidFill>
                <a:srgbClr val="3C78D8"/>
              </a:solidFill>
              <a:latin typeface="Comfortaa"/>
              <a:ea typeface="Comfortaa"/>
              <a:cs typeface="Comfortaa"/>
              <a:sym typeface="Comfortaa"/>
            </a:endParaRPr>
          </a:p>
        </p:txBody>
      </p:sp>
      <p:sp>
        <p:nvSpPr>
          <p:cNvPr id="100" name="Google Shape;100;p20"/>
          <p:cNvSpPr/>
          <p:nvPr/>
        </p:nvSpPr>
        <p:spPr>
          <a:xfrm>
            <a:off x="399029" y="197642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Century Gothic"/>
              <a:ea typeface="Century Gothic"/>
              <a:cs typeface="Century Gothic"/>
              <a:sym typeface="Century Gothic"/>
            </a:endParaRPr>
          </a:p>
        </p:txBody>
      </p:sp>
      <p:sp>
        <p:nvSpPr>
          <p:cNvPr id="101" name="Google Shape;101;p20"/>
          <p:cNvSpPr/>
          <p:nvPr/>
        </p:nvSpPr>
        <p:spPr>
          <a:xfrm>
            <a:off x="3504117" y="88147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02" name="Google Shape;102;p20"/>
          <p:cNvSpPr txBox="1"/>
          <p:nvPr>
            <p:ph idx="1" type="body"/>
          </p:nvPr>
        </p:nvSpPr>
        <p:spPr>
          <a:xfrm>
            <a:off x="677792" y="881475"/>
            <a:ext cx="17532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800">
                <a:solidFill>
                  <a:srgbClr val="434343"/>
                </a:solidFill>
              </a:rPr>
              <a:t>Diabetic Complications</a:t>
            </a:r>
            <a:endParaRPr b="1" sz="800">
              <a:solidFill>
                <a:srgbClr val="434343"/>
              </a:solidFill>
              <a:latin typeface="Century Gothic"/>
              <a:ea typeface="Century Gothic"/>
              <a:cs typeface="Century Gothic"/>
              <a:sym typeface="Century Gothic"/>
            </a:endParaRPr>
          </a:p>
        </p:txBody>
      </p:sp>
      <p:sp>
        <p:nvSpPr>
          <p:cNvPr id="103" name="Google Shape;103;p20"/>
          <p:cNvSpPr txBox="1"/>
          <p:nvPr>
            <p:ph idx="1" type="body"/>
          </p:nvPr>
        </p:nvSpPr>
        <p:spPr>
          <a:xfrm>
            <a:off x="663217" y="1388313"/>
            <a:ext cx="17532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800">
                <a:solidFill>
                  <a:srgbClr val="434343"/>
                </a:solidFill>
              </a:rPr>
              <a:t>Ketone bodies metabolism</a:t>
            </a:r>
            <a:endParaRPr b="1" sz="800">
              <a:solidFill>
                <a:srgbClr val="434343"/>
              </a:solidFill>
              <a:latin typeface="Century Gothic"/>
              <a:ea typeface="Century Gothic"/>
              <a:cs typeface="Century Gothic"/>
              <a:sym typeface="Century Gothic"/>
            </a:endParaRPr>
          </a:p>
        </p:txBody>
      </p:sp>
      <p:sp>
        <p:nvSpPr>
          <p:cNvPr id="104" name="Google Shape;104;p20"/>
          <p:cNvSpPr txBox="1"/>
          <p:nvPr>
            <p:ph idx="1" type="body"/>
          </p:nvPr>
        </p:nvSpPr>
        <p:spPr>
          <a:xfrm>
            <a:off x="677800" y="2073600"/>
            <a:ext cx="1563000" cy="552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DKA:</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Definition</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Causes and Mechanisms</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Manifestations</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Precipitating Factors</a:t>
            </a:r>
            <a:endParaRPr sz="800">
              <a:solidFill>
                <a:srgbClr val="434343"/>
              </a:solidFill>
            </a:endParaRPr>
          </a:p>
          <a:p>
            <a:pPr indent="0" lvl="0" marL="0" marR="0" rtl="0" algn="l">
              <a:lnSpc>
                <a:spcPct val="100000"/>
              </a:lnSpc>
              <a:spcBef>
                <a:spcPts val="0"/>
              </a:spcBef>
              <a:spcAft>
                <a:spcPts val="0"/>
              </a:spcAft>
              <a:buNone/>
            </a:pPr>
            <a:r>
              <a:t/>
            </a:r>
            <a:endParaRPr b="1" sz="800">
              <a:solidFill>
                <a:srgbClr val="434343"/>
              </a:solidFill>
            </a:endParaRPr>
          </a:p>
        </p:txBody>
      </p:sp>
      <p:sp>
        <p:nvSpPr>
          <p:cNvPr id="105" name="Google Shape;105;p20"/>
          <p:cNvSpPr txBox="1"/>
          <p:nvPr>
            <p:ph idx="1" type="body"/>
          </p:nvPr>
        </p:nvSpPr>
        <p:spPr>
          <a:xfrm>
            <a:off x="3782888" y="1047900"/>
            <a:ext cx="1857000" cy="552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Hyperosmolar hyperglycaemic</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state (HHS) = Hypperosmolar</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b="1" lang="en-GB" sz="800">
                <a:solidFill>
                  <a:srgbClr val="434343"/>
                </a:solidFill>
              </a:rPr>
              <a:t>non- - ketotic acidosis (HONK):</a:t>
            </a:r>
            <a:endParaRPr b="1"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Definition</a:t>
            </a:r>
            <a:endParaRPr sz="800">
              <a:solidFill>
                <a:srgbClr val="434343"/>
              </a:solidFill>
            </a:endParaRPr>
          </a:p>
          <a:p>
            <a:pPr indent="0" lvl="0" marL="0" marR="0" rtl="0" algn="l">
              <a:lnSpc>
                <a:spcPct val="100000"/>
              </a:lnSpc>
              <a:spcBef>
                <a:spcPts val="0"/>
              </a:spcBef>
              <a:spcAft>
                <a:spcPts val="0"/>
              </a:spcAft>
              <a:buNone/>
            </a:pPr>
            <a:r>
              <a:rPr lang="en-GB" sz="800">
                <a:solidFill>
                  <a:srgbClr val="434343"/>
                </a:solidFill>
              </a:rPr>
              <a:t>Causes and Mech</a:t>
            </a:r>
            <a:endParaRPr sz="800">
              <a:solidFill>
                <a:srgbClr val="434343"/>
              </a:solidFill>
            </a:endParaRPr>
          </a:p>
          <a:p>
            <a:pPr indent="0" lvl="0" marL="0" marR="0" rtl="0" algn="l">
              <a:lnSpc>
                <a:spcPct val="100000"/>
              </a:lnSpc>
              <a:spcBef>
                <a:spcPts val="0"/>
              </a:spcBef>
              <a:spcAft>
                <a:spcPts val="0"/>
              </a:spcAft>
              <a:buClr>
                <a:schemeClr val="dk1"/>
              </a:buClr>
              <a:buSzPts val="1100"/>
              <a:buFont typeface="Arial"/>
              <a:buNone/>
            </a:pPr>
            <a:r>
              <a:rPr lang="en-GB" sz="800">
                <a:solidFill>
                  <a:srgbClr val="434343"/>
                </a:solidFill>
              </a:rPr>
              <a:t>anisms</a:t>
            </a:r>
            <a:endParaRPr sz="800">
              <a:solidFill>
                <a:srgbClr val="434343"/>
              </a:solidFill>
            </a:endParaRPr>
          </a:p>
          <a:p>
            <a:pPr indent="0" lvl="0" marL="0" marR="0" rtl="0" algn="l">
              <a:lnSpc>
                <a:spcPct val="100000"/>
              </a:lnSpc>
              <a:spcBef>
                <a:spcPts val="0"/>
              </a:spcBef>
              <a:spcAft>
                <a:spcPts val="0"/>
              </a:spcAft>
              <a:buNone/>
            </a:pPr>
            <a:r>
              <a:rPr lang="en-GB" sz="800">
                <a:solidFill>
                  <a:srgbClr val="434343"/>
                </a:solidFill>
              </a:rPr>
              <a:t>Manifestations</a:t>
            </a:r>
            <a:endParaRPr sz="800">
              <a:solidFill>
                <a:srgbClr val="434343"/>
              </a:solidFill>
            </a:endParaRPr>
          </a:p>
        </p:txBody>
      </p:sp>
      <p:grpSp>
        <p:nvGrpSpPr>
          <p:cNvPr id="106" name="Google Shape;106;p20"/>
          <p:cNvGrpSpPr/>
          <p:nvPr/>
        </p:nvGrpSpPr>
        <p:grpSpPr>
          <a:xfrm>
            <a:off x="131008" y="393496"/>
            <a:ext cx="332129" cy="320266"/>
            <a:chOff x="5961125" y="1623900"/>
            <a:chExt cx="427450" cy="448175"/>
          </a:xfrm>
        </p:grpSpPr>
        <p:sp>
          <p:nvSpPr>
            <p:cNvPr id="107" name="Google Shape;107;p20"/>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8" name="Google Shape;108;p20"/>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09" name="Google Shape;109;p20"/>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0" name="Google Shape;110;p20"/>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1" name="Google Shape;111;p20"/>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2" name="Google Shape;112;p20"/>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sp>
          <p:nvSpPr>
            <p:cNvPr id="113" name="Google Shape;113;p20"/>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latin typeface="Century Gothic"/>
                <a:ea typeface="Century Gothic"/>
                <a:cs typeface="Century Gothic"/>
                <a:sym typeface="Century Gothic"/>
              </a:endParaRPr>
            </a:p>
          </p:txBody>
        </p:sp>
      </p:grpSp>
      <p:sp>
        <p:nvSpPr>
          <p:cNvPr id="114" name="Google Shape;114;p2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15" name="Google Shape;115;p2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116" name="Google Shape;116;p20"/>
          <p:cNvSpPr txBox="1"/>
          <p:nvPr/>
        </p:nvSpPr>
        <p:spPr>
          <a:xfrm>
            <a:off x="3841575" y="1876925"/>
            <a:ext cx="1696200" cy="7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00">
                <a:latin typeface="Century Gothic"/>
                <a:ea typeface="Century Gothic"/>
                <a:cs typeface="Century Gothic"/>
                <a:sym typeface="Century Gothic"/>
              </a:rPr>
              <a:t>Hypoglycemia</a:t>
            </a:r>
            <a:r>
              <a:rPr lang="en-GB" sz="800">
                <a:latin typeface="Century Gothic"/>
                <a:ea typeface="Century Gothic"/>
                <a:cs typeface="Century Gothic"/>
                <a:sym typeface="Century Gothic"/>
              </a:rPr>
              <a:t>:</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Causes</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Manifestations</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Hormonal mechanisms</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preventing or correcting</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hypoglycemia</a:t>
            </a:r>
            <a:endParaRPr sz="800">
              <a:latin typeface="Century Gothic"/>
              <a:ea typeface="Century Gothic"/>
              <a:cs typeface="Century Gothic"/>
              <a:sym typeface="Century Gothic"/>
            </a:endParaRPr>
          </a:p>
        </p:txBody>
      </p:sp>
      <p:sp>
        <p:nvSpPr>
          <p:cNvPr id="117" name="Google Shape;117;p20"/>
          <p:cNvSpPr/>
          <p:nvPr/>
        </p:nvSpPr>
        <p:spPr>
          <a:xfrm>
            <a:off x="3504125" y="193515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18" name="Google Shape;118;p20"/>
          <p:cNvSpPr txBox="1"/>
          <p:nvPr/>
        </p:nvSpPr>
        <p:spPr>
          <a:xfrm>
            <a:off x="6325375" y="733563"/>
            <a:ext cx="2783700" cy="47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00">
                <a:latin typeface="Century Gothic"/>
                <a:ea typeface="Century Gothic"/>
                <a:cs typeface="Century Gothic"/>
                <a:sym typeface="Century Gothic"/>
              </a:rPr>
              <a:t>A case of DKA</a:t>
            </a:r>
            <a:r>
              <a:rPr lang="en-GB" sz="800">
                <a:latin typeface="Century Gothic"/>
                <a:ea typeface="Century Gothic"/>
                <a:cs typeface="Century Gothic"/>
                <a:sym typeface="Century Gothic"/>
              </a:rPr>
              <a:t>: (Presentation, Examination, Lab results &amp; their interpretation)</a:t>
            </a:r>
            <a:endParaRPr sz="800">
              <a:latin typeface="Century Gothic"/>
              <a:ea typeface="Century Gothic"/>
              <a:cs typeface="Century Gothic"/>
              <a:sym typeface="Century Gothic"/>
            </a:endParaRPr>
          </a:p>
        </p:txBody>
      </p:sp>
      <p:sp>
        <p:nvSpPr>
          <p:cNvPr id="119" name="Google Shape;119;p20"/>
          <p:cNvSpPr/>
          <p:nvPr/>
        </p:nvSpPr>
        <p:spPr>
          <a:xfrm>
            <a:off x="6044800" y="847016"/>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20" name="Google Shape;120;p20"/>
          <p:cNvSpPr txBox="1"/>
          <p:nvPr/>
        </p:nvSpPr>
        <p:spPr>
          <a:xfrm>
            <a:off x="6269800" y="1811075"/>
            <a:ext cx="2121600" cy="8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800">
                <a:latin typeface="Century Gothic"/>
                <a:ea typeface="Century Gothic"/>
                <a:cs typeface="Century Gothic"/>
                <a:sym typeface="Century Gothic"/>
              </a:rPr>
              <a:t>Metabolic changes in DKA</a:t>
            </a:r>
            <a:r>
              <a:rPr lang="en-GB" sz="800">
                <a:latin typeface="Century Gothic"/>
                <a:ea typeface="Century Gothic"/>
                <a:cs typeface="Century Gothic"/>
                <a:sym typeface="Century Gothic"/>
              </a:rPr>
              <a:t>:</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latin typeface="Century Gothic"/>
                <a:ea typeface="Century Gothic"/>
                <a:cs typeface="Century Gothic"/>
                <a:sym typeface="Century Gothic"/>
              </a:rPr>
              <a:t>Changes in CHO, protein </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and</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lipid metabolism</a:t>
            </a:r>
            <a:endParaRPr sz="800">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GB" sz="800">
                <a:latin typeface="Century Gothic"/>
                <a:ea typeface="Century Gothic"/>
                <a:cs typeface="Century Gothic"/>
                <a:sym typeface="Century Gothic"/>
              </a:rPr>
              <a:t>- Changes in water,</a:t>
            </a:r>
            <a:endParaRPr sz="800">
              <a:latin typeface="Century Gothic"/>
              <a:ea typeface="Century Gothic"/>
              <a:cs typeface="Century Gothic"/>
              <a:sym typeface="Century Gothic"/>
            </a:endParaRPr>
          </a:p>
          <a:p>
            <a:pPr indent="0" lvl="0" marL="0" rtl="0" algn="l">
              <a:spcBef>
                <a:spcPts val="0"/>
              </a:spcBef>
              <a:spcAft>
                <a:spcPts val="0"/>
              </a:spcAft>
              <a:buNone/>
            </a:pPr>
            <a:r>
              <a:rPr lang="en-GB" sz="800">
                <a:latin typeface="Century Gothic"/>
                <a:ea typeface="Century Gothic"/>
                <a:cs typeface="Century Gothic"/>
                <a:sym typeface="Century Gothic"/>
              </a:rPr>
              <a:t>electrolytes, and pH</a:t>
            </a:r>
            <a:endParaRPr sz="800">
              <a:latin typeface="Century Gothic"/>
              <a:ea typeface="Century Gothic"/>
              <a:cs typeface="Century Gothic"/>
              <a:sym typeface="Century Gothic"/>
            </a:endParaRPr>
          </a:p>
        </p:txBody>
      </p:sp>
      <p:sp>
        <p:nvSpPr>
          <p:cNvPr id="121" name="Google Shape;121;p20"/>
          <p:cNvSpPr/>
          <p:nvPr/>
        </p:nvSpPr>
        <p:spPr>
          <a:xfrm>
            <a:off x="6044800" y="1876978"/>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Century Gothic"/>
              <a:ea typeface="Century Gothic"/>
              <a:cs typeface="Century Gothic"/>
              <a:sym typeface="Century Gothic"/>
            </a:endParaRPr>
          </a:p>
        </p:txBody>
      </p:sp>
      <p:sp>
        <p:nvSpPr>
          <p:cNvPr id="122" name="Google Shape;122;p20"/>
          <p:cNvSpPr/>
          <p:nvPr/>
        </p:nvSpPr>
        <p:spPr>
          <a:xfrm>
            <a:off x="1300775" y="3364751"/>
            <a:ext cx="6691500" cy="4710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2400">
                <a:solidFill>
                  <a:srgbClr val="FFFFFF"/>
                </a:solidFill>
                <a:latin typeface="Comfortaa"/>
                <a:ea typeface="Comfortaa"/>
                <a:cs typeface="Comfortaa"/>
                <a:sym typeface="Comfortaa"/>
              </a:rPr>
              <a:t>3 Diabetic Emergencies</a:t>
            </a:r>
            <a:endParaRPr b="1" sz="2400">
              <a:solidFill>
                <a:srgbClr val="FFFFFF"/>
              </a:solidFill>
              <a:latin typeface="Comfortaa"/>
              <a:ea typeface="Comfortaa"/>
              <a:cs typeface="Comfortaa"/>
              <a:sym typeface="Comfortaa"/>
            </a:endParaRPr>
          </a:p>
        </p:txBody>
      </p:sp>
      <p:sp>
        <p:nvSpPr>
          <p:cNvPr id="123" name="Google Shape;123;p20"/>
          <p:cNvSpPr/>
          <p:nvPr/>
        </p:nvSpPr>
        <p:spPr>
          <a:xfrm>
            <a:off x="417512" y="4277038"/>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100">
                <a:latin typeface="Century Gothic"/>
                <a:ea typeface="Century Gothic"/>
                <a:cs typeface="Century Gothic"/>
                <a:sym typeface="Century Gothic"/>
              </a:rPr>
              <a:t>1. Diabetic Ketoacidosis (DKA)</a:t>
            </a:r>
            <a:endParaRPr sz="1100">
              <a:solidFill>
                <a:srgbClr val="000000"/>
              </a:solidFill>
              <a:latin typeface="Century Gothic"/>
              <a:ea typeface="Century Gothic"/>
              <a:cs typeface="Century Gothic"/>
              <a:sym typeface="Century Gothic"/>
            </a:endParaRPr>
          </a:p>
        </p:txBody>
      </p:sp>
      <p:sp>
        <p:nvSpPr>
          <p:cNvPr id="124" name="Google Shape;124;p20"/>
          <p:cNvSpPr/>
          <p:nvPr/>
        </p:nvSpPr>
        <p:spPr>
          <a:xfrm>
            <a:off x="2892387" y="4135488"/>
            <a:ext cx="35130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2. Hyperosmolar hyperglycaemic state (HHS)=</a:t>
            </a:r>
            <a:endParaRPr sz="1100">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Hyperosmolar non-ketotic acidosis (HONK) </a:t>
            </a:r>
            <a:endParaRPr sz="1100">
              <a:latin typeface="Century Gothic"/>
              <a:ea typeface="Century Gothic"/>
              <a:cs typeface="Century Gothic"/>
              <a:sym typeface="Century Gothic"/>
            </a:endParaRPr>
          </a:p>
        </p:txBody>
      </p:sp>
      <p:sp>
        <p:nvSpPr>
          <p:cNvPr id="125" name="Google Shape;125;p20"/>
          <p:cNvSpPr/>
          <p:nvPr/>
        </p:nvSpPr>
        <p:spPr>
          <a:xfrm>
            <a:off x="6488013" y="4277038"/>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3. Hypoglycemia</a:t>
            </a:r>
            <a:endParaRPr sz="1100">
              <a:solidFill>
                <a:srgbClr val="000000"/>
              </a:solidFill>
              <a:latin typeface="Century Gothic"/>
              <a:ea typeface="Century Gothic"/>
              <a:cs typeface="Century Gothic"/>
              <a:sym typeface="Century Gothic"/>
            </a:endParaRPr>
          </a:p>
        </p:txBody>
      </p:sp>
      <p:cxnSp>
        <p:nvCxnSpPr>
          <p:cNvPr id="126" name="Google Shape;126;p20"/>
          <p:cNvCxnSpPr>
            <a:stCxn id="122" idx="3"/>
            <a:endCxn id="125" idx="3"/>
          </p:cNvCxnSpPr>
          <p:nvPr/>
        </p:nvCxnSpPr>
        <p:spPr>
          <a:xfrm>
            <a:off x="7992275" y="3600251"/>
            <a:ext cx="740700" cy="873000"/>
          </a:xfrm>
          <a:prstGeom prst="curvedConnector3">
            <a:avLst>
              <a:gd fmla="val 132140" name="adj1"/>
            </a:avLst>
          </a:prstGeom>
          <a:noFill/>
          <a:ln cap="flat" cmpd="sng" w="9525">
            <a:solidFill>
              <a:srgbClr val="666666"/>
            </a:solidFill>
            <a:prstDash val="solid"/>
            <a:round/>
            <a:headEnd len="med" w="med" type="none"/>
            <a:tailEnd len="med" w="med" type="none"/>
          </a:ln>
        </p:spPr>
      </p:cxnSp>
      <p:cxnSp>
        <p:nvCxnSpPr>
          <p:cNvPr id="127" name="Google Shape;127;p20"/>
          <p:cNvCxnSpPr>
            <a:stCxn id="122" idx="1"/>
            <a:endCxn id="123" idx="1"/>
          </p:cNvCxnSpPr>
          <p:nvPr/>
        </p:nvCxnSpPr>
        <p:spPr>
          <a:xfrm flipH="1">
            <a:off x="417575" y="3600251"/>
            <a:ext cx="883200" cy="873000"/>
          </a:xfrm>
          <a:prstGeom prst="curvedConnector3">
            <a:avLst>
              <a:gd fmla="val 126969" name="adj1"/>
            </a:avLst>
          </a:prstGeom>
          <a:noFill/>
          <a:ln cap="flat" cmpd="sng" w="9525">
            <a:solidFill>
              <a:srgbClr val="666666"/>
            </a:solidFill>
            <a:prstDash val="solid"/>
            <a:round/>
            <a:headEnd len="med" w="med" type="none"/>
            <a:tailEnd len="med" w="med" type="none"/>
          </a:ln>
        </p:spPr>
      </p:cxnSp>
      <p:cxnSp>
        <p:nvCxnSpPr>
          <p:cNvPr id="128" name="Google Shape;128;p20"/>
          <p:cNvCxnSpPr>
            <a:stCxn id="122" idx="2"/>
            <a:endCxn id="124" idx="0"/>
          </p:cNvCxnSpPr>
          <p:nvPr/>
        </p:nvCxnSpPr>
        <p:spPr>
          <a:xfrm flipH="1" rot="-5400000">
            <a:off x="4497875" y="3984401"/>
            <a:ext cx="299700" cy="2400"/>
          </a:xfrm>
          <a:prstGeom prst="curvedConnector3">
            <a:avLst>
              <a:gd fmla="val 50006" name="adj1"/>
            </a:avLst>
          </a:prstGeom>
          <a:noFill/>
          <a:ln cap="flat" cmpd="sng" w="9525">
            <a:solidFill>
              <a:srgbClr val="666666"/>
            </a:solidFill>
            <a:prstDash val="solid"/>
            <a:round/>
            <a:headEnd len="med" w="med" type="none"/>
            <a:tailEnd len="med" w="med" type="none"/>
          </a:ln>
        </p:spPr>
      </p:cxnSp>
      <p:pic>
        <p:nvPicPr>
          <p:cNvPr id="129" name="Google Shape;129;p20"/>
          <p:cNvPicPr preferRelativeResize="0"/>
          <p:nvPr/>
        </p:nvPicPr>
        <p:blipFill>
          <a:blip r:embed="rId3">
            <a:alphaModFix/>
          </a:blip>
          <a:stretch>
            <a:fillRect/>
          </a:stretch>
        </p:blipFill>
        <p:spPr>
          <a:xfrm>
            <a:off x="2347588" y="3404050"/>
            <a:ext cx="392399" cy="392399"/>
          </a:xfrm>
          <a:prstGeom prst="rect">
            <a:avLst/>
          </a:prstGeom>
          <a:noFill/>
          <a:ln>
            <a:noFill/>
          </a:ln>
        </p:spPr>
      </p:pic>
      <p:cxnSp>
        <p:nvCxnSpPr>
          <p:cNvPr id="130" name="Google Shape;130;p20"/>
          <p:cNvCxnSpPr/>
          <p:nvPr/>
        </p:nvCxnSpPr>
        <p:spPr>
          <a:xfrm flipH="1" rot="10800000">
            <a:off x="0" y="3127276"/>
            <a:ext cx="9144000" cy="9600"/>
          </a:xfrm>
          <a:prstGeom prst="straightConnector1">
            <a:avLst/>
          </a:prstGeom>
          <a:noFill/>
          <a:ln cap="flat" cmpd="sng" w="9525">
            <a:solidFill>
              <a:srgbClr val="427EC6"/>
            </a:solidFill>
            <a:prstDash val="dash"/>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nvSpPr>
        <p:spPr>
          <a:xfrm>
            <a:off x="1954513" y="15288"/>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Diabetic Ketoacidosis (DKA)</a:t>
            </a:r>
            <a:endParaRPr b="1" sz="2400">
              <a:solidFill>
                <a:srgbClr val="3C78D8"/>
              </a:solidFill>
              <a:latin typeface="Comfortaa"/>
              <a:ea typeface="Comfortaa"/>
              <a:cs typeface="Comfortaa"/>
              <a:sym typeface="Comfortaa"/>
            </a:endParaRPr>
          </a:p>
        </p:txBody>
      </p:sp>
      <p:sp>
        <p:nvSpPr>
          <p:cNvPr id="136" name="Google Shape;136;p2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137" name="Google Shape;137;p2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entury Gothic"/>
              <a:ea typeface="Century Gothic"/>
              <a:cs typeface="Century Gothic"/>
              <a:sym typeface="Century Gothic"/>
            </a:endParaRPr>
          </a:p>
        </p:txBody>
      </p:sp>
      <p:sp>
        <p:nvSpPr>
          <p:cNvPr id="138" name="Google Shape;138;p21"/>
          <p:cNvSpPr txBox="1"/>
          <p:nvPr/>
        </p:nvSpPr>
        <p:spPr>
          <a:xfrm>
            <a:off x="5010675" y="1152750"/>
            <a:ext cx="4230300" cy="100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Century Gothic"/>
                <a:ea typeface="Century Gothic"/>
                <a:cs typeface="Century Gothic"/>
                <a:sym typeface="Century Gothic"/>
              </a:rPr>
              <a:t>Characteristically associated with T1 DM</a:t>
            </a:r>
            <a:endParaRPr>
              <a:latin typeface="Century Gothic"/>
              <a:ea typeface="Century Gothic"/>
              <a:cs typeface="Century Gothic"/>
              <a:sym typeface="Century Gothic"/>
            </a:endParaRPr>
          </a:p>
          <a:p>
            <a:pPr indent="0" lvl="0" marL="0" rtl="0" algn="l">
              <a:spcBef>
                <a:spcPts val="700"/>
              </a:spcBef>
              <a:spcAft>
                <a:spcPts val="0"/>
              </a:spcAft>
              <a:buClr>
                <a:schemeClr val="dk1"/>
              </a:buClr>
              <a:buSzPts val="1100"/>
              <a:buFont typeface="Arial"/>
              <a:buNone/>
            </a:pPr>
            <a:r>
              <a:rPr lang="en-GB">
                <a:latin typeface="Century Gothic"/>
                <a:ea typeface="Century Gothic"/>
                <a:cs typeface="Century Gothic"/>
                <a:sym typeface="Century Gothic"/>
              </a:rPr>
              <a:t>It has become increasingly common in T2</a:t>
            </a:r>
            <a:r>
              <a:rPr lang="en-GB">
                <a:latin typeface="Century Gothic"/>
                <a:ea typeface="Century Gothic"/>
                <a:cs typeface="Century Gothic"/>
                <a:sym typeface="Century Gothic"/>
              </a:rPr>
              <a:t> </a:t>
            </a:r>
            <a:r>
              <a:rPr lang="en-GB">
                <a:latin typeface="Century Gothic"/>
                <a:ea typeface="Century Gothic"/>
                <a:cs typeface="Century Gothic"/>
                <a:sym typeface="Century Gothic"/>
              </a:rPr>
              <a:t>DM</a:t>
            </a:r>
            <a:endParaRPr>
              <a:latin typeface="Century Gothic"/>
              <a:ea typeface="Century Gothic"/>
              <a:cs typeface="Century Gothic"/>
              <a:sym typeface="Century Gothic"/>
            </a:endParaRPr>
          </a:p>
          <a:p>
            <a:pPr indent="0" lvl="0" marL="0" rtl="0" algn="l">
              <a:spcBef>
                <a:spcPts val="700"/>
              </a:spcBef>
              <a:spcAft>
                <a:spcPts val="0"/>
              </a:spcAft>
              <a:buClr>
                <a:schemeClr val="dk1"/>
              </a:buClr>
              <a:buSzPts val="1100"/>
              <a:buFont typeface="Arial"/>
              <a:buNone/>
            </a:pPr>
            <a:r>
              <a:rPr lang="en-GB">
                <a:latin typeface="Century Gothic"/>
                <a:ea typeface="Century Gothic"/>
                <a:cs typeface="Century Gothic"/>
                <a:sym typeface="Century Gothic"/>
              </a:rPr>
              <a:t>DKA may be the first presentation of T1 DM</a:t>
            </a:r>
            <a:endParaRPr>
              <a:latin typeface="Century Gothic"/>
              <a:ea typeface="Century Gothic"/>
              <a:cs typeface="Century Gothic"/>
              <a:sym typeface="Century Gothic"/>
            </a:endParaRPr>
          </a:p>
        </p:txBody>
      </p:sp>
      <p:pic>
        <p:nvPicPr>
          <p:cNvPr id="139" name="Google Shape;139;p21"/>
          <p:cNvPicPr preferRelativeResize="0"/>
          <p:nvPr/>
        </p:nvPicPr>
        <p:blipFill>
          <a:blip r:embed="rId3">
            <a:alphaModFix/>
          </a:blip>
          <a:stretch>
            <a:fillRect/>
          </a:stretch>
        </p:blipFill>
        <p:spPr>
          <a:xfrm>
            <a:off x="4838700" y="1215650"/>
            <a:ext cx="255651" cy="255651"/>
          </a:xfrm>
          <a:prstGeom prst="rect">
            <a:avLst/>
          </a:prstGeom>
          <a:noFill/>
          <a:ln>
            <a:noFill/>
          </a:ln>
        </p:spPr>
      </p:pic>
      <p:sp>
        <p:nvSpPr>
          <p:cNvPr id="140" name="Google Shape;140;p21"/>
          <p:cNvSpPr/>
          <p:nvPr/>
        </p:nvSpPr>
        <p:spPr>
          <a:xfrm>
            <a:off x="324563" y="995891"/>
            <a:ext cx="4129200" cy="2024700"/>
          </a:xfrm>
          <a:prstGeom prst="ellipse">
            <a:avLst/>
          </a:prstGeom>
          <a:solidFill>
            <a:srgbClr val="F3F3F3"/>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grpSp>
        <p:nvGrpSpPr>
          <p:cNvPr id="141" name="Google Shape;141;p21"/>
          <p:cNvGrpSpPr/>
          <p:nvPr/>
        </p:nvGrpSpPr>
        <p:grpSpPr>
          <a:xfrm>
            <a:off x="1112681" y="765863"/>
            <a:ext cx="2555014" cy="1253031"/>
            <a:chOff x="3611776" y="414352"/>
            <a:chExt cx="2166000" cy="2166000"/>
          </a:xfrm>
        </p:grpSpPr>
        <p:sp>
          <p:nvSpPr>
            <p:cNvPr id="142" name="Google Shape;142;p21"/>
            <p:cNvSpPr/>
            <p:nvPr/>
          </p:nvSpPr>
          <p:spPr>
            <a:xfrm>
              <a:off x="3611776" y="414352"/>
              <a:ext cx="2166000" cy="2166000"/>
            </a:xfrm>
            <a:prstGeom prst="ellipse">
              <a:avLst/>
            </a:prstGeom>
            <a:solidFill>
              <a:srgbClr val="3C78D8"/>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Exo"/>
                <a:ea typeface="Exo"/>
                <a:cs typeface="Exo"/>
                <a:sym typeface="Exo"/>
              </a:endParaRPr>
            </a:p>
          </p:txBody>
        </p:sp>
        <p:sp>
          <p:nvSpPr>
            <p:cNvPr id="143" name="Google Shape;143;p21"/>
            <p:cNvSpPr txBox="1"/>
            <p:nvPr/>
          </p:nvSpPr>
          <p:spPr>
            <a:xfrm>
              <a:off x="3902944" y="1027480"/>
              <a:ext cx="1602900" cy="702900"/>
            </a:xfrm>
            <a:prstGeom prst="rect">
              <a:avLst/>
            </a:prstGeom>
            <a:solidFill>
              <a:srgbClr val="3C78D8"/>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GB" sz="1800">
                  <a:solidFill>
                    <a:srgbClr val="FFFFFF"/>
                  </a:solidFill>
                  <a:latin typeface="Century Gothic"/>
                  <a:ea typeface="Century Gothic"/>
                  <a:cs typeface="Century Gothic"/>
                  <a:sym typeface="Century Gothic"/>
                </a:rPr>
                <a:t>Hyperglycemia</a:t>
              </a:r>
              <a:endParaRPr b="1" i="0" sz="1800" u="none" cap="none" strike="noStrike">
                <a:solidFill>
                  <a:srgbClr val="FFFFFF"/>
                </a:solidFill>
                <a:latin typeface="Century Gothic"/>
                <a:ea typeface="Century Gothic"/>
                <a:cs typeface="Century Gothic"/>
                <a:sym typeface="Century Gothic"/>
              </a:endParaRPr>
            </a:p>
          </p:txBody>
        </p:sp>
      </p:grpSp>
      <p:grpSp>
        <p:nvGrpSpPr>
          <p:cNvPr id="144" name="Google Shape;144;p21"/>
          <p:cNvGrpSpPr/>
          <p:nvPr/>
        </p:nvGrpSpPr>
        <p:grpSpPr>
          <a:xfrm>
            <a:off x="40543" y="1702172"/>
            <a:ext cx="2555014" cy="1253031"/>
            <a:chOff x="2702876" y="2032864"/>
            <a:chExt cx="2166000" cy="2166000"/>
          </a:xfrm>
        </p:grpSpPr>
        <p:sp>
          <p:nvSpPr>
            <p:cNvPr id="145" name="Google Shape;145;p21"/>
            <p:cNvSpPr/>
            <p:nvPr/>
          </p:nvSpPr>
          <p:spPr>
            <a:xfrm>
              <a:off x="2702876" y="2032864"/>
              <a:ext cx="2166000" cy="2166000"/>
            </a:xfrm>
            <a:prstGeom prst="ellipse">
              <a:avLst/>
            </a:prstGeom>
            <a:solidFill>
              <a:srgbClr val="A4C2F4"/>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Exo"/>
                <a:ea typeface="Exo"/>
                <a:cs typeface="Exo"/>
                <a:sym typeface="Exo"/>
              </a:endParaRPr>
            </a:p>
          </p:txBody>
        </p:sp>
        <p:sp>
          <p:nvSpPr>
            <p:cNvPr id="146" name="Google Shape;146;p21"/>
            <p:cNvSpPr txBox="1"/>
            <p:nvPr/>
          </p:nvSpPr>
          <p:spPr>
            <a:xfrm>
              <a:off x="2855281" y="2834728"/>
              <a:ext cx="1496100" cy="702900"/>
            </a:xfrm>
            <a:prstGeom prst="rect">
              <a:avLst/>
            </a:prstGeom>
            <a:solidFill>
              <a:srgbClr val="A4C2F4"/>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GB" sz="1800">
                  <a:solidFill>
                    <a:srgbClr val="FFFFFF"/>
                  </a:solidFill>
                  <a:latin typeface="Century Gothic"/>
                  <a:ea typeface="Century Gothic"/>
                  <a:cs typeface="Century Gothic"/>
                  <a:sym typeface="Century Gothic"/>
                </a:rPr>
                <a:t>Ketonemia</a:t>
              </a:r>
              <a:endParaRPr b="1" i="0" sz="1800" u="none" cap="none" strike="noStrike">
                <a:solidFill>
                  <a:srgbClr val="FFFFFF"/>
                </a:solidFill>
                <a:latin typeface="Century Gothic"/>
                <a:ea typeface="Century Gothic"/>
                <a:cs typeface="Century Gothic"/>
                <a:sym typeface="Century Gothic"/>
              </a:endParaRPr>
            </a:p>
          </p:txBody>
        </p:sp>
      </p:grpSp>
      <p:grpSp>
        <p:nvGrpSpPr>
          <p:cNvPr id="147" name="Google Shape;147;p21"/>
          <p:cNvGrpSpPr/>
          <p:nvPr/>
        </p:nvGrpSpPr>
        <p:grpSpPr>
          <a:xfrm>
            <a:off x="2233870" y="1702172"/>
            <a:ext cx="2555014" cy="1253031"/>
            <a:chOff x="4562258" y="2032864"/>
            <a:chExt cx="2166000" cy="2166000"/>
          </a:xfrm>
        </p:grpSpPr>
        <p:sp>
          <p:nvSpPr>
            <p:cNvPr id="148" name="Google Shape;148;p21"/>
            <p:cNvSpPr/>
            <p:nvPr/>
          </p:nvSpPr>
          <p:spPr>
            <a:xfrm>
              <a:off x="4562258" y="2032864"/>
              <a:ext cx="2166000" cy="2166000"/>
            </a:xfrm>
            <a:prstGeom prst="ellipse">
              <a:avLst/>
            </a:prstGeom>
            <a:solidFill>
              <a:srgbClr val="6D9EEB"/>
            </a:solidFill>
            <a:ln>
              <a:noFill/>
            </a:ln>
          </p:spPr>
          <p:txBody>
            <a:bodyPr anchorCtr="0" anchor="ctr" bIns="36000" lIns="36000" spcFirstLastPara="1" rIns="36000" wrap="square" tIns="36000">
              <a:noAutofit/>
            </a:bodyPr>
            <a:lstStyle/>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Exo"/>
                <a:ea typeface="Exo"/>
                <a:cs typeface="Exo"/>
                <a:sym typeface="Exo"/>
              </a:endParaRPr>
            </a:p>
          </p:txBody>
        </p:sp>
        <p:sp>
          <p:nvSpPr>
            <p:cNvPr id="149" name="Google Shape;149;p21"/>
            <p:cNvSpPr txBox="1"/>
            <p:nvPr/>
          </p:nvSpPr>
          <p:spPr>
            <a:xfrm>
              <a:off x="4988294" y="2843541"/>
              <a:ext cx="1692900" cy="7029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GB" sz="1600">
                  <a:solidFill>
                    <a:srgbClr val="FFFFFF"/>
                  </a:solidFill>
                  <a:latin typeface="Century Gothic"/>
                  <a:ea typeface="Century Gothic"/>
                  <a:cs typeface="Century Gothic"/>
                  <a:sym typeface="Century Gothic"/>
                </a:rPr>
                <a:t>H</a:t>
              </a:r>
              <a:r>
                <a:rPr b="1" lang="en-GB" sz="1600">
                  <a:solidFill>
                    <a:srgbClr val="FFFFFF"/>
                  </a:solidFill>
                  <a:latin typeface="Century Gothic"/>
                  <a:ea typeface="Century Gothic"/>
                  <a:cs typeface="Century Gothic"/>
                  <a:sym typeface="Century Gothic"/>
                </a:rPr>
                <a:t>igh anion gap metabolic acidosis</a:t>
              </a:r>
              <a:endParaRPr b="1" i="0" sz="1600" u="none" cap="none" strike="noStrike">
                <a:solidFill>
                  <a:srgbClr val="FFFFFF"/>
                </a:solidFill>
                <a:latin typeface="Century Gothic"/>
                <a:ea typeface="Century Gothic"/>
                <a:cs typeface="Century Gothic"/>
                <a:sym typeface="Century Gothic"/>
              </a:endParaRPr>
            </a:p>
          </p:txBody>
        </p:sp>
      </p:grpSp>
      <p:sp>
        <p:nvSpPr>
          <p:cNvPr id="150" name="Google Shape;150;p21"/>
          <p:cNvSpPr/>
          <p:nvPr/>
        </p:nvSpPr>
        <p:spPr>
          <a:xfrm>
            <a:off x="1664165" y="1676810"/>
            <a:ext cx="1383300" cy="663300"/>
          </a:xfrm>
          <a:prstGeom prst="ellipse">
            <a:avLst/>
          </a:prstGeom>
          <a:solidFill>
            <a:srgbClr val="FFFFF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600"/>
              <a:buFont typeface="Arial"/>
              <a:buNone/>
            </a:pPr>
            <a:r>
              <a:rPr lang="en-GB" sz="1800">
                <a:latin typeface="Century Gothic"/>
                <a:ea typeface="Century Gothic"/>
                <a:cs typeface="Century Gothic"/>
                <a:sym typeface="Century Gothic"/>
              </a:rPr>
              <a:t>Triad of:</a:t>
            </a:r>
            <a:endParaRPr i="0" sz="1800" u="none" cap="none" strike="noStrike">
              <a:solidFill>
                <a:srgbClr val="000000"/>
              </a:solidFill>
              <a:latin typeface="Century Gothic"/>
              <a:ea typeface="Century Gothic"/>
              <a:cs typeface="Century Gothic"/>
              <a:sym typeface="Century Gothic"/>
            </a:endParaRPr>
          </a:p>
        </p:txBody>
      </p:sp>
      <p:pic>
        <p:nvPicPr>
          <p:cNvPr id="151" name="Google Shape;151;p21"/>
          <p:cNvPicPr preferRelativeResize="0"/>
          <p:nvPr/>
        </p:nvPicPr>
        <p:blipFill>
          <a:blip r:embed="rId3">
            <a:alphaModFix/>
          </a:blip>
          <a:stretch>
            <a:fillRect/>
          </a:stretch>
        </p:blipFill>
        <p:spPr>
          <a:xfrm>
            <a:off x="4838700" y="1529525"/>
            <a:ext cx="255651" cy="255651"/>
          </a:xfrm>
          <a:prstGeom prst="rect">
            <a:avLst/>
          </a:prstGeom>
          <a:noFill/>
          <a:ln>
            <a:noFill/>
          </a:ln>
        </p:spPr>
      </p:pic>
      <p:pic>
        <p:nvPicPr>
          <p:cNvPr id="152" name="Google Shape;152;p21"/>
          <p:cNvPicPr preferRelativeResize="0"/>
          <p:nvPr/>
        </p:nvPicPr>
        <p:blipFill>
          <a:blip r:embed="rId3">
            <a:alphaModFix/>
          </a:blip>
          <a:stretch>
            <a:fillRect/>
          </a:stretch>
        </p:blipFill>
        <p:spPr>
          <a:xfrm>
            <a:off x="4838700" y="1843400"/>
            <a:ext cx="255651" cy="255651"/>
          </a:xfrm>
          <a:prstGeom prst="rect">
            <a:avLst/>
          </a:prstGeom>
          <a:noFill/>
          <a:ln>
            <a:noFill/>
          </a:ln>
        </p:spPr>
      </p:pic>
      <p:sp>
        <p:nvSpPr>
          <p:cNvPr id="153" name="Google Shape;153;p21"/>
          <p:cNvSpPr/>
          <p:nvPr/>
        </p:nvSpPr>
        <p:spPr>
          <a:xfrm>
            <a:off x="1375300" y="3312600"/>
            <a:ext cx="6691500" cy="4806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2400">
                <a:solidFill>
                  <a:srgbClr val="FFFFFF"/>
                </a:solidFill>
                <a:latin typeface="Comfortaa"/>
                <a:ea typeface="Comfortaa"/>
                <a:cs typeface="Comfortaa"/>
                <a:sym typeface="Comfortaa"/>
              </a:rPr>
              <a:t>Ketone Bodies</a:t>
            </a:r>
            <a:endParaRPr b="1" sz="2400">
              <a:solidFill>
                <a:srgbClr val="FFFFFF"/>
              </a:solidFill>
              <a:latin typeface="Comfortaa"/>
              <a:ea typeface="Comfortaa"/>
              <a:cs typeface="Comfortaa"/>
              <a:sym typeface="Comfortaa"/>
            </a:endParaRPr>
          </a:p>
        </p:txBody>
      </p:sp>
      <p:sp>
        <p:nvSpPr>
          <p:cNvPr id="154" name="Google Shape;154;p21"/>
          <p:cNvSpPr/>
          <p:nvPr/>
        </p:nvSpPr>
        <p:spPr>
          <a:xfrm>
            <a:off x="492037" y="4148700"/>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100">
                <a:latin typeface="Century Gothic"/>
                <a:ea typeface="Century Gothic"/>
                <a:cs typeface="Century Gothic"/>
                <a:sym typeface="Century Gothic"/>
              </a:rPr>
              <a:t>1. Acetoacetate</a:t>
            </a:r>
            <a:endParaRPr sz="1100">
              <a:solidFill>
                <a:srgbClr val="000000"/>
              </a:solidFill>
              <a:latin typeface="Century Gothic"/>
              <a:ea typeface="Century Gothic"/>
              <a:cs typeface="Century Gothic"/>
              <a:sym typeface="Century Gothic"/>
            </a:endParaRPr>
          </a:p>
        </p:txBody>
      </p:sp>
      <p:sp>
        <p:nvSpPr>
          <p:cNvPr id="155" name="Google Shape;155;p21"/>
          <p:cNvSpPr/>
          <p:nvPr/>
        </p:nvSpPr>
        <p:spPr>
          <a:xfrm>
            <a:off x="2966400" y="4007150"/>
            <a:ext cx="35130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2. Acetone</a:t>
            </a:r>
            <a:endParaRPr sz="1100">
              <a:latin typeface="Century Gothic"/>
              <a:ea typeface="Century Gothic"/>
              <a:cs typeface="Century Gothic"/>
              <a:sym typeface="Century Gothic"/>
            </a:endParaRPr>
          </a:p>
        </p:txBody>
      </p:sp>
      <p:sp>
        <p:nvSpPr>
          <p:cNvPr id="156" name="Google Shape;156;p21"/>
          <p:cNvSpPr/>
          <p:nvPr/>
        </p:nvSpPr>
        <p:spPr>
          <a:xfrm>
            <a:off x="6562538" y="4148700"/>
            <a:ext cx="2244900" cy="3924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lang="en-GB" sz="1100">
                <a:latin typeface="Century Gothic"/>
                <a:ea typeface="Century Gothic"/>
                <a:cs typeface="Century Gothic"/>
                <a:sym typeface="Century Gothic"/>
              </a:rPr>
              <a:t>3. β-Hydroxybutyrate</a:t>
            </a:r>
            <a:endParaRPr sz="1100">
              <a:latin typeface="Century Gothic"/>
              <a:ea typeface="Century Gothic"/>
              <a:cs typeface="Century Gothic"/>
              <a:sym typeface="Century Gothic"/>
            </a:endParaRPr>
          </a:p>
        </p:txBody>
      </p:sp>
      <p:cxnSp>
        <p:nvCxnSpPr>
          <p:cNvPr id="157" name="Google Shape;157;p21"/>
          <p:cNvCxnSpPr>
            <a:stCxn id="153" idx="3"/>
            <a:endCxn id="156" idx="3"/>
          </p:cNvCxnSpPr>
          <p:nvPr/>
        </p:nvCxnSpPr>
        <p:spPr>
          <a:xfrm>
            <a:off x="8066800" y="3552900"/>
            <a:ext cx="740700" cy="792000"/>
          </a:xfrm>
          <a:prstGeom prst="curvedConnector3">
            <a:avLst>
              <a:gd fmla="val 132140" name="adj1"/>
            </a:avLst>
          </a:prstGeom>
          <a:noFill/>
          <a:ln cap="flat" cmpd="sng" w="9525">
            <a:solidFill>
              <a:srgbClr val="666666"/>
            </a:solidFill>
            <a:prstDash val="solid"/>
            <a:round/>
            <a:headEnd len="med" w="med" type="none"/>
            <a:tailEnd len="med" w="med" type="none"/>
          </a:ln>
        </p:spPr>
      </p:cxnSp>
      <p:cxnSp>
        <p:nvCxnSpPr>
          <p:cNvPr id="158" name="Google Shape;158;p21"/>
          <p:cNvCxnSpPr>
            <a:stCxn id="153" idx="1"/>
            <a:endCxn id="154" idx="1"/>
          </p:cNvCxnSpPr>
          <p:nvPr/>
        </p:nvCxnSpPr>
        <p:spPr>
          <a:xfrm flipH="1">
            <a:off x="492100" y="3552900"/>
            <a:ext cx="883200" cy="792000"/>
          </a:xfrm>
          <a:prstGeom prst="curvedConnector3">
            <a:avLst>
              <a:gd fmla="val 126969" name="adj1"/>
            </a:avLst>
          </a:prstGeom>
          <a:noFill/>
          <a:ln cap="flat" cmpd="sng" w="9525">
            <a:solidFill>
              <a:srgbClr val="666666"/>
            </a:solidFill>
            <a:prstDash val="solid"/>
            <a:round/>
            <a:headEnd len="med" w="med" type="none"/>
            <a:tailEnd len="med" w="med" type="none"/>
          </a:ln>
        </p:spPr>
      </p:cxnSp>
      <p:cxnSp>
        <p:nvCxnSpPr>
          <p:cNvPr id="159" name="Google Shape;159;p21"/>
          <p:cNvCxnSpPr>
            <a:stCxn id="153" idx="2"/>
            <a:endCxn id="155" idx="0"/>
          </p:cNvCxnSpPr>
          <p:nvPr/>
        </p:nvCxnSpPr>
        <p:spPr>
          <a:xfrm flipH="1" rot="-5400000">
            <a:off x="4615000" y="3899250"/>
            <a:ext cx="213900" cy="1800"/>
          </a:xfrm>
          <a:prstGeom prst="curvedConnector3">
            <a:avLst>
              <a:gd fmla="val 50012" name="adj1"/>
            </a:avLst>
          </a:prstGeom>
          <a:noFill/>
          <a:ln cap="flat" cmpd="sng" w="9525">
            <a:solidFill>
              <a:srgbClr val="666666"/>
            </a:solidFill>
            <a:prstDash val="solid"/>
            <a:round/>
            <a:headEnd len="med" w="med" type="none"/>
            <a:tailEnd len="med" w="med" type="none"/>
          </a:ln>
        </p:spPr>
      </p:cxnSp>
      <p:pic>
        <p:nvPicPr>
          <p:cNvPr id="160" name="Google Shape;160;p21"/>
          <p:cNvPicPr preferRelativeResize="0"/>
          <p:nvPr/>
        </p:nvPicPr>
        <p:blipFill>
          <a:blip r:embed="rId4">
            <a:alphaModFix/>
          </a:blip>
          <a:stretch>
            <a:fillRect/>
          </a:stretch>
        </p:blipFill>
        <p:spPr>
          <a:xfrm>
            <a:off x="3135026" y="3366024"/>
            <a:ext cx="336300" cy="336300"/>
          </a:xfrm>
          <a:prstGeom prst="rect">
            <a:avLst/>
          </a:prstGeom>
          <a:noFill/>
          <a:ln>
            <a:noFill/>
          </a:ln>
        </p:spPr>
      </p:pic>
      <p:pic>
        <p:nvPicPr>
          <p:cNvPr id="161" name="Google Shape;161;p21"/>
          <p:cNvPicPr preferRelativeResize="0"/>
          <p:nvPr/>
        </p:nvPicPr>
        <p:blipFill>
          <a:blip r:embed="rId5">
            <a:alphaModFix/>
          </a:blip>
          <a:stretch>
            <a:fillRect/>
          </a:stretch>
        </p:blipFill>
        <p:spPr>
          <a:xfrm>
            <a:off x="139400" y="4730175"/>
            <a:ext cx="255651" cy="255651"/>
          </a:xfrm>
          <a:prstGeom prst="rect">
            <a:avLst/>
          </a:prstGeom>
          <a:noFill/>
          <a:ln>
            <a:noFill/>
          </a:ln>
        </p:spPr>
      </p:pic>
      <p:sp>
        <p:nvSpPr>
          <p:cNvPr id="162" name="Google Shape;162;p21"/>
          <p:cNvSpPr txBox="1"/>
          <p:nvPr/>
        </p:nvSpPr>
        <p:spPr>
          <a:xfrm>
            <a:off x="428200" y="4693500"/>
            <a:ext cx="85764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latin typeface="Century Gothic"/>
                <a:ea typeface="Century Gothic"/>
                <a:cs typeface="Century Gothic"/>
                <a:sym typeface="Century Gothic"/>
              </a:rPr>
              <a:t>They are produced by the liver (</a:t>
            </a:r>
            <a:r>
              <a:rPr lang="en-GB" sz="1200">
                <a:solidFill>
                  <a:srgbClr val="CC0000"/>
                </a:solidFill>
                <a:latin typeface="Century Gothic"/>
                <a:ea typeface="Century Gothic"/>
                <a:cs typeface="Century Gothic"/>
                <a:sym typeface="Century Gothic"/>
              </a:rPr>
              <a:t>ketogenesis</a:t>
            </a:r>
            <a:r>
              <a:rPr lang="en-GB" sz="1200">
                <a:latin typeface="Century Gothic"/>
                <a:ea typeface="Century Gothic"/>
                <a:cs typeface="Century Gothic"/>
                <a:sym typeface="Century Gothic"/>
              </a:rPr>
              <a:t>) and utilized for energy production by peripheral tissues (</a:t>
            </a:r>
            <a:r>
              <a:rPr lang="en-GB" sz="1200">
                <a:solidFill>
                  <a:srgbClr val="CC0000"/>
                </a:solidFill>
                <a:latin typeface="Century Gothic"/>
                <a:ea typeface="Century Gothic"/>
                <a:cs typeface="Century Gothic"/>
                <a:sym typeface="Century Gothic"/>
              </a:rPr>
              <a:t>Ketolysis</a:t>
            </a:r>
            <a:r>
              <a:rPr lang="en-GB" sz="1200">
                <a:latin typeface="Century Gothic"/>
                <a:ea typeface="Century Gothic"/>
                <a:cs typeface="Century Gothic"/>
                <a:sym typeface="Century Gothic"/>
              </a:rPr>
              <a:t>)</a:t>
            </a:r>
            <a:endParaRPr sz="1200">
              <a:latin typeface="Century Gothic"/>
              <a:ea typeface="Century Gothic"/>
              <a:cs typeface="Century Gothic"/>
              <a:sym typeface="Century Gothic"/>
            </a:endParaRPr>
          </a:p>
        </p:txBody>
      </p:sp>
      <p:sp>
        <p:nvSpPr>
          <p:cNvPr id="163" name="Google Shape;163;p21"/>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164" name="Google Shape;164;p21"/>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165" name="Google Shape;165;p21"/>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166" name="Google Shape;166;p21"/>
          <p:cNvCxnSpPr>
            <a:stCxn id="163" idx="3"/>
            <a:endCxn id="164"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167" name="Google Shape;167;p21"/>
          <p:cNvCxnSpPr>
            <a:stCxn id="163" idx="3"/>
            <a:endCxn id="165"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168" name="Google Shape;168;p21"/>
          <p:cNvPicPr preferRelativeResize="0"/>
          <p:nvPr/>
        </p:nvPicPr>
        <p:blipFill>
          <a:blip r:embed="rId6">
            <a:alphaModFix/>
          </a:blip>
          <a:stretch>
            <a:fillRect/>
          </a:stretch>
        </p:blipFill>
        <p:spPr>
          <a:xfrm>
            <a:off x="470700" y="274963"/>
            <a:ext cx="172200" cy="172200"/>
          </a:xfrm>
          <a:prstGeom prst="rect">
            <a:avLst/>
          </a:prstGeom>
          <a:noFill/>
          <a:ln>
            <a:noFill/>
          </a:ln>
        </p:spPr>
      </p:pic>
      <p:sp>
        <p:nvSpPr>
          <p:cNvPr id="169" name="Google Shape;169;p21"/>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170" name="Google Shape;170;p21"/>
          <p:cNvCxnSpPr>
            <a:stCxn id="168" idx="3"/>
            <a:endCxn id="169"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txBox="1"/>
          <p:nvPr/>
        </p:nvSpPr>
        <p:spPr>
          <a:xfrm>
            <a:off x="303400" y="800100"/>
            <a:ext cx="6172200" cy="11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Normally, glucose is the primary fuel for the brain. It can penetrate the blood brain barrier. </a:t>
            </a:r>
            <a:r>
              <a:rPr b="1" lang="en-GB" sz="1200">
                <a:latin typeface="Century Gothic"/>
                <a:ea typeface="Century Gothic"/>
                <a:cs typeface="Century Gothic"/>
                <a:sym typeface="Century Gothic"/>
              </a:rPr>
              <a:t>The brain’s GLUT is insulin-independent</a:t>
            </a:r>
            <a:r>
              <a:rPr lang="en-GB"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If glucose is not available for the brain, the brain can utilize plasma ketone bodies, that can penetrate the blood brain barrier, and serve as fuel molecules. </a:t>
            </a:r>
            <a:endParaRPr sz="1200">
              <a:latin typeface="Century Gothic"/>
              <a:ea typeface="Century Gothic"/>
              <a:cs typeface="Century Gothic"/>
              <a:sym typeface="Century Gothic"/>
            </a:endParaRPr>
          </a:p>
        </p:txBody>
      </p:sp>
      <p:pic>
        <p:nvPicPr>
          <p:cNvPr id="176" name="Google Shape;176;p22"/>
          <p:cNvPicPr preferRelativeResize="0"/>
          <p:nvPr/>
        </p:nvPicPr>
        <p:blipFill>
          <a:blip r:embed="rId3">
            <a:alphaModFix/>
          </a:blip>
          <a:stretch>
            <a:fillRect/>
          </a:stretch>
        </p:blipFill>
        <p:spPr>
          <a:xfrm>
            <a:off x="6533250" y="293925"/>
            <a:ext cx="2557350" cy="1773100"/>
          </a:xfrm>
          <a:prstGeom prst="rect">
            <a:avLst/>
          </a:prstGeom>
          <a:noFill/>
          <a:ln>
            <a:noFill/>
          </a:ln>
        </p:spPr>
      </p:pic>
      <p:sp>
        <p:nvSpPr>
          <p:cNvPr id="177" name="Google Shape;177;p22"/>
          <p:cNvSpPr txBox="1"/>
          <p:nvPr/>
        </p:nvSpPr>
        <p:spPr>
          <a:xfrm>
            <a:off x="312975" y="1775550"/>
            <a:ext cx="5922000" cy="45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solidFill>
                  <a:srgbClr val="3C78D8"/>
                </a:solidFill>
                <a:latin typeface="Comfortaa"/>
                <a:ea typeface="Comfortaa"/>
                <a:cs typeface="Comfortaa"/>
                <a:sym typeface="Comfortaa"/>
              </a:rPr>
              <a:t>   Ketone Bodies Synthesis (Ketogenesis)</a:t>
            </a:r>
            <a:endParaRPr b="1" sz="2100">
              <a:solidFill>
                <a:srgbClr val="3C78D8"/>
              </a:solidFill>
              <a:latin typeface="Comfortaa"/>
              <a:ea typeface="Comfortaa"/>
              <a:cs typeface="Comfortaa"/>
              <a:sym typeface="Comfortaa"/>
            </a:endParaRPr>
          </a:p>
          <a:p>
            <a:pPr indent="0" lvl="0" marL="0" rtl="0" algn="ctr">
              <a:spcBef>
                <a:spcPts val="0"/>
              </a:spcBef>
              <a:spcAft>
                <a:spcPts val="0"/>
              </a:spcAft>
              <a:buNone/>
            </a:pPr>
            <a:r>
              <a:rPr b="1" lang="en-GB" sz="1200">
                <a:solidFill>
                  <a:schemeClr val="dk1"/>
                </a:solidFill>
                <a:latin typeface="Century Gothic"/>
                <a:ea typeface="Century Gothic"/>
                <a:cs typeface="Century Gothic"/>
                <a:sym typeface="Century Gothic"/>
              </a:rPr>
              <a:t>Occurs in hepatocyte mitochondria </a:t>
            </a:r>
            <a:endParaRPr b="1" sz="1200">
              <a:solidFill>
                <a:schemeClr val="dk1"/>
              </a:solidFill>
              <a:latin typeface="Century Gothic"/>
              <a:ea typeface="Century Gothic"/>
              <a:cs typeface="Century Gothic"/>
              <a:sym typeface="Century Gothic"/>
            </a:endParaRPr>
          </a:p>
        </p:txBody>
      </p:sp>
      <p:sp>
        <p:nvSpPr>
          <p:cNvPr id="178" name="Google Shape;178;p22"/>
          <p:cNvSpPr txBox="1"/>
          <p:nvPr/>
        </p:nvSpPr>
        <p:spPr>
          <a:xfrm>
            <a:off x="1954513" y="91488"/>
            <a:ext cx="48489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Brain’s Fuel</a:t>
            </a:r>
            <a:endParaRPr b="1" sz="2400">
              <a:solidFill>
                <a:srgbClr val="3C78D8"/>
              </a:solidFill>
              <a:latin typeface="Comfortaa"/>
              <a:ea typeface="Comfortaa"/>
              <a:cs typeface="Comfortaa"/>
              <a:sym typeface="Comfortaa"/>
            </a:endParaRPr>
          </a:p>
        </p:txBody>
      </p:sp>
      <p:pic>
        <p:nvPicPr>
          <p:cNvPr id="179" name="Google Shape;179;p22"/>
          <p:cNvPicPr preferRelativeResize="0"/>
          <p:nvPr/>
        </p:nvPicPr>
        <p:blipFill>
          <a:blip r:embed="rId4">
            <a:alphaModFix/>
          </a:blip>
          <a:stretch>
            <a:fillRect/>
          </a:stretch>
        </p:blipFill>
        <p:spPr>
          <a:xfrm>
            <a:off x="3029425" y="211925"/>
            <a:ext cx="324650" cy="324650"/>
          </a:xfrm>
          <a:prstGeom prst="rect">
            <a:avLst/>
          </a:prstGeom>
          <a:noFill/>
          <a:ln>
            <a:noFill/>
          </a:ln>
        </p:spPr>
      </p:pic>
      <p:pic>
        <p:nvPicPr>
          <p:cNvPr id="180" name="Google Shape;180;p22"/>
          <p:cNvPicPr preferRelativeResize="0"/>
          <p:nvPr/>
        </p:nvPicPr>
        <p:blipFill>
          <a:blip r:embed="rId5">
            <a:alphaModFix/>
          </a:blip>
          <a:stretch>
            <a:fillRect/>
          </a:stretch>
        </p:blipFill>
        <p:spPr>
          <a:xfrm>
            <a:off x="36000" y="848600"/>
            <a:ext cx="324650" cy="324650"/>
          </a:xfrm>
          <a:prstGeom prst="rect">
            <a:avLst/>
          </a:prstGeom>
          <a:noFill/>
          <a:ln>
            <a:noFill/>
          </a:ln>
        </p:spPr>
      </p:pic>
      <p:pic>
        <p:nvPicPr>
          <p:cNvPr id="181" name="Google Shape;181;p22"/>
          <p:cNvPicPr preferRelativeResize="0"/>
          <p:nvPr/>
        </p:nvPicPr>
        <p:blipFill>
          <a:blip r:embed="rId6">
            <a:alphaModFix/>
          </a:blip>
          <a:stretch>
            <a:fillRect/>
          </a:stretch>
        </p:blipFill>
        <p:spPr>
          <a:xfrm>
            <a:off x="83575" y="1437525"/>
            <a:ext cx="229500" cy="229500"/>
          </a:xfrm>
          <a:prstGeom prst="rect">
            <a:avLst/>
          </a:prstGeom>
          <a:noFill/>
          <a:ln>
            <a:noFill/>
          </a:ln>
        </p:spPr>
      </p:pic>
      <p:sp>
        <p:nvSpPr>
          <p:cNvPr id="182" name="Google Shape;182;p22"/>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183" name="Google Shape;183;p22"/>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184" name="Google Shape;184;p22"/>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185" name="Google Shape;185;p22"/>
          <p:cNvCxnSpPr>
            <a:stCxn id="182" idx="3"/>
            <a:endCxn id="183"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186" name="Google Shape;186;p22"/>
          <p:cNvCxnSpPr>
            <a:stCxn id="182" idx="3"/>
            <a:endCxn id="184"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187" name="Google Shape;187;p22"/>
          <p:cNvPicPr preferRelativeResize="0"/>
          <p:nvPr/>
        </p:nvPicPr>
        <p:blipFill>
          <a:blip r:embed="rId7">
            <a:alphaModFix/>
          </a:blip>
          <a:stretch>
            <a:fillRect/>
          </a:stretch>
        </p:blipFill>
        <p:spPr>
          <a:xfrm>
            <a:off x="470700" y="274963"/>
            <a:ext cx="172200" cy="172200"/>
          </a:xfrm>
          <a:prstGeom prst="rect">
            <a:avLst/>
          </a:prstGeom>
          <a:noFill/>
          <a:ln>
            <a:noFill/>
          </a:ln>
        </p:spPr>
      </p:pic>
      <p:sp>
        <p:nvSpPr>
          <p:cNvPr id="188" name="Google Shape;188;p22"/>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189" name="Google Shape;189;p22"/>
          <p:cNvCxnSpPr>
            <a:stCxn id="187" idx="3"/>
            <a:endCxn id="188"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pic>
        <p:nvPicPr>
          <p:cNvPr id="190" name="Google Shape;190;p22"/>
          <p:cNvPicPr preferRelativeResize="0"/>
          <p:nvPr/>
        </p:nvPicPr>
        <p:blipFill>
          <a:blip r:embed="rId8">
            <a:alphaModFix/>
          </a:blip>
          <a:stretch>
            <a:fillRect/>
          </a:stretch>
        </p:blipFill>
        <p:spPr>
          <a:xfrm>
            <a:off x="6993725" y="2126525"/>
            <a:ext cx="1823701" cy="2692374"/>
          </a:xfrm>
          <a:prstGeom prst="rect">
            <a:avLst/>
          </a:prstGeom>
          <a:noFill/>
          <a:ln>
            <a:noFill/>
          </a:ln>
        </p:spPr>
      </p:pic>
      <p:sp>
        <p:nvSpPr>
          <p:cNvPr id="191" name="Google Shape;191;p22"/>
          <p:cNvSpPr/>
          <p:nvPr/>
        </p:nvSpPr>
        <p:spPr>
          <a:xfrm>
            <a:off x="7550549" y="2941277"/>
            <a:ext cx="430500" cy="1608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192" name="Google Shape;192;p22"/>
          <p:cNvSpPr txBox="1"/>
          <p:nvPr/>
        </p:nvSpPr>
        <p:spPr>
          <a:xfrm>
            <a:off x="6938525" y="4818900"/>
            <a:ext cx="2152200" cy="22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Comfortaa"/>
                <a:ea typeface="Comfortaa"/>
                <a:cs typeface="Comfortaa"/>
                <a:sym typeface="Comfortaa"/>
              </a:rPr>
              <a:t>Synthesis of Ketone bodies</a:t>
            </a:r>
            <a:endParaRPr sz="1000">
              <a:latin typeface="Comfortaa"/>
              <a:ea typeface="Comfortaa"/>
              <a:cs typeface="Comfortaa"/>
              <a:sym typeface="Comfortaa"/>
            </a:endParaRPr>
          </a:p>
        </p:txBody>
      </p:sp>
      <p:sp>
        <p:nvSpPr>
          <p:cNvPr id="193" name="Google Shape;193;p22"/>
          <p:cNvSpPr txBox="1"/>
          <p:nvPr/>
        </p:nvSpPr>
        <p:spPr>
          <a:xfrm>
            <a:off x="450675" y="4841475"/>
            <a:ext cx="1779000" cy="1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1- HMG = hydroxymethylglutaryl CoA</a:t>
            </a:r>
            <a:endParaRPr sz="700">
              <a:solidFill>
                <a:srgbClr val="999999"/>
              </a:solidFill>
              <a:latin typeface="Century Gothic"/>
              <a:ea typeface="Century Gothic"/>
              <a:cs typeface="Century Gothic"/>
              <a:sym typeface="Century Gothic"/>
            </a:endParaRPr>
          </a:p>
        </p:txBody>
      </p:sp>
      <p:sp>
        <p:nvSpPr>
          <p:cNvPr id="194" name="Google Shape;194;p22"/>
          <p:cNvSpPr/>
          <p:nvPr/>
        </p:nvSpPr>
        <p:spPr>
          <a:xfrm>
            <a:off x="575208" y="2414575"/>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195" name="Google Shape;195;p22"/>
          <p:cNvSpPr/>
          <p:nvPr/>
        </p:nvSpPr>
        <p:spPr>
          <a:xfrm>
            <a:off x="29067" y="2414602"/>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1</a:t>
            </a:r>
            <a:endParaRPr b="1" sz="1000">
              <a:solidFill>
                <a:srgbClr val="FFFFFF"/>
              </a:solidFill>
              <a:latin typeface="Century Gothic"/>
              <a:ea typeface="Century Gothic"/>
              <a:cs typeface="Century Gothic"/>
              <a:sym typeface="Century Gothic"/>
            </a:endParaRPr>
          </a:p>
        </p:txBody>
      </p:sp>
      <p:sp>
        <p:nvSpPr>
          <p:cNvPr id="196" name="Google Shape;196;p22"/>
          <p:cNvSpPr/>
          <p:nvPr/>
        </p:nvSpPr>
        <p:spPr>
          <a:xfrm>
            <a:off x="575208" y="2724898"/>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197" name="Google Shape;197;p22"/>
          <p:cNvSpPr/>
          <p:nvPr/>
        </p:nvSpPr>
        <p:spPr>
          <a:xfrm>
            <a:off x="29067" y="2724925"/>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2</a:t>
            </a:r>
            <a:endParaRPr b="1" sz="1000">
              <a:solidFill>
                <a:srgbClr val="FFFFFF"/>
              </a:solidFill>
              <a:latin typeface="Century Gothic"/>
              <a:ea typeface="Century Gothic"/>
              <a:cs typeface="Century Gothic"/>
              <a:sym typeface="Century Gothic"/>
            </a:endParaRPr>
          </a:p>
        </p:txBody>
      </p:sp>
      <p:sp>
        <p:nvSpPr>
          <p:cNvPr id="198" name="Google Shape;198;p22"/>
          <p:cNvSpPr/>
          <p:nvPr/>
        </p:nvSpPr>
        <p:spPr>
          <a:xfrm>
            <a:off x="575175" y="3035251"/>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199" name="Google Shape;199;p22"/>
          <p:cNvSpPr/>
          <p:nvPr/>
        </p:nvSpPr>
        <p:spPr>
          <a:xfrm>
            <a:off x="29050" y="3035277"/>
            <a:ext cx="1066799" cy="280101"/>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3</a:t>
            </a:r>
            <a:endParaRPr b="1" sz="1000">
              <a:solidFill>
                <a:srgbClr val="FFFFFF"/>
              </a:solidFill>
              <a:latin typeface="Century Gothic"/>
              <a:ea typeface="Century Gothic"/>
              <a:cs typeface="Century Gothic"/>
              <a:sym typeface="Century Gothic"/>
            </a:endParaRPr>
          </a:p>
        </p:txBody>
      </p:sp>
      <p:sp>
        <p:nvSpPr>
          <p:cNvPr id="200" name="Google Shape;200;p22"/>
          <p:cNvSpPr/>
          <p:nvPr/>
        </p:nvSpPr>
        <p:spPr>
          <a:xfrm>
            <a:off x="575175" y="3345634"/>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1" name="Google Shape;201;p22"/>
          <p:cNvSpPr/>
          <p:nvPr/>
        </p:nvSpPr>
        <p:spPr>
          <a:xfrm>
            <a:off x="29050" y="3345659"/>
            <a:ext cx="1066799" cy="280101"/>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4</a:t>
            </a:r>
            <a:endParaRPr b="1" sz="1000">
              <a:solidFill>
                <a:srgbClr val="FFFFFF"/>
              </a:solidFill>
              <a:latin typeface="Century Gothic"/>
              <a:ea typeface="Century Gothic"/>
              <a:cs typeface="Century Gothic"/>
              <a:sym typeface="Century Gothic"/>
            </a:endParaRPr>
          </a:p>
        </p:txBody>
      </p:sp>
      <p:sp>
        <p:nvSpPr>
          <p:cNvPr id="202" name="Google Shape;202;p22"/>
          <p:cNvSpPr/>
          <p:nvPr/>
        </p:nvSpPr>
        <p:spPr>
          <a:xfrm>
            <a:off x="575208" y="3656034"/>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3" name="Google Shape;203;p22"/>
          <p:cNvSpPr/>
          <p:nvPr/>
        </p:nvSpPr>
        <p:spPr>
          <a:xfrm>
            <a:off x="29067" y="3656058"/>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5</a:t>
            </a:r>
            <a:endParaRPr b="1" sz="1000">
              <a:solidFill>
                <a:srgbClr val="FFFFFF"/>
              </a:solidFill>
              <a:latin typeface="Century Gothic"/>
              <a:ea typeface="Century Gothic"/>
              <a:cs typeface="Century Gothic"/>
              <a:sym typeface="Century Gothic"/>
            </a:endParaRPr>
          </a:p>
        </p:txBody>
      </p:sp>
      <p:sp>
        <p:nvSpPr>
          <p:cNvPr id="204" name="Google Shape;204;p22"/>
          <p:cNvSpPr/>
          <p:nvPr/>
        </p:nvSpPr>
        <p:spPr>
          <a:xfrm>
            <a:off x="575208" y="3966357"/>
            <a:ext cx="53976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05" name="Google Shape;205;p22"/>
          <p:cNvSpPr/>
          <p:nvPr/>
        </p:nvSpPr>
        <p:spPr>
          <a:xfrm>
            <a:off x="29067" y="3966381"/>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6</a:t>
            </a:r>
            <a:endParaRPr b="1" sz="1000">
              <a:solidFill>
                <a:srgbClr val="FFFFFF"/>
              </a:solidFill>
              <a:latin typeface="Century Gothic"/>
              <a:ea typeface="Century Gothic"/>
              <a:cs typeface="Century Gothic"/>
              <a:sym typeface="Century Gothic"/>
            </a:endParaRPr>
          </a:p>
        </p:txBody>
      </p:sp>
      <p:sp>
        <p:nvSpPr>
          <p:cNvPr id="206" name="Google Shape;206;p22"/>
          <p:cNvSpPr txBox="1"/>
          <p:nvPr/>
        </p:nvSpPr>
        <p:spPr>
          <a:xfrm>
            <a:off x="1094650" y="2425175"/>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In uncontrolled DM there is </a:t>
            </a: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lipolysis in adipose tissue </a:t>
            </a:r>
            <a:endParaRPr sz="1200"/>
          </a:p>
        </p:txBody>
      </p:sp>
      <p:sp>
        <p:nvSpPr>
          <p:cNvPr id="207" name="Google Shape;207;p22"/>
          <p:cNvSpPr txBox="1"/>
          <p:nvPr/>
        </p:nvSpPr>
        <p:spPr>
          <a:xfrm>
            <a:off x="1094647" y="2724874"/>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[FFA] mobilization to liver</a:t>
            </a:r>
            <a:endParaRPr sz="1000">
              <a:solidFill>
                <a:srgbClr val="000000"/>
              </a:solidFill>
              <a:latin typeface="Century Gothic"/>
              <a:ea typeface="Century Gothic"/>
              <a:cs typeface="Century Gothic"/>
              <a:sym typeface="Century Gothic"/>
            </a:endParaRPr>
          </a:p>
        </p:txBody>
      </p:sp>
      <p:sp>
        <p:nvSpPr>
          <p:cNvPr id="208" name="Google Shape;208;p22"/>
          <p:cNvSpPr txBox="1"/>
          <p:nvPr/>
        </p:nvSpPr>
        <p:spPr>
          <a:xfrm>
            <a:off x="1094647" y="3035223"/>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Hepatic FA oxidation</a:t>
            </a:r>
            <a:endParaRPr sz="1000">
              <a:solidFill>
                <a:srgbClr val="000000"/>
              </a:solidFill>
              <a:latin typeface="Century Gothic"/>
              <a:ea typeface="Century Gothic"/>
              <a:cs typeface="Century Gothic"/>
              <a:sym typeface="Century Gothic"/>
            </a:endParaRPr>
          </a:p>
        </p:txBody>
      </p:sp>
      <p:sp>
        <p:nvSpPr>
          <p:cNvPr id="209" name="Google Shape;209;p22"/>
          <p:cNvSpPr txBox="1"/>
          <p:nvPr/>
        </p:nvSpPr>
        <p:spPr>
          <a:xfrm>
            <a:off x="1094647" y="3345599"/>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Acetyl CoA which will be </a:t>
            </a:r>
            <a:r>
              <a:rPr lang="en-GB" sz="1200">
                <a:solidFill>
                  <a:srgbClr val="CC0000"/>
                </a:solidFill>
                <a:latin typeface="Century Gothic"/>
                <a:ea typeface="Century Gothic"/>
                <a:cs typeface="Century Gothic"/>
                <a:sym typeface="Century Gothic"/>
              </a:rPr>
              <a:t>channeled</a:t>
            </a:r>
            <a:r>
              <a:rPr lang="en-GB" sz="1200">
                <a:solidFill>
                  <a:schemeClr val="dk1"/>
                </a:solidFill>
                <a:latin typeface="Century Gothic"/>
                <a:ea typeface="Century Gothic"/>
                <a:cs typeface="Century Gothic"/>
                <a:sym typeface="Century Gothic"/>
              </a:rPr>
              <a:t> into KB synthesis</a:t>
            </a:r>
            <a:endParaRPr sz="1000">
              <a:solidFill>
                <a:srgbClr val="000000"/>
              </a:solidFill>
              <a:latin typeface="Century Gothic"/>
              <a:ea typeface="Century Gothic"/>
              <a:cs typeface="Century Gothic"/>
              <a:sym typeface="Century Gothic"/>
            </a:endParaRPr>
          </a:p>
        </p:txBody>
      </p:sp>
      <p:sp>
        <p:nvSpPr>
          <p:cNvPr id="210" name="Google Shape;210;p22"/>
          <p:cNvSpPr txBox="1"/>
          <p:nvPr/>
        </p:nvSpPr>
        <p:spPr>
          <a:xfrm>
            <a:off x="1094647" y="3655949"/>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CC0000"/>
                </a:solidFill>
                <a:latin typeface="Century Gothic"/>
                <a:ea typeface="Century Gothic"/>
                <a:cs typeface="Century Gothic"/>
                <a:sym typeface="Century Gothic"/>
              </a:rPr>
              <a:t>HMG</a:t>
            </a:r>
            <a:r>
              <a:rPr baseline="30000" lang="en-GB" sz="1200">
                <a:solidFill>
                  <a:srgbClr val="CC0000"/>
                </a:solidFill>
                <a:latin typeface="Century Gothic"/>
                <a:ea typeface="Century Gothic"/>
                <a:cs typeface="Century Gothic"/>
                <a:sym typeface="Century Gothic"/>
              </a:rPr>
              <a:t>1</a:t>
            </a:r>
            <a:r>
              <a:rPr lang="en-GB" sz="1200">
                <a:solidFill>
                  <a:srgbClr val="CC0000"/>
                </a:solidFill>
                <a:latin typeface="Century Gothic"/>
                <a:ea typeface="Century Gothic"/>
                <a:cs typeface="Century Gothic"/>
                <a:sym typeface="Century Gothic"/>
              </a:rPr>
              <a:t> CoA synthase</a:t>
            </a:r>
            <a:r>
              <a:rPr lang="en-GB" sz="1200">
                <a:solidFill>
                  <a:schemeClr val="dk1"/>
                </a:solidFill>
                <a:latin typeface="Century Gothic"/>
                <a:ea typeface="Century Gothic"/>
                <a:cs typeface="Century Gothic"/>
                <a:sym typeface="Century Gothic"/>
              </a:rPr>
              <a:t> is the rate limiting enzyme.</a:t>
            </a:r>
            <a:endParaRPr sz="1000">
              <a:latin typeface="Century Gothic"/>
              <a:ea typeface="Century Gothic"/>
              <a:cs typeface="Century Gothic"/>
              <a:sym typeface="Century Gothic"/>
            </a:endParaRPr>
          </a:p>
        </p:txBody>
      </p:sp>
      <p:sp>
        <p:nvSpPr>
          <p:cNvPr id="211" name="Google Shape;211;p22"/>
          <p:cNvSpPr txBox="1"/>
          <p:nvPr/>
        </p:nvSpPr>
        <p:spPr>
          <a:xfrm>
            <a:off x="1094647" y="3966376"/>
            <a:ext cx="48786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The first KB to be synthesized is </a:t>
            </a:r>
            <a:r>
              <a:rPr lang="en-GB" sz="1200">
                <a:solidFill>
                  <a:srgbClr val="CC0000"/>
                </a:solidFill>
                <a:latin typeface="Century Gothic"/>
                <a:ea typeface="Century Gothic"/>
                <a:cs typeface="Century Gothic"/>
                <a:sym typeface="Century Gothic"/>
              </a:rPr>
              <a:t>acetoacetate</a:t>
            </a:r>
            <a:endParaRPr sz="1000">
              <a:latin typeface="Century Gothic"/>
              <a:ea typeface="Century Gothic"/>
              <a:cs typeface="Century Gothic"/>
              <a:sym typeface="Century Gothic"/>
            </a:endParaRPr>
          </a:p>
        </p:txBody>
      </p:sp>
      <p:sp>
        <p:nvSpPr>
          <p:cNvPr id="212" name="Google Shape;212;p22"/>
          <p:cNvSpPr/>
          <p:nvPr/>
        </p:nvSpPr>
        <p:spPr>
          <a:xfrm>
            <a:off x="582140" y="4276723"/>
            <a:ext cx="5397600" cy="3246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13" name="Google Shape;213;p22"/>
          <p:cNvSpPr/>
          <p:nvPr/>
        </p:nvSpPr>
        <p:spPr>
          <a:xfrm>
            <a:off x="36000" y="4276751"/>
            <a:ext cx="1066798" cy="324514"/>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7</a:t>
            </a:r>
            <a:endParaRPr b="1" sz="1000">
              <a:solidFill>
                <a:srgbClr val="FFFFFF"/>
              </a:solidFill>
              <a:latin typeface="Century Gothic"/>
              <a:ea typeface="Century Gothic"/>
              <a:cs typeface="Century Gothic"/>
              <a:sym typeface="Century Gothic"/>
            </a:endParaRPr>
          </a:p>
        </p:txBody>
      </p:sp>
      <p:sp>
        <p:nvSpPr>
          <p:cNvPr id="214" name="Google Shape;214;p22"/>
          <p:cNvSpPr txBox="1"/>
          <p:nvPr/>
        </p:nvSpPr>
        <p:spPr>
          <a:xfrm>
            <a:off x="1101575" y="4276750"/>
            <a:ext cx="1601100" cy="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Acetoacetate can be: </a:t>
            </a:r>
            <a:endParaRPr sz="1000">
              <a:solidFill>
                <a:schemeClr val="dk1"/>
              </a:solidFill>
              <a:latin typeface="Century Gothic"/>
              <a:ea typeface="Century Gothic"/>
              <a:cs typeface="Century Gothic"/>
              <a:sym typeface="Century Gothic"/>
            </a:endParaRPr>
          </a:p>
        </p:txBody>
      </p:sp>
      <p:cxnSp>
        <p:nvCxnSpPr>
          <p:cNvPr id="215" name="Google Shape;215;p22"/>
          <p:cNvCxnSpPr>
            <a:stCxn id="214" idx="3"/>
            <a:endCxn id="216" idx="1"/>
          </p:cNvCxnSpPr>
          <p:nvPr/>
        </p:nvCxnSpPr>
        <p:spPr>
          <a:xfrm flipH="1" rot="10800000">
            <a:off x="2702675" y="4366150"/>
            <a:ext cx="285300" cy="72900"/>
          </a:xfrm>
          <a:prstGeom prst="bentConnector3">
            <a:avLst>
              <a:gd fmla="val 49974" name="adj1"/>
            </a:avLst>
          </a:prstGeom>
          <a:noFill/>
          <a:ln cap="flat" cmpd="sng" w="9525">
            <a:solidFill>
              <a:srgbClr val="44546A"/>
            </a:solidFill>
            <a:prstDash val="solid"/>
            <a:round/>
            <a:headEnd len="med" w="med" type="none"/>
            <a:tailEnd len="med" w="med" type="none"/>
          </a:ln>
        </p:spPr>
      </p:cxnSp>
      <p:sp>
        <p:nvSpPr>
          <p:cNvPr id="217" name="Google Shape;217;p22"/>
          <p:cNvSpPr txBox="1"/>
          <p:nvPr/>
        </p:nvSpPr>
        <p:spPr>
          <a:xfrm>
            <a:off x="2990675" y="4455525"/>
            <a:ext cx="2661000" cy="178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800">
                <a:solidFill>
                  <a:schemeClr val="dk1"/>
                </a:solidFill>
                <a:latin typeface="Century Gothic"/>
                <a:ea typeface="Century Gothic"/>
                <a:cs typeface="Century Gothic"/>
                <a:sym typeface="Century Gothic"/>
              </a:rPr>
              <a:t>Spontaneously decarboxylated to </a:t>
            </a:r>
            <a:r>
              <a:rPr lang="en-GB" sz="800">
                <a:solidFill>
                  <a:srgbClr val="CC0000"/>
                </a:solidFill>
                <a:latin typeface="Century Gothic"/>
                <a:ea typeface="Century Gothic"/>
                <a:cs typeface="Century Gothic"/>
                <a:sym typeface="Century Gothic"/>
              </a:rPr>
              <a:t>acetone</a:t>
            </a:r>
            <a:endParaRPr sz="800">
              <a:solidFill>
                <a:srgbClr val="CC0000"/>
              </a:solidFill>
              <a:latin typeface="Century Gothic"/>
              <a:ea typeface="Century Gothic"/>
              <a:cs typeface="Century Gothic"/>
              <a:sym typeface="Century Gothic"/>
            </a:endParaRPr>
          </a:p>
        </p:txBody>
      </p:sp>
      <p:sp>
        <p:nvSpPr>
          <p:cNvPr id="216" name="Google Shape;216;p22"/>
          <p:cNvSpPr txBox="1"/>
          <p:nvPr/>
        </p:nvSpPr>
        <p:spPr>
          <a:xfrm>
            <a:off x="2987825" y="4276725"/>
            <a:ext cx="1823700" cy="17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chemeClr val="dk1"/>
                </a:solidFill>
                <a:latin typeface="Century Gothic"/>
                <a:ea typeface="Century Gothic"/>
                <a:cs typeface="Century Gothic"/>
                <a:sym typeface="Century Gothic"/>
              </a:rPr>
              <a:t>Reduced to </a:t>
            </a:r>
            <a:r>
              <a:rPr lang="en-GB" sz="800">
                <a:solidFill>
                  <a:srgbClr val="CC0000"/>
                </a:solidFill>
                <a:latin typeface="Century Gothic"/>
                <a:ea typeface="Century Gothic"/>
                <a:cs typeface="Century Gothic"/>
                <a:sym typeface="Century Gothic"/>
              </a:rPr>
              <a:t>β-Hydroxybutyrate</a:t>
            </a:r>
            <a:endParaRPr sz="800">
              <a:solidFill>
                <a:srgbClr val="CC0000"/>
              </a:solidFill>
              <a:latin typeface="Century Gothic"/>
              <a:ea typeface="Century Gothic"/>
              <a:cs typeface="Century Gothic"/>
              <a:sym typeface="Century Gothic"/>
            </a:endParaRPr>
          </a:p>
        </p:txBody>
      </p:sp>
      <p:cxnSp>
        <p:nvCxnSpPr>
          <p:cNvPr id="218" name="Google Shape;218;p22"/>
          <p:cNvCxnSpPr>
            <a:stCxn id="214" idx="3"/>
            <a:endCxn id="217" idx="1"/>
          </p:cNvCxnSpPr>
          <p:nvPr/>
        </p:nvCxnSpPr>
        <p:spPr>
          <a:xfrm>
            <a:off x="2702675" y="4439050"/>
            <a:ext cx="288000" cy="105900"/>
          </a:xfrm>
          <a:prstGeom prst="bentConnector3">
            <a:avLst>
              <a:gd fmla="val 50000" name="adj1"/>
            </a:avLst>
          </a:prstGeom>
          <a:noFill/>
          <a:ln cap="flat" cmpd="sng" w="9525">
            <a:solidFill>
              <a:srgbClr val="44546A"/>
            </a:solidFill>
            <a:prstDash val="solid"/>
            <a:round/>
            <a:headEnd len="med" w="med" type="none"/>
            <a:tailEnd len="med" w="med" type="none"/>
          </a:ln>
        </p:spPr>
      </p:cxnSp>
      <p:sp>
        <p:nvSpPr>
          <p:cNvPr id="219" name="Google Shape;219;p22"/>
          <p:cNvSpPr txBox="1"/>
          <p:nvPr/>
        </p:nvSpPr>
        <p:spPr>
          <a:xfrm>
            <a:off x="2842375" y="4339750"/>
            <a:ext cx="285300" cy="19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latin typeface="Century Gothic"/>
                <a:ea typeface="Century Gothic"/>
                <a:cs typeface="Century Gothic"/>
                <a:sym typeface="Century Gothic"/>
              </a:rPr>
              <a:t>or</a:t>
            </a:r>
            <a:endParaRPr sz="700">
              <a:latin typeface="Century Gothic"/>
              <a:ea typeface="Century Gothic"/>
              <a:cs typeface="Century Gothic"/>
              <a:sym typeface="Century Gothic"/>
            </a:endParaRPr>
          </a:p>
        </p:txBody>
      </p:sp>
      <p:pic>
        <p:nvPicPr>
          <p:cNvPr id="220" name="Google Shape;220;p22"/>
          <p:cNvPicPr preferRelativeResize="0"/>
          <p:nvPr/>
        </p:nvPicPr>
        <p:blipFill>
          <a:blip r:embed="rId9">
            <a:alphaModFix/>
          </a:blip>
          <a:stretch>
            <a:fillRect/>
          </a:stretch>
        </p:blipFill>
        <p:spPr>
          <a:xfrm>
            <a:off x="1629875" y="2111675"/>
            <a:ext cx="324650" cy="294001"/>
          </a:xfrm>
          <a:prstGeom prst="rect">
            <a:avLst/>
          </a:prstGeom>
          <a:noFill/>
          <a:ln>
            <a:noFill/>
          </a:ln>
        </p:spPr>
      </p:pic>
      <p:pic>
        <p:nvPicPr>
          <p:cNvPr id="221" name="Google Shape;221;p22"/>
          <p:cNvPicPr preferRelativeResize="0"/>
          <p:nvPr/>
        </p:nvPicPr>
        <p:blipFill>
          <a:blip r:embed="rId10">
            <a:alphaModFix/>
          </a:blip>
          <a:stretch>
            <a:fillRect/>
          </a:stretch>
        </p:blipFill>
        <p:spPr>
          <a:xfrm flipH="1">
            <a:off x="4688400" y="3697100"/>
            <a:ext cx="324650" cy="207000"/>
          </a:xfrm>
          <a:prstGeom prst="rect">
            <a:avLst/>
          </a:prstGeom>
          <a:noFill/>
          <a:ln>
            <a:noFill/>
          </a:ln>
        </p:spPr>
      </p:pic>
      <p:sp>
        <p:nvSpPr>
          <p:cNvPr id="222" name="Google Shape;222;p2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3"/>
          <p:cNvSpPr txBox="1"/>
          <p:nvPr>
            <p:ph idx="1" type="body"/>
          </p:nvPr>
        </p:nvSpPr>
        <p:spPr>
          <a:xfrm>
            <a:off x="3254400" y="91225"/>
            <a:ext cx="26352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b="1" lang="en-GB" sz="2400">
                <a:solidFill>
                  <a:srgbClr val="3C78D8"/>
                </a:solidFill>
                <a:latin typeface="Comfortaa"/>
                <a:ea typeface="Comfortaa"/>
                <a:cs typeface="Comfortaa"/>
                <a:sym typeface="Comfortaa"/>
              </a:rPr>
              <a:t>Ketogenesis</a:t>
            </a:r>
            <a:endParaRPr b="1" sz="2400">
              <a:solidFill>
                <a:srgbClr val="3C78D8"/>
              </a:solidFill>
              <a:latin typeface="Comfortaa"/>
              <a:ea typeface="Comfortaa"/>
              <a:cs typeface="Comfortaa"/>
              <a:sym typeface="Comfortaa"/>
            </a:endParaRPr>
          </a:p>
        </p:txBody>
      </p:sp>
      <p:sp>
        <p:nvSpPr>
          <p:cNvPr id="228" name="Google Shape;228;p23"/>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229" name="Google Shape;229;p23"/>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230" name="Google Shape;230;p23"/>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231" name="Google Shape;231;p23"/>
          <p:cNvCxnSpPr>
            <a:stCxn id="228" idx="3"/>
            <a:endCxn id="229"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232" name="Google Shape;232;p23"/>
          <p:cNvCxnSpPr>
            <a:stCxn id="228" idx="3"/>
            <a:endCxn id="230"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233" name="Google Shape;233;p23"/>
          <p:cNvPicPr preferRelativeResize="0"/>
          <p:nvPr/>
        </p:nvPicPr>
        <p:blipFill>
          <a:blip r:embed="rId3">
            <a:alphaModFix/>
          </a:blip>
          <a:stretch>
            <a:fillRect/>
          </a:stretch>
        </p:blipFill>
        <p:spPr>
          <a:xfrm>
            <a:off x="470700" y="274963"/>
            <a:ext cx="172200" cy="172200"/>
          </a:xfrm>
          <a:prstGeom prst="rect">
            <a:avLst/>
          </a:prstGeom>
          <a:noFill/>
          <a:ln>
            <a:noFill/>
          </a:ln>
        </p:spPr>
      </p:pic>
      <p:sp>
        <p:nvSpPr>
          <p:cNvPr id="234" name="Google Shape;234;p23"/>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235" name="Google Shape;235;p23"/>
          <p:cNvCxnSpPr>
            <a:stCxn id="233" idx="3"/>
            <a:endCxn id="234"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pic>
        <p:nvPicPr>
          <p:cNvPr id="236" name="Google Shape;236;p23"/>
          <p:cNvPicPr preferRelativeResize="0"/>
          <p:nvPr/>
        </p:nvPicPr>
        <p:blipFill>
          <a:blip r:embed="rId4">
            <a:alphaModFix/>
          </a:blip>
          <a:stretch>
            <a:fillRect/>
          </a:stretch>
        </p:blipFill>
        <p:spPr>
          <a:xfrm>
            <a:off x="7231875" y="91000"/>
            <a:ext cx="1771349" cy="2282274"/>
          </a:xfrm>
          <a:prstGeom prst="rect">
            <a:avLst/>
          </a:prstGeom>
          <a:noFill/>
          <a:ln>
            <a:noFill/>
          </a:ln>
        </p:spPr>
      </p:pic>
      <p:sp>
        <p:nvSpPr>
          <p:cNvPr id="237" name="Google Shape;237;p23"/>
          <p:cNvSpPr/>
          <p:nvPr/>
        </p:nvSpPr>
        <p:spPr>
          <a:xfrm>
            <a:off x="7772716" y="781652"/>
            <a:ext cx="417900" cy="136500"/>
          </a:xfrm>
          <a:prstGeom prst="roundRect">
            <a:avLst>
              <a:gd fmla="val 16667" name="adj"/>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238" name="Google Shape;238;p23"/>
          <p:cNvSpPr txBox="1"/>
          <p:nvPr/>
        </p:nvSpPr>
        <p:spPr>
          <a:xfrm>
            <a:off x="7150500" y="2345870"/>
            <a:ext cx="21369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Comfortaa"/>
                <a:ea typeface="Comfortaa"/>
                <a:cs typeface="Comfortaa"/>
                <a:sym typeface="Comfortaa"/>
              </a:rPr>
              <a:t>Synthesis of Ketone bodies</a:t>
            </a:r>
            <a:endParaRPr sz="1000">
              <a:latin typeface="Comfortaa"/>
              <a:ea typeface="Comfortaa"/>
              <a:cs typeface="Comfortaa"/>
              <a:sym typeface="Comfortaa"/>
            </a:endParaRPr>
          </a:p>
        </p:txBody>
      </p:sp>
      <p:sp>
        <p:nvSpPr>
          <p:cNvPr id="239" name="Google Shape;239;p23"/>
          <p:cNvSpPr/>
          <p:nvPr/>
        </p:nvSpPr>
        <p:spPr>
          <a:xfrm>
            <a:off x="546165" y="690325"/>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0" name="Google Shape;240;p23"/>
          <p:cNvSpPr/>
          <p:nvPr/>
        </p:nvSpPr>
        <p:spPr>
          <a:xfrm>
            <a:off x="17" y="690352"/>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1</a:t>
            </a:r>
            <a:endParaRPr b="1" sz="1000">
              <a:solidFill>
                <a:srgbClr val="FFFFFF"/>
              </a:solidFill>
              <a:latin typeface="Century Gothic"/>
              <a:ea typeface="Century Gothic"/>
              <a:cs typeface="Century Gothic"/>
              <a:sym typeface="Century Gothic"/>
            </a:endParaRPr>
          </a:p>
        </p:txBody>
      </p:sp>
      <p:sp>
        <p:nvSpPr>
          <p:cNvPr id="241" name="Google Shape;241;p23"/>
          <p:cNvSpPr/>
          <p:nvPr/>
        </p:nvSpPr>
        <p:spPr>
          <a:xfrm>
            <a:off x="546165" y="1000648"/>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2" name="Google Shape;242;p23"/>
          <p:cNvSpPr/>
          <p:nvPr/>
        </p:nvSpPr>
        <p:spPr>
          <a:xfrm>
            <a:off x="17" y="1000675"/>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2</a:t>
            </a:r>
            <a:endParaRPr b="1" sz="1000">
              <a:solidFill>
                <a:srgbClr val="FFFFFF"/>
              </a:solidFill>
              <a:latin typeface="Century Gothic"/>
              <a:ea typeface="Century Gothic"/>
              <a:cs typeface="Century Gothic"/>
              <a:sym typeface="Century Gothic"/>
            </a:endParaRPr>
          </a:p>
        </p:txBody>
      </p:sp>
      <p:sp>
        <p:nvSpPr>
          <p:cNvPr id="243" name="Google Shape;243;p23"/>
          <p:cNvSpPr/>
          <p:nvPr/>
        </p:nvSpPr>
        <p:spPr>
          <a:xfrm>
            <a:off x="546125" y="1311001"/>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4" name="Google Shape;244;p23"/>
          <p:cNvSpPr/>
          <p:nvPr/>
        </p:nvSpPr>
        <p:spPr>
          <a:xfrm>
            <a:off x="0" y="1311027"/>
            <a:ext cx="1066799" cy="280101"/>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3</a:t>
            </a:r>
            <a:endParaRPr b="1" sz="1000">
              <a:solidFill>
                <a:srgbClr val="FFFFFF"/>
              </a:solidFill>
              <a:latin typeface="Century Gothic"/>
              <a:ea typeface="Century Gothic"/>
              <a:cs typeface="Century Gothic"/>
              <a:sym typeface="Century Gothic"/>
            </a:endParaRPr>
          </a:p>
        </p:txBody>
      </p:sp>
      <p:sp>
        <p:nvSpPr>
          <p:cNvPr id="245" name="Google Shape;245;p23"/>
          <p:cNvSpPr/>
          <p:nvPr/>
        </p:nvSpPr>
        <p:spPr>
          <a:xfrm>
            <a:off x="546125" y="1621384"/>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6" name="Google Shape;246;p23"/>
          <p:cNvSpPr/>
          <p:nvPr/>
        </p:nvSpPr>
        <p:spPr>
          <a:xfrm>
            <a:off x="0" y="1621409"/>
            <a:ext cx="1066799" cy="280101"/>
          </a:xfrm>
          <a:prstGeom prst="flowChartMerge">
            <a:avLst/>
          </a:prstGeom>
          <a:solidFill>
            <a:srgbClr val="3C78D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4</a:t>
            </a:r>
            <a:endParaRPr b="1" sz="1000">
              <a:solidFill>
                <a:srgbClr val="FFFFFF"/>
              </a:solidFill>
              <a:latin typeface="Century Gothic"/>
              <a:ea typeface="Century Gothic"/>
              <a:cs typeface="Century Gothic"/>
              <a:sym typeface="Century Gothic"/>
            </a:endParaRPr>
          </a:p>
        </p:txBody>
      </p:sp>
      <p:sp>
        <p:nvSpPr>
          <p:cNvPr id="247" name="Google Shape;247;p23"/>
          <p:cNvSpPr/>
          <p:nvPr/>
        </p:nvSpPr>
        <p:spPr>
          <a:xfrm>
            <a:off x="546165" y="1931783"/>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48" name="Google Shape;248;p23"/>
          <p:cNvSpPr/>
          <p:nvPr/>
        </p:nvSpPr>
        <p:spPr>
          <a:xfrm>
            <a:off x="17" y="1931808"/>
            <a:ext cx="1066799" cy="280101"/>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5</a:t>
            </a:r>
            <a:endParaRPr b="1" sz="1000">
              <a:solidFill>
                <a:srgbClr val="FFFFFF"/>
              </a:solidFill>
              <a:latin typeface="Century Gothic"/>
              <a:ea typeface="Century Gothic"/>
              <a:cs typeface="Century Gothic"/>
              <a:sym typeface="Century Gothic"/>
            </a:endParaRPr>
          </a:p>
        </p:txBody>
      </p:sp>
      <p:sp>
        <p:nvSpPr>
          <p:cNvPr id="249" name="Google Shape;249;p23"/>
          <p:cNvSpPr/>
          <p:nvPr/>
        </p:nvSpPr>
        <p:spPr>
          <a:xfrm>
            <a:off x="546165" y="2242106"/>
            <a:ext cx="6573300" cy="2802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500">
              <a:latin typeface="Century Gothic"/>
              <a:ea typeface="Century Gothic"/>
              <a:cs typeface="Century Gothic"/>
              <a:sym typeface="Century Gothic"/>
            </a:endParaRPr>
          </a:p>
        </p:txBody>
      </p:sp>
      <p:sp>
        <p:nvSpPr>
          <p:cNvPr id="250" name="Google Shape;250;p23"/>
          <p:cNvSpPr/>
          <p:nvPr/>
        </p:nvSpPr>
        <p:spPr>
          <a:xfrm>
            <a:off x="17" y="2242131"/>
            <a:ext cx="1066799" cy="280101"/>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6</a:t>
            </a:r>
            <a:endParaRPr b="1" sz="1000">
              <a:solidFill>
                <a:srgbClr val="FFFFFF"/>
              </a:solidFill>
              <a:latin typeface="Century Gothic"/>
              <a:ea typeface="Century Gothic"/>
              <a:cs typeface="Century Gothic"/>
              <a:sym typeface="Century Gothic"/>
            </a:endParaRPr>
          </a:p>
        </p:txBody>
      </p:sp>
      <p:sp>
        <p:nvSpPr>
          <p:cNvPr id="251" name="Google Shape;251;p23"/>
          <p:cNvSpPr txBox="1"/>
          <p:nvPr/>
        </p:nvSpPr>
        <p:spPr>
          <a:xfrm>
            <a:off x="1102550" y="700925"/>
            <a:ext cx="60168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hepatic FA oxidation →</a:t>
            </a: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acetyl CoA which will be </a:t>
            </a:r>
            <a:r>
              <a:rPr lang="en-GB" sz="1200">
                <a:solidFill>
                  <a:srgbClr val="CC0000"/>
                </a:solidFill>
                <a:latin typeface="Century Gothic"/>
                <a:ea typeface="Century Gothic"/>
                <a:cs typeface="Century Gothic"/>
                <a:sym typeface="Century Gothic"/>
              </a:rPr>
              <a:t>channeled</a:t>
            </a:r>
            <a:r>
              <a:rPr lang="en-GB" sz="1200">
                <a:solidFill>
                  <a:schemeClr val="dk1"/>
                </a:solidFill>
                <a:latin typeface="Century Gothic"/>
                <a:ea typeface="Century Gothic"/>
                <a:cs typeface="Century Gothic"/>
                <a:sym typeface="Century Gothic"/>
              </a:rPr>
              <a:t> into </a:t>
            </a:r>
            <a:r>
              <a:rPr lang="en-GB" sz="1200">
                <a:solidFill>
                  <a:srgbClr val="CC0000"/>
                </a:solidFill>
                <a:latin typeface="Century Gothic"/>
                <a:ea typeface="Century Gothic"/>
                <a:cs typeface="Century Gothic"/>
                <a:sym typeface="Century Gothic"/>
              </a:rPr>
              <a:t>KB synthesis</a:t>
            </a:r>
            <a:endParaRPr sz="1200">
              <a:solidFill>
                <a:srgbClr val="CC0000"/>
              </a:solidFill>
              <a:latin typeface="Century Gothic"/>
              <a:ea typeface="Century Gothic"/>
              <a:cs typeface="Century Gothic"/>
              <a:sym typeface="Century Gothic"/>
            </a:endParaRPr>
          </a:p>
        </p:txBody>
      </p:sp>
      <p:sp>
        <p:nvSpPr>
          <p:cNvPr id="252" name="Google Shape;252;p23"/>
          <p:cNvSpPr txBox="1"/>
          <p:nvPr/>
        </p:nvSpPr>
        <p:spPr>
          <a:xfrm>
            <a:off x="1102547" y="1000623"/>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Acetyl CoA + oxaloacetate (OAA) → Krebs cycle </a:t>
            </a:r>
            <a:endParaRPr sz="1200">
              <a:latin typeface="Century Gothic"/>
              <a:ea typeface="Century Gothic"/>
              <a:cs typeface="Century Gothic"/>
              <a:sym typeface="Century Gothic"/>
            </a:endParaRPr>
          </a:p>
        </p:txBody>
      </p:sp>
      <p:sp>
        <p:nvSpPr>
          <p:cNvPr id="253" name="Google Shape;253;p23"/>
          <p:cNvSpPr txBox="1"/>
          <p:nvPr/>
        </p:nvSpPr>
        <p:spPr>
          <a:xfrm>
            <a:off x="1102547" y="1310973"/>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CC0000"/>
                </a:solidFill>
                <a:latin typeface="Century Gothic"/>
                <a:ea typeface="Century Gothic"/>
                <a:cs typeface="Century Gothic"/>
                <a:sym typeface="Century Gothic"/>
              </a:rPr>
              <a:t>↑</a:t>
            </a:r>
            <a:r>
              <a:rPr lang="en-GB" sz="1200">
                <a:solidFill>
                  <a:schemeClr val="dk1"/>
                </a:solidFill>
                <a:latin typeface="Century Gothic"/>
                <a:ea typeface="Century Gothic"/>
                <a:cs typeface="Century Gothic"/>
                <a:sym typeface="Century Gothic"/>
              </a:rPr>
              <a:t> Acetyl CoA production activates pyruvate carboxylase </a:t>
            </a:r>
            <a:endParaRPr sz="1200">
              <a:solidFill>
                <a:schemeClr val="dk1"/>
              </a:solidFill>
              <a:latin typeface="Century Gothic"/>
              <a:ea typeface="Century Gothic"/>
              <a:cs typeface="Century Gothic"/>
              <a:sym typeface="Century Gothic"/>
            </a:endParaRPr>
          </a:p>
        </p:txBody>
      </p:sp>
      <p:sp>
        <p:nvSpPr>
          <p:cNvPr id="254" name="Google Shape;254;p23"/>
          <p:cNvSpPr txBox="1"/>
          <p:nvPr/>
        </p:nvSpPr>
        <p:spPr>
          <a:xfrm>
            <a:off x="1102547" y="1621349"/>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Pyruvate carboxylase converts pyruvic acid into OAA </a:t>
            </a:r>
            <a:endParaRPr sz="1200">
              <a:solidFill>
                <a:schemeClr val="dk1"/>
              </a:solidFill>
              <a:latin typeface="Century Gothic"/>
              <a:ea typeface="Century Gothic"/>
              <a:cs typeface="Century Gothic"/>
              <a:sym typeface="Century Gothic"/>
            </a:endParaRPr>
          </a:p>
        </p:txBody>
      </p:sp>
      <p:sp>
        <p:nvSpPr>
          <p:cNvPr id="255" name="Google Shape;255;p23"/>
          <p:cNvSpPr txBox="1"/>
          <p:nvPr/>
        </p:nvSpPr>
        <p:spPr>
          <a:xfrm>
            <a:off x="1102547" y="1931698"/>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OAA is used for gluconeogenesis (rather than Krebs cycle) </a:t>
            </a:r>
            <a:endParaRPr sz="1200">
              <a:solidFill>
                <a:schemeClr val="dk1"/>
              </a:solidFill>
              <a:latin typeface="Century Gothic"/>
              <a:ea typeface="Century Gothic"/>
              <a:cs typeface="Century Gothic"/>
              <a:sym typeface="Century Gothic"/>
            </a:endParaRPr>
          </a:p>
        </p:txBody>
      </p:sp>
      <p:sp>
        <p:nvSpPr>
          <p:cNvPr id="256" name="Google Shape;256;p23"/>
          <p:cNvSpPr txBox="1"/>
          <p:nvPr/>
        </p:nvSpPr>
        <p:spPr>
          <a:xfrm>
            <a:off x="1102547" y="2242125"/>
            <a:ext cx="5941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Acetyl CoA is </a:t>
            </a:r>
            <a:r>
              <a:rPr lang="en-GB" sz="1200">
                <a:solidFill>
                  <a:srgbClr val="CC0000"/>
                </a:solidFill>
                <a:latin typeface="Century Gothic"/>
                <a:ea typeface="Century Gothic"/>
                <a:cs typeface="Century Gothic"/>
                <a:sym typeface="Century Gothic"/>
              </a:rPr>
              <a:t>channeled</a:t>
            </a:r>
            <a:r>
              <a:rPr lang="en-GB" sz="1200">
                <a:solidFill>
                  <a:schemeClr val="dk1"/>
                </a:solidFill>
                <a:latin typeface="Century Gothic"/>
                <a:ea typeface="Century Gothic"/>
                <a:cs typeface="Century Gothic"/>
                <a:sym typeface="Century Gothic"/>
              </a:rPr>
              <a:t> into </a:t>
            </a:r>
            <a:r>
              <a:rPr lang="en-GB" sz="1200">
                <a:solidFill>
                  <a:srgbClr val="CC0000"/>
                </a:solidFill>
                <a:latin typeface="Century Gothic"/>
                <a:ea typeface="Century Gothic"/>
                <a:cs typeface="Century Gothic"/>
                <a:sym typeface="Century Gothic"/>
              </a:rPr>
              <a:t>KB synthesis</a:t>
            </a:r>
            <a:endParaRPr sz="1200">
              <a:solidFill>
                <a:srgbClr val="CC0000"/>
              </a:solidFill>
              <a:latin typeface="Century Gothic"/>
              <a:ea typeface="Century Gothic"/>
              <a:cs typeface="Century Gothic"/>
              <a:sym typeface="Century Gothic"/>
            </a:endParaRPr>
          </a:p>
        </p:txBody>
      </p:sp>
      <p:sp>
        <p:nvSpPr>
          <p:cNvPr id="257" name="Google Shape;257;p23"/>
          <p:cNvSpPr txBox="1"/>
          <p:nvPr>
            <p:ph idx="1" type="body"/>
          </p:nvPr>
        </p:nvSpPr>
        <p:spPr>
          <a:xfrm>
            <a:off x="1563600" y="2622425"/>
            <a:ext cx="6016800" cy="352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Ketone Bodies Utilization = Ketolysis</a:t>
            </a:r>
            <a:endParaRPr b="1" sz="2400">
              <a:solidFill>
                <a:srgbClr val="3C78D8"/>
              </a:solidFill>
              <a:latin typeface="Comfortaa"/>
              <a:ea typeface="Comfortaa"/>
              <a:cs typeface="Comfortaa"/>
              <a:sym typeface="Comfortaa"/>
            </a:endParaRPr>
          </a:p>
        </p:txBody>
      </p:sp>
      <p:pic>
        <p:nvPicPr>
          <p:cNvPr id="258" name="Google Shape;258;p23"/>
          <p:cNvPicPr preferRelativeResize="0"/>
          <p:nvPr/>
        </p:nvPicPr>
        <p:blipFill>
          <a:blip r:embed="rId5">
            <a:alphaModFix/>
          </a:blip>
          <a:stretch>
            <a:fillRect/>
          </a:stretch>
        </p:blipFill>
        <p:spPr>
          <a:xfrm>
            <a:off x="72000" y="3617763"/>
            <a:ext cx="324650" cy="294001"/>
          </a:xfrm>
          <a:prstGeom prst="rect">
            <a:avLst/>
          </a:prstGeom>
          <a:noFill/>
          <a:ln>
            <a:noFill/>
          </a:ln>
        </p:spPr>
      </p:pic>
      <p:sp>
        <p:nvSpPr>
          <p:cNvPr id="259" name="Google Shape;259;p23"/>
          <p:cNvSpPr txBox="1"/>
          <p:nvPr/>
        </p:nvSpPr>
        <p:spPr>
          <a:xfrm>
            <a:off x="394500" y="2980200"/>
            <a:ext cx="27837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Takes place in extrahepatic tissues</a:t>
            </a:r>
            <a:endParaRPr sz="1200"/>
          </a:p>
        </p:txBody>
      </p:sp>
      <p:pic>
        <p:nvPicPr>
          <p:cNvPr id="260" name="Google Shape;260;p23"/>
          <p:cNvPicPr preferRelativeResize="0"/>
          <p:nvPr/>
        </p:nvPicPr>
        <p:blipFill>
          <a:blip r:embed="rId6">
            <a:alphaModFix/>
          </a:blip>
          <a:stretch>
            <a:fillRect/>
          </a:stretch>
        </p:blipFill>
        <p:spPr>
          <a:xfrm>
            <a:off x="94275" y="3273800"/>
            <a:ext cx="280100" cy="280100"/>
          </a:xfrm>
          <a:prstGeom prst="rect">
            <a:avLst/>
          </a:prstGeom>
          <a:noFill/>
          <a:ln>
            <a:noFill/>
          </a:ln>
        </p:spPr>
      </p:pic>
      <p:sp>
        <p:nvSpPr>
          <p:cNvPr id="261" name="Google Shape;261;p23"/>
          <p:cNvSpPr txBox="1"/>
          <p:nvPr/>
        </p:nvSpPr>
        <p:spPr>
          <a:xfrm>
            <a:off x="394500" y="3273750"/>
            <a:ext cx="47742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Occurs in the mitochondria (so cannot occur in RBCs) </a:t>
            </a:r>
            <a:endParaRPr sz="1200"/>
          </a:p>
        </p:txBody>
      </p:sp>
      <p:pic>
        <p:nvPicPr>
          <p:cNvPr id="262" name="Google Shape;262;p23"/>
          <p:cNvPicPr preferRelativeResize="0"/>
          <p:nvPr/>
        </p:nvPicPr>
        <p:blipFill>
          <a:blip r:embed="rId7">
            <a:alphaModFix/>
          </a:blip>
          <a:stretch>
            <a:fillRect/>
          </a:stretch>
        </p:blipFill>
        <p:spPr>
          <a:xfrm>
            <a:off x="94275" y="2980250"/>
            <a:ext cx="280100" cy="280100"/>
          </a:xfrm>
          <a:prstGeom prst="rect">
            <a:avLst/>
          </a:prstGeom>
          <a:noFill/>
          <a:ln>
            <a:noFill/>
          </a:ln>
        </p:spPr>
      </p:pic>
      <p:sp>
        <p:nvSpPr>
          <p:cNvPr id="263" name="Google Shape;263;p23"/>
          <p:cNvSpPr/>
          <p:nvPr/>
        </p:nvSpPr>
        <p:spPr>
          <a:xfrm>
            <a:off x="42225" y="3623550"/>
            <a:ext cx="354300" cy="294000"/>
          </a:xfrm>
          <a:prstGeom prst="noSmoking">
            <a:avLst>
              <a:gd fmla="val 0"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3"/>
          <p:cNvSpPr txBox="1"/>
          <p:nvPr/>
        </p:nvSpPr>
        <p:spPr>
          <a:xfrm>
            <a:off x="394500" y="3610300"/>
            <a:ext cx="45213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Does not occur in the liver (as the liver lacks the </a:t>
            </a:r>
            <a:r>
              <a:rPr lang="en-GB" sz="1200">
                <a:solidFill>
                  <a:srgbClr val="CC0000"/>
                </a:solidFill>
                <a:latin typeface="Century Gothic"/>
                <a:ea typeface="Century Gothic"/>
                <a:cs typeface="Century Gothic"/>
                <a:sym typeface="Century Gothic"/>
              </a:rPr>
              <a:t>thiophorase</a:t>
            </a:r>
            <a:r>
              <a:rPr lang="en-GB" sz="1200">
                <a:solidFill>
                  <a:schemeClr val="dk1"/>
                </a:solidFill>
                <a:latin typeface="Century Gothic"/>
                <a:ea typeface="Century Gothic"/>
                <a:cs typeface="Century Gothic"/>
                <a:sym typeface="Century Gothic"/>
              </a:rPr>
              <a:t> enzyme required for ketolysis)</a:t>
            </a:r>
            <a:endParaRPr sz="1200">
              <a:solidFill>
                <a:schemeClr val="dk1"/>
              </a:solidFill>
              <a:latin typeface="Century Gothic"/>
              <a:ea typeface="Century Gothic"/>
              <a:cs typeface="Century Gothic"/>
              <a:sym typeface="Century Gothic"/>
            </a:endParaRPr>
          </a:p>
        </p:txBody>
      </p:sp>
      <p:sp>
        <p:nvSpPr>
          <p:cNvPr id="265" name="Google Shape;265;p23"/>
          <p:cNvSpPr/>
          <p:nvPr/>
        </p:nvSpPr>
        <p:spPr>
          <a:xfrm>
            <a:off x="546153" y="3987150"/>
            <a:ext cx="4816800" cy="338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000">
              <a:latin typeface="Century Gothic"/>
              <a:ea typeface="Century Gothic"/>
              <a:cs typeface="Century Gothic"/>
              <a:sym typeface="Century Gothic"/>
            </a:endParaRPr>
          </a:p>
        </p:txBody>
      </p:sp>
      <p:sp>
        <p:nvSpPr>
          <p:cNvPr id="266" name="Google Shape;266;p23"/>
          <p:cNvSpPr/>
          <p:nvPr/>
        </p:nvSpPr>
        <p:spPr>
          <a:xfrm>
            <a:off x="17" y="3987183"/>
            <a:ext cx="1066801" cy="338486"/>
          </a:xfrm>
          <a:prstGeom prst="flowChartMerge">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1</a:t>
            </a:r>
            <a:endParaRPr b="1" sz="1000">
              <a:solidFill>
                <a:srgbClr val="FFFFFF"/>
              </a:solidFill>
              <a:latin typeface="Century Gothic"/>
              <a:ea typeface="Century Gothic"/>
              <a:cs typeface="Century Gothic"/>
              <a:sym typeface="Century Gothic"/>
            </a:endParaRPr>
          </a:p>
        </p:txBody>
      </p:sp>
      <p:sp>
        <p:nvSpPr>
          <p:cNvPr id="267" name="Google Shape;267;p23"/>
          <p:cNvSpPr/>
          <p:nvPr/>
        </p:nvSpPr>
        <p:spPr>
          <a:xfrm>
            <a:off x="546153" y="4362155"/>
            <a:ext cx="4816800" cy="338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000">
              <a:latin typeface="Century Gothic"/>
              <a:ea typeface="Century Gothic"/>
              <a:cs typeface="Century Gothic"/>
              <a:sym typeface="Century Gothic"/>
            </a:endParaRPr>
          </a:p>
        </p:txBody>
      </p:sp>
      <p:sp>
        <p:nvSpPr>
          <p:cNvPr id="268" name="Google Shape;268;p23"/>
          <p:cNvSpPr/>
          <p:nvPr/>
        </p:nvSpPr>
        <p:spPr>
          <a:xfrm>
            <a:off x="17" y="4362190"/>
            <a:ext cx="1066801" cy="338486"/>
          </a:xfrm>
          <a:prstGeom prst="flowChartMerge">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2</a:t>
            </a:r>
            <a:endParaRPr b="1" sz="1000">
              <a:solidFill>
                <a:srgbClr val="FFFFFF"/>
              </a:solidFill>
              <a:latin typeface="Century Gothic"/>
              <a:ea typeface="Century Gothic"/>
              <a:cs typeface="Century Gothic"/>
              <a:sym typeface="Century Gothic"/>
            </a:endParaRPr>
          </a:p>
        </p:txBody>
      </p:sp>
      <p:sp>
        <p:nvSpPr>
          <p:cNvPr id="269" name="Google Shape;269;p23"/>
          <p:cNvSpPr/>
          <p:nvPr/>
        </p:nvSpPr>
        <p:spPr>
          <a:xfrm>
            <a:off x="546124" y="4737195"/>
            <a:ext cx="4816800" cy="3387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t/>
            </a:r>
            <a:endParaRPr sz="1000">
              <a:latin typeface="Century Gothic"/>
              <a:ea typeface="Century Gothic"/>
              <a:cs typeface="Century Gothic"/>
              <a:sym typeface="Century Gothic"/>
            </a:endParaRPr>
          </a:p>
        </p:txBody>
      </p:sp>
      <p:sp>
        <p:nvSpPr>
          <p:cNvPr id="270" name="Google Shape;270;p23"/>
          <p:cNvSpPr/>
          <p:nvPr/>
        </p:nvSpPr>
        <p:spPr>
          <a:xfrm>
            <a:off x="0" y="4737233"/>
            <a:ext cx="1066801" cy="338486"/>
          </a:xfrm>
          <a:prstGeom prst="flowChartMerge">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3</a:t>
            </a:r>
            <a:endParaRPr b="1" sz="1000">
              <a:solidFill>
                <a:srgbClr val="FFFFFF"/>
              </a:solidFill>
              <a:latin typeface="Century Gothic"/>
              <a:ea typeface="Century Gothic"/>
              <a:cs typeface="Century Gothic"/>
              <a:sym typeface="Century Gothic"/>
            </a:endParaRPr>
          </a:p>
        </p:txBody>
      </p:sp>
      <p:sp>
        <p:nvSpPr>
          <p:cNvPr id="271" name="Google Shape;271;p23"/>
          <p:cNvSpPr txBox="1"/>
          <p:nvPr/>
        </p:nvSpPr>
        <p:spPr>
          <a:xfrm>
            <a:off x="953879" y="3999959"/>
            <a:ext cx="44091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β-Hydroxybutyrate is oxidized to acetoacetate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(by a dehydrogenase)</a:t>
            </a:r>
            <a:endParaRPr sz="1000">
              <a:solidFill>
                <a:schemeClr val="dk1"/>
              </a:solidFill>
              <a:latin typeface="Century Gothic"/>
              <a:ea typeface="Century Gothic"/>
              <a:cs typeface="Century Gothic"/>
              <a:sym typeface="Century Gothic"/>
            </a:endParaRPr>
          </a:p>
        </p:txBody>
      </p:sp>
      <p:sp>
        <p:nvSpPr>
          <p:cNvPr id="272" name="Google Shape;272;p23"/>
          <p:cNvSpPr txBox="1"/>
          <p:nvPr/>
        </p:nvSpPr>
        <p:spPr>
          <a:xfrm>
            <a:off x="953877" y="4362125"/>
            <a:ext cx="4353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Acetoacetate is converted to acetoacetyl CoA </a:t>
            </a:r>
            <a:endParaRPr sz="1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(catalyzed by </a:t>
            </a:r>
            <a:r>
              <a:rPr lang="en-GB" sz="1000">
                <a:solidFill>
                  <a:srgbClr val="CC0000"/>
                </a:solidFill>
                <a:latin typeface="Century Gothic"/>
                <a:ea typeface="Century Gothic"/>
                <a:cs typeface="Century Gothic"/>
                <a:sym typeface="Century Gothic"/>
              </a:rPr>
              <a:t>thiophorase</a:t>
            </a:r>
            <a:r>
              <a:rPr lang="en-GB" sz="1000">
                <a:solidFill>
                  <a:schemeClr val="dk1"/>
                </a:solidFill>
                <a:latin typeface="Century Gothic"/>
                <a:ea typeface="Century Gothic"/>
                <a:cs typeface="Century Gothic"/>
                <a:sym typeface="Century Gothic"/>
              </a:rPr>
              <a:t>)</a:t>
            </a:r>
            <a:endParaRPr sz="1000">
              <a:solidFill>
                <a:schemeClr val="dk1"/>
              </a:solidFill>
              <a:latin typeface="Century Gothic"/>
              <a:ea typeface="Century Gothic"/>
              <a:cs typeface="Century Gothic"/>
              <a:sym typeface="Century Gothic"/>
            </a:endParaRPr>
          </a:p>
        </p:txBody>
      </p:sp>
      <p:sp>
        <p:nvSpPr>
          <p:cNvPr id="273" name="Google Shape;273;p23"/>
          <p:cNvSpPr txBox="1"/>
          <p:nvPr/>
        </p:nvSpPr>
        <p:spPr>
          <a:xfrm>
            <a:off x="953877" y="4737162"/>
            <a:ext cx="4353600" cy="33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Acetoacetyl CoA is converted to acetyl CoAs</a:t>
            </a:r>
            <a:endParaRPr sz="1000">
              <a:solidFill>
                <a:schemeClr val="dk1"/>
              </a:solidFill>
              <a:latin typeface="Century Gothic"/>
              <a:ea typeface="Century Gothic"/>
              <a:cs typeface="Century Gothic"/>
              <a:sym typeface="Century Gothic"/>
            </a:endParaRPr>
          </a:p>
        </p:txBody>
      </p:sp>
      <p:pic>
        <p:nvPicPr>
          <p:cNvPr id="274" name="Google Shape;274;p23"/>
          <p:cNvPicPr preferRelativeResize="0"/>
          <p:nvPr/>
        </p:nvPicPr>
        <p:blipFill>
          <a:blip r:embed="rId8">
            <a:alphaModFix/>
          </a:blip>
          <a:stretch>
            <a:fillRect/>
          </a:stretch>
        </p:blipFill>
        <p:spPr>
          <a:xfrm>
            <a:off x="5533425" y="3260349"/>
            <a:ext cx="3351576" cy="1519200"/>
          </a:xfrm>
          <a:prstGeom prst="rect">
            <a:avLst/>
          </a:prstGeom>
          <a:noFill/>
          <a:ln>
            <a:noFill/>
          </a:ln>
        </p:spPr>
      </p:pic>
      <p:sp>
        <p:nvSpPr>
          <p:cNvPr id="275" name="Google Shape;275;p2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4"/>
          <p:cNvSpPr txBox="1"/>
          <p:nvPr>
            <p:ph idx="1" type="body"/>
          </p:nvPr>
        </p:nvSpPr>
        <p:spPr>
          <a:xfrm>
            <a:off x="1492350" y="108775"/>
            <a:ext cx="61593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b="1" lang="en-GB" sz="2400">
                <a:solidFill>
                  <a:srgbClr val="3C78D8"/>
                </a:solidFill>
                <a:latin typeface="Comfortaa"/>
                <a:ea typeface="Comfortaa"/>
                <a:cs typeface="Comfortaa"/>
                <a:sym typeface="Comfortaa"/>
              </a:rPr>
              <a:t>Mechanisms &amp; Manifestations of DKA</a:t>
            </a:r>
            <a:endParaRPr b="1" sz="2400">
              <a:solidFill>
                <a:srgbClr val="3C78D8"/>
              </a:solidFill>
              <a:latin typeface="Comfortaa"/>
              <a:ea typeface="Comfortaa"/>
              <a:cs typeface="Comfortaa"/>
              <a:sym typeface="Comfortaa"/>
            </a:endParaRPr>
          </a:p>
        </p:txBody>
      </p:sp>
      <p:pic>
        <p:nvPicPr>
          <p:cNvPr id="281" name="Google Shape;281;p24"/>
          <p:cNvPicPr preferRelativeResize="0"/>
          <p:nvPr/>
        </p:nvPicPr>
        <p:blipFill>
          <a:blip r:embed="rId3">
            <a:alphaModFix/>
          </a:blip>
          <a:stretch>
            <a:fillRect/>
          </a:stretch>
        </p:blipFill>
        <p:spPr>
          <a:xfrm>
            <a:off x="5007925" y="817900"/>
            <a:ext cx="1137050" cy="2415251"/>
          </a:xfrm>
          <a:prstGeom prst="rect">
            <a:avLst/>
          </a:prstGeom>
          <a:noFill/>
          <a:ln>
            <a:noFill/>
          </a:ln>
        </p:spPr>
      </p:pic>
      <p:sp>
        <p:nvSpPr>
          <p:cNvPr id="282" name="Google Shape;282;p24"/>
          <p:cNvSpPr/>
          <p:nvPr/>
        </p:nvSpPr>
        <p:spPr>
          <a:xfrm>
            <a:off x="83020" y="1186350"/>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entury Gothic"/>
                <a:ea typeface="Century Gothic"/>
                <a:cs typeface="Century Gothic"/>
                <a:sym typeface="Century Gothic"/>
              </a:rPr>
              <a:t>↑ Lipolysis in adipose tissue</a:t>
            </a:r>
            <a:endParaRPr b="1" sz="1000">
              <a:solidFill>
                <a:srgbClr val="FFFFFF"/>
              </a:solidFill>
              <a:latin typeface="Century Gothic"/>
              <a:ea typeface="Century Gothic"/>
              <a:cs typeface="Century Gothic"/>
              <a:sym typeface="Century Gothic"/>
            </a:endParaRPr>
          </a:p>
        </p:txBody>
      </p:sp>
      <p:sp>
        <p:nvSpPr>
          <p:cNvPr id="283" name="Google Shape;283;p24"/>
          <p:cNvSpPr/>
          <p:nvPr/>
        </p:nvSpPr>
        <p:spPr>
          <a:xfrm>
            <a:off x="83020" y="1527946"/>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 [FFA] </a:t>
            </a:r>
            <a:endParaRPr b="1" sz="1000">
              <a:solidFill>
                <a:srgbClr val="FFFFFF"/>
              </a:solidFill>
              <a:latin typeface="Century Gothic"/>
              <a:ea typeface="Century Gothic"/>
              <a:cs typeface="Century Gothic"/>
              <a:sym typeface="Century Gothic"/>
            </a:endParaRPr>
          </a:p>
        </p:txBody>
      </p:sp>
      <p:sp>
        <p:nvSpPr>
          <p:cNvPr id="284" name="Google Shape;284;p24"/>
          <p:cNvSpPr/>
          <p:nvPr/>
        </p:nvSpPr>
        <p:spPr>
          <a:xfrm>
            <a:off x="83020" y="1869552"/>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 Mobilization of FFA to liver</a:t>
            </a:r>
            <a:endParaRPr b="1" sz="1000">
              <a:solidFill>
                <a:srgbClr val="FFFFFF"/>
              </a:solidFill>
              <a:latin typeface="Century Gothic"/>
              <a:ea typeface="Century Gothic"/>
              <a:cs typeface="Century Gothic"/>
              <a:sym typeface="Century Gothic"/>
            </a:endParaRPr>
          </a:p>
        </p:txBody>
      </p:sp>
      <p:sp>
        <p:nvSpPr>
          <p:cNvPr id="285" name="Google Shape;285;p24"/>
          <p:cNvSpPr/>
          <p:nvPr/>
        </p:nvSpPr>
        <p:spPr>
          <a:xfrm>
            <a:off x="83020" y="2211158"/>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 Hepatic FA oxidation</a:t>
            </a:r>
            <a:endParaRPr b="1" sz="1000">
              <a:solidFill>
                <a:srgbClr val="FFFFFF"/>
              </a:solidFill>
              <a:latin typeface="Century Gothic"/>
              <a:ea typeface="Century Gothic"/>
              <a:cs typeface="Century Gothic"/>
              <a:sym typeface="Century Gothic"/>
            </a:endParaRPr>
          </a:p>
        </p:txBody>
      </p:sp>
      <p:sp>
        <p:nvSpPr>
          <p:cNvPr id="286" name="Google Shape;286;p24"/>
          <p:cNvSpPr/>
          <p:nvPr/>
        </p:nvSpPr>
        <p:spPr>
          <a:xfrm>
            <a:off x="83031" y="3115591"/>
            <a:ext cx="2637300" cy="2043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1000">
                <a:solidFill>
                  <a:srgbClr val="FFFFFF"/>
                </a:solidFill>
                <a:latin typeface="Century Gothic"/>
                <a:ea typeface="Century Gothic"/>
                <a:cs typeface="Century Gothic"/>
                <a:sym typeface="Century Gothic"/>
              </a:rPr>
              <a:t>Ketoacidosis</a:t>
            </a:r>
            <a:endParaRPr b="1" sz="1000">
              <a:solidFill>
                <a:srgbClr val="FFFFFF"/>
              </a:solidFill>
              <a:latin typeface="Century Gothic"/>
              <a:ea typeface="Century Gothic"/>
              <a:cs typeface="Century Gothic"/>
              <a:sym typeface="Century Gothic"/>
            </a:endParaRPr>
          </a:p>
        </p:txBody>
      </p:sp>
      <p:sp>
        <p:nvSpPr>
          <p:cNvPr id="287" name="Google Shape;287;p24"/>
          <p:cNvSpPr/>
          <p:nvPr/>
        </p:nvSpPr>
        <p:spPr>
          <a:xfrm flipH="1">
            <a:off x="1348750" y="1390825"/>
            <a:ext cx="172200" cy="1401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88" name="Google Shape;288;p24"/>
          <p:cNvSpPr/>
          <p:nvPr/>
        </p:nvSpPr>
        <p:spPr>
          <a:xfrm flipH="1">
            <a:off x="1348751" y="1730900"/>
            <a:ext cx="172200" cy="1401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89" name="Google Shape;289;p24"/>
          <p:cNvSpPr/>
          <p:nvPr/>
        </p:nvSpPr>
        <p:spPr>
          <a:xfrm flipH="1">
            <a:off x="1348750" y="2067025"/>
            <a:ext cx="172200" cy="140100"/>
          </a:xfrm>
          <a:prstGeom prst="downArrow">
            <a:avLst>
              <a:gd fmla="val 18153"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90" name="Google Shape;290;p24"/>
          <p:cNvSpPr/>
          <p:nvPr/>
        </p:nvSpPr>
        <p:spPr>
          <a:xfrm flipH="1">
            <a:off x="1348750" y="2411375"/>
            <a:ext cx="172200" cy="1401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91" name="Google Shape;291;p24"/>
          <p:cNvSpPr/>
          <p:nvPr/>
        </p:nvSpPr>
        <p:spPr>
          <a:xfrm flipH="1">
            <a:off x="1357376" y="2965200"/>
            <a:ext cx="172200" cy="140100"/>
          </a:xfrm>
          <a:prstGeom prst="downArrow">
            <a:avLst>
              <a:gd fmla="val 12171"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292" name="Google Shape;292;p24"/>
          <p:cNvSpPr txBox="1"/>
          <p:nvPr/>
        </p:nvSpPr>
        <p:spPr>
          <a:xfrm>
            <a:off x="83000" y="817900"/>
            <a:ext cx="2637300" cy="32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entury Gothic"/>
                <a:ea typeface="Century Gothic"/>
                <a:cs typeface="Century Gothic"/>
                <a:sym typeface="Century Gothic"/>
              </a:rPr>
              <a:t>In uncontrolled DM there is:</a:t>
            </a:r>
            <a:endParaRPr>
              <a:latin typeface="Century Gothic"/>
              <a:ea typeface="Century Gothic"/>
              <a:cs typeface="Century Gothic"/>
              <a:sym typeface="Century Gothic"/>
            </a:endParaRPr>
          </a:p>
        </p:txBody>
      </p:sp>
      <p:sp>
        <p:nvSpPr>
          <p:cNvPr id="293" name="Google Shape;293;p24"/>
          <p:cNvSpPr txBox="1"/>
          <p:nvPr/>
        </p:nvSpPr>
        <p:spPr>
          <a:xfrm>
            <a:off x="2782225" y="1343500"/>
            <a:ext cx="2301900" cy="17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In uncontrolled DM The rate of ketogenesis is  more than the rate of ketolysis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leading to: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Ketonemia (↑[KB] in blood)</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 Ketonuria (↑[KB] in urine)</a:t>
            </a:r>
            <a:endParaRPr sz="1200">
              <a:latin typeface="Century Gothic"/>
              <a:ea typeface="Century Gothic"/>
              <a:cs typeface="Century Gothic"/>
              <a:sym typeface="Century Gothic"/>
            </a:endParaRPr>
          </a:p>
        </p:txBody>
      </p:sp>
      <p:sp>
        <p:nvSpPr>
          <p:cNvPr id="294" name="Google Shape;294;p24"/>
          <p:cNvSpPr txBox="1"/>
          <p:nvPr/>
        </p:nvSpPr>
        <p:spPr>
          <a:xfrm>
            <a:off x="6561825" y="980850"/>
            <a:ext cx="2601600" cy="173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Manifestations of DKA</a:t>
            </a:r>
            <a:r>
              <a:rPr lang="en-GB" sz="1200">
                <a:latin typeface="Comfortaa"/>
                <a:ea typeface="Comfortaa"/>
                <a:cs typeface="Comfortaa"/>
                <a:sym typeface="Comfortaa"/>
              </a:rPr>
              <a:t>: </a:t>
            </a:r>
            <a:endParaRPr sz="1200">
              <a:latin typeface="Comfortaa"/>
              <a:ea typeface="Comfortaa"/>
              <a:cs typeface="Comfortaa"/>
              <a:sym typeface="Comfortaa"/>
            </a:endParaRPr>
          </a:p>
          <a:p>
            <a:pPr indent="0" lvl="0" marL="0" rtl="0" algn="l">
              <a:spcBef>
                <a:spcPts val="700"/>
              </a:spcBef>
              <a:spcAft>
                <a:spcPts val="0"/>
              </a:spcAft>
              <a:buNone/>
            </a:pPr>
            <a:r>
              <a:rPr lang="en-GB" sz="1200">
                <a:latin typeface="Century Gothic"/>
                <a:ea typeface="Century Gothic"/>
                <a:cs typeface="Century Gothic"/>
                <a:sym typeface="Century Gothic"/>
              </a:rPr>
              <a:t>Fruity odor on the breath (acetone) </a:t>
            </a:r>
            <a:endParaRPr sz="1200">
              <a:latin typeface="Century Gothic"/>
              <a:ea typeface="Century Gothic"/>
              <a:cs typeface="Century Gothic"/>
              <a:sym typeface="Century Gothic"/>
            </a:endParaRPr>
          </a:p>
          <a:p>
            <a:pPr indent="0" lvl="0" marL="0" rtl="0" algn="l">
              <a:spcBef>
                <a:spcPts val="700"/>
              </a:spcBef>
              <a:spcAft>
                <a:spcPts val="0"/>
              </a:spcAft>
              <a:buNone/>
            </a:pPr>
            <a:r>
              <a:rPr lang="en-GB" sz="1200">
                <a:latin typeface="Century Gothic"/>
                <a:ea typeface="Century Gothic"/>
                <a:cs typeface="Century Gothic"/>
                <a:sym typeface="Century Gothic"/>
              </a:rPr>
              <a:t>Acidosis (low pH of blood because KBs are acids) </a:t>
            </a:r>
            <a:endParaRPr sz="1200">
              <a:latin typeface="Century Gothic"/>
              <a:ea typeface="Century Gothic"/>
              <a:cs typeface="Century Gothic"/>
              <a:sym typeface="Century Gothic"/>
            </a:endParaRPr>
          </a:p>
          <a:p>
            <a:pPr indent="0" lvl="0" marL="0" rtl="0" algn="l">
              <a:spcBef>
                <a:spcPts val="700"/>
              </a:spcBef>
              <a:spcAft>
                <a:spcPts val="0"/>
              </a:spcAft>
              <a:buNone/>
            </a:pPr>
            <a:r>
              <a:rPr lang="en-GB" sz="1200">
                <a:latin typeface="Century Gothic"/>
                <a:ea typeface="Century Gothic"/>
                <a:cs typeface="Century Gothic"/>
                <a:sym typeface="Century Gothic"/>
              </a:rPr>
              <a:t>Dehydration (due to glucosuria)</a:t>
            </a:r>
            <a:endParaRPr sz="1200">
              <a:latin typeface="Century Gothic"/>
              <a:ea typeface="Century Gothic"/>
              <a:cs typeface="Century Gothic"/>
              <a:sym typeface="Century Gothic"/>
            </a:endParaRPr>
          </a:p>
        </p:txBody>
      </p:sp>
      <p:sp>
        <p:nvSpPr>
          <p:cNvPr id="295" name="Google Shape;295;p24"/>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296" name="Google Shape;296;p24"/>
          <p:cNvSpPr txBox="1"/>
          <p:nvPr/>
        </p:nvSpPr>
        <p:spPr>
          <a:xfrm>
            <a:off x="777850" y="90988"/>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DKA</a:t>
            </a:r>
            <a:endParaRPr b="1" sz="500">
              <a:solidFill>
                <a:srgbClr val="FFFFFF"/>
              </a:solidFill>
              <a:latin typeface="Comfortaa"/>
              <a:ea typeface="Comfortaa"/>
              <a:cs typeface="Comfortaa"/>
              <a:sym typeface="Comfortaa"/>
            </a:endParaRPr>
          </a:p>
        </p:txBody>
      </p:sp>
      <p:sp>
        <p:nvSpPr>
          <p:cNvPr id="297" name="Google Shape;297;p24"/>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298" name="Google Shape;298;p24"/>
          <p:cNvCxnSpPr>
            <a:stCxn id="295" idx="3"/>
            <a:endCxn id="296"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299" name="Google Shape;299;p24"/>
          <p:cNvCxnSpPr>
            <a:stCxn id="295" idx="3"/>
            <a:endCxn id="297"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300" name="Google Shape;300;p24"/>
          <p:cNvPicPr preferRelativeResize="0"/>
          <p:nvPr/>
        </p:nvPicPr>
        <p:blipFill>
          <a:blip r:embed="rId4">
            <a:alphaModFix/>
          </a:blip>
          <a:stretch>
            <a:fillRect/>
          </a:stretch>
        </p:blipFill>
        <p:spPr>
          <a:xfrm>
            <a:off x="470700" y="274963"/>
            <a:ext cx="172200" cy="172200"/>
          </a:xfrm>
          <a:prstGeom prst="rect">
            <a:avLst/>
          </a:prstGeom>
          <a:noFill/>
          <a:ln>
            <a:noFill/>
          </a:ln>
        </p:spPr>
      </p:pic>
      <p:sp>
        <p:nvSpPr>
          <p:cNvPr id="301" name="Google Shape;301;p24"/>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302" name="Google Shape;302;p24"/>
          <p:cNvCxnSpPr>
            <a:stCxn id="300" idx="3"/>
            <a:endCxn id="301"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303" name="Google Shape;303;p24"/>
          <p:cNvSpPr/>
          <p:nvPr/>
        </p:nvSpPr>
        <p:spPr>
          <a:xfrm flipH="1">
            <a:off x="3223274" y="2346174"/>
            <a:ext cx="238800" cy="178800"/>
          </a:xfrm>
          <a:prstGeom prst="downArrow">
            <a:avLst>
              <a:gd fmla="val 11856" name="adj1"/>
              <a:gd fmla="val 36063" name="adj2"/>
            </a:avLst>
          </a:prstGeom>
          <a:solidFill>
            <a:srgbClr val="999999"/>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700">
              <a:solidFill>
                <a:srgbClr val="FFFFFF"/>
              </a:solidFill>
              <a:latin typeface="Trebuchet MS"/>
              <a:ea typeface="Trebuchet MS"/>
              <a:cs typeface="Trebuchet MS"/>
              <a:sym typeface="Trebuchet MS"/>
            </a:endParaRPr>
          </a:p>
        </p:txBody>
      </p:sp>
      <p:sp>
        <p:nvSpPr>
          <p:cNvPr id="304" name="Google Shape;304;p24"/>
          <p:cNvSpPr/>
          <p:nvPr/>
        </p:nvSpPr>
        <p:spPr>
          <a:xfrm>
            <a:off x="83000" y="2541806"/>
            <a:ext cx="2637300" cy="449100"/>
          </a:xfrm>
          <a:prstGeom prst="rect">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None/>
            </a:pPr>
            <a:r>
              <a:rPr b="1" lang="en-GB" sz="900">
                <a:solidFill>
                  <a:srgbClr val="FFFFFF"/>
                </a:solidFill>
                <a:latin typeface="Century Gothic"/>
                <a:ea typeface="Century Gothic"/>
                <a:cs typeface="Century Gothic"/>
                <a:sym typeface="Century Gothic"/>
              </a:rPr>
              <a:t>↑ Hepatic acetyl CoA which will be utilized in KB synthesis (ketogenesis)</a:t>
            </a:r>
            <a:endParaRPr b="1" sz="900">
              <a:solidFill>
                <a:srgbClr val="FFFFFF"/>
              </a:solidFill>
              <a:latin typeface="Century Gothic"/>
              <a:ea typeface="Century Gothic"/>
              <a:cs typeface="Century Gothic"/>
              <a:sym typeface="Century Gothic"/>
            </a:endParaRPr>
          </a:p>
        </p:txBody>
      </p:sp>
      <p:grpSp>
        <p:nvGrpSpPr>
          <p:cNvPr id="305" name="Google Shape;305;p24"/>
          <p:cNvGrpSpPr/>
          <p:nvPr/>
        </p:nvGrpSpPr>
        <p:grpSpPr>
          <a:xfrm>
            <a:off x="6263396" y="1396539"/>
            <a:ext cx="355743" cy="293989"/>
            <a:chOff x="8047849" y="4668000"/>
            <a:chExt cx="453176" cy="323100"/>
          </a:xfrm>
        </p:grpSpPr>
        <p:pic>
          <p:nvPicPr>
            <p:cNvPr id="306" name="Google Shape;306;p24"/>
            <p:cNvPicPr preferRelativeResize="0"/>
            <p:nvPr/>
          </p:nvPicPr>
          <p:blipFill>
            <a:blip r:embed="rId5">
              <a:alphaModFix/>
            </a:blip>
            <a:stretch>
              <a:fillRect/>
            </a:stretch>
          </p:blipFill>
          <p:spPr>
            <a:xfrm>
              <a:off x="8047849" y="4710150"/>
              <a:ext cx="238801" cy="238801"/>
            </a:xfrm>
            <a:prstGeom prst="rect">
              <a:avLst/>
            </a:prstGeom>
            <a:noFill/>
            <a:ln>
              <a:noFill/>
            </a:ln>
          </p:spPr>
        </p:pic>
        <p:pic>
          <p:nvPicPr>
            <p:cNvPr id="307" name="Google Shape;307;p24"/>
            <p:cNvPicPr preferRelativeResize="0"/>
            <p:nvPr/>
          </p:nvPicPr>
          <p:blipFill>
            <a:blip r:embed="rId6">
              <a:alphaModFix/>
            </a:blip>
            <a:stretch>
              <a:fillRect/>
            </a:stretch>
          </p:blipFill>
          <p:spPr>
            <a:xfrm>
              <a:off x="8177925" y="4668000"/>
              <a:ext cx="323100" cy="323100"/>
            </a:xfrm>
            <a:prstGeom prst="rect">
              <a:avLst/>
            </a:prstGeom>
            <a:noFill/>
            <a:ln>
              <a:noFill/>
            </a:ln>
          </p:spPr>
        </p:pic>
      </p:grpSp>
      <p:pic>
        <p:nvPicPr>
          <p:cNvPr id="308" name="Google Shape;308;p24"/>
          <p:cNvPicPr preferRelativeResize="0"/>
          <p:nvPr/>
        </p:nvPicPr>
        <p:blipFill>
          <a:blip r:embed="rId7">
            <a:alphaModFix/>
          </a:blip>
          <a:stretch>
            <a:fillRect/>
          </a:stretch>
        </p:blipFill>
        <p:spPr>
          <a:xfrm>
            <a:off x="6304400" y="1801500"/>
            <a:ext cx="273747" cy="298679"/>
          </a:xfrm>
          <a:prstGeom prst="rect">
            <a:avLst/>
          </a:prstGeom>
          <a:noFill/>
          <a:ln>
            <a:noFill/>
          </a:ln>
        </p:spPr>
      </p:pic>
      <p:pic>
        <p:nvPicPr>
          <p:cNvPr id="309" name="Google Shape;309;p24"/>
          <p:cNvPicPr preferRelativeResize="0"/>
          <p:nvPr/>
        </p:nvPicPr>
        <p:blipFill>
          <a:blip r:embed="rId8">
            <a:alphaModFix/>
          </a:blip>
          <a:stretch>
            <a:fillRect/>
          </a:stretch>
        </p:blipFill>
        <p:spPr>
          <a:xfrm>
            <a:off x="6304403" y="2211146"/>
            <a:ext cx="273747" cy="298679"/>
          </a:xfrm>
          <a:prstGeom prst="rect">
            <a:avLst/>
          </a:prstGeom>
          <a:noFill/>
          <a:ln>
            <a:noFill/>
          </a:ln>
        </p:spPr>
      </p:pic>
      <p:sp>
        <p:nvSpPr>
          <p:cNvPr id="310" name="Google Shape;310;p24"/>
          <p:cNvSpPr/>
          <p:nvPr/>
        </p:nvSpPr>
        <p:spPr>
          <a:xfrm>
            <a:off x="1607450" y="3527725"/>
            <a:ext cx="6313200" cy="376200"/>
          </a:xfrm>
          <a:prstGeom prst="roundRect">
            <a:avLst>
              <a:gd fmla="val 16667"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800">
                <a:solidFill>
                  <a:srgbClr val="FFFFFF"/>
                </a:solidFill>
                <a:latin typeface="Comfortaa"/>
                <a:ea typeface="Comfortaa"/>
                <a:cs typeface="Comfortaa"/>
                <a:sym typeface="Comfortaa"/>
              </a:rPr>
              <a:t>Precipitating Factors for DKA</a:t>
            </a:r>
            <a:endParaRPr b="1" sz="1800">
              <a:solidFill>
                <a:srgbClr val="FFFFFF"/>
              </a:solidFill>
              <a:latin typeface="Comfortaa"/>
              <a:ea typeface="Comfortaa"/>
              <a:cs typeface="Comfortaa"/>
              <a:sym typeface="Comfortaa"/>
            </a:endParaRPr>
          </a:p>
        </p:txBody>
      </p:sp>
      <p:sp>
        <p:nvSpPr>
          <p:cNvPr id="311" name="Google Shape;311;p24"/>
          <p:cNvSpPr/>
          <p:nvPr/>
        </p:nvSpPr>
        <p:spPr>
          <a:xfrm>
            <a:off x="367425" y="4516825"/>
            <a:ext cx="23400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Infection (30-40%)</a:t>
            </a:r>
            <a:endParaRPr sz="1200">
              <a:latin typeface="Century Gothic"/>
              <a:ea typeface="Century Gothic"/>
              <a:cs typeface="Century Gothic"/>
              <a:sym typeface="Century Gothic"/>
            </a:endParaRPr>
          </a:p>
        </p:txBody>
      </p:sp>
      <p:sp>
        <p:nvSpPr>
          <p:cNvPr id="312" name="Google Shape;312;p24"/>
          <p:cNvSpPr/>
          <p:nvPr/>
        </p:nvSpPr>
        <p:spPr>
          <a:xfrm>
            <a:off x="998975" y="4018525"/>
            <a:ext cx="23895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Inadequate insulin treatment or noncompliance (20%)</a:t>
            </a:r>
            <a:endParaRPr sz="1000">
              <a:latin typeface="Century Gothic"/>
              <a:ea typeface="Century Gothic"/>
              <a:cs typeface="Century Gothic"/>
              <a:sym typeface="Century Gothic"/>
            </a:endParaRPr>
          </a:p>
        </p:txBody>
      </p:sp>
      <p:sp>
        <p:nvSpPr>
          <p:cNvPr id="313" name="Google Shape;313;p24"/>
          <p:cNvSpPr/>
          <p:nvPr/>
        </p:nvSpPr>
        <p:spPr>
          <a:xfrm>
            <a:off x="3597675" y="4018525"/>
            <a:ext cx="23400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Severe illness e.g.,Myocardial infarction  </a:t>
            </a:r>
            <a:endParaRPr sz="1000">
              <a:latin typeface="Century Gothic"/>
              <a:ea typeface="Century Gothic"/>
              <a:cs typeface="Century Gothic"/>
              <a:sym typeface="Century Gothic"/>
            </a:endParaRPr>
          </a:p>
        </p:txBody>
      </p:sp>
      <p:sp>
        <p:nvSpPr>
          <p:cNvPr id="314" name="Google Shape;314;p24"/>
          <p:cNvSpPr/>
          <p:nvPr/>
        </p:nvSpPr>
        <p:spPr>
          <a:xfrm>
            <a:off x="6200025" y="4020475"/>
            <a:ext cx="19809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entury Gothic"/>
                <a:ea typeface="Century Gothic"/>
                <a:cs typeface="Century Gothic"/>
                <a:sym typeface="Century Gothic"/>
              </a:rPr>
              <a:t>Trauma</a:t>
            </a:r>
            <a:endParaRPr sz="1000">
              <a:solidFill>
                <a:srgbClr val="000000"/>
              </a:solidFill>
              <a:latin typeface="Century Gothic"/>
              <a:ea typeface="Century Gothic"/>
              <a:cs typeface="Century Gothic"/>
              <a:sym typeface="Century Gothic"/>
            </a:endParaRPr>
          </a:p>
        </p:txBody>
      </p:sp>
      <p:sp>
        <p:nvSpPr>
          <p:cNvPr id="315" name="Google Shape;315;p24"/>
          <p:cNvSpPr/>
          <p:nvPr/>
        </p:nvSpPr>
        <p:spPr>
          <a:xfrm>
            <a:off x="6344350" y="4534525"/>
            <a:ext cx="2340000" cy="397500"/>
          </a:xfrm>
          <a:prstGeom prst="roundRect">
            <a:avLst>
              <a:gd fmla="val 16667" name="adj"/>
            </a:avLst>
          </a:prstGeom>
          <a:solidFill>
            <a:srgbClr val="EFEFEF"/>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lang="en-GB" sz="1200">
                <a:solidFill>
                  <a:schemeClr val="dk1"/>
                </a:solidFill>
                <a:latin typeface="Century Gothic"/>
                <a:ea typeface="Century Gothic"/>
                <a:cs typeface="Century Gothic"/>
                <a:sym typeface="Century Gothic"/>
              </a:rPr>
              <a:t>Drugs : e.g., steroids</a:t>
            </a:r>
            <a:endParaRPr sz="1000">
              <a:latin typeface="Century Gothic"/>
              <a:ea typeface="Century Gothic"/>
              <a:cs typeface="Century Gothic"/>
              <a:sym typeface="Century Gothic"/>
            </a:endParaRPr>
          </a:p>
        </p:txBody>
      </p:sp>
      <p:cxnSp>
        <p:nvCxnSpPr>
          <p:cNvPr id="316" name="Google Shape;316;p24"/>
          <p:cNvCxnSpPr>
            <a:stCxn id="310" idx="3"/>
            <a:endCxn id="315" idx="3"/>
          </p:cNvCxnSpPr>
          <p:nvPr/>
        </p:nvCxnSpPr>
        <p:spPr>
          <a:xfrm>
            <a:off x="7920650" y="3715825"/>
            <a:ext cx="763800" cy="1017600"/>
          </a:xfrm>
          <a:prstGeom prst="curvedConnector3">
            <a:avLst>
              <a:gd fmla="val 131163" name="adj1"/>
            </a:avLst>
          </a:prstGeom>
          <a:noFill/>
          <a:ln cap="flat" cmpd="sng" w="9525">
            <a:solidFill>
              <a:srgbClr val="666666"/>
            </a:solidFill>
            <a:prstDash val="solid"/>
            <a:round/>
            <a:headEnd len="med" w="med" type="none"/>
            <a:tailEnd len="med" w="med" type="none"/>
          </a:ln>
        </p:spPr>
      </p:cxnSp>
      <p:cxnSp>
        <p:nvCxnSpPr>
          <p:cNvPr id="317" name="Google Shape;317;p24"/>
          <p:cNvCxnSpPr>
            <a:stCxn id="310" idx="3"/>
            <a:endCxn id="314" idx="3"/>
          </p:cNvCxnSpPr>
          <p:nvPr/>
        </p:nvCxnSpPr>
        <p:spPr>
          <a:xfrm>
            <a:off x="7920650" y="3715825"/>
            <a:ext cx="260400" cy="503400"/>
          </a:xfrm>
          <a:prstGeom prst="curvedConnector3">
            <a:avLst>
              <a:gd fmla="val 191398" name="adj1"/>
            </a:avLst>
          </a:prstGeom>
          <a:noFill/>
          <a:ln cap="flat" cmpd="sng" w="9525">
            <a:solidFill>
              <a:srgbClr val="666666"/>
            </a:solidFill>
            <a:prstDash val="solid"/>
            <a:round/>
            <a:headEnd len="med" w="med" type="none"/>
            <a:tailEnd len="med" w="med" type="none"/>
          </a:ln>
        </p:spPr>
      </p:cxnSp>
      <p:cxnSp>
        <p:nvCxnSpPr>
          <p:cNvPr id="318" name="Google Shape;318;p24"/>
          <p:cNvCxnSpPr>
            <a:stCxn id="310" idx="1"/>
            <a:endCxn id="312" idx="1"/>
          </p:cNvCxnSpPr>
          <p:nvPr/>
        </p:nvCxnSpPr>
        <p:spPr>
          <a:xfrm flipH="1">
            <a:off x="999050" y="3715825"/>
            <a:ext cx="608400" cy="501600"/>
          </a:xfrm>
          <a:prstGeom prst="curvedConnector3">
            <a:avLst>
              <a:gd fmla="val 139152" name="adj1"/>
            </a:avLst>
          </a:prstGeom>
          <a:noFill/>
          <a:ln cap="flat" cmpd="sng" w="9525">
            <a:solidFill>
              <a:srgbClr val="666666"/>
            </a:solidFill>
            <a:prstDash val="solid"/>
            <a:round/>
            <a:headEnd len="med" w="med" type="none"/>
            <a:tailEnd len="med" w="med" type="none"/>
          </a:ln>
        </p:spPr>
      </p:cxnSp>
      <p:cxnSp>
        <p:nvCxnSpPr>
          <p:cNvPr id="319" name="Google Shape;319;p24"/>
          <p:cNvCxnSpPr>
            <a:stCxn id="310" idx="1"/>
            <a:endCxn id="311" idx="1"/>
          </p:cNvCxnSpPr>
          <p:nvPr/>
        </p:nvCxnSpPr>
        <p:spPr>
          <a:xfrm flipH="1">
            <a:off x="367550" y="3715825"/>
            <a:ext cx="1239900" cy="999900"/>
          </a:xfrm>
          <a:prstGeom prst="curvedConnector3">
            <a:avLst>
              <a:gd fmla="val 119215" name="adj1"/>
            </a:avLst>
          </a:prstGeom>
          <a:noFill/>
          <a:ln cap="flat" cmpd="sng" w="9525">
            <a:solidFill>
              <a:srgbClr val="666666"/>
            </a:solidFill>
            <a:prstDash val="solid"/>
            <a:round/>
            <a:headEnd len="med" w="med" type="none"/>
            <a:tailEnd len="med" w="med" type="none"/>
          </a:ln>
        </p:spPr>
      </p:cxnSp>
      <p:cxnSp>
        <p:nvCxnSpPr>
          <p:cNvPr id="320" name="Google Shape;320;p24"/>
          <p:cNvCxnSpPr>
            <a:stCxn id="310" idx="2"/>
            <a:endCxn id="313" idx="0"/>
          </p:cNvCxnSpPr>
          <p:nvPr/>
        </p:nvCxnSpPr>
        <p:spPr>
          <a:xfrm flipH="1" rot="-5400000">
            <a:off x="4708550" y="3959425"/>
            <a:ext cx="114600" cy="3600"/>
          </a:xfrm>
          <a:prstGeom prst="curvedConnector3">
            <a:avLst>
              <a:gd fmla="val 50000" name="adj1"/>
            </a:avLst>
          </a:prstGeom>
          <a:noFill/>
          <a:ln cap="flat" cmpd="sng" w="9525">
            <a:solidFill>
              <a:srgbClr val="666666"/>
            </a:solidFill>
            <a:prstDash val="solid"/>
            <a:round/>
            <a:headEnd len="med" w="med" type="none"/>
            <a:tailEnd len="med" w="med" type="none"/>
          </a:ln>
        </p:spPr>
      </p:cxnSp>
      <p:sp>
        <p:nvSpPr>
          <p:cNvPr id="321" name="Google Shape;321;p2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25"/>
          <p:cNvSpPr txBox="1"/>
          <p:nvPr>
            <p:ph idx="1" type="body"/>
          </p:nvPr>
        </p:nvSpPr>
        <p:spPr>
          <a:xfrm>
            <a:off x="1623500" y="48375"/>
            <a:ext cx="6461100" cy="74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200">
                <a:solidFill>
                  <a:srgbClr val="3C78D8"/>
                </a:solidFill>
                <a:latin typeface="Comfortaa"/>
                <a:ea typeface="Comfortaa"/>
                <a:cs typeface="Comfortaa"/>
                <a:sym typeface="Comfortaa"/>
              </a:rPr>
              <a:t>Hyperosmolar hyperglycemic state (HHS)=</a:t>
            </a:r>
            <a:endParaRPr sz="2200">
              <a:solidFill>
                <a:srgbClr val="3C78D8"/>
              </a:solidFill>
              <a:latin typeface="Comfortaa"/>
              <a:ea typeface="Comfortaa"/>
              <a:cs typeface="Comfortaa"/>
              <a:sym typeface="Comfortaa"/>
            </a:endParaRPr>
          </a:p>
          <a:p>
            <a:pPr indent="0" lvl="0" marL="0" rtl="0" algn="ctr">
              <a:spcBef>
                <a:spcPts val="800"/>
              </a:spcBef>
              <a:spcAft>
                <a:spcPts val="0"/>
              </a:spcAft>
              <a:buNone/>
            </a:pPr>
            <a:r>
              <a:rPr lang="en-GB" sz="2200">
                <a:solidFill>
                  <a:srgbClr val="3C78D8"/>
                </a:solidFill>
                <a:latin typeface="Comfortaa"/>
                <a:ea typeface="Comfortaa"/>
                <a:cs typeface="Comfortaa"/>
                <a:sym typeface="Comfortaa"/>
              </a:rPr>
              <a:t>Hyperosmolar non-ketotic acidosis (HONK)</a:t>
            </a:r>
            <a:endParaRPr sz="2200">
              <a:solidFill>
                <a:srgbClr val="3C78D8"/>
              </a:solidFill>
              <a:latin typeface="Comfortaa"/>
              <a:ea typeface="Comfortaa"/>
              <a:cs typeface="Comfortaa"/>
              <a:sym typeface="Comfortaa"/>
            </a:endParaRPr>
          </a:p>
        </p:txBody>
      </p:sp>
      <p:sp>
        <p:nvSpPr>
          <p:cNvPr id="327" name="Google Shape;327;p25"/>
          <p:cNvSpPr txBox="1"/>
          <p:nvPr>
            <p:ph idx="1" type="body"/>
          </p:nvPr>
        </p:nvSpPr>
        <p:spPr>
          <a:xfrm>
            <a:off x="2813125" y="2805038"/>
            <a:ext cx="3282000" cy="3780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sp>
        <p:nvSpPr>
          <p:cNvPr id="328" name="Google Shape;328;p25"/>
          <p:cNvSpPr/>
          <p:nvPr/>
        </p:nvSpPr>
        <p:spPr>
          <a:xfrm>
            <a:off x="5760526" y="967215"/>
            <a:ext cx="3136200" cy="479100"/>
          </a:xfrm>
          <a:prstGeom prst="chevron">
            <a:avLst>
              <a:gd fmla="val 50000" name="adj"/>
            </a:avLst>
          </a:prstGeom>
          <a:solidFill>
            <a:srgbClr val="C9DAF8"/>
          </a:solidFill>
          <a:ln>
            <a:noFill/>
          </a:ln>
        </p:spPr>
        <p:txBody>
          <a:bodyPr anchorCtr="0" anchor="ctr" bIns="36000" lIns="36000" spcFirstLastPara="1" rIns="36000" wrap="square" tIns="36000">
            <a:noAutofit/>
          </a:bodyPr>
          <a:lstStyle/>
          <a:p>
            <a:pPr indent="0" lvl="0" marL="0" rtl="0" algn="ctr">
              <a:spcBef>
                <a:spcPts val="0"/>
              </a:spcBef>
              <a:spcAft>
                <a:spcPts val="0"/>
              </a:spcAft>
              <a:buSzPts val="400"/>
              <a:buNone/>
            </a:pPr>
            <a:r>
              <a:rPr b="1" lang="en-GB" sz="1800">
                <a:solidFill>
                  <a:srgbClr val="FFFFFF"/>
                </a:solidFill>
                <a:latin typeface="Exo"/>
                <a:ea typeface="Exo"/>
                <a:cs typeface="Exo"/>
                <a:sym typeface="Exo"/>
              </a:rPr>
              <a:t>     Mortality </a:t>
            </a:r>
            <a:endParaRPr b="1" sz="1800">
              <a:solidFill>
                <a:srgbClr val="FFFFFF"/>
              </a:solidFill>
              <a:latin typeface="Exo"/>
              <a:ea typeface="Exo"/>
              <a:cs typeface="Exo"/>
              <a:sym typeface="Exo"/>
            </a:endParaRPr>
          </a:p>
        </p:txBody>
      </p:sp>
      <p:sp>
        <p:nvSpPr>
          <p:cNvPr id="329" name="Google Shape;329;p25"/>
          <p:cNvSpPr txBox="1"/>
          <p:nvPr/>
        </p:nvSpPr>
        <p:spPr>
          <a:xfrm>
            <a:off x="6027103" y="1450306"/>
            <a:ext cx="2869500" cy="1036200"/>
          </a:xfrm>
          <a:prstGeom prst="rect">
            <a:avLst/>
          </a:prstGeom>
          <a:noFill/>
          <a:ln>
            <a:noFill/>
          </a:ln>
        </p:spPr>
        <p:txBody>
          <a:bodyPr anchorCtr="0" anchor="t" bIns="36000" lIns="36000" spcFirstLastPara="1" rIns="36000" wrap="square" tIns="36000">
            <a:noAutofit/>
          </a:bodyPr>
          <a:lstStyle/>
          <a:p>
            <a:pPr indent="-146050" lvl="0" marL="177800" marR="0" rtl="0" algn="l">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Usually occurs in elderly patients with T2DM</a:t>
            </a:r>
            <a:endParaRPr sz="900">
              <a:solidFill>
                <a:schemeClr val="dk1"/>
              </a:solidFill>
              <a:latin typeface="Century Gothic"/>
              <a:ea typeface="Century Gothic"/>
              <a:cs typeface="Century Gothic"/>
              <a:sym typeface="Century Gothic"/>
            </a:endParaRPr>
          </a:p>
          <a:p>
            <a:pPr indent="-146050" lvl="0" marL="177800" rtl="0" algn="l">
              <a:lnSpc>
                <a:spcPct val="115000"/>
              </a:lnSpc>
              <a:spcBef>
                <a:spcPts val="800"/>
              </a:spcBef>
              <a:spcAft>
                <a:spcPts val="0"/>
              </a:spcAft>
              <a:buSzPts val="900"/>
              <a:buFont typeface="Century Gothic"/>
              <a:buChar char="●"/>
            </a:pPr>
            <a:r>
              <a:rPr lang="en-GB" sz="900">
                <a:solidFill>
                  <a:schemeClr val="dk1"/>
                </a:solidFill>
                <a:latin typeface="Century Gothic"/>
                <a:ea typeface="Century Gothic"/>
                <a:cs typeface="Century Gothic"/>
                <a:sym typeface="Century Gothic"/>
              </a:rPr>
              <a:t>Has a substantially higher mortality than DKA (up to 15%)</a:t>
            </a:r>
            <a:r>
              <a:rPr lang="en-GB" sz="900">
                <a:latin typeface="Century Gothic"/>
                <a:ea typeface="Century Gothic"/>
                <a:cs typeface="Century Gothic"/>
                <a:sym typeface="Century Gothic"/>
              </a:rPr>
              <a:t> </a:t>
            </a:r>
            <a:endParaRPr sz="900">
              <a:latin typeface="Century Gothic"/>
              <a:ea typeface="Century Gothic"/>
              <a:cs typeface="Century Gothic"/>
              <a:sym typeface="Century Gothic"/>
            </a:endParaRPr>
          </a:p>
        </p:txBody>
      </p:sp>
      <p:sp>
        <p:nvSpPr>
          <p:cNvPr id="330" name="Google Shape;330;p25"/>
          <p:cNvSpPr/>
          <p:nvPr/>
        </p:nvSpPr>
        <p:spPr>
          <a:xfrm>
            <a:off x="400183" y="962088"/>
            <a:ext cx="2958600" cy="4896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SzPts val="400"/>
              <a:buNone/>
            </a:pPr>
            <a:r>
              <a:rPr b="1" lang="en-GB" sz="1800">
                <a:solidFill>
                  <a:srgbClr val="FFFFFF"/>
                </a:solidFill>
                <a:latin typeface="Exo"/>
                <a:ea typeface="Exo"/>
                <a:cs typeface="Exo"/>
                <a:sym typeface="Exo"/>
              </a:rPr>
              <a:t>  Features </a:t>
            </a:r>
            <a:endParaRPr b="1" sz="1800">
              <a:solidFill>
                <a:srgbClr val="FFFFFF"/>
              </a:solidFill>
              <a:latin typeface="Exo"/>
              <a:ea typeface="Exo"/>
              <a:cs typeface="Exo"/>
              <a:sym typeface="Exo"/>
            </a:endParaRPr>
          </a:p>
        </p:txBody>
      </p:sp>
      <p:sp>
        <p:nvSpPr>
          <p:cNvPr id="331" name="Google Shape;331;p25"/>
          <p:cNvSpPr txBox="1"/>
          <p:nvPr/>
        </p:nvSpPr>
        <p:spPr>
          <a:xfrm>
            <a:off x="323225" y="1491650"/>
            <a:ext cx="2100000" cy="840300"/>
          </a:xfrm>
          <a:prstGeom prst="rect">
            <a:avLst/>
          </a:prstGeom>
          <a:noFill/>
          <a:ln>
            <a:noFill/>
          </a:ln>
        </p:spPr>
        <p:txBody>
          <a:bodyPr anchorCtr="0" anchor="t" bIns="36000" lIns="36000" spcFirstLastPara="1" rIns="36000" wrap="square" tIns="36000">
            <a:noAutofit/>
          </a:bodyPr>
          <a:lstStyle/>
          <a:p>
            <a:pPr indent="-146050" lvl="0" marL="177800" marR="0" rtl="0" algn="l">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Little or no accumulation of ketone bodies</a:t>
            </a:r>
            <a:endParaRPr sz="900">
              <a:solidFill>
                <a:schemeClr val="dk1"/>
              </a:solidFill>
              <a:latin typeface="Century Gothic"/>
              <a:ea typeface="Century Gothic"/>
              <a:cs typeface="Century Gothic"/>
              <a:sym typeface="Century Gothic"/>
            </a:endParaRPr>
          </a:p>
          <a:p>
            <a:pPr indent="-146050" lvl="0" marL="177800" marR="0" rtl="0" algn="l">
              <a:lnSpc>
                <a:spcPct val="115000"/>
              </a:lnSpc>
              <a:spcBef>
                <a:spcPts val="80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Serum [glucose] is often &gt;50 mmol/L</a:t>
            </a:r>
            <a:endParaRPr sz="900">
              <a:solidFill>
                <a:srgbClr val="999999"/>
              </a:solidFill>
              <a:latin typeface="Century Gothic"/>
              <a:ea typeface="Century Gothic"/>
              <a:cs typeface="Century Gothic"/>
              <a:sym typeface="Century Gothic"/>
            </a:endParaRPr>
          </a:p>
          <a:p>
            <a:pPr indent="-146050" lvl="0" marL="177800" marR="0" rtl="0" algn="l">
              <a:lnSpc>
                <a:spcPct val="115000"/>
              </a:lnSpc>
              <a:spcBef>
                <a:spcPts val="800"/>
              </a:spcBef>
              <a:spcAft>
                <a:spcPts val="80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Plasma osmolality may reach 380 mosmol/Kg (normal 275-295)</a:t>
            </a:r>
            <a:r>
              <a:rPr lang="en-GB" sz="900">
                <a:solidFill>
                  <a:srgbClr val="666666"/>
                </a:solidFill>
                <a:latin typeface="Exo"/>
                <a:ea typeface="Exo"/>
                <a:cs typeface="Exo"/>
                <a:sym typeface="Exo"/>
              </a:rPr>
              <a:t> </a:t>
            </a:r>
            <a:endParaRPr sz="900">
              <a:latin typeface="Exo"/>
              <a:ea typeface="Exo"/>
              <a:cs typeface="Exo"/>
              <a:sym typeface="Exo"/>
            </a:endParaRPr>
          </a:p>
        </p:txBody>
      </p:sp>
      <p:sp>
        <p:nvSpPr>
          <p:cNvPr id="332" name="Google Shape;332;p25"/>
          <p:cNvSpPr/>
          <p:nvPr/>
        </p:nvSpPr>
        <p:spPr>
          <a:xfrm>
            <a:off x="2958921" y="962097"/>
            <a:ext cx="3136200" cy="489600"/>
          </a:xfrm>
          <a:prstGeom prst="chevron">
            <a:avLst>
              <a:gd fmla="val 50000" name="adj"/>
            </a:avLst>
          </a:prstGeom>
          <a:solidFill>
            <a:srgbClr val="A4C2F4"/>
          </a:solidFill>
          <a:ln>
            <a:noFill/>
          </a:ln>
        </p:spPr>
        <p:txBody>
          <a:bodyPr anchorCtr="0" anchor="ctr" bIns="36000" lIns="36000" spcFirstLastPara="1" rIns="36000" wrap="square" tIns="36000">
            <a:noAutofit/>
          </a:bodyPr>
          <a:lstStyle/>
          <a:p>
            <a:pPr indent="0" lvl="0" marL="0" rtl="0" algn="ctr">
              <a:spcBef>
                <a:spcPts val="0"/>
              </a:spcBef>
              <a:spcAft>
                <a:spcPts val="0"/>
              </a:spcAft>
              <a:buSzPts val="400"/>
              <a:buNone/>
            </a:pPr>
            <a:r>
              <a:rPr b="1" lang="en-GB" sz="1800">
                <a:solidFill>
                  <a:srgbClr val="FFFFFF"/>
                </a:solidFill>
                <a:latin typeface="Exo"/>
                <a:ea typeface="Exo"/>
                <a:cs typeface="Exo"/>
                <a:sym typeface="Exo"/>
              </a:rPr>
              <a:t> </a:t>
            </a:r>
            <a:r>
              <a:rPr b="1" lang="en-GB" sz="1800">
                <a:solidFill>
                  <a:srgbClr val="FFFFFF"/>
                </a:solidFill>
                <a:latin typeface="Exo"/>
                <a:ea typeface="Exo"/>
                <a:cs typeface="Exo"/>
                <a:sym typeface="Exo"/>
              </a:rPr>
              <a:t>Manifestation</a:t>
            </a:r>
            <a:endParaRPr b="1" sz="1800">
              <a:solidFill>
                <a:srgbClr val="FFFFFF"/>
              </a:solidFill>
              <a:latin typeface="Exo"/>
              <a:ea typeface="Exo"/>
              <a:cs typeface="Exo"/>
              <a:sym typeface="Exo"/>
            </a:endParaRPr>
          </a:p>
        </p:txBody>
      </p:sp>
      <p:sp>
        <p:nvSpPr>
          <p:cNvPr id="333" name="Google Shape;333;p25"/>
          <p:cNvSpPr txBox="1"/>
          <p:nvPr/>
        </p:nvSpPr>
        <p:spPr>
          <a:xfrm>
            <a:off x="2959025" y="1491625"/>
            <a:ext cx="2730600" cy="1036200"/>
          </a:xfrm>
          <a:prstGeom prst="rect">
            <a:avLst/>
          </a:prstGeom>
          <a:noFill/>
          <a:ln>
            <a:noFill/>
          </a:ln>
        </p:spPr>
        <p:txBody>
          <a:bodyPr anchorCtr="0" anchor="t" bIns="36000" lIns="36000" spcFirstLastPara="1" rIns="36000" wrap="square" tIns="36000">
            <a:noAutofit/>
          </a:bodyPr>
          <a:lstStyle/>
          <a:p>
            <a:pPr indent="-146050" lvl="0" marL="177800" marR="0" rtl="0" algn="l">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Neurological abnormalities are frequently present</a:t>
            </a:r>
            <a:endParaRPr sz="900">
              <a:solidFill>
                <a:schemeClr val="dk1"/>
              </a:solidFill>
              <a:latin typeface="Century Gothic"/>
              <a:ea typeface="Century Gothic"/>
              <a:cs typeface="Century Gothic"/>
              <a:sym typeface="Century Gothic"/>
            </a:endParaRPr>
          </a:p>
          <a:p>
            <a:pPr indent="-146050" lvl="0" marL="177800" marR="0" rtl="0" algn="l">
              <a:lnSpc>
                <a:spcPct val="115000"/>
              </a:lnSpc>
              <a:spcBef>
                <a:spcPts val="800"/>
              </a:spcBef>
              <a:spcAft>
                <a:spcPts val="80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Insulin levels are insufficient to allow appropriate glucose utilization but are adequate to prevent lipolysis and subsequent ketogenesis</a:t>
            </a:r>
            <a:endParaRPr sz="900">
              <a:latin typeface="Century Gothic"/>
              <a:ea typeface="Century Gothic"/>
              <a:cs typeface="Century Gothic"/>
              <a:sym typeface="Century Gothic"/>
            </a:endParaRPr>
          </a:p>
        </p:txBody>
      </p:sp>
      <p:sp>
        <p:nvSpPr>
          <p:cNvPr id="334" name="Google Shape;334;p25"/>
          <p:cNvSpPr txBox="1"/>
          <p:nvPr/>
        </p:nvSpPr>
        <p:spPr>
          <a:xfrm>
            <a:off x="422625" y="3708075"/>
            <a:ext cx="5371200" cy="1205700"/>
          </a:xfrm>
          <a:prstGeom prst="rect">
            <a:avLst/>
          </a:prstGeom>
          <a:noFill/>
          <a:ln>
            <a:noFill/>
          </a:ln>
        </p:spPr>
        <p:txBody>
          <a:bodyPr anchorCtr="0" anchor="t" bIns="36000" lIns="36000" spcFirstLastPara="1" rIns="36000" wrap="square" tIns="36000">
            <a:noAutofit/>
          </a:bodyPr>
          <a:lstStyle/>
          <a:p>
            <a:pPr indent="0" lvl="0" marL="0" marR="0" rtl="0" algn="l">
              <a:lnSpc>
                <a:spcPct val="200000"/>
              </a:lnSpc>
              <a:spcBef>
                <a:spcPts val="0"/>
              </a:spcBef>
              <a:spcAft>
                <a:spcPts val="0"/>
              </a:spcAft>
              <a:buNone/>
            </a:pPr>
            <a:r>
              <a:rPr lang="en-GB" sz="1200">
                <a:solidFill>
                  <a:schemeClr val="dk1"/>
                </a:solidFill>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Common complication of treatment with insulin or oral </a:t>
            </a:r>
            <a:r>
              <a:rPr lang="en-GB" sz="1200">
                <a:solidFill>
                  <a:schemeClr val="dk1"/>
                </a:solidFill>
                <a:latin typeface="Century Gothic"/>
                <a:ea typeface="Century Gothic"/>
                <a:cs typeface="Century Gothic"/>
                <a:sym typeface="Century Gothic"/>
              </a:rPr>
              <a:t>hypoglycemics</a:t>
            </a:r>
            <a:endParaRPr sz="1200">
              <a:solidFill>
                <a:schemeClr val="dk1"/>
              </a:solidFill>
              <a:latin typeface="Century Gothic"/>
              <a:ea typeface="Century Gothic"/>
              <a:cs typeface="Century Gothic"/>
              <a:sym typeface="Century Gothic"/>
            </a:endParaRPr>
          </a:p>
          <a:p>
            <a:pPr indent="0" lvl="0" marL="0" marR="0" rtl="0" algn="l">
              <a:lnSpc>
                <a:spcPct val="200000"/>
              </a:lnSpc>
              <a:spcBef>
                <a:spcPts val="800"/>
              </a:spcBef>
              <a:spcAft>
                <a:spcPts val="0"/>
              </a:spcAft>
              <a:buNone/>
            </a:pPr>
            <a:r>
              <a:rPr lang="en-GB" sz="1200">
                <a:solidFill>
                  <a:schemeClr val="dk1"/>
                </a:solidFill>
                <a:latin typeface="Century Gothic"/>
                <a:ea typeface="Century Gothic"/>
                <a:cs typeface="Century Gothic"/>
                <a:sym typeface="Century Gothic"/>
              </a:rPr>
              <a:t>More common in patients with T1DM</a:t>
            </a:r>
            <a:r>
              <a:rPr baseline="30000" lang="en-GB" sz="1200">
                <a:solidFill>
                  <a:schemeClr val="dk1"/>
                </a:solidFill>
                <a:latin typeface="Century Gothic"/>
                <a:ea typeface="Century Gothic"/>
                <a:cs typeface="Century Gothic"/>
                <a:sym typeface="Century Gothic"/>
              </a:rPr>
              <a:t>1</a:t>
            </a:r>
            <a:endParaRPr baseline="30000" sz="1200">
              <a:solidFill>
                <a:srgbClr val="999999"/>
              </a:solidFill>
              <a:latin typeface="Century Gothic"/>
              <a:ea typeface="Century Gothic"/>
              <a:cs typeface="Century Gothic"/>
              <a:sym typeface="Century Gothic"/>
            </a:endParaRPr>
          </a:p>
          <a:p>
            <a:pPr indent="0" lvl="0" marL="0" marR="0" rtl="0" algn="l">
              <a:lnSpc>
                <a:spcPct val="115000"/>
              </a:lnSpc>
              <a:spcBef>
                <a:spcPts val="800"/>
              </a:spcBef>
              <a:spcAft>
                <a:spcPts val="800"/>
              </a:spcAft>
              <a:buNone/>
            </a:pPr>
            <a:r>
              <a:t/>
            </a:r>
            <a:endParaRPr sz="1200">
              <a:latin typeface="Century Gothic"/>
              <a:ea typeface="Century Gothic"/>
              <a:cs typeface="Century Gothic"/>
              <a:sym typeface="Century Gothic"/>
            </a:endParaRPr>
          </a:p>
        </p:txBody>
      </p:sp>
      <p:grpSp>
        <p:nvGrpSpPr>
          <p:cNvPr id="335" name="Google Shape;335;p25"/>
          <p:cNvGrpSpPr/>
          <p:nvPr/>
        </p:nvGrpSpPr>
        <p:grpSpPr>
          <a:xfrm>
            <a:off x="5838988" y="3326047"/>
            <a:ext cx="591293" cy="499162"/>
            <a:chOff x="2186592" y="3408140"/>
            <a:chExt cx="1008000" cy="1008000"/>
          </a:xfrm>
        </p:grpSpPr>
        <p:sp>
          <p:nvSpPr>
            <p:cNvPr id="336" name="Google Shape;336;p25"/>
            <p:cNvSpPr/>
            <p:nvPr/>
          </p:nvSpPr>
          <p:spPr>
            <a:xfrm>
              <a:off x="2186592"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lnSpc>
                  <a:spcPct val="100000"/>
                </a:lnSpc>
                <a:spcBef>
                  <a:spcPts val="0"/>
                </a:spcBef>
                <a:spcAft>
                  <a:spcPts val="0"/>
                </a:spcAft>
                <a:buNone/>
              </a:pPr>
              <a:r>
                <a:t/>
              </a:r>
              <a:endParaRPr sz="700">
                <a:solidFill>
                  <a:srgbClr val="FFFFFF"/>
                </a:solidFill>
                <a:latin typeface="Century Gothic"/>
                <a:ea typeface="Century Gothic"/>
                <a:cs typeface="Century Gothic"/>
                <a:sym typeface="Century Gothic"/>
              </a:endParaRPr>
            </a:p>
          </p:txBody>
        </p:sp>
        <p:sp>
          <p:nvSpPr>
            <p:cNvPr id="337" name="Google Shape;337;p25"/>
            <p:cNvSpPr/>
            <p:nvPr/>
          </p:nvSpPr>
          <p:spPr>
            <a:xfrm>
              <a:off x="2384648"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grpSp>
      <p:grpSp>
        <p:nvGrpSpPr>
          <p:cNvPr id="338" name="Google Shape;338;p25"/>
          <p:cNvGrpSpPr/>
          <p:nvPr/>
        </p:nvGrpSpPr>
        <p:grpSpPr>
          <a:xfrm>
            <a:off x="5838849" y="3888108"/>
            <a:ext cx="591293" cy="499162"/>
            <a:chOff x="4206972" y="3408140"/>
            <a:chExt cx="1008000" cy="1008000"/>
          </a:xfrm>
        </p:grpSpPr>
        <p:sp>
          <p:nvSpPr>
            <p:cNvPr id="339" name="Google Shape;339;p25"/>
            <p:cNvSpPr/>
            <p:nvPr/>
          </p:nvSpPr>
          <p:spPr>
            <a:xfrm>
              <a:off x="4206972"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sp>
          <p:nvSpPr>
            <p:cNvPr id="340" name="Google Shape;340;p25"/>
            <p:cNvSpPr/>
            <p:nvPr/>
          </p:nvSpPr>
          <p:spPr>
            <a:xfrm>
              <a:off x="4405028"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grpSp>
      <p:grpSp>
        <p:nvGrpSpPr>
          <p:cNvPr id="341" name="Google Shape;341;p25"/>
          <p:cNvGrpSpPr/>
          <p:nvPr/>
        </p:nvGrpSpPr>
        <p:grpSpPr>
          <a:xfrm>
            <a:off x="5838753" y="4450179"/>
            <a:ext cx="591293" cy="499162"/>
            <a:chOff x="5611128" y="3408140"/>
            <a:chExt cx="1008000" cy="1008000"/>
          </a:xfrm>
        </p:grpSpPr>
        <p:sp>
          <p:nvSpPr>
            <p:cNvPr id="342" name="Google Shape;342;p25"/>
            <p:cNvSpPr/>
            <p:nvPr/>
          </p:nvSpPr>
          <p:spPr>
            <a:xfrm>
              <a:off x="5611128" y="3408140"/>
              <a:ext cx="1008000" cy="10080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sp>
          <p:nvSpPr>
            <p:cNvPr id="343" name="Google Shape;343;p25"/>
            <p:cNvSpPr/>
            <p:nvPr/>
          </p:nvSpPr>
          <p:spPr>
            <a:xfrm>
              <a:off x="5809184" y="3606196"/>
              <a:ext cx="612000" cy="612000"/>
            </a:xfrm>
            <a:prstGeom prst="ellipse">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entury Gothic"/>
                <a:ea typeface="Century Gothic"/>
                <a:cs typeface="Century Gothic"/>
                <a:sym typeface="Century Gothic"/>
              </a:endParaRPr>
            </a:p>
          </p:txBody>
        </p:sp>
      </p:grpSp>
      <p:sp>
        <p:nvSpPr>
          <p:cNvPr id="344" name="Google Shape;344;p25"/>
          <p:cNvSpPr txBox="1"/>
          <p:nvPr/>
        </p:nvSpPr>
        <p:spPr>
          <a:xfrm>
            <a:off x="6474951" y="3414557"/>
            <a:ext cx="2461500" cy="479100"/>
          </a:xfrm>
          <a:prstGeom prst="rect">
            <a:avLst/>
          </a:prstGeom>
          <a:noFill/>
          <a:ln>
            <a:noFill/>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None/>
            </a:pPr>
            <a:r>
              <a:rPr lang="en-GB" sz="1000">
                <a:solidFill>
                  <a:schemeClr val="dk1"/>
                </a:solidFill>
                <a:latin typeface="Century Gothic"/>
                <a:ea typeface="Century Gothic"/>
                <a:cs typeface="Century Gothic"/>
                <a:sym typeface="Century Gothic"/>
              </a:rPr>
              <a:t>CNS Symptoms (confusion, </a:t>
            </a:r>
            <a:endParaRPr sz="10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GB" sz="1000">
                <a:solidFill>
                  <a:schemeClr val="dk1"/>
                </a:solidFill>
                <a:latin typeface="Century Gothic"/>
                <a:ea typeface="Century Gothic"/>
                <a:cs typeface="Century Gothic"/>
                <a:sym typeface="Century Gothic"/>
              </a:rPr>
              <a:t>aberrant behavior, or coma)</a:t>
            </a:r>
            <a:endParaRPr sz="700">
              <a:solidFill>
                <a:schemeClr val="dk1"/>
              </a:solidFill>
              <a:latin typeface="Century Gothic"/>
              <a:ea typeface="Century Gothic"/>
              <a:cs typeface="Century Gothic"/>
              <a:sym typeface="Century Gothic"/>
            </a:endParaRPr>
          </a:p>
        </p:txBody>
      </p:sp>
      <p:sp>
        <p:nvSpPr>
          <p:cNvPr id="345" name="Google Shape;345;p25"/>
          <p:cNvSpPr txBox="1"/>
          <p:nvPr/>
        </p:nvSpPr>
        <p:spPr>
          <a:xfrm>
            <a:off x="6474965" y="4033414"/>
            <a:ext cx="1818300" cy="221700"/>
          </a:xfrm>
          <a:prstGeom prst="rect">
            <a:avLst/>
          </a:prstGeom>
          <a:noFill/>
          <a:ln>
            <a:noFill/>
          </a:ln>
        </p:spPr>
        <p:txBody>
          <a:bodyPr anchorCtr="0" anchor="t" bIns="36000" lIns="36000" spcFirstLastPara="1" rIns="36000" wrap="square" tIns="36000">
            <a:noAutofit/>
          </a:bodyPr>
          <a:lstStyle/>
          <a:p>
            <a:pPr indent="0" lvl="0" marL="0" marR="0" rtl="0" algn="l">
              <a:lnSpc>
                <a:spcPct val="115000"/>
              </a:lnSpc>
              <a:spcBef>
                <a:spcPts val="0"/>
              </a:spcBef>
              <a:spcAft>
                <a:spcPts val="0"/>
              </a:spcAft>
              <a:buNone/>
            </a:pPr>
            <a:r>
              <a:rPr lang="en-GB" sz="1000">
                <a:solidFill>
                  <a:schemeClr val="dk1"/>
                </a:solidFill>
                <a:latin typeface="Century Gothic"/>
                <a:ea typeface="Century Gothic"/>
                <a:cs typeface="Century Gothic"/>
                <a:sym typeface="Century Gothic"/>
              </a:rPr>
              <a:t>Low blood [Glucose]</a:t>
            </a:r>
            <a:endParaRPr sz="1000">
              <a:solidFill>
                <a:schemeClr val="dk1"/>
              </a:solidFill>
              <a:latin typeface="Century Gothic"/>
              <a:ea typeface="Century Gothic"/>
              <a:cs typeface="Century Gothic"/>
              <a:sym typeface="Century Gothic"/>
            </a:endParaRPr>
          </a:p>
        </p:txBody>
      </p:sp>
      <p:sp>
        <p:nvSpPr>
          <p:cNvPr id="346" name="Google Shape;346;p25"/>
          <p:cNvSpPr txBox="1"/>
          <p:nvPr/>
        </p:nvSpPr>
        <p:spPr>
          <a:xfrm>
            <a:off x="6430526" y="4547497"/>
            <a:ext cx="2730600" cy="299700"/>
          </a:xfrm>
          <a:prstGeom prst="rect">
            <a:avLst/>
          </a:prstGeom>
          <a:noFill/>
          <a:ln>
            <a:noFill/>
          </a:ln>
        </p:spPr>
        <p:txBody>
          <a:bodyPr anchorCtr="0" anchor="t" bIns="36000" lIns="36000" spcFirstLastPara="1" rIns="36000" wrap="square" tIns="36000">
            <a:noAutofit/>
          </a:bodyPr>
          <a:lstStyle/>
          <a:p>
            <a:pPr indent="0" lvl="0" marL="0" marR="0" rtl="0" algn="l">
              <a:lnSpc>
                <a:spcPct val="115000"/>
              </a:lnSpc>
              <a:spcBef>
                <a:spcPts val="0"/>
              </a:spcBef>
              <a:spcAft>
                <a:spcPts val="0"/>
              </a:spcAft>
              <a:buNone/>
            </a:pPr>
            <a:r>
              <a:rPr lang="en-GB" sz="1000">
                <a:solidFill>
                  <a:schemeClr val="dk1"/>
                </a:solidFill>
                <a:latin typeface="Century Gothic"/>
                <a:ea typeface="Century Gothic"/>
                <a:cs typeface="Century Gothic"/>
                <a:sym typeface="Century Gothic"/>
              </a:rPr>
              <a:t>Symptoms resolved within minutes following </a:t>
            </a:r>
            <a:endParaRPr sz="1000">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rPr lang="en-GB" sz="1000">
                <a:solidFill>
                  <a:schemeClr val="dk1"/>
                </a:solidFill>
                <a:latin typeface="Century Gothic"/>
                <a:ea typeface="Century Gothic"/>
                <a:cs typeface="Century Gothic"/>
                <a:sym typeface="Century Gothic"/>
              </a:rPr>
              <a:t>the administration of glucose</a:t>
            </a:r>
            <a:endParaRPr sz="1000">
              <a:solidFill>
                <a:schemeClr val="dk1"/>
              </a:solidFill>
              <a:latin typeface="Century Gothic"/>
              <a:ea typeface="Century Gothic"/>
              <a:cs typeface="Century Gothic"/>
              <a:sym typeface="Century Gothic"/>
            </a:endParaRPr>
          </a:p>
          <a:p>
            <a:pPr indent="0" lvl="0" marL="0" marR="0" rtl="0" algn="l">
              <a:lnSpc>
                <a:spcPct val="115000"/>
              </a:lnSpc>
              <a:spcBef>
                <a:spcPts val="0"/>
              </a:spcBef>
              <a:spcAft>
                <a:spcPts val="0"/>
              </a:spcAft>
              <a:buNone/>
            </a:pPr>
            <a:r>
              <a:t/>
            </a:r>
            <a:endParaRPr sz="1000">
              <a:solidFill>
                <a:schemeClr val="dk1"/>
              </a:solidFill>
              <a:latin typeface="Century Gothic"/>
              <a:ea typeface="Century Gothic"/>
              <a:cs typeface="Century Gothic"/>
              <a:sym typeface="Century Gothic"/>
            </a:endParaRPr>
          </a:p>
        </p:txBody>
      </p:sp>
      <p:sp>
        <p:nvSpPr>
          <p:cNvPr id="347" name="Google Shape;347;p25"/>
          <p:cNvSpPr txBox="1"/>
          <p:nvPr/>
        </p:nvSpPr>
        <p:spPr>
          <a:xfrm>
            <a:off x="381126" y="4860992"/>
            <a:ext cx="3282000" cy="3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999999"/>
                </a:solidFill>
              </a:rPr>
              <a:t>1- because T1DM is insulin-dependent </a:t>
            </a:r>
            <a:endParaRPr sz="700">
              <a:solidFill>
                <a:srgbClr val="999999"/>
              </a:solidFill>
            </a:endParaRPr>
          </a:p>
        </p:txBody>
      </p:sp>
      <p:sp>
        <p:nvSpPr>
          <p:cNvPr id="348" name="Google Shape;348;p25"/>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349" name="Google Shape;349;p25"/>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350" name="Google Shape;350;p25"/>
          <p:cNvSpPr txBox="1"/>
          <p:nvPr/>
        </p:nvSpPr>
        <p:spPr>
          <a:xfrm>
            <a:off x="777850" y="478712"/>
            <a:ext cx="710700" cy="1788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Hypoglycemia</a:t>
            </a:r>
            <a:endParaRPr b="1" sz="500">
              <a:latin typeface="Comfortaa"/>
              <a:ea typeface="Comfortaa"/>
              <a:cs typeface="Comfortaa"/>
              <a:sym typeface="Comfortaa"/>
            </a:endParaRPr>
          </a:p>
        </p:txBody>
      </p:sp>
      <p:cxnSp>
        <p:nvCxnSpPr>
          <p:cNvPr id="351" name="Google Shape;351;p25"/>
          <p:cNvCxnSpPr>
            <a:stCxn id="348" idx="3"/>
            <a:endCxn id="349"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352" name="Google Shape;352;p25"/>
          <p:cNvCxnSpPr>
            <a:stCxn id="348" idx="3"/>
            <a:endCxn id="350"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353" name="Google Shape;353;p25"/>
          <p:cNvPicPr preferRelativeResize="0"/>
          <p:nvPr/>
        </p:nvPicPr>
        <p:blipFill>
          <a:blip r:embed="rId3">
            <a:alphaModFix/>
          </a:blip>
          <a:stretch>
            <a:fillRect/>
          </a:stretch>
        </p:blipFill>
        <p:spPr>
          <a:xfrm>
            <a:off x="470700" y="274963"/>
            <a:ext cx="172200" cy="172200"/>
          </a:xfrm>
          <a:prstGeom prst="rect">
            <a:avLst/>
          </a:prstGeom>
          <a:noFill/>
          <a:ln>
            <a:noFill/>
          </a:ln>
        </p:spPr>
      </p:pic>
      <p:sp>
        <p:nvSpPr>
          <p:cNvPr id="354" name="Google Shape;354;p25"/>
          <p:cNvSpPr txBox="1"/>
          <p:nvPr/>
        </p:nvSpPr>
        <p:spPr>
          <a:xfrm>
            <a:off x="777850" y="284847"/>
            <a:ext cx="710700" cy="1545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HHS=HONK</a:t>
            </a:r>
            <a:endParaRPr b="1" sz="500">
              <a:solidFill>
                <a:srgbClr val="FFFFFF"/>
              </a:solidFill>
              <a:latin typeface="Comfortaa"/>
              <a:ea typeface="Comfortaa"/>
              <a:cs typeface="Comfortaa"/>
              <a:sym typeface="Comfortaa"/>
            </a:endParaRPr>
          </a:p>
        </p:txBody>
      </p:sp>
      <p:cxnSp>
        <p:nvCxnSpPr>
          <p:cNvPr id="355" name="Google Shape;355;p25"/>
          <p:cNvCxnSpPr>
            <a:stCxn id="353" idx="3"/>
            <a:endCxn id="354"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356" name="Google Shape;356;p25"/>
          <p:cNvSpPr txBox="1"/>
          <p:nvPr/>
        </p:nvSpPr>
        <p:spPr>
          <a:xfrm>
            <a:off x="36000" y="28184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357" name="Google Shape;357;p25"/>
          <p:cNvSpPr txBox="1"/>
          <p:nvPr/>
        </p:nvSpPr>
        <p:spPr>
          <a:xfrm>
            <a:off x="777850" y="26953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358" name="Google Shape;358;p25"/>
          <p:cNvSpPr txBox="1"/>
          <p:nvPr/>
        </p:nvSpPr>
        <p:spPr>
          <a:xfrm>
            <a:off x="777850" y="30831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359" name="Google Shape;359;p25"/>
          <p:cNvCxnSpPr>
            <a:stCxn id="356" idx="3"/>
            <a:endCxn id="357" idx="1"/>
          </p:cNvCxnSpPr>
          <p:nvPr/>
        </p:nvCxnSpPr>
        <p:spPr>
          <a:xfrm flipH="1" rot="10800000">
            <a:off x="642900" y="27725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360" name="Google Shape;360;p25"/>
          <p:cNvCxnSpPr>
            <a:stCxn id="356" idx="3"/>
            <a:endCxn id="358" idx="1"/>
          </p:cNvCxnSpPr>
          <p:nvPr/>
        </p:nvCxnSpPr>
        <p:spPr>
          <a:xfrm>
            <a:off x="642900" y="29654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361" name="Google Shape;361;p25"/>
          <p:cNvPicPr preferRelativeResize="0"/>
          <p:nvPr/>
        </p:nvPicPr>
        <p:blipFill>
          <a:blip r:embed="rId3">
            <a:alphaModFix/>
          </a:blip>
          <a:stretch>
            <a:fillRect/>
          </a:stretch>
        </p:blipFill>
        <p:spPr>
          <a:xfrm>
            <a:off x="470700" y="2879363"/>
            <a:ext cx="172200" cy="172200"/>
          </a:xfrm>
          <a:prstGeom prst="rect">
            <a:avLst/>
          </a:prstGeom>
          <a:noFill/>
          <a:ln>
            <a:noFill/>
          </a:ln>
        </p:spPr>
      </p:pic>
      <p:sp>
        <p:nvSpPr>
          <p:cNvPr id="362" name="Google Shape;362;p25"/>
          <p:cNvSpPr txBox="1"/>
          <p:nvPr/>
        </p:nvSpPr>
        <p:spPr>
          <a:xfrm>
            <a:off x="777850" y="28892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363" name="Google Shape;363;p25"/>
          <p:cNvCxnSpPr>
            <a:stCxn id="361" idx="3"/>
            <a:endCxn id="362" idx="1"/>
          </p:cNvCxnSpPr>
          <p:nvPr/>
        </p:nvCxnSpPr>
        <p:spPr>
          <a:xfrm>
            <a:off x="642900" y="2965462"/>
            <a:ext cx="135000" cy="900"/>
          </a:xfrm>
          <a:prstGeom prst="straightConnector1">
            <a:avLst/>
          </a:prstGeom>
          <a:noFill/>
          <a:ln cap="flat" cmpd="sng" w="9525">
            <a:solidFill>
              <a:schemeClr val="dk2"/>
            </a:solidFill>
            <a:prstDash val="solid"/>
            <a:round/>
            <a:headEnd len="med" w="med" type="none"/>
            <a:tailEnd len="med" w="med" type="none"/>
          </a:ln>
        </p:spPr>
      </p:cxnSp>
      <p:pic>
        <p:nvPicPr>
          <p:cNvPr id="364" name="Google Shape;364;p25"/>
          <p:cNvPicPr preferRelativeResize="0"/>
          <p:nvPr/>
        </p:nvPicPr>
        <p:blipFill>
          <a:blip r:embed="rId4">
            <a:alphaModFix/>
          </a:blip>
          <a:stretch>
            <a:fillRect/>
          </a:stretch>
        </p:blipFill>
        <p:spPr>
          <a:xfrm>
            <a:off x="6008388" y="3444125"/>
            <a:ext cx="260100" cy="260100"/>
          </a:xfrm>
          <a:prstGeom prst="rect">
            <a:avLst/>
          </a:prstGeom>
          <a:noFill/>
          <a:ln>
            <a:noFill/>
          </a:ln>
        </p:spPr>
      </p:pic>
      <p:pic>
        <p:nvPicPr>
          <p:cNvPr id="365" name="Google Shape;365;p25"/>
          <p:cNvPicPr preferRelativeResize="0"/>
          <p:nvPr/>
        </p:nvPicPr>
        <p:blipFill>
          <a:blip r:embed="rId5">
            <a:alphaModFix/>
          </a:blip>
          <a:stretch>
            <a:fillRect/>
          </a:stretch>
        </p:blipFill>
        <p:spPr>
          <a:xfrm>
            <a:off x="6004350" y="4007637"/>
            <a:ext cx="260100" cy="260100"/>
          </a:xfrm>
          <a:prstGeom prst="rect">
            <a:avLst/>
          </a:prstGeom>
          <a:noFill/>
          <a:ln>
            <a:noFill/>
          </a:ln>
        </p:spPr>
      </p:pic>
      <p:pic>
        <p:nvPicPr>
          <p:cNvPr id="366" name="Google Shape;366;p25"/>
          <p:cNvPicPr preferRelativeResize="0"/>
          <p:nvPr/>
        </p:nvPicPr>
        <p:blipFill>
          <a:blip r:embed="rId6">
            <a:alphaModFix/>
          </a:blip>
          <a:stretch>
            <a:fillRect/>
          </a:stretch>
        </p:blipFill>
        <p:spPr>
          <a:xfrm>
            <a:off x="6004338" y="4571150"/>
            <a:ext cx="260100" cy="260100"/>
          </a:xfrm>
          <a:prstGeom prst="rect">
            <a:avLst/>
          </a:prstGeom>
          <a:noFill/>
          <a:ln>
            <a:noFill/>
          </a:ln>
        </p:spPr>
      </p:pic>
      <p:sp>
        <p:nvSpPr>
          <p:cNvPr id="367" name="Google Shape;367;p25"/>
          <p:cNvSpPr txBox="1"/>
          <p:nvPr/>
        </p:nvSpPr>
        <p:spPr>
          <a:xfrm>
            <a:off x="5762576" y="3012200"/>
            <a:ext cx="3054900" cy="28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entury Gothic"/>
                <a:ea typeface="Century Gothic"/>
                <a:cs typeface="Century Gothic"/>
                <a:sym typeface="Century Gothic"/>
              </a:rPr>
              <a:t>Manifestations are characterized by:</a:t>
            </a:r>
            <a:r>
              <a:rPr lang="en-GB" sz="1200">
                <a:solidFill>
                  <a:schemeClr val="dk1"/>
                </a:solidFill>
                <a:latin typeface="Century Gothic"/>
                <a:ea typeface="Century Gothic"/>
                <a:cs typeface="Century Gothic"/>
                <a:sym typeface="Century Gothic"/>
              </a:rPr>
              <a:t> </a:t>
            </a:r>
            <a:endParaRPr sz="1200"/>
          </a:p>
        </p:txBody>
      </p:sp>
      <p:grpSp>
        <p:nvGrpSpPr>
          <p:cNvPr id="368" name="Google Shape;368;p25"/>
          <p:cNvGrpSpPr/>
          <p:nvPr/>
        </p:nvGrpSpPr>
        <p:grpSpPr>
          <a:xfrm>
            <a:off x="864845" y="1015201"/>
            <a:ext cx="382066" cy="383399"/>
            <a:chOff x="4041649" y="1707654"/>
            <a:chExt cx="1060704" cy="1429526"/>
          </a:xfrm>
        </p:grpSpPr>
        <p:sp>
          <p:nvSpPr>
            <p:cNvPr id="369" name="Google Shape;369;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sp>
          <p:nvSpPr>
            <p:cNvPr id="370" name="Google Shape;370;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grpSp>
      <p:pic>
        <p:nvPicPr>
          <p:cNvPr id="371" name="Google Shape;371;p25"/>
          <p:cNvPicPr preferRelativeResize="0"/>
          <p:nvPr/>
        </p:nvPicPr>
        <p:blipFill>
          <a:blip r:embed="rId7">
            <a:alphaModFix/>
          </a:blip>
          <a:stretch>
            <a:fillRect/>
          </a:stretch>
        </p:blipFill>
        <p:spPr>
          <a:xfrm>
            <a:off x="916428" y="1029353"/>
            <a:ext cx="279139" cy="222429"/>
          </a:xfrm>
          <a:prstGeom prst="rect">
            <a:avLst/>
          </a:prstGeom>
          <a:noFill/>
          <a:ln>
            <a:noFill/>
          </a:ln>
        </p:spPr>
      </p:pic>
      <p:grpSp>
        <p:nvGrpSpPr>
          <p:cNvPr id="372" name="Google Shape;372;p25"/>
          <p:cNvGrpSpPr/>
          <p:nvPr/>
        </p:nvGrpSpPr>
        <p:grpSpPr>
          <a:xfrm>
            <a:off x="3312683" y="1015211"/>
            <a:ext cx="382066" cy="383399"/>
            <a:chOff x="4041649" y="1707654"/>
            <a:chExt cx="1060704" cy="1429526"/>
          </a:xfrm>
        </p:grpSpPr>
        <p:sp>
          <p:nvSpPr>
            <p:cNvPr id="373" name="Google Shape;373;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sp>
          <p:nvSpPr>
            <p:cNvPr id="374" name="Google Shape;374;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grpSp>
      <p:pic>
        <p:nvPicPr>
          <p:cNvPr id="375" name="Google Shape;375;p25"/>
          <p:cNvPicPr preferRelativeResize="0"/>
          <p:nvPr/>
        </p:nvPicPr>
        <p:blipFill>
          <a:blip r:embed="rId8">
            <a:alphaModFix/>
          </a:blip>
          <a:stretch>
            <a:fillRect/>
          </a:stretch>
        </p:blipFill>
        <p:spPr>
          <a:xfrm>
            <a:off x="3394301" y="1052654"/>
            <a:ext cx="218127" cy="173859"/>
          </a:xfrm>
          <a:prstGeom prst="rect">
            <a:avLst/>
          </a:prstGeom>
          <a:noFill/>
          <a:ln>
            <a:noFill/>
          </a:ln>
        </p:spPr>
      </p:pic>
      <p:grpSp>
        <p:nvGrpSpPr>
          <p:cNvPr id="376" name="Google Shape;376;p25"/>
          <p:cNvGrpSpPr/>
          <p:nvPr/>
        </p:nvGrpSpPr>
        <p:grpSpPr>
          <a:xfrm>
            <a:off x="6298583" y="1015008"/>
            <a:ext cx="382066" cy="383542"/>
            <a:chOff x="4041649" y="1707654"/>
            <a:chExt cx="1060704" cy="1429526"/>
          </a:xfrm>
        </p:grpSpPr>
        <p:sp>
          <p:nvSpPr>
            <p:cNvPr id="377" name="Google Shape;377;p2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sp>
          <p:nvSpPr>
            <p:cNvPr id="378" name="Google Shape;378;p2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1600">
                <a:solidFill>
                  <a:srgbClr val="3F3F3F"/>
                </a:solidFill>
                <a:latin typeface="Arial"/>
                <a:ea typeface="Arial"/>
                <a:cs typeface="Arial"/>
                <a:sym typeface="Arial"/>
              </a:endParaRPr>
            </a:p>
          </p:txBody>
        </p:sp>
      </p:grpSp>
      <p:pic>
        <p:nvPicPr>
          <p:cNvPr id="379" name="Google Shape;379;p25"/>
          <p:cNvPicPr preferRelativeResize="0"/>
          <p:nvPr/>
        </p:nvPicPr>
        <p:blipFill>
          <a:blip r:embed="rId9">
            <a:alphaModFix/>
          </a:blip>
          <a:stretch>
            <a:fillRect/>
          </a:stretch>
        </p:blipFill>
        <p:spPr>
          <a:xfrm>
            <a:off x="6395148" y="1052808"/>
            <a:ext cx="189155" cy="153052"/>
          </a:xfrm>
          <a:prstGeom prst="rect">
            <a:avLst/>
          </a:prstGeom>
          <a:noFill/>
          <a:ln>
            <a:noFill/>
          </a:ln>
        </p:spPr>
      </p:pic>
      <p:pic>
        <p:nvPicPr>
          <p:cNvPr id="380" name="Google Shape;380;p25"/>
          <p:cNvPicPr preferRelativeResize="0"/>
          <p:nvPr/>
        </p:nvPicPr>
        <p:blipFill>
          <a:blip r:embed="rId10">
            <a:alphaModFix/>
          </a:blip>
          <a:stretch>
            <a:fillRect/>
          </a:stretch>
        </p:blipFill>
        <p:spPr>
          <a:xfrm>
            <a:off x="54541" y="3702862"/>
            <a:ext cx="329050" cy="329050"/>
          </a:xfrm>
          <a:prstGeom prst="rect">
            <a:avLst/>
          </a:prstGeom>
          <a:noFill/>
          <a:ln>
            <a:noFill/>
          </a:ln>
        </p:spPr>
      </p:pic>
      <p:pic>
        <p:nvPicPr>
          <p:cNvPr id="381" name="Google Shape;381;p25"/>
          <p:cNvPicPr preferRelativeResize="0"/>
          <p:nvPr/>
        </p:nvPicPr>
        <p:blipFill>
          <a:blip r:embed="rId11">
            <a:alphaModFix/>
          </a:blip>
          <a:stretch>
            <a:fillRect/>
          </a:stretch>
        </p:blipFill>
        <p:spPr>
          <a:xfrm>
            <a:off x="75771" y="4182630"/>
            <a:ext cx="279150" cy="279150"/>
          </a:xfrm>
          <a:prstGeom prst="rect">
            <a:avLst/>
          </a:prstGeom>
          <a:noFill/>
          <a:ln>
            <a:noFill/>
          </a:ln>
        </p:spPr>
      </p:pic>
      <p:cxnSp>
        <p:nvCxnSpPr>
          <p:cNvPr id="382" name="Google Shape;382;p25"/>
          <p:cNvCxnSpPr/>
          <p:nvPr/>
        </p:nvCxnSpPr>
        <p:spPr>
          <a:xfrm flipH="1" rot="10800000">
            <a:off x="0" y="2668351"/>
            <a:ext cx="9144000" cy="9600"/>
          </a:xfrm>
          <a:prstGeom prst="straightConnector1">
            <a:avLst/>
          </a:prstGeom>
          <a:noFill/>
          <a:ln cap="flat" cmpd="sng" w="9525">
            <a:solidFill>
              <a:srgbClr val="427EC6"/>
            </a:solidFill>
            <a:prstDash val="dash"/>
            <a:round/>
            <a:headEnd len="sm" w="sm" type="none"/>
            <a:tailEnd len="sm" w="sm" type="none"/>
          </a:ln>
        </p:spPr>
      </p:cxnSp>
      <p:sp>
        <p:nvSpPr>
          <p:cNvPr id="383" name="Google Shape;383;p2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26"/>
          <p:cNvSpPr txBox="1"/>
          <p:nvPr>
            <p:ph idx="1" type="body"/>
          </p:nvPr>
        </p:nvSpPr>
        <p:spPr>
          <a:xfrm>
            <a:off x="3006900" y="142925"/>
            <a:ext cx="31302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sp>
        <p:nvSpPr>
          <p:cNvPr id="389" name="Google Shape;389;p26"/>
          <p:cNvSpPr txBox="1"/>
          <p:nvPr/>
        </p:nvSpPr>
        <p:spPr>
          <a:xfrm>
            <a:off x="172757" y="1269623"/>
            <a:ext cx="5334600" cy="399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800"/>
              </a:spcAft>
              <a:buNone/>
            </a:pPr>
            <a:r>
              <a:rPr lang="en-GB" sz="1200">
                <a:latin typeface="Century Gothic"/>
                <a:ea typeface="Century Gothic"/>
                <a:cs typeface="Century Gothic"/>
                <a:sym typeface="Century Gothic"/>
              </a:rPr>
              <a:t>The brain has absolute requirement for a continuous supply of glucose</a:t>
            </a:r>
            <a:endParaRPr sz="1200">
              <a:latin typeface="Century Gothic"/>
              <a:ea typeface="Century Gothic"/>
              <a:cs typeface="Century Gothic"/>
              <a:sym typeface="Century Gothic"/>
            </a:endParaRPr>
          </a:p>
        </p:txBody>
      </p:sp>
      <p:sp>
        <p:nvSpPr>
          <p:cNvPr id="390" name="Google Shape;390;p26"/>
          <p:cNvSpPr txBox="1"/>
          <p:nvPr/>
        </p:nvSpPr>
        <p:spPr>
          <a:xfrm>
            <a:off x="733568" y="941712"/>
            <a:ext cx="50844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Why hypoglycemia is a medical emergency ?</a:t>
            </a:r>
            <a:endParaRPr/>
          </a:p>
        </p:txBody>
      </p:sp>
      <p:sp>
        <p:nvSpPr>
          <p:cNvPr id="391" name="Google Shape;391;p26"/>
          <p:cNvSpPr/>
          <p:nvPr/>
        </p:nvSpPr>
        <p:spPr>
          <a:xfrm>
            <a:off x="2919785" y="1740999"/>
            <a:ext cx="2240700" cy="594300"/>
          </a:xfrm>
          <a:prstGeom prst="rect">
            <a:avLst/>
          </a:prstGeom>
          <a:solidFill>
            <a:srgbClr val="F3F3F3"/>
          </a:solidFill>
          <a:ln>
            <a:noFill/>
          </a:ln>
        </p:spPr>
        <p:txBody>
          <a:bodyPr anchorCtr="0" anchor="ctr" bIns="48000" lIns="48000" spcFirstLastPara="1" rIns="48000" wrap="square" tIns="48000">
            <a:noAutofit/>
          </a:bodyPr>
          <a:lstStyle/>
          <a:p>
            <a:pPr indent="0" lvl="0" marL="0" rtl="0" algn="r">
              <a:spcBef>
                <a:spcPts val="0"/>
              </a:spcBef>
              <a:spcAft>
                <a:spcPts val="0"/>
              </a:spcAft>
              <a:buNone/>
            </a:pPr>
            <a:r>
              <a:rPr lang="en-GB" sz="1200">
                <a:latin typeface="Century Gothic"/>
                <a:ea typeface="Century Gothic"/>
                <a:cs typeface="Century Gothic"/>
                <a:sym typeface="Century Gothic"/>
              </a:rPr>
              <a:t>brain death</a:t>
            </a:r>
            <a:endParaRPr sz="1200">
              <a:latin typeface="Century Gothic"/>
              <a:ea typeface="Century Gothic"/>
              <a:cs typeface="Century Gothic"/>
              <a:sym typeface="Century Gothic"/>
            </a:endParaRPr>
          </a:p>
        </p:txBody>
      </p:sp>
      <p:sp>
        <p:nvSpPr>
          <p:cNvPr id="392" name="Google Shape;392;p26"/>
          <p:cNvSpPr/>
          <p:nvPr/>
        </p:nvSpPr>
        <p:spPr>
          <a:xfrm>
            <a:off x="519631" y="1741007"/>
            <a:ext cx="2240700" cy="594300"/>
          </a:xfrm>
          <a:prstGeom prst="rect">
            <a:avLst/>
          </a:prstGeom>
          <a:solidFill>
            <a:srgbClr val="F3F3F3"/>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rPr lang="en-GB" sz="1200">
                <a:latin typeface="Century Gothic"/>
                <a:ea typeface="Century Gothic"/>
                <a:cs typeface="Century Gothic"/>
                <a:sym typeface="Century Gothic"/>
              </a:rPr>
              <a:t>cerebral</a:t>
            </a:r>
            <a:endParaRPr sz="1200">
              <a:latin typeface="Century Gothic"/>
              <a:ea typeface="Century Gothic"/>
              <a:cs typeface="Century Gothic"/>
              <a:sym typeface="Century Gothic"/>
            </a:endParaRPr>
          </a:p>
          <a:p>
            <a:pPr indent="0" lvl="0" marL="0" rtl="0" algn="l">
              <a:spcBef>
                <a:spcPts val="0"/>
              </a:spcBef>
              <a:spcAft>
                <a:spcPts val="0"/>
              </a:spcAft>
              <a:buNone/>
            </a:pPr>
            <a:r>
              <a:rPr lang="en-GB" sz="1200">
                <a:latin typeface="Century Gothic"/>
                <a:ea typeface="Century Gothic"/>
                <a:cs typeface="Century Gothic"/>
                <a:sym typeface="Century Gothic"/>
              </a:rPr>
              <a:t>dysfunction</a:t>
            </a:r>
            <a:endParaRPr sz="1200">
              <a:latin typeface="Century Gothic"/>
              <a:ea typeface="Century Gothic"/>
              <a:cs typeface="Century Gothic"/>
              <a:sym typeface="Century Gothic"/>
            </a:endParaRPr>
          </a:p>
        </p:txBody>
      </p:sp>
      <p:sp>
        <p:nvSpPr>
          <p:cNvPr id="393" name="Google Shape;393;p26"/>
          <p:cNvSpPr/>
          <p:nvPr/>
        </p:nvSpPr>
        <p:spPr>
          <a:xfrm>
            <a:off x="2919785" y="1740999"/>
            <a:ext cx="1139100" cy="5943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Severe prolonged</a:t>
            </a:r>
            <a:endParaRPr b="1" sz="1200">
              <a:solidFill>
                <a:srgbClr val="FFFFFF"/>
              </a:solidFill>
              <a:latin typeface="Century Gothic"/>
              <a:ea typeface="Century Gothic"/>
              <a:cs typeface="Century Gothic"/>
              <a:sym typeface="Century Gothic"/>
            </a:endParaRPr>
          </a:p>
        </p:txBody>
      </p:sp>
      <p:sp>
        <p:nvSpPr>
          <p:cNvPr id="394" name="Google Shape;394;p26"/>
          <p:cNvSpPr/>
          <p:nvPr/>
        </p:nvSpPr>
        <p:spPr>
          <a:xfrm flipH="1">
            <a:off x="1621177" y="1741007"/>
            <a:ext cx="1139100" cy="594300"/>
          </a:xfrm>
          <a:prstGeom prst="homePlate">
            <a:avLst>
              <a:gd fmla="val 50000" name="adj"/>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rPr b="1" lang="en-GB" sz="1200">
                <a:solidFill>
                  <a:srgbClr val="FFFFFF"/>
                </a:solidFill>
                <a:latin typeface="Century Gothic"/>
                <a:ea typeface="Century Gothic"/>
                <a:cs typeface="Century Gothic"/>
                <a:sym typeface="Century Gothic"/>
              </a:rPr>
              <a:t>Transient</a:t>
            </a:r>
            <a:endParaRPr b="1" sz="1200">
              <a:solidFill>
                <a:srgbClr val="FFFFFF"/>
              </a:solidFill>
              <a:latin typeface="Century Gothic"/>
              <a:ea typeface="Century Gothic"/>
              <a:cs typeface="Century Gothic"/>
              <a:sym typeface="Century Gothic"/>
            </a:endParaRPr>
          </a:p>
        </p:txBody>
      </p:sp>
      <p:sp>
        <p:nvSpPr>
          <p:cNvPr id="395" name="Google Shape;395;p26"/>
          <p:cNvSpPr/>
          <p:nvPr/>
        </p:nvSpPr>
        <p:spPr>
          <a:xfrm>
            <a:off x="2071073" y="2994138"/>
            <a:ext cx="1571700" cy="1338300"/>
          </a:xfrm>
          <a:prstGeom prst="snip2DiagRect">
            <a:avLst>
              <a:gd fmla="val 0" name="adj1"/>
              <a:gd fmla="val 16667" name="adj2"/>
            </a:avLst>
          </a:prstGeom>
          <a:solidFill>
            <a:srgbClr val="6D9EEB"/>
          </a:solidFill>
          <a:ln>
            <a:noFill/>
          </a:ln>
        </p:spPr>
        <p:txBody>
          <a:bodyPr anchorCtr="0" anchor="ctr" bIns="36000" lIns="36000" spcFirstLastPara="1" rIns="36000" wrap="square" tIns="36000">
            <a:noAutofit/>
          </a:bodyPr>
          <a:lstStyle/>
          <a:p>
            <a:pPr indent="0" lvl="0" marL="0" marR="0" rtl="0" algn="ctr">
              <a:lnSpc>
                <a:spcPct val="115000"/>
              </a:lnSpc>
              <a:spcBef>
                <a:spcPts val="0"/>
              </a:spcBef>
              <a:spcAft>
                <a:spcPts val="800"/>
              </a:spcAft>
              <a:buClr>
                <a:schemeClr val="dk1"/>
              </a:buClr>
              <a:buSzPts val="1100"/>
              <a:buFont typeface="Arial"/>
              <a:buNone/>
            </a:pPr>
            <a:r>
              <a:t/>
            </a:r>
            <a:endParaRPr b="1" sz="1500">
              <a:solidFill>
                <a:srgbClr val="FFFFFF"/>
              </a:solidFill>
              <a:latin typeface="Century Gothic"/>
              <a:ea typeface="Century Gothic"/>
              <a:cs typeface="Century Gothic"/>
              <a:sym typeface="Century Gothic"/>
            </a:endParaRPr>
          </a:p>
        </p:txBody>
      </p:sp>
      <p:sp>
        <p:nvSpPr>
          <p:cNvPr id="396" name="Google Shape;396;p26"/>
          <p:cNvSpPr txBox="1"/>
          <p:nvPr/>
        </p:nvSpPr>
        <p:spPr>
          <a:xfrm>
            <a:off x="3918081" y="2994002"/>
            <a:ext cx="1899900" cy="1338300"/>
          </a:xfrm>
          <a:prstGeom prst="rect">
            <a:avLst/>
          </a:prstGeom>
          <a:noFill/>
          <a:ln cap="flat" cmpd="sng" w="19050">
            <a:solidFill>
              <a:srgbClr val="6D9EEB"/>
            </a:solidFill>
            <a:prstDash val="dot"/>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Glucagon &amp; adrenaline response to hypoglycemia becomes impaired later in the course of DM</a:t>
            </a:r>
            <a:endParaRPr sz="1200">
              <a:latin typeface="Century Gothic"/>
              <a:ea typeface="Century Gothic"/>
              <a:cs typeface="Century Gothic"/>
              <a:sym typeface="Century Gothic"/>
            </a:endParaRPr>
          </a:p>
        </p:txBody>
      </p:sp>
      <p:sp>
        <p:nvSpPr>
          <p:cNvPr id="397" name="Google Shape;397;p26"/>
          <p:cNvSpPr txBox="1"/>
          <p:nvPr/>
        </p:nvSpPr>
        <p:spPr>
          <a:xfrm>
            <a:off x="189575" y="2994161"/>
            <a:ext cx="1711500" cy="1338300"/>
          </a:xfrm>
          <a:prstGeom prst="rect">
            <a:avLst/>
          </a:prstGeom>
          <a:noFill/>
          <a:ln cap="flat" cmpd="sng" w="19050">
            <a:solidFill>
              <a:srgbClr val="6D9EEB"/>
            </a:solidFill>
            <a:prstDash val="dot"/>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t/>
            </a:r>
            <a:endParaRPr sz="4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Insulin is supplied exogenously and its</a:t>
            </a:r>
            <a:endParaRPr sz="1200">
              <a:latin typeface="Century Gothic"/>
              <a:ea typeface="Century Gothic"/>
              <a:cs typeface="Century Gothic"/>
              <a:sym typeface="Century Gothic"/>
            </a:endParaRPr>
          </a:p>
          <a:p>
            <a:pPr indent="0" lvl="0" marL="0" rtl="0" algn="ctr">
              <a:spcBef>
                <a:spcPts val="0"/>
              </a:spcBef>
              <a:spcAft>
                <a:spcPts val="0"/>
              </a:spcAft>
              <a:buNone/>
            </a:pPr>
            <a:r>
              <a:rPr lang="en-GB" sz="1200">
                <a:latin typeface="Century Gothic"/>
                <a:ea typeface="Century Gothic"/>
                <a:cs typeface="Century Gothic"/>
                <a:sym typeface="Century Gothic"/>
              </a:rPr>
              <a:t>release cannot be turned off</a:t>
            </a:r>
            <a:endParaRPr sz="1200">
              <a:latin typeface="Century Gothic"/>
              <a:ea typeface="Century Gothic"/>
              <a:cs typeface="Century Gothic"/>
              <a:sym typeface="Century Gothic"/>
            </a:endParaRPr>
          </a:p>
        </p:txBody>
      </p:sp>
      <p:cxnSp>
        <p:nvCxnSpPr>
          <p:cNvPr id="398" name="Google Shape;398;p26"/>
          <p:cNvCxnSpPr>
            <a:stCxn id="395" idx="3"/>
            <a:endCxn id="396" idx="0"/>
          </p:cNvCxnSpPr>
          <p:nvPr/>
        </p:nvCxnSpPr>
        <p:spPr>
          <a:xfrm flipH="1" rot="-5400000">
            <a:off x="3862223" y="1988838"/>
            <a:ext cx="600" cy="2011200"/>
          </a:xfrm>
          <a:prstGeom prst="bentConnector3">
            <a:avLst>
              <a:gd fmla="val -39710769" name="adj1"/>
            </a:avLst>
          </a:prstGeom>
          <a:noFill/>
          <a:ln cap="flat" cmpd="sng" w="19050">
            <a:solidFill>
              <a:srgbClr val="6D9EEB"/>
            </a:solidFill>
            <a:prstDash val="solid"/>
            <a:round/>
            <a:headEnd len="med" w="med" type="none"/>
            <a:tailEnd len="med" w="med" type="triangle"/>
          </a:ln>
        </p:spPr>
      </p:cxnSp>
      <p:cxnSp>
        <p:nvCxnSpPr>
          <p:cNvPr id="399" name="Google Shape;399;p26"/>
          <p:cNvCxnSpPr>
            <a:stCxn id="395" idx="1"/>
            <a:endCxn id="397" idx="2"/>
          </p:cNvCxnSpPr>
          <p:nvPr/>
        </p:nvCxnSpPr>
        <p:spPr>
          <a:xfrm rot="5400000">
            <a:off x="1950773" y="3426888"/>
            <a:ext cx="600" cy="1811700"/>
          </a:xfrm>
          <a:prstGeom prst="bentConnector3">
            <a:avLst>
              <a:gd fmla="val 39691313" name="adj1"/>
            </a:avLst>
          </a:prstGeom>
          <a:noFill/>
          <a:ln cap="flat" cmpd="sng" w="19050">
            <a:solidFill>
              <a:srgbClr val="6D9EEB"/>
            </a:solidFill>
            <a:prstDash val="solid"/>
            <a:round/>
            <a:headEnd len="med" w="med" type="none"/>
            <a:tailEnd len="med" w="med" type="triangle"/>
          </a:ln>
        </p:spPr>
      </p:cxnSp>
      <p:sp>
        <p:nvSpPr>
          <p:cNvPr id="400" name="Google Shape;400;p26"/>
          <p:cNvSpPr txBox="1"/>
          <p:nvPr/>
        </p:nvSpPr>
        <p:spPr>
          <a:xfrm>
            <a:off x="119600" y="2407063"/>
            <a:ext cx="5975400" cy="3639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800"/>
              </a:spcAft>
              <a:buNone/>
            </a:pPr>
            <a:r>
              <a:rPr lang="en-GB" sz="1100">
                <a:solidFill>
                  <a:srgbClr val="CC0000"/>
                </a:solidFill>
                <a:latin typeface="Century Gothic"/>
                <a:ea typeface="Century Gothic"/>
                <a:cs typeface="Century Gothic"/>
                <a:sym typeface="Century Gothic"/>
              </a:rPr>
              <a:t>Hypoglycemia occurs due to impaired protective responses to hypoglycemia:</a:t>
            </a:r>
            <a:endParaRPr sz="1100">
              <a:solidFill>
                <a:srgbClr val="CC0000"/>
              </a:solidFill>
              <a:latin typeface="Century Gothic"/>
              <a:ea typeface="Century Gothic"/>
              <a:cs typeface="Century Gothic"/>
              <a:sym typeface="Century Gothic"/>
            </a:endParaRPr>
          </a:p>
        </p:txBody>
      </p:sp>
      <p:pic>
        <p:nvPicPr>
          <p:cNvPr id="401" name="Google Shape;401;p26"/>
          <p:cNvPicPr preferRelativeResize="0"/>
          <p:nvPr/>
        </p:nvPicPr>
        <p:blipFill>
          <a:blip r:embed="rId3">
            <a:alphaModFix/>
          </a:blip>
          <a:stretch>
            <a:fillRect/>
          </a:stretch>
        </p:blipFill>
        <p:spPr>
          <a:xfrm>
            <a:off x="288581" y="848922"/>
            <a:ext cx="444975" cy="444975"/>
          </a:xfrm>
          <a:prstGeom prst="rect">
            <a:avLst/>
          </a:prstGeom>
          <a:noFill/>
          <a:ln>
            <a:noFill/>
          </a:ln>
        </p:spPr>
      </p:pic>
      <p:sp>
        <p:nvSpPr>
          <p:cNvPr id="402" name="Google Shape;402;p26"/>
          <p:cNvSpPr/>
          <p:nvPr/>
        </p:nvSpPr>
        <p:spPr>
          <a:xfrm>
            <a:off x="6298914" y="941688"/>
            <a:ext cx="2176200" cy="510000"/>
          </a:xfrm>
          <a:prstGeom prst="rect">
            <a:avLst/>
          </a:prstGeom>
          <a:solidFill>
            <a:srgbClr val="6D9EEB"/>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rtl="0" algn="ctr">
              <a:spcBef>
                <a:spcPts val="0"/>
              </a:spcBef>
              <a:spcAft>
                <a:spcPts val="0"/>
              </a:spcAft>
              <a:buClr>
                <a:schemeClr val="dk1"/>
              </a:buClr>
              <a:buSzPts val="1100"/>
              <a:buFont typeface="Arial"/>
              <a:buNone/>
            </a:pPr>
            <a:r>
              <a:rPr b="1" lang="en-GB" sz="1500">
                <a:solidFill>
                  <a:schemeClr val="lt1"/>
                </a:solidFill>
                <a:latin typeface="Century Gothic"/>
                <a:ea typeface="Century Gothic"/>
                <a:cs typeface="Century Gothic"/>
                <a:sym typeface="Century Gothic"/>
              </a:rPr>
              <a:t>Clinical presentation </a:t>
            </a:r>
            <a:endParaRPr b="1" sz="900">
              <a:solidFill>
                <a:srgbClr val="FFFFFF"/>
              </a:solidFill>
              <a:latin typeface="Century Gothic"/>
              <a:ea typeface="Century Gothic"/>
              <a:cs typeface="Century Gothic"/>
              <a:sym typeface="Century Gothic"/>
            </a:endParaRPr>
          </a:p>
        </p:txBody>
      </p:sp>
      <p:cxnSp>
        <p:nvCxnSpPr>
          <p:cNvPr id="403" name="Google Shape;403;p26"/>
          <p:cNvCxnSpPr>
            <a:stCxn id="402" idx="1"/>
            <a:endCxn id="404" idx="1"/>
          </p:cNvCxnSpPr>
          <p:nvPr/>
        </p:nvCxnSpPr>
        <p:spPr>
          <a:xfrm>
            <a:off x="6298914" y="1196688"/>
            <a:ext cx="600" cy="735900"/>
          </a:xfrm>
          <a:prstGeom prst="bentConnector3">
            <a:avLst>
              <a:gd fmla="val -39687500" name="adj1"/>
            </a:avLst>
          </a:prstGeom>
          <a:noFill/>
          <a:ln cap="flat" cmpd="sng" w="38100">
            <a:solidFill>
              <a:srgbClr val="EFEFEF"/>
            </a:solidFill>
            <a:prstDash val="solid"/>
            <a:round/>
            <a:headEnd len="sm" w="sm" type="none"/>
            <a:tailEnd len="sm" w="sm" type="none"/>
          </a:ln>
        </p:spPr>
      </p:cxnSp>
      <p:sp>
        <p:nvSpPr>
          <p:cNvPr id="404" name="Google Shape;404;p26"/>
          <p:cNvSpPr/>
          <p:nvPr/>
        </p:nvSpPr>
        <p:spPr>
          <a:xfrm>
            <a:off x="6298925" y="1677717"/>
            <a:ext cx="2552700" cy="5100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rtl="0" algn="ctr">
              <a:lnSpc>
                <a:spcPct val="100000"/>
              </a:lnSpc>
              <a:spcBef>
                <a:spcPts val="0"/>
              </a:spcBef>
              <a:spcAft>
                <a:spcPts val="0"/>
              </a:spcAft>
              <a:buNone/>
            </a:pPr>
            <a:r>
              <a:rPr lang="en-GB" sz="1000">
                <a:solidFill>
                  <a:srgbClr val="CC0000"/>
                </a:solidFill>
                <a:latin typeface="Century Gothic"/>
                <a:ea typeface="Century Gothic"/>
                <a:cs typeface="Century Gothic"/>
                <a:sym typeface="Century Gothic"/>
              </a:rPr>
              <a:t>Symptoms of sympathetic overactivity</a:t>
            </a:r>
            <a:endParaRPr sz="1000">
              <a:solidFill>
                <a:srgbClr val="CC0000"/>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rPr lang="en-GB" sz="800">
                <a:latin typeface="Century Gothic"/>
                <a:ea typeface="Century Gothic"/>
                <a:cs typeface="Century Gothic"/>
                <a:sym typeface="Century Gothic"/>
              </a:rPr>
              <a:t>(plasma glucose &lt;3.6 mmol/L)</a:t>
            </a:r>
            <a:endParaRPr sz="8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GB" sz="800">
                <a:solidFill>
                  <a:schemeClr val="dk1"/>
                </a:solidFill>
                <a:latin typeface="Century Gothic"/>
                <a:ea typeface="Century Gothic"/>
                <a:cs typeface="Century Gothic"/>
                <a:sym typeface="Century Gothic"/>
              </a:rPr>
              <a:t>abrupt fall</a:t>
            </a:r>
            <a:endParaRPr sz="800">
              <a:latin typeface="Century Gothic"/>
              <a:ea typeface="Century Gothic"/>
              <a:cs typeface="Century Gothic"/>
              <a:sym typeface="Century Gothic"/>
            </a:endParaRPr>
          </a:p>
        </p:txBody>
      </p:sp>
      <p:cxnSp>
        <p:nvCxnSpPr>
          <p:cNvPr id="405" name="Google Shape;405;p26"/>
          <p:cNvCxnSpPr>
            <a:stCxn id="402" idx="1"/>
            <a:endCxn id="406" idx="1"/>
          </p:cNvCxnSpPr>
          <p:nvPr/>
        </p:nvCxnSpPr>
        <p:spPr>
          <a:xfrm>
            <a:off x="6298914" y="1196688"/>
            <a:ext cx="4500" cy="2341800"/>
          </a:xfrm>
          <a:prstGeom prst="bentConnector3">
            <a:avLst>
              <a:gd fmla="val -5291667" name="adj1"/>
            </a:avLst>
          </a:prstGeom>
          <a:noFill/>
          <a:ln cap="flat" cmpd="sng" w="38100">
            <a:solidFill>
              <a:srgbClr val="EFEFEF"/>
            </a:solidFill>
            <a:prstDash val="solid"/>
            <a:round/>
            <a:headEnd len="sm" w="sm" type="none"/>
            <a:tailEnd len="sm" w="sm" type="none"/>
          </a:ln>
        </p:spPr>
      </p:cxnSp>
      <p:sp>
        <p:nvSpPr>
          <p:cNvPr id="406" name="Google Shape;406;p26"/>
          <p:cNvSpPr/>
          <p:nvPr/>
        </p:nvSpPr>
        <p:spPr>
          <a:xfrm>
            <a:off x="6303418" y="3283576"/>
            <a:ext cx="2582700" cy="510000"/>
          </a:xfrm>
          <a:prstGeom prst="rect">
            <a:avLst/>
          </a:prstGeom>
          <a:solidFill>
            <a:srgbClr val="EFEFEF"/>
          </a:solidFill>
          <a:ln cap="flat" cmpd="sng" w="19050">
            <a:solidFill>
              <a:srgbClr val="EFEFEF"/>
            </a:solidFill>
            <a:prstDash val="solid"/>
            <a:round/>
            <a:headEnd len="sm" w="sm" type="none"/>
            <a:tailEnd len="sm" w="sm" type="none"/>
          </a:ln>
        </p:spPr>
        <p:txBody>
          <a:bodyPr anchorCtr="0" anchor="ctr" bIns="29775" lIns="29775" spcFirstLastPara="1" rIns="29775" wrap="square" tIns="29775">
            <a:noAutofit/>
          </a:bodyPr>
          <a:lstStyle/>
          <a:p>
            <a:pPr indent="0" lvl="0" marL="0" rtl="0" algn="ctr">
              <a:spcBef>
                <a:spcPts val="0"/>
              </a:spcBef>
              <a:spcAft>
                <a:spcPts val="0"/>
              </a:spcAft>
              <a:buClr>
                <a:schemeClr val="dk1"/>
              </a:buClr>
              <a:buSzPts val="1100"/>
              <a:buFont typeface="Arial"/>
              <a:buNone/>
            </a:pPr>
            <a:r>
              <a:rPr lang="en-GB" sz="1000">
                <a:solidFill>
                  <a:srgbClr val="CC0000"/>
                </a:solidFill>
                <a:latin typeface="Century Gothic"/>
                <a:ea typeface="Century Gothic"/>
                <a:cs typeface="Century Gothic"/>
                <a:sym typeface="Century Gothic"/>
              </a:rPr>
              <a:t>Symptoms of neuroglycopenia</a:t>
            </a:r>
            <a:endParaRPr sz="1000">
              <a:solidFill>
                <a:srgbClr val="CC0000"/>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GB" sz="800">
                <a:solidFill>
                  <a:schemeClr val="dk1"/>
                </a:solidFill>
                <a:latin typeface="Century Gothic"/>
                <a:ea typeface="Century Gothic"/>
                <a:cs typeface="Century Gothic"/>
                <a:sym typeface="Century Gothic"/>
              </a:rPr>
              <a:t>(plasma glucose &lt;2.6 mmol/L)</a:t>
            </a:r>
            <a:endParaRPr sz="800">
              <a:solidFill>
                <a:schemeClr val="dk1"/>
              </a:solidFill>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lang="en-GB" sz="800">
                <a:solidFill>
                  <a:schemeClr val="dk1"/>
                </a:solidFill>
                <a:latin typeface="Century Gothic"/>
                <a:ea typeface="Century Gothic"/>
                <a:cs typeface="Century Gothic"/>
                <a:sym typeface="Century Gothic"/>
              </a:rPr>
              <a:t>gradual fall</a:t>
            </a:r>
            <a:endParaRPr b="1" sz="400">
              <a:latin typeface="Exo"/>
              <a:ea typeface="Exo"/>
              <a:cs typeface="Exo"/>
              <a:sym typeface="Exo"/>
            </a:endParaRPr>
          </a:p>
        </p:txBody>
      </p:sp>
      <p:sp>
        <p:nvSpPr>
          <p:cNvPr id="407" name="Google Shape;407;p26"/>
          <p:cNvSpPr txBox="1"/>
          <p:nvPr/>
        </p:nvSpPr>
        <p:spPr>
          <a:xfrm>
            <a:off x="6180188" y="2653038"/>
            <a:ext cx="621600" cy="198300"/>
          </a:xfrm>
          <a:prstGeom prst="rect">
            <a:avLst/>
          </a:prstGeom>
          <a:no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lang="en-GB" sz="1000">
                <a:latin typeface="Century Gothic"/>
                <a:ea typeface="Century Gothic"/>
                <a:cs typeface="Century Gothic"/>
                <a:sym typeface="Century Gothic"/>
              </a:rPr>
              <a:t>anxiety </a:t>
            </a:r>
            <a:endParaRPr sz="1000">
              <a:latin typeface="Century Gothic"/>
              <a:ea typeface="Century Gothic"/>
              <a:cs typeface="Century Gothic"/>
              <a:sym typeface="Century Gothic"/>
            </a:endParaRPr>
          </a:p>
        </p:txBody>
      </p:sp>
      <p:cxnSp>
        <p:nvCxnSpPr>
          <p:cNvPr id="408" name="Google Shape;408;p26"/>
          <p:cNvCxnSpPr/>
          <p:nvPr/>
        </p:nvCxnSpPr>
        <p:spPr>
          <a:xfrm>
            <a:off x="6489962" y="2187668"/>
            <a:ext cx="2100" cy="131400"/>
          </a:xfrm>
          <a:prstGeom prst="straightConnector1">
            <a:avLst/>
          </a:prstGeom>
          <a:noFill/>
          <a:ln cap="flat" cmpd="sng" w="38100">
            <a:solidFill>
              <a:srgbClr val="EFEFEF"/>
            </a:solidFill>
            <a:prstDash val="solid"/>
            <a:round/>
            <a:headEnd len="med" w="med" type="none"/>
            <a:tailEnd len="med" w="med" type="none"/>
          </a:ln>
        </p:spPr>
      </p:cxnSp>
      <p:cxnSp>
        <p:nvCxnSpPr>
          <p:cNvPr id="409" name="Google Shape;409;p26"/>
          <p:cNvCxnSpPr/>
          <p:nvPr/>
        </p:nvCxnSpPr>
        <p:spPr>
          <a:xfrm>
            <a:off x="7188752" y="2110022"/>
            <a:ext cx="2700" cy="549000"/>
          </a:xfrm>
          <a:prstGeom prst="straightConnector1">
            <a:avLst/>
          </a:prstGeom>
          <a:noFill/>
          <a:ln cap="flat" cmpd="sng" w="38100">
            <a:solidFill>
              <a:srgbClr val="EFEFEF"/>
            </a:solidFill>
            <a:prstDash val="solid"/>
            <a:round/>
            <a:headEnd len="med" w="med" type="none"/>
            <a:tailEnd len="med" w="med" type="none"/>
          </a:ln>
        </p:spPr>
      </p:cxnSp>
      <p:sp>
        <p:nvSpPr>
          <p:cNvPr id="410" name="Google Shape;410;p26"/>
          <p:cNvSpPr/>
          <p:nvPr/>
        </p:nvSpPr>
        <p:spPr>
          <a:xfrm>
            <a:off x="6991700" y="258000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11" name="Google Shape;411;p26"/>
          <p:cNvSpPr/>
          <p:nvPr/>
        </p:nvSpPr>
        <p:spPr>
          <a:xfrm>
            <a:off x="7036037" y="261719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12" name="Google Shape;412;p26"/>
          <p:cNvCxnSpPr/>
          <p:nvPr/>
        </p:nvCxnSpPr>
        <p:spPr>
          <a:xfrm>
            <a:off x="7842802" y="2187718"/>
            <a:ext cx="2100" cy="131400"/>
          </a:xfrm>
          <a:prstGeom prst="straightConnector1">
            <a:avLst/>
          </a:prstGeom>
          <a:noFill/>
          <a:ln cap="flat" cmpd="sng" w="38100">
            <a:solidFill>
              <a:srgbClr val="EFEFEF"/>
            </a:solidFill>
            <a:prstDash val="solid"/>
            <a:round/>
            <a:headEnd len="med" w="med" type="none"/>
            <a:tailEnd len="med" w="med" type="none"/>
          </a:ln>
        </p:spPr>
      </p:cxnSp>
      <p:sp>
        <p:nvSpPr>
          <p:cNvPr id="413" name="Google Shape;413;p26"/>
          <p:cNvSpPr txBox="1"/>
          <p:nvPr/>
        </p:nvSpPr>
        <p:spPr>
          <a:xfrm>
            <a:off x="6803675" y="2900632"/>
            <a:ext cx="776100" cy="23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Century Gothic"/>
                <a:ea typeface="Century Gothic"/>
                <a:cs typeface="Century Gothic"/>
                <a:sym typeface="Century Gothic"/>
              </a:rPr>
              <a:t>tremors</a:t>
            </a:r>
            <a:endParaRPr sz="1000">
              <a:latin typeface="Century Gothic"/>
              <a:ea typeface="Century Gothic"/>
              <a:cs typeface="Century Gothic"/>
              <a:sym typeface="Century Gothic"/>
            </a:endParaRPr>
          </a:p>
        </p:txBody>
      </p:sp>
      <p:sp>
        <p:nvSpPr>
          <p:cNvPr id="414" name="Google Shape;414;p26"/>
          <p:cNvSpPr txBox="1"/>
          <p:nvPr/>
        </p:nvSpPr>
        <p:spPr>
          <a:xfrm>
            <a:off x="7432850" y="2517075"/>
            <a:ext cx="824400" cy="2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Century Gothic"/>
                <a:ea typeface="Century Gothic"/>
                <a:cs typeface="Century Gothic"/>
                <a:sym typeface="Century Gothic"/>
              </a:rPr>
              <a:t>sweating</a:t>
            </a:r>
            <a:endParaRPr sz="1000">
              <a:latin typeface="Century Gothic"/>
              <a:ea typeface="Century Gothic"/>
              <a:cs typeface="Century Gothic"/>
              <a:sym typeface="Century Gothic"/>
            </a:endParaRPr>
          </a:p>
        </p:txBody>
      </p:sp>
      <p:sp>
        <p:nvSpPr>
          <p:cNvPr id="415" name="Google Shape;415;p26"/>
          <p:cNvSpPr txBox="1"/>
          <p:nvPr/>
        </p:nvSpPr>
        <p:spPr>
          <a:xfrm>
            <a:off x="8015515" y="2900625"/>
            <a:ext cx="945900" cy="32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Century Gothic"/>
                <a:ea typeface="Century Gothic"/>
                <a:cs typeface="Century Gothic"/>
                <a:sym typeface="Century Gothic"/>
              </a:rPr>
              <a:t>palpitation</a:t>
            </a:r>
            <a:endParaRPr sz="1000">
              <a:latin typeface="Century Gothic"/>
              <a:ea typeface="Century Gothic"/>
              <a:cs typeface="Century Gothic"/>
              <a:sym typeface="Century Gothic"/>
            </a:endParaRPr>
          </a:p>
        </p:txBody>
      </p:sp>
      <p:sp>
        <p:nvSpPr>
          <p:cNvPr id="416" name="Google Shape;416;p26"/>
          <p:cNvSpPr/>
          <p:nvPr/>
        </p:nvSpPr>
        <p:spPr>
          <a:xfrm>
            <a:off x="6302463" y="225345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17" name="Google Shape;417;p26"/>
          <p:cNvSpPr/>
          <p:nvPr/>
        </p:nvSpPr>
        <p:spPr>
          <a:xfrm>
            <a:off x="6346800" y="229064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pic>
        <p:nvPicPr>
          <p:cNvPr id="418" name="Google Shape;418;p26"/>
          <p:cNvPicPr preferRelativeResize="0"/>
          <p:nvPr/>
        </p:nvPicPr>
        <p:blipFill>
          <a:blip r:embed="rId4">
            <a:alphaModFix/>
          </a:blip>
          <a:stretch>
            <a:fillRect/>
          </a:stretch>
        </p:blipFill>
        <p:spPr>
          <a:xfrm>
            <a:off x="6386878" y="2332472"/>
            <a:ext cx="230674" cy="241595"/>
          </a:xfrm>
          <a:prstGeom prst="rect">
            <a:avLst/>
          </a:prstGeom>
          <a:noFill/>
          <a:ln>
            <a:noFill/>
          </a:ln>
        </p:spPr>
      </p:pic>
      <p:sp>
        <p:nvSpPr>
          <p:cNvPr id="419" name="Google Shape;419;p26"/>
          <p:cNvSpPr/>
          <p:nvPr/>
        </p:nvSpPr>
        <p:spPr>
          <a:xfrm>
            <a:off x="7658113" y="224435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20" name="Google Shape;420;p26"/>
          <p:cNvSpPr/>
          <p:nvPr/>
        </p:nvSpPr>
        <p:spPr>
          <a:xfrm>
            <a:off x="7702450" y="228154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21" name="Google Shape;421;p26"/>
          <p:cNvCxnSpPr/>
          <p:nvPr/>
        </p:nvCxnSpPr>
        <p:spPr>
          <a:xfrm>
            <a:off x="8485489" y="2111797"/>
            <a:ext cx="2700" cy="549000"/>
          </a:xfrm>
          <a:prstGeom prst="straightConnector1">
            <a:avLst/>
          </a:prstGeom>
          <a:noFill/>
          <a:ln cap="flat" cmpd="sng" w="38100">
            <a:solidFill>
              <a:srgbClr val="EFEFEF"/>
            </a:solidFill>
            <a:prstDash val="solid"/>
            <a:round/>
            <a:headEnd len="med" w="med" type="none"/>
            <a:tailEnd len="med" w="med" type="none"/>
          </a:ln>
        </p:spPr>
      </p:cxnSp>
      <p:sp>
        <p:nvSpPr>
          <p:cNvPr id="422" name="Google Shape;422;p26"/>
          <p:cNvSpPr/>
          <p:nvPr/>
        </p:nvSpPr>
        <p:spPr>
          <a:xfrm>
            <a:off x="8288438" y="2581775"/>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23" name="Google Shape;423;p26"/>
          <p:cNvSpPr/>
          <p:nvPr/>
        </p:nvSpPr>
        <p:spPr>
          <a:xfrm>
            <a:off x="8332775" y="2618973"/>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pic>
        <p:nvPicPr>
          <p:cNvPr id="424" name="Google Shape;424;p26"/>
          <p:cNvPicPr preferRelativeResize="0"/>
          <p:nvPr/>
        </p:nvPicPr>
        <p:blipFill>
          <a:blip r:embed="rId5">
            <a:alphaModFix/>
          </a:blip>
          <a:stretch>
            <a:fillRect/>
          </a:stretch>
        </p:blipFill>
        <p:spPr>
          <a:xfrm>
            <a:off x="7058825" y="2652788"/>
            <a:ext cx="257687" cy="257613"/>
          </a:xfrm>
          <a:prstGeom prst="rect">
            <a:avLst/>
          </a:prstGeom>
          <a:noFill/>
          <a:ln>
            <a:noFill/>
          </a:ln>
        </p:spPr>
      </p:pic>
      <p:pic>
        <p:nvPicPr>
          <p:cNvPr id="425" name="Google Shape;425;p26"/>
          <p:cNvPicPr preferRelativeResize="0"/>
          <p:nvPr/>
        </p:nvPicPr>
        <p:blipFill>
          <a:blip r:embed="rId6">
            <a:alphaModFix/>
          </a:blip>
          <a:stretch>
            <a:fillRect/>
          </a:stretch>
        </p:blipFill>
        <p:spPr>
          <a:xfrm>
            <a:off x="7732351" y="2331650"/>
            <a:ext cx="242900" cy="242900"/>
          </a:xfrm>
          <a:prstGeom prst="rect">
            <a:avLst/>
          </a:prstGeom>
          <a:noFill/>
          <a:ln>
            <a:noFill/>
          </a:ln>
        </p:spPr>
      </p:pic>
      <p:pic>
        <p:nvPicPr>
          <p:cNvPr id="426" name="Google Shape;426;p26"/>
          <p:cNvPicPr preferRelativeResize="0"/>
          <p:nvPr/>
        </p:nvPicPr>
        <p:blipFill>
          <a:blip r:embed="rId7">
            <a:alphaModFix/>
          </a:blip>
          <a:stretch>
            <a:fillRect/>
          </a:stretch>
        </p:blipFill>
        <p:spPr>
          <a:xfrm>
            <a:off x="8331250" y="2634150"/>
            <a:ext cx="311400" cy="311400"/>
          </a:xfrm>
          <a:prstGeom prst="rect">
            <a:avLst/>
          </a:prstGeom>
          <a:noFill/>
          <a:ln>
            <a:noFill/>
          </a:ln>
        </p:spPr>
      </p:pic>
      <p:sp>
        <p:nvSpPr>
          <p:cNvPr id="427" name="Google Shape;427;p26"/>
          <p:cNvSpPr txBox="1"/>
          <p:nvPr/>
        </p:nvSpPr>
        <p:spPr>
          <a:xfrm>
            <a:off x="6117250" y="4265063"/>
            <a:ext cx="776100" cy="198300"/>
          </a:xfrm>
          <a:prstGeom prst="rect">
            <a:avLst/>
          </a:prstGeom>
          <a:noFill/>
          <a:ln>
            <a:noFill/>
          </a:ln>
        </p:spPr>
        <p:txBody>
          <a:bodyPr anchorCtr="0" anchor="ctr" bIns="48000" lIns="48000" spcFirstLastPara="1" rIns="48000" wrap="square" tIns="48000">
            <a:noAutofit/>
          </a:bodyPr>
          <a:lstStyle/>
          <a:p>
            <a:pPr indent="0" lvl="0" marL="0" rtl="0" algn="l">
              <a:spcBef>
                <a:spcPts val="0"/>
              </a:spcBef>
              <a:spcAft>
                <a:spcPts val="0"/>
              </a:spcAft>
              <a:buNone/>
            </a:pPr>
            <a:r>
              <a:rPr lang="en-GB" sz="1000">
                <a:latin typeface="Century Gothic"/>
                <a:ea typeface="Century Gothic"/>
                <a:cs typeface="Century Gothic"/>
                <a:sym typeface="Century Gothic"/>
              </a:rPr>
              <a:t>headache </a:t>
            </a:r>
            <a:endParaRPr sz="1000">
              <a:latin typeface="Century Gothic"/>
              <a:ea typeface="Century Gothic"/>
              <a:cs typeface="Century Gothic"/>
              <a:sym typeface="Century Gothic"/>
            </a:endParaRPr>
          </a:p>
        </p:txBody>
      </p:sp>
      <p:cxnSp>
        <p:nvCxnSpPr>
          <p:cNvPr id="428" name="Google Shape;428;p26"/>
          <p:cNvCxnSpPr/>
          <p:nvPr/>
        </p:nvCxnSpPr>
        <p:spPr>
          <a:xfrm>
            <a:off x="6492774" y="3797091"/>
            <a:ext cx="2100" cy="131400"/>
          </a:xfrm>
          <a:prstGeom prst="straightConnector1">
            <a:avLst/>
          </a:prstGeom>
          <a:noFill/>
          <a:ln cap="flat" cmpd="sng" w="38100">
            <a:solidFill>
              <a:srgbClr val="EFEFEF"/>
            </a:solidFill>
            <a:prstDash val="solid"/>
            <a:round/>
            <a:headEnd len="med" w="med" type="none"/>
            <a:tailEnd len="med" w="med" type="none"/>
          </a:ln>
        </p:spPr>
      </p:cxnSp>
      <p:cxnSp>
        <p:nvCxnSpPr>
          <p:cNvPr id="429" name="Google Shape;429;p26"/>
          <p:cNvCxnSpPr/>
          <p:nvPr/>
        </p:nvCxnSpPr>
        <p:spPr>
          <a:xfrm>
            <a:off x="7202102" y="3712845"/>
            <a:ext cx="2700" cy="549000"/>
          </a:xfrm>
          <a:prstGeom prst="straightConnector1">
            <a:avLst/>
          </a:prstGeom>
          <a:noFill/>
          <a:ln cap="flat" cmpd="sng" w="38100">
            <a:solidFill>
              <a:srgbClr val="EFEFEF"/>
            </a:solidFill>
            <a:prstDash val="solid"/>
            <a:round/>
            <a:headEnd len="med" w="med" type="none"/>
            <a:tailEnd len="med" w="med" type="none"/>
          </a:ln>
        </p:spPr>
      </p:cxnSp>
      <p:sp>
        <p:nvSpPr>
          <p:cNvPr id="430" name="Google Shape;430;p26"/>
          <p:cNvSpPr/>
          <p:nvPr/>
        </p:nvSpPr>
        <p:spPr>
          <a:xfrm>
            <a:off x="7005050" y="4182823"/>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31" name="Google Shape;431;p26"/>
          <p:cNvSpPr/>
          <p:nvPr/>
        </p:nvSpPr>
        <p:spPr>
          <a:xfrm>
            <a:off x="7049387" y="4220021"/>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32" name="Google Shape;432;p26"/>
          <p:cNvCxnSpPr/>
          <p:nvPr/>
        </p:nvCxnSpPr>
        <p:spPr>
          <a:xfrm>
            <a:off x="7845614" y="3797141"/>
            <a:ext cx="2100" cy="131400"/>
          </a:xfrm>
          <a:prstGeom prst="straightConnector1">
            <a:avLst/>
          </a:prstGeom>
          <a:noFill/>
          <a:ln cap="flat" cmpd="sng" w="38100">
            <a:solidFill>
              <a:srgbClr val="EFEFEF"/>
            </a:solidFill>
            <a:prstDash val="solid"/>
            <a:round/>
            <a:headEnd len="med" w="med" type="none"/>
            <a:tailEnd len="med" w="med" type="none"/>
          </a:ln>
        </p:spPr>
      </p:cxnSp>
      <p:sp>
        <p:nvSpPr>
          <p:cNvPr id="433" name="Google Shape;433;p26"/>
          <p:cNvSpPr txBox="1"/>
          <p:nvPr/>
        </p:nvSpPr>
        <p:spPr>
          <a:xfrm>
            <a:off x="6760925" y="4513225"/>
            <a:ext cx="8883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confusion</a:t>
            </a:r>
            <a:endParaRPr sz="1000">
              <a:latin typeface="Century Gothic"/>
              <a:ea typeface="Century Gothic"/>
              <a:cs typeface="Century Gothic"/>
              <a:sym typeface="Century Gothic"/>
            </a:endParaRPr>
          </a:p>
        </p:txBody>
      </p:sp>
      <p:sp>
        <p:nvSpPr>
          <p:cNvPr id="434" name="Google Shape;434;p26"/>
          <p:cNvSpPr txBox="1"/>
          <p:nvPr/>
        </p:nvSpPr>
        <p:spPr>
          <a:xfrm>
            <a:off x="7450550" y="4142275"/>
            <a:ext cx="888300" cy="2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chemeClr val="dk1"/>
                </a:solidFill>
                <a:latin typeface="Century Gothic"/>
                <a:ea typeface="Century Gothic"/>
                <a:cs typeface="Century Gothic"/>
                <a:sym typeface="Century Gothic"/>
              </a:rPr>
              <a:t>drowziness</a:t>
            </a:r>
            <a:r>
              <a:rPr baseline="30000" lang="en-GB" sz="1000">
                <a:solidFill>
                  <a:schemeClr val="dk1"/>
                </a:solidFill>
                <a:latin typeface="Century Gothic"/>
                <a:ea typeface="Century Gothic"/>
                <a:cs typeface="Century Gothic"/>
                <a:sym typeface="Century Gothic"/>
              </a:rPr>
              <a:t>1</a:t>
            </a:r>
            <a:endParaRPr baseline="30000" sz="1000">
              <a:latin typeface="Century Gothic"/>
              <a:ea typeface="Century Gothic"/>
              <a:cs typeface="Century Gothic"/>
              <a:sym typeface="Century Gothic"/>
            </a:endParaRPr>
          </a:p>
        </p:txBody>
      </p:sp>
      <p:sp>
        <p:nvSpPr>
          <p:cNvPr id="435" name="Google Shape;435;p26"/>
          <p:cNvSpPr txBox="1"/>
          <p:nvPr/>
        </p:nvSpPr>
        <p:spPr>
          <a:xfrm>
            <a:off x="8016639" y="4482918"/>
            <a:ext cx="1008900" cy="44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solidFill>
                  <a:schemeClr val="dk1"/>
                </a:solidFill>
                <a:latin typeface="Century Gothic"/>
                <a:ea typeface="Century Gothic"/>
                <a:cs typeface="Century Gothic"/>
                <a:sym typeface="Century Gothic"/>
              </a:rPr>
              <a:t>ultimately loss of consciousness or seizures</a:t>
            </a:r>
            <a:r>
              <a:rPr baseline="30000" lang="en-GB" sz="800">
                <a:solidFill>
                  <a:schemeClr val="dk1"/>
                </a:solidFill>
                <a:latin typeface="Century Gothic"/>
                <a:ea typeface="Century Gothic"/>
                <a:cs typeface="Century Gothic"/>
                <a:sym typeface="Century Gothic"/>
              </a:rPr>
              <a:t>1</a:t>
            </a:r>
            <a:endParaRPr baseline="30000" sz="800">
              <a:latin typeface="Century Gothic"/>
              <a:ea typeface="Century Gothic"/>
              <a:cs typeface="Century Gothic"/>
              <a:sym typeface="Century Gothic"/>
            </a:endParaRPr>
          </a:p>
        </p:txBody>
      </p:sp>
      <p:sp>
        <p:nvSpPr>
          <p:cNvPr id="436" name="Google Shape;436;p26"/>
          <p:cNvSpPr/>
          <p:nvPr/>
        </p:nvSpPr>
        <p:spPr>
          <a:xfrm>
            <a:off x="6305275" y="3862873"/>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37" name="Google Shape;437;p26"/>
          <p:cNvSpPr/>
          <p:nvPr/>
        </p:nvSpPr>
        <p:spPr>
          <a:xfrm>
            <a:off x="6349612" y="3900071"/>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38" name="Google Shape;438;p26"/>
          <p:cNvSpPr/>
          <p:nvPr/>
        </p:nvSpPr>
        <p:spPr>
          <a:xfrm>
            <a:off x="7660925" y="3853773"/>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rPr lang="en-GB" sz="700">
                <a:solidFill>
                  <a:srgbClr val="FFFFFF"/>
                </a:solidFill>
                <a:latin typeface="Exo"/>
                <a:ea typeface="Exo"/>
                <a:cs typeface="Exo"/>
                <a:sym typeface="Exo"/>
              </a:rPr>
              <a:t>drowziness</a:t>
            </a:r>
            <a:endParaRPr i="0" sz="700" u="none" cap="none" strike="noStrike">
              <a:solidFill>
                <a:srgbClr val="FFFFFF"/>
              </a:solidFill>
              <a:latin typeface="Exo"/>
              <a:ea typeface="Exo"/>
              <a:cs typeface="Exo"/>
              <a:sym typeface="Exo"/>
            </a:endParaRPr>
          </a:p>
        </p:txBody>
      </p:sp>
      <p:sp>
        <p:nvSpPr>
          <p:cNvPr id="439" name="Google Shape;439;p26"/>
          <p:cNvSpPr/>
          <p:nvPr/>
        </p:nvSpPr>
        <p:spPr>
          <a:xfrm>
            <a:off x="7705262" y="3890971"/>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cxnSp>
        <p:nvCxnSpPr>
          <p:cNvPr id="440" name="Google Shape;440;p26"/>
          <p:cNvCxnSpPr/>
          <p:nvPr/>
        </p:nvCxnSpPr>
        <p:spPr>
          <a:xfrm>
            <a:off x="8491602" y="3712832"/>
            <a:ext cx="2700" cy="549000"/>
          </a:xfrm>
          <a:prstGeom prst="straightConnector1">
            <a:avLst/>
          </a:prstGeom>
          <a:noFill/>
          <a:ln cap="flat" cmpd="sng" w="38100">
            <a:solidFill>
              <a:srgbClr val="EFEFEF"/>
            </a:solidFill>
            <a:prstDash val="solid"/>
            <a:round/>
            <a:headEnd len="med" w="med" type="none"/>
            <a:tailEnd len="med" w="med" type="none"/>
          </a:ln>
        </p:spPr>
      </p:cxnSp>
      <p:sp>
        <p:nvSpPr>
          <p:cNvPr id="441" name="Google Shape;441;p26"/>
          <p:cNvSpPr/>
          <p:nvPr/>
        </p:nvSpPr>
        <p:spPr>
          <a:xfrm>
            <a:off x="8294550" y="4182810"/>
            <a:ext cx="399600" cy="399600"/>
          </a:xfrm>
          <a:prstGeom prst="ellipse">
            <a:avLst/>
          </a:prstGeom>
          <a:solidFill>
            <a:srgbClr val="C9DAF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sp>
        <p:nvSpPr>
          <p:cNvPr id="442" name="Google Shape;442;p26"/>
          <p:cNvSpPr/>
          <p:nvPr/>
        </p:nvSpPr>
        <p:spPr>
          <a:xfrm>
            <a:off x="8338887" y="4220008"/>
            <a:ext cx="311400" cy="324900"/>
          </a:xfrm>
          <a:prstGeom prst="ellipse">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Exo"/>
              <a:ea typeface="Exo"/>
              <a:cs typeface="Exo"/>
              <a:sym typeface="Exo"/>
            </a:endParaRPr>
          </a:p>
        </p:txBody>
      </p:sp>
      <p:pic>
        <p:nvPicPr>
          <p:cNvPr id="443" name="Google Shape;443;p26"/>
          <p:cNvPicPr preferRelativeResize="0"/>
          <p:nvPr/>
        </p:nvPicPr>
        <p:blipFill>
          <a:blip r:embed="rId8">
            <a:alphaModFix/>
          </a:blip>
          <a:stretch>
            <a:fillRect/>
          </a:stretch>
        </p:blipFill>
        <p:spPr>
          <a:xfrm>
            <a:off x="6372500" y="3941364"/>
            <a:ext cx="242625" cy="242625"/>
          </a:xfrm>
          <a:prstGeom prst="rect">
            <a:avLst/>
          </a:prstGeom>
          <a:noFill/>
          <a:ln>
            <a:noFill/>
          </a:ln>
        </p:spPr>
      </p:pic>
      <p:pic>
        <p:nvPicPr>
          <p:cNvPr id="444" name="Google Shape;444;p26"/>
          <p:cNvPicPr preferRelativeResize="0"/>
          <p:nvPr/>
        </p:nvPicPr>
        <p:blipFill>
          <a:blip r:embed="rId9">
            <a:alphaModFix/>
          </a:blip>
          <a:stretch>
            <a:fillRect/>
          </a:stretch>
        </p:blipFill>
        <p:spPr>
          <a:xfrm>
            <a:off x="7046950" y="4226925"/>
            <a:ext cx="311400" cy="311400"/>
          </a:xfrm>
          <a:prstGeom prst="rect">
            <a:avLst/>
          </a:prstGeom>
          <a:noFill/>
          <a:ln>
            <a:noFill/>
          </a:ln>
        </p:spPr>
      </p:pic>
      <p:pic>
        <p:nvPicPr>
          <p:cNvPr id="445" name="Google Shape;445;p26"/>
          <p:cNvPicPr preferRelativeResize="0"/>
          <p:nvPr/>
        </p:nvPicPr>
        <p:blipFill>
          <a:blip r:embed="rId10">
            <a:alphaModFix/>
          </a:blip>
          <a:stretch>
            <a:fillRect/>
          </a:stretch>
        </p:blipFill>
        <p:spPr>
          <a:xfrm>
            <a:off x="7745902" y="3950500"/>
            <a:ext cx="224400" cy="224400"/>
          </a:xfrm>
          <a:prstGeom prst="rect">
            <a:avLst/>
          </a:prstGeom>
          <a:noFill/>
          <a:ln>
            <a:noFill/>
          </a:ln>
        </p:spPr>
      </p:pic>
      <p:pic>
        <p:nvPicPr>
          <p:cNvPr id="446" name="Google Shape;446;p26"/>
          <p:cNvPicPr preferRelativeResize="0"/>
          <p:nvPr/>
        </p:nvPicPr>
        <p:blipFill>
          <a:blip r:embed="rId11">
            <a:alphaModFix/>
          </a:blip>
          <a:stretch>
            <a:fillRect/>
          </a:stretch>
        </p:blipFill>
        <p:spPr>
          <a:xfrm>
            <a:off x="8366502" y="4261012"/>
            <a:ext cx="242900" cy="242879"/>
          </a:xfrm>
          <a:prstGeom prst="rect">
            <a:avLst/>
          </a:prstGeom>
          <a:noFill/>
          <a:ln>
            <a:noFill/>
          </a:ln>
        </p:spPr>
      </p:pic>
      <p:sp>
        <p:nvSpPr>
          <p:cNvPr id="447" name="Google Shape;447;p26"/>
          <p:cNvSpPr txBox="1"/>
          <p:nvPr/>
        </p:nvSpPr>
        <p:spPr>
          <a:xfrm>
            <a:off x="126" y="4860992"/>
            <a:ext cx="3282000" cy="3834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SzPts val="700"/>
              <a:buFont typeface="Century Gothic"/>
              <a:buAutoNum type="arabicPeriod"/>
            </a:pPr>
            <a:r>
              <a:rPr lang="en-GB" sz="700">
                <a:latin typeface="Century Gothic"/>
                <a:ea typeface="Century Gothic"/>
                <a:cs typeface="Century Gothic"/>
                <a:sym typeface="Century Gothic"/>
              </a:rPr>
              <a:t>at plasma glucose &lt;1.5 mmol/L</a:t>
            </a:r>
            <a:endParaRPr sz="700">
              <a:latin typeface="Century Gothic"/>
              <a:ea typeface="Century Gothic"/>
              <a:cs typeface="Century Gothic"/>
              <a:sym typeface="Century Gothic"/>
            </a:endParaRPr>
          </a:p>
        </p:txBody>
      </p:sp>
      <p:sp>
        <p:nvSpPr>
          <p:cNvPr id="448" name="Google Shape;448;p26"/>
          <p:cNvSpPr txBox="1"/>
          <p:nvPr/>
        </p:nvSpPr>
        <p:spPr>
          <a:xfrm>
            <a:off x="2340800" y="3070350"/>
            <a:ext cx="1278000" cy="1338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GB" sz="1500">
                <a:solidFill>
                  <a:schemeClr val="lt1"/>
                </a:solidFill>
                <a:latin typeface="Century Gothic"/>
                <a:ea typeface="Century Gothic"/>
                <a:cs typeface="Century Gothic"/>
                <a:sym typeface="Century Gothic"/>
              </a:rPr>
              <a:t>impaired </a:t>
            </a:r>
            <a:endParaRPr b="1" sz="1500">
              <a:solidFill>
                <a:schemeClr val="lt1"/>
              </a:solidFill>
              <a:latin typeface="Century Gothic"/>
              <a:ea typeface="Century Gothic"/>
              <a:cs typeface="Century Gothic"/>
              <a:sym typeface="Century Gothic"/>
            </a:endParaRPr>
          </a:p>
          <a:p>
            <a:pPr indent="0" lvl="0" marL="0" marR="0" rtl="0" algn="l">
              <a:lnSpc>
                <a:spcPct val="115000"/>
              </a:lnSpc>
              <a:spcBef>
                <a:spcPts val="800"/>
              </a:spcBef>
              <a:spcAft>
                <a:spcPts val="0"/>
              </a:spcAft>
              <a:buNone/>
            </a:pPr>
            <a:r>
              <a:rPr b="1" lang="en-GB" sz="1500">
                <a:solidFill>
                  <a:schemeClr val="lt1"/>
                </a:solidFill>
                <a:latin typeface="Century Gothic"/>
                <a:ea typeface="Century Gothic"/>
                <a:cs typeface="Century Gothic"/>
                <a:sym typeface="Century Gothic"/>
              </a:rPr>
              <a:t>Protective</a:t>
            </a:r>
            <a:endParaRPr b="1" sz="1500">
              <a:solidFill>
                <a:schemeClr val="lt1"/>
              </a:solidFill>
              <a:latin typeface="Century Gothic"/>
              <a:ea typeface="Century Gothic"/>
              <a:cs typeface="Century Gothic"/>
              <a:sym typeface="Century Gothic"/>
            </a:endParaRPr>
          </a:p>
          <a:p>
            <a:pPr indent="0" lvl="0" marL="0" marR="0" rtl="0" algn="l">
              <a:lnSpc>
                <a:spcPct val="115000"/>
              </a:lnSpc>
              <a:spcBef>
                <a:spcPts val="800"/>
              </a:spcBef>
              <a:spcAft>
                <a:spcPts val="800"/>
              </a:spcAft>
              <a:buNone/>
            </a:pPr>
            <a:r>
              <a:rPr b="1" lang="en-GB" sz="1500">
                <a:solidFill>
                  <a:schemeClr val="lt1"/>
                </a:solidFill>
                <a:latin typeface="Century Gothic"/>
                <a:ea typeface="Century Gothic"/>
                <a:cs typeface="Century Gothic"/>
                <a:sym typeface="Century Gothic"/>
              </a:rPr>
              <a:t> responses</a:t>
            </a:r>
            <a:endParaRPr/>
          </a:p>
        </p:txBody>
      </p:sp>
      <p:sp>
        <p:nvSpPr>
          <p:cNvPr id="449" name="Google Shape;449;p26"/>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450" name="Google Shape;450;p26"/>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451" name="Google Shape;451;p26"/>
          <p:cNvSpPr txBox="1"/>
          <p:nvPr/>
        </p:nvSpPr>
        <p:spPr>
          <a:xfrm>
            <a:off x="777850" y="4787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452" name="Google Shape;452;p26"/>
          <p:cNvCxnSpPr>
            <a:stCxn id="449" idx="3"/>
            <a:endCxn id="450"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453" name="Google Shape;453;p26"/>
          <p:cNvCxnSpPr>
            <a:stCxn id="449" idx="3"/>
            <a:endCxn id="451"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454" name="Google Shape;454;p26"/>
          <p:cNvPicPr preferRelativeResize="0"/>
          <p:nvPr/>
        </p:nvPicPr>
        <p:blipFill>
          <a:blip r:embed="rId12">
            <a:alphaModFix/>
          </a:blip>
          <a:stretch>
            <a:fillRect/>
          </a:stretch>
        </p:blipFill>
        <p:spPr>
          <a:xfrm>
            <a:off x="470700" y="274963"/>
            <a:ext cx="172200" cy="172200"/>
          </a:xfrm>
          <a:prstGeom prst="rect">
            <a:avLst/>
          </a:prstGeom>
          <a:noFill/>
          <a:ln>
            <a:noFill/>
          </a:ln>
        </p:spPr>
      </p:pic>
      <p:sp>
        <p:nvSpPr>
          <p:cNvPr id="455" name="Google Shape;455;p26"/>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456" name="Google Shape;456;p26"/>
          <p:cNvCxnSpPr>
            <a:stCxn id="454" idx="3"/>
            <a:endCxn id="455"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457" name="Google Shape;457;p2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27"/>
          <p:cNvSpPr txBox="1"/>
          <p:nvPr>
            <p:ph idx="1" type="body"/>
          </p:nvPr>
        </p:nvSpPr>
        <p:spPr>
          <a:xfrm>
            <a:off x="1" y="254632"/>
            <a:ext cx="9144000" cy="5943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GB" sz="2400">
                <a:solidFill>
                  <a:srgbClr val="3C78D8"/>
                </a:solidFill>
                <a:latin typeface="Comfortaa"/>
                <a:ea typeface="Comfortaa"/>
                <a:cs typeface="Comfortaa"/>
                <a:sym typeface="Comfortaa"/>
              </a:rPr>
              <a:t>Hypoglycemia </a:t>
            </a:r>
            <a:endParaRPr sz="2400">
              <a:solidFill>
                <a:srgbClr val="3C78D8"/>
              </a:solidFill>
              <a:latin typeface="Comfortaa"/>
              <a:ea typeface="Comfortaa"/>
              <a:cs typeface="Comfortaa"/>
              <a:sym typeface="Comfortaa"/>
            </a:endParaRPr>
          </a:p>
        </p:txBody>
      </p:sp>
      <p:sp>
        <p:nvSpPr>
          <p:cNvPr id="463" name="Google Shape;463;p27"/>
          <p:cNvSpPr txBox="1"/>
          <p:nvPr/>
        </p:nvSpPr>
        <p:spPr>
          <a:xfrm>
            <a:off x="233430" y="1153300"/>
            <a:ext cx="5334600" cy="3996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800"/>
              </a:spcAft>
              <a:buNone/>
            </a:pPr>
            <a:r>
              <a:t/>
            </a:r>
            <a:endParaRPr sz="1200">
              <a:latin typeface="Century Gothic"/>
              <a:ea typeface="Century Gothic"/>
              <a:cs typeface="Century Gothic"/>
              <a:sym typeface="Century Gothic"/>
            </a:endParaRPr>
          </a:p>
        </p:txBody>
      </p:sp>
      <p:sp>
        <p:nvSpPr>
          <p:cNvPr id="464" name="Google Shape;464;p27"/>
          <p:cNvSpPr txBox="1"/>
          <p:nvPr/>
        </p:nvSpPr>
        <p:spPr>
          <a:xfrm>
            <a:off x="153844" y="848925"/>
            <a:ext cx="6049200" cy="3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C78D8"/>
                </a:solidFill>
                <a:latin typeface="Comfortaa"/>
                <a:ea typeface="Comfortaa"/>
                <a:cs typeface="Comfortaa"/>
                <a:sym typeface="Comfortaa"/>
              </a:rPr>
              <a:t>Hormonal mechanisms to prevent or correct hypoglycemia:</a:t>
            </a:r>
            <a:endParaRPr b="1">
              <a:solidFill>
                <a:srgbClr val="3C78D8"/>
              </a:solidFill>
              <a:latin typeface="Comfortaa"/>
              <a:ea typeface="Comfortaa"/>
              <a:cs typeface="Comfortaa"/>
              <a:sym typeface="Comfortaa"/>
            </a:endParaRPr>
          </a:p>
          <a:p>
            <a:pPr indent="0" lvl="0" marL="0" rtl="0" algn="l">
              <a:spcBef>
                <a:spcPts val="0"/>
              </a:spcBef>
              <a:spcAft>
                <a:spcPts val="0"/>
              </a:spcAft>
              <a:buNone/>
            </a:pPr>
            <a:r>
              <a:t/>
            </a:r>
            <a:endParaRPr b="1">
              <a:solidFill>
                <a:srgbClr val="3C78D8"/>
              </a:solidFill>
              <a:latin typeface="Comfortaa"/>
              <a:ea typeface="Comfortaa"/>
              <a:cs typeface="Comfortaa"/>
              <a:sym typeface="Comfortaa"/>
            </a:endParaRPr>
          </a:p>
        </p:txBody>
      </p:sp>
      <p:pic>
        <p:nvPicPr>
          <p:cNvPr id="465" name="Google Shape;465;p27"/>
          <p:cNvPicPr preferRelativeResize="0"/>
          <p:nvPr/>
        </p:nvPicPr>
        <p:blipFill rotWithShape="1">
          <a:blip r:embed="rId3">
            <a:alphaModFix/>
          </a:blip>
          <a:srcRect b="4976" l="592" r="57709" t="15532"/>
          <a:stretch/>
        </p:blipFill>
        <p:spPr>
          <a:xfrm>
            <a:off x="233419" y="1330826"/>
            <a:ext cx="1207315" cy="1840438"/>
          </a:xfrm>
          <a:prstGeom prst="rect">
            <a:avLst/>
          </a:prstGeom>
          <a:noFill/>
          <a:ln cap="flat" cmpd="sng" w="19050">
            <a:solidFill>
              <a:srgbClr val="6D9EEB"/>
            </a:solidFill>
            <a:prstDash val="dot"/>
            <a:round/>
            <a:headEnd len="sm" w="sm" type="none"/>
            <a:tailEnd len="sm" w="sm" type="none"/>
          </a:ln>
        </p:spPr>
      </p:pic>
      <p:sp>
        <p:nvSpPr>
          <p:cNvPr id="466" name="Google Shape;466;p27"/>
          <p:cNvSpPr/>
          <p:nvPr/>
        </p:nvSpPr>
        <p:spPr>
          <a:xfrm>
            <a:off x="1674567" y="1336753"/>
            <a:ext cx="2413200" cy="1840500"/>
          </a:xfrm>
          <a:prstGeom prst="round1Rect">
            <a:avLst>
              <a:gd fmla="val 16667" name="adj"/>
            </a:avLst>
          </a:prstGeom>
          <a:noFill/>
          <a:ln cap="flat" cmpd="sng" w="1905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txBox="1"/>
          <p:nvPr/>
        </p:nvSpPr>
        <p:spPr>
          <a:xfrm>
            <a:off x="1674569" y="1330824"/>
            <a:ext cx="2413200" cy="1840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GB" sz="1200">
                <a:latin typeface="Century Gothic"/>
                <a:ea typeface="Century Gothic"/>
                <a:cs typeface="Century Gothic"/>
                <a:sym typeface="Century Gothic"/>
              </a:rPr>
              <a:t>     Production of insulin</a:t>
            </a:r>
            <a:endParaRPr sz="500">
              <a:latin typeface="Century Gothic"/>
              <a:ea typeface="Century Gothic"/>
              <a:cs typeface="Century Gothic"/>
              <a:sym typeface="Century Gothic"/>
            </a:endParaRPr>
          </a:p>
          <a:p>
            <a:pPr indent="0" lvl="0" marL="0" rtl="0" algn="l">
              <a:lnSpc>
                <a:spcPct val="150000"/>
              </a:lnSpc>
              <a:spcBef>
                <a:spcPts val="0"/>
              </a:spcBef>
              <a:spcAft>
                <a:spcPts val="0"/>
              </a:spcAft>
              <a:buNone/>
            </a:pPr>
            <a:r>
              <a:t/>
            </a:r>
            <a:endParaRPr sz="5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GB" sz="1200">
                <a:latin typeface="Century Gothic"/>
                <a:ea typeface="Century Gothic"/>
                <a:cs typeface="Century Gothic"/>
                <a:sym typeface="Century Gothic"/>
              </a:rPr>
              <a:t>    </a:t>
            </a:r>
            <a:r>
              <a:rPr lang="en-GB" sz="1200">
                <a:latin typeface="Century Gothic"/>
                <a:ea typeface="Century Gothic"/>
                <a:cs typeface="Century Gothic"/>
                <a:sym typeface="Century Gothic"/>
              </a:rPr>
              <a:t> Production of:</a:t>
            </a:r>
            <a:endParaRPr sz="1200">
              <a:latin typeface="Century Gothic"/>
              <a:ea typeface="Century Gothic"/>
              <a:cs typeface="Century Gothic"/>
              <a:sym typeface="Century Gothic"/>
            </a:endParaRPr>
          </a:p>
          <a:p>
            <a:pPr indent="-292100" lvl="0" marL="457200" rtl="0" algn="l">
              <a:lnSpc>
                <a:spcPct val="150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Epinephrine &amp; glucagon</a:t>
            </a:r>
            <a:endParaRPr sz="1000">
              <a:solidFill>
                <a:schemeClr val="dk1"/>
              </a:solidFill>
              <a:latin typeface="Century Gothic"/>
              <a:ea typeface="Century Gothic"/>
              <a:cs typeface="Century Gothic"/>
              <a:sym typeface="Century Gothic"/>
            </a:endParaRPr>
          </a:p>
          <a:p>
            <a:pPr indent="-292100" lvl="0" marL="457200" rtl="0" algn="l">
              <a:lnSpc>
                <a:spcPct val="150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Growth hormone</a:t>
            </a:r>
            <a:endParaRPr sz="1000">
              <a:solidFill>
                <a:schemeClr val="dk1"/>
              </a:solidFill>
              <a:latin typeface="Century Gothic"/>
              <a:ea typeface="Century Gothic"/>
              <a:cs typeface="Century Gothic"/>
              <a:sym typeface="Century Gothic"/>
            </a:endParaRPr>
          </a:p>
          <a:p>
            <a:pPr indent="-292100" lvl="0" marL="457200" rtl="0" algn="l">
              <a:lnSpc>
                <a:spcPct val="150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Cortisol</a:t>
            </a:r>
            <a:endParaRPr sz="1000">
              <a:solidFill>
                <a:schemeClr val="dk1"/>
              </a:solidFill>
              <a:latin typeface="Century Gothic"/>
              <a:ea typeface="Century Gothic"/>
              <a:cs typeface="Century Gothic"/>
              <a:sym typeface="Century Gothic"/>
            </a:endParaRPr>
          </a:p>
        </p:txBody>
      </p:sp>
      <p:pic>
        <p:nvPicPr>
          <p:cNvPr id="468" name="Google Shape;468;p27"/>
          <p:cNvPicPr preferRelativeResize="0"/>
          <p:nvPr/>
        </p:nvPicPr>
        <p:blipFill>
          <a:blip r:embed="rId4">
            <a:alphaModFix/>
          </a:blip>
          <a:stretch>
            <a:fillRect/>
          </a:stretch>
        </p:blipFill>
        <p:spPr>
          <a:xfrm flipH="1">
            <a:off x="1763604" y="1552910"/>
            <a:ext cx="198248" cy="211364"/>
          </a:xfrm>
          <a:prstGeom prst="rect">
            <a:avLst/>
          </a:prstGeom>
          <a:noFill/>
          <a:ln>
            <a:noFill/>
          </a:ln>
        </p:spPr>
      </p:pic>
      <p:pic>
        <p:nvPicPr>
          <p:cNvPr id="469" name="Google Shape;469;p27"/>
          <p:cNvPicPr preferRelativeResize="0"/>
          <p:nvPr/>
        </p:nvPicPr>
        <p:blipFill>
          <a:blip r:embed="rId5">
            <a:alphaModFix/>
          </a:blip>
          <a:stretch>
            <a:fillRect/>
          </a:stretch>
        </p:blipFill>
        <p:spPr>
          <a:xfrm>
            <a:off x="1751239" y="1958170"/>
            <a:ext cx="222958" cy="237676"/>
          </a:xfrm>
          <a:prstGeom prst="rect">
            <a:avLst/>
          </a:prstGeom>
          <a:noFill/>
          <a:ln>
            <a:noFill/>
          </a:ln>
        </p:spPr>
      </p:pic>
      <p:pic>
        <p:nvPicPr>
          <p:cNvPr id="470" name="Google Shape;470;p27"/>
          <p:cNvPicPr preferRelativeResize="0"/>
          <p:nvPr/>
        </p:nvPicPr>
        <p:blipFill rotWithShape="1">
          <a:blip r:embed="rId6">
            <a:alphaModFix/>
          </a:blip>
          <a:srcRect b="8366" l="607" r="56931" t="21211"/>
          <a:stretch/>
        </p:blipFill>
        <p:spPr>
          <a:xfrm>
            <a:off x="4321626" y="1326147"/>
            <a:ext cx="1479672" cy="1840450"/>
          </a:xfrm>
          <a:prstGeom prst="rect">
            <a:avLst/>
          </a:prstGeom>
          <a:noFill/>
          <a:ln cap="flat" cmpd="sng" w="19050">
            <a:solidFill>
              <a:srgbClr val="6D9EEB"/>
            </a:solidFill>
            <a:prstDash val="dot"/>
            <a:round/>
            <a:headEnd len="sm" w="sm" type="none"/>
            <a:tailEnd len="sm" w="sm" type="none"/>
          </a:ln>
        </p:spPr>
      </p:pic>
      <p:sp>
        <p:nvSpPr>
          <p:cNvPr id="471" name="Google Shape;471;p27"/>
          <p:cNvSpPr/>
          <p:nvPr/>
        </p:nvSpPr>
        <p:spPr>
          <a:xfrm>
            <a:off x="6016025" y="1316799"/>
            <a:ext cx="2624100" cy="1860600"/>
          </a:xfrm>
          <a:prstGeom prst="round1Rect">
            <a:avLst>
              <a:gd fmla="val 16667" name="adj"/>
            </a:avLst>
          </a:prstGeom>
          <a:noFill/>
          <a:ln cap="flat" cmpd="sng" w="19050">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txBox="1"/>
          <p:nvPr/>
        </p:nvSpPr>
        <p:spPr>
          <a:xfrm>
            <a:off x="6027975" y="1311400"/>
            <a:ext cx="2624100" cy="186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999999"/>
                </a:solidFill>
                <a:latin typeface="Century Gothic"/>
                <a:ea typeface="Century Gothic"/>
                <a:cs typeface="Century Gothic"/>
                <a:sym typeface="Century Gothic"/>
              </a:rPr>
              <a:t>What you have to know from here:</a:t>
            </a:r>
            <a:endParaRPr sz="15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t/>
            </a:r>
            <a:endParaRPr sz="1500">
              <a:solidFill>
                <a:srgbClr val="999999"/>
              </a:solidFill>
              <a:latin typeface="Century Gothic"/>
              <a:ea typeface="Century Gothic"/>
              <a:cs typeface="Century Gothic"/>
              <a:sym typeface="Century Gothic"/>
            </a:endParaRPr>
          </a:p>
          <a:p>
            <a:pPr indent="-292100" lvl="0" marL="457200" rtl="0" algn="l">
              <a:spcBef>
                <a:spcPts val="0"/>
              </a:spcBef>
              <a:spcAft>
                <a:spcPts val="0"/>
              </a:spcAft>
              <a:buClr>
                <a:srgbClr val="999999"/>
              </a:buClr>
              <a:buSzPts val="1000"/>
              <a:buFont typeface="Century Gothic"/>
              <a:buChar char="❖"/>
            </a:pPr>
            <a:r>
              <a:rPr lang="en-GB" sz="1000">
                <a:solidFill>
                  <a:srgbClr val="999999"/>
                </a:solidFill>
                <a:latin typeface="Century Gothic"/>
                <a:ea typeface="Century Gothic"/>
                <a:cs typeface="Century Gothic"/>
                <a:sym typeface="Century Gothic"/>
              </a:rPr>
              <a:t>The sequence of which hormones are released in case of hypoglycemia</a:t>
            </a:r>
            <a:endParaRPr sz="8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t/>
            </a:r>
            <a:endParaRPr sz="800">
              <a:solidFill>
                <a:srgbClr val="999999"/>
              </a:solidFill>
              <a:latin typeface="Century Gothic"/>
              <a:ea typeface="Century Gothic"/>
              <a:cs typeface="Century Gothic"/>
              <a:sym typeface="Century Gothic"/>
            </a:endParaRPr>
          </a:p>
          <a:p>
            <a:pPr indent="-292100" lvl="0" marL="457200" rtl="0" algn="l">
              <a:spcBef>
                <a:spcPts val="0"/>
              </a:spcBef>
              <a:spcAft>
                <a:spcPts val="0"/>
              </a:spcAft>
              <a:buClr>
                <a:srgbClr val="999999"/>
              </a:buClr>
              <a:buSzPts val="1000"/>
              <a:buFont typeface="Century Gothic"/>
              <a:buChar char="❖"/>
            </a:pPr>
            <a:r>
              <a:rPr lang="en-GB" sz="1000">
                <a:solidFill>
                  <a:srgbClr val="999999"/>
                </a:solidFill>
                <a:latin typeface="Century Gothic"/>
                <a:ea typeface="Century Gothic"/>
                <a:cs typeface="Century Gothic"/>
                <a:sym typeface="Century Gothic"/>
              </a:rPr>
              <a:t>The adrenergic and neuroglycopenic symptoms and at what level they start</a:t>
            </a:r>
            <a:endParaRPr sz="1000">
              <a:solidFill>
                <a:srgbClr val="999999"/>
              </a:solidFill>
              <a:latin typeface="Century Gothic"/>
              <a:ea typeface="Century Gothic"/>
              <a:cs typeface="Century Gothic"/>
              <a:sym typeface="Century Gothic"/>
            </a:endParaRPr>
          </a:p>
        </p:txBody>
      </p:sp>
      <p:sp>
        <p:nvSpPr>
          <p:cNvPr id="473" name="Google Shape;473;p27"/>
          <p:cNvSpPr/>
          <p:nvPr/>
        </p:nvSpPr>
        <p:spPr>
          <a:xfrm>
            <a:off x="233425" y="3317375"/>
            <a:ext cx="8406600" cy="1684200"/>
          </a:xfrm>
          <a:prstGeom prst="roundRect">
            <a:avLst>
              <a:gd fmla="val 16667" name="adj"/>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Clr>
                <a:srgbClr val="000000"/>
              </a:buClr>
              <a:buSzPts val="1100"/>
              <a:buFont typeface="Arial"/>
              <a:buNone/>
            </a:pPr>
            <a:r>
              <a:t/>
            </a:r>
            <a:endParaRPr sz="1600">
              <a:solidFill>
                <a:srgbClr val="000000"/>
              </a:solidFill>
            </a:endParaRPr>
          </a:p>
        </p:txBody>
      </p:sp>
      <p:sp>
        <p:nvSpPr>
          <p:cNvPr id="474" name="Google Shape;474;p27"/>
          <p:cNvSpPr txBox="1"/>
          <p:nvPr/>
        </p:nvSpPr>
        <p:spPr>
          <a:xfrm>
            <a:off x="315825" y="3337175"/>
            <a:ext cx="7929000" cy="150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GB" sz="2500">
                <a:solidFill>
                  <a:srgbClr val="741B47"/>
                </a:solidFill>
                <a:latin typeface="Rosario"/>
                <a:ea typeface="Rosario"/>
                <a:cs typeface="Rosario"/>
                <a:sym typeface="Rosario"/>
              </a:rPr>
              <a:t>        </a:t>
            </a:r>
            <a:r>
              <a:rPr b="1" lang="en-GB">
                <a:solidFill>
                  <a:srgbClr val="3C78D8"/>
                </a:solidFill>
                <a:latin typeface="Comfortaa"/>
                <a:ea typeface="Comfortaa"/>
                <a:cs typeface="Comfortaa"/>
                <a:sym typeface="Comfortaa"/>
              </a:rPr>
              <a:t>Case study</a:t>
            </a:r>
            <a:endParaRPr b="1" sz="600" u="sng">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t/>
            </a:r>
            <a:endParaRPr b="1" sz="600">
              <a:solidFill>
                <a:srgbClr val="741B47"/>
              </a:solidFill>
              <a:latin typeface="Rosario"/>
              <a:ea typeface="Rosario"/>
              <a:cs typeface="Rosario"/>
              <a:sym typeface="Rosario"/>
            </a:endParaRPr>
          </a:p>
          <a:p>
            <a:pPr indent="0" lvl="0" marL="0" rtl="0" algn="l">
              <a:lnSpc>
                <a:spcPct val="115000"/>
              </a:lnSpc>
              <a:spcBef>
                <a:spcPts val="0"/>
              </a:spcBef>
              <a:spcAft>
                <a:spcPts val="0"/>
              </a:spcAft>
              <a:buClr>
                <a:srgbClr val="000000"/>
              </a:buClr>
              <a:buSzPts val="1100"/>
              <a:buFont typeface="Arial"/>
              <a:buNone/>
            </a:pPr>
            <a:r>
              <a:rPr lang="en-GB" sz="1000">
                <a:latin typeface="Century Gothic"/>
                <a:ea typeface="Century Gothic"/>
                <a:cs typeface="Century Gothic"/>
                <a:sym typeface="Century Gothic"/>
              </a:rPr>
              <a:t>A 14-year-old girl was admitted to a children’s hospital in coma. Her mother stated that the girl had been in good health until approximately 2 weeks previously, when she developed a sore throat and moderate fever. She subsequently lost her appetite and generally did not feel well Several days before admission she began to complain of undue thirst and also started to get up several times during the night to urinate. However, on the day of admission the girl had started to vomit, had become drowsy and difficult to arouse, and accordingly had been brought to the emergency department</a:t>
            </a:r>
            <a:endParaRPr sz="1000">
              <a:latin typeface="Century Gothic"/>
              <a:ea typeface="Century Gothic"/>
              <a:cs typeface="Century Gothic"/>
              <a:sym typeface="Century Gothic"/>
            </a:endParaRPr>
          </a:p>
        </p:txBody>
      </p:sp>
      <p:grpSp>
        <p:nvGrpSpPr>
          <p:cNvPr id="475" name="Google Shape;475;p27"/>
          <p:cNvGrpSpPr/>
          <p:nvPr/>
        </p:nvGrpSpPr>
        <p:grpSpPr>
          <a:xfrm>
            <a:off x="451760" y="3467137"/>
            <a:ext cx="409576" cy="333531"/>
            <a:chOff x="-47154800" y="3569100"/>
            <a:chExt cx="300100" cy="300100"/>
          </a:xfrm>
        </p:grpSpPr>
        <p:sp>
          <p:nvSpPr>
            <p:cNvPr id="476" name="Google Shape;476;p27"/>
            <p:cNvSpPr/>
            <p:nvPr/>
          </p:nvSpPr>
          <p:spPr>
            <a:xfrm>
              <a:off x="-46994900" y="3728200"/>
              <a:ext cx="140200" cy="141000"/>
            </a:xfrm>
            <a:custGeom>
              <a:rect b="b" l="l" r="r" t="t"/>
              <a:pathLst>
                <a:path extrusionOk="0" h="5640" w="5608">
                  <a:moveTo>
                    <a:pt x="2772" y="1733"/>
                  </a:moveTo>
                  <a:cubicBezTo>
                    <a:pt x="2961" y="1733"/>
                    <a:pt x="3119" y="1891"/>
                    <a:pt x="3119" y="2111"/>
                  </a:cubicBezTo>
                  <a:lnTo>
                    <a:pt x="3119" y="2458"/>
                  </a:lnTo>
                  <a:lnTo>
                    <a:pt x="3466" y="2458"/>
                  </a:lnTo>
                  <a:cubicBezTo>
                    <a:pt x="3655" y="2458"/>
                    <a:pt x="3812" y="2615"/>
                    <a:pt x="3812" y="2804"/>
                  </a:cubicBezTo>
                  <a:cubicBezTo>
                    <a:pt x="3812" y="2994"/>
                    <a:pt x="3655" y="3151"/>
                    <a:pt x="3466" y="3151"/>
                  </a:cubicBezTo>
                  <a:lnTo>
                    <a:pt x="2772" y="3151"/>
                  </a:lnTo>
                  <a:cubicBezTo>
                    <a:pt x="2552" y="3151"/>
                    <a:pt x="2426" y="2994"/>
                    <a:pt x="2426" y="2804"/>
                  </a:cubicBezTo>
                  <a:lnTo>
                    <a:pt x="2426" y="2111"/>
                  </a:lnTo>
                  <a:cubicBezTo>
                    <a:pt x="2426" y="1891"/>
                    <a:pt x="2552" y="1733"/>
                    <a:pt x="2772" y="1733"/>
                  </a:cubicBezTo>
                  <a:close/>
                  <a:moveTo>
                    <a:pt x="2457" y="1"/>
                  </a:moveTo>
                  <a:cubicBezTo>
                    <a:pt x="1197" y="158"/>
                    <a:pt x="221" y="1166"/>
                    <a:pt x="0" y="2458"/>
                  </a:cubicBezTo>
                  <a:lnTo>
                    <a:pt x="693" y="2458"/>
                  </a:lnTo>
                  <a:cubicBezTo>
                    <a:pt x="882" y="2458"/>
                    <a:pt x="1040" y="2615"/>
                    <a:pt x="1040" y="2804"/>
                  </a:cubicBezTo>
                  <a:cubicBezTo>
                    <a:pt x="1040" y="2994"/>
                    <a:pt x="882" y="3151"/>
                    <a:pt x="693" y="3151"/>
                  </a:cubicBezTo>
                  <a:lnTo>
                    <a:pt x="0" y="3151"/>
                  </a:lnTo>
                  <a:cubicBezTo>
                    <a:pt x="158" y="4411"/>
                    <a:pt x="1166" y="5451"/>
                    <a:pt x="2457" y="5608"/>
                  </a:cubicBezTo>
                  <a:lnTo>
                    <a:pt x="2457" y="4947"/>
                  </a:lnTo>
                  <a:cubicBezTo>
                    <a:pt x="2457" y="4726"/>
                    <a:pt x="2615" y="4569"/>
                    <a:pt x="2804" y="4569"/>
                  </a:cubicBezTo>
                  <a:cubicBezTo>
                    <a:pt x="2993" y="4569"/>
                    <a:pt x="3151" y="4726"/>
                    <a:pt x="3151" y="4947"/>
                  </a:cubicBezTo>
                  <a:lnTo>
                    <a:pt x="3151" y="5640"/>
                  </a:lnTo>
                  <a:cubicBezTo>
                    <a:pt x="4411" y="5482"/>
                    <a:pt x="5450" y="4474"/>
                    <a:pt x="5608" y="3214"/>
                  </a:cubicBezTo>
                  <a:lnTo>
                    <a:pt x="4883" y="3214"/>
                  </a:lnTo>
                  <a:cubicBezTo>
                    <a:pt x="4694" y="3151"/>
                    <a:pt x="4537" y="2994"/>
                    <a:pt x="4537" y="2804"/>
                  </a:cubicBezTo>
                  <a:cubicBezTo>
                    <a:pt x="4537" y="2615"/>
                    <a:pt x="4694" y="2458"/>
                    <a:pt x="4883" y="2458"/>
                  </a:cubicBezTo>
                  <a:lnTo>
                    <a:pt x="5608" y="2458"/>
                  </a:lnTo>
                  <a:cubicBezTo>
                    <a:pt x="5450" y="1198"/>
                    <a:pt x="4411" y="221"/>
                    <a:pt x="3151" y="1"/>
                  </a:cubicBezTo>
                  <a:lnTo>
                    <a:pt x="3151" y="694"/>
                  </a:lnTo>
                  <a:cubicBezTo>
                    <a:pt x="3151" y="883"/>
                    <a:pt x="2993" y="1040"/>
                    <a:pt x="2804" y="1040"/>
                  </a:cubicBezTo>
                  <a:cubicBezTo>
                    <a:pt x="2615" y="1040"/>
                    <a:pt x="2457" y="883"/>
                    <a:pt x="2457" y="694"/>
                  </a:cubicBezTo>
                  <a:lnTo>
                    <a:pt x="2457"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46978375" y="3574625"/>
              <a:ext cx="47275" cy="47275"/>
            </a:xfrm>
            <a:custGeom>
              <a:rect b="b" l="l" r="r" t="t"/>
              <a:pathLst>
                <a:path extrusionOk="0" h="1891" w="1891">
                  <a:moveTo>
                    <a:pt x="1" y="0"/>
                  </a:moveTo>
                  <a:lnTo>
                    <a:pt x="1" y="1890"/>
                  </a:lnTo>
                  <a:lnTo>
                    <a:pt x="1891" y="1890"/>
                  </a:lnTo>
                  <a:lnTo>
                    <a:pt x="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47075250" y="3665200"/>
              <a:ext cx="15775" cy="15775"/>
            </a:xfrm>
            <a:custGeom>
              <a:rect b="b" l="l" r="r" t="t"/>
              <a:pathLst>
                <a:path extrusionOk="0" h="631" w="631">
                  <a:moveTo>
                    <a:pt x="1" y="0"/>
                  </a:moveTo>
                  <a:lnTo>
                    <a:pt x="1" y="630"/>
                  </a:lnTo>
                  <a:cubicBezTo>
                    <a:pt x="316" y="536"/>
                    <a:pt x="505" y="284"/>
                    <a:pt x="63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47110700" y="3631325"/>
              <a:ext cx="51225" cy="51225"/>
            </a:xfrm>
            <a:custGeom>
              <a:rect b="b" l="l" r="r" t="t"/>
              <a:pathLst>
                <a:path extrusionOk="0" h="2049" w="2049">
                  <a:moveTo>
                    <a:pt x="1040" y="0"/>
                  </a:moveTo>
                  <a:cubicBezTo>
                    <a:pt x="473" y="0"/>
                    <a:pt x="1" y="473"/>
                    <a:pt x="1" y="1040"/>
                  </a:cubicBezTo>
                  <a:cubicBezTo>
                    <a:pt x="1" y="1481"/>
                    <a:pt x="253" y="1859"/>
                    <a:pt x="694" y="2048"/>
                  </a:cubicBezTo>
                  <a:lnTo>
                    <a:pt x="694" y="1040"/>
                  </a:lnTo>
                  <a:cubicBezTo>
                    <a:pt x="694" y="851"/>
                    <a:pt x="851" y="694"/>
                    <a:pt x="1040" y="694"/>
                  </a:cubicBezTo>
                  <a:lnTo>
                    <a:pt x="2049" y="694"/>
                  </a:lnTo>
                  <a:cubicBezTo>
                    <a:pt x="1891" y="316"/>
                    <a:pt x="1482" y="0"/>
                    <a:pt x="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47075250" y="3665200"/>
              <a:ext cx="53575" cy="54350"/>
            </a:xfrm>
            <a:custGeom>
              <a:rect b="b" l="l" r="r" t="t"/>
              <a:pathLst>
                <a:path extrusionOk="0" h="2174" w="2143">
                  <a:moveTo>
                    <a:pt x="1355" y="0"/>
                  </a:moveTo>
                  <a:cubicBezTo>
                    <a:pt x="1229" y="693"/>
                    <a:pt x="694" y="1229"/>
                    <a:pt x="1" y="1386"/>
                  </a:cubicBezTo>
                  <a:lnTo>
                    <a:pt x="1" y="2174"/>
                  </a:lnTo>
                  <a:lnTo>
                    <a:pt x="2143" y="2174"/>
                  </a:lnTo>
                  <a:lnTo>
                    <a:pt x="214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47154800" y="3569100"/>
              <a:ext cx="229225" cy="300100"/>
            </a:xfrm>
            <a:custGeom>
              <a:rect b="b" l="l" r="r" t="t"/>
              <a:pathLst>
                <a:path extrusionOk="0" h="12004" w="9169">
                  <a:moveTo>
                    <a:pt x="2804" y="1765"/>
                  </a:moveTo>
                  <a:cubicBezTo>
                    <a:pt x="3687" y="1765"/>
                    <a:pt x="4380" y="2363"/>
                    <a:pt x="4537" y="3183"/>
                  </a:cubicBezTo>
                  <a:lnTo>
                    <a:pt x="5703" y="3183"/>
                  </a:lnTo>
                  <a:cubicBezTo>
                    <a:pt x="5892" y="3183"/>
                    <a:pt x="6049" y="3340"/>
                    <a:pt x="6049" y="3529"/>
                  </a:cubicBezTo>
                  <a:lnTo>
                    <a:pt x="6049" y="6428"/>
                  </a:lnTo>
                  <a:cubicBezTo>
                    <a:pt x="6049" y="6617"/>
                    <a:pt x="5892" y="6774"/>
                    <a:pt x="5703" y="6774"/>
                  </a:cubicBezTo>
                  <a:lnTo>
                    <a:pt x="2804" y="6774"/>
                  </a:lnTo>
                  <a:cubicBezTo>
                    <a:pt x="2615" y="6774"/>
                    <a:pt x="2458" y="6617"/>
                    <a:pt x="2458" y="6428"/>
                  </a:cubicBezTo>
                  <a:lnTo>
                    <a:pt x="2458" y="5262"/>
                  </a:lnTo>
                  <a:cubicBezTo>
                    <a:pt x="1670" y="5104"/>
                    <a:pt x="1040" y="4411"/>
                    <a:pt x="1040" y="3529"/>
                  </a:cubicBezTo>
                  <a:cubicBezTo>
                    <a:pt x="1040" y="2552"/>
                    <a:pt x="1828" y="1765"/>
                    <a:pt x="2804" y="1765"/>
                  </a:cubicBezTo>
                  <a:close/>
                  <a:moveTo>
                    <a:pt x="4191" y="8160"/>
                  </a:moveTo>
                  <a:cubicBezTo>
                    <a:pt x="4380" y="8160"/>
                    <a:pt x="4537" y="8318"/>
                    <a:pt x="4537" y="8507"/>
                  </a:cubicBezTo>
                  <a:cubicBezTo>
                    <a:pt x="4537" y="8696"/>
                    <a:pt x="4380" y="8853"/>
                    <a:pt x="4191" y="8853"/>
                  </a:cubicBezTo>
                  <a:lnTo>
                    <a:pt x="1387" y="8853"/>
                  </a:lnTo>
                  <a:cubicBezTo>
                    <a:pt x="1198" y="8853"/>
                    <a:pt x="1040" y="8696"/>
                    <a:pt x="1040" y="8507"/>
                  </a:cubicBezTo>
                  <a:cubicBezTo>
                    <a:pt x="1040" y="8318"/>
                    <a:pt x="1198" y="8160"/>
                    <a:pt x="1387" y="8160"/>
                  </a:cubicBezTo>
                  <a:close/>
                  <a:moveTo>
                    <a:pt x="4191" y="9515"/>
                  </a:moveTo>
                  <a:cubicBezTo>
                    <a:pt x="4380" y="9515"/>
                    <a:pt x="4537" y="9673"/>
                    <a:pt x="4537" y="9893"/>
                  </a:cubicBezTo>
                  <a:cubicBezTo>
                    <a:pt x="4537" y="10082"/>
                    <a:pt x="4380" y="10240"/>
                    <a:pt x="4191" y="10240"/>
                  </a:cubicBezTo>
                  <a:lnTo>
                    <a:pt x="1387" y="10240"/>
                  </a:lnTo>
                  <a:cubicBezTo>
                    <a:pt x="1198" y="10240"/>
                    <a:pt x="1040" y="10082"/>
                    <a:pt x="1040" y="9893"/>
                  </a:cubicBezTo>
                  <a:cubicBezTo>
                    <a:pt x="1040" y="9673"/>
                    <a:pt x="1198" y="9515"/>
                    <a:pt x="1387" y="9515"/>
                  </a:cubicBezTo>
                  <a:close/>
                  <a:moveTo>
                    <a:pt x="347" y="1"/>
                  </a:moveTo>
                  <a:cubicBezTo>
                    <a:pt x="158" y="1"/>
                    <a:pt x="1" y="158"/>
                    <a:pt x="1" y="347"/>
                  </a:cubicBezTo>
                  <a:lnTo>
                    <a:pt x="1" y="11657"/>
                  </a:lnTo>
                  <a:cubicBezTo>
                    <a:pt x="1" y="11846"/>
                    <a:pt x="158" y="12004"/>
                    <a:pt x="347" y="12004"/>
                  </a:cubicBezTo>
                  <a:lnTo>
                    <a:pt x="7089" y="12004"/>
                  </a:lnTo>
                  <a:cubicBezTo>
                    <a:pt x="6239" y="11342"/>
                    <a:pt x="5671" y="10366"/>
                    <a:pt x="5671" y="9168"/>
                  </a:cubicBezTo>
                  <a:cubicBezTo>
                    <a:pt x="5671" y="7247"/>
                    <a:pt x="7247" y="5671"/>
                    <a:pt x="9168" y="5671"/>
                  </a:cubicBezTo>
                  <a:lnTo>
                    <a:pt x="9168" y="2805"/>
                  </a:lnTo>
                  <a:lnTo>
                    <a:pt x="6711" y="2805"/>
                  </a:lnTo>
                  <a:cubicBezTo>
                    <a:pt x="6522" y="2805"/>
                    <a:pt x="6365" y="2647"/>
                    <a:pt x="6365" y="2426"/>
                  </a:cubicBezTo>
                  <a:lnTo>
                    <a:pt x="636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2" name="Google Shape;482;p27"/>
          <p:cNvSpPr txBox="1"/>
          <p:nvPr/>
        </p:nvSpPr>
        <p:spPr>
          <a:xfrm>
            <a:off x="127870" y="1099901"/>
            <a:ext cx="1692300" cy="28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Don’t skip this picture</a:t>
            </a:r>
            <a:endParaRPr sz="700">
              <a:solidFill>
                <a:srgbClr val="999999"/>
              </a:solidFill>
              <a:latin typeface="Century Gothic"/>
              <a:ea typeface="Century Gothic"/>
              <a:cs typeface="Century Gothic"/>
              <a:sym typeface="Century Gothic"/>
            </a:endParaRPr>
          </a:p>
        </p:txBody>
      </p:sp>
      <p:sp>
        <p:nvSpPr>
          <p:cNvPr id="483" name="Google Shape;483;p27"/>
          <p:cNvSpPr txBox="1"/>
          <p:nvPr/>
        </p:nvSpPr>
        <p:spPr>
          <a:xfrm>
            <a:off x="4767701" y="1099900"/>
            <a:ext cx="1207200" cy="2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 ههه مو معناته تسكّبون لذي </a:t>
            </a:r>
            <a:endParaRPr sz="700"/>
          </a:p>
        </p:txBody>
      </p:sp>
      <p:sp>
        <p:nvSpPr>
          <p:cNvPr id="484" name="Google Shape;484;p27"/>
          <p:cNvSpPr txBox="1"/>
          <p:nvPr/>
        </p:nvSpPr>
        <p:spPr>
          <a:xfrm>
            <a:off x="36000" y="214063"/>
            <a:ext cx="606900" cy="294000"/>
          </a:xfrm>
          <a:prstGeom prst="rect">
            <a:avLst/>
          </a:prstGeom>
          <a:solidFill>
            <a:srgbClr val="1182DA">
              <a:alpha val="4500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FFFF"/>
                </a:solidFill>
                <a:latin typeface="Comfortaa"/>
                <a:ea typeface="Comfortaa"/>
                <a:cs typeface="Comfortaa"/>
                <a:sym typeface="Comfortaa"/>
              </a:rPr>
              <a:t>Diabetic </a:t>
            </a:r>
            <a:endParaRPr b="1" sz="600">
              <a:solidFill>
                <a:srgbClr val="FFFFFF"/>
              </a:solidFill>
              <a:latin typeface="Comfortaa"/>
              <a:ea typeface="Comfortaa"/>
              <a:cs typeface="Comfortaa"/>
              <a:sym typeface="Comfortaa"/>
            </a:endParaRPr>
          </a:p>
        </p:txBody>
      </p:sp>
      <p:sp>
        <p:nvSpPr>
          <p:cNvPr id="485" name="Google Shape;485;p27"/>
          <p:cNvSpPr txBox="1"/>
          <p:nvPr/>
        </p:nvSpPr>
        <p:spPr>
          <a:xfrm>
            <a:off x="777850" y="90988"/>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DKA</a:t>
            </a:r>
            <a:endParaRPr b="1" sz="500">
              <a:latin typeface="Comfortaa"/>
              <a:ea typeface="Comfortaa"/>
              <a:cs typeface="Comfortaa"/>
              <a:sym typeface="Comfortaa"/>
            </a:endParaRPr>
          </a:p>
        </p:txBody>
      </p:sp>
      <p:sp>
        <p:nvSpPr>
          <p:cNvPr id="486" name="Google Shape;486;p27"/>
          <p:cNvSpPr txBox="1"/>
          <p:nvPr/>
        </p:nvSpPr>
        <p:spPr>
          <a:xfrm>
            <a:off x="777850" y="478712"/>
            <a:ext cx="710700" cy="178800"/>
          </a:xfrm>
          <a:prstGeom prst="rect">
            <a:avLst/>
          </a:prstGeom>
          <a:solidFill>
            <a:srgbClr val="1182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solidFill>
                  <a:srgbClr val="FFFFFF"/>
                </a:solidFill>
                <a:latin typeface="Comfortaa"/>
                <a:ea typeface="Comfortaa"/>
                <a:cs typeface="Comfortaa"/>
                <a:sym typeface="Comfortaa"/>
              </a:rPr>
              <a:t>Hypoglycemia</a:t>
            </a:r>
            <a:endParaRPr b="1" sz="500">
              <a:solidFill>
                <a:srgbClr val="FFFFFF"/>
              </a:solidFill>
              <a:latin typeface="Comfortaa"/>
              <a:ea typeface="Comfortaa"/>
              <a:cs typeface="Comfortaa"/>
              <a:sym typeface="Comfortaa"/>
            </a:endParaRPr>
          </a:p>
        </p:txBody>
      </p:sp>
      <p:cxnSp>
        <p:nvCxnSpPr>
          <p:cNvPr id="487" name="Google Shape;487;p27"/>
          <p:cNvCxnSpPr>
            <a:stCxn id="484" idx="3"/>
            <a:endCxn id="485" idx="1"/>
          </p:cNvCxnSpPr>
          <p:nvPr/>
        </p:nvCxnSpPr>
        <p:spPr>
          <a:xfrm flipH="1" rot="10800000">
            <a:off x="642900" y="168163"/>
            <a:ext cx="135000" cy="192900"/>
          </a:xfrm>
          <a:prstGeom prst="bentConnector3">
            <a:avLst>
              <a:gd fmla="val 49981" name="adj1"/>
            </a:avLst>
          </a:prstGeom>
          <a:noFill/>
          <a:ln cap="flat" cmpd="sng" w="9525">
            <a:solidFill>
              <a:srgbClr val="44546A"/>
            </a:solidFill>
            <a:prstDash val="solid"/>
            <a:round/>
            <a:headEnd len="med" w="med" type="none"/>
            <a:tailEnd len="med" w="med" type="none"/>
          </a:ln>
        </p:spPr>
      </p:cxnSp>
      <p:cxnSp>
        <p:nvCxnSpPr>
          <p:cNvPr id="488" name="Google Shape;488;p27"/>
          <p:cNvCxnSpPr>
            <a:stCxn id="484" idx="3"/>
            <a:endCxn id="486" idx="1"/>
          </p:cNvCxnSpPr>
          <p:nvPr/>
        </p:nvCxnSpPr>
        <p:spPr>
          <a:xfrm>
            <a:off x="642900" y="361063"/>
            <a:ext cx="135000" cy="207000"/>
          </a:xfrm>
          <a:prstGeom prst="bentConnector3">
            <a:avLst>
              <a:gd fmla="val 49981" name="adj1"/>
            </a:avLst>
          </a:prstGeom>
          <a:noFill/>
          <a:ln cap="flat" cmpd="sng" w="9525">
            <a:solidFill>
              <a:srgbClr val="44546A"/>
            </a:solidFill>
            <a:prstDash val="solid"/>
            <a:round/>
            <a:headEnd len="med" w="med" type="none"/>
            <a:tailEnd len="med" w="med" type="none"/>
          </a:ln>
        </p:spPr>
      </p:cxnSp>
      <p:pic>
        <p:nvPicPr>
          <p:cNvPr id="489" name="Google Shape;489;p27"/>
          <p:cNvPicPr preferRelativeResize="0"/>
          <p:nvPr/>
        </p:nvPicPr>
        <p:blipFill>
          <a:blip r:embed="rId7">
            <a:alphaModFix/>
          </a:blip>
          <a:stretch>
            <a:fillRect/>
          </a:stretch>
        </p:blipFill>
        <p:spPr>
          <a:xfrm>
            <a:off x="470700" y="274963"/>
            <a:ext cx="172200" cy="172200"/>
          </a:xfrm>
          <a:prstGeom prst="rect">
            <a:avLst/>
          </a:prstGeom>
          <a:noFill/>
          <a:ln>
            <a:noFill/>
          </a:ln>
        </p:spPr>
      </p:pic>
      <p:sp>
        <p:nvSpPr>
          <p:cNvPr id="490" name="Google Shape;490;p27"/>
          <p:cNvSpPr txBox="1"/>
          <p:nvPr/>
        </p:nvSpPr>
        <p:spPr>
          <a:xfrm>
            <a:off x="777850" y="284847"/>
            <a:ext cx="710700" cy="154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
                <a:latin typeface="Comfortaa"/>
                <a:ea typeface="Comfortaa"/>
                <a:cs typeface="Comfortaa"/>
                <a:sym typeface="Comfortaa"/>
              </a:rPr>
              <a:t>HHS=HONK</a:t>
            </a:r>
            <a:endParaRPr b="1" sz="500">
              <a:latin typeface="Comfortaa"/>
              <a:ea typeface="Comfortaa"/>
              <a:cs typeface="Comfortaa"/>
              <a:sym typeface="Comfortaa"/>
            </a:endParaRPr>
          </a:p>
        </p:txBody>
      </p:sp>
      <p:cxnSp>
        <p:nvCxnSpPr>
          <p:cNvPr id="491" name="Google Shape;491;p27"/>
          <p:cNvCxnSpPr>
            <a:stCxn id="489" idx="3"/>
            <a:endCxn id="490" idx="1"/>
          </p:cNvCxnSpPr>
          <p:nvPr/>
        </p:nvCxnSpPr>
        <p:spPr>
          <a:xfrm>
            <a:off x="642900" y="361062"/>
            <a:ext cx="135000" cy="900"/>
          </a:xfrm>
          <a:prstGeom prst="straightConnector1">
            <a:avLst/>
          </a:prstGeom>
          <a:noFill/>
          <a:ln cap="flat" cmpd="sng" w="9525">
            <a:solidFill>
              <a:schemeClr val="dk2"/>
            </a:solidFill>
            <a:prstDash val="solid"/>
            <a:round/>
            <a:headEnd len="med" w="med" type="none"/>
            <a:tailEnd len="med" w="med" type="none"/>
          </a:ln>
        </p:spPr>
      </p:cxnSp>
      <p:sp>
        <p:nvSpPr>
          <p:cNvPr id="492" name="Google Shape;492;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