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Exo"/>
      <p:regular r:id="rId23"/>
      <p:bold r:id="rId24"/>
      <p:italic r:id="rId25"/>
      <p:boldItalic r:id="rId26"/>
    </p:embeddedFont>
    <p:embeddedFont>
      <p:font typeface="Comfortaa"/>
      <p:regular r:id="rId27"/>
      <p:bold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CEB40D6-C8D8-4FE9-AED4-8A1F576B126A}">
  <a:tblStyle styleId="{1CEB40D6-C8D8-4FE9-AED4-8A1F576B12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Exo-bold.fntdata"/><Relationship Id="rId23" Type="http://schemas.openxmlformats.org/officeDocument/2006/relationships/font" Target="fonts/Ex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xo-boldItalic.fntdata"/><Relationship Id="rId25" Type="http://schemas.openxmlformats.org/officeDocument/2006/relationships/font" Target="fonts/Exo-italic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8c870260f494a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c8c870260f494ad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c8c870260f494ad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c8c870260f494ad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c8c870260f494ad_4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c8c870260f494ad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c8c870260f494ad_4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c8c870260f494ad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c8c870260f494ad_4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c8c870260f494ad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c8c870260f494ad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3c8c870260f494ad_4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c8c870260f494ad_4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c8c870260f494ad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8c870260f494ad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8c870260f494ad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8c870260f494ad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c8c870260f494ad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c8c870260f494ad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c8c870260f494ad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8c870260f494ad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c8c870260f494ad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c8c870260f494ad_2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c8c870260f494ad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c8c870260f494ad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c8c870260f494ad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c8c870260f494ad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c8c870260f494ad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c8c870260f494ad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c8c870260f494ad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Century Gothic"/>
              <a:buNone/>
              <a:defRPr i="0" sz="4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2.png"/><Relationship Id="rId13" Type="http://schemas.openxmlformats.org/officeDocument/2006/relationships/image" Target="../media/image14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20.png"/><Relationship Id="rId5" Type="http://schemas.openxmlformats.org/officeDocument/2006/relationships/hyperlink" Target="https://docs.google.com/document/d/1-KnYWkqLLhYZ_qz-yVT_zvssd6mwdZX45OlgGZvFlcM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5.xml"/><Relationship Id="rId4" Type="http://schemas.openxmlformats.org/officeDocument/2006/relationships/slide" Target="/ppt/slides/slide4.xml"/><Relationship Id="rId5" Type="http://schemas.openxmlformats.org/officeDocument/2006/relationships/slide" Target="/ppt/slides/slide7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25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610587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Thyroid Hormones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and Thermogenesis 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1" name="Google Shape;81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2" name="Google Shape;82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4" name="Google Shape;84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3421050" y="4918525"/>
            <a:ext cx="23019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Biochemistry teamwork 438 - Endocrine Block</a:t>
            </a:r>
            <a:endParaRPr sz="800">
              <a:solidFill>
                <a:srgbClr val="B7B7B7"/>
              </a:solidFill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6138" y="1197375"/>
            <a:ext cx="2748600" cy="27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26" y="3228584"/>
            <a:ext cx="913432" cy="86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4375" y="2225350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734" y="994125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12018" y="2225346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8200" y="2115051"/>
            <a:ext cx="913425" cy="9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04867" y="-31375"/>
            <a:ext cx="733025" cy="7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8"/>
          <p:cNvSpPr/>
          <p:nvPr/>
        </p:nvSpPr>
        <p:spPr>
          <a:xfrm rot="5400000">
            <a:off x="2647725" y="-381650"/>
            <a:ext cx="475800" cy="5001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sz="4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2" name="Google Shape;452;p28"/>
          <p:cNvSpPr txBox="1"/>
          <p:nvPr/>
        </p:nvSpPr>
        <p:spPr>
          <a:xfrm>
            <a:off x="336225" y="1828238"/>
            <a:ext cx="5098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Facultative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: On-demand extra heat production from metabolic activity in brown adipose tissue, skeletal muscle, etc.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28"/>
          <p:cNvSpPr/>
          <p:nvPr/>
        </p:nvSpPr>
        <p:spPr>
          <a:xfrm rot="5400000">
            <a:off x="7144125" y="606463"/>
            <a:ext cx="473400" cy="301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sz="4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4" name="Google Shape;454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28"/>
          <p:cNvSpPr txBox="1"/>
          <p:nvPr/>
        </p:nvSpPr>
        <p:spPr>
          <a:xfrm>
            <a:off x="1786700" y="68925"/>
            <a:ext cx="565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Thermogenesis (Heat production)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57" name="Google Shape;457;p28"/>
          <p:cNvCxnSpPr/>
          <p:nvPr/>
        </p:nvCxnSpPr>
        <p:spPr>
          <a:xfrm>
            <a:off x="362880" y="887070"/>
            <a:ext cx="8436900" cy="0"/>
          </a:xfrm>
          <a:prstGeom prst="straightConnector1">
            <a:avLst/>
          </a:prstGeom>
          <a:noFill/>
          <a:ln cap="flat" cmpd="sng" w="25400">
            <a:solidFill>
              <a:srgbClr val="576868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458" name="Google Shape;458;p28"/>
          <p:cNvGrpSpPr/>
          <p:nvPr/>
        </p:nvGrpSpPr>
        <p:grpSpPr>
          <a:xfrm>
            <a:off x="1062977" y="721647"/>
            <a:ext cx="1047499" cy="311573"/>
            <a:chOff x="1835696" y="2517293"/>
            <a:chExt cx="792000" cy="792000"/>
          </a:xfrm>
        </p:grpSpPr>
        <p:sp>
          <p:nvSpPr>
            <p:cNvPr id="459" name="Google Shape;459;p28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1" name="Google Shape;461;p28"/>
          <p:cNvGrpSpPr/>
          <p:nvPr/>
        </p:nvGrpSpPr>
        <p:grpSpPr>
          <a:xfrm>
            <a:off x="3056015" y="721647"/>
            <a:ext cx="1047499" cy="311573"/>
            <a:chOff x="1835696" y="2517293"/>
            <a:chExt cx="792000" cy="792000"/>
          </a:xfrm>
        </p:grpSpPr>
        <p:sp>
          <p:nvSpPr>
            <p:cNvPr id="462" name="Google Shape;462;p28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28"/>
          <p:cNvGrpSpPr/>
          <p:nvPr/>
        </p:nvGrpSpPr>
        <p:grpSpPr>
          <a:xfrm>
            <a:off x="7056011" y="721659"/>
            <a:ext cx="1047499" cy="311573"/>
            <a:chOff x="5680238" y="2133281"/>
            <a:chExt cx="792000" cy="792000"/>
          </a:xfrm>
        </p:grpSpPr>
        <p:sp>
          <p:nvSpPr>
            <p:cNvPr id="465" name="Google Shape;465;p28"/>
            <p:cNvSpPr/>
            <p:nvPr/>
          </p:nvSpPr>
          <p:spPr>
            <a:xfrm>
              <a:off x="5680238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5746200" y="2199243"/>
              <a:ext cx="660300" cy="660300"/>
            </a:xfrm>
            <a:prstGeom prst="diamond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 txBox="1"/>
          <p:nvPr/>
        </p:nvSpPr>
        <p:spPr>
          <a:xfrm>
            <a:off x="565774" y="1055625"/>
            <a:ext cx="20712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Humans are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homeothermic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(keep constant body temp.)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2642860" y="1055625"/>
            <a:ext cx="20712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Tightly controlled 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 homeostasis</a:t>
            </a:r>
            <a:endParaRPr b="1"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9" name="Google Shape;469;p28"/>
          <p:cNvSpPr txBox="1"/>
          <p:nvPr/>
        </p:nvSpPr>
        <p:spPr>
          <a:xfrm>
            <a:off x="4719948" y="1055625"/>
            <a:ext cx="20712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Thermogenesis is of two types: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70" name="Google Shape;470;p28"/>
          <p:cNvSpPr txBox="1"/>
          <p:nvPr/>
        </p:nvSpPr>
        <p:spPr>
          <a:xfrm>
            <a:off x="6797025" y="1055625"/>
            <a:ext cx="216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Facultative thermogenesis in brown adipose tissue is stimulated by sympathetic nervous system</a:t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471" name="Google Shape;471;p28"/>
          <p:cNvGrpSpPr/>
          <p:nvPr/>
        </p:nvGrpSpPr>
        <p:grpSpPr>
          <a:xfrm>
            <a:off x="5056018" y="721659"/>
            <a:ext cx="1047499" cy="311573"/>
            <a:chOff x="4168070" y="2133281"/>
            <a:chExt cx="792000" cy="792000"/>
          </a:xfrm>
        </p:grpSpPr>
        <p:sp>
          <p:nvSpPr>
            <p:cNvPr id="472" name="Google Shape;472;p28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6D9EEB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4" name="Google Shape;474;p28"/>
          <p:cNvCxnSpPr>
            <a:stCxn id="469" idx="2"/>
            <a:endCxn id="453" idx="1"/>
          </p:cNvCxnSpPr>
          <p:nvPr/>
        </p:nvCxnSpPr>
        <p:spPr>
          <a:xfrm flipH="1" rot="-5400000">
            <a:off x="6393648" y="890025"/>
            <a:ext cx="349200" cy="16254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28"/>
          <p:cNvCxnSpPr>
            <a:stCxn id="469" idx="2"/>
            <a:endCxn id="451" idx="1"/>
          </p:cNvCxnSpPr>
          <p:nvPr/>
        </p:nvCxnSpPr>
        <p:spPr>
          <a:xfrm rot="5400000">
            <a:off x="4144098" y="269775"/>
            <a:ext cx="353100" cy="2869800"/>
          </a:xfrm>
          <a:prstGeom prst="curvedConnector3">
            <a:avLst>
              <a:gd fmla="val 4998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28"/>
          <p:cNvSpPr txBox="1"/>
          <p:nvPr/>
        </p:nvSpPr>
        <p:spPr>
          <a:xfrm>
            <a:off x="6038525" y="1866238"/>
            <a:ext cx="27126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Obligatory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Heat production due to basal metabolic rate</a:t>
            </a:r>
            <a:endParaRPr/>
          </a:p>
        </p:txBody>
      </p:sp>
      <p:sp>
        <p:nvSpPr>
          <p:cNvPr id="477" name="Google Shape;477;p28"/>
          <p:cNvSpPr txBox="1"/>
          <p:nvPr/>
        </p:nvSpPr>
        <p:spPr>
          <a:xfrm>
            <a:off x="177250" y="3158175"/>
            <a:ext cx="40989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Thyroid hormone plays essential roles in thermogenesis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It upregulates body temperature set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by the brain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It acts centrally on the hypothalamus that controls brown adipose tissue for thermogenesis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28"/>
          <p:cNvSpPr/>
          <p:nvPr/>
        </p:nvSpPr>
        <p:spPr>
          <a:xfrm>
            <a:off x="177256" y="2756700"/>
            <a:ext cx="3549300" cy="311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28"/>
          <p:cNvSpPr txBox="1"/>
          <p:nvPr/>
        </p:nvSpPr>
        <p:spPr>
          <a:xfrm>
            <a:off x="498100" y="2753100"/>
            <a:ext cx="30000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Thyroid Hormone and Thermogenesis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336225" y="2820925"/>
            <a:ext cx="215256" cy="198320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8"/>
          <p:cNvSpPr txBox="1"/>
          <p:nvPr/>
        </p:nvSpPr>
        <p:spPr>
          <a:xfrm>
            <a:off x="3994225" y="2571749"/>
            <a:ext cx="1242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Classical,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peripheral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28"/>
          <p:cNvSpPr txBox="1"/>
          <p:nvPr/>
        </p:nvSpPr>
        <p:spPr>
          <a:xfrm>
            <a:off x="4018075" y="3127475"/>
            <a:ext cx="1489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Body tissue cells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(muscle, liver)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28"/>
          <p:cNvSpPr txBox="1"/>
          <p:nvPr/>
        </p:nvSpPr>
        <p:spPr>
          <a:xfrm>
            <a:off x="4018075" y="4238477"/>
            <a:ext cx="18108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Activates certain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enzymes by an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unknown mechanism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28"/>
          <p:cNvSpPr txBox="1"/>
          <p:nvPr/>
        </p:nvSpPr>
        <p:spPr>
          <a:xfrm>
            <a:off x="7318773" y="2581063"/>
            <a:ext cx="1810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New: Central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brown fat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28"/>
          <p:cNvSpPr txBox="1"/>
          <p:nvPr/>
        </p:nvSpPr>
        <p:spPr>
          <a:xfrm>
            <a:off x="7485875" y="3036950"/>
            <a:ext cx="16581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Hypothalamus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28"/>
          <p:cNvSpPr txBox="1"/>
          <p:nvPr/>
        </p:nvSpPr>
        <p:spPr>
          <a:xfrm>
            <a:off x="7485875" y="3590750"/>
            <a:ext cx="1658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Activates brown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adipose tissue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28"/>
          <p:cNvSpPr txBox="1"/>
          <p:nvPr/>
        </p:nvSpPr>
        <p:spPr>
          <a:xfrm>
            <a:off x="7638275" y="4362825"/>
            <a:ext cx="13533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Increased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body energy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expenditure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28"/>
          <p:cNvSpPr txBox="1"/>
          <p:nvPr/>
        </p:nvSpPr>
        <p:spPr>
          <a:xfrm>
            <a:off x="5595225" y="2601600"/>
            <a:ext cx="1788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entury Gothic"/>
                <a:ea typeface="Century Gothic"/>
                <a:cs typeface="Century Gothic"/>
                <a:sym typeface="Century Gothic"/>
              </a:rPr>
              <a:t>Thyroid hormone (T3)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28"/>
          <p:cNvSpPr txBox="1"/>
          <p:nvPr/>
        </p:nvSpPr>
        <p:spPr>
          <a:xfrm>
            <a:off x="5986725" y="4557975"/>
            <a:ext cx="1422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THERMOGENESIS</a:t>
            </a:r>
            <a:endParaRPr b="1"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90" name="Google Shape;490;p28"/>
          <p:cNvCxnSpPr/>
          <p:nvPr/>
        </p:nvCxnSpPr>
        <p:spPr>
          <a:xfrm flipH="1">
            <a:off x="5310284" y="2900734"/>
            <a:ext cx="322800" cy="2478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28"/>
          <p:cNvCxnSpPr/>
          <p:nvPr/>
        </p:nvCxnSpPr>
        <p:spPr>
          <a:xfrm>
            <a:off x="7337426" y="2901950"/>
            <a:ext cx="258300" cy="2241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2" name="Google Shape;492;p28"/>
          <p:cNvCxnSpPr/>
          <p:nvPr/>
        </p:nvCxnSpPr>
        <p:spPr>
          <a:xfrm flipH="1">
            <a:off x="4613129" y="3714055"/>
            <a:ext cx="5100" cy="4584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28"/>
          <p:cNvCxnSpPr/>
          <p:nvPr/>
        </p:nvCxnSpPr>
        <p:spPr>
          <a:xfrm>
            <a:off x="8173721" y="3338830"/>
            <a:ext cx="300" cy="2832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4" name="Google Shape;494;p28"/>
          <p:cNvCxnSpPr/>
          <p:nvPr/>
        </p:nvCxnSpPr>
        <p:spPr>
          <a:xfrm>
            <a:off x="8173721" y="4100830"/>
            <a:ext cx="300" cy="2832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5" name="Google Shape;495;p28"/>
          <p:cNvCxnSpPr/>
          <p:nvPr/>
        </p:nvCxnSpPr>
        <p:spPr>
          <a:xfrm rot="10800000">
            <a:off x="7310764" y="4750069"/>
            <a:ext cx="313200" cy="15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28"/>
          <p:cNvCxnSpPr/>
          <p:nvPr/>
        </p:nvCxnSpPr>
        <p:spPr>
          <a:xfrm>
            <a:off x="5720933" y="4744645"/>
            <a:ext cx="325500" cy="24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7" name="Google Shape;497;p28"/>
          <p:cNvSpPr/>
          <p:nvPr/>
        </p:nvSpPr>
        <p:spPr>
          <a:xfrm>
            <a:off x="3887025" y="2502950"/>
            <a:ext cx="5001300" cy="2526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9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3" name="Google Shape;503;p2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29"/>
          <p:cNvSpPr txBox="1"/>
          <p:nvPr/>
        </p:nvSpPr>
        <p:spPr>
          <a:xfrm>
            <a:off x="146550" y="1268625"/>
            <a:ext cx="2713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Two concepts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of thyroid thermogenesis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5" name="Google Shape;505;p29"/>
          <p:cNvSpPr txBox="1"/>
          <p:nvPr/>
        </p:nvSpPr>
        <p:spPr>
          <a:xfrm>
            <a:off x="1786700" y="68925"/>
            <a:ext cx="5657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Thermogenesis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06" name="Google Shape;506;p29"/>
          <p:cNvPicPr preferRelativeResize="0"/>
          <p:nvPr/>
        </p:nvPicPr>
        <p:blipFill rotWithShape="1">
          <a:blip r:embed="rId3">
            <a:alphaModFix/>
          </a:blip>
          <a:srcRect b="11751" l="54949" r="2417" t="24554"/>
          <a:stretch/>
        </p:blipFill>
        <p:spPr>
          <a:xfrm>
            <a:off x="433037" y="2200705"/>
            <a:ext cx="2427027" cy="22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9"/>
          <p:cNvSpPr txBox="1"/>
          <p:nvPr/>
        </p:nvSpPr>
        <p:spPr>
          <a:xfrm>
            <a:off x="3240725" y="1224150"/>
            <a:ext cx="5657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In respiratory chain, some protons re-enter the mitochondrial matrix thru uncoupling proteins (UCPs) without ATP synthesis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These protons are released as heat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Thyroid hormone regulates mitochondrial UCPs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Examples: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UCP1 in brown adipose tissue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UCP3 in muscle, other tissues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29"/>
          <p:cNvPicPr preferRelativeResize="0"/>
          <p:nvPr/>
        </p:nvPicPr>
        <p:blipFill rotWithShape="1">
          <a:blip r:embed="rId4">
            <a:alphaModFix/>
          </a:blip>
          <a:srcRect b="18910" l="77195" r="451" t="43001"/>
          <a:stretch/>
        </p:blipFill>
        <p:spPr>
          <a:xfrm>
            <a:off x="7135050" y="2792400"/>
            <a:ext cx="1839578" cy="195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9"/>
          <p:cNvPicPr preferRelativeResize="0"/>
          <p:nvPr/>
        </p:nvPicPr>
        <p:blipFill rotWithShape="1">
          <a:blip r:embed="rId5">
            <a:alphaModFix/>
          </a:blip>
          <a:srcRect b="17771" l="54889" r="1117" t="48550"/>
          <a:stretch/>
        </p:blipFill>
        <p:spPr>
          <a:xfrm>
            <a:off x="3040357" y="2792400"/>
            <a:ext cx="4094694" cy="1959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29"/>
          <p:cNvCxnSpPr/>
          <p:nvPr/>
        </p:nvCxnSpPr>
        <p:spPr>
          <a:xfrm>
            <a:off x="2960867" y="854103"/>
            <a:ext cx="0" cy="4231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0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1769800" y="13273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1769800" y="19178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1769800" y="25082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30"/>
          <p:cNvSpPr/>
          <p:nvPr/>
        </p:nvSpPr>
        <p:spPr>
          <a:xfrm>
            <a:off x="1769800" y="30987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30"/>
          <p:cNvSpPr/>
          <p:nvPr/>
        </p:nvSpPr>
        <p:spPr>
          <a:xfrm>
            <a:off x="1769800" y="36891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30"/>
          <p:cNvSpPr txBox="1"/>
          <p:nvPr>
            <p:ph idx="1" type="body"/>
          </p:nvPr>
        </p:nvSpPr>
        <p:spPr>
          <a:xfrm>
            <a:off x="2298738" y="12796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Thyroid hormones are synthesized in the thyroid gland by iodination, coupling and binding to thyroglobulin protein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523" name="Google Shape;523;p30"/>
          <p:cNvSpPr txBox="1"/>
          <p:nvPr>
            <p:ph idx="1" type="body"/>
          </p:nvPr>
        </p:nvSpPr>
        <p:spPr>
          <a:xfrm>
            <a:off x="2298738" y="187010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Thyroid hormones regulate metabolism and thermogenesis in the body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524" name="Google Shape;524;p30"/>
          <p:cNvSpPr txBox="1"/>
          <p:nvPr>
            <p:ph idx="1" type="body"/>
          </p:nvPr>
        </p:nvSpPr>
        <p:spPr>
          <a:xfrm>
            <a:off x="2298713" y="24605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It is regulated by hypothalamic-pituitary-thyroid axis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525" name="Google Shape;525;p30"/>
          <p:cNvSpPr txBox="1"/>
          <p:nvPr>
            <p:ph idx="1" type="body"/>
          </p:nvPr>
        </p:nvSpPr>
        <p:spPr>
          <a:xfrm>
            <a:off x="2298738" y="305100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Thyroid function tests such as TSH, total and free T</a:t>
            </a:r>
            <a:r>
              <a:rPr b="1" baseline="-25000" lang="en" sz="900">
                <a:solidFill>
                  <a:schemeClr val="dk1"/>
                </a:solidFill>
              </a:rPr>
              <a:t>4</a:t>
            </a:r>
            <a:r>
              <a:rPr b="1" lang="en" sz="900">
                <a:solidFill>
                  <a:schemeClr val="dk1"/>
                </a:solidFill>
              </a:rPr>
              <a:t> and T</a:t>
            </a:r>
            <a:r>
              <a:rPr b="1" baseline="-25000" lang="en" sz="900">
                <a:solidFill>
                  <a:schemeClr val="dk1"/>
                </a:solidFill>
              </a:rPr>
              <a:t>3</a:t>
            </a:r>
            <a:r>
              <a:rPr b="1" lang="en" sz="900">
                <a:solidFill>
                  <a:schemeClr val="dk1"/>
                </a:solidFill>
              </a:rPr>
              <a:t>, and antibodies help diagnose and follow up thyroid disorders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526" name="Google Shape;526;p30"/>
          <p:cNvSpPr txBox="1"/>
          <p:nvPr>
            <p:ph idx="1" type="body"/>
          </p:nvPr>
        </p:nvSpPr>
        <p:spPr>
          <a:xfrm>
            <a:off x="2251738" y="36414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</a:rPr>
              <a:t>Goiter, hypo- and hyperthyroidism are due to abnormalities in thyroid functions</a:t>
            </a:r>
            <a:endParaRPr b="1" sz="900">
              <a:solidFill>
                <a:srgbClr val="434343"/>
              </a:solidFill>
            </a:endParaRPr>
          </a:p>
        </p:txBody>
      </p:sp>
      <p:sp>
        <p:nvSpPr>
          <p:cNvPr id="527" name="Google Shape;527;p3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30"/>
          <p:cNvSpPr/>
          <p:nvPr/>
        </p:nvSpPr>
        <p:spPr>
          <a:xfrm>
            <a:off x="8804051" y="75"/>
            <a:ext cx="337617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1"/>
          <p:cNvSpPr txBox="1"/>
          <p:nvPr/>
        </p:nvSpPr>
        <p:spPr>
          <a:xfrm>
            <a:off x="2147513" y="412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4" name="Google Shape;534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5" name="Google Shape;535;p3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36" name="Google Shape;536;p31"/>
          <p:cNvGraphicFramePr/>
          <p:nvPr/>
        </p:nvGraphicFramePr>
        <p:xfrm>
          <a:off x="91820" y="4877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{1CEB40D6-C8D8-4FE9-AED4-8A1F576B126A}</a:tableStyleId>
              </a:tblPr>
              <a:tblGrid>
                <a:gridCol w="1348550"/>
                <a:gridCol w="1725975"/>
                <a:gridCol w="1961925"/>
                <a:gridCol w="1961925"/>
                <a:gridCol w="1961925"/>
              </a:tblGrid>
              <a:tr h="28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Thyroid Hormones </a:t>
                      </a:r>
                      <a:endParaRPr b="1" sz="600">
                        <a:solidFill>
                          <a:srgbClr val="FFFFFF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 hMerge="1"/>
                <a:tc hMerge="1"/>
                <a:tc hMerge="1"/>
              </a:tr>
              <a:tr h="27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Types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Thyroxine </a:t>
                      </a:r>
                      <a:r>
                        <a:rPr b="1" lang="en" sz="9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 T</a:t>
                      </a:r>
                      <a:r>
                        <a:rPr b="1" baseline="-25000" lang="en" sz="9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</a:t>
                      </a:r>
                      <a:r>
                        <a:rPr b="1" lang="en" sz="9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Tri-iodothyronine </a:t>
                      </a:r>
                      <a:r>
                        <a:rPr b="1" lang="en" sz="9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 T</a:t>
                      </a:r>
                      <a:r>
                        <a:rPr b="1" baseline="-25000" lang="en" sz="9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 </a:t>
                      </a:r>
                      <a:r>
                        <a:rPr b="1" lang="en" sz="9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</a:t>
                      </a:r>
                      <a:endParaRPr sz="90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1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</a:t>
                      </a:r>
                      <a:endParaRPr sz="600">
                        <a:solidFill>
                          <a:srgbClr val="666666"/>
                        </a:solidFill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maturation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thermogenesis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6D9EE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metabolic regulation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stimulates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the metabolic rate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Affects the rate of metabolisim</a:t>
                      </a:r>
                      <a:endParaRPr sz="600">
                        <a:latin typeface="Exo"/>
                        <a:ea typeface="Exo"/>
                        <a:cs typeface="Exo"/>
                        <a:sym typeface="Exo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Clinical evidence</a:t>
                      </a:r>
                      <a:endParaRPr b="1" sz="10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untreated congenital hypothyroidism </a:t>
                      </a:r>
                      <a:r>
                        <a:rPr lang="en" sz="10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permanent brain damage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hyopthyroid pationts have high serum cholesterol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Regulation of Secretion</a:t>
                      </a:r>
                      <a:endParaRPr b="1"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hypothalamic-pituitary-thyroid axis: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hypothalamus </a:t>
                      </a:r>
                      <a:r>
                        <a:rPr lang="en" sz="10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thyrotropin releasing hormone (TRH) </a:t>
                      </a:r>
                      <a:r>
                        <a:rPr lang="en" sz="10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pituitary</a:t>
                      </a:r>
                      <a:r>
                        <a:rPr lang="en" sz="10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thyroid stimulating hormone (TSH)</a:t>
                      </a:r>
                      <a:r>
                        <a:rPr lang="en" sz="10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thyroid </a:t>
                      </a:r>
                      <a:r>
                        <a:rPr lang="en" sz="10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produce T3/T4 </a:t>
                      </a:r>
                      <a:r>
                        <a:rPr lang="en" sz="1000">
                          <a:solidFill>
                            <a:srgbClr val="4A86E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negative feedback (stops secretion)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7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Thyroid Function Tests </a:t>
                      </a:r>
                      <a:endParaRPr b="1"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TSH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Highly sensitive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or free T</a:t>
                      </a:r>
                      <a:r>
                        <a:rPr baseline="-25000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baseline="-2500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Monitors thyroid </a:t>
                      </a:r>
                      <a:r>
                        <a:rPr b="1" lang="en" sz="10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treatment</a:t>
                      </a:r>
                      <a:endParaRPr baseline="-2500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or free T</a:t>
                      </a:r>
                      <a:r>
                        <a:rPr baseline="-25000"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baseline="-2500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thyrotoxicosis</a:t>
                      </a:r>
                      <a:endParaRPr baseline="-25000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Antibodies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Autoimmune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disease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7" name="Google Shape;537;p31"/>
          <p:cNvSpPr/>
          <p:nvPr/>
        </p:nvSpPr>
        <p:spPr>
          <a:xfrm>
            <a:off x="4434475" y="3219450"/>
            <a:ext cx="1647000" cy="3936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hyperthyroidism</a:t>
            </a:r>
            <a:endParaRPr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Hyperstimulation of thyroid gland by pituitary gland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2224200" y="3272847"/>
            <a:ext cx="2119200" cy="353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primary: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failiar of thyroid gland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31"/>
          <p:cNvSpPr/>
          <p:nvPr/>
        </p:nvSpPr>
        <p:spPr>
          <a:xfrm>
            <a:off x="2224200" y="3782925"/>
            <a:ext cx="2119200" cy="684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secondary: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of the pituitary gland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of the hypothalamic-pituitary-thyroid axis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91850" y="3232950"/>
            <a:ext cx="1647000" cy="3936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hypothyroidism</a:t>
            </a:r>
            <a:endParaRPr sz="9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Deficiency of thyroid hormones</a:t>
            </a:r>
            <a:endParaRPr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541" name="Google Shape;541;p31"/>
          <p:cNvCxnSpPr>
            <a:stCxn id="540" idx="3"/>
            <a:endCxn id="538" idx="1"/>
          </p:cNvCxnSpPr>
          <p:nvPr/>
        </p:nvCxnSpPr>
        <p:spPr>
          <a:xfrm>
            <a:off x="1738850" y="3429750"/>
            <a:ext cx="485400" cy="198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31"/>
          <p:cNvCxnSpPr>
            <a:stCxn id="540" idx="3"/>
            <a:endCxn id="539" idx="1"/>
          </p:cNvCxnSpPr>
          <p:nvPr/>
        </p:nvCxnSpPr>
        <p:spPr>
          <a:xfrm>
            <a:off x="1738850" y="3429750"/>
            <a:ext cx="485400" cy="6954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3" name="Google Shape;543;p31"/>
          <p:cNvSpPr txBox="1"/>
          <p:nvPr/>
        </p:nvSpPr>
        <p:spPr>
          <a:xfrm>
            <a:off x="91850" y="4578150"/>
            <a:ext cx="1647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Replacement therapy with levothyroxine </a:t>
            </a:r>
            <a:r>
              <a:rPr b="1"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(T4)</a:t>
            </a:r>
            <a:endParaRPr b="1" sz="10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31"/>
          <p:cNvSpPr/>
          <p:nvPr/>
        </p:nvSpPr>
        <p:spPr>
          <a:xfrm>
            <a:off x="2224200" y="4644447"/>
            <a:ext cx="2119200" cy="3537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Non-thyroidal illness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45" name="Google Shape;545;p31"/>
          <p:cNvCxnSpPr>
            <a:stCxn id="540" idx="3"/>
            <a:endCxn id="544" idx="1"/>
          </p:cNvCxnSpPr>
          <p:nvPr/>
        </p:nvCxnSpPr>
        <p:spPr>
          <a:xfrm>
            <a:off x="1738850" y="3429750"/>
            <a:ext cx="485400" cy="13914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6" name="Google Shape;546;p31"/>
          <p:cNvCxnSpPr>
            <a:stCxn id="540" idx="2"/>
            <a:endCxn id="543" idx="0"/>
          </p:cNvCxnSpPr>
          <p:nvPr/>
        </p:nvCxnSpPr>
        <p:spPr>
          <a:xfrm>
            <a:off x="915350" y="3626550"/>
            <a:ext cx="0" cy="951600"/>
          </a:xfrm>
          <a:prstGeom prst="straightConnector1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7" name="Google Shape;547;p31"/>
          <p:cNvSpPr txBox="1"/>
          <p:nvPr/>
        </p:nvSpPr>
        <p:spPr>
          <a:xfrm rot="-5400000">
            <a:off x="381650" y="3682351"/>
            <a:ext cx="974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sz="10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31"/>
          <p:cNvSpPr/>
          <p:nvPr/>
        </p:nvSpPr>
        <p:spPr>
          <a:xfrm>
            <a:off x="6425975" y="3186750"/>
            <a:ext cx="2542800" cy="459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Graves’ disease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common cause of hyperthyroidism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31"/>
          <p:cNvSpPr txBox="1"/>
          <p:nvPr/>
        </p:nvSpPr>
        <p:spPr>
          <a:xfrm>
            <a:off x="4434475" y="4492750"/>
            <a:ext cx="1647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Antithyroid drugs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Radioiodine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Surgery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0" name="Google Shape;550;p31"/>
          <p:cNvCxnSpPr>
            <a:stCxn id="537" idx="2"/>
            <a:endCxn id="549" idx="0"/>
          </p:cNvCxnSpPr>
          <p:nvPr/>
        </p:nvCxnSpPr>
        <p:spPr>
          <a:xfrm>
            <a:off x="5257975" y="3613050"/>
            <a:ext cx="0" cy="879600"/>
          </a:xfrm>
          <a:prstGeom prst="straightConnector1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1" name="Google Shape;551;p31"/>
          <p:cNvSpPr txBox="1"/>
          <p:nvPr/>
        </p:nvSpPr>
        <p:spPr>
          <a:xfrm rot="-5400000">
            <a:off x="4733841" y="3630027"/>
            <a:ext cx="974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sz="10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6426050" y="3771425"/>
            <a:ext cx="2542800" cy="695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Diagnosis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Suppressed TSH level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Raised thyroid hormones levels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Confirms primary hyperthyroidism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6401150" y="4592500"/>
            <a:ext cx="2542800" cy="459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Problems in diagnosis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serum T4 varies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Char char="●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estrogens in pregnancy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54" name="Google Shape;554;p31"/>
          <p:cNvCxnSpPr>
            <a:stCxn id="537" idx="3"/>
            <a:endCxn id="548" idx="1"/>
          </p:cNvCxnSpPr>
          <p:nvPr/>
        </p:nvCxnSpPr>
        <p:spPr>
          <a:xfrm>
            <a:off x="6081475" y="3416250"/>
            <a:ext cx="344400" cy="600"/>
          </a:xfrm>
          <a:prstGeom prst="curvedConnector3">
            <a:avLst>
              <a:gd fmla="val 5001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31"/>
          <p:cNvCxnSpPr>
            <a:stCxn id="537" idx="3"/>
            <a:endCxn id="552" idx="1"/>
          </p:cNvCxnSpPr>
          <p:nvPr/>
        </p:nvCxnSpPr>
        <p:spPr>
          <a:xfrm>
            <a:off x="6081475" y="3416250"/>
            <a:ext cx="344700" cy="702900"/>
          </a:xfrm>
          <a:prstGeom prst="curvedConnector3">
            <a:avLst>
              <a:gd fmla="val 4998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31"/>
          <p:cNvCxnSpPr>
            <a:stCxn id="537" idx="3"/>
            <a:endCxn id="553" idx="1"/>
          </p:cNvCxnSpPr>
          <p:nvPr/>
        </p:nvCxnSpPr>
        <p:spPr>
          <a:xfrm>
            <a:off x="6081475" y="3416250"/>
            <a:ext cx="319800" cy="1405800"/>
          </a:xfrm>
          <a:prstGeom prst="curvedConnector3">
            <a:avLst>
              <a:gd fmla="val 4998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/>
          <p:nvPr/>
        </p:nvSpPr>
        <p:spPr>
          <a:xfrm>
            <a:off x="53475" y="604250"/>
            <a:ext cx="5892000" cy="446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MCQs :</a:t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hyperthyroidisim is caused by?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hypostimulation of thyroid gland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graves’disease  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hashimoto’s thyroiditis             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severe iodine deficiency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function tests are first-line test for diagnosis of thyroid dysfunction in the case of hyperthyroidisim?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T4 and free T3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T3 and TSH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T4 and TSH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T4 and antibodies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Thyroid hormone regulates which  mitochondrial UCPs ?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UCP1 in brown adipose tissue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UCP3 in the liver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UCP3 in brown adipose tissue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UCP1 in muscle, and other tissues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One of the symptoms of hypothyroidism is: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Fatigue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                                          b)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Intolerance to cold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 gain.      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d)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of the above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person with untreated hypothyroidism may also have: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cholesterol.                       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blood pressure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blood sugar             </a:t>
            </a:r>
            <a:r>
              <a:rPr b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d) </a:t>
            </a:r>
            <a:r>
              <a:rPr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None of the above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symptoms of hypothyroidism may be difficult to detect, so the condition can best be diagnosed with: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An MRI scan.                                                      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b)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An ultrasound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c)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 thyroid stimulating hormone test (TSH).       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d)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A hemoglobin test or hematocrit test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32"/>
          <p:cNvSpPr txBox="1"/>
          <p:nvPr/>
        </p:nvSpPr>
        <p:spPr>
          <a:xfrm>
            <a:off x="6002750" y="6042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 u="sng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 the mechanism of regulation of thyroid hormone secretion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state the two types of thermogenesis and the difference between them?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3 of thyroid hormone action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enumerate 4 causes of hypothyroidism 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32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   b      2)   c       3)    a      4)  d     5)  a   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c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32"/>
          <p:cNvSpPr txBox="1"/>
          <p:nvPr/>
        </p:nvSpPr>
        <p:spPr>
          <a:xfrm>
            <a:off x="5885450" y="2842188"/>
            <a:ext cx="1977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32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SAQs </a:t>
            </a:r>
            <a:r>
              <a:rPr b="1" i="0" lang="en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</a:t>
            </a:r>
            <a:r>
              <a:rPr b="1" lang="en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32"/>
          <p:cNvSpPr txBox="1"/>
          <p:nvPr/>
        </p:nvSpPr>
        <p:spPr>
          <a:xfrm>
            <a:off x="6002900" y="358929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" sz="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action="ppaction://hlinksldjump" r:id="rId3"/>
              </a:rPr>
              <a:t>Slide 5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obligatory: its due to basal metabolic rate 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facultative: its an on-demand extra heat production 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" sz="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action="ppaction://hlinksldjump" r:id="rId4"/>
              </a:rPr>
              <a:t>Slide 4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" sz="6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action="ppaction://hlinksldjump" r:id="rId5"/>
              </a:rPr>
              <a:t>slide 7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32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Quiz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3"/>
          <p:cNvSpPr txBox="1"/>
          <p:nvPr/>
        </p:nvSpPr>
        <p:spPr>
          <a:xfrm>
            <a:off x="181500" y="1623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33"/>
          <p:cNvSpPr txBox="1"/>
          <p:nvPr/>
        </p:nvSpPr>
        <p:spPr>
          <a:xfrm>
            <a:off x="203168" y="1370750"/>
            <a:ext cx="1931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Ajeed Al-Rashoud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Amira AlDakhilalla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Leena Alnassar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33"/>
          <p:cNvSpPr txBox="1"/>
          <p:nvPr/>
        </p:nvSpPr>
        <p:spPr>
          <a:xfrm>
            <a:off x="338925" y="4592725"/>
            <a:ext cx="1659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33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3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3"/>
          <p:cNvSpPr txBox="1"/>
          <p:nvPr/>
        </p:nvSpPr>
        <p:spPr>
          <a:xfrm>
            <a:off x="5230688" y="6513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b="1" lang="en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goal should scare you        a little and excite you a lot!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33"/>
          <p:cNvSpPr txBox="1"/>
          <p:nvPr/>
        </p:nvSpPr>
        <p:spPr>
          <a:xfrm>
            <a:off x="181500" y="969850"/>
            <a:ext cx="1454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3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33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583" name="Google Shape;583;p33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33"/>
          <p:cNvSpPr txBox="1"/>
          <p:nvPr/>
        </p:nvSpPr>
        <p:spPr>
          <a:xfrm>
            <a:off x="2632500" y="4592725"/>
            <a:ext cx="2159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33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Boys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3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7" name="Google Shape;587;p3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63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04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33"/>
          <p:cNvSpPr txBox="1"/>
          <p:nvPr/>
        </p:nvSpPr>
        <p:spPr>
          <a:xfrm>
            <a:off x="2277338" y="13705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Fares Aldokhayel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33"/>
          <p:cNvSpPr/>
          <p:nvPr/>
        </p:nvSpPr>
        <p:spPr>
          <a:xfrm>
            <a:off x="360212" y="193805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3"/>
          <p:cNvSpPr/>
          <p:nvPr/>
        </p:nvSpPr>
        <p:spPr>
          <a:xfrm>
            <a:off x="360208" y="3498420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2255007" y="2114423"/>
            <a:ext cx="268800" cy="210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2253717" y="1567997"/>
            <a:ext cx="268800" cy="210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2095243" y="959847"/>
            <a:ext cx="3322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2255001" y="2660862"/>
            <a:ext cx="268800" cy="210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2255002" y="3159244"/>
            <a:ext cx="268800" cy="2106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2522228" y="1503999"/>
            <a:ext cx="5426100" cy="365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Describe the types and biosynthesis, actions  and the regulation of thyroid hormones.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2522228" y="2040542"/>
            <a:ext cx="5426100" cy="365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List and interpret the thyroid function tests.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522228" y="2568032"/>
            <a:ext cx="5426100" cy="365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Define goiter and differentiate between hypo- and hyperthyroidism.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2522228" y="3095522"/>
            <a:ext cx="5426100" cy="365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</a:rPr>
              <a:t>Discuss the role of thyroid hormone in thermogenesis.</a:t>
            </a:r>
            <a:endParaRPr b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6" name="Google Shape;106;p20"/>
          <p:cNvGrpSpPr/>
          <p:nvPr/>
        </p:nvGrpSpPr>
        <p:grpSpPr>
          <a:xfrm>
            <a:off x="1698708" y="1055410"/>
            <a:ext cx="396374" cy="322148"/>
            <a:chOff x="5961125" y="1623900"/>
            <a:chExt cx="427450" cy="448175"/>
          </a:xfrm>
        </p:grpSpPr>
        <p:sp>
          <p:nvSpPr>
            <p:cNvPr id="107" name="Google Shape;107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90592"/>
            <a:ext cx="1698690" cy="2095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1772475" y="2254638"/>
            <a:ext cx="14001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600">
                <a:latin typeface="Exo"/>
                <a:ea typeface="Exo"/>
                <a:cs typeface="Exo"/>
                <a:sym typeface="Exo"/>
              </a:rPr>
              <a:t>Thyroxin Binding globulin </a:t>
            </a:r>
            <a:r>
              <a:rPr b="1" lang="en" sz="5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(TBG)</a:t>
            </a:r>
            <a:endParaRPr b="1" i="0" sz="500" u="none" cap="none" strike="noStrike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0" l="0" r="2553" t="3753"/>
          <a:stretch/>
        </p:blipFill>
        <p:spPr>
          <a:xfrm>
            <a:off x="7135434" y="3559450"/>
            <a:ext cx="1911716" cy="14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29039" l="15667" r="13081" t="20147"/>
          <a:stretch/>
        </p:blipFill>
        <p:spPr>
          <a:xfrm>
            <a:off x="4742611" y="3323506"/>
            <a:ext cx="267375" cy="23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1"/>
          <p:cNvGrpSpPr/>
          <p:nvPr/>
        </p:nvGrpSpPr>
        <p:grpSpPr>
          <a:xfrm>
            <a:off x="4613450" y="3210477"/>
            <a:ext cx="666943" cy="524938"/>
            <a:chOff x="4168070" y="2133281"/>
            <a:chExt cx="792000" cy="792000"/>
          </a:xfrm>
        </p:grpSpPr>
        <p:sp>
          <p:nvSpPr>
            <p:cNvPr id="125" name="Google Shape;125;p21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noFill/>
            <a:ln cap="flat" cmpd="sng" w="38100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noFill/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21"/>
          <p:cNvSpPr txBox="1"/>
          <p:nvPr/>
        </p:nvSpPr>
        <p:spPr>
          <a:xfrm>
            <a:off x="828975" y="3258425"/>
            <a:ext cx="3643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Thyroid Gland :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1682416" y="1336663"/>
            <a:ext cx="25962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Thyroxine </a:t>
            </a:r>
            <a:r>
              <a:rPr b="1"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 T</a:t>
            </a:r>
            <a:r>
              <a:rPr b="1" baseline="-25000"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</a:t>
            </a:r>
            <a:r>
              <a:rPr b="1"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b="1" sz="10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" sz="9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 secretion </a:t>
            </a:r>
            <a:endParaRPr b="1"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147538" y="270414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Types and Biosynthesis of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Thyroid Hormones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49225" y="938600"/>
            <a:ext cx="5084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Types of Thyroid Hormones :</a:t>
            </a:r>
            <a:endParaRPr/>
          </a:p>
        </p:txBody>
      </p:sp>
      <p:grpSp>
        <p:nvGrpSpPr>
          <p:cNvPr id="133" name="Google Shape;133;p21"/>
          <p:cNvGrpSpPr/>
          <p:nvPr/>
        </p:nvGrpSpPr>
        <p:grpSpPr>
          <a:xfrm>
            <a:off x="1278736" y="1415612"/>
            <a:ext cx="450162" cy="274995"/>
            <a:chOff x="221178" y="1115988"/>
            <a:chExt cx="501183" cy="745245"/>
          </a:xfrm>
        </p:grpSpPr>
        <p:sp>
          <p:nvSpPr>
            <p:cNvPr id="134" name="Google Shape;134;p21"/>
            <p:cNvSpPr/>
            <p:nvPr/>
          </p:nvSpPr>
          <p:spPr>
            <a:xfrm rot="10800000">
              <a:off x="221178" y="1125027"/>
              <a:ext cx="501183" cy="73620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 txBox="1"/>
            <p:nvPr/>
          </p:nvSpPr>
          <p:spPr>
            <a:xfrm>
              <a:off x="294914" y="1115988"/>
              <a:ext cx="3333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36" name="Google Shape;136;p21"/>
          <p:cNvSpPr txBox="1"/>
          <p:nvPr/>
        </p:nvSpPr>
        <p:spPr>
          <a:xfrm>
            <a:off x="4516775" y="1373000"/>
            <a:ext cx="26634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Tri-</a:t>
            </a: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iodothyronine</a:t>
            </a:r>
            <a:r>
              <a:rPr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sz="1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( T</a:t>
            </a:r>
            <a:r>
              <a:rPr b="1" baseline="-25000" lang="en" sz="1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3 </a:t>
            </a:r>
            <a:r>
              <a:rPr b="1" lang="en" sz="1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b="1" sz="1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More biologically active</a:t>
            </a:r>
            <a:endParaRPr b="1" sz="1000">
              <a:solidFill>
                <a:srgbClr val="A4C2F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37" name="Google Shape;137;p21"/>
          <p:cNvGrpSpPr/>
          <p:nvPr/>
        </p:nvGrpSpPr>
        <p:grpSpPr>
          <a:xfrm>
            <a:off x="4066613" y="1455837"/>
            <a:ext cx="450162" cy="274995"/>
            <a:chOff x="221178" y="1115988"/>
            <a:chExt cx="501183" cy="745245"/>
          </a:xfrm>
        </p:grpSpPr>
        <p:sp>
          <p:nvSpPr>
            <p:cNvPr id="138" name="Google Shape;138;p21"/>
            <p:cNvSpPr/>
            <p:nvPr/>
          </p:nvSpPr>
          <p:spPr>
            <a:xfrm rot="10800000">
              <a:off x="221178" y="1125027"/>
              <a:ext cx="501183" cy="73620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 txBox="1"/>
            <p:nvPr/>
          </p:nvSpPr>
          <p:spPr>
            <a:xfrm>
              <a:off x="294914" y="1115988"/>
              <a:ext cx="3333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40" name="Google Shape;140;p21"/>
          <p:cNvSpPr/>
          <p:nvPr/>
        </p:nvSpPr>
        <p:spPr>
          <a:xfrm>
            <a:off x="1973872" y="1595895"/>
            <a:ext cx="116654" cy="133825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1"/>
          <p:cNvGrpSpPr/>
          <p:nvPr/>
        </p:nvGrpSpPr>
        <p:grpSpPr>
          <a:xfrm>
            <a:off x="349117" y="978256"/>
            <a:ext cx="400118" cy="300326"/>
            <a:chOff x="4168070" y="2133281"/>
            <a:chExt cx="792000" cy="792000"/>
          </a:xfrm>
        </p:grpSpPr>
        <p:sp>
          <p:nvSpPr>
            <p:cNvPr id="142" name="Google Shape;142;p21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21"/>
          <p:cNvGrpSpPr/>
          <p:nvPr/>
        </p:nvGrpSpPr>
        <p:grpSpPr>
          <a:xfrm>
            <a:off x="207591" y="3210477"/>
            <a:ext cx="666943" cy="524938"/>
            <a:chOff x="4168070" y="2133281"/>
            <a:chExt cx="792000" cy="792000"/>
          </a:xfrm>
        </p:grpSpPr>
        <p:sp>
          <p:nvSpPr>
            <p:cNvPr id="145" name="Google Shape;145;p21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21"/>
          <p:cNvSpPr txBox="1"/>
          <p:nvPr/>
        </p:nvSpPr>
        <p:spPr>
          <a:xfrm>
            <a:off x="5280394" y="3258430"/>
            <a:ext cx="508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Peripheral tissues </a:t>
            </a:r>
            <a:r>
              <a:rPr b="1" lang="en" sz="12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(liver, kidney, etc.)</a:t>
            </a:r>
            <a:r>
              <a:rPr b="1" lang="en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: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1499233" y="3461414"/>
            <a:ext cx="3672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Synthesize 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baseline="-25000" lang="en" sz="12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&amp; </a:t>
            </a:r>
            <a:r>
              <a:rPr b="1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220875" y="3573789"/>
            <a:ext cx="36726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De-iodinate 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 </a:t>
            </a:r>
            <a:r>
              <a:rPr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</a:t>
            </a:r>
            <a:r>
              <a:rPr b="1" baseline="-25000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b="1"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rT</a:t>
            </a:r>
            <a:r>
              <a:rPr b="1" baseline="-25000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8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(inactive)</a:t>
            </a:r>
            <a:endParaRPr b="1" sz="8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Catalyzed by 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deiodinase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enzymes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626" y="3316639"/>
            <a:ext cx="338875" cy="3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6">
            <a:alphaModFix/>
          </a:blip>
          <a:srcRect b="0" l="52476" r="0" t="0"/>
          <a:stretch/>
        </p:blipFill>
        <p:spPr>
          <a:xfrm>
            <a:off x="4943429" y="3335920"/>
            <a:ext cx="177248" cy="30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1"/>
          <p:cNvCxnSpPr/>
          <p:nvPr/>
        </p:nvCxnSpPr>
        <p:spPr>
          <a:xfrm flipH="1" rot="10800000">
            <a:off x="387607" y="4247839"/>
            <a:ext cx="3394800" cy="25200"/>
          </a:xfrm>
          <a:prstGeom prst="straightConnector1">
            <a:avLst/>
          </a:prstGeom>
          <a:noFill/>
          <a:ln cap="flat" cmpd="sng" w="57150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3" name="Google Shape;153;p21"/>
          <p:cNvGrpSpPr/>
          <p:nvPr/>
        </p:nvGrpSpPr>
        <p:grpSpPr>
          <a:xfrm>
            <a:off x="1499221" y="4064082"/>
            <a:ext cx="273262" cy="263408"/>
            <a:chOff x="4137552" y="3133187"/>
            <a:chExt cx="648000" cy="1109085"/>
          </a:xfrm>
        </p:grpSpPr>
        <p:cxnSp>
          <p:nvCxnSpPr>
            <p:cNvPr id="154" name="Google Shape;154;p21"/>
            <p:cNvCxnSpPr/>
            <p:nvPr/>
          </p:nvCxnSpPr>
          <p:spPr>
            <a:xfrm rot="10800000">
              <a:off x="4461588" y="3133187"/>
              <a:ext cx="0" cy="780900"/>
            </a:xfrm>
            <a:prstGeom prst="straightConnector1">
              <a:avLst/>
            </a:prstGeom>
            <a:noFill/>
            <a:ln cap="flat" cmpd="sng" w="57150">
              <a:solidFill>
                <a:srgbClr val="C9DAF8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155" name="Google Shape;155;p21"/>
            <p:cNvSpPr/>
            <p:nvPr/>
          </p:nvSpPr>
          <p:spPr>
            <a:xfrm>
              <a:off x="4137552" y="3594272"/>
              <a:ext cx="648000" cy="648000"/>
            </a:xfrm>
            <a:prstGeom prst="ellipse">
              <a:avLst/>
            </a:prstGeom>
            <a:solidFill>
              <a:srgbClr val="C9DAF8"/>
            </a:solidFill>
            <a:ln cap="flat" cmpd="sng" w="57150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1"/>
          <p:cNvGrpSpPr/>
          <p:nvPr/>
        </p:nvGrpSpPr>
        <p:grpSpPr>
          <a:xfrm>
            <a:off x="3366646" y="4064082"/>
            <a:ext cx="273262" cy="263408"/>
            <a:chOff x="7377912" y="3133187"/>
            <a:chExt cx="648000" cy="1109085"/>
          </a:xfrm>
        </p:grpSpPr>
        <p:cxnSp>
          <p:nvCxnSpPr>
            <p:cNvPr id="157" name="Google Shape;157;p21"/>
            <p:cNvCxnSpPr/>
            <p:nvPr/>
          </p:nvCxnSpPr>
          <p:spPr>
            <a:xfrm rot="10800000">
              <a:off x="7701948" y="3133187"/>
              <a:ext cx="0" cy="780900"/>
            </a:xfrm>
            <a:prstGeom prst="straightConnector1">
              <a:avLst/>
            </a:prstGeom>
            <a:noFill/>
            <a:ln cap="flat" cmpd="sng" w="57150">
              <a:solidFill>
                <a:srgbClr val="6D9EEB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158" name="Google Shape;158;p21"/>
            <p:cNvSpPr/>
            <p:nvPr/>
          </p:nvSpPr>
          <p:spPr>
            <a:xfrm>
              <a:off x="7377912" y="3594272"/>
              <a:ext cx="648000" cy="648000"/>
            </a:xfrm>
            <a:prstGeom prst="ellipse">
              <a:avLst/>
            </a:prstGeom>
            <a:solidFill>
              <a:srgbClr val="6D9EEB"/>
            </a:solidFill>
            <a:ln cap="flat" cmpd="sng" w="57150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21"/>
          <p:cNvSpPr txBox="1"/>
          <p:nvPr/>
        </p:nvSpPr>
        <p:spPr>
          <a:xfrm>
            <a:off x="1296528" y="3889833"/>
            <a:ext cx="677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Iodination</a:t>
            </a:r>
            <a:endParaRPr b="1" i="0" sz="5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2245270" y="4451525"/>
            <a:ext cx="677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Coupling</a:t>
            </a:r>
            <a:endParaRPr b="1" i="0" sz="5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349125" y="4597642"/>
            <a:ext cx="677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999999"/>
                </a:solidFill>
                <a:latin typeface="Exo"/>
                <a:ea typeface="Exo"/>
                <a:cs typeface="Exo"/>
                <a:sym typeface="Exo"/>
              </a:rPr>
              <a:t>2</a:t>
            </a:r>
            <a:r>
              <a:rPr b="1" lang="en" sz="500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 tyrosine molecules</a:t>
            </a:r>
            <a:endParaRPr b="1" i="0" sz="500" u="none" cap="none" strike="noStrike"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3164587" y="3817700"/>
            <a:ext cx="677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Binding to </a:t>
            </a:r>
            <a:r>
              <a:rPr b="1" lang="en" sz="6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thyroglobulin</a:t>
            </a:r>
            <a:r>
              <a:rPr b="1" lang="en" sz="500">
                <a:solidFill>
                  <a:srgbClr val="666666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500">
                <a:solidFill>
                  <a:srgbClr val="A4C2F4"/>
                </a:solidFill>
                <a:latin typeface="Exo"/>
                <a:ea typeface="Exo"/>
                <a:cs typeface="Exo"/>
                <a:sym typeface="Exo"/>
              </a:rPr>
              <a:t>(Protein)</a:t>
            </a:r>
            <a:endParaRPr b="1" i="0" sz="500" u="none" cap="none" strike="noStrike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63" name="Google Shape;163;p21"/>
          <p:cNvGrpSpPr/>
          <p:nvPr/>
        </p:nvGrpSpPr>
        <p:grpSpPr>
          <a:xfrm>
            <a:off x="551195" y="4173589"/>
            <a:ext cx="273262" cy="293692"/>
            <a:chOff x="4137552" y="3594272"/>
            <a:chExt cx="648000" cy="1236600"/>
          </a:xfrm>
        </p:grpSpPr>
        <p:cxnSp>
          <p:nvCxnSpPr>
            <p:cNvPr id="164" name="Google Shape;164;p21"/>
            <p:cNvCxnSpPr/>
            <p:nvPr/>
          </p:nvCxnSpPr>
          <p:spPr>
            <a:xfrm flipH="1">
              <a:off x="4450152" y="3913772"/>
              <a:ext cx="11400" cy="917100"/>
            </a:xfrm>
            <a:prstGeom prst="straightConnector1">
              <a:avLst/>
            </a:prstGeom>
            <a:noFill/>
            <a:ln cap="flat" cmpd="sng" w="57150">
              <a:solidFill>
                <a:srgbClr val="CCCCCC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165" name="Google Shape;165;p21"/>
            <p:cNvSpPr/>
            <p:nvPr/>
          </p:nvSpPr>
          <p:spPr>
            <a:xfrm>
              <a:off x="4137552" y="3594272"/>
              <a:ext cx="648000" cy="648000"/>
            </a:xfrm>
            <a:prstGeom prst="ellipse">
              <a:avLst/>
            </a:prstGeom>
            <a:solidFill>
              <a:srgbClr val="CCCCCC"/>
            </a:solidFill>
            <a:ln cap="flat" cmpd="sng" w="57150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1"/>
          <p:cNvGrpSpPr/>
          <p:nvPr/>
        </p:nvGrpSpPr>
        <p:grpSpPr>
          <a:xfrm>
            <a:off x="2447357" y="4173589"/>
            <a:ext cx="273262" cy="293692"/>
            <a:chOff x="4137552" y="3594272"/>
            <a:chExt cx="648000" cy="1236600"/>
          </a:xfrm>
        </p:grpSpPr>
        <p:cxnSp>
          <p:nvCxnSpPr>
            <p:cNvPr id="167" name="Google Shape;167;p21"/>
            <p:cNvCxnSpPr/>
            <p:nvPr/>
          </p:nvCxnSpPr>
          <p:spPr>
            <a:xfrm flipH="1">
              <a:off x="4450152" y="3913772"/>
              <a:ext cx="11400" cy="917100"/>
            </a:xfrm>
            <a:prstGeom prst="straightConnector1">
              <a:avLst/>
            </a:prstGeom>
            <a:noFill/>
            <a:ln cap="flat" cmpd="sng" w="57150">
              <a:solidFill>
                <a:srgbClr val="A4C2F4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168" name="Google Shape;168;p21"/>
            <p:cNvSpPr/>
            <p:nvPr/>
          </p:nvSpPr>
          <p:spPr>
            <a:xfrm>
              <a:off x="4137552" y="3594272"/>
              <a:ext cx="648000" cy="648000"/>
            </a:xfrm>
            <a:prstGeom prst="ellipse">
              <a:avLst/>
            </a:prstGeom>
            <a:solidFill>
              <a:srgbClr val="A4C2F4"/>
            </a:solidFill>
            <a:ln cap="flat" cmpd="sng" w="57150">
              <a:solidFill>
                <a:srgbClr val="A4C2F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1"/>
          <p:cNvSpPr txBox="1"/>
          <p:nvPr/>
        </p:nvSpPr>
        <p:spPr>
          <a:xfrm>
            <a:off x="8168216" y="4880100"/>
            <a:ext cx="10623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3D85C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(Inactive form)</a:t>
            </a:r>
            <a:endParaRPr b="1" sz="400">
              <a:solidFill>
                <a:srgbClr val="3D85C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5271900" y="1595900"/>
            <a:ext cx="179293" cy="202500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207600" y="5303250"/>
            <a:ext cx="1237500" cy="11247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21"/>
          <p:cNvGrpSpPr/>
          <p:nvPr/>
        </p:nvGrpSpPr>
        <p:grpSpPr>
          <a:xfrm>
            <a:off x="398864" y="5349811"/>
            <a:ext cx="850372" cy="664745"/>
            <a:chOff x="3611776" y="414352"/>
            <a:chExt cx="2166000" cy="2166000"/>
          </a:xfrm>
        </p:grpSpPr>
        <p:sp>
          <p:nvSpPr>
            <p:cNvPr id="173" name="Google Shape;173;p21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1" i="0" sz="600" u="none" cap="none" strike="noStrike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3717220" y="705983"/>
              <a:ext cx="1955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lang="en" sz="600">
                  <a:latin typeface="Exo"/>
                  <a:ea typeface="Exo"/>
                  <a:cs typeface="Exo"/>
                  <a:sym typeface="Exo"/>
                </a:rPr>
                <a:t>Thyroxin Binding globulin </a:t>
              </a:r>
              <a:endParaRPr b="1" i="0" sz="600" u="none" cap="none" strike="noStrike"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75" name="Google Shape;175;p21"/>
          <p:cNvGrpSpPr/>
          <p:nvPr/>
        </p:nvGrpSpPr>
        <p:grpSpPr>
          <a:xfrm>
            <a:off x="740953" y="5741641"/>
            <a:ext cx="644385" cy="514425"/>
            <a:chOff x="4562258" y="2032864"/>
            <a:chExt cx="2166000" cy="2166000"/>
          </a:xfrm>
        </p:grpSpPr>
        <p:sp>
          <p:nvSpPr>
            <p:cNvPr id="176" name="Google Shape;176;p21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1" i="0" sz="600" u="none" cap="none" strike="noStrike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77" name="Google Shape;177;p21"/>
            <p:cNvSpPr txBox="1"/>
            <p:nvPr/>
          </p:nvSpPr>
          <p:spPr>
            <a:xfrm>
              <a:off x="4888483" y="3100042"/>
              <a:ext cx="17283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lang="en" sz="700">
                  <a:latin typeface="Exo"/>
                  <a:ea typeface="Exo"/>
                  <a:cs typeface="Exo"/>
                  <a:sym typeface="Exo"/>
                </a:rPr>
                <a:t>Albumin</a:t>
              </a:r>
              <a:endParaRPr b="1" i="0" sz="700" u="none" cap="none" strike="noStrike"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178" name="Google Shape;178;p21"/>
          <p:cNvGrpSpPr/>
          <p:nvPr/>
        </p:nvGrpSpPr>
        <p:grpSpPr>
          <a:xfrm>
            <a:off x="349357" y="5882833"/>
            <a:ext cx="529191" cy="402659"/>
            <a:chOff x="2690239" y="2032864"/>
            <a:chExt cx="2178637" cy="2166000"/>
          </a:xfrm>
        </p:grpSpPr>
        <p:sp>
          <p:nvSpPr>
            <p:cNvPr id="179" name="Google Shape;179;p21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1" i="0" sz="600" u="none" cap="none" strike="noStrike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80" name="Google Shape;180;p21"/>
            <p:cNvSpPr txBox="1"/>
            <p:nvPr/>
          </p:nvSpPr>
          <p:spPr>
            <a:xfrm>
              <a:off x="2690239" y="2944246"/>
              <a:ext cx="2166000" cy="9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1" lang="en" sz="500">
                  <a:latin typeface="Exo"/>
                  <a:ea typeface="Exo"/>
                  <a:cs typeface="Exo"/>
                  <a:sym typeface="Exo"/>
                </a:rPr>
                <a:t>Transthyretin </a:t>
              </a:r>
              <a:r>
                <a:rPr b="1" lang="en" sz="400">
                  <a:solidFill>
                    <a:srgbClr val="4A86E8"/>
                  </a:solidFill>
                  <a:latin typeface="Exo"/>
                  <a:ea typeface="Exo"/>
                  <a:cs typeface="Exo"/>
                  <a:sym typeface="Exo"/>
                </a:rPr>
                <a:t>(prealbumin)</a:t>
              </a:r>
              <a:endParaRPr b="1" i="0" sz="400" u="none" cap="none" strike="noStrike">
                <a:solidFill>
                  <a:srgbClr val="4A86E8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pic>
        <p:nvPicPr>
          <p:cNvPr id="181" name="Google Shape;18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5271" y="3655525"/>
            <a:ext cx="202500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489259" y="5542863"/>
            <a:ext cx="5487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</a:t>
            </a:r>
            <a:r>
              <a:rPr b="1"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838000" y="5751200"/>
            <a:ext cx="4503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r>
            <a:r>
              <a:rPr b="1"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398873" y="5808899"/>
            <a:ext cx="5487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5009987" y="2238206"/>
            <a:ext cx="45327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" sz="9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unbound (free)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 form of </a:t>
            </a:r>
            <a:r>
              <a:rPr b="1" lang="en" sz="9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9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</a:t>
            </a:r>
            <a:r>
              <a:rPr b="1" lang="en" sz="9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9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 are biologically active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1739073" y="2106062"/>
            <a:ext cx="503700" cy="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</a:t>
            </a:r>
            <a:endParaRPr b="1" sz="90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1598550" y="1746549"/>
            <a:ext cx="2411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Mostly transported in plasma bound  to: 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1739073" y="2451829"/>
            <a:ext cx="503700" cy="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25%</a:t>
            </a:r>
            <a:endParaRPr b="1" sz="9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805106" y="2607106"/>
            <a:ext cx="12459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600">
                <a:latin typeface="Exo"/>
                <a:ea typeface="Exo"/>
                <a:cs typeface="Exo"/>
                <a:sym typeface="Exo"/>
              </a:rPr>
              <a:t>      Albumin</a:t>
            </a:r>
            <a:endParaRPr i="0" sz="600" u="none" cap="none" strike="noStrike"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90" name="Google Shape;190;p21"/>
          <p:cNvGrpSpPr/>
          <p:nvPr/>
        </p:nvGrpSpPr>
        <p:grpSpPr>
          <a:xfrm>
            <a:off x="1682430" y="2842433"/>
            <a:ext cx="122660" cy="304647"/>
            <a:chOff x="683568" y="2348880"/>
            <a:chExt cx="854775" cy="3469782"/>
          </a:xfrm>
        </p:grpSpPr>
        <p:sp>
          <p:nvSpPr>
            <p:cNvPr id="191" name="Google Shape;191;p21"/>
            <p:cNvSpPr/>
            <p:nvPr/>
          </p:nvSpPr>
          <p:spPr>
            <a:xfrm rot="-2402897">
              <a:off x="869329" y="5087643"/>
              <a:ext cx="525929" cy="636439"/>
            </a:xfrm>
            <a:prstGeom prst="diagStripe">
              <a:avLst>
                <a:gd fmla="val 86326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778144" y="2919128"/>
              <a:ext cx="648029" cy="2015198"/>
            </a:xfrm>
            <a:custGeom>
              <a:rect b="b" l="l" r="r" t="t"/>
              <a:pathLst>
                <a:path extrusionOk="0" h="1923817" w="828152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753331" y="2348880"/>
              <a:ext cx="697500" cy="1350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1032381" y="4919804"/>
              <a:ext cx="139500" cy="13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 rot="10800000">
              <a:off x="1032406" y="5044819"/>
              <a:ext cx="139500" cy="168900"/>
            </a:xfrm>
            <a:prstGeom prst="trapezoid">
              <a:avLst>
                <a:gd fmla="val 25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683568" y="2822616"/>
              <a:ext cx="837300" cy="1014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857403" y="4631278"/>
              <a:ext cx="503441" cy="170432"/>
            </a:xfrm>
            <a:custGeom>
              <a:rect b="b" l="l" r="r" t="t"/>
              <a:pathLst>
                <a:path extrusionOk="0" h="1662748" w="669024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1088192" y="2483940"/>
              <a:ext cx="27900" cy="360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074220" y="2966632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074220" y="4450568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74220" y="3708600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1185841" y="3523108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185841" y="3894092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1185841" y="4265076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074220" y="4079584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5841" y="3152124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074220" y="3337616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185841" y="4636062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21"/>
          <p:cNvSpPr txBox="1"/>
          <p:nvPr/>
        </p:nvSpPr>
        <p:spPr>
          <a:xfrm>
            <a:off x="1707900" y="2810979"/>
            <a:ext cx="503700" cy="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81000" spcFirstLastPara="1" rIns="8100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5%</a:t>
            </a:r>
            <a:endParaRPr b="1" sz="9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1772477" y="2973631"/>
            <a:ext cx="1245900" cy="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600">
                <a:latin typeface="Exo"/>
                <a:ea typeface="Exo"/>
                <a:cs typeface="Exo"/>
                <a:sym typeface="Exo"/>
              </a:rPr>
              <a:t>  Transthyretin</a:t>
            </a:r>
            <a:r>
              <a:rPr lang="en" sz="6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" sz="500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rPr>
              <a:t>(pre-albumin)</a:t>
            </a:r>
            <a:endParaRPr b="1" i="0" sz="500" u="none" cap="none" strike="noStrike">
              <a:solidFill>
                <a:srgbClr val="6D9EEB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12" name="Google Shape;212;p21"/>
          <p:cNvGrpSpPr/>
          <p:nvPr/>
        </p:nvGrpSpPr>
        <p:grpSpPr>
          <a:xfrm>
            <a:off x="1682430" y="2467608"/>
            <a:ext cx="122660" cy="304647"/>
            <a:chOff x="683568" y="2348880"/>
            <a:chExt cx="854775" cy="3469782"/>
          </a:xfrm>
        </p:grpSpPr>
        <p:sp>
          <p:nvSpPr>
            <p:cNvPr id="213" name="Google Shape;213;p21"/>
            <p:cNvSpPr/>
            <p:nvPr/>
          </p:nvSpPr>
          <p:spPr>
            <a:xfrm rot="-2402897">
              <a:off x="869329" y="5087643"/>
              <a:ext cx="525929" cy="636439"/>
            </a:xfrm>
            <a:prstGeom prst="diagStripe">
              <a:avLst>
                <a:gd fmla="val 86326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778144" y="2919128"/>
              <a:ext cx="648029" cy="2015198"/>
            </a:xfrm>
            <a:custGeom>
              <a:rect b="b" l="l" r="r" t="t"/>
              <a:pathLst>
                <a:path extrusionOk="0" h="1923817" w="828152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753331" y="2348880"/>
              <a:ext cx="697500" cy="1350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032381" y="4919804"/>
              <a:ext cx="139500" cy="13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 rot="10800000">
              <a:off x="1032406" y="5044819"/>
              <a:ext cx="139500" cy="168900"/>
            </a:xfrm>
            <a:prstGeom prst="trapezoid">
              <a:avLst>
                <a:gd fmla="val 25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683568" y="2822616"/>
              <a:ext cx="837300" cy="1014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857404" y="4151201"/>
              <a:ext cx="503441" cy="648472"/>
            </a:xfrm>
            <a:custGeom>
              <a:rect b="b" l="l" r="r" t="t"/>
              <a:pathLst>
                <a:path extrusionOk="0" h="1662748" w="669024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1088192" y="2483940"/>
              <a:ext cx="27900" cy="360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1074220" y="2966632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1074220" y="4450568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1074220" y="3708600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1185841" y="3523108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1185841" y="3894092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1185841" y="4265076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1074220" y="4079584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1185841" y="3152124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1074220" y="3337616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1185841" y="4636062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1"/>
          <p:cNvGrpSpPr/>
          <p:nvPr/>
        </p:nvGrpSpPr>
        <p:grpSpPr>
          <a:xfrm>
            <a:off x="1682430" y="2114195"/>
            <a:ext cx="122660" cy="304647"/>
            <a:chOff x="683568" y="2348880"/>
            <a:chExt cx="854775" cy="3469782"/>
          </a:xfrm>
        </p:grpSpPr>
        <p:sp>
          <p:nvSpPr>
            <p:cNvPr id="233" name="Google Shape;233;p21"/>
            <p:cNvSpPr/>
            <p:nvPr/>
          </p:nvSpPr>
          <p:spPr>
            <a:xfrm rot="-2402897">
              <a:off x="869329" y="5087643"/>
              <a:ext cx="525929" cy="636439"/>
            </a:xfrm>
            <a:prstGeom prst="diagStripe">
              <a:avLst>
                <a:gd fmla="val 86326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778144" y="2919128"/>
              <a:ext cx="648029" cy="2015198"/>
            </a:xfrm>
            <a:custGeom>
              <a:rect b="b" l="l" r="r" t="t"/>
              <a:pathLst>
                <a:path extrusionOk="0" h="1923817" w="828152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753331" y="2348880"/>
              <a:ext cx="697500" cy="1350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1032381" y="4919804"/>
              <a:ext cx="139500" cy="13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 rot="10800000">
              <a:off x="1032406" y="5044819"/>
              <a:ext cx="139500" cy="168900"/>
            </a:xfrm>
            <a:prstGeom prst="trapezoid">
              <a:avLst>
                <a:gd fmla="val 25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683568" y="2822616"/>
              <a:ext cx="837300" cy="1014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842850" y="3262374"/>
              <a:ext cx="518494" cy="1538042"/>
            </a:xfrm>
            <a:custGeom>
              <a:rect b="b" l="l" r="r" t="t"/>
              <a:pathLst>
                <a:path extrusionOk="0" h="1662748" w="669024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1088192" y="2483940"/>
              <a:ext cx="27900" cy="360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1074220" y="2966632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1074220" y="4450568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1074220" y="3708600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1185841" y="3523108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1185841" y="3894092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1185841" y="4265076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1074220" y="4079584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1185841" y="3152124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1074220" y="3337616"/>
              <a:ext cx="2790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1185841" y="4636062"/>
              <a:ext cx="167400" cy="67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21"/>
          <p:cNvSpPr/>
          <p:nvPr/>
        </p:nvSpPr>
        <p:spPr>
          <a:xfrm rot="10121404">
            <a:off x="4727853" y="2259108"/>
            <a:ext cx="296866" cy="220874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8822375" y="12"/>
            <a:ext cx="321540" cy="135516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/>
          <p:nvPr/>
        </p:nvSpPr>
        <p:spPr>
          <a:xfrm>
            <a:off x="998075" y="2607968"/>
            <a:ext cx="78552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Untreated congenital hypothyroidism         </a:t>
            </a:r>
            <a:r>
              <a:rPr b="1" lang="en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permanent brain damage</a:t>
            </a:r>
            <a:endParaRPr b="1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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6D9EEB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200">
                <a:solidFill>
                  <a:srgbClr val="FFFFFF"/>
                </a:solidFill>
                <a:highlight>
                  <a:srgbClr val="6D9EEB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Hypothyroid children have :</a:t>
            </a:r>
            <a:endParaRPr b="1" sz="1200">
              <a:solidFill>
                <a:srgbClr val="FFFFFF"/>
              </a:solidFill>
              <a:highlight>
                <a:srgbClr val="6D9EEB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                     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                 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Delayed skeletal maturation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(short stature)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 </a:t>
            </a:r>
            <a:r>
              <a:rPr b="1" lang="en" sz="1000"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                       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Delayed puberty</a:t>
            </a:r>
            <a:endParaRPr b="1" sz="11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highlight>
                  <a:srgbClr val="6D9EEB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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Hypothyroid patients have </a:t>
            </a:r>
            <a:r>
              <a:rPr b="1" lang="en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serum cholesterol </a:t>
            </a:r>
            <a:endParaRPr b="1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entury Gothic"/>
              <a:buChar char="➔"/>
            </a:pPr>
            <a:r>
              <a:rPr b="1" lang="en" sz="12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Why? </a:t>
            </a:r>
            <a:endParaRPr b="1" sz="12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liver cells : 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Down regulation of LDL receptors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</a:t>
            </a:r>
            <a:r>
              <a:rPr b="1" lang="en" sz="11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Gut :</a:t>
            </a:r>
            <a:r>
              <a:rPr lang="en" sz="1100">
                <a:latin typeface="Century Gothic"/>
                <a:ea typeface="Century Gothic"/>
                <a:cs typeface="Century Gothic"/>
                <a:sym typeface="Century Gothic"/>
              </a:rPr>
              <a:t> Failure of sterol excretion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D9EEB"/>
              </a:solidFill>
              <a:highlight>
                <a:srgbClr val="6D9EEB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highlight>
                <a:srgbClr val="6D9EEB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2147538" y="339258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Thyroid hormone action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2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214125" y="1094035"/>
            <a:ext cx="2022900" cy="71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Plays an essential role in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maturation of all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body tissues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214125" y="1094045"/>
            <a:ext cx="1138800" cy="4479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2445075" y="1094036"/>
            <a:ext cx="2022900" cy="712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Involved in thermogenesis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metabolic regulation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2"/>
          <p:cNvSpPr/>
          <p:nvPr/>
        </p:nvSpPr>
        <p:spPr>
          <a:xfrm>
            <a:off x="2445059" y="1094045"/>
            <a:ext cx="1138800" cy="4479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4676000" y="1094036"/>
            <a:ext cx="2022900" cy="71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Increases cellular O</a:t>
            </a:r>
            <a:r>
              <a:rPr baseline="-25000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consumption </a:t>
            </a:r>
            <a:r>
              <a:rPr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stimulates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metabolic rate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4675997" y="1094045"/>
            <a:ext cx="1138800" cy="4479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6906925" y="1094035"/>
            <a:ext cx="2022900" cy="712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Affects the rate of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carbohydrate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metabolism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6906919" y="1094045"/>
            <a:ext cx="1138800" cy="4479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706375" y="2083238"/>
            <a:ext cx="6441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Clinical evidence </a:t>
            </a:r>
            <a:r>
              <a:rPr b="1" lang="en" sz="12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of the wide spectrum of thyroid hormone action</a:t>
            </a:r>
            <a:r>
              <a:rPr b="1" lang="en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800"/>
          </a:p>
        </p:txBody>
      </p:sp>
      <p:grpSp>
        <p:nvGrpSpPr>
          <p:cNvPr id="271" name="Google Shape;271;p22"/>
          <p:cNvGrpSpPr/>
          <p:nvPr/>
        </p:nvGrpSpPr>
        <p:grpSpPr>
          <a:xfrm>
            <a:off x="306267" y="2122899"/>
            <a:ext cx="400118" cy="300326"/>
            <a:chOff x="4168070" y="2133281"/>
            <a:chExt cx="792000" cy="792000"/>
          </a:xfrm>
        </p:grpSpPr>
        <p:sp>
          <p:nvSpPr>
            <p:cNvPr id="272" name="Google Shape;272;p22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4C2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FFFFFF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2"/>
          <p:cNvSpPr/>
          <p:nvPr/>
        </p:nvSpPr>
        <p:spPr>
          <a:xfrm rot="-2520579">
            <a:off x="462631" y="2207063"/>
            <a:ext cx="73110" cy="144695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2"/>
          <p:cNvSpPr/>
          <p:nvPr/>
        </p:nvSpPr>
        <p:spPr>
          <a:xfrm>
            <a:off x="5546973" y="3437714"/>
            <a:ext cx="267815" cy="212258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497713" y="2607969"/>
            <a:ext cx="370843" cy="37304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/>
          <p:nvPr/>
        </p:nvSpPr>
        <p:spPr>
          <a:xfrm>
            <a:off x="1740789" y="3411413"/>
            <a:ext cx="115458" cy="264850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1648400" y="3473897"/>
            <a:ext cx="78213" cy="205994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903" y="2674124"/>
            <a:ext cx="334200" cy="3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/>
          <p:nvPr/>
        </p:nvSpPr>
        <p:spPr>
          <a:xfrm>
            <a:off x="499562" y="3782165"/>
            <a:ext cx="367157" cy="303987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1777346" y="4276900"/>
            <a:ext cx="162000" cy="114679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2175164" y="4413688"/>
            <a:ext cx="145340" cy="144669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/>
        </p:nvSpPr>
        <p:spPr>
          <a:xfrm>
            <a:off x="1084695" y="1764650"/>
            <a:ext cx="4706700" cy="24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hypothalamus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senses low levels of T3/T4 and releases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thyrotropin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releasing hormone (TRH)</a:t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TSH stimulates the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thyroid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produce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T3/T4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until levels return to normal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T3/T4 exert</a:t>
            </a:r>
            <a:r>
              <a:rPr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feedback</a:t>
            </a:r>
            <a:r>
              <a:rPr b="1" lang="en" sz="10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 on the hypothalamus and pituitary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➔"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(Controlling the release of both TRH and TSH)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●"/>
            </a:pPr>
            <a:r>
              <a:rPr b="1"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thyroid hormone levels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suppress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TRH, TSH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900"/>
              <a:buFont typeface="Century Gothic"/>
              <a:buChar char="●"/>
            </a:pPr>
            <a:r>
              <a:rPr b="1"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thyroid hormone levels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</a:t>
            </a:r>
            <a:r>
              <a:rPr lang="en" sz="9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TRH, TSH to produce more hormone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982855" y="1188082"/>
            <a:ext cx="525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The hypothalamic-pituitary-thyroid axis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2147538" y="191860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Regulation of Thyroid Hormone Secretion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0" name="Google Shape;290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975" y="2338150"/>
            <a:ext cx="3095625" cy="270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3"/>
          <p:cNvGrpSpPr/>
          <p:nvPr/>
        </p:nvGrpSpPr>
        <p:grpSpPr>
          <a:xfrm>
            <a:off x="587643" y="1809926"/>
            <a:ext cx="497045" cy="379714"/>
            <a:chOff x="2186592" y="3408140"/>
            <a:chExt cx="1008000" cy="1008000"/>
          </a:xfrm>
        </p:grpSpPr>
        <p:sp>
          <p:nvSpPr>
            <p:cNvPr id="294" name="Google Shape;294;p2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7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296" name="Google Shape;296;p23"/>
          <p:cNvSpPr/>
          <p:nvPr/>
        </p:nvSpPr>
        <p:spPr>
          <a:xfrm flipH="1">
            <a:off x="690382" y="1826699"/>
            <a:ext cx="291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7" name="Google Shape;297;p23"/>
          <p:cNvGrpSpPr/>
          <p:nvPr/>
        </p:nvGrpSpPr>
        <p:grpSpPr>
          <a:xfrm>
            <a:off x="587647" y="2294942"/>
            <a:ext cx="497045" cy="379714"/>
            <a:chOff x="2186592" y="3408140"/>
            <a:chExt cx="1008000" cy="1008000"/>
          </a:xfrm>
        </p:grpSpPr>
        <p:sp>
          <p:nvSpPr>
            <p:cNvPr id="298" name="Google Shape;298;p2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7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00" name="Google Shape;300;p23"/>
          <p:cNvSpPr/>
          <p:nvPr/>
        </p:nvSpPr>
        <p:spPr>
          <a:xfrm flipH="1">
            <a:off x="690381" y="2338160"/>
            <a:ext cx="291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1" name="Google Shape;301;p23"/>
          <p:cNvGrpSpPr/>
          <p:nvPr/>
        </p:nvGrpSpPr>
        <p:grpSpPr>
          <a:xfrm>
            <a:off x="587647" y="2797474"/>
            <a:ext cx="497045" cy="379714"/>
            <a:chOff x="2186592" y="3408140"/>
            <a:chExt cx="1008000" cy="1008000"/>
          </a:xfrm>
        </p:grpSpPr>
        <p:sp>
          <p:nvSpPr>
            <p:cNvPr id="302" name="Google Shape;302;p2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7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04" name="Google Shape;304;p23"/>
          <p:cNvSpPr/>
          <p:nvPr/>
        </p:nvSpPr>
        <p:spPr>
          <a:xfrm flipH="1">
            <a:off x="690376" y="2831931"/>
            <a:ext cx="291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5" name="Google Shape;305;p23"/>
          <p:cNvGrpSpPr/>
          <p:nvPr/>
        </p:nvGrpSpPr>
        <p:grpSpPr>
          <a:xfrm>
            <a:off x="587630" y="3300037"/>
            <a:ext cx="497045" cy="379714"/>
            <a:chOff x="2186592" y="3408140"/>
            <a:chExt cx="1008000" cy="1008000"/>
          </a:xfrm>
        </p:grpSpPr>
        <p:sp>
          <p:nvSpPr>
            <p:cNvPr id="306" name="Google Shape;306;p23"/>
            <p:cNvSpPr/>
            <p:nvPr/>
          </p:nvSpPr>
          <p:spPr>
            <a:xfrm>
              <a:off x="2186592" y="3408140"/>
              <a:ext cx="1008000" cy="1008000"/>
            </a:xfrm>
            <a:prstGeom prst="ellips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384648" y="3606196"/>
              <a:ext cx="612000" cy="612000"/>
            </a:xfrm>
            <a:prstGeom prst="ellips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7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08" name="Google Shape;308;p23"/>
          <p:cNvSpPr/>
          <p:nvPr/>
        </p:nvSpPr>
        <p:spPr>
          <a:xfrm flipH="1">
            <a:off x="690375" y="3325700"/>
            <a:ext cx="291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i="0" sz="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87624" y="970683"/>
            <a:ext cx="547934" cy="642674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3"/>
          <p:cNvSpPr txBox="1"/>
          <p:nvPr/>
        </p:nvSpPr>
        <p:spPr>
          <a:xfrm>
            <a:off x="1038525" y="2338163"/>
            <a:ext cx="4848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TRH stimulates the</a:t>
            </a:r>
            <a:r>
              <a:rPr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pituitary</a:t>
            </a:r>
            <a:r>
              <a:rPr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produce </a:t>
            </a:r>
            <a:r>
              <a:rPr b="1"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thyroid stimulating hormone (TSH)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950" y="2851375"/>
            <a:ext cx="2135310" cy="187051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/>
          <p:nvPr/>
        </p:nvSpPr>
        <p:spPr>
          <a:xfrm>
            <a:off x="40750" y="1700038"/>
            <a:ext cx="20682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May take up to 8 weeks to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adjust to new level during treatment </a:t>
            </a:r>
            <a:r>
              <a:rPr b="1" baseline="30000" lang="en" sz="9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30000" sz="9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157900" y="1738800"/>
            <a:ext cx="1833900" cy="5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157900" y="1143575"/>
            <a:ext cx="18339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Highly sensitive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(detects very low conc.)</a:t>
            </a:r>
            <a:endParaRPr sz="10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4"/>
          <p:cNvSpPr/>
          <p:nvPr/>
        </p:nvSpPr>
        <p:spPr>
          <a:xfrm>
            <a:off x="157902" y="1121227"/>
            <a:ext cx="1833900" cy="5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sz="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24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310300" y="691151"/>
            <a:ext cx="1529100" cy="327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TSH </a:t>
            </a:r>
            <a:endParaRPr b="1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2732125" y="691150"/>
            <a:ext cx="1630800" cy="327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or free </a:t>
            </a:r>
            <a:r>
              <a:rPr b="1"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baseline="-25000"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5094550" y="675702"/>
            <a:ext cx="1529100" cy="357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or free </a:t>
            </a:r>
            <a:r>
              <a:rPr b="1" lang="en" sz="12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12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2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2630575" y="4725"/>
            <a:ext cx="3840600" cy="3936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Thyroid Function Tests </a:t>
            </a:r>
            <a:endParaRPr b="1" sz="1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6" name="Google Shape;326;p24"/>
          <p:cNvCxnSpPr>
            <a:stCxn id="325" idx="2"/>
            <a:endCxn id="322" idx="0"/>
          </p:cNvCxnSpPr>
          <p:nvPr/>
        </p:nvCxnSpPr>
        <p:spPr>
          <a:xfrm rot="5400000">
            <a:off x="2666425" y="-1193325"/>
            <a:ext cx="292800" cy="34761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24"/>
          <p:cNvCxnSpPr>
            <a:stCxn id="325" idx="2"/>
            <a:endCxn id="324" idx="0"/>
          </p:cNvCxnSpPr>
          <p:nvPr/>
        </p:nvCxnSpPr>
        <p:spPr>
          <a:xfrm flipH="1" rot="-5400000">
            <a:off x="5066275" y="-117075"/>
            <a:ext cx="277500" cy="1308300"/>
          </a:xfrm>
          <a:prstGeom prst="bentConnector3">
            <a:avLst>
              <a:gd fmla="val 49978" name="adj1"/>
            </a:avLst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8" name="Google Shape;328;p24"/>
          <p:cNvSpPr/>
          <p:nvPr/>
        </p:nvSpPr>
        <p:spPr>
          <a:xfrm>
            <a:off x="2630575" y="1121225"/>
            <a:ext cx="1833900" cy="5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Monitors thyroid </a:t>
            </a:r>
            <a:r>
              <a:rPr b="1" lang="en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9" name="Google Shape;329;p24"/>
          <p:cNvCxnSpPr>
            <a:stCxn id="325" idx="2"/>
            <a:endCxn id="323" idx="0"/>
          </p:cNvCxnSpPr>
          <p:nvPr/>
        </p:nvCxnSpPr>
        <p:spPr>
          <a:xfrm rot="5400000">
            <a:off x="3902725" y="42975"/>
            <a:ext cx="292800" cy="10035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30" name="Google Shape;330;p24"/>
          <p:cNvSpPr/>
          <p:nvPr/>
        </p:nvSpPr>
        <p:spPr>
          <a:xfrm>
            <a:off x="7253727" y="675825"/>
            <a:ext cx="1630800" cy="327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2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Antibodies</a:t>
            </a:r>
            <a:endParaRPr b="1" sz="12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4942152" y="1121225"/>
            <a:ext cx="1833900" cy="5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baseline="-25000" lang="en" sz="10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toxicosis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*hyperthyroidism in which rise in T3 is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700">
                <a:latin typeface="Century Gothic"/>
                <a:ea typeface="Century Gothic"/>
                <a:cs typeface="Century Gothic"/>
                <a:sym typeface="Century Gothic"/>
              </a:rPr>
              <a:t>independent of T4 ( normal T4) 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2" name="Google Shape;332;p24"/>
          <p:cNvCxnSpPr>
            <a:stCxn id="325" idx="2"/>
            <a:endCxn id="330" idx="0"/>
          </p:cNvCxnSpPr>
          <p:nvPr/>
        </p:nvCxnSpPr>
        <p:spPr>
          <a:xfrm flipH="1" rot="-5400000">
            <a:off x="6171325" y="-1222125"/>
            <a:ext cx="277500" cy="35184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33" name="Google Shape;333;p24"/>
          <p:cNvSpPr txBox="1"/>
          <p:nvPr/>
        </p:nvSpPr>
        <p:spPr>
          <a:xfrm>
            <a:off x="2506858" y="1649100"/>
            <a:ext cx="29745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entury Gothic"/>
              <a:buChar char="➔"/>
            </a:pP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thyroid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replacement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entury Gothic"/>
              <a:buChar char="➔"/>
            </a:pPr>
            <a:r>
              <a:rPr b="1"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Anti-thyroid</a:t>
            </a:r>
            <a:r>
              <a:rPr lang="en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0" y="4616550"/>
            <a:ext cx="4485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that time we use T</a:t>
            </a:r>
            <a:r>
              <a:rPr baseline="-25000"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a measure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T3 is more important in hyperthyroidism as it’s normally Lower in blood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Century Gothic"/>
              <a:buAutoNum type="arabicPeriod"/>
            </a:pPr>
            <a:r>
              <a:rPr lang="en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Others e.g. antithyroglobulin antibodies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4942162" y="1693955"/>
            <a:ext cx="1833900" cy="5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9DAF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Earlier identification of thyrotoxicosis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7152175" y="1098875"/>
            <a:ext cx="1833900" cy="51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Autoimmune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 disease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*Diagnosis and monitoring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7112825" y="1557638"/>
            <a:ext cx="21873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highlight>
                  <a:srgbClr val="F3F3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Hashimoto’s thyroiditis </a:t>
            </a:r>
            <a:endParaRPr b="1" sz="900">
              <a:highlight>
                <a:srgbClr val="F3F3F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antibodies against TSH receptors that </a:t>
            </a:r>
            <a:r>
              <a:rPr b="1" lang="en" sz="8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suppress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thyroid secretion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Graves’ disease </a:t>
            </a:r>
            <a:endParaRPr b="1" sz="900">
              <a:highlight>
                <a:srgbClr val="D9D9D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antibodies against TSH receptors that </a:t>
            </a:r>
            <a:r>
              <a:rPr b="1" lang="en" sz="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stimulate</a:t>
            </a: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 thyroid secretion</a:t>
            </a:r>
            <a:r>
              <a:rPr b="1" baseline="30000" lang="en" sz="8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baseline="30000" sz="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24"/>
          <p:cNvSpPr txBox="1"/>
          <p:nvPr/>
        </p:nvSpPr>
        <p:spPr>
          <a:xfrm>
            <a:off x="4579889" y="2673025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Goitre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Enlarged thyroid gland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254250" y="2459552"/>
            <a:ext cx="3255600" cy="3834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254238" y="2356363"/>
            <a:ext cx="33507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Strategy for the Biochemical Investigation of Suspected Hypothyroidism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24"/>
          <p:cNvSpPr txBox="1"/>
          <p:nvPr/>
        </p:nvSpPr>
        <p:spPr>
          <a:xfrm>
            <a:off x="4387029" y="4002675"/>
            <a:ext cx="1268100" cy="2928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24"/>
          <p:cNvSpPr/>
          <p:nvPr/>
        </p:nvSpPr>
        <p:spPr>
          <a:xfrm rot="10800000">
            <a:off x="4485374" y="3949368"/>
            <a:ext cx="238001" cy="399432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4"/>
          <p:cNvSpPr txBox="1"/>
          <p:nvPr/>
        </p:nvSpPr>
        <p:spPr>
          <a:xfrm>
            <a:off x="5603800" y="3995713"/>
            <a:ext cx="33507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Iodine, selenium deficiency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Hashimoto’s thyroiditis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Graves’ disease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hyperthyroidism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Congenital hypothyroidism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thyroid cancer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24"/>
          <p:cNvSpPr/>
          <p:nvPr/>
        </p:nvSpPr>
        <p:spPr>
          <a:xfrm>
            <a:off x="7516448" y="3493638"/>
            <a:ext cx="1458300" cy="3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Euthyroid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24"/>
          <p:cNvSpPr/>
          <p:nvPr/>
        </p:nvSpPr>
        <p:spPr>
          <a:xfrm rot="5400000">
            <a:off x="7511248" y="3495638"/>
            <a:ext cx="327000" cy="316600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4"/>
          <p:cNvSpPr/>
          <p:nvPr/>
        </p:nvSpPr>
        <p:spPr>
          <a:xfrm>
            <a:off x="5939392" y="3487225"/>
            <a:ext cx="1458300" cy="3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Hyperfunction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5930390" y="3493025"/>
            <a:ext cx="327000" cy="309000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4"/>
          <p:cNvSpPr/>
          <p:nvPr/>
        </p:nvSpPr>
        <p:spPr>
          <a:xfrm>
            <a:off x="4362344" y="3478613"/>
            <a:ext cx="1458300" cy="31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Hypofunction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4"/>
          <p:cNvSpPr/>
          <p:nvPr/>
        </p:nvSpPr>
        <p:spPr>
          <a:xfrm rot="10800000">
            <a:off x="4381144" y="3471938"/>
            <a:ext cx="320400" cy="324575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4"/>
          <p:cNvSpPr txBox="1"/>
          <p:nvPr/>
        </p:nvSpPr>
        <p:spPr>
          <a:xfrm>
            <a:off x="7516445" y="3735390"/>
            <a:ext cx="1909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thyroid hormone conc.</a:t>
            </a:r>
            <a:endParaRPr b="1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4221001" y="3145113"/>
            <a:ext cx="19092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be associated with:</a:t>
            </a:r>
            <a:endParaRPr b="1" sz="11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822390" y="0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2065516" y="-108023"/>
            <a:ext cx="4848900" cy="10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Hypothyroidism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Deficiency of thyroid hormones</a:t>
            </a:r>
            <a:endParaRPr b="1" sz="1200">
              <a:solidFill>
                <a:srgbClr val="6D9EE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0" name="Google Shape;360;p25"/>
          <p:cNvGrpSpPr/>
          <p:nvPr/>
        </p:nvGrpSpPr>
        <p:grpSpPr>
          <a:xfrm>
            <a:off x="355382" y="837572"/>
            <a:ext cx="3667690" cy="1287260"/>
            <a:chOff x="795169" y="4165995"/>
            <a:chExt cx="2542946" cy="2384699"/>
          </a:xfrm>
        </p:grpSpPr>
        <p:sp>
          <p:nvSpPr>
            <p:cNvPr id="361" name="Google Shape;361;p25"/>
            <p:cNvSpPr/>
            <p:nvPr/>
          </p:nvSpPr>
          <p:spPr>
            <a:xfrm>
              <a:off x="795169" y="4165995"/>
              <a:ext cx="772500" cy="4608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Primary</a:t>
              </a:r>
              <a:endParaRPr b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817509" y="4912944"/>
              <a:ext cx="13527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A4C2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6D9EE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Failure of thyroid gland</a:t>
              </a:r>
              <a:endParaRPr b="1" sz="4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17509" y="5506497"/>
              <a:ext cx="1772400" cy="460800"/>
            </a:xfrm>
            <a:prstGeom prst="rect">
              <a:avLst/>
            </a:prstGeom>
            <a:solidFill>
              <a:srgbClr val="C9DAF8"/>
            </a:solidFill>
            <a:ln cap="flat" cmpd="sng" w="19050">
              <a:solidFill>
                <a:srgbClr val="EFEFE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Elevated TSH</a:t>
              </a:r>
              <a:endParaRPr b="1" sz="9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817514" y="6089894"/>
              <a:ext cx="2520600" cy="460800"/>
            </a:xfrm>
            <a:prstGeom prst="rect">
              <a:avLst/>
            </a:prstGeom>
            <a:solidFill>
              <a:srgbClr val="C9DAF8"/>
            </a:solidFill>
            <a:ln cap="flat" cmpd="sng" w="19050">
              <a:solidFill>
                <a:srgbClr val="EFEFE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Deficiency of thyroid hormones</a:t>
              </a:r>
              <a:endParaRPr b="1" sz="9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5" name="Google Shape;365;p25"/>
          <p:cNvGrpSpPr/>
          <p:nvPr/>
        </p:nvGrpSpPr>
        <p:grpSpPr>
          <a:xfrm>
            <a:off x="5155962" y="837747"/>
            <a:ext cx="3730506" cy="1329143"/>
            <a:chOff x="795172" y="4166002"/>
            <a:chExt cx="2542949" cy="2675409"/>
          </a:xfrm>
        </p:grpSpPr>
        <p:sp>
          <p:nvSpPr>
            <p:cNvPr id="366" name="Google Shape;366;p25"/>
            <p:cNvSpPr/>
            <p:nvPr/>
          </p:nvSpPr>
          <p:spPr>
            <a:xfrm>
              <a:off x="795172" y="4166002"/>
              <a:ext cx="896100" cy="5007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Secondary</a:t>
              </a:r>
              <a:endParaRPr b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817521" y="4912910"/>
              <a:ext cx="2520600" cy="874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A4C2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Failure of the pituitary gland to secrete TSH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817521" y="5966611"/>
              <a:ext cx="2520600" cy="874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A4C2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Failure of the hypothalamic-pituitary-thyroid axis</a:t>
              </a:r>
              <a:endParaRPr b="1" sz="400"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69" name="Google Shape;369;p25"/>
          <p:cNvSpPr txBox="1"/>
          <p:nvPr/>
        </p:nvSpPr>
        <p:spPr>
          <a:xfrm>
            <a:off x="5237538" y="4106319"/>
            <a:ext cx="1268100" cy="299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25"/>
          <p:cNvSpPr/>
          <p:nvPr/>
        </p:nvSpPr>
        <p:spPr>
          <a:xfrm rot="2849373">
            <a:off x="5110126" y="4022255"/>
            <a:ext cx="367703" cy="370284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/>
          <p:nvPr/>
        </p:nvSpPr>
        <p:spPr>
          <a:xfrm>
            <a:off x="257537" y="601972"/>
            <a:ext cx="729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6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72" name="Google Shape;372;p25"/>
          <p:cNvSpPr txBox="1"/>
          <p:nvPr/>
        </p:nvSpPr>
        <p:spPr>
          <a:xfrm>
            <a:off x="5043612" y="663172"/>
            <a:ext cx="4161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1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73" name="Google Shape;373;p25"/>
          <p:cNvSpPr txBox="1"/>
          <p:nvPr/>
        </p:nvSpPr>
        <p:spPr>
          <a:xfrm>
            <a:off x="5347620" y="4459065"/>
            <a:ext cx="3667800" cy="393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Replacement therapy with levothyroxine </a:t>
            </a:r>
            <a:r>
              <a:rPr b="1" lang="en" sz="1200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(T4)</a:t>
            </a:r>
            <a:endParaRPr b="1" sz="12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25"/>
          <p:cNvSpPr txBox="1"/>
          <p:nvPr/>
        </p:nvSpPr>
        <p:spPr>
          <a:xfrm>
            <a:off x="567875" y="2525850"/>
            <a:ext cx="41970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Hashimoto’s thyroiditis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Treatment of hyperthyroidism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8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sz="8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Radioiodine or surgical</a:t>
            </a:r>
            <a:r>
              <a:rPr lang="en" sz="8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8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Drug effects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TSH deficiency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Congenital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800"/>
              <a:buFont typeface="Century Gothic"/>
              <a:buChar char="○"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defects in thyroid synthesis</a:t>
            </a:r>
            <a:r>
              <a:rPr lang="en" sz="8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8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800"/>
              <a:buFont typeface="Century Gothic"/>
              <a:buChar char="○"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thyroid resistance</a:t>
            </a:r>
            <a:r>
              <a:rPr lang="en" sz="8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</a:t>
            </a:r>
            <a:endParaRPr sz="8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Severe iodine deficiency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25"/>
          <p:cNvSpPr txBox="1"/>
          <p:nvPr/>
        </p:nvSpPr>
        <p:spPr>
          <a:xfrm>
            <a:off x="339879" y="3923890"/>
            <a:ext cx="1809000" cy="299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features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25"/>
          <p:cNvSpPr txBox="1"/>
          <p:nvPr/>
        </p:nvSpPr>
        <p:spPr>
          <a:xfrm>
            <a:off x="552375" y="4179899"/>
            <a:ext cx="41970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Tiredness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Cold intolerance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Weight gain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000"/>
              <a:buFont typeface="Century Gothic"/>
              <a:buChar char="●"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Dry skin</a:t>
            </a:r>
            <a:r>
              <a:rPr lang="en" sz="1000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</a:t>
            </a:r>
            <a:endParaRPr sz="1000">
              <a:solidFill>
                <a:srgbClr val="A4C2F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5189225" y="2301900"/>
            <a:ext cx="1908600" cy="299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Non-thyroidal illness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8" name="Google Shape;378;p25"/>
          <p:cNvGrpSpPr/>
          <p:nvPr/>
        </p:nvGrpSpPr>
        <p:grpSpPr>
          <a:xfrm>
            <a:off x="5203474" y="2666875"/>
            <a:ext cx="3480992" cy="884039"/>
            <a:chOff x="817506" y="4912967"/>
            <a:chExt cx="2413501" cy="1637716"/>
          </a:xfrm>
        </p:grpSpPr>
        <p:sp>
          <p:nvSpPr>
            <p:cNvPr id="379" name="Google Shape;379;p25"/>
            <p:cNvSpPr/>
            <p:nvPr/>
          </p:nvSpPr>
          <p:spPr>
            <a:xfrm>
              <a:off x="817507" y="4912967"/>
              <a:ext cx="20697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A4C2F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800">
                  <a:solidFill>
                    <a:srgbClr val="6D9EE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normal regulation of TSH, T3 and T4 secretion and metabolism is disturbed</a:t>
              </a:r>
              <a:endParaRPr b="1" sz="8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817506" y="5506475"/>
              <a:ext cx="2249700" cy="460800"/>
            </a:xfrm>
            <a:prstGeom prst="rect">
              <a:avLst/>
            </a:prstGeom>
            <a:solidFill>
              <a:srgbClr val="C9DAF8"/>
            </a:solidFill>
            <a:ln cap="flat" cmpd="sng" w="19050">
              <a:solidFill>
                <a:srgbClr val="EFEFE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Most of T4 is converted to rT3 (inactive)</a:t>
              </a:r>
              <a:endParaRPr b="1" sz="9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817507" y="6089883"/>
              <a:ext cx="2413500" cy="460800"/>
            </a:xfrm>
            <a:prstGeom prst="rect">
              <a:avLst/>
            </a:prstGeom>
            <a:solidFill>
              <a:srgbClr val="C9DAF8"/>
            </a:solidFill>
            <a:ln cap="flat" cmpd="sng" w="19050">
              <a:solidFill>
                <a:srgbClr val="EFEFE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Deficiency of thyroid hormones</a:t>
              </a:r>
              <a:endParaRPr b="1" sz="9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82" name="Google Shape;382;p25"/>
          <p:cNvSpPr/>
          <p:nvPr/>
        </p:nvSpPr>
        <p:spPr>
          <a:xfrm>
            <a:off x="5203523" y="3616793"/>
            <a:ext cx="3635400" cy="2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Secretion of T4 and T3 is decreased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5"/>
          <p:cNvSpPr/>
          <p:nvPr/>
        </p:nvSpPr>
        <p:spPr>
          <a:xfrm rot="-2936569">
            <a:off x="5132748" y="2232006"/>
            <a:ext cx="225833" cy="445381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5"/>
          <p:cNvSpPr/>
          <p:nvPr/>
        </p:nvSpPr>
        <p:spPr>
          <a:xfrm rot="10800000">
            <a:off x="223580" y="3776722"/>
            <a:ext cx="421595" cy="473177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5"/>
          <p:cNvSpPr txBox="1"/>
          <p:nvPr/>
        </p:nvSpPr>
        <p:spPr>
          <a:xfrm>
            <a:off x="339863" y="2300284"/>
            <a:ext cx="1268100" cy="299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25"/>
          <p:cNvSpPr/>
          <p:nvPr/>
        </p:nvSpPr>
        <p:spPr>
          <a:xfrm rot="10800000">
            <a:off x="250691" y="2207820"/>
            <a:ext cx="274307" cy="383455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hyperthyroidism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26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4" name="Google Shape;394;p26"/>
          <p:cNvGrpSpPr/>
          <p:nvPr/>
        </p:nvGrpSpPr>
        <p:grpSpPr>
          <a:xfrm>
            <a:off x="852988" y="868808"/>
            <a:ext cx="7437975" cy="549949"/>
            <a:chOff x="40741" y="8606435"/>
            <a:chExt cx="5579039" cy="1303507"/>
          </a:xfrm>
        </p:grpSpPr>
        <p:sp>
          <p:nvSpPr>
            <p:cNvPr id="395" name="Google Shape;395;p26"/>
            <p:cNvSpPr/>
            <p:nvPr/>
          </p:nvSpPr>
          <p:spPr>
            <a:xfrm>
              <a:off x="3560581" y="8611242"/>
              <a:ext cx="2059200" cy="1298700"/>
            </a:xfrm>
            <a:prstGeom prst="chevron">
              <a:avLst>
                <a:gd fmla="val 50000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400"/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Tissues are exposed to high levels of thyroid hormones (thyrotoxicosis)</a:t>
              </a:r>
              <a:r>
                <a:rPr b="1" lang="en" sz="7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 </a:t>
              </a:r>
              <a:endParaRPr b="1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40741" y="8606435"/>
              <a:ext cx="1942500" cy="12987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Hyperstimulation of thyroid gland by pituitary gland</a:t>
              </a:r>
              <a:endParaRPr b="1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1720928" y="8606440"/>
              <a:ext cx="2059200" cy="1298700"/>
            </a:xfrm>
            <a:prstGeom prst="chevron">
              <a:avLst>
                <a:gd fmla="val 50000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Hypersecretion of thyroid hormones</a:t>
              </a:r>
              <a:endParaRPr b="1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398" name="Google Shape;398;p26"/>
          <p:cNvSpPr txBox="1"/>
          <p:nvPr/>
        </p:nvSpPr>
        <p:spPr>
          <a:xfrm>
            <a:off x="150300" y="1869138"/>
            <a:ext cx="37623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Graves’ disease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Toxic multinodular goitre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Thyroid adenoma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Thyroiditis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Excessive intake of iodine / iodine drugs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Excessive intake of T</a:t>
            </a:r>
            <a:r>
              <a:rPr baseline="-25000" lang="en" sz="1200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 and T</a:t>
            </a:r>
            <a:r>
              <a:rPr baseline="-25000" lang="en" sz="12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aseline="-25000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26"/>
          <p:cNvSpPr txBox="1"/>
          <p:nvPr/>
        </p:nvSpPr>
        <p:spPr>
          <a:xfrm>
            <a:off x="4783550" y="1869150"/>
            <a:ext cx="3508200" cy="1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Weight loss with normal appetite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Sweating / heat intolerance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Fatigue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Palpitation / agitation, tremor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Angina, heart failure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Diarrhea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Eyelid retraction and lid lag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26"/>
          <p:cNvPicPr preferRelativeResize="0"/>
          <p:nvPr/>
        </p:nvPicPr>
        <p:blipFill rotWithShape="1">
          <a:blip r:embed="rId3">
            <a:alphaModFix/>
          </a:blip>
          <a:srcRect b="32371" l="73986" r="6466" t="24288"/>
          <a:stretch/>
        </p:blipFill>
        <p:spPr>
          <a:xfrm>
            <a:off x="7844198" y="1641175"/>
            <a:ext cx="1299725" cy="18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6"/>
          <p:cNvSpPr/>
          <p:nvPr/>
        </p:nvSpPr>
        <p:spPr>
          <a:xfrm>
            <a:off x="339874" y="3664753"/>
            <a:ext cx="2016000" cy="2535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Graves’ disease:</a:t>
            </a:r>
            <a:endParaRPr b="1" sz="12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2" name="Google Shape;402;p26"/>
          <p:cNvSpPr/>
          <p:nvPr/>
        </p:nvSpPr>
        <p:spPr>
          <a:xfrm rot="-5400000">
            <a:off x="890925" y="3202300"/>
            <a:ext cx="565500" cy="20160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6"/>
          <p:cNvSpPr/>
          <p:nvPr/>
        </p:nvSpPr>
        <p:spPr>
          <a:xfrm>
            <a:off x="5530927" y="3927800"/>
            <a:ext cx="1902000" cy="5637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6"/>
          <p:cNvSpPr/>
          <p:nvPr/>
        </p:nvSpPr>
        <p:spPr>
          <a:xfrm>
            <a:off x="3628500" y="3927800"/>
            <a:ext cx="1902000" cy="563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6"/>
          <p:cNvSpPr/>
          <p:nvPr/>
        </p:nvSpPr>
        <p:spPr>
          <a:xfrm>
            <a:off x="2180299" y="3927800"/>
            <a:ext cx="1475700" cy="563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6"/>
          <p:cNvSpPr/>
          <p:nvPr/>
        </p:nvSpPr>
        <p:spPr>
          <a:xfrm>
            <a:off x="7358550" y="3927800"/>
            <a:ext cx="1475700" cy="5637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6"/>
          <p:cNvSpPr txBox="1"/>
          <p:nvPr/>
        </p:nvSpPr>
        <p:spPr>
          <a:xfrm>
            <a:off x="7358550" y="3827400"/>
            <a:ext cx="15501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Causing hypersecretion of thyroid hormone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26"/>
          <p:cNvSpPr txBox="1"/>
          <p:nvPr/>
        </p:nvSpPr>
        <p:spPr>
          <a:xfrm>
            <a:off x="279650" y="3943375"/>
            <a:ext cx="19020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common cause of hyperthyroidism</a:t>
            </a:r>
            <a:endParaRPr/>
          </a:p>
        </p:txBody>
      </p:sp>
      <p:sp>
        <p:nvSpPr>
          <p:cNvPr id="409" name="Google Shape;409;p26"/>
          <p:cNvSpPr txBox="1"/>
          <p:nvPr/>
        </p:nvSpPr>
        <p:spPr>
          <a:xfrm>
            <a:off x="1981200" y="3962400"/>
            <a:ext cx="16749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autoimmune disease</a:t>
            </a:r>
            <a:endParaRPr/>
          </a:p>
        </p:txBody>
      </p:sp>
      <p:sp>
        <p:nvSpPr>
          <p:cNvPr id="410" name="Google Shape;410;p26"/>
          <p:cNvSpPr txBox="1"/>
          <p:nvPr/>
        </p:nvSpPr>
        <p:spPr>
          <a:xfrm>
            <a:off x="3571500" y="3850525"/>
            <a:ext cx="20160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to antibodies against TSH receptors on thyroid gland</a:t>
            </a:r>
            <a:endParaRPr/>
          </a:p>
        </p:txBody>
      </p:sp>
      <p:sp>
        <p:nvSpPr>
          <p:cNvPr id="411" name="Google Shape;411;p26"/>
          <p:cNvSpPr txBox="1"/>
          <p:nvPr/>
        </p:nvSpPr>
        <p:spPr>
          <a:xfrm>
            <a:off x="5530925" y="3850525"/>
            <a:ext cx="19020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antibodies mimic the action of pituitary hormone</a:t>
            </a:r>
            <a:endParaRPr/>
          </a:p>
        </p:txBody>
      </p:sp>
      <p:sp>
        <p:nvSpPr>
          <p:cNvPr id="412" name="Google Shape;412;p26"/>
          <p:cNvSpPr txBox="1"/>
          <p:nvPr/>
        </p:nvSpPr>
        <p:spPr>
          <a:xfrm>
            <a:off x="339863" y="1614484"/>
            <a:ext cx="1268100" cy="299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26"/>
          <p:cNvSpPr/>
          <p:nvPr/>
        </p:nvSpPr>
        <p:spPr>
          <a:xfrm rot="10800000">
            <a:off x="250691" y="1522020"/>
            <a:ext cx="274307" cy="383455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6"/>
          <p:cNvSpPr txBox="1"/>
          <p:nvPr/>
        </p:nvSpPr>
        <p:spPr>
          <a:xfrm>
            <a:off x="4867319" y="1624327"/>
            <a:ext cx="1809000" cy="2991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features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26"/>
          <p:cNvSpPr/>
          <p:nvPr/>
        </p:nvSpPr>
        <p:spPr>
          <a:xfrm rot="10800000">
            <a:off x="4751019" y="1477160"/>
            <a:ext cx="421595" cy="473177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"/>
          <p:cNvSpPr/>
          <p:nvPr/>
        </p:nvSpPr>
        <p:spPr>
          <a:xfrm>
            <a:off x="5657450" y="2642171"/>
            <a:ext cx="3255600" cy="495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27"/>
          <p:cNvSpPr/>
          <p:nvPr/>
        </p:nvSpPr>
        <p:spPr>
          <a:xfrm>
            <a:off x="1378464" y="2780124"/>
            <a:ext cx="2306700" cy="248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27"/>
          <p:cNvSpPr txBox="1"/>
          <p:nvPr/>
        </p:nvSpPr>
        <p:spPr>
          <a:xfrm>
            <a:off x="2147513" y="115936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hyperthyroidism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25" name="Google Shape;425;p27"/>
          <p:cNvGrpSpPr/>
          <p:nvPr/>
        </p:nvGrpSpPr>
        <p:grpSpPr>
          <a:xfrm>
            <a:off x="311664" y="722724"/>
            <a:ext cx="3667696" cy="1287262"/>
            <a:chOff x="795165" y="4165993"/>
            <a:chExt cx="2542949" cy="2384701"/>
          </a:xfrm>
        </p:grpSpPr>
        <p:sp>
          <p:nvSpPr>
            <p:cNvPr id="426" name="Google Shape;426;p27"/>
            <p:cNvSpPr/>
            <p:nvPr/>
          </p:nvSpPr>
          <p:spPr>
            <a:xfrm>
              <a:off x="795165" y="4165993"/>
              <a:ext cx="1599300" cy="4608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Diagnosis</a:t>
              </a:r>
              <a:endParaRPr b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817512" y="4912940"/>
              <a:ext cx="25206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Suppressed / undetectable TSH level</a:t>
              </a:r>
              <a:endParaRPr b="1" sz="4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817514" y="5506478"/>
              <a:ext cx="25206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Raised thyroid hormones levels</a:t>
              </a:r>
              <a:endParaRPr b="1" sz="4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817514" y="6089894"/>
              <a:ext cx="2520600" cy="460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Confirms primary hyperthyroidism</a:t>
              </a:r>
              <a:endParaRPr b="1" sz="400">
                <a:latin typeface="Exo"/>
                <a:ea typeface="Exo"/>
                <a:cs typeface="Exo"/>
                <a:sym typeface="Exo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112275" y="722850"/>
            <a:ext cx="3577430" cy="1329148"/>
            <a:chOff x="795165" y="4165993"/>
            <a:chExt cx="2542956" cy="2675418"/>
          </a:xfrm>
        </p:grpSpPr>
        <p:sp>
          <p:nvSpPr>
            <p:cNvPr id="431" name="Google Shape;431;p27"/>
            <p:cNvSpPr/>
            <p:nvPr/>
          </p:nvSpPr>
          <p:spPr>
            <a:xfrm>
              <a:off x="795165" y="4165993"/>
              <a:ext cx="1599300" cy="4608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Problems in diagnosis</a:t>
              </a:r>
              <a:endParaRPr b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817521" y="4912910"/>
              <a:ext cx="2520600" cy="874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Total serum T4 varies due to changes in binding protein levels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817521" y="5966611"/>
              <a:ext cx="2520600" cy="8748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75" lIns="29775" spcFirstLastPara="1" rIns="29775" wrap="square" tIns="297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High estrogens in pregnancy increase TBG synthesis</a:t>
              </a:r>
              <a:endParaRPr b="1" sz="400">
                <a:latin typeface="Exo"/>
                <a:ea typeface="Exo"/>
                <a:cs typeface="Exo"/>
                <a:sym typeface="Exo"/>
              </a:endParaRPr>
            </a:p>
          </p:txBody>
        </p:sp>
      </p:grpSp>
      <p:sp>
        <p:nvSpPr>
          <p:cNvPr id="434" name="Google Shape;434;p27"/>
          <p:cNvSpPr txBox="1"/>
          <p:nvPr/>
        </p:nvSpPr>
        <p:spPr>
          <a:xfrm>
            <a:off x="1699625" y="2724125"/>
            <a:ext cx="1555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27"/>
          <p:cNvSpPr txBox="1"/>
          <p:nvPr/>
        </p:nvSpPr>
        <p:spPr>
          <a:xfrm>
            <a:off x="1829525" y="2103425"/>
            <a:ext cx="68565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Congenital TBG deficiency can also influence results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T4 and TSH are first-line tests for diagnosis of thyroid dysfunction</a:t>
            </a:r>
            <a:endParaRPr/>
          </a:p>
        </p:txBody>
      </p:sp>
      <p:sp>
        <p:nvSpPr>
          <p:cNvPr id="436" name="Google Shape;436;p27"/>
          <p:cNvSpPr/>
          <p:nvPr/>
        </p:nvSpPr>
        <p:spPr>
          <a:xfrm rot="-2509210">
            <a:off x="1795652" y="2183764"/>
            <a:ext cx="108048" cy="240709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7"/>
          <p:cNvSpPr/>
          <p:nvPr/>
        </p:nvSpPr>
        <p:spPr>
          <a:xfrm rot="2810857">
            <a:off x="1846133" y="2821921"/>
            <a:ext cx="165130" cy="16513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7"/>
          <p:cNvSpPr/>
          <p:nvPr/>
        </p:nvSpPr>
        <p:spPr>
          <a:xfrm>
            <a:off x="191506" y="3285983"/>
            <a:ext cx="2037000" cy="70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Antithyroid drugs: carbimazole, propylthiouracil</a:t>
            </a:r>
            <a:endParaRPr/>
          </a:p>
        </p:txBody>
      </p:sp>
      <p:sp>
        <p:nvSpPr>
          <p:cNvPr id="439" name="Google Shape;439;p27"/>
          <p:cNvSpPr txBox="1"/>
          <p:nvPr/>
        </p:nvSpPr>
        <p:spPr>
          <a:xfrm>
            <a:off x="166325" y="3035000"/>
            <a:ext cx="8916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1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40" name="Google Shape;440;p27"/>
          <p:cNvSpPr/>
          <p:nvPr/>
        </p:nvSpPr>
        <p:spPr>
          <a:xfrm>
            <a:off x="2870949" y="3285983"/>
            <a:ext cx="2037000" cy="70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Radioiodine: sodium </a:t>
            </a:r>
            <a:r>
              <a:rPr baseline="30000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131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inhibits T</a:t>
            </a:r>
            <a:r>
              <a:rPr baseline="-25000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</a:t>
            </a:r>
            <a:r>
              <a:rPr baseline="-25000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synthesis</a:t>
            </a:r>
            <a:endParaRPr/>
          </a:p>
        </p:txBody>
      </p:sp>
      <p:sp>
        <p:nvSpPr>
          <p:cNvPr id="441" name="Google Shape;441;p27"/>
          <p:cNvSpPr txBox="1"/>
          <p:nvPr/>
        </p:nvSpPr>
        <p:spPr>
          <a:xfrm>
            <a:off x="2749553" y="3035000"/>
            <a:ext cx="8916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1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42" name="Google Shape;442;p27"/>
          <p:cNvSpPr/>
          <p:nvPr/>
        </p:nvSpPr>
        <p:spPr>
          <a:xfrm>
            <a:off x="1547235" y="4200383"/>
            <a:ext cx="2037000" cy="70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Surgery: thyroidectomy</a:t>
            </a:r>
            <a:endParaRPr/>
          </a:p>
        </p:txBody>
      </p:sp>
      <p:sp>
        <p:nvSpPr>
          <p:cNvPr id="443" name="Google Shape;443;p27"/>
          <p:cNvSpPr txBox="1"/>
          <p:nvPr/>
        </p:nvSpPr>
        <p:spPr>
          <a:xfrm>
            <a:off x="1425840" y="3949400"/>
            <a:ext cx="8916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100">
              <a:solidFill>
                <a:srgbClr val="CFE2F3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444" name="Google Shape;444;p27"/>
          <p:cNvPicPr preferRelativeResize="0"/>
          <p:nvPr/>
        </p:nvPicPr>
        <p:blipFill rotWithShape="1">
          <a:blip r:embed="rId3">
            <a:alphaModFix/>
          </a:blip>
          <a:srcRect b="15065" l="60075" r="863" t="36970"/>
          <a:stretch/>
        </p:blipFill>
        <p:spPr>
          <a:xfrm>
            <a:off x="6149945" y="3209776"/>
            <a:ext cx="2445280" cy="187657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7"/>
          <p:cNvSpPr txBox="1"/>
          <p:nvPr/>
        </p:nvSpPr>
        <p:spPr>
          <a:xfrm>
            <a:off x="5657450" y="2571725"/>
            <a:ext cx="3350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Gothic"/>
                <a:ea typeface="Century Gothic"/>
                <a:cs typeface="Century Gothic"/>
                <a:sym typeface="Century Gothic"/>
              </a:rPr>
              <a:t>Strategy for the Biochemical Investigation of Suspected Hyperthyroidism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27"/>
          <p:cNvSpPr/>
          <p:nvPr/>
        </p:nvSpPr>
        <p:spPr>
          <a:xfrm>
            <a:off x="8822393" y="0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