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5143500" cx="9144000"/>
  <p:notesSz cx="6858000" cy="9144000"/>
  <p:embeddedFontLst>
    <p:embeddedFont>
      <p:font typeface="Exo"/>
      <p:regular r:id="rId20"/>
      <p:bold r:id="rId21"/>
      <p:italic r:id="rId22"/>
      <p:boldItalic r:id="rId23"/>
    </p:embeddedFont>
    <p:embeddedFont>
      <p:font typeface="Comfortaa"/>
      <p:regular r:id="rId24"/>
      <p:bold r:id="rId25"/>
    </p:embeddedFon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4A4C496-D972-493C-B4D9-56E37145F84D}">
  <a:tblStyle styleId="{74A4C496-D972-493C-B4D9-56E37145F84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xo-regular.fntdata"/><Relationship Id="rId22" Type="http://schemas.openxmlformats.org/officeDocument/2006/relationships/font" Target="fonts/Exo-italic.fntdata"/><Relationship Id="rId21" Type="http://schemas.openxmlformats.org/officeDocument/2006/relationships/font" Target="fonts/Exo-bold.fntdata"/><Relationship Id="rId24" Type="http://schemas.openxmlformats.org/officeDocument/2006/relationships/font" Target="fonts/Comfortaa-regular.fntdata"/><Relationship Id="rId23" Type="http://schemas.openxmlformats.org/officeDocument/2006/relationships/font" Target="fonts/Ex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CenturyGothic-regular.fntdata"/><Relationship Id="rId25" Type="http://schemas.openxmlformats.org/officeDocument/2006/relationships/font" Target="fonts/Comfortaa-bold.fntdata"/><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enturyGothic-boldItalic.fntdata"/><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e3d6e2823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7e3d6e2823_2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7e3d6e2823_2_3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7e3d6e2823_2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7e3d6e2823_2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7e3d6e2823_2_3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7e3d6e2823_2_3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7e3d6e2823_2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7e3d6e2823_2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e3d6e2823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7e3d6e2823_2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7e3d6e2823_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7e3d6e2823_2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e3d6e2823_2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7e3d6e2823_2_1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7e3d6e2823_2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7e3d6e2823_2_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7e3d6e2823_2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7e3d6e2823_2_2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7e3d6e2823_2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7e3d6e2823_2_2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7e3d6e2823_2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7e3d6e2823_2_2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7e3d6e2823_2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ontents slide layout">
  <p:cSld name="2_Contents slide layout">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ph idx="1" type="body"/>
          </p:nvPr>
        </p:nvSpPr>
        <p:spPr>
          <a:xfrm>
            <a:off x="1" y="254632"/>
            <a:ext cx="9144000" cy="594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100000"/>
              </a:lnSpc>
              <a:spcBef>
                <a:spcPts val="800"/>
              </a:spcBef>
              <a:spcAft>
                <a:spcPts val="0"/>
              </a:spcAft>
              <a:buClr>
                <a:srgbClr val="3F3F3F"/>
              </a:buClr>
              <a:buSzPts val="4100"/>
              <a:buFont typeface="Century Gothic"/>
              <a:buNone/>
              <a:defRPr i="0" sz="4100" u="none" cap="none" strike="noStrike">
                <a:solidFill>
                  <a:srgbClr val="3F3F3F"/>
                </a:solidFill>
                <a:latin typeface="Century Gothic"/>
                <a:ea typeface="Century Gothic"/>
                <a:cs typeface="Century Gothic"/>
                <a:sym typeface="Century Gothic"/>
              </a:defRPr>
            </a:lvl1pPr>
            <a:lvl2pPr indent="-342900" lvl="1" marL="914400" marR="0" rtl="0" algn="l">
              <a:lnSpc>
                <a:spcPct val="90000"/>
              </a:lnSpc>
              <a:spcBef>
                <a:spcPts val="400"/>
              </a:spcBef>
              <a:spcAft>
                <a:spcPts val="0"/>
              </a:spcAft>
              <a:buClr>
                <a:schemeClr val="dk1"/>
              </a:buClr>
              <a:buSzPts val="1800"/>
              <a:buFont typeface="Century Gothic"/>
              <a:buChar char="•"/>
              <a:defRPr i="0" sz="1800" u="none" cap="none" strike="noStrike">
                <a:solidFill>
                  <a:schemeClr val="dk1"/>
                </a:solidFill>
                <a:latin typeface="Century Gothic"/>
                <a:ea typeface="Century Gothic"/>
                <a:cs typeface="Century Gothic"/>
                <a:sym typeface="Century Gothic"/>
              </a:defRPr>
            </a:lvl2pPr>
            <a:lvl3pPr indent="-323850" lvl="2" marL="1371600" marR="0" rtl="0" algn="l">
              <a:lnSpc>
                <a:spcPct val="90000"/>
              </a:lnSpc>
              <a:spcBef>
                <a:spcPts val="400"/>
              </a:spcBef>
              <a:spcAft>
                <a:spcPts val="0"/>
              </a:spcAft>
              <a:buClr>
                <a:schemeClr val="dk1"/>
              </a:buClr>
              <a:buSzPts val="1500"/>
              <a:buFont typeface="Century Gothic"/>
              <a:buChar char="•"/>
              <a:defRPr i="0" sz="1500" u="none" cap="none" strike="noStrike">
                <a:solidFill>
                  <a:schemeClr val="dk1"/>
                </a:solidFill>
                <a:latin typeface="Century Gothic"/>
                <a:ea typeface="Century Gothic"/>
                <a:cs typeface="Century Gothic"/>
                <a:sym typeface="Century Gothic"/>
              </a:defRPr>
            </a:lvl3pPr>
            <a:lvl4pPr indent="-317500" lvl="3" marL="18288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9pPr>
          </a:lstStyle>
          <a:p/>
        </p:txBody>
      </p:sp>
      <p:sp>
        <p:nvSpPr>
          <p:cNvPr id="55" name="Google Shape;55;p14"/>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5"/>
          <p:cNvSpPr txBox="1"/>
          <p:nvPr>
            <p:ph idx="1" type="body"/>
          </p:nvPr>
        </p:nvSpPr>
        <p:spPr>
          <a:xfrm>
            <a:off x="311700" y="4230575"/>
            <a:ext cx="5998500" cy="6051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Font typeface="Century Gothic"/>
              <a:buNone/>
              <a:defRPr>
                <a:latin typeface="Century Gothic"/>
                <a:ea typeface="Century Gothic"/>
                <a:cs typeface="Century Gothic"/>
                <a:sym typeface="Century Gothic"/>
              </a:defRPr>
            </a:lvl1pPr>
          </a:lstStyle>
          <a:p/>
        </p:txBody>
      </p:sp>
      <p:sp>
        <p:nvSpPr>
          <p:cNvPr id="58" name="Google Shape;58;p15"/>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9" name="Shape 59"/>
        <p:cNvGrpSpPr/>
        <p:nvPr/>
      </p:nvGrpSpPr>
      <p:grpSpPr>
        <a:xfrm>
          <a:off x="0" y="0"/>
          <a:ext cx="0" cy="0"/>
          <a:chOff x="0" y="0"/>
          <a:chExt cx="0" cy="0"/>
        </a:xfrm>
      </p:grpSpPr>
      <p:sp>
        <p:nvSpPr>
          <p:cNvPr id="60" name="Google Shape;60;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700"/>
              <a:buFont typeface="Century Gothic"/>
              <a:buChar char="●"/>
              <a:defRPr sz="2700">
                <a:latin typeface="Century Gothic"/>
                <a:ea typeface="Century Gothic"/>
                <a:cs typeface="Century Gothic"/>
                <a:sym typeface="Century Gothic"/>
              </a:defRPr>
            </a:lvl1pPr>
            <a:lvl2pPr lvl="1" rtl="0" algn="ctr">
              <a:spcBef>
                <a:spcPts val="0"/>
              </a:spcBef>
              <a:spcAft>
                <a:spcPts val="0"/>
              </a:spcAft>
              <a:buSzPts val="2700"/>
              <a:buFont typeface="Century Gothic"/>
              <a:buChar char="○"/>
              <a:defRPr sz="2700">
                <a:latin typeface="Century Gothic"/>
                <a:ea typeface="Century Gothic"/>
                <a:cs typeface="Century Gothic"/>
                <a:sym typeface="Century Gothic"/>
              </a:defRPr>
            </a:lvl2pPr>
            <a:lvl3pPr lvl="2" rtl="0" algn="ctr">
              <a:spcBef>
                <a:spcPts val="0"/>
              </a:spcBef>
              <a:spcAft>
                <a:spcPts val="0"/>
              </a:spcAft>
              <a:buSzPts val="2700"/>
              <a:buFont typeface="Century Gothic"/>
              <a:buChar char="■"/>
              <a:defRPr sz="2700">
                <a:latin typeface="Century Gothic"/>
                <a:ea typeface="Century Gothic"/>
                <a:cs typeface="Century Gothic"/>
                <a:sym typeface="Century Gothic"/>
              </a:defRPr>
            </a:lvl3pPr>
            <a:lvl4pPr lvl="3" rtl="0" algn="ctr">
              <a:spcBef>
                <a:spcPts val="0"/>
              </a:spcBef>
              <a:spcAft>
                <a:spcPts val="0"/>
              </a:spcAft>
              <a:buSzPts val="2700"/>
              <a:buFont typeface="Century Gothic"/>
              <a:buChar char="●"/>
              <a:defRPr sz="2700">
                <a:latin typeface="Century Gothic"/>
                <a:ea typeface="Century Gothic"/>
                <a:cs typeface="Century Gothic"/>
                <a:sym typeface="Century Gothic"/>
              </a:defRPr>
            </a:lvl4pPr>
            <a:lvl5pPr lvl="4" rtl="0" algn="ctr">
              <a:spcBef>
                <a:spcPts val="0"/>
              </a:spcBef>
              <a:spcAft>
                <a:spcPts val="0"/>
              </a:spcAft>
              <a:buSzPts val="2700"/>
              <a:buFont typeface="Century Gothic"/>
              <a:buChar char="○"/>
              <a:defRPr sz="2700">
                <a:latin typeface="Century Gothic"/>
                <a:ea typeface="Century Gothic"/>
                <a:cs typeface="Century Gothic"/>
                <a:sym typeface="Century Gothic"/>
              </a:defRPr>
            </a:lvl5pPr>
            <a:lvl6pPr lvl="5" rtl="0" algn="ctr">
              <a:spcBef>
                <a:spcPts val="0"/>
              </a:spcBef>
              <a:spcAft>
                <a:spcPts val="0"/>
              </a:spcAft>
              <a:buSzPts val="2700"/>
              <a:buFont typeface="Century Gothic"/>
              <a:buChar char="■"/>
              <a:defRPr sz="2700">
                <a:latin typeface="Century Gothic"/>
                <a:ea typeface="Century Gothic"/>
                <a:cs typeface="Century Gothic"/>
                <a:sym typeface="Century Gothic"/>
              </a:defRPr>
            </a:lvl6pPr>
            <a:lvl7pPr lvl="6" rtl="0" algn="ctr">
              <a:spcBef>
                <a:spcPts val="0"/>
              </a:spcBef>
              <a:spcAft>
                <a:spcPts val="0"/>
              </a:spcAft>
              <a:buSzPts val="2700"/>
              <a:buFont typeface="Century Gothic"/>
              <a:buChar char="●"/>
              <a:defRPr sz="2700">
                <a:latin typeface="Century Gothic"/>
                <a:ea typeface="Century Gothic"/>
                <a:cs typeface="Century Gothic"/>
                <a:sym typeface="Century Gothic"/>
              </a:defRPr>
            </a:lvl7pPr>
            <a:lvl8pPr lvl="7" rtl="0" algn="ctr">
              <a:spcBef>
                <a:spcPts val="0"/>
              </a:spcBef>
              <a:spcAft>
                <a:spcPts val="0"/>
              </a:spcAft>
              <a:buSzPts val="2700"/>
              <a:buFont typeface="Century Gothic"/>
              <a:buChar char="○"/>
              <a:defRPr sz="2700">
                <a:latin typeface="Century Gothic"/>
                <a:ea typeface="Century Gothic"/>
                <a:cs typeface="Century Gothic"/>
                <a:sym typeface="Century Gothic"/>
              </a:defRPr>
            </a:lvl8pPr>
            <a:lvl9pPr lvl="8" rtl="0" algn="ctr">
              <a:spcBef>
                <a:spcPts val="0"/>
              </a:spcBef>
              <a:spcAft>
                <a:spcPts val="0"/>
              </a:spcAft>
              <a:buSzPts val="2700"/>
              <a:buFont typeface="Century Gothic"/>
              <a:buChar char="■"/>
              <a:defRPr sz="2700">
                <a:latin typeface="Century Gothic"/>
                <a:ea typeface="Century Gothic"/>
                <a:cs typeface="Century Gothic"/>
                <a:sym typeface="Century Gothic"/>
              </a:defRPr>
            </a:lvl9pPr>
          </a:lstStyle>
          <a:p/>
        </p:txBody>
      </p:sp>
      <p:sp>
        <p:nvSpPr>
          <p:cNvPr id="61" name="Google Shape;61;p1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1pPr>
            <a:lvl2pPr lvl="1"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2pPr>
            <a:lvl3pPr lvl="2"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3pPr>
            <a:lvl4pPr lvl="3"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4pPr>
            <a:lvl5pPr lvl="4"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5pPr>
            <a:lvl6pPr lvl="5"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6pPr>
            <a:lvl7pPr lvl="6"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7pPr>
            <a:lvl8pPr lvl="7"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8pPr>
            <a:lvl9pPr lvl="8"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9pPr>
          </a:lstStyle>
          <a:p/>
        </p:txBody>
      </p:sp>
      <p:sp>
        <p:nvSpPr>
          <p:cNvPr id="62" name="Google Shape;62;p16"/>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3" name="Shape 63"/>
        <p:cNvGrpSpPr/>
        <p:nvPr/>
      </p:nvGrpSpPr>
      <p:grpSpPr>
        <a:xfrm>
          <a:off x="0" y="0"/>
          <a:ext cx="0" cy="0"/>
          <a:chOff x="0" y="0"/>
          <a:chExt cx="0" cy="0"/>
        </a:xfrm>
      </p:grpSpPr>
      <p:sp>
        <p:nvSpPr>
          <p:cNvPr id="64" name="Google Shape;64;p17"/>
          <p:cNvSpPr txBox="1"/>
          <p:nvPr>
            <p:ph type="title"/>
          </p:nvPr>
        </p:nvSpPr>
        <p:spPr>
          <a:xfrm>
            <a:off x="311700" y="2150850"/>
            <a:ext cx="8520600" cy="841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900"/>
              <a:buFont typeface="Century Gothic"/>
              <a:buChar char="●"/>
              <a:defRPr sz="1900">
                <a:latin typeface="Century Gothic"/>
                <a:ea typeface="Century Gothic"/>
                <a:cs typeface="Century Gothic"/>
                <a:sym typeface="Century Gothic"/>
              </a:defRPr>
            </a:lvl1pPr>
            <a:lvl2pPr lvl="1" rtl="0" algn="ctr">
              <a:spcBef>
                <a:spcPts val="0"/>
              </a:spcBef>
              <a:spcAft>
                <a:spcPts val="0"/>
              </a:spcAft>
              <a:buSzPts val="1900"/>
              <a:buFont typeface="Century Gothic"/>
              <a:buChar char="○"/>
              <a:defRPr sz="1900">
                <a:latin typeface="Century Gothic"/>
                <a:ea typeface="Century Gothic"/>
                <a:cs typeface="Century Gothic"/>
                <a:sym typeface="Century Gothic"/>
              </a:defRPr>
            </a:lvl2pPr>
            <a:lvl3pPr lvl="2" rtl="0" algn="ctr">
              <a:spcBef>
                <a:spcPts val="0"/>
              </a:spcBef>
              <a:spcAft>
                <a:spcPts val="0"/>
              </a:spcAft>
              <a:buSzPts val="1900"/>
              <a:buFont typeface="Century Gothic"/>
              <a:buChar char="■"/>
              <a:defRPr sz="1900">
                <a:latin typeface="Century Gothic"/>
                <a:ea typeface="Century Gothic"/>
                <a:cs typeface="Century Gothic"/>
                <a:sym typeface="Century Gothic"/>
              </a:defRPr>
            </a:lvl3pPr>
            <a:lvl4pPr lvl="3" rtl="0" algn="ctr">
              <a:spcBef>
                <a:spcPts val="0"/>
              </a:spcBef>
              <a:spcAft>
                <a:spcPts val="0"/>
              </a:spcAft>
              <a:buSzPts val="1900"/>
              <a:buFont typeface="Century Gothic"/>
              <a:buChar char="●"/>
              <a:defRPr sz="1900">
                <a:latin typeface="Century Gothic"/>
                <a:ea typeface="Century Gothic"/>
                <a:cs typeface="Century Gothic"/>
                <a:sym typeface="Century Gothic"/>
              </a:defRPr>
            </a:lvl4pPr>
            <a:lvl5pPr lvl="4" rtl="0" algn="ctr">
              <a:spcBef>
                <a:spcPts val="0"/>
              </a:spcBef>
              <a:spcAft>
                <a:spcPts val="0"/>
              </a:spcAft>
              <a:buSzPts val="1900"/>
              <a:buFont typeface="Century Gothic"/>
              <a:buChar char="○"/>
              <a:defRPr sz="1900">
                <a:latin typeface="Century Gothic"/>
                <a:ea typeface="Century Gothic"/>
                <a:cs typeface="Century Gothic"/>
                <a:sym typeface="Century Gothic"/>
              </a:defRPr>
            </a:lvl5pPr>
            <a:lvl6pPr lvl="5" rtl="0" algn="ctr">
              <a:spcBef>
                <a:spcPts val="0"/>
              </a:spcBef>
              <a:spcAft>
                <a:spcPts val="0"/>
              </a:spcAft>
              <a:buSzPts val="1900"/>
              <a:buFont typeface="Century Gothic"/>
              <a:buChar char="■"/>
              <a:defRPr sz="1900">
                <a:latin typeface="Century Gothic"/>
                <a:ea typeface="Century Gothic"/>
                <a:cs typeface="Century Gothic"/>
                <a:sym typeface="Century Gothic"/>
              </a:defRPr>
            </a:lvl6pPr>
            <a:lvl7pPr lvl="6" rtl="0" algn="ctr">
              <a:spcBef>
                <a:spcPts val="0"/>
              </a:spcBef>
              <a:spcAft>
                <a:spcPts val="0"/>
              </a:spcAft>
              <a:buSzPts val="1900"/>
              <a:buFont typeface="Century Gothic"/>
              <a:buChar char="●"/>
              <a:defRPr sz="1900">
                <a:latin typeface="Century Gothic"/>
                <a:ea typeface="Century Gothic"/>
                <a:cs typeface="Century Gothic"/>
                <a:sym typeface="Century Gothic"/>
              </a:defRPr>
            </a:lvl7pPr>
            <a:lvl8pPr lvl="7" rtl="0" algn="ctr">
              <a:spcBef>
                <a:spcPts val="0"/>
              </a:spcBef>
              <a:spcAft>
                <a:spcPts val="0"/>
              </a:spcAft>
              <a:buSzPts val="1900"/>
              <a:buFont typeface="Century Gothic"/>
              <a:buChar char="○"/>
              <a:defRPr sz="1900">
                <a:latin typeface="Century Gothic"/>
                <a:ea typeface="Century Gothic"/>
                <a:cs typeface="Century Gothic"/>
                <a:sym typeface="Century Gothic"/>
              </a:defRPr>
            </a:lvl8pPr>
            <a:lvl9pPr lvl="8" rtl="0" algn="ctr">
              <a:spcBef>
                <a:spcPts val="0"/>
              </a:spcBef>
              <a:spcAft>
                <a:spcPts val="0"/>
              </a:spcAft>
              <a:buSzPts val="1900"/>
              <a:buFont typeface="Century Gothic"/>
              <a:buChar char="■"/>
              <a:defRPr sz="1900">
                <a:latin typeface="Century Gothic"/>
                <a:ea typeface="Century Gothic"/>
                <a:cs typeface="Century Gothic"/>
                <a:sym typeface="Century Gothic"/>
              </a:defRPr>
            </a:lvl9pPr>
          </a:lstStyle>
          <a:p/>
        </p:txBody>
      </p:sp>
      <p:sp>
        <p:nvSpPr>
          <p:cNvPr id="65" name="Google Shape;65;p17"/>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6" name="Shape 66"/>
        <p:cNvGrpSpPr/>
        <p:nvPr/>
      </p:nvGrpSpPr>
      <p:grpSpPr>
        <a:xfrm>
          <a:off x="0" y="0"/>
          <a:ext cx="0" cy="0"/>
          <a:chOff x="0" y="0"/>
          <a:chExt cx="0" cy="0"/>
        </a:xfrm>
      </p:grpSpPr>
      <p:sp>
        <p:nvSpPr>
          <p:cNvPr id="67" name="Google Shape;67;p1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Font typeface="Century Gothic"/>
              <a:buChar char="●"/>
              <a:defRPr>
                <a:latin typeface="Century Gothic"/>
                <a:ea typeface="Century Gothic"/>
                <a:cs typeface="Century Gothic"/>
                <a:sym typeface="Century Gothic"/>
              </a:defRPr>
            </a:lvl1pPr>
            <a:lvl2pPr lvl="1" rtl="0">
              <a:spcBef>
                <a:spcPts val="0"/>
              </a:spcBef>
              <a:spcAft>
                <a:spcPts val="0"/>
              </a:spcAft>
              <a:buSzPts val="1400"/>
              <a:buFont typeface="Century Gothic"/>
              <a:buChar char="○"/>
              <a:defRPr>
                <a:latin typeface="Century Gothic"/>
                <a:ea typeface="Century Gothic"/>
                <a:cs typeface="Century Gothic"/>
                <a:sym typeface="Century Gothic"/>
              </a:defRPr>
            </a:lvl2pPr>
            <a:lvl3pPr lvl="2" rtl="0">
              <a:spcBef>
                <a:spcPts val="0"/>
              </a:spcBef>
              <a:spcAft>
                <a:spcPts val="0"/>
              </a:spcAft>
              <a:buSzPts val="1400"/>
              <a:buFont typeface="Century Gothic"/>
              <a:buChar char="■"/>
              <a:defRPr>
                <a:latin typeface="Century Gothic"/>
                <a:ea typeface="Century Gothic"/>
                <a:cs typeface="Century Gothic"/>
                <a:sym typeface="Century Gothic"/>
              </a:defRPr>
            </a:lvl3pPr>
            <a:lvl4pPr lvl="3" rtl="0">
              <a:spcBef>
                <a:spcPts val="0"/>
              </a:spcBef>
              <a:spcAft>
                <a:spcPts val="0"/>
              </a:spcAft>
              <a:buSzPts val="1400"/>
              <a:buFont typeface="Century Gothic"/>
              <a:buChar char="●"/>
              <a:defRPr>
                <a:latin typeface="Century Gothic"/>
                <a:ea typeface="Century Gothic"/>
                <a:cs typeface="Century Gothic"/>
                <a:sym typeface="Century Gothic"/>
              </a:defRPr>
            </a:lvl4pPr>
            <a:lvl5pPr lvl="4" rtl="0">
              <a:spcBef>
                <a:spcPts val="0"/>
              </a:spcBef>
              <a:spcAft>
                <a:spcPts val="0"/>
              </a:spcAft>
              <a:buSzPts val="1400"/>
              <a:buFont typeface="Century Gothic"/>
              <a:buChar char="○"/>
              <a:defRPr>
                <a:latin typeface="Century Gothic"/>
                <a:ea typeface="Century Gothic"/>
                <a:cs typeface="Century Gothic"/>
                <a:sym typeface="Century Gothic"/>
              </a:defRPr>
            </a:lvl5pPr>
            <a:lvl6pPr lvl="5" rtl="0">
              <a:spcBef>
                <a:spcPts val="0"/>
              </a:spcBef>
              <a:spcAft>
                <a:spcPts val="0"/>
              </a:spcAft>
              <a:buSzPts val="1400"/>
              <a:buFont typeface="Century Gothic"/>
              <a:buChar char="■"/>
              <a:defRPr>
                <a:latin typeface="Century Gothic"/>
                <a:ea typeface="Century Gothic"/>
                <a:cs typeface="Century Gothic"/>
                <a:sym typeface="Century Gothic"/>
              </a:defRPr>
            </a:lvl6pPr>
            <a:lvl7pPr lvl="6" rtl="0">
              <a:spcBef>
                <a:spcPts val="0"/>
              </a:spcBef>
              <a:spcAft>
                <a:spcPts val="0"/>
              </a:spcAft>
              <a:buSzPts val="1400"/>
              <a:buFont typeface="Century Gothic"/>
              <a:buChar char="●"/>
              <a:defRPr>
                <a:latin typeface="Century Gothic"/>
                <a:ea typeface="Century Gothic"/>
                <a:cs typeface="Century Gothic"/>
                <a:sym typeface="Century Gothic"/>
              </a:defRPr>
            </a:lvl7pPr>
            <a:lvl8pPr lvl="7" rtl="0">
              <a:spcBef>
                <a:spcPts val="0"/>
              </a:spcBef>
              <a:spcAft>
                <a:spcPts val="0"/>
              </a:spcAft>
              <a:buSzPts val="1400"/>
              <a:buFont typeface="Century Gothic"/>
              <a:buChar char="○"/>
              <a:defRPr>
                <a:latin typeface="Century Gothic"/>
                <a:ea typeface="Century Gothic"/>
                <a:cs typeface="Century Gothic"/>
                <a:sym typeface="Century Gothic"/>
              </a:defRPr>
            </a:lvl8pPr>
            <a:lvl9pPr lvl="8" rtl="0">
              <a:spcBef>
                <a:spcPts val="0"/>
              </a:spcBef>
              <a:spcAft>
                <a:spcPts val="0"/>
              </a:spcAft>
              <a:buSzPts val="1400"/>
              <a:buFont typeface="Century Gothic"/>
              <a:buChar char="■"/>
              <a:defRPr>
                <a:latin typeface="Century Gothic"/>
                <a:ea typeface="Century Gothic"/>
                <a:cs typeface="Century Gothic"/>
                <a:sym typeface="Century Gothic"/>
              </a:defRPr>
            </a:lvl9pPr>
          </a:lstStyle>
          <a:p/>
        </p:txBody>
      </p:sp>
      <p:sp>
        <p:nvSpPr>
          <p:cNvPr id="68" name="Google Shape;68;p18"/>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Font typeface="Century Gothic"/>
              <a:buChar char="●"/>
              <a:defRPr>
                <a:latin typeface="Century Gothic"/>
                <a:ea typeface="Century Gothic"/>
                <a:cs typeface="Century Gothic"/>
                <a:sym typeface="Century Gothic"/>
              </a:defRPr>
            </a:lvl1pPr>
            <a:lvl2pPr indent="-317500" lvl="1" marL="914400" rtl="0">
              <a:spcBef>
                <a:spcPts val="0"/>
              </a:spcBef>
              <a:spcAft>
                <a:spcPts val="0"/>
              </a:spcAft>
              <a:buSzPts val="1400"/>
              <a:buFont typeface="Century Gothic"/>
              <a:buChar char="○"/>
              <a:defRPr>
                <a:latin typeface="Century Gothic"/>
                <a:ea typeface="Century Gothic"/>
                <a:cs typeface="Century Gothic"/>
                <a:sym typeface="Century Gothic"/>
              </a:defRPr>
            </a:lvl2pPr>
            <a:lvl3pPr indent="-317500" lvl="2" marL="1371600" rtl="0">
              <a:spcBef>
                <a:spcPts val="0"/>
              </a:spcBef>
              <a:spcAft>
                <a:spcPts val="0"/>
              </a:spcAft>
              <a:buSzPts val="1400"/>
              <a:buFont typeface="Century Gothic"/>
              <a:buChar char="■"/>
              <a:defRPr>
                <a:latin typeface="Century Gothic"/>
                <a:ea typeface="Century Gothic"/>
                <a:cs typeface="Century Gothic"/>
                <a:sym typeface="Century Gothic"/>
              </a:defRPr>
            </a:lvl3pPr>
            <a:lvl4pPr indent="-317500" lvl="3" marL="1828800" rtl="0">
              <a:spcBef>
                <a:spcPts val="0"/>
              </a:spcBef>
              <a:spcAft>
                <a:spcPts val="0"/>
              </a:spcAft>
              <a:buSzPts val="1400"/>
              <a:buFont typeface="Century Gothic"/>
              <a:buChar char="●"/>
              <a:defRPr>
                <a:latin typeface="Century Gothic"/>
                <a:ea typeface="Century Gothic"/>
                <a:cs typeface="Century Gothic"/>
                <a:sym typeface="Century Gothic"/>
              </a:defRPr>
            </a:lvl4pPr>
            <a:lvl5pPr indent="-317500" lvl="4" marL="2286000" rtl="0">
              <a:spcBef>
                <a:spcPts val="0"/>
              </a:spcBef>
              <a:spcAft>
                <a:spcPts val="0"/>
              </a:spcAft>
              <a:buSzPts val="1400"/>
              <a:buFont typeface="Century Gothic"/>
              <a:buChar char="○"/>
              <a:defRPr>
                <a:latin typeface="Century Gothic"/>
                <a:ea typeface="Century Gothic"/>
                <a:cs typeface="Century Gothic"/>
                <a:sym typeface="Century Gothic"/>
              </a:defRPr>
            </a:lvl5pPr>
            <a:lvl6pPr indent="-317500" lvl="5" marL="2743200" rtl="0">
              <a:spcBef>
                <a:spcPts val="0"/>
              </a:spcBef>
              <a:spcAft>
                <a:spcPts val="0"/>
              </a:spcAft>
              <a:buSzPts val="1400"/>
              <a:buFont typeface="Century Gothic"/>
              <a:buChar char="■"/>
              <a:defRPr>
                <a:latin typeface="Century Gothic"/>
                <a:ea typeface="Century Gothic"/>
                <a:cs typeface="Century Gothic"/>
                <a:sym typeface="Century Gothic"/>
              </a:defRPr>
            </a:lvl6pPr>
            <a:lvl7pPr indent="-317500" lvl="6" marL="3200400" rtl="0">
              <a:spcBef>
                <a:spcPts val="0"/>
              </a:spcBef>
              <a:spcAft>
                <a:spcPts val="0"/>
              </a:spcAft>
              <a:buSzPts val="1400"/>
              <a:buFont typeface="Century Gothic"/>
              <a:buChar char="●"/>
              <a:defRPr>
                <a:latin typeface="Century Gothic"/>
                <a:ea typeface="Century Gothic"/>
                <a:cs typeface="Century Gothic"/>
                <a:sym typeface="Century Gothic"/>
              </a:defRPr>
            </a:lvl7pPr>
            <a:lvl8pPr indent="-317500" lvl="7" marL="3657600" rtl="0">
              <a:spcBef>
                <a:spcPts val="0"/>
              </a:spcBef>
              <a:spcAft>
                <a:spcPts val="0"/>
              </a:spcAft>
              <a:buSzPts val="1400"/>
              <a:buFont typeface="Century Gothic"/>
              <a:buChar char="○"/>
              <a:defRPr>
                <a:latin typeface="Century Gothic"/>
                <a:ea typeface="Century Gothic"/>
                <a:cs typeface="Century Gothic"/>
                <a:sym typeface="Century Gothic"/>
              </a:defRPr>
            </a:lvl8pPr>
            <a:lvl9pPr indent="-317500" lvl="8" marL="4114800" rtl="0">
              <a:spcBef>
                <a:spcPts val="0"/>
              </a:spcBef>
              <a:spcAft>
                <a:spcPts val="0"/>
              </a:spcAft>
              <a:buSzPts val="1400"/>
              <a:buFont typeface="Century Gothic"/>
              <a:buChar char="■"/>
              <a:defRPr>
                <a:latin typeface="Century Gothic"/>
                <a:ea typeface="Century Gothic"/>
                <a:cs typeface="Century Gothic"/>
                <a:sym typeface="Century Gothic"/>
              </a:defRPr>
            </a:lvl9pPr>
          </a:lstStyle>
          <a:p/>
        </p:txBody>
      </p:sp>
      <p:sp>
        <p:nvSpPr>
          <p:cNvPr id="69" name="Google Shape;69;p18"/>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lvl="0" rtl="0" algn="r">
              <a:buNone/>
              <a:defRPr sz="1000">
                <a:solidFill>
                  <a:srgbClr val="CCCCCC"/>
                </a:solidFill>
                <a:latin typeface="Century Gothic"/>
                <a:ea typeface="Century Gothic"/>
                <a:cs typeface="Century Gothic"/>
                <a:sym typeface="Century Gothic"/>
              </a:defRPr>
            </a:lvl1pPr>
            <a:lvl2pPr lvl="1" rtl="0" algn="r">
              <a:buNone/>
              <a:defRPr sz="1000">
                <a:solidFill>
                  <a:srgbClr val="CCCCCC"/>
                </a:solidFill>
                <a:latin typeface="Century Gothic"/>
                <a:ea typeface="Century Gothic"/>
                <a:cs typeface="Century Gothic"/>
                <a:sym typeface="Century Gothic"/>
              </a:defRPr>
            </a:lvl2pPr>
            <a:lvl3pPr lvl="2" rtl="0" algn="r">
              <a:buNone/>
              <a:defRPr sz="1000">
                <a:solidFill>
                  <a:srgbClr val="CCCCCC"/>
                </a:solidFill>
                <a:latin typeface="Century Gothic"/>
                <a:ea typeface="Century Gothic"/>
                <a:cs typeface="Century Gothic"/>
                <a:sym typeface="Century Gothic"/>
              </a:defRPr>
            </a:lvl3pPr>
            <a:lvl4pPr lvl="3" rtl="0" algn="r">
              <a:buNone/>
              <a:defRPr sz="1000">
                <a:solidFill>
                  <a:srgbClr val="CCCCCC"/>
                </a:solidFill>
                <a:latin typeface="Century Gothic"/>
                <a:ea typeface="Century Gothic"/>
                <a:cs typeface="Century Gothic"/>
                <a:sym typeface="Century Gothic"/>
              </a:defRPr>
            </a:lvl4pPr>
            <a:lvl5pPr lvl="4" rtl="0" algn="r">
              <a:buNone/>
              <a:defRPr sz="1000">
                <a:solidFill>
                  <a:srgbClr val="CCCCCC"/>
                </a:solidFill>
                <a:latin typeface="Century Gothic"/>
                <a:ea typeface="Century Gothic"/>
                <a:cs typeface="Century Gothic"/>
                <a:sym typeface="Century Gothic"/>
              </a:defRPr>
            </a:lvl5pPr>
            <a:lvl6pPr lvl="5" rtl="0" algn="r">
              <a:buNone/>
              <a:defRPr sz="1000">
                <a:solidFill>
                  <a:srgbClr val="CCCCCC"/>
                </a:solidFill>
                <a:latin typeface="Century Gothic"/>
                <a:ea typeface="Century Gothic"/>
                <a:cs typeface="Century Gothic"/>
                <a:sym typeface="Century Gothic"/>
              </a:defRPr>
            </a:lvl6pPr>
            <a:lvl7pPr lvl="6" rtl="0" algn="r">
              <a:buNone/>
              <a:defRPr sz="1000">
                <a:solidFill>
                  <a:srgbClr val="CCCCCC"/>
                </a:solidFill>
                <a:latin typeface="Century Gothic"/>
                <a:ea typeface="Century Gothic"/>
                <a:cs typeface="Century Gothic"/>
                <a:sym typeface="Century Gothic"/>
              </a:defRPr>
            </a:lvl7pPr>
            <a:lvl8pPr lvl="7" rtl="0" algn="r">
              <a:buNone/>
              <a:defRPr sz="1000">
                <a:solidFill>
                  <a:srgbClr val="CCCCCC"/>
                </a:solidFill>
                <a:latin typeface="Century Gothic"/>
                <a:ea typeface="Century Gothic"/>
                <a:cs typeface="Century Gothic"/>
                <a:sym typeface="Century Gothic"/>
              </a:defRPr>
            </a:lvl8pPr>
            <a:lvl9pPr lvl="8" rtl="0" algn="r">
              <a:buNone/>
              <a:defRPr sz="1000">
                <a:solidFill>
                  <a:srgbClr val="CCCCC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3"/>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11.png"/><Relationship Id="rId14" Type="http://schemas.openxmlformats.org/officeDocument/2006/relationships/image" Target="../media/image19.png"/><Relationship Id="rId5" Type="http://schemas.openxmlformats.org/officeDocument/2006/relationships/hyperlink" Target="https://docs.google.com/document/d/1-KnYWkqLLhYZ_qz-yVT_zvssd6mwdZX45OlgGZvFlcM/edit?usp=sharing" TargetMode="External"/><Relationship Id="rId6" Type="http://schemas.openxmlformats.org/officeDocument/2006/relationships/hyperlink" Target="https://docs.google.com/document/d/17RReqb4BTGefOjo_52ebxFN8EQZgYi0hSQxwvKSfPGQ/edit?usp=sharing" TargetMode="External"/><Relationship Id="rId7" Type="http://schemas.openxmlformats.org/officeDocument/2006/relationships/image" Target="../media/image4.png"/><Relationship Id="rId8"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hyperlink" Target="https://twitter.com/Biochemistry438" TargetMode="External"/><Relationship Id="rId9"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hyperlink" Target="mailto:Biochemistryteam438@gmail.com" TargetMode="External"/><Relationship Id="rId7" Type="http://schemas.openxmlformats.org/officeDocument/2006/relationships/image" Target="../media/image23.png"/><Relationship Id="rId8" Type="http://schemas.openxmlformats.org/officeDocument/2006/relationships/hyperlink" Target="http://biochemistry438.saraha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9"/>
          <p:cNvSpPr txBox="1"/>
          <p:nvPr/>
        </p:nvSpPr>
        <p:spPr>
          <a:xfrm>
            <a:off x="145819" y="4094475"/>
            <a:ext cx="1377900" cy="903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en" sz="900" u="sng">
                <a:solidFill>
                  <a:srgbClr val="999999"/>
                </a:solidFill>
              </a:rPr>
              <a:t>Color Index:</a:t>
            </a:r>
            <a:endParaRPr b="1" sz="900" u="sng">
              <a:solidFill>
                <a:srgbClr val="999999"/>
              </a:solidFill>
            </a:endParaRPr>
          </a:p>
          <a:p>
            <a:pPr indent="-222250" lvl="0" marL="254000" rtl="0" algn="l">
              <a:lnSpc>
                <a:spcPct val="90000"/>
              </a:lnSpc>
              <a:spcBef>
                <a:spcPts val="800"/>
              </a:spcBef>
              <a:spcAft>
                <a:spcPts val="0"/>
              </a:spcAft>
              <a:buClr>
                <a:srgbClr val="3C78D8"/>
              </a:buClr>
              <a:buSzPts val="900"/>
              <a:buChar char="●"/>
            </a:pPr>
            <a:r>
              <a:rPr b="1" lang="en" sz="900">
                <a:solidFill>
                  <a:srgbClr val="3C78D8"/>
                </a:solidFill>
              </a:rPr>
              <a:t>Main Topic</a:t>
            </a:r>
            <a:endParaRPr b="1" sz="900">
              <a:solidFill>
                <a:srgbClr val="3C78D8"/>
              </a:solidFill>
            </a:endParaRPr>
          </a:p>
          <a:p>
            <a:pPr indent="-222250" lvl="0" marL="254000" rtl="0" algn="l">
              <a:lnSpc>
                <a:spcPct val="90000"/>
              </a:lnSpc>
              <a:spcBef>
                <a:spcPts val="800"/>
              </a:spcBef>
              <a:spcAft>
                <a:spcPts val="0"/>
              </a:spcAft>
              <a:buClr>
                <a:srgbClr val="434343"/>
              </a:buClr>
              <a:buSzPts val="900"/>
              <a:buChar char="●"/>
            </a:pPr>
            <a:r>
              <a:rPr b="1" lang="en" sz="900">
                <a:solidFill>
                  <a:srgbClr val="434343"/>
                </a:solidFill>
              </a:rPr>
              <a:t>Main content</a:t>
            </a:r>
            <a:endParaRPr b="1" sz="900">
              <a:solidFill>
                <a:srgbClr val="434343"/>
              </a:solidFill>
            </a:endParaRPr>
          </a:p>
          <a:p>
            <a:pPr indent="-222250" lvl="0" marL="254000" rtl="0" algn="l">
              <a:lnSpc>
                <a:spcPct val="90000"/>
              </a:lnSpc>
              <a:spcBef>
                <a:spcPts val="800"/>
              </a:spcBef>
              <a:spcAft>
                <a:spcPts val="0"/>
              </a:spcAft>
              <a:buClr>
                <a:srgbClr val="CC0000"/>
              </a:buClr>
              <a:buSzPts val="900"/>
              <a:buChar char="●"/>
            </a:pPr>
            <a:r>
              <a:rPr b="1" lang="en" sz="900">
                <a:solidFill>
                  <a:srgbClr val="CC0000"/>
                </a:solidFill>
              </a:rPr>
              <a:t>Important </a:t>
            </a:r>
            <a:endParaRPr b="1" sz="900">
              <a:solidFill>
                <a:srgbClr val="266F8B"/>
              </a:solidFill>
            </a:endParaRPr>
          </a:p>
        </p:txBody>
      </p:sp>
      <p:pic>
        <p:nvPicPr>
          <p:cNvPr id="75" name="Google Shape;75;p19"/>
          <p:cNvPicPr preferRelativeResize="0"/>
          <p:nvPr/>
        </p:nvPicPr>
        <p:blipFill>
          <a:blip r:embed="rId3">
            <a:alphaModFix/>
          </a:blip>
          <a:stretch>
            <a:fillRect/>
          </a:stretch>
        </p:blipFill>
        <p:spPr>
          <a:xfrm>
            <a:off x="61631" y="100377"/>
            <a:ext cx="1118026" cy="733031"/>
          </a:xfrm>
          <a:prstGeom prst="rect">
            <a:avLst/>
          </a:prstGeom>
          <a:noFill/>
          <a:ln>
            <a:noFill/>
          </a:ln>
        </p:spPr>
      </p:pic>
      <p:pic>
        <p:nvPicPr>
          <p:cNvPr id="76" name="Google Shape;76;p19"/>
          <p:cNvPicPr preferRelativeResize="0"/>
          <p:nvPr/>
        </p:nvPicPr>
        <p:blipFill rotWithShape="1">
          <a:blip r:embed="rId4">
            <a:alphaModFix/>
          </a:blip>
          <a:srcRect b="0" l="0" r="0" t="0"/>
          <a:stretch/>
        </p:blipFill>
        <p:spPr>
          <a:xfrm>
            <a:off x="1141931" y="-31369"/>
            <a:ext cx="902869" cy="864768"/>
          </a:xfrm>
          <a:prstGeom prst="rect">
            <a:avLst/>
          </a:prstGeom>
          <a:noFill/>
          <a:ln>
            <a:noFill/>
          </a:ln>
        </p:spPr>
      </p:pic>
      <p:sp>
        <p:nvSpPr>
          <p:cNvPr id="77" name="Google Shape;77;p19"/>
          <p:cNvSpPr/>
          <p:nvPr/>
        </p:nvSpPr>
        <p:spPr>
          <a:xfrm>
            <a:off x="332813" y="2543175"/>
            <a:ext cx="42771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 name="Google Shape;78;p19"/>
          <p:cNvSpPr txBox="1"/>
          <p:nvPr/>
        </p:nvSpPr>
        <p:spPr>
          <a:xfrm>
            <a:off x="332825" y="1594650"/>
            <a:ext cx="4277100" cy="9036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2700">
                <a:solidFill>
                  <a:srgbClr val="434343"/>
                </a:solidFill>
                <a:latin typeface="Comfortaa"/>
                <a:ea typeface="Comfortaa"/>
                <a:cs typeface="Comfortaa"/>
                <a:sym typeface="Comfortaa"/>
              </a:rPr>
              <a:t>Vitamin D , Rickets &amp; osteoporosis </a:t>
            </a:r>
            <a:endParaRPr b="1" sz="2700">
              <a:solidFill>
                <a:srgbClr val="434343"/>
              </a:solidFill>
              <a:latin typeface="Comfortaa"/>
              <a:ea typeface="Comfortaa"/>
              <a:cs typeface="Comfortaa"/>
              <a:sym typeface="Comfortaa"/>
            </a:endParaRPr>
          </a:p>
        </p:txBody>
      </p:sp>
      <p:sp>
        <p:nvSpPr>
          <p:cNvPr id="79" name="Google Shape;79;p19"/>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80" name="Google Shape;80;p19"/>
          <p:cNvSpPr txBox="1"/>
          <p:nvPr/>
        </p:nvSpPr>
        <p:spPr>
          <a:xfrm>
            <a:off x="1405838" y="4185619"/>
            <a:ext cx="1869000" cy="732900"/>
          </a:xfrm>
          <a:prstGeom prst="rect">
            <a:avLst/>
          </a:prstGeom>
          <a:noFill/>
          <a:ln>
            <a:noFill/>
          </a:ln>
        </p:spPr>
        <p:txBody>
          <a:bodyPr anchorCtr="0" anchor="t" bIns="68575" lIns="68575" spcFirstLastPara="1" rIns="68575" wrap="square" tIns="68575">
            <a:noAutofit/>
          </a:bodyPr>
          <a:lstStyle/>
          <a:p>
            <a:pPr indent="-222250" lvl="0" marL="254000" rtl="0" algn="l">
              <a:lnSpc>
                <a:spcPct val="90000"/>
              </a:lnSpc>
              <a:spcBef>
                <a:spcPts val="800"/>
              </a:spcBef>
              <a:spcAft>
                <a:spcPts val="0"/>
              </a:spcAft>
              <a:buClr>
                <a:srgbClr val="6AA84F"/>
              </a:buClr>
              <a:buSzPts val="900"/>
              <a:buChar char="●"/>
            </a:pPr>
            <a:r>
              <a:rPr b="1" lang="en" sz="900">
                <a:solidFill>
                  <a:srgbClr val="6AA84F"/>
                </a:solidFill>
              </a:rPr>
              <a:t>Drs’ notes</a:t>
            </a:r>
            <a:endParaRPr b="1" sz="900">
              <a:solidFill>
                <a:srgbClr val="6AA84F"/>
              </a:solidFill>
            </a:endParaRPr>
          </a:p>
          <a:p>
            <a:pPr indent="-222250" lvl="0" marL="254000" rtl="0" algn="l">
              <a:lnSpc>
                <a:spcPct val="90000"/>
              </a:lnSpc>
              <a:spcBef>
                <a:spcPts val="800"/>
              </a:spcBef>
              <a:spcAft>
                <a:spcPts val="0"/>
              </a:spcAft>
              <a:buClr>
                <a:srgbClr val="999999"/>
              </a:buClr>
              <a:buSzPts val="900"/>
              <a:buChar char="●"/>
            </a:pPr>
            <a:r>
              <a:rPr b="1" lang="en" sz="900">
                <a:solidFill>
                  <a:srgbClr val="999999"/>
                </a:solidFill>
              </a:rPr>
              <a:t>Extra info</a:t>
            </a:r>
            <a:endParaRPr sz="900"/>
          </a:p>
        </p:txBody>
      </p:sp>
      <p:grpSp>
        <p:nvGrpSpPr>
          <p:cNvPr id="81" name="Google Shape;81;p19"/>
          <p:cNvGrpSpPr/>
          <p:nvPr/>
        </p:nvGrpSpPr>
        <p:grpSpPr>
          <a:xfrm>
            <a:off x="7642115" y="4674221"/>
            <a:ext cx="1501887" cy="392306"/>
            <a:chOff x="2543239" y="1722299"/>
            <a:chExt cx="1771511" cy="409505"/>
          </a:xfrm>
        </p:grpSpPr>
        <p:sp>
          <p:nvSpPr>
            <p:cNvPr id="82" name="Google Shape;82;p19"/>
            <p:cNvSpPr/>
            <p:nvPr/>
          </p:nvSpPr>
          <p:spPr>
            <a:xfrm rot="10800000">
              <a:off x="2543239" y="1757704"/>
              <a:ext cx="1771500" cy="374100"/>
            </a:xfrm>
            <a:prstGeom prst="homePlate">
              <a:avLst>
                <a:gd fmla="val 50000" name="adj"/>
              </a:avLst>
            </a:prstGeom>
            <a:solidFill>
              <a:srgbClr val="6D9EEB"/>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3" name="Google Shape;83;p19"/>
            <p:cNvSpPr txBox="1"/>
            <p:nvPr/>
          </p:nvSpPr>
          <p:spPr>
            <a:xfrm>
              <a:off x="2943750" y="1722299"/>
              <a:ext cx="1371000" cy="409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u="sng">
                  <a:solidFill>
                    <a:srgbClr val="FFFFFF"/>
                  </a:solidFill>
                  <a:hlinkClick r:id="rId5"/>
                </a:rPr>
                <a:t>Editing File</a:t>
              </a:r>
              <a:endParaRPr b="1" sz="1100" u="sng">
                <a:solidFill>
                  <a:srgbClr val="FFFFFF"/>
                </a:solidFill>
              </a:endParaRPr>
            </a:p>
          </p:txBody>
        </p:sp>
      </p:grpSp>
      <p:pic>
        <p:nvPicPr>
          <p:cNvPr id="84" name="Google Shape;84;p19">
            <a:hlinkClick r:id="rId6"/>
          </p:cNvPr>
          <p:cNvPicPr preferRelativeResize="0"/>
          <p:nvPr/>
        </p:nvPicPr>
        <p:blipFill>
          <a:blip r:embed="rId7">
            <a:alphaModFix/>
          </a:blip>
          <a:stretch>
            <a:fillRect/>
          </a:stretch>
        </p:blipFill>
        <p:spPr>
          <a:xfrm>
            <a:off x="7837825" y="4713400"/>
            <a:ext cx="313950" cy="313950"/>
          </a:xfrm>
          <a:prstGeom prst="rect">
            <a:avLst/>
          </a:prstGeom>
          <a:noFill/>
          <a:ln>
            <a:noFill/>
          </a:ln>
        </p:spPr>
      </p:pic>
      <p:sp>
        <p:nvSpPr>
          <p:cNvPr id="85" name="Google Shape;85;p19"/>
          <p:cNvSpPr txBox="1"/>
          <p:nvPr/>
        </p:nvSpPr>
        <p:spPr>
          <a:xfrm>
            <a:off x="3421050" y="4918525"/>
            <a:ext cx="2301900" cy="164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800">
                <a:solidFill>
                  <a:srgbClr val="B7B7B7"/>
                </a:solidFill>
              </a:rPr>
              <a:t>Biochemistry teamwork 438 - Endocrine Block</a:t>
            </a:r>
            <a:endParaRPr sz="800">
              <a:solidFill>
                <a:srgbClr val="B7B7B7"/>
              </a:solidFill>
            </a:endParaRPr>
          </a:p>
        </p:txBody>
      </p:sp>
      <p:pic>
        <p:nvPicPr>
          <p:cNvPr id="86" name="Google Shape;86;p19"/>
          <p:cNvPicPr preferRelativeResize="0"/>
          <p:nvPr/>
        </p:nvPicPr>
        <p:blipFill>
          <a:blip r:embed="rId8">
            <a:alphaModFix/>
          </a:blip>
          <a:stretch>
            <a:fillRect/>
          </a:stretch>
        </p:blipFill>
        <p:spPr>
          <a:xfrm>
            <a:off x="5826138" y="1197375"/>
            <a:ext cx="2748600" cy="2748600"/>
          </a:xfrm>
          <a:prstGeom prst="rect">
            <a:avLst/>
          </a:prstGeom>
          <a:noFill/>
          <a:ln>
            <a:noFill/>
          </a:ln>
        </p:spPr>
      </p:pic>
      <p:pic>
        <p:nvPicPr>
          <p:cNvPr id="87" name="Google Shape;87;p19"/>
          <p:cNvPicPr preferRelativeResize="0"/>
          <p:nvPr/>
        </p:nvPicPr>
        <p:blipFill>
          <a:blip r:embed="rId9">
            <a:alphaModFix/>
          </a:blip>
          <a:stretch>
            <a:fillRect/>
          </a:stretch>
        </p:blipFill>
        <p:spPr>
          <a:xfrm>
            <a:off x="6743726" y="3228584"/>
            <a:ext cx="913432" cy="865892"/>
          </a:xfrm>
          <a:prstGeom prst="rect">
            <a:avLst/>
          </a:prstGeom>
          <a:noFill/>
          <a:ln>
            <a:noFill/>
          </a:ln>
        </p:spPr>
      </p:pic>
      <p:pic>
        <p:nvPicPr>
          <p:cNvPr id="88" name="Google Shape;88;p19"/>
          <p:cNvPicPr preferRelativeResize="0"/>
          <p:nvPr/>
        </p:nvPicPr>
        <p:blipFill>
          <a:blip r:embed="rId10">
            <a:alphaModFix/>
          </a:blip>
          <a:stretch>
            <a:fillRect/>
          </a:stretch>
        </p:blipFill>
        <p:spPr>
          <a:xfrm>
            <a:off x="5584375" y="2225350"/>
            <a:ext cx="913432" cy="865865"/>
          </a:xfrm>
          <a:prstGeom prst="rect">
            <a:avLst/>
          </a:prstGeom>
          <a:noFill/>
          <a:ln>
            <a:noFill/>
          </a:ln>
        </p:spPr>
      </p:pic>
      <p:pic>
        <p:nvPicPr>
          <p:cNvPr id="89" name="Google Shape;89;p19"/>
          <p:cNvPicPr preferRelativeResize="0"/>
          <p:nvPr/>
        </p:nvPicPr>
        <p:blipFill>
          <a:blip r:embed="rId11">
            <a:alphaModFix/>
          </a:blip>
          <a:stretch>
            <a:fillRect/>
          </a:stretch>
        </p:blipFill>
        <p:spPr>
          <a:xfrm>
            <a:off x="6743734" y="994125"/>
            <a:ext cx="913432" cy="865865"/>
          </a:xfrm>
          <a:prstGeom prst="rect">
            <a:avLst/>
          </a:prstGeom>
          <a:noFill/>
          <a:ln>
            <a:noFill/>
          </a:ln>
        </p:spPr>
      </p:pic>
      <p:pic>
        <p:nvPicPr>
          <p:cNvPr id="90" name="Google Shape;90;p19"/>
          <p:cNvPicPr preferRelativeResize="0"/>
          <p:nvPr/>
        </p:nvPicPr>
        <p:blipFill>
          <a:blip r:embed="rId12">
            <a:alphaModFix/>
          </a:blip>
          <a:stretch>
            <a:fillRect/>
          </a:stretch>
        </p:blipFill>
        <p:spPr>
          <a:xfrm>
            <a:off x="7912018" y="2225346"/>
            <a:ext cx="913432" cy="865865"/>
          </a:xfrm>
          <a:prstGeom prst="rect">
            <a:avLst/>
          </a:prstGeom>
          <a:noFill/>
          <a:ln>
            <a:noFill/>
          </a:ln>
        </p:spPr>
      </p:pic>
      <p:pic>
        <p:nvPicPr>
          <p:cNvPr id="91" name="Google Shape;91;p19"/>
          <p:cNvPicPr preferRelativeResize="0"/>
          <p:nvPr/>
        </p:nvPicPr>
        <p:blipFill>
          <a:blip r:embed="rId13">
            <a:alphaModFix/>
          </a:blip>
          <a:stretch>
            <a:fillRect/>
          </a:stretch>
        </p:blipFill>
        <p:spPr>
          <a:xfrm>
            <a:off x="6748200" y="2115051"/>
            <a:ext cx="913425" cy="913399"/>
          </a:xfrm>
          <a:prstGeom prst="rect">
            <a:avLst/>
          </a:prstGeom>
          <a:noFill/>
          <a:ln>
            <a:noFill/>
          </a:ln>
        </p:spPr>
      </p:pic>
      <p:pic>
        <p:nvPicPr>
          <p:cNvPr id="92" name="Google Shape;92;p19"/>
          <p:cNvPicPr preferRelativeResize="0"/>
          <p:nvPr/>
        </p:nvPicPr>
        <p:blipFill>
          <a:blip r:embed="rId14">
            <a:alphaModFix/>
          </a:blip>
          <a:stretch>
            <a:fillRect/>
          </a:stretch>
        </p:blipFill>
        <p:spPr>
          <a:xfrm>
            <a:off x="2104867" y="-31375"/>
            <a:ext cx="733025" cy="733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28"/>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fld id="{00000000-1234-1234-1234-123412341234}" type="slidenum">
              <a:rPr lang="en"/>
              <a:t>‹#›</a:t>
            </a:fld>
            <a:endParaRPr/>
          </a:p>
        </p:txBody>
      </p:sp>
      <p:sp>
        <p:nvSpPr>
          <p:cNvPr id="374" name="Google Shape;374;p28"/>
          <p:cNvSpPr txBox="1"/>
          <p:nvPr/>
        </p:nvSpPr>
        <p:spPr>
          <a:xfrm>
            <a:off x="2176712" y="552763"/>
            <a:ext cx="4878900" cy="339900"/>
          </a:xfrm>
          <a:prstGeom prst="rect">
            <a:avLst/>
          </a:prstGeom>
          <a:noFill/>
          <a:ln>
            <a:noFill/>
          </a:ln>
        </p:spPr>
        <p:txBody>
          <a:bodyPr anchorCtr="0" anchor="ctr" bIns="36000" lIns="36000" spcFirstLastPara="1" rIns="36000" wrap="square" tIns="36000">
            <a:noAutofit/>
          </a:bodyPr>
          <a:lstStyle/>
          <a:p>
            <a:pPr indent="0" lvl="0" marL="0" rtl="0" algn="ctr">
              <a:spcBef>
                <a:spcPts val="0"/>
              </a:spcBef>
              <a:spcAft>
                <a:spcPts val="0"/>
              </a:spcAft>
              <a:buClr>
                <a:schemeClr val="dk1"/>
              </a:buClr>
              <a:buSzPts val="1100"/>
              <a:buFont typeface="Arial"/>
              <a:buNone/>
            </a:pPr>
            <a:r>
              <a:rPr b="1" lang="en" sz="2400">
                <a:solidFill>
                  <a:srgbClr val="3C78D8"/>
                </a:solidFill>
                <a:latin typeface="Comfortaa"/>
                <a:ea typeface="Comfortaa"/>
                <a:cs typeface="Comfortaa"/>
                <a:sym typeface="Comfortaa"/>
              </a:rPr>
              <a:t>Summary</a:t>
            </a:r>
            <a:endParaRPr b="1" sz="1200">
              <a:solidFill>
                <a:srgbClr val="9FC5E8"/>
              </a:solidFill>
              <a:latin typeface="Century Gothic"/>
              <a:ea typeface="Century Gothic"/>
              <a:cs typeface="Century Gothic"/>
              <a:sym typeface="Century Gothic"/>
            </a:endParaRPr>
          </a:p>
        </p:txBody>
      </p:sp>
      <p:sp>
        <p:nvSpPr>
          <p:cNvPr id="375" name="Google Shape;375;p28"/>
          <p:cNvSpPr txBox="1"/>
          <p:nvPr/>
        </p:nvSpPr>
        <p:spPr>
          <a:xfrm>
            <a:off x="3780363" y="1495436"/>
            <a:ext cx="1669500" cy="3102300"/>
          </a:xfrm>
          <a:prstGeom prst="rect">
            <a:avLst/>
          </a:prstGeom>
          <a:noFill/>
          <a:ln cap="flat" cmpd="sng" w="9525">
            <a:solidFill>
              <a:srgbClr val="CCCCCC"/>
            </a:solidFill>
            <a:prstDash val="solid"/>
            <a:round/>
            <a:headEnd len="sm" w="sm" type="none"/>
            <a:tailEnd len="sm" w="sm" type="none"/>
          </a:ln>
        </p:spPr>
        <p:txBody>
          <a:bodyPr anchorCtr="0" anchor="t" bIns="36000" lIns="36000" spcFirstLastPara="1" rIns="36000" wrap="square" tIns="36000">
            <a:noAutofit/>
          </a:bodyPr>
          <a:lstStyle/>
          <a:p>
            <a:pPr indent="0" lvl="0" marL="0" rtl="0" algn="ctr">
              <a:spcBef>
                <a:spcPts val="0"/>
              </a:spcBef>
              <a:spcAft>
                <a:spcPts val="0"/>
              </a:spcAft>
              <a:buClr>
                <a:srgbClr val="000000"/>
              </a:buClr>
              <a:buSzPts val="400"/>
              <a:buFont typeface="Arial"/>
              <a:buNone/>
            </a:pPr>
            <a:r>
              <a:rPr b="1" lang="en" sz="800">
                <a:latin typeface="Century Gothic"/>
                <a:ea typeface="Century Gothic"/>
                <a:cs typeface="Century Gothic"/>
                <a:sym typeface="Century Gothic"/>
              </a:rPr>
              <a:t>Vit D functions</a:t>
            </a:r>
            <a:endParaRPr b="1"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 Regulates plasma levels of calcium and phosphate </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 Promotes intestinal absorption of calcium and phosphate </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 Stimulates synthesis of calcium-binding protein for intestinal calcium uptake </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 Minimizes loss of calcium by the kidneys </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 Mobilizes calcium and phosphate from bone to maintain plasma levels</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t/>
            </a:r>
            <a:endParaRPr sz="800">
              <a:latin typeface="Century Gothic"/>
              <a:ea typeface="Century Gothic"/>
              <a:cs typeface="Century Gothic"/>
              <a:sym typeface="Century Gothic"/>
            </a:endParaRPr>
          </a:p>
          <a:p>
            <a:pPr indent="0" lvl="0" marL="0" rtl="0" algn="ctr">
              <a:spcBef>
                <a:spcPts val="0"/>
              </a:spcBef>
              <a:spcAft>
                <a:spcPts val="0"/>
              </a:spcAft>
              <a:buClr>
                <a:srgbClr val="000000"/>
              </a:buClr>
              <a:buSzPts val="400"/>
              <a:buFont typeface="Arial"/>
              <a:buNone/>
            </a:pPr>
            <a:r>
              <a:rPr b="1" lang="en" sz="800">
                <a:latin typeface="Century Gothic"/>
                <a:ea typeface="Century Gothic"/>
                <a:cs typeface="Century Gothic"/>
                <a:sym typeface="Century Gothic"/>
              </a:rPr>
              <a:t>Vit D deficiency</a:t>
            </a:r>
            <a:endParaRPr b="1"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 Deficiency most common worldwide</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 • High prevalence in Saudi Arabia due to:</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 Low dietary intake</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 Insufficient exposure to Sun</a:t>
            </a:r>
            <a:endParaRPr sz="800">
              <a:latin typeface="Century Gothic"/>
              <a:ea typeface="Century Gothic"/>
              <a:cs typeface="Century Gothic"/>
              <a:sym typeface="Century Gothic"/>
            </a:endParaRPr>
          </a:p>
        </p:txBody>
      </p:sp>
      <p:sp>
        <p:nvSpPr>
          <p:cNvPr id="376" name="Google Shape;376;p28"/>
          <p:cNvSpPr txBox="1"/>
          <p:nvPr/>
        </p:nvSpPr>
        <p:spPr>
          <a:xfrm>
            <a:off x="1983925" y="1495413"/>
            <a:ext cx="1669500" cy="3244500"/>
          </a:xfrm>
          <a:prstGeom prst="rect">
            <a:avLst/>
          </a:prstGeom>
          <a:noFill/>
          <a:ln cap="flat" cmpd="sng" w="9525">
            <a:solidFill>
              <a:srgbClr val="CCCCCC"/>
            </a:solidFill>
            <a:prstDash val="solid"/>
            <a:round/>
            <a:headEnd len="sm" w="sm" type="none"/>
            <a:tailEnd len="sm" w="sm" type="none"/>
          </a:ln>
        </p:spPr>
        <p:txBody>
          <a:bodyPr anchorCtr="0" anchor="t" bIns="36000" lIns="36000" spcFirstLastPara="1" rIns="36000" wrap="square" tIns="36000">
            <a:noAutofit/>
          </a:bodyPr>
          <a:lstStyle/>
          <a:p>
            <a:pPr indent="0" lvl="0" marL="0" rtl="0" algn="ctr">
              <a:spcBef>
                <a:spcPts val="0"/>
              </a:spcBef>
              <a:spcAft>
                <a:spcPts val="0"/>
              </a:spcAft>
              <a:buClr>
                <a:srgbClr val="000000"/>
              </a:buClr>
              <a:buSzPts val="400"/>
              <a:buFont typeface="Arial"/>
              <a:buNone/>
            </a:pPr>
            <a:r>
              <a:rPr b="1" lang="en" sz="800">
                <a:latin typeface="Century Gothic"/>
                <a:ea typeface="Century Gothic"/>
                <a:cs typeface="Century Gothic"/>
                <a:sym typeface="Century Gothic"/>
              </a:rPr>
              <a:t>Vit D regulation </a:t>
            </a:r>
            <a:endParaRPr b="1" sz="800">
              <a:latin typeface="Century Gothic"/>
              <a:ea typeface="Century Gothic"/>
              <a:cs typeface="Century Gothic"/>
              <a:sym typeface="Century Gothic"/>
            </a:endParaRPr>
          </a:p>
          <a:p>
            <a:pPr indent="0" lvl="0" marL="0" rtl="0" algn="ctr">
              <a:spcBef>
                <a:spcPts val="0"/>
              </a:spcBef>
              <a:spcAft>
                <a:spcPts val="0"/>
              </a:spcAft>
              <a:buClr>
                <a:srgbClr val="000000"/>
              </a:buClr>
              <a:buSzPts val="400"/>
              <a:buFont typeface="Arial"/>
              <a:buNone/>
            </a:pPr>
            <a:r>
              <a:t/>
            </a:r>
            <a:endParaRPr sz="800">
              <a:solidFill>
                <a:srgbClr val="666666"/>
              </a:solidFill>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Vitamin D synthesis is tightly regulated by:</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1-  plasma levels of phosphate(directly) and calcium (indirectly)</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 ↓PO₄ → ↑ vitamin D synthesis by kidneys </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 ↓Ca2+ → PTH release → ↑ vitamin D synthesis by kidneys </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2- </a:t>
            </a:r>
            <a:r>
              <a:rPr lang="en" sz="800">
                <a:solidFill>
                  <a:schemeClr val="dk1"/>
                </a:solidFill>
                <a:latin typeface="Century Gothic"/>
                <a:ea typeface="Century Gothic"/>
                <a:cs typeface="Century Gothic"/>
                <a:sym typeface="Century Gothic"/>
              </a:rPr>
              <a:t>↑Ca2+ →↓ vitamin D synthesis by kidneys (</a:t>
            </a:r>
            <a:r>
              <a:rPr lang="en" sz="800">
                <a:latin typeface="Century Gothic"/>
                <a:ea typeface="Century Gothic"/>
                <a:cs typeface="Century Gothic"/>
                <a:sym typeface="Century Gothic"/>
              </a:rPr>
              <a:t>Negative feedback)</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solidFill>
                  <a:srgbClr val="666666"/>
                </a:solidFill>
                <a:latin typeface="Century Gothic"/>
                <a:ea typeface="Century Gothic"/>
                <a:cs typeface="Century Gothic"/>
                <a:sym typeface="Century Gothic"/>
              </a:rPr>
              <a:t> </a:t>
            </a:r>
            <a:endParaRPr sz="800">
              <a:solidFill>
                <a:srgbClr val="666666"/>
              </a:solidFill>
              <a:latin typeface="Century Gothic"/>
              <a:ea typeface="Century Gothic"/>
              <a:cs typeface="Century Gothic"/>
              <a:sym typeface="Century Gothic"/>
            </a:endParaRPr>
          </a:p>
          <a:p>
            <a:pPr indent="0" lvl="0" marL="0" rtl="0" algn="ctr">
              <a:spcBef>
                <a:spcPts val="0"/>
              </a:spcBef>
              <a:spcAft>
                <a:spcPts val="0"/>
              </a:spcAft>
              <a:buClr>
                <a:srgbClr val="000000"/>
              </a:buClr>
              <a:buSzPts val="400"/>
              <a:buFont typeface="Arial"/>
              <a:buNone/>
            </a:pPr>
            <a:r>
              <a:rPr b="1" lang="en" sz="800">
                <a:latin typeface="Century Gothic"/>
                <a:ea typeface="Century Gothic"/>
                <a:cs typeface="Century Gothic"/>
                <a:sym typeface="Century Gothic"/>
              </a:rPr>
              <a:t>Vitamin D action</a:t>
            </a:r>
            <a:endParaRPr b="1"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t/>
            </a:r>
            <a:endParaRPr sz="800">
              <a:solidFill>
                <a:srgbClr val="666666"/>
              </a:solidFill>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•Vitamin D action is typical of steroid hormones </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 It binds to intracellular receptor proteins </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 The receptor complex interacts with target DNA in cell nucleus </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 This stimulates or represses gene expression</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t/>
            </a:r>
            <a:endParaRPr sz="800">
              <a:solidFill>
                <a:srgbClr val="666666"/>
              </a:solidFill>
              <a:latin typeface="Century Gothic"/>
              <a:ea typeface="Century Gothic"/>
              <a:cs typeface="Century Gothic"/>
              <a:sym typeface="Century Gothic"/>
            </a:endParaRPr>
          </a:p>
        </p:txBody>
      </p:sp>
      <p:sp>
        <p:nvSpPr>
          <p:cNvPr id="377" name="Google Shape;377;p28"/>
          <p:cNvSpPr txBox="1"/>
          <p:nvPr/>
        </p:nvSpPr>
        <p:spPr>
          <a:xfrm>
            <a:off x="187438" y="1495411"/>
            <a:ext cx="1669500" cy="2569500"/>
          </a:xfrm>
          <a:prstGeom prst="rect">
            <a:avLst/>
          </a:prstGeom>
          <a:noFill/>
          <a:ln cap="flat" cmpd="sng" w="9525">
            <a:solidFill>
              <a:srgbClr val="CCCCCC"/>
            </a:solidFill>
            <a:prstDash val="solid"/>
            <a:round/>
            <a:headEnd len="sm" w="sm" type="none"/>
            <a:tailEnd len="sm" w="sm" type="none"/>
          </a:ln>
        </p:spPr>
        <p:txBody>
          <a:bodyPr anchorCtr="0" anchor="t" bIns="36000" lIns="36000" spcFirstLastPara="1" rIns="36000" wrap="square" tIns="36000">
            <a:noAutofit/>
          </a:bodyPr>
          <a:lstStyle/>
          <a:p>
            <a:pPr indent="0" lvl="0" marL="0" rtl="0" algn="ctr">
              <a:spcBef>
                <a:spcPts val="0"/>
              </a:spcBef>
              <a:spcAft>
                <a:spcPts val="0"/>
              </a:spcAft>
              <a:buNone/>
            </a:pPr>
            <a:r>
              <a:rPr b="1" lang="en" sz="800">
                <a:latin typeface="Century Gothic"/>
                <a:ea typeface="Century Gothic"/>
                <a:cs typeface="Century Gothic"/>
                <a:sym typeface="Century Gothic"/>
              </a:rPr>
              <a:t>Vit D metabolism</a:t>
            </a:r>
            <a:endParaRPr b="1" sz="800">
              <a:latin typeface="Century Gothic"/>
              <a:ea typeface="Century Gothic"/>
              <a:cs typeface="Century Gothic"/>
              <a:sym typeface="Century Gothic"/>
            </a:endParaRPr>
          </a:p>
          <a:p>
            <a:pPr indent="0" lvl="0" marL="0" rtl="0" algn="ctr">
              <a:spcBef>
                <a:spcPts val="0"/>
              </a:spcBef>
              <a:spcAft>
                <a:spcPts val="0"/>
              </a:spcAft>
              <a:buNone/>
            </a:pPr>
            <a:r>
              <a:t/>
            </a:r>
            <a:endParaRPr sz="800">
              <a:latin typeface="Century Gothic"/>
              <a:ea typeface="Century Gothic"/>
              <a:cs typeface="Century Gothic"/>
              <a:sym typeface="Century Gothic"/>
            </a:endParaRPr>
          </a:p>
          <a:p>
            <a:pPr indent="0" lvl="0" marL="0" rtl="0" algn="l">
              <a:spcBef>
                <a:spcPts val="0"/>
              </a:spcBef>
              <a:spcAft>
                <a:spcPts val="0"/>
              </a:spcAft>
              <a:buNone/>
            </a:pPr>
            <a:r>
              <a:rPr b="1" lang="en" sz="800">
                <a:latin typeface="Century Gothic"/>
                <a:ea typeface="Century Gothic"/>
                <a:cs typeface="Century Gothic"/>
                <a:sym typeface="Century Gothic"/>
              </a:rPr>
              <a:t>In skin: </a:t>
            </a:r>
            <a:r>
              <a:rPr lang="en" sz="800">
                <a:latin typeface="Century Gothic"/>
                <a:ea typeface="Century Gothic"/>
                <a:cs typeface="Century Gothic"/>
                <a:sym typeface="Century Gothic"/>
              </a:rPr>
              <a:t>Cholecalciferol (Vitamin D3) is derived</a:t>
            </a:r>
            <a:endParaRPr sz="800">
              <a:latin typeface="Century Gothic"/>
              <a:ea typeface="Century Gothic"/>
              <a:cs typeface="Century Gothic"/>
              <a:sym typeface="Century Gothic"/>
            </a:endParaRPr>
          </a:p>
          <a:p>
            <a:pPr indent="0" lvl="0" marL="0" rtl="0" algn="l">
              <a:spcBef>
                <a:spcPts val="0"/>
              </a:spcBef>
              <a:spcAft>
                <a:spcPts val="0"/>
              </a:spcAft>
              <a:buNone/>
            </a:pPr>
            <a:r>
              <a:rPr lang="en" sz="800">
                <a:latin typeface="Century Gothic"/>
                <a:ea typeface="Century Gothic"/>
                <a:cs typeface="Century Gothic"/>
                <a:sym typeface="Century Gothic"/>
              </a:rPr>
              <a:t>from 7-dehydrocholesterol by the sunlight</a:t>
            </a:r>
            <a:endParaRPr sz="800">
              <a:latin typeface="Century Gothic"/>
              <a:ea typeface="Century Gothic"/>
              <a:cs typeface="Century Gothic"/>
              <a:sym typeface="Century Gothic"/>
            </a:endParaRPr>
          </a:p>
          <a:p>
            <a:pPr indent="0" lvl="0" marL="0" rtl="0" algn="l">
              <a:spcBef>
                <a:spcPts val="0"/>
              </a:spcBef>
              <a:spcAft>
                <a:spcPts val="0"/>
              </a:spcAft>
              <a:buNone/>
            </a:pPr>
            <a:r>
              <a:t/>
            </a:r>
            <a:endParaRPr sz="800">
              <a:latin typeface="Century Gothic"/>
              <a:ea typeface="Century Gothic"/>
              <a:cs typeface="Century Gothic"/>
              <a:sym typeface="Century Gothic"/>
            </a:endParaRPr>
          </a:p>
          <a:p>
            <a:pPr indent="0" lvl="0" marL="0" rtl="0" algn="l">
              <a:spcBef>
                <a:spcPts val="0"/>
              </a:spcBef>
              <a:spcAft>
                <a:spcPts val="0"/>
              </a:spcAft>
              <a:buNone/>
            </a:pPr>
            <a:r>
              <a:rPr b="1" lang="en" sz="800">
                <a:latin typeface="Century Gothic"/>
                <a:ea typeface="Century Gothic"/>
                <a:cs typeface="Century Gothic"/>
                <a:sym typeface="Century Gothic"/>
              </a:rPr>
              <a:t>In liver: </a:t>
            </a:r>
            <a:r>
              <a:rPr lang="en" sz="800">
                <a:latin typeface="Century Gothic"/>
                <a:ea typeface="Century Gothic"/>
                <a:cs typeface="Century Gothic"/>
                <a:sym typeface="Century Gothic"/>
              </a:rPr>
              <a:t>Cholecalciferol is converted to </a:t>
            </a:r>
            <a:endParaRPr sz="800">
              <a:latin typeface="Century Gothic"/>
              <a:ea typeface="Century Gothic"/>
              <a:cs typeface="Century Gothic"/>
              <a:sym typeface="Century Gothic"/>
            </a:endParaRPr>
          </a:p>
          <a:p>
            <a:pPr indent="0" lvl="0" marL="0" rtl="0" algn="l">
              <a:spcBef>
                <a:spcPts val="0"/>
              </a:spcBef>
              <a:spcAft>
                <a:spcPts val="0"/>
              </a:spcAft>
              <a:buNone/>
            </a:pPr>
            <a:r>
              <a:rPr lang="en" sz="800">
                <a:latin typeface="Century Gothic"/>
                <a:ea typeface="Century Gothic"/>
                <a:cs typeface="Century Gothic"/>
                <a:sym typeface="Century Gothic"/>
              </a:rPr>
              <a:t>25-hydroxycholecalciferol (calcidiol) by the</a:t>
            </a:r>
            <a:endParaRPr sz="800">
              <a:latin typeface="Century Gothic"/>
              <a:ea typeface="Century Gothic"/>
              <a:cs typeface="Century Gothic"/>
              <a:sym typeface="Century Gothic"/>
            </a:endParaRPr>
          </a:p>
          <a:p>
            <a:pPr indent="0" lvl="0" marL="0" rtl="0" algn="l">
              <a:spcBef>
                <a:spcPts val="0"/>
              </a:spcBef>
              <a:spcAft>
                <a:spcPts val="0"/>
              </a:spcAft>
              <a:buNone/>
            </a:pPr>
            <a:r>
              <a:rPr lang="en" sz="800">
                <a:latin typeface="Century Gothic"/>
                <a:ea typeface="Century Gothic"/>
                <a:cs typeface="Century Gothic"/>
                <a:sym typeface="Century Gothic"/>
              </a:rPr>
              <a:t>enzyme </a:t>
            </a:r>
            <a:r>
              <a:rPr b="1" lang="en" sz="800">
                <a:latin typeface="Century Gothic"/>
                <a:ea typeface="Century Gothic"/>
                <a:cs typeface="Century Gothic"/>
                <a:sym typeface="Century Gothic"/>
              </a:rPr>
              <a:t>25-hydroxylase</a:t>
            </a:r>
            <a:endParaRPr b="1" sz="800">
              <a:latin typeface="Century Gothic"/>
              <a:ea typeface="Century Gothic"/>
              <a:cs typeface="Century Gothic"/>
              <a:sym typeface="Century Gothic"/>
            </a:endParaRPr>
          </a:p>
          <a:p>
            <a:pPr indent="0" lvl="0" marL="0" rtl="0" algn="l">
              <a:spcBef>
                <a:spcPts val="0"/>
              </a:spcBef>
              <a:spcAft>
                <a:spcPts val="0"/>
              </a:spcAft>
              <a:buNone/>
            </a:pPr>
            <a:r>
              <a:rPr lang="en" sz="800">
                <a:latin typeface="Century Gothic"/>
                <a:ea typeface="Century Gothic"/>
                <a:cs typeface="Century Gothic"/>
                <a:sym typeface="Century Gothic"/>
              </a:rPr>
              <a:t>Vitamin D metabolism</a:t>
            </a:r>
            <a:endParaRPr sz="800">
              <a:latin typeface="Century Gothic"/>
              <a:ea typeface="Century Gothic"/>
              <a:cs typeface="Century Gothic"/>
              <a:sym typeface="Century Gothic"/>
            </a:endParaRPr>
          </a:p>
          <a:p>
            <a:pPr indent="0" lvl="0" marL="0" rtl="0" algn="l">
              <a:spcBef>
                <a:spcPts val="0"/>
              </a:spcBef>
              <a:spcAft>
                <a:spcPts val="0"/>
              </a:spcAft>
              <a:buNone/>
            </a:pPr>
            <a:r>
              <a:t/>
            </a:r>
            <a:endParaRPr sz="800">
              <a:latin typeface="Century Gothic"/>
              <a:ea typeface="Century Gothic"/>
              <a:cs typeface="Century Gothic"/>
              <a:sym typeface="Century Gothic"/>
            </a:endParaRPr>
          </a:p>
          <a:p>
            <a:pPr indent="0" lvl="0" marL="0" rtl="0" algn="l">
              <a:spcBef>
                <a:spcPts val="0"/>
              </a:spcBef>
              <a:spcAft>
                <a:spcPts val="0"/>
              </a:spcAft>
              <a:buNone/>
            </a:pPr>
            <a:r>
              <a:rPr b="1" lang="en" sz="800">
                <a:latin typeface="Century Gothic"/>
                <a:ea typeface="Century Gothic"/>
                <a:cs typeface="Century Gothic"/>
                <a:sym typeface="Century Gothic"/>
              </a:rPr>
              <a:t>In kidneys: </a:t>
            </a:r>
            <a:r>
              <a:rPr lang="en" sz="800">
                <a:latin typeface="Century Gothic"/>
                <a:ea typeface="Century Gothic"/>
                <a:cs typeface="Century Gothic"/>
                <a:sym typeface="Century Gothic"/>
              </a:rPr>
              <a:t>The </a:t>
            </a:r>
            <a:r>
              <a:rPr b="1" lang="en" sz="800">
                <a:solidFill>
                  <a:schemeClr val="dk1"/>
                </a:solidFill>
                <a:latin typeface="Century Gothic"/>
                <a:ea typeface="Century Gothic"/>
                <a:cs typeface="Century Gothic"/>
                <a:sym typeface="Century Gothic"/>
              </a:rPr>
              <a:t>1-a-hydroxylase</a:t>
            </a:r>
            <a:r>
              <a:rPr lang="en" sz="800">
                <a:solidFill>
                  <a:schemeClr val="dk1"/>
                </a:solidFill>
                <a:latin typeface="Century Gothic"/>
                <a:ea typeface="Century Gothic"/>
                <a:cs typeface="Century Gothic"/>
                <a:sym typeface="Century Gothic"/>
              </a:rPr>
              <a:t> </a:t>
            </a:r>
            <a:r>
              <a:rPr lang="en" sz="800">
                <a:latin typeface="Century Gothic"/>
                <a:ea typeface="Century Gothic"/>
                <a:cs typeface="Century Gothic"/>
                <a:sym typeface="Century Gothic"/>
              </a:rPr>
              <a:t>enzyme converts</a:t>
            </a:r>
            <a:endParaRPr sz="800">
              <a:latin typeface="Century Gothic"/>
              <a:ea typeface="Century Gothic"/>
              <a:cs typeface="Century Gothic"/>
              <a:sym typeface="Century Gothic"/>
            </a:endParaRPr>
          </a:p>
          <a:p>
            <a:pPr indent="0" lvl="0" marL="0" rtl="0" algn="l">
              <a:spcBef>
                <a:spcPts val="0"/>
              </a:spcBef>
              <a:spcAft>
                <a:spcPts val="0"/>
              </a:spcAft>
              <a:buNone/>
            </a:pPr>
            <a:r>
              <a:rPr lang="en" sz="800">
                <a:latin typeface="Century Gothic"/>
                <a:ea typeface="Century Gothic"/>
                <a:cs typeface="Century Gothic"/>
                <a:sym typeface="Century Gothic"/>
              </a:rPr>
              <a:t>25-hydroxycholecalciferol to </a:t>
            </a:r>
            <a:endParaRPr sz="800">
              <a:latin typeface="Century Gothic"/>
              <a:ea typeface="Century Gothic"/>
              <a:cs typeface="Century Gothic"/>
              <a:sym typeface="Century Gothic"/>
            </a:endParaRPr>
          </a:p>
          <a:p>
            <a:pPr indent="0" lvl="0" marL="0" rtl="0" algn="l">
              <a:spcBef>
                <a:spcPts val="0"/>
              </a:spcBef>
              <a:spcAft>
                <a:spcPts val="0"/>
              </a:spcAft>
              <a:buNone/>
            </a:pPr>
            <a:r>
              <a:rPr lang="en" sz="800">
                <a:latin typeface="Century Gothic"/>
                <a:ea typeface="Century Gothic"/>
                <a:cs typeface="Century Gothic"/>
                <a:sym typeface="Century Gothic"/>
              </a:rPr>
              <a:t>1,25-dihydroxycholecalciferol</a:t>
            </a:r>
            <a:r>
              <a:rPr lang="en" sz="800">
                <a:latin typeface="Century Gothic"/>
                <a:ea typeface="Century Gothic"/>
                <a:cs typeface="Century Gothic"/>
                <a:sym typeface="Century Gothic"/>
              </a:rPr>
              <a:t> </a:t>
            </a:r>
            <a:r>
              <a:rPr lang="en" sz="800">
                <a:latin typeface="Century Gothic"/>
                <a:ea typeface="Century Gothic"/>
                <a:cs typeface="Century Gothic"/>
                <a:sym typeface="Century Gothic"/>
              </a:rPr>
              <a:t>(biologically active)</a:t>
            </a:r>
            <a:endParaRPr sz="800">
              <a:latin typeface="Century Gothic"/>
              <a:ea typeface="Century Gothic"/>
              <a:cs typeface="Century Gothic"/>
              <a:sym typeface="Century Gothic"/>
            </a:endParaRPr>
          </a:p>
        </p:txBody>
      </p:sp>
      <p:sp>
        <p:nvSpPr>
          <p:cNvPr id="378" name="Google Shape;378;p28"/>
          <p:cNvSpPr txBox="1"/>
          <p:nvPr/>
        </p:nvSpPr>
        <p:spPr>
          <a:xfrm>
            <a:off x="5664965" y="1495422"/>
            <a:ext cx="1669500" cy="2307000"/>
          </a:xfrm>
          <a:prstGeom prst="rect">
            <a:avLst/>
          </a:prstGeom>
          <a:noFill/>
          <a:ln cap="flat" cmpd="sng" w="9525">
            <a:solidFill>
              <a:srgbClr val="CCCCCC"/>
            </a:solidFill>
            <a:prstDash val="solid"/>
            <a:round/>
            <a:headEnd len="sm" w="sm" type="none"/>
            <a:tailEnd len="sm" w="sm" type="none"/>
          </a:ln>
        </p:spPr>
        <p:txBody>
          <a:bodyPr anchorCtr="0" anchor="t" bIns="36000" lIns="36000" spcFirstLastPara="1" rIns="36000" wrap="square" tIns="36000">
            <a:noAutofit/>
          </a:bodyPr>
          <a:lstStyle/>
          <a:p>
            <a:pPr indent="0" lvl="0" marL="0" rtl="0" algn="ctr">
              <a:spcBef>
                <a:spcPts val="0"/>
              </a:spcBef>
              <a:spcAft>
                <a:spcPts val="0"/>
              </a:spcAft>
              <a:buClr>
                <a:srgbClr val="000000"/>
              </a:buClr>
              <a:buSzPts val="400"/>
              <a:buFont typeface="Arial"/>
              <a:buNone/>
            </a:pPr>
            <a:r>
              <a:rPr b="1" lang="en" sz="800">
                <a:latin typeface="Century Gothic"/>
                <a:ea typeface="Century Gothic"/>
                <a:cs typeface="Century Gothic"/>
                <a:sym typeface="Century Gothic"/>
              </a:rPr>
              <a:t>Rickets </a:t>
            </a:r>
            <a:endParaRPr b="1"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-Children, incomplete bone mineralization</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-Low serum levels of vit D</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Causes: </a:t>
            </a:r>
            <a:endParaRPr sz="800">
              <a:latin typeface="Century Gothic"/>
              <a:ea typeface="Century Gothic"/>
              <a:cs typeface="Century Gothic"/>
              <a:sym typeface="Century Gothic"/>
            </a:endParaRPr>
          </a:p>
          <a:p>
            <a:pPr indent="-279400" lvl="0" marL="457200" rtl="0" algn="l">
              <a:lnSpc>
                <a:spcPct val="6136"/>
              </a:lnSpc>
              <a:spcBef>
                <a:spcPts val="700"/>
              </a:spcBef>
              <a:spcAft>
                <a:spcPts val="0"/>
              </a:spcAft>
              <a:buClr>
                <a:srgbClr val="000000"/>
              </a:buClr>
              <a:buSzPts val="800"/>
              <a:buFont typeface="Century Gothic"/>
              <a:buChar char="●"/>
            </a:pPr>
            <a:r>
              <a:rPr lang="en" sz="800">
                <a:latin typeface="Century Gothic"/>
                <a:ea typeface="Century Gothic"/>
                <a:cs typeface="Century Gothic"/>
                <a:sym typeface="Century Gothic"/>
              </a:rPr>
              <a:t>nutrition</a:t>
            </a:r>
            <a:endParaRPr sz="800">
              <a:latin typeface="Century Gothic"/>
              <a:ea typeface="Century Gothic"/>
              <a:cs typeface="Century Gothic"/>
              <a:sym typeface="Century Gothic"/>
            </a:endParaRPr>
          </a:p>
          <a:p>
            <a:pPr indent="-279400" lvl="0" marL="457200" rtl="0" algn="l">
              <a:lnSpc>
                <a:spcPct val="6136"/>
              </a:lnSpc>
              <a:spcBef>
                <a:spcPts val="0"/>
              </a:spcBef>
              <a:spcAft>
                <a:spcPts val="0"/>
              </a:spcAft>
              <a:buClr>
                <a:srgbClr val="000000"/>
              </a:buClr>
              <a:buSzPts val="800"/>
              <a:buFont typeface="Century Gothic"/>
              <a:buChar char="●"/>
            </a:pPr>
            <a:r>
              <a:rPr lang="en" sz="800">
                <a:latin typeface="Century Gothic"/>
                <a:ea typeface="Century Gothic"/>
                <a:cs typeface="Century Gothic"/>
                <a:sym typeface="Century Gothic"/>
              </a:rPr>
              <a:t>exposure to sunlight</a:t>
            </a:r>
            <a:endParaRPr sz="800">
              <a:latin typeface="Century Gothic"/>
              <a:ea typeface="Century Gothic"/>
              <a:cs typeface="Century Gothic"/>
              <a:sym typeface="Century Gothic"/>
            </a:endParaRPr>
          </a:p>
          <a:p>
            <a:pPr indent="-279400" lvl="0" marL="457200" rtl="0" algn="l">
              <a:lnSpc>
                <a:spcPct val="6136"/>
              </a:lnSpc>
              <a:spcBef>
                <a:spcPts val="0"/>
              </a:spcBef>
              <a:spcAft>
                <a:spcPts val="0"/>
              </a:spcAft>
              <a:buClr>
                <a:srgbClr val="000000"/>
              </a:buClr>
              <a:buSzPts val="800"/>
              <a:buFont typeface="Century Gothic"/>
              <a:buChar char="●"/>
            </a:pPr>
            <a:r>
              <a:rPr lang="en" sz="800">
                <a:latin typeface="Century Gothic"/>
                <a:ea typeface="Century Gothic"/>
                <a:cs typeface="Century Gothic"/>
                <a:sym typeface="Century Gothic"/>
              </a:rPr>
              <a:t>Renal osteodystrophy</a:t>
            </a:r>
            <a:endParaRPr sz="800">
              <a:latin typeface="Century Gothic"/>
              <a:ea typeface="Century Gothic"/>
              <a:cs typeface="Century Gothic"/>
              <a:sym typeface="Century Gothic"/>
            </a:endParaRPr>
          </a:p>
          <a:p>
            <a:pPr indent="-279400" lvl="0" marL="457200" rtl="0" algn="l">
              <a:lnSpc>
                <a:spcPct val="6136"/>
              </a:lnSpc>
              <a:spcBef>
                <a:spcPts val="0"/>
              </a:spcBef>
              <a:spcAft>
                <a:spcPts val="0"/>
              </a:spcAft>
              <a:buClr>
                <a:srgbClr val="000000"/>
              </a:buClr>
              <a:buSzPts val="800"/>
              <a:buFont typeface="Century Gothic"/>
              <a:buChar char="●"/>
            </a:pPr>
            <a:r>
              <a:rPr lang="en" sz="800">
                <a:latin typeface="Century Gothic"/>
                <a:ea typeface="Century Gothic"/>
                <a:cs typeface="Century Gothic"/>
                <a:sym typeface="Century Gothic"/>
              </a:rPr>
              <a:t>Hypoparathyroidism</a:t>
            </a:r>
            <a:endParaRPr sz="800">
              <a:latin typeface="Century Gothic"/>
              <a:ea typeface="Century Gothic"/>
              <a:cs typeface="Century Gothic"/>
              <a:sym typeface="Century Gothic"/>
            </a:endParaRPr>
          </a:p>
          <a:p>
            <a:pPr indent="0" lvl="0" marL="0" rtl="0" algn="ctr">
              <a:lnSpc>
                <a:spcPct val="6136"/>
              </a:lnSpc>
              <a:spcBef>
                <a:spcPts val="700"/>
              </a:spcBef>
              <a:spcAft>
                <a:spcPts val="0"/>
              </a:spcAft>
              <a:buNone/>
            </a:pPr>
            <a:r>
              <a:rPr b="1" lang="en" sz="800">
                <a:latin typeface="Century Gothic"/>
                <a:ea typeface="Century Gothic"/>
                <a:cs typeface="Century Gothic"/>
                <a:sym typeface="Century Gothic"/>
              </a:rPr>
              <a:t> Inherited rickets</a:t>
            </a:r>
            <a:endParaRPr b="1" sz="800">
              <a:latin typeface="Century Gothic"/>
              <a:ea typeface="Century Gothic"/>
              <a:cs typeface="Century Gothic"/>
              <a:sym typeface="Century Gothic"/>
            </a:endParaRPr>
          </a:p>
          <a:p>
            <a:pPr indent="0" lvl="0" marL="0" rtl="0" algn="l">
              <a:lnSpc>
                <a:spcPct val="6136"/>
              </a:lnSpc>
              <a:spcBef>
                <a:spcPts val="700"/>
              </a:spcBef>
              <a:spcAft>
                <a:spcPts val="0"/>
              </a:spcAft>
              <a:buNone/>
            </a:pPr>
            <a:r>
              <a:rPr lang="en" sz="800">
                <a:latin typeface="Century Gothic"/>
                <a:ea typeface="Century Gothic"/>
                <a:cs typeface="Century Gothic"/>
                <a:sym typeface="Century Gothic"/>
              </a:rPr>
              <a:t>Genetic defect in: vit D synthesis/receptor</a:t>
            </a:r>
            <a:endParaRPr sz="800">
              <a:latin typeface="Century Gothic"/>
              <a:ea typeface="Century Gothic"/>
              <a:cs typeface="Century Gothic"/>
              <a:sym typeface="Century Gothic"/>
            </a:endParaRPr>
          </a:p>
          <a:p>
            <a:pPr indent="0" lvl="0" marL="0" rtl="0" algn="l">
              <a:lnSpc>
                <a:spcPct val="6136"/>
              </a:lnSpc>
              <a:spcBef>
                <a:spcPts val="700"/>
              </a:spcBef>
              <a:spcAft>
                <a:spcPts val="0"/>
              </a:spcAft>
              <a:buNone/>
            </a:pPr>
            <a:r>
              <a:rPr b="1" lang="en" sz="800">
                <a:latin typeface="Century Gothic"/>
                <a:ea typeface="Century Gothic"/>
                <a:cs typeface="Century Gothic"/>
                <a:sym typeface="Century Gothic"/>
              </a:rPr>
              <a:t>Dx </a:t>
            </a:r>
            <a:r>
              <a:rPr lang="en" sz="800">
                <a:latin typeface="Century Gothic"/>
                <a:ea typeface="Century Gothic"/>
                <a:cs typeface="Century Gothic"/>
                <a:sym typeface="Century Gothic"/>
              </a:rPr>
              <a:t>:25-OH D3, PTH,Ca, ALP,</a:t>
            </a:r>
            <a:r>
              <a:rPr lang="en" sz="800">
                <a:highlight>
                  <a:srgbClr val="FFFFFF"/>
                </a:highlight>
                <a:latin typeface="Century Gothic"/>
                <a:ea typeface="Century Gothic"/>
                <a:cs typeface="Century Gothic"/>
                <a:sym typeface="Century Gothic"/>
              </a:rPr>
              <a:t>PO₄³⁻</a:t>
            </a:r>
            <a:endParaRPr sz="800">
              <a:highlight>
                <a:srgbClr val="FFFFFF"/>
              </a:highlight>
              <a:latin typeface="Century Gothic"/>
              <a:ea typeface="Century Gothic"/>
              <a:cs typeface="Century Gothic"/>
              <a:sym typeface="Century Gothic"/>
            </a:endParaRPr>
          </a:p>
          <a:p>
            <a:pPr indent="0" lvl="0" marL="0" rtl="0" algn="l">
              <a:lnSpc>
                <a:spcPct val="6136"/>
              </a:lnSpc>
              <a:spcBef>
                <a:spcPts val="700"/>
              </a:spcBef>
              <a:spcAft>
                <a:spcPts val="0"/>
              </a:spcAft>
              <a:buNone/>
            </a:pPr>
            <a:r>
              <a:rPr b="1" lang="en" sz="800">
                <a:highlight>
                  <a:srgbClr val="FFFFFF"/>
                </a:highlight>
                <a:latin typeface="Century Gothic"/>
                <a:ea typeface="Century Gothic"/>
                <a:cs typeface="Century Gothic"/>
                <a:sym typeface="Century Gothic"/>
              </a:rPr>
              <a:t>Rx</a:t>
            </a:r>
            <a:r>
              <a:rPr lang="en" sz="800">
                <a:highlight>
                  <a:srgbClr val="FFFFFF"/>
                </a:highlight>
                <a:latin typeface="Century Gothic"/>
                <a:ea typeface="Century Gothic"/>
                <a:cs typeface="Century Gothic"/>
                <a:sym typeface="Century Gothic"/>
              </a:rPr>
              <a:t>: Vit D &amp; Ca supplements </a:t>
            </a:r>
            <a:endParaRPr sz="800">
              <a:highlight>
                <a:srgbClr val="FFFFFF"/>
              </a:highlight>
              <a:latin typeface="Century Gothic"/>
              <a:ea typeface="Century Gothic"/>
              <a:cs typeface="Century Gothic"/>
              <a:sym typeface="Century Gothic"/>
            </a:endParaRPr>
          </a:p>
        </p:txBody>
      </p:sp>
      <p:sp>
        <p:nvSpPr>
          <p:cNvPr id="379" name="Google Shape;379;p28"/>
          <p:cNvSpPr txBox="1"/>
          <p:nvPr/>
        </p:nvSpPr>
        <p:spPr>
          <a:xfrm>
            <a:off x="7463512" y="1495411"/>
            <a:ext cx="1537200" cy="2215200"/>
          </a:xfrm>
          <a:prstGeom prst="rect">
            <a:avLst/>
          </a:prstGeom>
          <a:noFill/>
          <a:ln cap="flat" cmpd="sng" w="9525">
            <a:solidFill>
              <a:srgbClr val="CCCCCC"/>
            </a:solidFill>
            <a:prstDash val="solid"/>
            <a:round/>
            <a:headEnd len="sm" w="sm" type="none"/>
            <a:tailEnd len="sm" w="sm" type="none"/>
          </a:ln>
        </p:spPr>
        <p:txBody>
          <a:bodyPr anchorCtr="0" anchor="t" bIns="36000" lIns="36000" spcFirstLastPara="1" rIns="36000" wrap="square" tIns="36000">
            <a:noAutofit/>
          </a:bodyPr>
          <a:lstStyle/>
          <a:p>
            <a:pPr indent="0" lvl="0" marL="0" rtl="0" algn="ctr">
              <a:spcBef>
                <a:spcPts val="0"/>
              </a:spcBef>
              <a:spcAft>
                <a:spcPts val="0"/>
              </a:spcAft>
              <a:buClr>
                <a:srgbClr val="000000"/>
              </a:buClr>
              <a:buSzPts val="400"/>
              <a:buFont typeface="Arial"/>
              <a:buNone/>
            </a:pPr>
            <a:r>
              <a:rPr b="1" lang="en" sz="800">
                <a:latin typeface="Century Gothic"/>
                <a:ea typeface="Century Gothic"/>
                <a:cs typeface="Century Gothic"/>
                <a:sym typeface="Century Gothic"/>
              </a:rPr>
              <a:t>Osteoporosis</a:t>
            </a:r>
            <a:endParaRPr b="1"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  Bone mass per unit volume</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lang="en" sz="800">
                <a:latin typeface="Century Gothic"/>
                <a:ea typeface="Century Gothic"/>
                <a:cs typeface="Century Gothic"/>
                <a:sym typeface="Century Gothic"/>
              </a:rPr>
              <a:t>2ndry OP causes: drugs,alcohol,smoking,gi,cushing,hyperthyroidism</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t/>
            </a:r>
            <a:endParaRPr sz="800">
              <a:latin typeface="Century Gothic"/>
              <a:ea typeface="Century Gothic"/>
              <a:cs typeface="Century Gothic"/>
              <a:sym typeface="Century Gothic"/>
            </a:endParaRPr>
          </a:p>
          <a:p>
            <a:pPr indent="0" lvl="0" marL="0" rtl="0" algn="ctr">
              <a:spcBef>
                <a:spcPts val="0"/>
              </a:spcBef>
              <a:spcAft>
                <a:spcPts val="0"/>
              </a:spcAft>
              <a:buClr>
                <a:srgbClr val="000000"/>
              </a:buClr>
              <a:buSzPts val="400"/>
              <a:buFont typeface="Arial"/>
              <a:buNone/>
            </a:pPr>
            <a:r>
              <a:rPr b="1" lang="en" sz="800">
                <a:latin typeface="Century Gothic"/>
                <a:ea typeface="Century Gothic"/>
                <a:cs typeface="Century Gothic"/>
                <a:sym typeface="Century Gothic"/>
              </a:rPr>
              <a:t>biomarkers</a:t>
            </a:r>
            <a:endParaRPr b="1"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b="1" lang="en" sz="800">
                <a:latin typeface="Century Gothic"/>
                <a:ea typeface="Century Gothic"/>
                <a:cs typeface="Century Gothic"/>
                <a:sym typeface="Century Gothic"/>
              </a:rPr>
              <a:t>Bone formation: </a:t>
            </a:r>
            <a:r>
              <a:rPr lang="en" sz="800">
                <a:latin typeface="Century Gothic"/>
                <a:ea typeface="Century Gothic"/>
                <a:cs typeface="Century Gothic"/>
                <a:sym typeface="Century Gothic"/>
              </a:rPr>
              <a:t>osteocalcin,</a:t>
            </a:r>
            <a:r>
              <a:rPr lang="en" sz="800">
                <a:latin typeface="Century Gothic"/>
                <a:ea typeface="Century Gothic"/>
                <a:cs typeface="Century Gothic"/>
                <a:sym typeface="Century Gothic"/>
              </a:rPr>
              <a:t> bone specific ALP,P1NP</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t/>
            </a:r>
            <a:endParaRPr b="1" sz="3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b="1" lang="en" sz="800">
                <a:latin typeface="Century Gothic"/>
                <a:ea typeface="Century Gothic"/>
                <a:cs typeface="Century Gothic"/>
                <a:sym typeface="Century Gothic"/>
              </a:rPr>
              <a:t>Bone resorption: </a:t>
            </a:r>
            <a:r>
              <a:rPr lang="en" sz="800">
                <a:latin typeface="Century Gothic"/>
                <a:ea typeface="Century Gothic"/>
                <a:cs typeface="Century Gothic"/>
                <a:sym typeface="Century Gothic"/>
              </a:rPr>
              <a:t>CTX1</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b="1" lang="en" sz="800">
                <a:latin typeface="Century Gothic"/>
                <a:ea typeface="Century Gothic"/>
                <a:cs typeface="Century Gothic"/>
                <a:sym typeface="Century Gothic"/>
              </a:rPr>
              <a:t>Dx </a:t>
            </a:r>
            <a:r>
              <a:rPr lang="en" sz="800">
                <a:latin typeface="Century Gothic"/>
                <a:ea typeface="Century Gothic"/>
                <a:cs typeface="Century Gothic"/>
                <a:sym typeface="Century Gothic"/>
              </a:rPr>
              <a:t>: measure bone mineral density,biochemical tests</a:t>
            </a:r>
            <a:endParaRPr sz="8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t/>
            </a:r>
            <a:endParaRPr b="1" sz="300">
              <a:latin typeface="Century Gothic"/>
              <a:ea typeface="Century Gothic"/>
              <a:cs typeface="Century Gothic"/>
              <a:sym typeface="Century Gothic"/>
            </a:endParaRPr>
          </a:p>
          <a:p>
            <a:pPr indent="0" lvl="0" marL="0" rtl="0" algn="l">
              <a:spcBef>
                <a:spcPts val="0"/>
              </a:spcBef>
              <a:spcAft>
                <a:spcPts val="0"/>
              </a:spcAft>
              <a:buClr>
                <a:srgbClr val="000000"/>
              </a:buClr>
              <a:buSzPts val="400"/>
              <a:buFont typeface="Arial"/>
              <a:buNone/>
            </a:pPr>
            <a:r>
              <a:rPr b="1" lang="en" sz="800">
                <a:latin typeface="Century Gothic"/>
                <a:ea typeface="Century Gothic"/>
                <a:cs typeface="Century Gothic"/>
                <a:sym typeface="Century Gothic"/>
              </a:rPr>
              <a:t>Rx : </a:t>
            </a:r>
            <a:r>
              <a:rPr lang="en" sz="800">
                <a:latin typeface="Century Gothic"/>
                <a:ea typeface="Century Gothic"/>
                <a:cs typeface="Century Gothic"/>
                <a:sym typeface="Century Gothic"/>
              </a:rPr>
              <a:t>oral Ca,estrogen,fluoride,bisphosphonates</a:t>
            </a:r>
            <a:endParaRPr sz="800">
              <a:latin typeface="Century Gothic"/>
              <a:ea typeface="Century Gothic"/>
              <a:cs typeface="Century Gothic"/>
              <a:sym typeface="Century Gothic"/>
            </a:endParaRPr>
          </a:p>
        </p:txBody>
      </p:sp>
      <p:cxnSp>
        <p:nvCxnSpPr>
          <p:cNvPr id="380" name="Google Shape;380;p28"/>
          <p:cNvCxnSpPr>
            <a:stCxn id="374" idx="2"/>
            <a:endCxn id="375" idx="0"/>
          </p:cNvCxnSpPr>
          <p:nvPr/>
        </p:nvCxnSpPr>
        <p:spPr>
          <a:xfrm rot="5400000">
            <a:off x="4314362" y="1193563"/>
            <a:ext cx="602700" cy="900"/>
          </a:xfrm>
          <a:prstGeom prst="bentConnector3">
            <a:avLst>
              <a:gd fmla="val 50006" name="adj1"/>
            </a:avLst>
          </a:prstGeom>
          <a:noFill/>
          <a:ln cap="flat" cmpd="sng" w="9525">
            <a:solidFill>
              <a:srgbClr val="595959"/>
            </a:solidFill>
            <a:prstDash val="solid"/>
            <a:round/>
            <a:headEnd len="med" w="med" type="none"/>
            <a:tailEnd len="med" w="med" type="none"/>
          </a:ln>
        </p:spPr>
      </p:cxnSp>
      <p:cxnSp>
        <p:nvCxnSpPr>
          <p:cNvPr id="381" name="Google Shape;381;p28"/>
          <p:cNvCxnSpPr>
            <a:stCxn id="374" idx="2"/>
            <a:endCxn id="376" idx="0"/>
          </p:cNvCxnSpPr>
          <p:nvPr/>
        </p:nvCxnSpPr>
        <p:spPr>
          <a:xfrm rot="5400000">
            <a:off x="3416012" y="295213"/>
            <a:ext cx="602700" cy="1797600"/>
          </a:xfrm>
          <a:prstGeom prst="bentConnector3">
            <a:avLst>
              <a:gd fmla="val 50004" name="adj1"/>
            </a:avLst>
          </a:prstGeom>
          <a:noFill/>
          <a:ln cap="flat" cmpd="sng" w="9525">
            <a:solidFill>
              <a:srgbClr val="595959"/>
            </a:solidFill>
            <a:prstDash val="solid"/>
            <a:round/>
            <a:headEnd len="med" w="med" type="none"/>
            <a:tailEnd len="med" w="med" type="none"/>
          </a:ln>
        </p:spPr>
      </p:cxnSp>
      <p:cxnSp>
        <p:nvCxnSpPr>
          <p:cNvPr id="382" name="Google Shape;382;p28"/>
          <p:cNvCxnSpPr>
            <a:stCxn id="374" idx="2"/>
            <a:endCxn id="378" idx="0"/>
          </p:cNvCxnSpPr>
          <p:nvPr/>
        </p:nvCxnSpPr>
        <p:spPr>
          <a:xfrm flipH="1" rot="-5400000">
            <a:off x="5256662" y="252163"/>
            <a:ext cx="602700" cy="1883700"/>
          </a:xfrm>
          <a:prstGeom prst="bentConnector3">
            <a:avLst>
              <a:gd fmla="val 50005" name="adj1"/>
            </a:avLst>
          </a:prstGeom>
          <a:noFill/>
          <a:ln cap="flat" cmpd="sng" w="9525">
            <a:solidFill>
              <a:srgbClr val="595959"/>
            </a:solidFill>
            <a:prstDash val="solid"/>
            <a:round/>
            <a:headEnd len="med" w="med" type="none"/>
            <a:tailEnd len="med" w="med" type="none"/>
          </a:ln>
        </p:spPr>
      </p:cxnSp>
      <p:cxnSp>
        <p:nvCxnSpPr>
          <p:cNvPr id="383" name="Google Shape;383;p28"/>
          <p:cNvCxnSpPr>
            <a:stCxn id="374" idx="2"/>
            <a:endCxn id="377" idx="0"/>
          </p:cNvCxnSpPr>
          <p:nvPr/>
        </p:nvCxnSpPr>
        <p:spPr>
          <a:xfrm rot="5400000">
            <a:off x="2517812" y="-602987"/>
            <a:ext cx="602700" cy="3594000"/>
          </a:xfrm>
          <a:prstGeom prst="bentConnector3">
            <a:avLst>
              <a:gd fmla="val 50004" name="adj1"/>
            </a:avLst>
          </a:prstGeom>
          <a:noFill/>
          <a:ln cap="flat" cmpd="sng" w="9525">
            <a:solidFill>
              <a:srgbClr val="595959"/>
            </a:solidFill>
            <a:prstDash val="solid"/>
            <a:round/>
            <a:headEnd len="med" w="med" type="none"/>
            <a:tailEnd len="med" w="med" type="none"/>
          </a:ln>
        </p:spPr>
      </p:cxnSp>
      <p:cxnSp>
        <p:nvCxnSpPr>
          <p:cNvPr id="384" name="Google Shape;384;p28"/>
          <p:cNvCxnSpPr>
            <a:stCxn id="374" idx="2"/>
            <a:endCxn id="379" idx="0"/>
          </p:cNvCxnSpPr>
          <p:nvPr/>
        </p:nvCxnSpPr>
        <p:spPr>
          <a:xfrm flipH="1" rot="-5400000">
            <a:off x="6122762" y="-613937"/>
            <a:ext cx="602700" cy="3615900"/>
          </a:xfrm>
          <a:prstGeom prst="bentConnector3">
            <a:avLst>
              <a:gd fmla="val 50004" name="adj1"/>
            </a:avLst>
          </a:prstGeom>
          <a:noFill/>
          <a:ln cap="flat" cmpd="sng" w="9525">
            <a:solidFill>
              <a:srgbClr val="595959"/>
            </a:solidFill>
            <a:prstDash val="solid"/>
            <a:round/>
            <a:headEnd len="med" w="med" type="none"/>
            <a:tailEnd len="med" w="med" type="none"/>
          </a:ln>
        </p:spPr>
      </p:cxnSp>
      <p:cxnSp>
        <p:nvCxnSpPr>
          <p:cNvPr id="385" name="Google Shape;385;p28"/>
          <p:cNvCxnSpPr/>
          <p:nvPr/>
        </p:nvCxnSpPr>
        <p:spPr>
          <a:xfrm>
            <a:off x="6082902" y="1705749"/>
            <a:ext cx="900" cy="216600"/>
          </a:xfrm>
          <a:prstGeom prst="straightConnector1">
            <a:avLst/>
          </a:prstGeom>
          <a:noFill/>
          <a:ln cap="flat" cmpd="sng" w="9525">
            <a:solidFill>
              <a:schemeClr val="dk2"/>
            </a:solidFill>
            <a:prstDash val="solid"/>
            <a:round/>
            <a:headEnd len="med" w="med" type="none"/>
            <a:tailEnd len="med" w="med" type="stealth"/>
          </a:ln>
        </p:spPr>
      </p:cxnSp>
      <p:pic>
        <p:nvPicPr>
          <p:cNvPr id="386" name="Google Shape;386;p28"/>
          <p:cNvPicPr preferRelativeResize="0"/>
          <p:nvPr/>
        </p:nvPicPr>
        <p:blipFill>
          <a:blip r:embed="rId3">
            <a:alphaModFix/>
          </a:blip>
          <a:stretch>
            <a:fillRect/>
          </a:stretch>
        </p:blipFill>
        <p:spPr>
          <a:xfrm>
            <a:off x="5648266" y="111219"/>
            <a:ext cx="870152" cy="9183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390" name="Shape 390"/>
        <p:cNvGrpSpPr/>
        <p:nvPr/>
      </p:nvGrpSpPr>
      <p:grpSpPr>
        <a:xfrm>
          <a:off x="0" y="0"/>
          <a:ext cx="0" cy="0"/>
          <a:chOff x="0" y="0"/>
          <a:chExt cx="0" cy="0"/>
        </a:xfrm>
      </p:grpSpPr>
      <p:sp>
        <p:nvSpPr>
          <p:cNvPr id="391" name="Google Shape;391;p29"/>
          <p:cNvSpPr txBox="1"/>
          <p:nvPr/>
        </p:nvSpPr>
        <p:spPr>
          <a:xfrm>
            <a:off x="0" y="673806"/>
            <a:ext cx="5892000" cy="4381800"/>
          </a:xfrm>
          <a:prstGeom prst="rect">
            <a:avLst/>
          </a:prstGeom>
          <a:solidFill>
            <a:srgbClr val="FFFFFF"/>
          </a:solidFill>
          <a:ln cap="flat" cmpd="sng" w="9525">
            <a:solidFill>
              <a:srgbClr val="999999"/>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 sz="1500">
                <a:solidFill>
                  <a:srgbClr val="FFFFFF"/>
                </a:solidFill>
                <a:highlight>
                  <a:srgbClr val="3C78D8"/>
                </a:highlight>
                <a:latin typeface="Century Gothic"/>
                <a:ea typeface="Century Gothic"/>
                <a:cs typeface="Century Gothic"/>
                <a:sym typeface="Century Gothic"/>
              </a:rPr>
              <a:t> MCQs :</a:t>
            </a:r>
            <a:endParaRPr b="1" sz="1500" u="sng">
              <a:solidFill>
                <a:srgbClr val="FFFFFF"/>
              </a:solidFill>
              <a:highlight>
                <a:srgbClr val="3C78D8"/>
              </a:highlight>
              <a:latin typeface="Century Gothic"/>
              <a:ea typeface="Century Gothic"/>
              <a:cs typeface="Century Gothic"/>
              <a:sym typeface="Century Gothic"/>
            </a:endParaRPr>
          </a:p>
          <a:p>
            <a:pPr indent="0" lvl="0" marL="0" rtl="0" algn="l">
              <a:spcBef>
                <a:spcPts val="0"/>
              </a:spcBef>
              <a:spcAft>
                <a:spcPts val="0"/>
              </a:spcAft>
              <a:buNone/>
            </a:pPr>
            <a:r>
              <a:t/>
            </a:r>
            <a:endParaRPr b="1" sz="1200" u="sng">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Q1: </a:t>
            </a:r>
            <a:r>
              <a:rPr b="1" lang="en" sz="1200">
                <a:solidFill>
                  <a:srgbClr val="3C78D8"/>
                </a:solidFill>
                <a:latin typeface="Century Gothic"/>
                <a:ea typeface="Century Gothic"/>
                <a:cs typeface="Century Gothic"/>
                <a:sym typeface="Century Gothic"/>
              </a:rPr>
              <a:t>which on of the </a:t>
            </a:r>
            <a:r>
              <a:rPr b="1" lang="en" sz="1200">
                <a:solidFill>
                  <a:srgbClr val="3C78D8"/>
                </a:solidFill>
                <a:latin typeface="Century Gothic"/>
                <a:ea typeface="Century Gothic"/>
                <a:cs typeface="Century Gothic"/>
                <a:sym typeface="Century Gothic"/>
              </a:rPr>
              <a:t>following is the action of 25-hydroxylase enzyme?</a:t>
            </a:r>
            <a:endParaRPr b="1"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000">
                <a:solidFill>
                  <a:srgbClr val="434343"/>
                </a:solidFill>
                <a:latin typeface="Century Gothic"/>
                <a:ea typeface="Century Gothic"/>
                <a:cs typeface="Century Gothic"/>
                <a:sym typeface="Century Gothic"/>
              </a:rPr>
              <a:t>a)</a:t>
            </a:r>
            <a:r>
              <a:rPr lang="en" sz="1000">
                <a:solidFill>
                  <a:srgbClr val="434343"/>
                </a:solidFill>
                <a:latin typeface="Century Gothic"/>
                <a:ea typeface="Century Gothic"/>
                <a:cs typeface="Century Gothic"/>
                <a:sym typeface="Century Gothic"/>
              </a:rPr>
              <a:t>  </a:t>
            </a:r>
            <a:r>
              <a:rPr b="1" lang="en" sz="1000">
                <a:solidFill>
                  <a:srgbClr val="434343"/>
                </a:solidFill>
                <a:latin typeface="Century Gothic"/>
                <a:ea typeface="Century Gothic"/>
                <a:cs typeface="Century Gothic"/>
                <a:sym typeface="Century Gothic"/>
              </a:rPr>
              <a:t>converts 25-OH D3 to 1,25-diOH-D3     </a:t>
            </a:r>
            <a:r>
              <a:rPr lang="en" sz="1200">
                <a:solidFill>
                  <a:srgbClr val="434343"/>
                </a:solidFill>
                <a:latin typeface="Century Gothic"/>
                <a:ea typeface="Century Gothic"/>
                <a:cs typeface="Century Gothic"/>
                <a:sym typeface="Century Gothic"/>
              </a:rPr>
              <a:t> </a:t>
            </a:r>
            <a:r>
              <a:rPr b="1" lang="en" sz="1000">
                <a:solidFill>
                  <a:srgbClr val="434343"/>
                </a:solidFill>
                <a:latin typeface="Century Gothic"/>
                <a:ea typeface="Century Gothic"/>
                <a:cs typeface="Century Gothic"/>
                <a:sym typeface="Century Gothic"/>
              </a:rPr>
              <a:t>b)Converts 7-dehydrocholesterol to cholecalciferol</a:t>
            </a:r>
            <a:r>
              <a:rPr lang="en" sz="1200">
                <a:solidFill>
                  <a:srgbClr val="434343"/>
                </a:solidFill>
                <a:latin typeface="Century Gothic"/>
                <a:ea typeface="Century Gothic"/>
                <a:cs typeface="Century Gothic"/>
                <a:sym typeface="Century Gothic"/>
              </a:rPr>
              <a:t>                          </a:t>
            </a:r>
            <a:r>
              <a:rPr b="1" lang="en" sz="1000">
                <a:solidFill>
                  <a:srgbClr val="434343"/>
                </a:solidFill>
                <a:latin typeface="Century Gothic"/>
                <a:ea typeface="Century Gothic"/>
                <a:cs typeface="Century Gothic"/>
                <a:sym typeface="Century Gothic"/>
              </a:rPr>
              <a:t>c)</a:t>
            </a:r>
            <a:r>
              <a:rPr b="1" lang="en" sz="1000">
                <a:solidFill>
                  <a:srgbClr val="434343"/>
                </a:solidFill>
                <a:latin typeface="Century Gothic"/>
                <a:ea typeface="Century Gothic"/>
                <a:cs typeface="Century Gothic"/>
                <a:sym typeface="Century Gothic"/>
              </a:rPr>
              <a:t> converts 25-OH D3 to cholecalciferol    </a:t>
            </a:r>
            <a:r>
              <a:rPr b="1" lang="en" sz="1000">
                <a:solidFill>
                  <a:srgbClr val="434343"/>
                </a:solidFill>
                <a:latin typeface="Century Gothic"/>
                <a:ea typeface="Century Gothic"/>
                <a:cs typeface="Century Gothic"/>
                <a:sym typeface="Century Gothic"/>
              </a:rPr>
              <a:t>d)Converts Cholecalciferol to 25-OH</a:t>
            </a:r>
            <a:r>
              <a:rPr b="1" lang="en" sz="1000">
                <a:solidFill>
                  <a:srgbClr val="434343"/>
                </a:solidFill>
                <a:latin typeface="Century Gothic"/>
                <a:ea typeface="Century Gothic"/>
                <a:cs typeface="Century Gothic"/>
                <a:sym typeface="Century Gothic"/>
              </a:rPr>
              <a:t> </a:t>
            </a:r>
            <a:r>
              <a:rPr b="1" lang="en" sz="1000">
                <a:solidFill>
                  <a:srgbClr val="434343"/>
                </a:solidFill>
                <a:latin typeface="Century Gothic"/>
                <a:ea typeface="Century Gothic"/>
                <a:cs typeface="Century Gothic"/>
                <a:sym typeface="Century Gothic"/>
              </a:rPr>
              <a:t>D3</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 </a:t>
            </a:r>
            <a:r>
              <a:rPr b="1" lang="en" sz="1200" u="sng">
                <a:solidFill>
                  <a:srgbClr val="3C78D8"/>
                </a:solidFill>
                <a:latin typeface="Century Gothic"/>
                <a:ea typeface="Century Gothic"/>
                <a:cs typeface="Century Gothic"/>
                <a:sym typeface="Century Gothic"/>
              </a:rPr>
              <a:t>Q2:</a:t>
            </a:r>
            <a:r>
              <a:rPr b="1" lang="en" sz="1200">
                <a:solidFill>
                  <a:srgbClr val="3C78D8"/>
                </a:solidFill>
                <a:latin typeface="Century Gothic"/>
                <a:ea typeface="Century Gothic"/>
                <a:cs typeface="Century Gothic"/>
                <a:sym typeface="Century Gothic"/>
              </a:rPr>
              <a:t> what is the mechanism of action of vitamin D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000">
                <a:solidFill>
                  <a:srgbClr val="434343"/>
                </a:solidFill>
                <a:latin typeface="Century Gothic"/>
                <a:ea typeface="Century Gothic"/>
                <a:cs typeface="Century Gothic"/>
                <a:sym typeface="Century Gothic"/>
              </a:rPr>
              <a:t>a)Ion Channel–Linked Hormone          b) G Protein–Linked Hormone                                  c</a:t>
            </a:r>
            <a:r>
              <a:rPr b="1" lang="en" sz="1000">
                <a:solidFill>
                  <a:srgbClr val="434343"/>
                </a:solidFill>
                <a:latin typeface="Century Gothic"/>
                <a:ea typeface="Century Gothic"/>
                <a:cs typeface="Century Gothic"/>
                <a:sym typeface="Century Gothic"/>
              </a:rPr>
              <a:t>)</a:t>
            </a:r>
            <a:r>
              <a:rPr b="1" lang="en" sz="1000">
                <a:solidFill>
                  <a:srgbClr val="434343"/>
                </a:solidFill>
                <a:latin typeface="Century Gothic"/>
                <a:ea typeface="Century Gothic"/>
                <a:cs typeface="Century Gothic"/>
                <a:sym typeface="Century Gothic"/>
              </a:rPr>
              <a:t>Enzyme-Linked </a:t>
            </a:r>
            <a:r>
              <a:rPr b="1" lang="en" sz="1000">
                <a:solidFill>
                  <a:srgbClr val="434343"/>
                </a:solidFill>
                <a:latin typeface="Century Gothic"/>
                <a:ea typeface="Century Gothic"/>
                <a:cs typeface="Century Gothic"/>
                <a:sym typeface="Century Gothic"/>
              </a:rPr>
              <a:t>Hormone                  </a:t>
            </a:r>
            <a:r>
              <a:rPr b="1" lang="en" sz="1000">
                <a:solidFill>
                  <a:srgbClr val="434343"/>
                </a:solidFill>
                <a:latin typeface="Century Gothic"/>
                <a:ea typeface="Century Gothic"/>
                <a:cs typeface="Century Gothic"/>
                <a:sym typeface="Century Gothic"/>
              </a:rPr>
              <a:t>d) Intracellular Hormone Receptors &amp; </a:t>
            </a:r>
            <a:r>
              <a:rPr b="1" lang="en" sz="1000">
                <a:solidFill>
                  <a:srgbClr val="434343"/>
                </a:solidFill>
                <a:latin typeface="Century Gothic"/>
                <a:ea typeface="Century Gothic"/>
                <a:cs typeface="Century Gothic"/>
                <a:sym typeface="Century Gothic"/>
              </a:rPr>
              <a:t>gene</a:t>
            </a:r>
            <a:r>
              <a:rPr b="1" lang="en" sz="1000">
                <a:solidFill>
                  <a:srgbClr val="434343"/>
                </a:solidFill>
                <a:latin typeface="Century Gothic"/>
                <a:ea typeface="Century Gothic"/>
                <a:cs typeface="Century Gothic"/>
                <a:sym typeface="Century Gothic"/>
              </a:rPr>
              <a:t> activation </a:t>
            </a:r>
            <a:endParaRPr b="1" sz="10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Q3:</a:t>
            </a:r>
            <a:r>
              <a:rPr b="1" lang="en" sz="1200">
                <a:solidFill>
                  <a:srgbClr val="3C78D8"/>
                </a:solidFill>
                <a:latin typeface="Century Gothic"/>
                <a:ea typeface="Century Gothic"/>
                <a:cs typeface="Century Gothic"/>
                <a:sym typeface="Century Gothic"/>
              </a:rPr>
              <a:t>  </a:t>
            </a:r>
            <a:r>
              <a:rPr b="1" lang="en" sz="1200">
                <a:solidFill>
                  <a:srgbClr val="3C78D8"/>
                </a:solidFill>
                <a:latin typeface="Century Gothic"/>
                <a:ea typeface="Century Gothic"/>
                <a:cs typeface="Century Gothic"/>
                <a:sym typeface="Century Gothic"/>
              </a:rPr>
              <a:t>Chronic renal failure requires oral administration of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000">
                <a:solidFill>
                  <a:srgbClr val="434343"/>
                </a:solidFill>
                <a:latin typeface="Century Gothic"/>
                <a:ea typeface="Century Gothic"/>
                <a:cs typeface="Century Gothic"/>
                <a:sym typeface="Century Gothic"/>
              </a:rPr>
              <a:t>a)1-25-</a:t>
            </a:r>
            <a:r>
              <a:rPr b="1" lang="en" sz="1000">
                <a:solidFill>
                  <a:srgbClr val="434343"/>
                </a:solidFill>
                <a:latin typeface="Century Gothic"/>
                <a:ea typeface="Century Gothic"/>
                <a:cs typeface="Century Gothic"/>
                <a:sym typeface="Century Gothic"/>
              </a:rPr>
              <a:t>dihydroxycalciferol</a:t>
            </a:r>
            <a:r>
              <a:rPr lang="en" sz="1000">
                <a:solidFill>
                  <a:srgbClr val="434343"/>
                </a:solidFill>
                <a:latin typeface="Century Gothic"/>
                <a:ea typeface="Century Gothic"/>
                <a:cs typeface="Century Gothic"/>
                <a:sym typeface="Century Gothic"/>
              </a:rPr>
              <a:t>  </a:t>
            </a:r>
            <a:r>
              <a:rPr b="1" lang="en" sz="1000">
                <a:solidFill>
                  <a:srgbClr val="434343"/>
                </a:solidFill>
                <a:latin typeface="Century Gothic"/>
                <a:ea typeface="Century Gothic"/>
                <a:cs typeface="Century Gothic"/>
                <a:sym typeface="Century Gothic"/>
              </a:rPr>
              <a:t>b</a:t>
            </a:r>
            <a:r>
              <a:rPr b="1" lang="en" sz="1000">
                <a:solidFill>
                  <a:srgbClr val="434343"/>
                </a:solidFill>
                <a:latin typeface="Century Gothic"/>
                <a:ea typeface="Century Gothic"/>
                <a:cs typeface="Century Gothic"/>
                <a:sym typeface="Century Gothic"/>
              </a:rPr>
              <a:t>)25</a:t>
            </a:r>
            <a:r>
              <a:rPr b="1" lang="en" sz="1000">
                <a:solidFill>
                  <a:srgbClr val="434343"/>
                </a:solidFill>
                <a:latin typeface="Century Gothic"/>
                <a:ea typeface="Century Gothic"/>
                <a:cs typeface="Century Gothic"/>
                <a:sym typeface="Century Gothic"/>
              </a:rPr>
              <a:t>-hydroxycalciferol</a:t>
            </a:r>
            <a:r>
              <a:rPr lang="en" sz="1000">
                <a:solidFill>
                  <a:srgbClr val="434343"/>
                </a:solidFill>
                <a:latin typeface="Century Gothic"/>
                <a:ea typeface="Century Gothic"/>
                <a:cs typeface="Century Gothic"/>
                <a:sym typeface="Century Gothic"/>
              </a:rPr>
              <a:t>  </a:t>
            </a:r>
            <a:r>
              <a:rPr b="1" lang="en" sz="1000">
                <a:solidFill>
                  <a:srgbClr val="434343"/>
                </a:solidFill>
                <a:latin typeface="Century Gothic"/>
                <a:ea typeface="Century Gothic"/>
                <a:cs typeface="Century Gothic"/>
                <a:sym typeface="Century Gothic"/>
              </a:rPr>
              <a:t>c)</a:t>
            </a:r>
            <a:r>
              <a:rPr b="1" lang="en" sz="1000">
                <a:solidFill>
                  <a:srgbClr val="434343"/>
                </a:solidFill>
                <a:latin typeface="Century Gothic"/>
                <a:ea typeface="Century Gothic"/>
                <a:cs typeface="Century Gothic"/>
                <a:sym typeface="Century Gothic"/>
              </a:rPr>
              <a:t>calciferol </a:t>
            </a:r>
            <a:r>
              <a:rPr b="1" lang="en" sz="1000">
                <a:solidFill>
                  <a:srgbClr val="434343"/>
                </a:solidFill>
                <a:latin typeface="Century Gothic"/>
                <a:ea typeface="Century Gothic"/>
                <a:cs typeface="Century Gothic"/>
                <a:sym typeface="Century Gothic"/>
              </a:rPr>
              <a:t> </a:t>
            </a:r>
            <a:r>
              <a:rPr lang="en" sz="1000">
                <a:solidFill>
                  <a:srgbClr val="434343"/>
                </a:solidFill>
                <a:latin typeface="Century Gothic"/>
                <a:ea typeface="Century Gothic"/>
                <a:cs typeface="Century Gothic"/>
                <a:sym typeface="Century Gothic"/>
              </a:rPr>
              <a:t>  </a:t>
            </a:r>
            <a:r>
              <a:rPr b="1" lang="en" sz="1000">
                <a:solidFill>
                  <a:srgbClr val="434343"/>
                </a:solidFill>
                <a:latin typeface="Century Gothic"/>
                <a:ea typeface="Century Gothic"/>
                <a:cs typeface="Century Gothic"/>
                <a:sym typeface="Century Gothic"/>
              </a:rPr>
              <a:t>d)</a:t>
            </a:r>
            <a:r>
              <a:rPr b="1" lang="en" sz="1000">
                <a:solidFill>
                  <a:srgbClr val="434343"/>
                </a:solidFill>
                <a:latin typeface="Century Gothic"/>
                <a:ea typeface="Century Gothic"/>
                <a:cs typeface="Century Gothic"/>
                <a:sym typeface="Century Gothic"/>
              </a:rPr>
              <a:t>7-dehydrocholesterol</a:t>
            </a:r>
            <a:endParaRPr b="1" sz="10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Q4:</a:t>
            </a:r>
            <a:r>
              <a:rPr b="1" lang="en" sz="1200">
                <a:solidFill>
                  <a:srgbClr val="3C78D8"/>
                </a:solidFill>
                <a:latin typeface="Century Gothic"/>
                <a:ea typeface="Century Gothic"/>
                <a:cs typeface="Century Gothic"/>
                <a:sym typeface="Century Gothic"/>
              </a:rPr>
              <a:t> in diagnosing a patient with rickets, which one of the following will be low: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a)calcium</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b)alkaline phosphatase</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c)phosphate</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d)bone mass</a:t>
            </a:r>
            <a:r>
              <a:rPr lang="en" sz="1200">
                <a:solidFill>
                  <a:srgbClr val="434343"/>
                </a:solidFill>
                <a:latin typeface="Century Gothic"/>
                <a:ea typeface="Century Gothic"/>
                <a:cs typeface="Century Gothic"/>
                <a:sym typeface="Century Gothic"/>
              </a:rPr>
              <a:t> </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Q5:</a:t>
            </a:r>
            <a:r>
              <a:rPr b="1" lang="en" sz="1200">
                <a:solidFill>
                  <a:srgbClr val="3C78D8"/>
                </a:solidFill>
                <a:latin typeface="Century Gothic"/>
                <a:ea typeface="Century Gothic"/>
                <a:cs typeface="Century Gothic"/>
                <a:sym typeface="Century Gothic"/>
              </a:rPr>
              <a:t> which one of the </a:t>
            </a:r>
            <a:r>
              <a:rPr b="1" lang="en" sz="1200">
                <a:solidFill>
                  <a:srgbClr val="3C78D8"/>
                </a:solidFill>
                <a:latin typeface="Century Gothic"/>
                <a:ea typeface="Century Gothic"/>
                <a:cs typeface="Century Gothic"/>
                <a:sym typeface="Century Gothic"/>
              </a:rPr>
              <a:t>following biomarkers involved in bone remodeling process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a)P1NP</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b)CTX1</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c)Alkaline phosphatase</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d)osteocalcin</a:t>
            </a:r>
            <a:r>
              <a:rPr lang="en" sz="1200">
                <a:solidFill>
                  <a:srgbClr val="00A1DA"/>
                </a:solidFill>
                <a:latin typeface="Century Gothic"/>
                <a:ea typeface="Century Gothic"/>
                <a:cs typeface="Century Gothic"/>
                <a:sym typeface="Century Gothic"/>
              </a:rPr>
              <a:t>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Q6:</a:t>
            </a:r>
            <a:r>
              <a:rPr b="1" lang="en" sz="1200">
                <a:solidFill>
                  <a:srgbClr val="3C78D8"/>
                </a:solidFill>
                <a:latin typeface="Century Gothic"/>
                <a:ea typeface="Century Gothic"/>
                <a:cs typeface="Century Gothic"/>
                <a:sym typeface="Century Gothic"/>
              </a:rPr>
              <a:t> in treating </a:t>
            </a:r>
            <a:r>
              <a:rPr b="1" lang="en" sz="1200">
                <a:solidFill>
                  <a:srgbClr val="3C78D8"/>
                </a:solidFill>
                <a:latin typeface="Century Gothic"/>
                <a:ea typeface="Century Gothic"/>
                <a:cs typeface="Century Gothic"/>
                <a:sym typeface="Century Gothic"/>
              </a:rPr>
              <a:t>osteoporosis, which one of the following will inhibit bone resorption:</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a)fluoride therapy</a:t>
            </a:r>
            <a:r>
              <a:rPr lang="en" sz="1200">
                <a:solidFill>
                  <a:srgbClr val="434343"/>
                </a:solidFill>
                <a:latin typeface="Century Gothic"/>
                <a:ea typeface="Century Gothic"/>
                <a:cs typeface="Century Gothic"/>
                <a:sym typeface="Century Gothic"/>
              </a:rPr>
              <a:t> </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b)</a:t>
            </a:r>
            <a:r>
              <a:rPr b="1" lang="en" sz="1200">
                <a:solidFill>
                  <a:srgbClr val="434343"/>
                </a:solidFill>
                <a:latin typeface="Century Gothic"/>
                <a:ea typeface="Century Gothic"/>
                <a:cs typeface="Century Gothic"/>
                <a:sym typeface="Century Gothic"/>
              </a:rPr>
              <a:t>bisphosphonate</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c)oral calcium</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d)vitamin D</a:t>
            </a:r>
            <a:r>
              <a:rPr lang="en" sz="1200">
                <a:solidFill>
                  <a:srgbClr val="434343"/>
                </a:solidFill>
                <a:latin typeface="Century Gothic"/>
                <a:ea typeface="Century Gothic"/>
                <a:cs typeface="Century Gothic"/>
                <a:sym typeface="Century Gothic"/>
              </a:rPr>
              <a:t> </a:t>
            </a:r>
            <a:endParaRPr sz="1200">
              <a:solidFill>
                <a:srgbClr val="434343"/>
              </a:solidFill>
              <a:latin typeface="Century Gothic"/>
              <a:ea typeface="Century Gothic"/>
              <a:cs typeface="Century Gothic"/>
              <a:sym typeface="Century Gothic"/>
            </a:endParaRPr>
          </a:p>
          <a:p>
            <a:pPr indent="0" lvl="0" marL="1714500" rtl="0" algn="l">
              <a:spcBef>
                <a:spcPts val="0"/>
              </a:spcBef>
              <a:spcAft>
                <a:spcPts val="0"/>
              </a:spcAft>
              <a:buNone/>
            </a:pPr>
            <a:r>
              <a:t/>
            </a:r>
            <a:endParaRPr b="1"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p:txBody>
      </p:sp>
      <p:sp>
        <p:nvSpPr>
          <p:cNvPr id="392" name="Google Shape;392;p29"/>
          <p:cNvSpPr txBox="1"/>
          <p:nvPr/>
        </p:nvSpPr>
        <p:spPr>
          <a:xfrm>
            <a:off x="6002900" y="685556"/>
            <a:ext cx="3058800" cy="2156700"/>
          </a:xfrm>
          <a:prstGeom prst="rect">
            <a:avLst/>
          </a:prstGeom>
          <a:solidFill>
            <a:srgbClr val="FFFFFF"/>
          </a:solidFill>
          <a:ln cap="flat" cmpd="sng" w="9525">
            <a:solidFill>
              <a:srgbClr val="999999"/>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 sz="1500">
                <a:solidFill>
                  <a:srgbClr val="FFFFFF"/>
                </a:solidFill>
                <a:highlight>
                  <a:srgbClr val="3C78D8"/>
                </a:highlight>
                <a:latin typeface="Century Gothic"/>
                <a:ea typeface="Century Gothic"/>
                <a:cs typeface="Century Gothic"/>
                <a:sym typeface="Century Gothic"/>
              </a:rPr>
              <a:t> SAQs :</a:t>
            </a:r>
            <a:endParaRPr b="1" sz="1500" u="sng">
              <a:solidFill>
                <a:srgbClr val="FFFFFF"/>
              </a:solidFill>
              <a:highlight>
                <a:srgbClr val="3C78D8"/>
              </a:highlight>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Q1:</a:t>
            </a:r>
            <a:r>
              <a:rPr b="1" lang="en" sz="1200">
                <a:solidFill>
                  <a:srgbClr val="3C78D8"/>
                </a:solidFill>
                <a:latin typeface="Century Gothic"/>
                <a:ea typeface="Century Gothic"/>
                <a:cs typeface="Century Gothic"/>
                <a:sym typeface="Century Gothic"/>
              </a:rPr>
              <a:t> Explain </a:t>
            </a:r>
            <a:r>
              <a:rPr b="1" lang="en" sz="1200">
                <a:solidFill>
                  <a:srgbClr val="3C78D8"/>
                </a:solidFill>
                <a:latin typeface="Century Gothic"/>
                <a:ea typeface="Century Gothic"/>
                <a:cs typeface="Century Gothic"/>
                <a:sym typeface="Century Gothic"/>
              </a:rPr>
              <a:t>how vitamin D is regulated.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Q2:</a:t>
            </a:r>
            <a:r>
              <a:rPr b="1" lang="en" sz="1200">
                <a:solidFill>
                  <a:srgbClr val="3C78D8"/>
                </a:solidFill>
                <a:latin typeface="Century Gothic"/>
                <a:ea typeface="Century Gothic"/>
                <a:cs typeface="Century Gothic"/>
                <a:sym typeface="Century Gothic"/>
              </a:rPr>
              <a:t> </a:t>
            </a:r>
            <a:r>
              <a:rPr b="1" lang="en" sz="1200">
                <a:solidFill>
                  <a:srgbClr val="3C78D8"/>
                </a:solidFill>
                <a:latin typeface="Century Gothic"/>
                <a:ea typeface="Century Gothic"/>
                <a:cs typeface="Century Gothic"/>
                <a:sym typeface="Century Gothic"/>
              </a:rPr>
              <a:t>enumerate 5 of the causes of secondary osteoporosis.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Q3:</a:t>
            </a:r>
            <a:r>
              <a:rPr b="1" lang="en" sz="1200">
                <a:solidFill>
                  <a:srgbClr val="3C78D8"/>
                </a:solidFill>
                <a:latin typeface="Century Gothic"/>
                <a:ea typeface="Century Gothic"/>
                <a:cs typeface="Century Gothic"/>
                <a:sym typeface="Century Gothic"/>
              </a:rPr>
              <a:t> enumerate the biomarkers of </a:t>
            </a:r>
            <a:r>
              <a:rPr b="1" lang="en" sz="1200">
                <a:solidFill>
                  <a:srgbClr val="3C78D8"/>
                </a:solidFill>
                <a:latin typeface="Century Gothic"/>
                <a:ea typeface="Century Gothic"/>
                <a:cs typeface="Century Gothic"/>
                <a:sym typeface="Century Gothic"/>
              </a:rPr>
              <a:t>osteoporosis.</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Q4:</a:t>
            </a:r>
            <a:r>
              <a:rPr b="1" lang="en" sz="1200">
                <a:solidFill>
                  <a:srgbClr val="3C78D8"/>
                </a:solidFill>
                <a:latin typeface="Century Gothic"/>
                <a:ea typeface="Century Gothic"/>
                <a:cs typeface="Century Gothic"/>
                <a:sym typeface="Century Gothic"/>
              </a:rPr>
              <a:t> list the </a:t>
            </a:r>
            <a:r>
              <a:rPr b="1" lang="en" sz="1200">
                <a:solidFill>
                  <a:srgbClr val="3C78D8"/>
                </a:solidFill>
                <a:latin typeface="Century Gothic"/>
                <a:ea typeface="Century Gothic"/>
                <a:cs typeface="Century Gothic"/>
                <a:sym typeface="Century Gothic"/>
              </a:rPr>
              <a:t>functions of vitamin D.</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p:txBody>
      </p:sp>
      <p:sp>
        <p:nvSpPr>
          <p:cNvPr id="393" name="Google Shape;393;p29"/>
          <p:cNvSpPr txBox="1"/>
          <p:nvPr/>
        </p:nvSpPr>
        <p:spPr>
          <a:xfrm>
            <a:off x="5885450" y="2842188"/>
            <a:ext cx="1977900" cy="276300"/>
          </a:xfrm>
          <a:prstGeom prst="rect">
            <a:avLst/>
          </a:prstGeom>
          <a:noFill/>
          <a:ln>
            <a:noFill/>
          </a:ln>
        </p:spPr>
        <p:txBody>
          <a:bodyPr anchorCtr="0" anchor="t" bIns="34275" lIns="68575" spcFirstLastPara="1" rIns="68575" wrap="square" tIns="34275">
            <a:noAutofit/>
          </a:bodyPr>
          <a:lstStyle/>
          <a:p>
            <a:pPr indent="-209550" lvl="0" marL="342900" marR="0" rtl="0" algn="l">
              <a:lnSpc>
                <a:spcPct val="100000"/>
              </a:lnSpc>
              <a:spcBef>
                <a:spcPts val="0"/>
              </a:spcBef>
              <a:spcAft>
                <a:spcPts val="0"/>
              </a:spcAft>
              <a:buClr>
                <a:srgbClr val="434343"/>
              </a:buClr>
              <a:buSzPts val="700"/>
              <a:buFont typeface="Century Gothic"/>
              <a:buChar char="★"/>
            </a:pPr>
            <a:r>
              <a:rPr b="1" lang="en" sz="700">
                <a:solidFill>
                  <a:srgbClr val="434343"/>
                </a:solidFill>
                <a:highlight>
                  <a:srgbClr val="FFFFFF"/>
                </a:highlight>
                <a:latin typeface="Century Gothic"/>
                <a:ea typeface="Century Gothic"/>
                <a:cs typeface="Century Gothic"/>
                <a:sym typeface="Century Gothic"/>
              </a:rPr>
              <a:t>MCQs </a:t>
            </a:r>
            <a:r>
              <a:rPr b="1" i="0" lang="en" sz="700" u="none" cap="none" strike="noStrike">
                <a:solidFill>
                  <a:srgbClr val="434343"/>
                </a:solidFill>
                <a:highlight>
                  <a:srgbClr val="FFFFFF"/>
                </a:highlight>
                <a:latin typeface="Century Gothic"/>
                <a:ea typeface="Century Gothic"/>
                <a:cs typeface="Century Gothic"/>
                <a:sym typeface="Century Gothic"/>
              </a:rPr>
              <a:t>Answer</a:t>
            </a:r>
            <a:r>
              <a:rPr b="1" lang="en" sz="700">
                <a:solidFill>
                  <a:srgbClr val="434343"/>
                </a:solidFill>
                <a:highlight>
                  <a:srgbClr val="FFFFFF"/>
                </a:highlight>
                <a:latin typeface="Century Gothic"/>
                <a:ea typeface="Century Gothic"/>
                <a:cs typeface="Century Gothic"/>
                <a:sym typeface="Century Gothic"/>
              </a:rPr>
              <a:t> key:</a:t>
            </a:r>
            <a:endParaRPr b="1" i="0" sz="700" u="none" cap="none" strike="noStrike">
              <a:solidFill>
                <a:srgbClr val="434343"/>
              </a:solidFill>
              <a:highlight>
                <a:srgbClr val="FFFFFF"/>
              </a:highlight>
              <a:latin typeface="Century Gothic"/>
              <a:ea typeface="Century Gothic"/>
              <a:cs typeface="Century Gothic"/>
              <a:sym typeface="Century Gothic"/>
            </a:endParaRPr>
          </a:p>
        </p:txBody>
      </p:sp>
      <p:sp>
        <p:nvSpPr>
          <p:cNvPr id="394" name="Google Shape;394;p29"/>
          <p:cNvSpPr txBox="1"/>
          <p:nvPr/>
        </p:nvSpPr>
        <p:spPr>
          <a:xfrm>
            <a:off x="5885450" y="3380628"/>
            <a:ext cx="2089200" cy="276300"/>
          </a:xfrm>
          <a:prstGeom prst="rect">
            <a:avLst/>
          </a:prstGeom>
          <a:noFill/>
          <a:ln>
            <a:noFill/>
          </a:ln>
        </p:spPr>
        <p:txBody>
          <a:bodyPr anchorCtr="0" anchor="t" bIns="34275" lIns="68575" spcFirstLastPara="1" rIns="68575" wrap="square" tIns="34275">
            <a:noAutofit/>
          </a:bodyPr>
          <a:lstStyle/>
          <a:p>
            <a:pPr indent="-209550" lvl="0" marL="342900" marR="0" rtl="0" algn="l">
              <a:lnSpc>
                <a:spcPct val="100000"/>
              </a:lnSpc>
              <a:spcBef>
                <a:spcPts val="0"/>
              </a:spcBef>
              <a:spcAft>
                <a:spcPts val="0"/>
              </a:spcAft>
              <a:buClr>
                <a:srgbClr val="434343"/>
              </a:buClr>
              <a:buSzPts val="700"/>
              <a:buFont typeface="Century Gothic"/>
              <a:buChar char="★"/>
            </a:pPr>
            <a:r>
              <a:rPr b="1" lang="en" sz="700">
                <a:solidFill>
                  <a:srgbClr val="434343"/>
                </a:solidFill>
                <a:highlight>
                  <a:srgbClr val="FFFFFF"/>
                </a:highlight>
                <a:latin typeface="Century Gothic"/>
                <a:ea typeface="Century Gothic"/>
                <a:cs typeface="Century Gothic"/>
                <a:sym typeface="Century Gothic"/>
              </a:rPr>
              <a:t>SAQs </a:t>
            </a:r>
            <a:r>
              <a:rPr b="1" i="0" lang="en" sz="700" u="none" cap="none" strike="noStrike">
                <a:solidFill>
                  <a:srgbClr val="434343"/>
                </a:solidFill>
                <a:highlight>
                  <a:srgbClr val="FFFFFF"/>
                </a:highlight>
                <a:latin typeface="Century Gothic"/>
                <a:ea typeface="Century Gothic"/>
                <a:cs typeface="Century Gothic"/>
                <a:sym typeface="Century Gothic"/>
              </a:rPr>
              <a:t>Answe</a:t>
            </a:r>
            <a:r>
              <a:rPr b="1" lang="en" sz="700">
                <a:solidFill>
                  <a:srgbClr val="434343"/>
                </a:solidFill>
                <a:highlight>
                  <a:srgbClr val="FFFFFF"/>
                </a:highlight>
                <a:latin typeface="Century Gothic"/>
                <a:ea typeface="Century Gothic"/>
                <a:cs typeface="Century Gothic"/>
                <a:sym typeface="Century Gothic"/>
              </a:rPr>
              <a:t>r key:</a:t>
            </a:r>
            <a:endParaRPr b="1" i="0" sz="700" u="none" cap="none" strike="noStrike">
              <a:solidFill>
                <a:srgbClr val="434343"/>
              </a:solidFill>
              <a:highlight>
                <a:srgbClr val="FFFFFF"/>
              </a:highlight>
              <a:latin typeface="Century Gothic"/>
              <a:ea typeface="Century Gothic"/>
              <a:cs typeface="Century Gothic"/>
              <a:sym typeface="Century Gothic"/>
            </a:endParaRPr>
          </a:p>
        </p:txBody>
      </p:sp>
      <p:sp>
        <p:nvSpPr>
          <p:cNvPr id="395" name="Google Shape;395;p29"/>
          <p:cNvSpPr txBox="1"/>
          <p:nvPr/>
        </p:nvSpPr>
        <p:spPr>
          <a:xfrm>
            <a:off x="6002905" y="3577501"/>
            <a:ext cx="3058800" cy="1478100"/>
          </a:xfrm>
          <a:prstGeom prst="rect">
            <a:avLst/>
          </a:prstGeom>
          <a:solidFill>
            <a:srgbClr val="FFFFFF"/>
          </a:solidFill>
          <a:ln cap="flat" cmpd="sng" w="9525">
            <a:solidFill>
              <a:srgbClr val="666666"/>
            </a:solidFill>
            <a:prstDash val="dashDot"/>
            <a:miter lim="800000"/>
            <a:headEnd len="sm" w="sm" type="none"/>
            <a:tailEnd len="sm" w="sm" type="none"/>
          </a:ln>
        </p:spPr>
        <p:txBody>
          <a:bodyPr anchorCtr="0" anchor="t" bIns="34275" lIns="68575" spcFirstLastPara="1" rIns="68575" wrap="square" tIns="34275">
            <a:noAutofit/>
          </a:bodyPr>
          <a:lstStyle/>
          <a:p>
            <a:pPr indent="-215900" lvl="0" marL="254000" marR="0" rtl="0" algn="l">
              <a:lnSpc>
                <a:spcPct val="100000"/>
              </a:lnSpc>
              <a:spcBef>
                <a:spcPts val="0"/>
              </a:spcBef>
              <a:spcAft>
                <a:spcPts val="0"/>
              </a:spcAft>
              <a:buClr>
                <a:srgbClr val="CACACA"/>
              </a:buClr>
              <a:buSzPts val="800"/>
              <a:buFont typeface="Century Gothic"/>
              <a:buAutoNum type="arabicParenR"/>
            </a:pPr>
            <a:r>
              <a:rPr lang="en" sz="600">
                <a:solidFill>
                  <a:srgbClr val="D8D8D8"/>
                </a:solidFill>
                <a:latin typeface="Century Gothic"/>
                <a:ea typeface="Century Gothic"/>
                <a:cs typeface="Century Gothic"/>
                <a:sym typeface="Century Gothic"/>
              </a:rPr>
              <a:t>↓PO₄ → ↑ vitamin D synthesis by kidneys ( Direct effect)                                ↓Ca2+ → PTH release → ↑ vitamin D synthesis by kidneys (indirect effect)                                                                                                 ↑Ca2+ →↓ vitamin D synthesis by kidneys (Negative feedback)</a:t>
            </a:r>
            <a:endParaRPr sz="600">
              <a:solidFill>
                <a:srgbClr val="D8D8D8"/>
              </a:solidFill>
              <a:latin typeface="Century Gothic"/>
              <a:ea typeface="Century Gothic"/>
              <a:cs typeface="Century Gothic"/>
              <a:sym typeface="Century Gothic"/>
            </a:endParaRPr>
          </a:p>
          <a:p>
            <a:pPr indent="-215900" lvl="0" marL="254000" marR="0" rtl="0" algn="l">
              <a:lnSpc>
                <a:spcPct val="100000"/>
              </a:lnSpc>
              <a:spcBef>
                <a:spcPts val="0"/>
              </a:spcBef>
              <a:spcAft>
                <a:spcPts val="0"/>
              </a:spcAft>
              <a:buClr>
                <a:srgbClr val="D8D8D8"/>
              </a:buClr>
              <a:buSzPts val="800"/>
              <a:buFont typeface="Century Gothic"/>
              <a:buAutoNum type="arabicParenR"/>
            </a:pPr>
            <a:r>
              <a:rPr lang="en" sz="600">
                <a:solidFill>
                  <a:srgbClr val="D8D8D8"/>
                </a:solidFill>
                <a:latin typeface="Century Gothic"/>
                <a:ea typeface="Century Gothic"/>
                <a:cs typeface="Century Gothic"/>
                <a:sym typeface="Century Gothic"/>
              </a:rPr>
              <a:t>GI disease , smoking , alcohol , drugs , hyperthyroidism .</a:t>
            </a:r>
            <a:endParaRPr sz="600">
              <a:solidFill>
                <a:srgbClr val="D8D8D8"/>
              </a:solidFill>
              <a:latin typeface="Century Gothic"/>
              <a:ea typeface="Century Gothic"/>
              <a:cs typeface="Century Gothic"/>
              <a:sym typeface="Century Gothic"/>
            </a:endParaRPr>
          </a:p>
          <a:p>
            <a:pPr indent="-215900" lvl="0" marL="254000" marR="0" rtl="0" algn="l">
              <a:lnSpc>
                <a:spcPct val="100000"/>
              </a:lnSpc>
              <a:spcBef>
                <a:spcPts val="0"/>
              </a:spcBef>
              <a:spcAft>
                <a:spcPts val="0"/>
              </a:spcAft>
              <a:buClr>
                <a:srgbClr val="D8D8D8"/>
              </a:buClr>
              <a:buSzPts val="800"/>
              <a:buFont typeface="Century Gothic"/>
              <a:buAutoNum type="arabicParenR"/>
            </a:pPr>
            <a:r>
              <a:rPr lang="en" sz="600">
                <a:solidFill>
                  <a:srgbClr val="D8D8D8"/>
                </a:solidFill>
                <a:latin typeface="Century Gothic"/>
                <a:ea typeface="Century Gothic"/>
                <a:cs typeface="Century Gothic"/>
                <a:sym typeface="Century Gothic"/>
              </a:rPr>
              <a:t>Bone formation: osteocalcin,bone specific alkaline phosphatase,P1NP.        Bone resorption: CTX1</a:t>
            </a:r>
            <a:endParaRPr sz="600">
              <a:solidFill>
                <a:srgbClr val="D8D8D8"/>
              </a:solidFill>
              <a:latin typeface="Century Gothic"/>
              <a:ea typeface="Century Gothic"/>
              <a:cs typeface="Century Gothic"/>
              <a:sym typeface="Century Gothic"/>
            </a:endParaRPr>
          </a:p>
          <a:p>
            <a:pPr indent="-215900" lvl="0" marL="254000" marR="0" rtl="0" algn="l">
              <a:lnSpc>
                <a:spcPct val="100000"/>
              </a:lnSpc>
              <a:spcBef>
                <a:spcPts val="0"/>
              </a:spcBef>
              <a:spcAft>
                <a:spcPts val="0"/>
              </a:spcAft>
              <a:buClr>
                <a:srgbClr val="D8D8D8"/>
              </a:buClr>
              <a:buSzPts val="800"/>
              <a:buFont typeface="Century Gothic"/>
              <a:buAutoNum type="arabicParenR"/>
            </a:pPr>
            <a:r>
              <a:rPr lang="en" sz="600">
                <a:solidFill>
                  <a:srgbClr val="D8D8D8"/>
                </a:solidFill>
                <a:latin typeface="Century Gothic"/>
                <a:ea typeface="Century Gothic"/>
                <a:cs typeface="Century Gothic"/>
                <a:sym typeface="Century Gothic"/>
              </a:rPr>
              <a:t>Slide 5</a:t>
            </a:r>
            <a:endParaRPr sz="600">
              <a:solidFill>
                <a:srgbClr val="D8D8D8"/>
              </a:solidFill>
              <a:latin typeface="Century Gothic"/>
              <a:ea typeface="Century Gothic"/>
              <a:cs typeface="Century Gothic"/>
              <a:sym typeface="Century Gothic"/>
            </a:endParaRPr>
          </a:p>
        </p:txBody>
      </p:sp>
      <p:sp>
        <p:nvSpPr>
          <p:cNvPr id="396" name="Google Shape;396;p29"/>
          <p:cNvSpPr txBox="1"/>
          <p:nvPr/>
        </p:nvSpPr>
        <p:spPr>
          <a:xfrm>
            <a:off x="0" y="0"/>
            <a:ext cx="9144000" cy="6738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3000">
                <a:solidFill>
                  <a:srgbClr val="FFFFFF"/>
                </a:solidFill>
                <a:latin typeface="Comfortaa"/>
                <a:ea typeface="Comfortaa"/>
                <a:cs typeface="Comfortaa"/>
                <a:sym typeface="Comfortaa"/>
              </a:rPr>
              <a:t>Quiz</a:t>
            </a:r>
            <a:endParaRPr sz="3000">
              <a:solidFill>
                <a:srgbClr val="FFFFFF"/>
              </a:solidFill>
              <a:latin typeface="Comfortaa"/>
              <a:ea typeface="Comfortaa"/>
              <a:cs typeface="Comfortaa"/>
              <a:sym typeface="Comfortaa"/>
            </a:endParaRPr>
          </a:p>
        </p:txBody>
      </p:sp>
      <p:sp>
        <p:nvSpPr>
          <p:cNvPr id="397" name="Google Shape;397;p29"/>
          <p:cNvSpPr txBox="1"/>
          <p:nvPr/>
        </p:nvSpPr>
        <p:spPr>
          <a:xfrm>
            <a:off x="6002908" y="3071734"/>
            <a:ext cx="3058800" cy="276300"/>
          </a:xfrm>
          <a:prstGeom prst="rect">
            <a:avLst/>
          </a:prstGeom>
          <a:solidFill>
            <a:srgbClr val="FFFFFF"/>
          </a:solidFill>
          <a:ln cap="flat" cmpd="sng" w="9525">
            <a:solidFill>
              <a:srgbClr val="999999"/>
            </a:solidFill>
            <a:prstDash val="dashDot"/>
            <a:miter lim="800000"/>
            <a:headEnd len="sm" w="sm" type="none"/>
            <a:tailEnd len="sm" w="sm" type="none"/>
          </a:ln>
        </p:spPr>
        <p:txBody>
          <a:bodyPr anchorCtr="0" anchor="ctr" bIns="34275" lIns="68575" spcFirstLastPara="1" rIns="68575" wrap="square" tIns="34275">
            <a:noAutofit/>
          </a:bodyPr>
          <a:lstStyle/>
          <a:p>
            <a:pPr indent="0" lvl="0" marL="0" rtl="0" algn="l">
              <a:spcBef>
                <a:spcPts val="0"/>
              </a:spcBef>
              <a:spcAft>
                <a:spcPts val="0"/>
              </a:spcAft>
              <a:buNone/>
            </a:pPr>
            <a:r>
              <a:rPr lang="en" sz="800">
                <a:solidFill>
                  <a:srgbClr val="D8D8D8"/>
                </a:solidFill>
                <a:latin typeface="Century Gothic"/>
                <a:ea typeface="Century Gothic"/>
                <a:cs typeface="Century Gothic"/>
                <a:sym typeface="Century Gothic"/>
              </a:rPr>
              <a:t>1)</a:t>
            </a:r>
            <a:r>
              <a:rPr lang="en" sz="800">
                <a:solidFill>
                  <a:srgbClr val="D8D8D8"/>
                </a:solidFill>
                <a:latin typeface="Century Gothic"/>
                <a:ea typeface="Century Gothic"/>
                <a:cs typeface="Century Gothic"/>
                <a:sym typeface="Century Gothic"/>
              </a:rPr>
              <a:t> d  </a:t>
            </a:r>
            <a:r>
              <a:rPr lang="en" sz="800">
                <a:solidFill>
                  <a:srgbClr val="D8D8D8"/>
                </a:solidFill>
                <a:latin typeface="Century Gothic"/>
                <a:ea typeface="Century Gothic"/>
                <a:cs typeface="Century Gothic"/>
                <a:sym typeface="Century Gothic"/>
              </a:rPr>
              <a:t>       2)d          3)a </a:t>
            </a:r>
            <a:r>
              <a:rPr lang="en" sz="800">
                <a:solidFill>
                  <a:srgbClr val="D8D8D8"/>
                </a:solidFill>
                <a:latin typeface="Century Gothic"/>
                <a:ea typeface="Century Gothic"/>
                <a:cs typeface="Century Gothic"/>
                <a:sym typeface="Century Gothic"/>
              </a:rPr>
              <a:t> </a:t>
            </a:r>
            <a:r>
              <a:rPr lang="en" sz="800">
                <a:solidFill>
                  <a:srgbClr val="D8D8D8"/>
                </a:solidFill>
                <a:latin typeface="Century Gothic"/>
                <a:ea typeface="Century Gothic"/>
                <a:cs typeface="Century Gothic"/>
                <a:sym typeface="Century Gothic"/>
              </a:rPr>
              <a:t>        4)a         5) d    </a:t>
            </a:r>
            <a:r>
              <a:rPr lang="en" sz="800">
                <a:latin typeface="Century Gothic"/>
                <a:ea typeface="Century Gothic"/>
                <a:cs typeface="Century Gothic"/>
                <a:sym typeface="Century Gothic"/>
              </a:rPr>
              <a:t>     </a:t>
            </a:r>
            <a:r>
              <a:rPr lang="en" sz="800">
                <a:solidFill>
                  <a:srgbClr val="D8D8D8"/>
                </a:solidFill>
                <a:latin typeface="Century Gothic"/>
                <a:ea typeface="Century Gothic"/>
                <a:cs typeface="Century Gothic"/>
                <a:sym typeface="Century Gothic"/>
              </a:rPr>
              <a:t>6)b </a:t>
            </a:r>
            <a:endParaRPr sz="800">
              <a:solidFill>
                <a:srgbClr val="D8D8D8"/>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30"/>
          <p:cNvSpPr txBox="1"/>
          <p:nvPr/>
        </p:nvSpPr>
        <p:spPr>
          <a:xfrm>
            <a:off x="181500" y="162338"/>
            <a:ext cx="4557900" cy="620100"/>
          </a:xfrm>
          <a:prstGeom prst="rect">
            <a:avLst/>
          </a:prstGeom>
          <a:gradFill>
            <a:gsLst>
              <a:gs pos="0">
                <a:srgbClr val="3C78D8">
                  <a:alpha val="45000"/>
                </a:srgbClr>
              </a:gs>
              <a:gs pos="100000">
                <a:srgbClr val="6D9EEB">
                  <a:alpha val="4500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700">
                <a:solidFill>
                  <a:srgbClr val="FFFFFF"/>
                </a:solidFill>
                <a:latin typeface="Century Gothic"/>
                <a:ea typeface="Century Gothic"/>
                <a:cs typeface="Century Gothic"/>
                <a:sym typeface="Century Gothic"/>
              </a:rPr>
              <a:t>Team members</a:t>
            </a:r>
            <a:endParaRPr sz="2700">
              <a:solidFill>
                <a:srgbClr val="FFFFFF"/>
              </a:solidFill>
              <a:latin typeface="Century Gothic"/>
              <a:ea typeface="Century Gothic"/>
              <a:cs typeface="Century Gothic"/>
              <a:sym typeface="Century Gothic"/>
            </a:endParaRPr>
          </a:p>
        </p:txBody>
      </p:sp>
      <p:sp>
        <p:nvSpPr>
          <p:cNvPr id="403" name="Google Shape;403;p30"/>
          <p:cNvSpPr txBox="1"/>
          <p:nvPr/>
        </p:nvSpPr>
        <p:spPr>
          <a:xfrm>
            <a:off x="203168" y="1370750"/>
            <a:ext cx="1931100" cy="2250000"/>
          </a:xfrm>
          <a:prstGeom prst="rect">
            <a:avLst/>
          </a:prstGeom>
          <a:noFill/>
          <a:ln>
            <a:noFill/>
          </a:ln>
        </p:spPr>
        <p:txBody>
          <a:bodyPr anchorCtr="0" anchor="t" bIns="68575" lIns="68575" spcFirstLastPara="1" rIns="68575" wrap="square" tIns="68575">
            <a:noAutofit/>
          </a:bodyPr>
          <a:lstStyle/>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Ajeed Al-Rashoud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b="1" lang="en" sz="1100">
                <a:latin typeface="Century Gothic"/>
                <a:ea typeface="Century Gothic"/>
                <a:cs typeface="Century Gothic"/>
                <a:sym typeface="Century Gothic"/>
              </a:rPr>
              <a:t>Alwateen Albalawi</a:t>
            </a:r>
            <a:endParaRPr b="1"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Amira AlDakhilallah</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solidFill>
                  <a:schemeClr val="dk1"/>
                </a:solidFill>
                <a:latin typeface="Century Gothic"/>
                <a:ea typeface="Century Gothic"/>
                <a:cs typeface="Century Gothic"/>
                <a:sym typeface="Century Gothic"/>
              </a:rPr>
              <a:t>Deema Almaziad</a:t>
            </a:r>
            <a:r>
              <a:rPr lang="en"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Ghaliah Alnufaei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Haifa Alwaily</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Leena Alnassar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Lama Aldakhil</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Lamiss Alzahrani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Nouf Alhumaidhi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Noura Alturki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b="1" lang="en" sz="1100">
                <a:latin typeface="Century Gothic"/>
                <a:ea typeface="Century Gothic"/>
                <a:cs typeface="Century Gothic"/>
                <a:sym typeface="Century Gothic"/>
              </a:rPr>
              <a:t>Sarah Alkhalife</a:t>
            </a:r>
            <a:endParaRPr b="1"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Shahd Alsalamah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Taif Alotaibi</a:t>
            </a:r>
            <a:endParaRPr sz="1100">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404" name="Google Shape;404;p30"/>
          <p:cNvSpPr txBox="1"/>
          <p:nvPr/>
        </p:nvSpPr>
        <p:spPr>
          <a:xfrm>
            <a:off x="338925" y="4592725"/>
            <a:ext cx="1659600" cy="507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700">
                <a:solidFill>
                  <a:schemeClr val="dk1"/>
                </a:solidFill>
                <a:latin typeface="Century Gothic"/>
                <a:ea typeface="Century Gothic"/>
                <a:cs typeface="Century Gothic"/>
                <a:sym typeface="Century Gothic"/>
              </a:rPr>
              <a:t>Lina Alosaimi</a:t>
            </a:r>
            <a:endParaRPr sz="1700">
              <a:solidFill>
                <a:schemeClr val="dk1"/>
              </a:solidFill>
              <a:latin typeface="Century Gothic"/>
              <a:ea typeface="Century Gothic"/>
              <a:cs typeface="Century Gothic"/>
              <a:sym typeface="Century Gothic"/>
            </a:endParaRPr>
          </a:p>
        </p:txBody>
      </p:sp>
      <p:sp>
        <p:nvSpPr>
          <p:cNvPr id="405" name="Google Shape;405;p30"/>
          <p:cNvSpPr/>
          <p:nvPr/>
        </p:nvSpPr>
        <p:spPr>
          <a:xfrm>
            <a:off x="5143500" y="0"/>
            <a:ext cx="4000500" cy="5143500"/>
          </a:xfrm>
          <a:prstGeom prst="rect">
            <a:avLst/>
          </a:prstGeom>
          <a:gradFill>
            <a:gsLst>
              <a:gs pos="0">
                <a:srgbClr val="3C78D8">
                  <a:alpha val="43850"/>
                </a:srgbClr>
              </a:gs>
              <a:gs pos="100000">
                <a:srgbClr val="6D9EEB">
                  <a:alpha val="4385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6" name="Google Shape;406;p30"/>
          <p:cNvSpPr/>
          <p:nvPr/>
        </p:nvSpPr>
        <p:spPr>
          <a:xfrm>
            <a:off x="6126094" y="1674638"/>
            <a:ext cx="1794300" cy="17946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rgbClr val="FFFFFF"/>
              </a:solidFill>
              <a:latin typeface="Calibri"/>
              <a:ea typeface="Calibri"/>
              <a:cs typeface="Calibri"/>
              <a:sym typeface="Calibri"/>
            </a:endParaRPr>
          </a:p>
        </p:txBody>
      </p:sp>
      <p:sp>
        <p:nvSpPr>
          <p:cNvPr id="407" name="Google Shape;407;p30"/>
          <p:cNvSpPr txBox="1"/>
          <p:nvPr/>
        </p:nvSpPr>
        <p:spPr>
          <a:xfrm>
            <a:off x="5230688" y="651356"/>
            <a:ext cx="3826200" cy="831000"/>
          </a:xfrm>
          <a:prstGeom prst="rect">
            <a:avLst/>
          </a:prstGeom>
          <a:noFill/>
          <a:ln>
            <a:noFill/>
          </a:ln>
        </p:spPr>
        <p:txBody>
          <a:bodyPr anchorCtr="0" anchor="t" bIns="34275" lIns="68575" spcFirstLastPara="1" rIns="68575" wrap="square" tIns="34275">
            <a:noAutofit/>
          </a:bodyPr>
          <a:lstStyle/>
          <a:p>
            <a:pPr indent="-279400" lvl="0" marL="342900" rtl="0" algn="l">
              <a:spcBef>
                <a:spcPts val="0"/>
              </a:spcBef>
              <a:spcAft>
                <a:spcPts val="0"/>
              </a:spcAft>
              <a:buClr>
                <a:srgbClr val="FFFFFF"/>
              </a:buClr>
              <a:buSzPts val="1800"/>
              <a:buFont typeface="Century Gothic"/>
              <a:buChar char="★"/>
            </a:pPr>
            <a:r>
              <a:rPr b="1" lang="en" sz="1800">
                <a:solidFill>
                  <a:srgbClr val="FFFFFF"/>
                </a:solidFill>
                <a:latin typeface="Century Gothic"/>
                <a:ea typeface="Century Gothic"/>
                <a:cs typeface="Century Gothic"/>
                <a:sym typeface="Century Gothic"/>
              </a:rPr>
              <a:t>"The way to get started is to quit talking and begin doing"</a:t>
            </a:r>
            <a:endParaRPr b="1" sz="1800">
              <a:solidFill>
                <a:srgbClr val="FFFFFF"/>
              </a:solidFill>
              <a:latin typeface="Century Gothic"/>
              <a:ea typeface="Century Gothic"/>
              <a:cs typeface="Century Gothic"/>
              <a:sym typeface="Century Gothic"/>
            </a:endParaRPr>
          </a:p>
        </p:txBody>
      </p:sp>
      <p:sp>
        <p:nvSpPr>
          <p:cNvPr id="408" name="Google Shape;408;p30"/>
          <p:cNvSpPr txBox="1"/>
          <p:nvPr/>
        </p:nvSpPr>
        <p:spPr>
          <a:xfrm>
            <a:off x="181500" y="969850"/>
            <a:ext cx="1454400" cy="41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500">
                <a:latin typeface="Century Gothic"/>
                <a:ea typeface="Century Gothic"/>
                <a:cs typeface="Century Gothic"/>
                <a:sym typeface="Century Gothic"/>
              </a:rPr>
              <a:t>Girls Team:</a:t>
            </a:r>
            <a:endParaRPr b="1" sz="1500">
              <a:latin typeface="Century Gothic"/>
              <a:ea typeface="Century Gothic"/>
              <a:cs typeface="Century Gothic"/>
              <a:sym typeface="Century Gothic"/>
            </a:endParaRPr>
          </a:p>
        </p:txBody>
      </p:sp>
      <p:pic>
        <p:nvPicPr>
          <p:cNvPr id="409" name="Google Shape;409;p30"/>
          <p:cNvPicPr preferRelativeResize="0"/>
          <p:nvPr/>
        </p:nvPicPr>
        <p:blipFill rotWithShape="1">
          <a:blip r:embed="rId3">
            <a:alphaModFix/>
          </a:blip>
          <a:srcRect b="0" l="0" r="0" t="0"/>
          <a:stretch/>
        </p:blipFill>
        <p:spPr>
          <a:xfrm>
            <a:off x="6015151" y="1606143"/>
            <a:ext cx="2016259" cy="1931213"/>
          </a:xfrm>
          <a:prstGeom prst="rect">
            <a:avLst/>
          </a:prstGeom>
          <a:noFill/>
          <a:ln>
            <a:noFill/>
          </a:ln>
        </p:spPr>
      </p:pic>
      <p:pic>
        <p:nvPicPr>
          <p:cNvPr id="410" name="Google Shape;410;p30">
            <a:hlinkClick r:id="rId4"/>
          </p:cNvPr>
          <p:cNvPicPr preferRelativeResize="0"/>
          <p:nvPr/>
        </p:nvPicPr>
        <p:blipFill>
          <a:blip r:embed="rId5">
            <a:alphaModFix/>
          </a:blip>
          <a:stretch>
            <a:fillRect/>
          </a:stretch>
        </p:blipFill>
        <p:spPr>
          <a:xfrm>
            <a:off x="6875944" y="3559247"/>
            <a:ext cx="294694" cy="274724"/>
          </a:xfrm>
          <a:prstGeom prst="rect">
            <a:avLst/>
          </a:prstGeom>
          <a:noFill/>
          <a:ln>
            <a:noFill/>
          </a:ln>
        </p:spPr>
      </p:pic>
      <p:pic>
        <p:nvPicPr>
          <p:cNvPr id="411" name="Google Shape;411;p30">
            <a:hlinkClick r:id="rId6"/>
          </p:cNvPr>
          <p:cNvPicPr preferRelativeResize="0"/>
          <p:nvPr/>
        </p:nvPicPr>
        <p:blipFill>
          <a:blip r:embed="rId7">
            <a:alphaModFix/>
          </a:blip>
          <a:stretch>
            <a:fillRect/>
          </a:stretch>
        </p:blipFill>
        <p:spPr>
          <a:xfrm>
            <a:off x="6598028" y="3584514"/>
            <a:ext cx="240488" cy="224192"/>
          </a:xfrm>
          <a:prstGeom prst="rect">
            <a:avLst/>
          </a:prstGeom>
          <a:noFill/>
          <a:ln>
            <a:noFill/>
          </a:ln>
        </p:spPr>
      </p:pic>
      <p:sp>
        <p:nvSpPr>
          <p:cNvPr id="412" name="Google Shape;412;p30"/>
          <p:cNvSpPr txBox="1"/>
          <p:nvPr/>
        </p:nvSpPr>
        <p:spPr>
          <a:xfrm>
            <a:off x="6639779" y="3923981"/>
            <a:ext cx="767100" cy="274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solidFill>
                  <a:srgbClr val="FFFFFF"/>
                </a:solidFill>
              </a:rPr>
              <a:t>We hear you</a:t>
            </a:r>
            <a:endParaRPr sz="800">
              <a:solidFill>
                <a:srgbClr val="FFFFFF"/>
              </a:solidFill>
            </a:endParaRPr>
          </a:p>
        </p:txBody>
      </p:sp>
      <p:sp>
        <p:nvSpPr>
          <p:cNvPr id="413" name="Google Shape;413;p30"/>
          <p:cNvSpPr txBox="1"/>
          <p:nvPr/>
        </p:nvSpPr>
        <p:spPr>
          <a:xfrm>
            <a:off x="248850" y="4000163"/>
            <a:ext cx="4557900" cy="620100"/>
          </a:xfrm>
          <a:prstGeom prst="rect">
            <a:avLst/>
          </a:prstGeom>
          <a:gradFill>
            <a:gsLst>
              <a:gs pos="0">
                <a:srgbClr val="3C78D8">
                  <a:alpha val="45000"/>
                </a:srgbClr>
              </a:gs>
              <a:gs pos="100000">
                <a:srgbClr val="6D9EEB">
                  <a:alpha val="4500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700">
                <a:solidFill>
                  <a:srgbClr val="FFFFFF"/>
                </a:solidFill>
                <a:latin typeface="Century Gothic"/>
                <a:ea typeface="Century Gothic"/>
                <a:cs typeface="Century Gothic"/>
                <a:sym typeface="Century Gothic"/>
              </a:rPr>
              <a:t>Team Leaders</a:t>
            </a:r>
            <a:endParaRPr sz="2700">
              <a:solidFill>
                <a:srgbClr val="FFFFFF"/>
              </a:solidFill>
              <a:latin typeface="Century Gothic"/>
              <a:ea typeface="Century Gothic"/>
              <a:cs typeface="Century Gothic"/>
              <a:sym typeface="Century Gothic"/>
            </a:endParaRPr>
          </a:p>
        </p:txBody>
      </p:sp>
      <p:sp>
        <p:nvSpPr>
          <p:cNvPr id="414" name="Google Shape;414;p30"/>
          <p:cNvSpPr txBox="1"/>
          <p:nvPr/>
        </p:nvSpPr>
        <p:spPr>
          <a:xfrm>
            <a:off x="2632500" y="4592725"/>
            <a:ext cx="2159100" cy="507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700">
                <a:solidFill>
                  <a:schemeClr val="dk1"/>
                </a:solidFill>
                <a:latin typeface="Century Gothic"/>
                <a:ea typeface="Century Gothic"/>
                <a:cs typeface="Century Gothic"/>
                <a:sym typeface="Century Gothic"/>
              </a:rPr>
              <a:t>Mohannad Alqarni</a:t>
            </a:r>
            <a:endParaRPr sz="1700">
              <a:solidFill>
                <a:schemeClr val="dk1"/>
              </a:solidFill>
              <a:latin typeface="Century Gothic"/>
              <a:ea typeface="Century Gothic"/>
              <a:cs typeface="Century Gothic"/>
              <a:sym typeface="Century Gothic"/>
            </a:endParaRPr>
          </a:p>
        </p:txBody>
      </p:sp>
      <p:sp>
        <p:nvSpPr>
          <p:cNvPr id="415" name="Google Shape;415;p30"/>
          <p:cNvSpPr txBox="1"/>
          <p:nvPr/>
        </p:nvSpPr>
        <p:spPr>
          <a:xfrm>
            <a:off x="2498850" y="969850"/>
            <a:ext cx="1351500" cy="41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500">
                <a:latin typeface="Century Gothic"/>
                <a:ea typeface="Century Gothic"/>
                <a:cs typeface="Century Gothic"/>
                <a:sym typeface="Century Gothic"/>
              </a:rPr>
              <a:t>Boys Team:</a:t>
            </a:r>
            <a:endParaRPr b="1" sz="1500">
              <a:latin typeface="Century Gothic"/>
              <a:ea typeface="Century Gothic"/>
              <a:cs typeface="Century Gothic"/>
              <a:sym typeface="Century Gothic"/>
            </a:endParaRPr>
          </a:p>
        </p:txBody>
      </p:sp>
      <p:sp>
        <p:nvSpPr>
          <p:cNvPr id="416" name="Google Shape;416;p30"/>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t>‹#›</a:t>
            </a:fld>
            <a:endParaRPr/>
          </a:p>
        </p:txBody>
      </p:sp>
      <p:pic>
        <p:nvPicPr>
          <p:cNvPr id="417" name="Google Shape;417;p30">
            <a:hlinkClick r:id="rId8"/>
          </p:cNvPr>
          <p:cNvPicPr preferRelativeResize="0"/>
          <p:nvPr/>
        </p:nvPicPr>
        <p:blipFill rotWithShape="1">
          <a:blip r:embed="rId9">
            <a:alphaModFix/>
          </a:blip>
          <a:srcRect b="0" l="8367" r="8375" t="0"/>
          <a:stretch/>
        </p:blipFill>
        <p:spPr>
          <a:xfrm>
            <a:off x="7208050" y="3582000"/>
            <a:ext cx="294675" cy="195125"/>
          </a:xfrm>
          <a:prstGeom prst="rect">
            <a:avLst/>
          </a:prstGeom>
          <a:noFill/>
          <a:ln>
            <a:noFill/>
          </a:ln>
        </p:spPr>
      </p:pic>
      <p:pic>
        <p:nvPicPr>
          <p:cNvPr id="418" name="Google Shape;418;p30"/>
          <p:cNvPicPr preferRelativeResize="0"/>
          <p:nvPr/>
        </p:nvPicPr>
        <p:blipFill>
          <a:blip r:embed="rId10">
            <a:alphaModFix/>
          </a:blip>
          <a:stretch>
            <a:fillRect/>
          </a:stretch>
        </p:blipFill>
        <p:spPr>
          <a:xfrm>
            <a:off x="3666325" y="827500"/>
            <a:ext cx="548700" cy="548700"/>
          </a:xfrm>
          <a:prstGeom prst="rect">
            <a:avLst/>
          </a:prstGeom>
          <a:noFill/>
          <a:ln>
            <a:noFill/>
          </a:ln>
        </p:spPr>
      </p:pic>
      <p:pic>
        <p:nvPicPr>
          <p:cNvPr id="419" name="Google Shape;419;p30"/>
          <p:cNvPicPr preferRelativeResize="0"/>
          <p:nvPr/>
        </p:nvPicPr>
        <p:blipFill>
          <a:blip r:embed="rId11">
            <a:alphaModFix/>
          </a:blip>
          <a:stretch>
            <a:fillRect/>
          </a:stretch>
        </p:blipFill>
        <p:spPr>
          <a:xfrm>
            <a:off x="1320425" y="827500"/>
            <a:ext cx="548700" cy="548700"/>
          </a:xfrm>
          <a:prstGeom prst="rect">
            <a:avLst/>
          </a:prstGeom>
          <a:noFill/>
          <a:ln>
            <a:noFill/>
          </a:ln>
        </p:spPr>
      </p:pic>
      <p:sp>
        <p:nvSpPr>
          <p:cNvPr id="420" name="Google Shape;420;p30"/>
          <p:cNvSpPr txBox="1"/>
          <p:nvPr/>
        </p:nvSpPr>
        <p:spPr>
          <a:xfrm>
            <a:off x="2277338" y="1370550"/>
            <a:ext cx="2159100" cy="2250000"/>
          </a:xfrm>
          <a:prstGeom prst="rect">
            <a:avLst/>
          </a:prstGeom>
          <a:noFill/>
          <a:ln>
            <a:noFill/>
          </a:ln>
        </p:spPr>
        <p:txBody>
          <a:bodyPr anchorCtr="0" anchor="t" bIns="68575" lIns="68575" spcFirstLastPara="1" rIns="68575" wrap="square" tIns="68575">
            <a:noAutofit/>
          </a:bodyPr>
          <a:lstStyle/>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Alkassem Binobaid</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Fares Aldokhayel</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Khayyal Alderaan</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Mashal Abaalkhail</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Naif Alsolais</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Omar Alyabis</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Omar Saeed</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Rayyan Almousa</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Yazen Bajeaifer</a:t>
            </a:r>
            <a:endParaRPr sz="11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421" name="Google Shape;421;p30"/>
          <p:cNvSpPr/>
          <p:nvPr/>
        </p:nvSpPr>
        <p:spPr>
          <a:xfrm>
            <a:off x="338933" y="3323306"/>
            <a:ext cx="142858" cy="194400"/>
          </a:xfrm>
          <a:custGeom>
            <a:rect b="b" l="l" r="r" t="t"/>
            <a:pathLst>
              <a:path extrusionOk="0" h="3240000" w="2721114">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C27B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422" name="Google Shape;422;p30"/>
          <p:cNvSpPr/>
          <p:nvPr/>
        </p:nvSpPr>
        <p:spPr>
          <a:xfrm>
            <a:off x="338925" y="1606157"/>
            <a:ext cx="142858" cy="194400"/>
          </a:xfrm>
          <a:custGeom>
            <a:rect b="b" l="l" r="r" t="t"/>
            <a:pathLst>
              <a:path extrusionOk="0" h="3240000" w="2721114">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C27B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0"/>
          <p:cNvSpPr/>
          <p:nvPr/>
        </p:nvSpPr>
        <p:spPr>
          <a:xfrm>
            <a:off x="1268384" y="1452275"/>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151540"/>
              </a:solidFill>
              <a:latin typeface="Century Gothic"/>
              <a:ea typeface="Century Gothic"/>
              <a:cs typeface="Century Gothic"/>
              <a:sym typeface="Century Gothic"/>
            </a:endParaRPr>
          </a:p>
        </p:txBody>
      </p:sp>
      <p:sp>
        <p:nvSpPr>
          <p:cNvPr id="98" name="Google Shape;98;p20"/>
          <p:cNvSpPr/>
          <p:nvPr/>
        </p:nvSpPr>
        <p:spPr>
          <a:xfrm>
            <a:off x="1267305" y="912425"/>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Century Gothic"/>
              <a:ea typeface="Century Gothic"/>
              <a:cs typeface="Century Gothic"/>
              <a:sym typeface="Century Gothic"/>
            </a:endParaRPr>
          </a:p>
        </p:txBody>
      </p:sp>
      <p:sp>
        <p:nvSpPr>
          <p:cNvPr id="99" name="Google Shape;99;p20"/>
          <p:cNvSpPr txBox="1"/>
          <p:nvPr/>
        </p:nvSpPr>
        <p:spPr>
          <a:xfrm>
            <a:off x="1134519" y="291400"/>
            <a:ext cx="2783700" cy="63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00">
                <a:solidFill>
                  <a:srgbClr val="3C78D8"/>
                </a:solidFill>
                <a:latin typeface="Comfortaa"/>
                <a:ea typeface="Comfortaa"/>
                <a:cs typeface="Comfortaa"/>
                <a:sym typeface="Comfortaa"/>
              </a:rPr>
              <a:t>Objectives</a:t>
            </a:r>
            <a:r>
              <a:rPr b="1" lang="en" sz="2400">
                <a:solidFill>
                  <a:srgbClr val="3C78D8"/>
                </a:solidFill>
                <a:latin typeface="Comfortaa"/>
                <a:ea typeface="Comfortaa"/>
                <a:cs typeface="Comfortaa"/>
                <a:sym typeface="Comfortaa"/>
              </a:rPr>
              <a:t>:</a:t>
            </a:r>
            <a:endParaRPr sz="2400">
              <a:solidFill>
                <a:srgbClr val="3C78D8"/>
              </a:solidFill>
              <a:latin typeface="Comfortaa"/>
              <a:ea typeface="Comfortaa"/>
              <a:cs typeface="Comfortaa"/>
              <a:sym typeface="Comfortaa"/>
            </a:endParaRPr>
          </a:p>
        </p:txBody>
      </p:sp>
      <p:sp>
        <p:nvSpPr>
          <p:cNvPr id="100" name="Google Shape;100;p20"/>
          <p:cNvSpPr/>
          <p:nvPr/>
        </p:nvSpPr>
        <p:spPr>
          <a:xfrm>
            <a:off x="1267304" y="2008575"/>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151540"/>
              </a:solidFill>
              <a:latin typeface="Century Gothic"/>
              <a:ea typeface="Century Gothic"/>
              <a:cs typeface="Century Gothic"/>
              <a:sym typeface="Century Gothic"/>
            </a:endParaRPr>
          </a:p>
        </p:txBody>
      </p:sp>
      <p:sp>
        <p:nvSpPr>
          <p:cNvPr id="101" name="Google Shape;101;p20"/>
          <p:cNvSpPr/>
          <p:nvPr/>
        </p:nvSpPr>
        <p:spPr>
          <a:xfrm>
            <a:off x="1267305" y="2512625"/>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Century Gothic"/>
              <a:ea typeface="Century Gothic"/>
              <a:cs typeface="Century Gothic"/>
              <a:sym typeface="Century Gothic"/>
            </a:endParaRPr>
          </a:p>
        </p:txBody>
      </p:sp>
      <p:sp>
        <p:nvSpPr>
          <p:cNvPr id="102" name="Google Shape;102;p20"/>
          <p:cNvSpPr txBox="1"/>
          <p:nvPr>
            <p:ph idx="1" type="body"/>
          </p:nvPr>
        </p:nvSpPr>
        <p:spPr>
          <a:xfrm>
            <a:off x="1546063" y="853325"/>
            <a:ext cx="4546500" cy="363600"/>
          </a:xfrm>
          <a:prstGeom prst="rect">
            <a:avLst/>
          </a:prstGeom>
          <a:ln>
            <a:noFill/>
          </a:ln>
        </p:spPr>
        <p:txBody>
          <a:bodyPr anchorCtr="0" anchor="ctr" bIns="34275" lIns="68575" spcFirstLastPara="1" rIns="68575" wrap="square" tIns="34275">
            <a:noAutofit/>
          </a:bodyPr>
          <a:lstStyle/>
          <a:p>
            <a:pPr indent="0" lvl="0" marL="0" rtl="0" algn="l">
              <a:lnSpc>
                <a:spcPct val="115000"/>
              </a:lnSpc>
              <a:spcBef>
                <a:spcPts val="700"/>
              </a:spcBef>
              <a:spcAft>
                <a:spcPts val="0"/>
              </a:spcAft>
              <a:buNone/>
            </a:pPr>
            <a:r>
              <a:rPr lang="en" sz="1200">
                <a:solidFill>
                  <a:srgbClr val="000000"/>
                </a:solidFill>
              </a:rPr>
              <a:t>Understand the functions, metabolism and regulation of vitamin D</a:t>
            </a:r>
            <a:endParaRPr b="1" sz="1200">
              <a:solidFill>
                <a:srgbClr val="000000"/>
              </a:solidFill>
            </a:endParaRPr>
          </a:p>
        </p:txBody>
      </p:sp>
      <p:sp>
        <p:nvSpPr>
          <p:cNvPr id="103" name="Google Shape;103;p20"/>
          <p:cNvSpPr txBox="1"/>
          <p:nvPr>
            <p:ph idx="1" type="body"/>
          </p:nvPr>
        </p:nvSpPr>
        <p:spPr>
          <a:xfrm>
            <a:off x="1546063" y="1386725"/>
            <a:ext cx="4546500" cy="363600"/>
          </a:xfrm>
          <a:prstGeom prst="rect">
            <a:avLst/>
          </a:prstGeom>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None/>
            </a:pPr>
            <a:r>
              <a:rPr lang="en" sz="1200">
                <a:solidFill>
                  <a:srgbClr val="000000"/>
                </a:solidFill>
              </a:rPr>
              <a:t>Discuss the role of vitamin D in calcium homeostasis</a:t>
            </a:r>
            <a:endParaRPr b="1" sz="1200">
              <a:solidFill>
                <a:srgbClr val="000000"/>
              </a:solidFill>
            </a:endParaRPr>
          </a:p>
        </p:txBody>
      </p:sp>
      <p:sp>
        <p:nvSpPr>
          <p:cNvPr id="104" name="Google Shape;104;p20"/>
          <p:cNvSpPr txBox="1"/>
          <p:nvPr>
            <p:ph idx="1" type="body"/>
          </p:nvPr>
        </p:nvSpPr>
        <p:spPr>
          <a:xfrm>
            <a:off x="1546063" y="1939175"/>
            <a:ext cx="4546500" cy="363600"/>
          </a:xfrm>
          <a:prstGeom prst="rect">
            <a:avLst/>
          </a:prstGeom>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000000"/>
                </a:solidFill>
              </a:rPr>
              <a:t>Identify the types and causes of rickets</a:t>
            </a:r>
            <a:endParaRPr sz="1200">
              <a:solidFill>
                <a:srgbClr val="000000"/>
              </a:solidFill>
            </a:endParaRPr>
          </a:p>
        </p:txBody>
      </p:sp>
      <p:sp>
        <p:nvSpPr>
          <p:cNvPr id="105" name="Google Shape;105;p20"/>
          <p:cNvSpPr txBox="1"/>
          <p:nvPr>
            <p:ph idx="1" type="body"/>
          </p:nvPr>
        </p:nvSpPr>
        <p:spPr>
          <a:xfrm>
            <a:off x="1546063" y="2472575"/>
            <a:ext cx="4546500" cy="363600"/>
          </a:xfrm>
          <a:prstGeom prst="rect">
            <a:avLst/>
          </a:prstGeom>
          <a:ln>
            <a:noFill/>
          </a:ln>
        </p:spPr>
        <p:txBody>
          <a:bodyPr anchorCtr="0" anchor="ctr" bIns="34275" lIns="68575" spcFirstLastPara="1" rIns="68575" wrap="square" tIns="34275">
            <a:noAutofit/>
          </a:bodyPr>
          <a:lstStyle/>
          <a:p>
            <a:pPr indent="0" lvl="0" marL="0" rtl="0" algn="l">
              <a:lnSpc>
                <a:spcPct val="115000"/>
              </a:lnSpc>
              <a:spcBef>
                <a:spcPts val="700"/>
              </a:spcBef>
              <a:spcAft>
                <a:spcPts val="0"/>
              </a:spcAft>
              <a:buNone/>
            </a:pPr>
            <a:r>
              <a:rPr lang="en" sz="1200">
                <a:solidFill>
                  <a:srgbClr val="000000"/>
                </a:solidFill>
              </a:rPr>
              <a:t>Identify biomarkers used for the diagnosis and follow up of osteoporosis</a:t>
            </a:r>
            <a:endParaRPr sz="1200">
              <a:solidFill>
                <a:srgbClr val="000000"/>
              </a:solidFill>
            </a:endParaRPr>
          </a:p>
        </p:txBody>
      </p:sp>
      <p:grpSp>
        <p:nvGrpSpPr>
          <p:cNvPr id="106" name="Google Shape;106;p20"/>
          <p:cNvGrpSpPr/>
          <p:nvPr/>
        </p:nvGrpSpPr>
        <p:grpSpPr>
          <a:xfrm>
            <a:off x="802383" y="386421"/>
            <a:ext cx="332129" cy="320266"/>
            <a:chOff x="5961125" y="1623900"/>
            <a:chExt cx="427450" cy="448175"/>
          </a:xfrm>
        </p:grpSpPr>
        <p:sp>
          <p:nvSpPr>
            <p:cNvPr id="107" name="Google Shape;107;p20"/>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08" name="Google Shape;108;p20"/>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09" name="Google Shape;109;p20"/>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10" name="Google Shape;110;p20"/>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11" name="Google Shape;111;p20"/>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12" name="Google Shape;112;p20"/>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13" name="Google Shape;113;p20"/>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grpSp>
      <p:sp>
        <p:nvSpPr>
          <p:cNvPr id="114" name="Google Shape;114;p20"/>
          <p:cNvSpPr txBox="1"/>
          <p:nvPr/>
        </p:nvSpPr>
        <p:spPr>
          <a:xfrm>
            <a:off x="1206134" y="3026488"/>
            <a:ext cx="2087700" cy="473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800">
                <a:solidFill>
                  <a:srgbClr val="3C78D8"/>
                </a:solidFill>
                <a:latin typeface="Comfortaa"/>
                <a:ea typeface="Comfortaa"/>
                <a:cs typeface="Comfortaa"/>
                <a:sym typeface="Comfortaa"/>
              </a:rPr>
              <a:t>Overview:</a:t>
            </a:r>
            <a:endParaRPr sz="1800">
              <a:solidFill>
                <a:srgbClr val="3C78D8"/>
              </a:solidFill>
              <a:latin typeface="Comfortaa"/>
              <a:ea typeface="Comfortaa"/>
              <a:cs typeface="Comfortaa"/>
              <a:sym typeface="Comfortaa"/>
            </a:endParaRPr>
          </a:p>
        </p:txBody>
      </p:sp>
      <p:grpSp>
        <p:nvGrpSpPr>
          <p:cNvPr id="115" name="Google Shape;115;p20"/>
          <p:cNvGrpSpPr/>
          <p:nvPr/>
        </p:nvGrpSpPr>
        <p:grpSpPr>
          <a:xfrm>
            <a:off x="934978" y="3070892"/>
            <a:ext cx="290338" cy="282179"/>
            <a:chOff x="3951850" y="2985350"/>
            <a:chExt cx="407950" cy="416500"/>
          </a:xfrm>
        </p:grpSpPr>
        <p:sp>
          <p:nvSpPr>
            <p:cNvPr id="116" name="Google Shape;116;p20"/>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17" name="Google Shape;117;p20"/>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18" name="Google Shape;118;p20"/>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19" name="Google Shape;119;p20"/>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grpSp>
      <p:sp>
        <p:nvSpPr>
          <p:cNvPr id="120" name="Google Shape;120;p20"/>
          <p:cNvSpPr txBox="1"/>
          <p:nvPr>
            <p:ph idx="1" type="body"/>
          </p:nvPr>
        </p:nvSpPr>
        <p:spPr>
          <a:xfrm>
            <a:off x="1546063" y="3439513"/>
            <a:ext cx="4546500" cy="363600"/>
          </a:xfrm>
          <a:prstGeom prst="rect">
            <a:avLst/>
          </a:prstGeom>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None/>
            </a:pPr>
            <a:r>
              <a:rPr lang="en" sz="1200">
                <a:solidFill>
                  <a:srgbClr val="000000"/>
                </a:solidFill>
              </a:rPr>
              <a:t>Vitamin D distribution, metabolism, regulation and functions</a:t>
            </a:r>
            <a:endParaRPr b="1" sz="1200">
              <a:solidFill>
                <a:srgbClr val="000000"/>
              </a:solidFill>
            </a:endParaRPr>
          </a:p>
        </p:txBody>
      </p:sp>
      <p:sp>
        <p:nvSpPr>
          <p:cNvPr id="121" name="Google Shape;121;p20"/>
          <p:cNvSpPr txBox="1"/>
          <p:nvPr>
            <p:ph idx="1" type="body"/>
          </p:nvPr>
        </p:nvSpPr>
        <p:spPr>
          <a:xfrm>
            <a:off x="1546072" y="3991975"/>
            <a:ext cx="3315000" cy="363600"/>
          </a:xfrm>
          <a:prstGeom prst="rect">
            <a:avLst/>
          </a:prstGeom>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None/>
            </a:pPr>
            <a:r>
              <a:rPr lang="en" sz="1200">
                <a:solidFill>
                  <a:srgbClr val="000000"/>
                </a:solidFill>
              </a:rPr>
              <a:t>Vitamin D in calcium homeostasis</a:t>
            </a:r>
            <a:endParaRPr b="1" sz="1200">
              <a:solidFill>
                <a:srgbClr val="000000"/>
              </a:solidFill>
            </a:endParaRPr>
          </a:p>
        </p:txBody>
      </p:sp>
      <p:sp>
        <p:nvSpPr>
          <p:cNvPr id="122" name="Google Shape;122;p20"/>
          <p:cNvSpPr txBox="1"/>
          <p:nvPr>
            <p:ph idx="1" type="body"/>
          </p:nvPr>
        </p:nvSpPr>
        <p:spPr>
          <a:xfrm>
            <a:off x="1546072" y="4525375"/>
            <a:ext cx="3461700" cy="363600"/>
          </a:xfrm>
          <a:prstGeom prst="rect">
            <a:avLst/>
          </a:prstGeom>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None/>
            </a:pPr>
            <a:r>
              <a:rPr lang="en" sz="1200">
                <a:solidFill>
                  <a:srgbClr val="000000"/>
                </a:solidFill>
              </a:rPr>
              <a:t>Vitamin D deficiency</a:t>
            </a:r>
            <a:endParaRPr b="1" sz="1200">
              <a:solidFill>
                <a:srgbClr val="000000"/>
              </a:solidFill>
            </a:endParaRPr>
          </a:p>
        </p:txBody>
      </p:sp>
      <p:sp>
        <p:nvSpPr>
          <p:cNvPr id="123" name="Google Shape;123;p20"/>
          <p:cNvSpPr/>
          <p:nvPr/>
        </p:nvSpPr>
        <p:spPr>
          <a:xfrm>
            <a:off x="1281892" y="3516575"/>
            <a:ext cx="224967" cy="20947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24" name="Google Shape;124;p20"/>
          <p:cNvSpPr/>
          <p:nvPr/>
        </p:nvSpPr>
        <p:spPr>
          <a:xfrm>
            <a:off x="1281892" y="4035575"/>
            <a:ext cx="224967" cy="20947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25" name="Google Shape;125;p20"/>
          <p:cNvSpPr/>
          <p:nvPr/>
        </p:nvSpPr>
        <p:spPr>
          <a:xfrm>
            <a:off x="1281892" y="4554575"/>
            <a:ext cx="224967" cy="20947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26" name="Google Shape;126;p20"/>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127" name="Google Shape;127;p20"/>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sp>
        <p:nvSpPr>
          <p:cNvPr id="128" name="Google Shape;128;p20"/>
          <p:cNvSpPr txBox="1"/>
          <p:nvPr>
            <p:ph idx="1" type="body"/>
          </p:nvPr>
        </p:nvSpPr>
        <p:spPr>
          <a:xfrm>
            <a:off x="5311172" y="4035575"/>
            <a:ext cx="3511200" cy="363600"/>
          </a:xfrm>
          <a:prstGeom prst="rect">
            <a:avLst/>
          </a:prstGeom>
          <a:ln>
            <a:noFill/>
          </a:ln>
        </p:spPr>
        <p:txBody>
          <a:bodyPr anchorCtr="0" anchor="ctr" bIns="34275" lIns="68575" spcFirstLastPara="1" rIns="68575" wrap="square" tIns="34275">
            <a:noAutofit/>
          </a:bodyPr>
          <a:lstStyle/>
          <a:p>
            <a:pPr indent="0" lvl="0" marL="0" rtl="0" algn="l">
              <a:lnSpc>
                <a:spcPct val="115000"/>
              </a:lnSpc>
              <a:spcBef>
                <a:spcPts val="800"/>
              </a:spcBef>
              <a:spcAft>
                <a:spcPts val="0"/>
              </a:spcAft>
              <a:buClr>
                <a:schemeClr val="dk1"/>
              </a:buClr>
              <a:buSzPts val="1100"/>
              <a:buFont typeface="Arial"/>
              <a:buNone/>
            </a:pPr>
            <a:r>
              <a:rPr lang="en" sz="1200">
                <a:solidFill>
                  <a:srgbClr val="000000"/>
                </a:solidFill>
              </a:rPr>
              <a:t>Nutritional and inherited rickets</a:t>
            </a:r>
            <a:endParaRPr sz="1200">
              <a:solidFill>
                <a:srgbClr val="000000"/>
              </a:solidFill>
            </a:endParaRPr>
          </a:p>
          <a:p>
            <a:pPr indent="0" lvl="0" marL="0" rtl="0" algn="l">
              <a:lnSpc>
                <a:spcPct val="115000"/>
              </a:lnSpc>
              <a:spcBef>
                <a:spcPts val="0"/>
              </a:spcBef>
              <a:spcAft>
                <a:spcPts val="0"/>
              </a:spcAft>
              <a:buNone/>
            </a:pPr>
            <a:r>
              <a:rPr lang="en" sz="1000">
                <a:solidFill>
                  <a:srgbClr val="000000"/>
                </a:solidFill>
              </a:rPr>
              <a:t>–Types, diagnosis and treatment</a:t>
            </a:r>
            <a:endParaRPr b="1" sz="1000">
              <a:solidFill>
                <a:srgbClr val="000000"/>
              </a:solidFill>
            </a:endParaRPr>
          </a:p>
        </p:txBody>
      </p:sp>
      <p:sp>
        <p:nvSpPr>
          <p:cNvPr id="129" name="Google Shape;129;p20"/>
          <p:cNvSpPr txBox="1"/>
          <p:nvPr>
            <p:ph idx="1" type="body"/>
          </p:nvPr>
        </p:nvSpPr>
        <p:spPr>
          <a:xfrm>
            <a:off x="5311172" y="4568975"/>
            <a:ext cx="3511200" cy="363600"/>
          </a:xfrm>
          <a:prstGeom prst="rect">
            <a:avLst/>
          </a:prstGeom>
          <a:ln>
            <a:noFill/>
          </a:ln>
        </p:spPr>
        <p:txBody>
          <a:bodyPr anchorCtr="0" anchor="ctr" bIns="34275" lIns="68575" spcFirstLastPara="1" rIns="68575" wrap="square" tIns="34275">
            <a:noAutofit/>
          </a:bodyPr>
          <a:lstStyle/>
          <a:p>
            <a:pPr indent="0" lvl="0" marL="0" rtl="0" algn="l">
              <a:lnSpc>
                <a:spcPct val="115000"/>
              </a:lnSpc>
              <a:spcBef>
                <a:spcPts val="800"/>
              </a:spcBef>
              <a:spcAft>
                <a:spcPts val="0"/>
              </a:spcAft>
              <a:buClr>
                <a:schemeClr val="dk1"/>
              </a:buClr>
              <a:buSzPts val="1100"/>
              <a:buFont typeface="Arial"/>
              <a:buNone/>
            </a:pPr>
            <a:r>
              <a:rPr lang="en" sz="1200">
                <a:solidFill>
                  <a:srgbClr val="000000"/>
                </a:solidFill>
              </a:rPr>
              <a:t>Osteoporosis</a:t>
            </a:r>
            <a:endParaRPr sz="1200">
              <a:solidFill>
                <a:srgbClr val="000000"/>
              </a:solidFill>
            </a:endParaRPr>
          </a:p>
          <a:p>
            <a:pPr indent="0" lvl="0" marL="0" rtl="0" algn="l">
              <a:lnSpc>
                <a:spcPct val="115000"/>
              </a:lnSpc>
              <a:spcBef>
                <a:spcPts val="0"/>
              </a:spcBef>
              <a:spcAft>
                <a:spcPts val="0"/>
              </a:spcAft>
              <a:buNone/>
            </a:pPr>
            <a:r>
              <a:rPr lang="en" sz="1000">
                <a:solidFill>
                  <a:srgbClr val="000000"/>
                </a:solidFill>
              </a:rPr>
              <a:t>–Diagnosis, biomarkers, treatment and prevention</a:t>
            </a:r>
            <a:endParaRPr b="1" sz="1000">
              <a:solidFill>
                <a:srgbClr val="000000"/>
              </a:solidFill>
            </a:endParaRPr>
          </a:p>
        </p:txBody>
      </p:sp>
      <p:sp>
        <p:nvSpPr>
          <p:cNvPr id="130" name="Google Shape;130;p20"/>
          <p:cNvSpPr/>
          <p:nvPr/>
        </p:nvSpPr>
        <p:spPr>
          <a:xfrm>
            <a:off x="5046992" y="4079175"/>
            <a:ext cx="224967" cy="20947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31" name="Google Shape;131;p20"/>
          <p:cNvSpPr/>
          <p:nvPr/>
        </p:nvSpPr>
        <p:spPr>
          <a:xfrm>
            <a:off x="5046992" y="4598175"/>
            <a:ext cx="224967" cy="20947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32" name="Google Shape;132;p20"/>
          <p:cNvSpPr/>
          <p:nvPr/>
        </p:nvSpPr>
        <p:spPr>
          <a:xfrm>
            <a:off x="8822376" y="-5"/>
            <a:ext cx="321540" cy="131644"/>
          </a:xfrm>
          <a:custGeom>
            <a:rect b="b" l="l" r="r" t="t"/>
            <a:pathLst>
              <a:path extrusionOk="0" h="1548752" w="321540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4C93D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1"/>
          <p:cNvSpPr/>
          <p:nvPr/>
        </p:nvSpPr>
        <p:spPr>
          <a:xfrm>
            <a:off x="1880625" y="1463729"/>
            <a:ext cx="1303800" cy="1380000"/>
          </a:xfrm>
          <a:prstGeom prst="rect">
            <a:avLst/>
          </a:prstGeom>
          <a:no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800">
                <a:latin typeface="Century Gothic"/>
                <a:ea typeface="Century Gothic"/>
                <a:cs typeface="Century Gothic"/>
                <a:sym typeface="Century Gothic"/>
              </a:rPr>
              <a:t>Cholecalciferol (vitamin D3) is synthesized in</a:t>
            </a:r>
            <a:endParaRPr sz="800">
              <a:latin typeface="Century Gothic"/>
              <a:ea typeface="Century Gothic"/>
              <a:cs typeface="Century Gothic"/>
              <a:sym typeface="Century Gothic"/>
            </a:endParaRPr>
          </a:p>
          <a:p>
            <a:pPr indent="0" lvl="0" marL="0" rtl="0" algn="ctr">
              <a:spcBef>
                <a:spcPts val="0"/>
              </a:spcBef>
              <a:spcAft>
                <a:spcPts val="0"/>
              </a:spcAft>
              <a:buNone/>
            </a:pPr>
            <a:r>
              <a:rPr lang="en" sz="800">
                <a:latin typeface="Century Gothic"/>
                <a:ea typeface="Century Gothic"/>
                <a:cs typeface="Century Gothic"/>
                <a:sym typeface="Century Gothic"/>
              </a:rPr>
              <a:t>the skin by the sunlight (UV)</a:t>
            </a:r>
            <a:endParaRPr sz="800">
              <a:latin typeface="Century Gothic"/>
              <a:ea typeface="Century Gothic"/>
              <a:cs typeface="Century Gothic"/>
              <a:sym typeface="Century Gothic"/>
            </a:endParaRPr>
          </a:p>
          <a:p>
            <a:pPr indent="0" lvl="0" marL="0" rtl="0" algn="ctr">
              <a:spcBef>
                <a:spcPts val="0"/>
              </a:spcBef>
              <a:spcAft>
                <a:spcPts val="0"/>
              </a:spcAft>
              <a:buNone/>
            </a:pPr>
            <a:r>
              <a:t/>
            </a:r>
            <a:endParaRPr sz="800">
              <a:solidFill>
                <a:srgbClr val="666666"/>
              </a:solidFill>
              <a:latin typeface="Century Gothic"/>
              <a:ea typeface="Century Gothic"/>
              <a:cs typeface="Century Gothic"/>
              <a:sym typeface="Century Gothic"/>
            </a:endParaRPr>
          </a:p>
        </p:txBody>
      </p:sp>
      <p:sp>
        <p:nvSpPr>
          <p:cNvPr id="138" name="Google Shape;138;p21"/>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139" name="Google Shape;139;p21"/>
          <p:cNvSpPr/>
          <p:nvPr/>
        </p:nvSpPr>
        <p:spPr>
          <a:xfrm>
            <a:off x="80975"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pic>
        <p:nvPicPr>
          <p:cNvPr id="140" name="Google Shape;140;p21"/>
          <p:cNvPicPr preferRelativeResize="0"/>
          <p:nvPr/>
        </p:nvPicPr>
        <p:blipFill>
          <a:blip r:embed="rId3">
            <a:alphaModFix/>
          </a:blip>
          <a:stretch>
            <a:fillRect/>
          </a:stretch>
        </p:blipFill>
        <p:spPr>
          <a:xfrm>
            <a:off x="3223075" y="1210025"/>
            <a:ext cx="1715000" cy="3810375"/>
          </a:xfrm>
          <a:prstGeom prst="rect">
            <a:avLst/>
          </a:prstGeom>
          <a:noFill/>
          <a:ln>
            <a:noFill/>
          </a:ln>
        </p:spPr>
      </p:pic>
      <p:sp>
        <p:nvSpPr>
          <p:cNvPr id="141" name="Google Shape;141;p21"/>
          <p:cNvSpPr txBox="1"/>
          <p:nvPr/>
        </p:nvSpPr>
        <p:spPr>
          <a:xfrm>
            <a:off x="84514" y="-405407"/>
            <a:ext cx="2996100" cy="1140600"/>
          </a:xfrm>
          <a:prstGeom prst="rect">
            <a:avLst/>
          </a:prstGeom>
          <a:noFill/>
          <a:ln>
            <a:noFill/>
          </a:ln>
        </p:spPr>
        <p:txBody>
          <a:bodyPr anchorCtr="0" anchor="b" bIns="36000" lIns="36000" spcFirstLastPara="1" rIns="36000" wrap="square" tIns="36000">
            <a:noAutofit/>
          </a:bodyPr>
          <a:lstStyle/>
          <a:p>
            <a:pPr indent="0" lvl="0" marL="0" rtl="0" algn="ctr">
              <a:spcBef>
                <a:spcPts val="0"/>
              </a:spcBef>
              <a:spcAft>
                <a:spcPts val="0"/>
              </a:spcAft>
              <a:buNone/>
            </a:pPr>
            <a:r>
              <a:rPr b="1" lang="en" sz="2200">
                <a:solidFill>
                  <a:srgbClr val="3C78D8"/>
                </a:solidFill>
                <a:latin typeface="Comfortaa"/>
                <a:ea typeface="Comfortaa"/>
                <a:cs typeface="Comfortaa"/>
                <a:sym typeface="Comfortaa"/>
              </a:rPr>
              <a:t>Vitamin D</a:t>
            </a:r>
            <a:endParaRPr b="1" sz="2200">
              <a:solidFill>
                <a:srgbClr val="3C78D8"/>
              </a:solidFill>
              <a:latin typeface="Comfortaa"/>
              <a:ea typeface="Comfortaa"/>
              <a:cs typeface="Comfortaa"/>
              <a:sym typeface="Comfortaa"/>
            </a:endParaRPr>
          </a:p>
        </p:txBody>
      </p:sp>
      <p:sp>
        <p:nvSpPr>
          <p:cNvPr id="142" name="Google Shape;142;p21"/>
          <p:cNvSpPr/>
          <p:nvPr/>
        </p:nvSpPr>
        <p:spPr>
          <a:xfrm>
            <a:off x="101240" y="1065742"/>
            <a:ext cx="1183200" cy="945600"/>
          </a:xfrm>
          <a:prstGeom prst="rect">
            <a:avLst/>
          </a:prstGeom>
          <a:no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800">
                <a:latin typeface="Century Gothic"/>
                <a:ea typeface="Century Gothic"/>
                <a:cs typeface="Century Gothic"/>
                <a:sym typeface="Century Gothic"/>
              </a:rPr>
              <a:t>Vitamin D is considered a steroid hormone</a:t>
            </a:r>
            <a:endParaRPr sz="800">
              <a:latin typeface="Century Gothic"/>
              <a:ea typeface="Century Gothic"/>
              <a:cs typeface="Century Gothic"/>
              <a:sym typeface="Century Gothic"/>
            </a:endParaRPr>
          </a:p>
          <a:p>
            <a:pPr indent="0" lvl="0" marL="0" rtl="0" algn="l">
              <a:spcBef>
                <a:spcPts val="0"/>
              </a:spcBef>
              <a:spcAft>
                <a:spcPts val="0"/>
              </a:spcAft>
              <a:buNone/>
            </a:pPr>
            <a:r>
              <a:t/>
            </a:r>
            <a:endParaRPr sz="800">
              <a:latin typeface="Century Gothic"/>
              <a:ea typeface="Century Gothic"/>
              <a:cs typeface="Century Gothic"/>
              <a:sym typeface="Century Gothic"/>
            </a:endParaRPr>
          </a:p>
        </p:txBody>
      </p:sp>
      <p:sp>
        <p:nvSpPr>
          <p:cNvPr id="143" name="Google Shape;143;p21"/>
          <p:cNvSpPr/>
          <p:nvPr/>
        </p:nvSpPr>
        <p:spPr>
          <a:xfrm>
            <a:off x="101097" y="2479856"/>
            <a:ext cx="1183200" cy="945600"/>
          </a:xfrm>
          <a:prstGeom prst="rect">
            <a:avLst/>
          </a:prstGeom>
          <a:no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800">
                <a:latin typeface="Century Gothic"/>
                <a:ea typeface="Century Gothic"/>
                <a:cs typeface="Century Gothic"/>
                <a:sym typeface="Century Gothic"/>
              </a:rPr>
              <a:t>The biologically active form is 1,25-dihydroxycholecalciferol (calcitriol)</a:t>
            </a:r>
            <a:endParaRPr sz="800">
              <a:latin typeface="Century Gothic"/>
              <a:ea typeface="Century Gothic"/>
              <a:cs typeface="Century Gothic"/>
              <a:sym typeface="Century Gothic"/>
            </a:endParaRPr>
          </a:p>
          <a:p>
            <a:pPr indent="0" lvl="0" marL="0" rtl="0" algn="ctr">
              <a:spcBef>
                <a:spcPts val="0"/>
              </a:spcBef>
              <a:spcAft>
                <a:spcPts val="0"/>
              </a:spcAft>
              <a:buNone/>
            </a:pPr>
            <a:r>
              <a:t/>
            </a:r>
            <a:endParaRPr sz="800">
              <a:solidFill>
                <a:srgbClr val="666666"/>
              </a:solidFill>
              <a:latin typeface="Century Gothic"/>
              <a:ea typeface="Century Gothic"/>
              <a:cs typeface="Century Gothic"/>
              <a:sym typeface="Century Gothic"/>
            </a:endParaRPr>
          </a:p>
        </p:txBody>
      </p:sp>
      <p:sp>
        <p:nvSpPr>
          <p:cNvPr id="144" name="Google Shape;144;p21"/>
          <p:cNvSpPr/>
          <p:nvPr/>
        </p:nvSpPr>
        <p:spPr>
          <a:xfrm>
            <a:off x="-19450" y="3893969"/>
            <a:ext cx="1303800" cy="945600"/>
          </a:xfrm>
          <a:prstGeom prst="rect">
            <a:avLst/>
          </a:prstGeom>
          <a:no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800">
                <a:latin typeface="Century Gothic"/>
                <a:ea typeface="Century Gothic"/>
                <a:cs typeface="Century Gothic"/>
                <a:sym typeface="Century Gothic"/>
              </a:rPr>
              <a:t>D3, D2 are also available as supplement</a:t>
            </a:r>
            <a:endParaRPr sz="800">
              <a:latin typeface="Century Gothic"/>
              <a:ea typeface="Century Gothic"/>
              <a:cs typeface="Century Gothic"/>
              <a:sym typeface="Century Gothic"/>
            </a:endParaRPr>
          </a:p>
          <a:p>
            <a:pPr indent="0" lvl="0" marL="0" rtl="0" algn="ctr">
              <a:spcBef>
                <a:spcPts val="0"/>
              </a:spcBef>
              <a:spcAft>
                <a:spcPts val="0"/>
              </a:spcAft>
              <a:buNone/>
            </a:pPr>
            <a:r>
              <a:t/>
            </a:r>
            <a:endParaRPr sz="800">
              <a:latin typeface="Century Gothic"/>
              <a:ea typeface="Century Gothic"/>
              <a:cs typeface="Century Gothic"/>
              <a:sym typeface="Century Gothic"/>
            </a:endParaRPr>
          </a:p>
          <a:p>
            <a:pPr indent="0" lvl="0" marL="0" rtl="0" algn="ctr">
              <a:spcBef>
                <a:spcPts val="0"/>
              </a:spcBef>
              <a:spcAft>
                <a:spcPts val="0"/>
              </a:spcAft>
              <a:buNone/>
            </a:pPr>
            <a:r>
              <a:t/>
            </a:r>
            <a:endParaRPr sz="800">
              <a:latin typeface="Century Gothic"/>
              <a:ea typeface="Century Gothic"/>
              <a:cs typeface="Century Gothic"/>
              <a:sym typeface="Century Gothic"/>
            </a:endParaRPr>
          </a:p>
        </p:txBody>
      </p:sp>
      <p:sp>
        <p:nvSpPr>
          <p:cNvPr id="145" name="Google Shape;145;p21"/>
          <p:cNvSpPr/>
          <p:nvPr/>
        </p:nvSpPr>
        <p:spPr>
          <a:xfrm>
            <a:off x="1880625" y="3197035"/>
            <a:ext cx="1303800" cy="945600"/>
          </a:xfrm>
          <a:prstGeom prst="rect">
            <a:avLst/>
          </a:prstGeom>
          <a:no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800">
                <a:latin typeface="Century Gothic"/>
                <a:ea typeface="Century Gothic"/>
                <a:cs typeface="Century Gothic"/>
                <a:sym typeface="Century Gothic"/>
              </a:rPr>
              <a:t>Ergocalciferol (vitamin D2) is derived from ergosterol in plants</a:t>
            </a:r>
            <a:endParaRPr sz="800">
              <a:latin typeface="Century Gothic"/>
              <a:ea typeface="Century Gothic"/>
              <a:cs typeface="Century Gothic"/>
              <a:sym typeface="Century Gothic"/>
            </a:endParaRPr>
          </a:p>
          <a:p>
            <a:pPr indent="0" lvl="0" marL="0" rtl="0" algn="ctr">
              <a:spcBef>
                <a:spcPts val="0"/>
              </a:spcBef>
              <a:spcAft>
                <a:spcPts val="0"/>
              </a:spcAft>
              <a:buNone/>
            </a:pPr>
            <a:r>
              <a:t/>
            </a:r>
            <a:endParaRPr sz="800">
              <a:latin typeface="Century Gothic"/>
              <a:ea typeface="Century Gothic"/>
              <a:cs typeface="Century Gothic"/>
              <a:sym typeface="Century Gothic"/>
            </a:endParaRPr>
          </a:p>
        </p:txBody>
      </p:sp>
      <p:cxnSp>
        <p:nvCxnSpPr>
          <p:cNvPr id="146" name="Google Shape;146;p21"/>
          <p:cNvCxnSpPr>
            <a:stCxn id="141" idx="2"/>
            <a:endCxn id="137" idx="1"/>
          </p:cNvCxnSpPr>
          <p:nvPr/>
        </p:nvCxnSpPr>
        <p:spPr>
          <a:xfrm flipH="1" rot="-5400000">
            <a:off x="1022464" y="1295293"/>
            <a:ext cx="1418400" cy="298200"/>
          </a:xfrm>
          <a:prstGeom prst="bentConnector2">
            <a:avLst/>
          </a:prstGeom>
          <a:noFill/>
          <a:ln cap="flat" cmpd="sng" w="9525">
            <a:solidFill>
              <a:srgbClr val="3C78D8"/>
            </a:solidFill>
            <a:prstDash val="solid"/>
            <a:round/>
            <a:headEnd len="med" w="med" type="none"/>
            <a:tailEnd len="med" w="med" type="oval"/>
          </a:ln>
        </p:spPr>
      </p:cxnSp>
      <p:cxnSp>
        <p:nvCxnSpPr>
          <p:cNvPr id="147" name="Google Shape;147;p21"/>
          <p:cNvCxnSpPr>
            <a:stCxn id="141" idx="2"/>
            <a:endCxn id="142" idx="3"/>
          </p:cNvCxnSpPr>
          <p:nvPr/>
        </p:nvCxnSpPr>
        <p:spPr>
          <a:xfrm rot="5400000">
            <a:off x="1031764" y="987793"/>
            <a:ext cx="803400" cy="298200"/>
          </a:xfrm>
          <a:prstGeom prst="bentConnector2">
            <a:avLst/>
          </a:prstGeom>
          <a:noFill/>
          <a:ln cap="flat" cmpd="sng" w="9525">
            <a:solidFill>
              <a:srgbClr val="3C78D8"/>
            </a:solidFill>
            <a:prstDash val="solid"/>
            <a:round/>
            <a:headEnd len="med" w="med" type="oval"/>
            <a:tailEnd len="med" w="med" type="oval"/>
          </a:ln>
        </p:spPr>
      </p:cxnSp>
      <p:cxnSp>
        <p:nvCxnSpPr>
          <p:cNvPr id="148" name="Google Shape;148;p21"/>
          <p:cNvCxnSpPr>
            <a:stCxn id="141" idx="2"/>
            <a:endCxn id="145" idx="1"/>
          </p:cNvCxnSpPr>
          <p:nvPr/>
        </p:nvCxnSpPr>
        <p:spPr>
          <a:xfrm flipH="1" rot="-5400000">
            <a:off x="264364" y="2053393"/>
            <a:ext cx="2934600" cy="298200"/>
          </a:xfrm>
          <a:prstGeom prst="bentConnector2">
            <a:avLst/>
          </a:prstGeom>
          <a:noFill/>
          <a:ln cap="flat" cmpd="sng" w="9525">
            <a:solidFill>
              <a:srgbClr val="3C78D8"/>
            </a:solidFill>
            <a:prstDash val="solid"/>
            <a:round/>
            <a:headEnd len="med" w="med" type="none"/>
            <a:tailEnd len="med" w="med" type="oval"/>
          </a:ln>
        </p:spPr>
      </p:cxnSp>
      <p:cxnSp>
        <p:nvCxnSpPr>
          <p:cNvPr id="149" name="Google Shape;149;p21"/>
          <p:cNvCxnSpPr>
            <a:stCxn id="141" idx="2"/>
            <a:endCxn id="143" idx="3"/>
          </p:cNvCxnSpPr>
          <p:nvPr/>
        </p:nvCxnSpPr>
        <p:spPr>
          <a:xfrm rot="5400000">
            <a:off x="324664" y="1694893"/>
            <a:ext cx="2217600" cy="298200"/>
          </a:xfrm>
          <a:prstGeom prst="bentConnector2">
            <a:avLst/>
          </a:prstGeom>
          <a:noFill/>
          <a:ln cap="flat" cmpd="sng" w="9525">
            <a:solidFill>
              <a:srgbClr val="3C78D8"/>
            </a:solidFill>
            <a:prstDash val="solid"/>
            <a:round/>
            <a:headEnd len="med" w="med" type="none"/>
            <a:tailEnd len="med" w="med" type="oval"/>
          </a:ln>
        </p:spPr>
      </p:cxnSp>
      <p:cxnSp>
        <p:nvCxnSpPr>
          <p:cNvPr id="150" name="Google Shape;150;p21"/>
          <p:cNvCxnSpPr>
            <a:stCxn id="141" idx="2"/>
            <a:endCxn id="144" idx="3"/>
          </p:cNvCxnSpPr>
          <p:nvPr/>
        </p:nvCxnSpPr>
        <p:spPr>
          <a:xfrm rot="5400000">
            <a:off x="-382286" y="2401843"/>
            <a:ext cx="3631500" cy="298200"/>
          </a:xfrm>
          <a:prstGeom prst="bentConnector2">
            <a:avLst/>
          </a:prstGeom>
          <a:noFill/>
          <a:ln cap="flat" cmpd="sng" w="9525">
            <a:solidFill>
              <a:srgbClr val="3C78D8"/>
            </a:solidFill>
            <a:prstDash val="solid"/>
            <a:round/>
            <a:headEnd len="med" w="med" type="oval"/>
            <a:tailEnd len="med" w="med" type="oval"/>
          </a:ln>
        </p:spPr>
      </p:cxnSp>
      <p:cxnSp>
        <p:nvCxnSpPr>
          <p:cNvPr id="151" name="Google Shape;151;p21"/>
          <p:cNvCxnSpPr/>
          <p:nvPr/>
        </p:nvCxnSpPr>
        <p:spPr>
          <a:xfrm>
            <a:off x="6825692" y="2410175"/>
            <a:ext cx="900" cy="85800"/>
          </a:xfrm>
          <a:prstGeom prst="straightConnector1">
            <a:avLst/>
          </a:prstGeom>
          <a:noFill/>
          <a:ln cap="flat" cmpd="sng" w="9525">
            <a:solidFill>
              <a:srgbClr val="CFE2F3"/>
            </a:solidFill>
            <a:prstDash val="solid"/>
            <a:round/>
            <a:headEnd len="med" w="med" type="none"/>
            <a:tailEnd len="med" w="med" type="none"/>
          </a:ln>
        </p:spPr>
      </p:cxnSp>
      <p:sp>
        <p:nvSpPr>
          <p:cNvPr id="152" name="Google Shape;152;p21"/>
          <p:cNvSpPr/>
          <p:nvPr/>
        </p:nvSpPr>
        <p:spPr>
          <a:xfrm>
            <a:off x="4993925" y="1774590"/>
            <a:ext cx="1128000" cy="291900"/>
          </a:xfrm>
          <a:prstGeom prst="roundRect">
            <a:avLst>
              <a:gd fmla="val 16667" name="adj"/>
            </a:avLst>
          </a:prstGeom>
          <a:solidFill>
            <a:srgbClr val="C9DAF8"/>
          </a:solidFill>
          <a:ln cap="flat" cmpd="sng" w="9525">
            <a:solidFill>
              <a:srgbClr val="FFFFFF"/>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rPr lang="en" sz="800">
                <a:latin typeface="Century Gothic"/>
                <a:ea typeface="Century Gothic"/>
                <a:cs typeface="Century Gothic"/>
                <a:sym typeface="Century Gothic"/>
              </a:rPr>
              <a:t>Endogenous vitamin precursor</a:t>
            </a:r>
            <a:endParaRPr sz="800">
              <a:latin typeface="Century Gothic"/>
              <a:ea typeface="Century Gothic"/>
              <a:cs typeface="Century Gothic"/>
              <a:sym typeface="Century Gothic"/>
            </a:endParaRPr>
          </a:p>
        </p:txBody>
      </p:sp>
      <p:sp>
        <p:nvSpPr>
          <p:cNvPr id="153" name="Google Shape;153;p21"/>
          <p:cNvSpPr/>
          <p:nvPr/>
        </p:nvSpPr>
        <p:spPr>
          <a:xfrm>
            <a:off x="7319640" y="1774604"/>
            <a:ext cx="1128000" cy="291900"/>
          </a:xfrm>
          <a:prstGeom prst="roundRect">
            <a:avLst>
              <a:gd fmla="val 16667" name="adj"/>
            </a:avLst>
          </a:prstGeom>
          <a:solidFill>
            <a:srgbClr val="C9DAF8"/>
          </a:solidFill>
          <a:ln cap="flat" cmpd="sng" w="9525">
            <a:solidFill>
              <a:srgbClr val="FFFFFF"/>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rPr lang="en" sz="800">
                <a:latin typeface="Century Gothic"/>
                <a:ea typeface="Century Gothic"/>
                <a:cs typeface="Century Gothic"/>
                <a:sym typeface="Century Gothic"/>
              </a:rPr>
              <a:t>Dietary sources </a:t>
            </a:r>
            <a:endParaRPr sz="800">
              <a:latin typeface="Century Gothic"/>
              <a:ea typeface="Century Gothic"/>
              <a:cs typeface="Century Gothic"/>
              <a:sym typeface="Century Gothic"/>
            </a:endParaRPr>
          </a:p>
        </p:txBody>
      </p:sp>
      <p:sp>
        <p:nvSpPr>
          <p:cNvPr id="154" name="Google Shape;154;p21"/>
          <p:cNvSpPr/>
          <p:nvPr/>
        </p:nvSpPr>
        <p:spPr>
          <a:xfrm>
            <a:off x="6207043" y="1287200"/>
            <a:ext cx="1325400" cy="339600"/>
          </a:xfrm>
          <a:prstGeom prst="roundRect">
            <a:avLst>
              <a:gd fmla="val 38111" name="adj"/>
            </a:avLst>
          </a:prstGeom>
          <a:solidFill>
            <a:srgbClr val="6D9EEB"/>
          </a:solidFill>
          <a:ln cap="flat" cmpd="sng" w="9525">
            <a:solidFill>
              <a:srgbClr val="FFFFFF"/>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rPr b="1" lang="en" sz="800">
                <a:solidFill>
                  <a:srgbClr val="CC0000"/>
                </a:solidFill>
                <a:latin typeface="Century Gothic"/>
                <a:ea typeface="Century Gothic"/>
                <a:cs typeface="Century Gothic"/>
                <a:sym typeface="Century Gothic"/>
              </a:rPr>
              <a:t>Vitamin D distribution</a:t>
            </a:r>
            <a:endParaRPr b="1" sz="800">
              <a:solidFill>
                <a:srgbClr val="CC0000"/>
              </a:solidFill>
              <a:latin typeface="Century Gothic"/>
              <a:ea typeface="Century Gothic"/>
              <a:cs typeface="Century Gothic"/>
              <a:sym typeface="Century Gothic"/>
            </a:endParaRPr>
          </a:p>
        </p:txBody>
      </p:sp>
      <p:cxnSp>
        <p:nvCxnSpPr>
          <p:cNvPr id="155" name="Google Shape;155;p21"/>
          <p:cNvCxnSpPr>
            <a:stCxn id="154" idx="2"/>
            <a:endCxn id="152" idx="0"/>
          </p:cNvCxnSpPr>
          <p:nvPr/>
        </p:nvCxnSpPr>
        <p:spPr>
          <a:xfrm rot="5400000">
            <a:off x="6139843" y="1044800"/>
            <a:ext cx="147900" cy="1311900"/>
          </a:xfrm>
          <a:prstGeom prst="bentConnector3">
            <a:avLst>
              <a:gd fmla="val 50052" name="adj1"/>
            </a:avLst>
          </a:prstGeom>
          <a:noFill/>
          <a:ln cap="flat" cmpd="sng" w="9525">
            <a:solidFill>
              <a:srgbClr val="44546A"/>
            </a:solidFill>
            <a:prstDash val="solid"/>
            <a:round/>
            <a:headEnd len="med" w="med" type="none"/>
            <a:tailEnd len="med" w="med" type="none"/>
          </a:ln>
        </p:spPr>
      </p:cxnSp>
      <p:cxnSp>
        <p:nvCxnSpPr>
          <p:cNvPr id="156" name="Google Shape;156;p21"/>
          <p:cNvCxnSpPr>
            <a:stCxn id="154" idx="2"/>
            <a:endCxn id="153" idx="0"/>
          </p:cNvCxnSpPr>
          <p:nvPr/>
        </p:nvCxnSpPr>
        <p:spPr>
          <a:xfrm flipH="1" rot="-5400000">
            <a:off x="7302793" y="1193750"/>
            <a:ext cx="147900" cy="1014000"/>
          </a:xfrm>
          <a:prstGeom prst="bentConnector3">
            <a:avLst>
              <a:gd fmla="val 49953" name="adj1"/>
            </a:avLst>
          </a:prstGeom>
          <a:noFill/>
          <a:ln cap="flat" cmpd="sng" w="9525">
            <a:solidFill>
              <a:srgbClr val="44546A"/>
            </a:solidFill>
            <a:prstDash val="solid"/>
            <a:round/>
            <a:headEnd len="med" w="med" type="none"/>
            <a:tailEnd len="med" w="med" type="none"/>
          </a:ln>
        </p:spPr>
      </p:cxnSp>
      <p:sp>
        <p:nvSpPr>
          <p:cNvPr id="157" name="Google Shape;157;p21"/>
          <p:cNvSpPr/>
          <p:nvPr/>
        </p:nvSpPr>
        <p:spPr>
          <a:xfrm>
            <a:off x="4951100" y="2276950"/>
            <a:ext cx="1215300" cy="990900"/>
          </a:xfrm>
          <a:prstGeom prst="roundRect">
            <a:avLst>
              <a:gd fmla="val 16667" name="adj"/>
            </a:avLst>
          </a:prstGeom>
          <a:solidFill>
            <a:srgbClr val="F3F3F3"/>
          </a:solidFill>
          <a:ln cap="flat" cmpd="sng" w="9525">
            <a:solidFill>
              <a:srgbClr val="FFFFFF"/>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t/>
            </a:r>
            <a:endParaRPr sz="800">
              <a:latin typeface="Century Gothic"/>
              <a:ea typeface="Century Gothic"/>
              <a:cs typeface="Century Gothic"/>
              <a:sym typeface="Century Gothic"/>
            </a:endParaRPr>
          </a:p>
          <a:p>
            <a:pPr indent="0" lvl="0" marL="0" rtl="0" algn="ctr">
              <a:spcBef>
                <a:spcPts val="0"/>
              </a:spcBef>
              <a:spcAft>
                <a:spcPts val="0"/>
              </a:spcAft>
              <a:buNone/>
            </a:pPr>
            <a:r>
              <a:rPr lang="en" sz="800">
                <a:latin typeface="Century Gothic"/>
                <a:ea typeface="Century Gothic"/>
                <a:cs typeface="Century Gothic"/>
                <a:sym typeface="Century Gothic"/>
              </a:rPr>
              <a:t>7-</a:t>
            </a:r>
            <a:r>
              <a:rPr lang="en" sz="800">
                <a:latin typeface="Century Gothic"/>
                <a:ea typeface="Century Gothic"/>
                <a:cs typeface="Century Gothic"/>
                <a:sym typeface="Century Gothic"/>
              </a:rPr>
              <a:t>Dehydrocholesterol is converted to vitamin</a:t>
            </a:r>
            <a:endParaRPr sz="800">
              <a:latin typeface="Century Gothic"/>
              <a:ea typeface="Century Gothic"/>
              <a:cs typeface="Century Gothic"/>
              <a:sym typeface="Century Gothic"/>
            </a:endParaRPr>
          </a:p>
          <a:p>
            <a:pPr indent="0" lvl="0" marL="0" rtl="0" algn="ctr">
              <a:spcBef>
                <a:spcPts val="0"/>
              </a:spcBef>
              <a:spcAft>
                <a:spcPts val="0"/>
              </a:spcAft>
              <a:buNone/>
            </a:pPr>
            <a:r>
              <a:rPr lang="en" sz="800">
                <a:latin typeface="Century Gothic"/>
                <a:ea typeface="Century Gothic"/>
                <a:cs typeface="Century Gothic"/>
                <a:sym typeface="Century Gothic"/>
              </a:rPr>
              <a:t>D3 in the dermis and epidermis exposed to</a:t>
            </a:r>
            <a:endParaRPr sz="800">
              <a:latin typeface="Century Gothic"/>
              <a:ea typeface="Century Gothic"/>
              <a:cs typeface="Century Gothic"/>
              <a:sym typeface="Century Gothic"/>
            </a:endParaRPr>
          </a:p>
          <a:p>
            <a:pPr indent="0" lvl="0" marL="0" rtl="0" algn="ctr">
              <a:spcBef>
                <a:spcPts val="0"/>
              </a:spcBef>
              <a:spcAft>
                <a:spcPts val="0"/>
              </a:spcAft>
              <a:buNone/>
            </a:pPr>
            <a:r>
              <a:rPr lang="en" sz="800">
                <a:latin typeface="Century Gothic"/>
                <a:ea typeface="Century Gothic"/>
                <a:cs typeface="Century Gothic"/>
                <a:sym typeface="Century Gothic"/>
              </a:rPr>
              <a:t>UV in sunlight</a:t>
            </a:r>
            <a:endParaRPr sz="800">
              <a:latin typeface="Century Gothic"/>
              <a:ea typeface="Century Gothic"/>
              <a:cs typeface="Century Gothic"/>
              <a:sym typeface="Century Gothic"/>
            </a:endParaRPr>
          </a:p>
          <a:p>
            <a:pPr indent="0" lvl="0" marL="0" rtl="0" algn="ctr">
              <a:spcBef>
                <a:spcPts val="0"/>
              </a:spcBef>
              <a:spcAft>
                <a:spcPts val="0"/>
              </a:spcAft>
              <a:buNone/>
            </a:pPr>
            <a:r>
              <a:t/>
            </a:r>
            <a:endParaRPr sz="800">
              <a:latin typeface="Century Gothic"/>
              <a:ea typeface="Century Gothic"/>
              <a:cs typeface="Century Gothic"/>
              <a:sym typeface="Century Gothic"/>
            </a:endParaRPr>
          </a:p>
        </p:txBody>
      </p:sp>
      <p:sp>
        <p:nvSpPr>
          <p:cNvPr id="158" name="Google Shape;158;p21"/>
          <p:cNvSpPr/>
          <p:nvPr/>
        </p:nvSpPr>
        <p:spPr>
          <a:xfrm>
            <a:off x="7923783" y="2169710"/>
            <a:ext cx="1128000" cy="708900"/>
          </a:xfrm>
          <a:prstGeom prst="roundRect">
            <a:avLst>
              <a:gd fmla="val 16667" name="adj"/>
            </a:avLst>
          </a:prstGeom>
          <a:solidFill>
            <a:srgbClr val="F3F3F3"/>
          </a:solidFill>
          <a:ln cap="flat" cmpd="sng" w="9525">
            <a:solidFill>
              <a:srgbClr val="FFFFFF"/>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rPr lang="en" sz="800">
                <a:latin typeface="Century Gothic"/>
                <a:ea typeface="Century Gothic"/>
                <a:cs typeface="Century Gothic"/>
                <a:sym typeface="Century Gothic"/>
              </a:rPr>
              <a:t>Cholecalciferol (vitamin D3) found in animal</a:t>
            </a:r>
            <a:endParaRPr sz="800">
              <a:latin typeface="Century Gothic"/>
              <a:ea typeface="Century Gothic"/>
              <a:cs typeface="Century Gothic"/>
              <a:sym typeface="Century Gothic"/>
            </a:endParaRPr>
          </a:p>
          <a:p>
            <a:pPr indent="0" lvl="0" marL="0" rtl="0" algn="ctr">
              <a:spcBef>
                <a:spcPts val="0"/>
              </a:spcBef>
              <a:spcAft>
                <a:spcPts val="0"/>
              </a:spcAft>
              <a:buNone/>
            </a:pPr>
            <a:r>
              <a:rPr lang="en" sz="800">
                <a:latin typeface="Century Gothic"/>
                <a:ea typeface="Century Gothic"/>
                <a:cs typeface="Century Gothic"/>
                <a:sym typeface="Century Gothic"/>
              </a:rPr>
              <a:t>tissue</a:t>
            </a:r>
            <a:endParaRPr sz="800">
              <a:latin typeface="Century Gothic"/>
              <a:ea typeface="Century Gothic"/>
              <a:cs typeface="Century Gothic"/>
              <a:sym typeface="Century Gothic"/>
            </a:endParaRPr>
          </a:p>
        </p:txBody>
      </p:sp>
      <p:sp>
        <p:nvSpPr>
          <p:cNvPr id="159" name="Google Shape;159;p21"/>
          <p:cNvSpPr/>
          <p:nvPr/>
        </p:nvSpPr>
        <p:spPr>
          <a:xfrm>
            <a:off x="6523943" y="2169672"/>
            <a:ext cx="1128000" cy="708900"/>
          </a:xfrm>
          <a:prstGeom prst="roundRect">
            <a:avLst>
              <a:gd fmla="val 16667" name="adj"/>
            </a:avLst>
          </a:prstGeom>
          <a:solidFill>
            <a:srgbClr val="F3F3F3"/>
          </a:solidFill>
          <a:ln cap="flat" cmpd="sng" w="9525">
            <a:solidFill>
              <a:srgbClr val="FFFFFF"/>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rPr lang="en" sz="800">
                <a:latin typeface="Century Gothic"/>
                <a:ea typeface="Century Gothic"/>
                <a:cs typeface="Century Gothic"/>
                <a:sym typeface="Century Gothic"/>
              </a:rPr>
              <a:t>Ergocalciferol (vitamin D2) found in plants</a:t>
            </a:r>
            <a:endParaRPr sz="800">
              <a:latin typeface="Century Gothic"/>
              <a:ea typeface="Century Gothic"/>
              <a:cs typeface="Century Gothic"/>
              <a:sym typeface="Century Gothic"/>
            </a:endParaRPr>
          </a:p>
          <a:p>
            <a:pPr indent="0" lvl="0" marL="0" rtl="0" algn="ctr">
              <a:spcBef>
                <a:spcPts val="0"/>
              </a:spcBef>
              <a:spcAft>
                <a:spcPts val="0"/>
              </a:spcAft>
              <a:buNone/>
            </a:pPr>
            <a:r>
              <a:t/>
            </a:r>
            <a:endParaRPr sz="800">
              <a:latin typeface="Century Gothic"/>
              <a:ea typeface="Century Gothic"/>
              <a:cs typeface="Century Gothic"/>
              <a:sym typeface="Century Gothic"/>
            </a:endParaRPr>
          </a:p>
        </p:txBody>
      </p:sp>
      <p:cxnSp>
        <p:nvCxnSpPr>
          <p:cNvPr id="160" name="Google Shape;160;p21"/>
          <p:cNvCxnSpPr>
            <a:stCxn id="153" idx="2"/>
            <a:endCxn id="159" idx="0"/>
          </p:cNvCxnSpPr>
          <p:nvPr/>
        </p:nvCxnSpPr>
        <p:spPr>
          <a:xfrm rot="5400000">
            <a:off x="7434240" y="1720304"/>
            <a:ext cx="103200" cy="795600"/>
          </a:xfrm>
          <a:prstGeom prst="bentConnector3">
            <a:avLst>
              <a:gd fmla="val 49988" name="adj1"/>
            </a:avLst>
          </a:prstGeom>
          <a:noFill/>
          <a:ln cap="flat" cmpd="sng" w="9525">
            <a:solidFill>
              <a:srgbClr val="44546A"/>
            </a:solidFill>
            <a:prstDash val="solid"/>
            <a:round/>
            <a:headEnd len="med" w="med" type="none"/>
            <a:tailEnd len="med" w="med" type="none"/>
          </a:ln>
        </p:spPr>
      </p:cxnSp>
      <p:cxnSp>
        <p:nvCxnSpPr>
          <p:cNvPr id="161" name="Google Shape;161;p21"/>
          <p:cNvCxnSpPr>
            <a:stCxn id="153" idx="2"/>
            <a:endCxn id="158" idx="0"/>
          </p:cNvCxnSpPr>
          <p:nvPr/>
        </p:nvCxnSpPr>
        <p:spPr>
          <a:xfrm flipH="1" rot="-5400000">
            <a:off x="8134140" y="1816004"/>
            <a:ext cx="103200" cy="604200"/>
          </a:xfrm>
          <a:prstGeom prst="bentConnector3">
            <a:avLst>
              <a:gd fmla="val 50006" name="adj1"/>
            </a:avLst>
          </a:prstGeom>
          <a:noFill/>
          <a:ln cap="flat" cmpd="sng" w="9525">
            <a:solidFill>
              <a:srgbClr val="44546A"/>
            </a:solidFill>
            <a:prstDash val="solid"/>
            <a:round/>
            <a:headEnd len="med" w="med" type="none"/>
            <a:tailEnd len="med" w="med" type="none"/>
          </a:ln>
        </p:spPr>
      </p:cxnSp>
      <p:cxnSp>
        <p:nvCxnSpPr>
          <p:cNvPr id="162" name="Google Shape;162;p21"/>
          <p:cNvCxnSpPr>
            <a:stCxn id="152" idx="2"/>
            <a:endCxn id="157" idx="0"/>
          </p:cNvCxnSpPr>
          <p:nvPr/>
        </p:nvCxnSpPr>
        <p:spPr>
          <a:xfrm>
            <a:off x="5557925" y="2066490"/>
            <a:ext cx="900" cy="210600"/>
          </a:xfrm>
          <a:prstGeom prst="straightConnector1">
            <a:avLst/>
          </a:prstGeom>
          <a:noFill/>
          <a:ln cap="flat" cmpd="sng" w="9525">
            <a:solidFill>
              <a:schemeClr val="dk2"/>
            </a:solidFill>
            <a:prstDash val="solid"/>
            <a:round/>
            <a:headEnd len="med" w="med" type="none"/>
            <a:tailEnd len="med" w="med" type="none"/>
          </a:ln>
        </p:spPr>
      </p:cxnSp>
      <p:cxnSp>
        <p:nvCxnSpPr>
          <p:cNvPr id="163" name="Google Shape;163;p21"/>
          <p:cNvCxnSpPr/>
          <p:nvPr/>
        </p:nvCxnSpPr>
        <p:spPr>
          <a:xfrm flipH="1">
            <a:off x="3197462" y="242901"/>
            <a:ext cx="12600" cy="4777500"/>
          </a:xfrm>
          <a:prstGeom prst="straightConnector1">
            <a:avLst/>
          </a:prstGeom>
          <a:noFill/>
          <a:ln cap="flat" cmpd="sng" w="9525">
            <a:solidFill>
              <a:schemeClr val="dk2"/>
            </a:solidFill>
            <a:prstDash val="dashDot"/>
            <a:round/>
            <a:headEnd len="med" w="med" type="none"/>
            <a:tailEnd len="med" w="med" type="none"/>
          </a:ln>
        </p:spPr>
      </p:cxnSp>
      <p:sp>
        <p:nvSpPr>
          <p:cNvPr id="164" name="Google Shape;164;p21"/>
          <p:cNvSpPr txBox="1"/>
          <p:nvPr/>
        </p:nvSpPr>
        <p:spPr>
          <a:xfrm>
            <a:off x="3635238" y="406625"/>
            <a:ext cx="4848900" cy="8034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200">
                <a:solidFill>
                  <a:srgbClr val="3C78D8"/>
                </a:solidFill>
                <a:latin typeface="Comfortaa"/>
                <a:ea typeface="Comfortaa"/>
                <a:cs typeface="Comfortaa"/>
                <a:sym typeface="Comfortaa"/>
              </a:rPr>
              <a:t>Vitamin D Sources </a:t>
            </a:r>
            <a:endParaRPr b="1" sz="2200">
              <a:solidFill>
                <a:srgbClr val="3C78D8"/>
              </a:solidFill>
              <a:latin typeface="Comfortaa"/>
              <a:ea typeface="Comfortaa"/>
              <a:cs typeface="Comfortaa"/>
              <a:sym typeface="Comfortaa"/>
            </a:endParaRPr>
          </a:p>
          <a:p>
            <a:pPr indent="0" lvl="0" marL="0" rtl="0" algn="ctr">
              <a:spcBef>
                <a:spcPts val="0"/>
              </a:spcBef>
              <a:spcAft>
                <a:spcPts val="0"/>
              </a:spcAft>
              <a:buNone/>
            </a:pPr>
            <a:r>
              <a:rPr b="1" lang="en" sz="2200">
                <a:solidFill>
                  <a:srgbClr val="3C78D8"/>
                </a:solidFill>
                <a:latin typeface="Comfortaa"/>
                <a:ea typeface="Comfortaa"/>
                <a:cs typeface="Comfortaa"/>
                <a:sym typeface="Comfortaa"/>
              </a:rPr>
              <a:t>&amp; Distribution</a:t>
            </a:r>
            <a:endParaRPr b="1" sz="2200">
              <a:solidFill>
                <a:srgbClr val="3C78D8"/>
              </a:solidFill>
              <a:latin typeface="Comfortaa"/>
              <a:ea typeface="Comfortaa"/>
              <a:cs typeface="Comfortaa"/>
              <a:sym typeface="Comfortaa"/>
            </a:endParaRPr>
          </a:p>
          <a:p>
            <a:pPr indent="0" lvl="0" marL="0" rtl="0" algn="ctr">
              <a:spcBef>
                <a:spcPts val="0"/>
              </a:spcBef>
              <a:spcAft>
                <a:spcPts val="0"/>
              </a:spcAft>
              <a:buNone/>
            </a:pPr>
            <a:r>
              <a:t/>
            </a:r>
            <a:endParaRPr b="1" sz="2200">
              <a:solidFill>
                <a:srgbClr val="3C78D8"/>
              </a:solidFill>
              <a:latin typeface="Comfortaa"/>
              <a:ea typeface="Comfortaa"/>
              <a:cs typeface="Comfortaa"/>
              <a:sym typeface="Comfortaa"/>
            </a:endParaRPr>
          </a:p>
        </p:txBody>
      </p:sp>
      <p:grpSp>
        <p:nvGrpSpPr>
          <p:cNvPr id="165" name="Google Shape;165;p21"/>
          <p:cNvGrpSpPr/>
          <p:nvPr/>
        </p:nvGrpSpPr>
        <p:grpSpPr>
          <a:xfrm>
            <a:off x="5207515" y="3934657"/>
            <a:ext cx="1704329" cy="484896"/>
            <a:chOff x="899591" y="1902000"/>
            <a:chExt cx="1250700" cy="1250700"/>
          </a:xfrm>
        </p:grpSpPr>
        <p:sp>
          <p:nvSpPr>
            <p:cNvPr id="166" name="Google Shape;166;p21"/>
            <p:cNvSpPr/>
            <p:nvPr/>
          </p:nvSpPr>
          <p:spPr>
            <a:xfrm>
              <a:off x="899591" y="1902000"/>
              <a:ext cx="1250700" cy="12507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sp>
          <p:nvSpPr>
            <p:cNvPr id="167" name="Google Shape;167;p21"/>
            <p:cNvSpPr/>
            <p:nvPr/>
          </p:nvSpPr>
          <p:spPr>
            <a:xfrm>
              <a:off x="1016229" y="2018638"/>
              <a:ext cx="1017300" cy="1017300"/>
            </a:xfrm>
            <a:prstGeom prst="ellipse">
              <a:avLst/>
            </a:prstGeom>
            <a:solidFill>
              <a:srgbClr val="FFFFFF"/>
            </a:solidFill>
            <a:ln cap="flat" cmpd="sng" w="9525">
              <a:solidFill>
                <a:srgbClr val="FFFFFF"/>
              </a:solidFill>
              <a:prstDash val="solid"/>
              <a:miter lim="800000"/>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1100" u="none" cap="none" strike="noStrike">
                <a:solidFill>
                  <a:srgbClr val="595959"/>
                </a:solidFill>
                <a:latin typeface="Arial"/>
                <a:ea typeface="Arial"/>
                <a:cs typeface="Arial"/>
                <a:sym typeface="Arial"/>
              </a:endParaRPr>
            </a:p>
          </p:txBody>
        </p:sp>
      </p:grpSp>
      <p:cxnSp>
        <p:nvCxnSpPr>
          <p:cNvPr id="168" name="Google Shape;168;p21"/>
          <p:cNvCxnSpPr>
            <a:endCxn id="169" idx="2"/>
          </p:cNvCxnSpPr>
          <p:nvPr/>
        </p:nvCxnSpPr>
        <p:spPr>
          <a:xfrm flipH="1" rot="10800000">
            <a:off x="6456046" y="3851294"/>
            <a:ext cx="1256100" cy="264300"/>
          </a:xfrm>
          <a:prstGeom prst="bentConnector3">
            <a:avLst>
              <a:gd fmla="val 50000" name="adj1"/>
            </a:avLst>
          </a:prstGeom>
          <a:noFill/>
          <a:ln cap="flat" cmpd="sng" w="22225">
            <a:solidFill>
              <a:srgbClr val="C9DAF8"/>
            </a:solidFill>
            <a:prstDash val="solid"/>
            <a:miter lim="800000"/>
            <a:headEnd len="med" w="med" type="oval"/>
            <a:tailEnd len="sm" w="sm" type="none"/>
          </a:ln>
        </p:spPr>
      </p:cxnSp>
      <p:grpSp>
        <p:nvGrpSpPr>
          <p:cNvPr id="170" name="Google Shape;170;p21"/>
          <p:cNvGrpSpPr/>
          <p:nvPr/>
        </p:nvGrpSpPr>
        <p:grpSpPr>
          <a:xfrm>
            <a:off x="7712146" y="3703024"/>
            <a:ext cx="1042208" cy="296541"/>
            <a:chOff x="899591" y="1902000"/>
            <a:chExt cx="1250700" cy="1250700"/>
          </a:xfrm>
        </p:grpSpPr>
        <p:sp>
          <p:nvSpPr>
            <p:cNvPr id="169" name="Google Shape;169;p21"/>
            <p:cNvSpPr/>
            <p:nvPr/>
          </p:nvSpPr>
          <p:spPr>
            <a:xfrm>
              <a:off x="899591" y="1902000"/>
              <a:ext cx="1250700" cy="1250700"/>
            </a:xfrm>
            <a:prstGeom prst="ellipse">
              <a:avLst/>
            </a:prstGeom>
            <a:solidFill>
              <a:srgbClr val="C9DAF8"/>
            </a:solidFill>
            <a:ln cap="flat" cmpd="sng" w="9525">
              <a:solidFill>
                <a:srgbClr val="C9DAF8"/>
              </a:solidFill>
              <a:prstDash val="solid"/>
              <a:round/>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sp>
          <p:nvSpPr>
            <p:cNvPr id="171" name="Google Shape;171;p21"/>
            <p:cNvSpPr/>
            <p:nvPr/>
          </p:nvSpPr>
          <p:spPr>
            <a:xfrm>
              <a:off x="1016229" y="2018638"/>
              <a:ext cx="1017300" cy="1017300"/>
            </a:xfrm>
            <a:prstGeom prst="ellipse">
              <a:avLst/>
            </a:prstGeom>
            <a:solidFill>
              <a:srgbClr val="FFFFFF"/>
            </a:solidFill>
            <a:ln cap="flat" cmpd="sng" w="9525">
              <a:solidFill>
                <a:srgbClr val="C9DAF8"/>
              </a:solidFill>
              <a:prstDash val="solid"/>
              <a:miter lim="800000"/>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rPr lang="en" sz="800">
                  <a:solidFill>
                    <a:srgbClr val="595959"/>
                  </a:solidFill>
                  <a:latin typeface="Century Gothic"/>
                  <a:ea typeface="Century Gothic"/>
                  <a:cs typeface="Century Gothic"/>
                  <a:sym typeface="Century Gothic"/>
                </a:rPr>
                <a:t>Children</a:t>
              </a:r>
              <a:r>
                <a:rPr lang="en" sz="800">
                  <a:solidFill>
                    <a:srgbClr val="595959"/>
                  </a:solidFill>
                  <a:latin typeface="Century Gothic"/>
                  <a:ea typeface="Century Gothic"/>
                  <a:cs typeface="Century Gothic"/>
                  <a:sym typeface="Century Gothic"/>
                </a:rPr>
                <a:t> </a:t>
              </a:r>
              <a:r>
                <a:rPr lang="en" sz="800">
                  <a:solidFill>
                    <a:srgbClr val="595959"/>
                  </a:solidFill>
                  <a:latin typeface="Century Gothic"/>
                  <a:ea typeface="Century Gothic"/>
                  <a:cs typeface="Century Gothic"/>
                  <a:sym typeface="Century Gothic"/>
                </a:rPr>
                <a:t>400</a:t>
              </a:r>
              <a:endParaRPr i="0" sz="800" u="none" cap="none" strike="noStrike">
                <a:solidFill>
                  <a:srgbClr val="595959"/>
                </a:solidFill>
                <a:latin typeface="Century Gothic"/>
                <a:ea typeface="Century Gothic"/>
                <a:cs typeface="Century Gothic"/>
                <a:sym typeface="Century Gothic"/>
              </a:endParaRPr>
            </a:p>
          </p:txBody>
        </p:sp>
      </p:grpSp>
      <p:grpSp>
        <p:nvGrpSpPr>
          <p:cNvPr id="172" name="Google Shape;172;p21"/>
          <p:cNvGrpSpPr/>
          <p:nvPr/>
        </p:nvGrpSpPr>
        <p:grpSpPr>
          <a:xfrm>
            <a:off x="7712146" y="4038215"/>
            <a:ext cx="1042208" cy="296541"/>
            <a:chOff x="899591" y="1902000"/>
            <a:chExt cx="1250700" cy="1250700"/>
          </a:xfrm>
        </p:grpSpPr>
        <p:sp>
          <p:nvSpPr>
            <p:cNvPr id="173" name="Google Shape;173;p21"/>
            <p:cNvSpPr/>
            <p:nvPr/>
          </p:nvSpPr>
          <p:spPr>
            <a:xfrm>
              <a:off x="899591" y="1902000"/>
              <a:ext cx="1250700" cy="1250700"/>
            </a:xfrm>
            <a:prstGeom prst="ellipse">
              <a:avLst/>
            </a:prstGeom>
            <a:solidFill>
              <a:srgbClr val="C9DAF8"/>
            </a:solidFill>
            <a:ln cap="flat" cmpd="sng" w="9525">
              <a:solidFill>
                <a:srgbClr val="C9DAF8"/>
              </a:solidFill>
              <a:prstDash val="solid"/>
              <a:round/>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800" u="none" cap="none" strike="noStrike">
                <a:solidFill>
                  <a:srgbClr val="FFFFFF"/>
                </a:solidFill>
                <a:latin typeface="Century Gothic"/>
                <a:ea typeface="Century Gothic"/>
                <a:cs typeface="Century Gothic"/>
                <a:sym typeface="Century Gothic"/>
              </a:endParaRPr>
            </a:p>
          </p:txBody>
        </p:sp>
        <p:sp>
          <p:nvSpPr>
            <p:cNvPr id="174" name="Google Shape;174;p21"/>
            <p:cNvSpPr/>
            <p:nvPr/>
          </p:nvSpPr>
          <p:spPr>
            <a:xfrm>
              <a:off x="1016229" y="2018638"/>
              <a:ext cx="1017300" cy="1017300"/>
            </a:xfrm>
            <a:prstGeom prst="ellipse">
              <a:avLst/>
            </a:prstGeom>
            <a:solidFill>
              <a:srgbClr val="FFFFFF"/>
            </a:solidFill>
            <a:ln cap="flat" cmpd="sng" w="9525">
              <a:solidFill>
                <a:srgbClr val="C9DAF8"/>
              </a:solidFill>
              <a:prstDash val="solid"/>
              <a:miter lim="800000"/>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rPr lang="en" sz="800">
                  <a:solidFill>
                    <a:srgbClr val="595959"/>
                  </a:solidFill>
                  <a:latin typeface="Century Gothic"/>
                  <a:ea typeface="Century Gothic"/>
                  <a:cs typeface="Century Gothic"/>
                  <a:sym typeface="Century Gothic"/>
                </a:rPr>
                <a:t>Adults</a:t>
              </a:r>
              <a:endParaRPr sz="800">
                <a:solidFill>
                  <a:srgbClr val="595959"/>
                </a:solidFill>
                <a:latin typeface="Century Gothic"/>
                <a:ea typeface="Century Gothic"/>
                <a:cs typeface="Century Gothic"/>
                <a:sym typeface="Century Gothic"/>
              </a:endParaRPr>
            </a:p>
            <a:p>
              <a:pPr indent="0" lvl="0" marL="0" marR="0" rtl="0" algn="ctr">
                <a:spcBef>
                  <a:spcPts val="0"/>
                </a:spcBef>
                <a:spcAft>
                  <a:spcPts val="0"/>
                </a:spcAft>
                <a:buNone/>
              </a:pPr>
              <a:r>
                <a:rPr lang="en" sz="800">
                  <a:solidFill>
                    <a:srgbClr val="595959"/>
                  </a:solidFill>
                  <a:latin typeface="Century Gothic"/>
                  <a:ea typeface="Century Gothic"/>
                  <a:cs typeface="Century Gothic"/>
                  <a:sym typeface="Century Gothic"/>
                </a:rPr>
                <a:t>600 </a:t>
              </a:r>
              <a:endParaRPr i="0" sz="800" u="none" cap="none" strike="noStrike">
                <a:solidFill>
                  <a:srgbClr val="595959"/>
                </a:solidFill>
                <a:latin typeface="Century Gothic"/>
                <a:ea typeface="Century Gothic"/>
                <a:cs typeface="Century Gothic"/>
                <a:sym typeface="Century Gothic"/>
              </a:endParaRPr>
            </a:p>
          </p:txBody>
        </p:sp>
      </p:grpSp>
      <p:grpSp>
        <p:nvGrpSpPr>
          <p:cNvPr id="175" name="Google Shape;175;p21"/>
          <p:cNvGrpSpPr/>
          <p:nvPr/>
        </p:nvGrpSpPr>
        <p:grpSpPr>
          <a:xfrm>
            <a:off x="7712146" y="4373407"/>
            <a:ext cx="1042208" cy="296541"/>
            <a:chOff x="899591" y="1902000"/>
            <a:chExt cx="1250700" cy="1250700"/>
          </a:xfrm>
        </p:grpSpPr>
        <p:sp>
          <p:nvSpPr>
            <p:cNvPr id="176" name="Google Shape;176;p21"/>
            <p:cNvSpPr/>
            <p:nvPr/>
          </p:nvSpPr>
          <p:spPr>
            <a:xfrm>
              <a:off x="899591" y="1902000"/>
              <a:ext cx="1250700" cy="1250700"/>
            </a:xfrm>
            <a:prstGeom prst="ellipse">
              <a:avLst/>
            </a:prstGeom>
            <a:solidFill>
              <a:srgbClr val="C9DAF8"/>
            </a:solidFill>
            <a:ln cap="flat" cmpd="sng" w="9525">
              <a:solidFill>
                <a:srgbClr val="C9DAF8"/>
              </a:solidFill>
              <a:prstDash val="solid"/>
              <a:round/>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800" u="none" cap="none" strike="noStrike">
                <a:solidFill>
                  <a:srgbClr val="FFFFFF"/>
                </a:solidFill>
                <a:latin typeface="Century Gothic"/>
                <a:ea typeface="Century Gothic"/>
                <a:cs typeface="Century Gothic"/>
                <a:sym typeface="Century Gothic"/>
              </a:endParaRPr>
            </a:p>
          </p:txBody>
        </p:sp>
        <p:sp>
          <p:nvSpPr>
            <p:cNvPr id="177" name="Google Shape;177;p21"/>
            <p:cNvSpPr/>
            <p:nvPr/>
          </p:nvSpPr>
          <p:spPr>
            <a:xfrm>
              <a:off x="1016229" y="2018638"/>
              <a:ext cx="1017300" cy="1017300"/>
            </a:xfrm>
            <a:prstGeom prst="ellipse">
              <a:avLst/>
            </a:prstGeom>
            <a:solidFill>
              <a:srgbClr val="FFFFFF"/>
            </a:solidFill>
            <a:ln cap="flat" cmpd="sng" w="9525">
              <a:solidFill>
                <a:srgbClr val="C9DAF8"/>
              </a:solidFill>
              <a:prstDash val="solid"/>
              <a:miter lim="800000"/>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rPr lang="en" sz="800">
                  <a:solidFill>
                    <a:srgbClr val="595959"/>
                  </a:solidFill>
                  <a:latin typeface="Century Gothic"/>
                  <a:ea typeface="Century Gothic"/>
                  <a:cs typeface="Century Gothic"/>
                  <a:sym typeface="Century Gothic"/>
                </a:rPr>
                <a:t>Elderly</a:t>
              </a:r>
              <a:endParaRPr sz="800">
                <a:solidFill>
                  <a:srgbClr val="595959"/>
                </a:solidFill>
                <a:latin typeface="Century Gothic"/>
                <a:ea typeface="Century Gothic"/>
                <a:cs typeface="Century Gothic"/>
                <a:sym typeface="Century Gothic"/>
              </a:endParaRPr>
            </a:p>
            <a:p>
              <a:pPr indent="0" lvl="0" marL="0" marR="0" rtl="0" algn="ctr">
                <a:spcBef>
                  <a:spcPts val="0"/>
                </a:spcBef>
                <a:spcAft>
                  <a:spcPts val="0"/>
                </a:spcAft>
                <a:buNone/>
              </a:pPr>
              <a:r>
                <a:rPr lang="en" sz="800">
                  <a:solidFill>
                    <a:srgbClr val="595959"/>
                  </a:solidFill>
                  <a:latin typeface="Century Gothic"/>
                  <a:ea typeface="Century Gothic"/>
                  <a:cs typeface="Century Gothic"/>
                  <a:sym typeface="Century Gothic"/>
                </a:rPr>
                <a:t> 800</a:t>
              </a:r>
              <a:endParaRPr i="0" sz="800" u="none" cap="none" strike="noStrike">
                <a:solidFill>
                  <a:srgbClr val="595959"/>
                </a:solidFill>
                <a:latin typeface="Century Gothic"/>
                <a:ea typeface="Century Gothic"/>
                <a:cs typeface="Century Gothic"/>
                <a:sym typeface="Century Gothic"/>
              </a:endParaRPr>
            </a:p>
          </p:txBody>
        </p:sp>
      </p:grpSp>
      <p:cxnSp>
        <p:nvCxnSpPr>
          <p:cNvPr id="178" name="Google Shape;178;p21"/>
          <p:cNvCxnSpPr>
            <a:endCxn id="176" idx="2"/>
          </p:cNvCxnSpPr>
          <p:nvPr/>
        </p:nvCxnSpPr>
        <p:spPr>
          <a:xfrm>
            <a:off x="6456046" y="4252277"/>
            <a:ext cx="1256100" cy="269400"/>
          </a:xfrm>
          <a:prstGeom prst="bentConnector3">
            <a:avLst>
              <a:gd fmla="val 50000" name="adj1"/>
            </a:avLst>
          </a:prstGeom>
          <a:noFill/>
          <a:ln cap="flat" cmpd="sng" w="22225">
            <a:solidFill>
              <a:srgbClr val="C9DAF8"/>
            </a:solidFill>
            <a:prstDash val="solid"/>
            <a:miter lim="800000"/>
            <a:headEnd len="med" w="med" type="oval"/>
            <a:tailEnd len="sm" w="sm" type="none"/>
          </a:ln>
        </p:spPr>
      </p:cxnSp>
      <p:cxnSp>
        <p:nvCxnSpPr>
          <p:cNvPr id="179" name="Google Shape;179;p21"/>
          <p:cNvCxnSpPr>
            <a:stCxn id="167" idx="6"/>
            <a:endCxn id="173" idx="2"/>
          </p:cNvCxnSpPr>
          <p:nvPr/>
        </p:nvCxnSpPr>
        <p:spPr>
          <a:xfrm>
            <a:off x="6752732" y="4177081"/>
            <a:ext cx="959400" cy="9300"/>
          </a:xfrm>
          <a:prstGeom prst="straightConnector1">
            <a:avLst/>
          </a:prstGeom>
          <a:noFill/>
          <a:ln cap="flat" cmpd="sng" w="22225">
            <a:solidFill>
              <a:srgbClr val="C9DAF8"/>
            </a:solidFill>
            <a:prstDash val="solid"/>
            <a:miter lim="800000"/>
            <a:headEnd len="med" w="med" type="oval"/>
            <a:tailEnd len="sm" w="sm" type="none"/>
          </a:ln>
        </p:spPr>
      </p:cxnSp>
      <p:sp>
        <p:nvSpPr>
          <p:cNvPr id="180" name="Google Shape;180;p21"/>
          <p:cNvSpPr txBox="1"/>
          <p:nvPr/>
        </p:nvSpPr>
        <p:spPr>
          <a:xfrm>
            <a:off x="5437070" y="4066680"/>
            <a:ext cx="1063200" cy="203100"/>
          </a:xfrm>
          <a:prstGeom prst="rect">
            <a:avLst/>
          </a:prstGeom>
          <a:noFill/>
          <a:ln>
            <a:noFill/>
          </a:ln>
        </p:spPr>
        <p:txBody>
          <a:bodyPr anchorCtr="0" anchor="t" bIns="18000" lIns="36000" spcFirstLastPara="1" rIns="36000" wrap="square" tIns="18000">
            <a:noAutofit/>
          </a:bodyPr>
          <a:lstStyle/>
          <a:p>
            <a:pPr indent="0" lvl="0" marL="0" marR="0" rtl="0" algn="ctr">
              <a:spcBef>
                <a:spcPts val="0"/>
              </a:spcBef>
              <a:spcAft>
                <a:spcPts val="0"/>
              </a:spcAft>
              <a:buNone/>
            </a:pPr>
            <a:r>
              <a:rPr b="1" lang="en" sz="800">
                <a:latin typeface="Century Gothic"/>
                <a:ea typeface="Century Gothic"/>
                <a:cs typeface="Century Gothic"/>
                <a:sym typeface="Century Gothic"/>
              </a:rPr>
              <a:t>Daily requirement (IU/day)</a:t>
            </a:r>
            <a:endParaRPr b="1" sz="800">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2"/>
          <p:cNvSpPr/>
          <p:nvPr/>
        </p:nvSpPr>
        <p:spPr>
          <a:xfrm>
            <a:off x="205483" y="2676825"/>
            <a:ext cx="3300000" cy="56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Century Gothic"/>
                <a:ea typeface="Century Gothic"/>
                <a:cs typeface="Century Gothic"/>
                <a:sym typeface="Century Gothic"/>
              </a:rPr>
              <a:t>Vitamin D Regulation &amp; Calcium Homeostasis</a:t>
            </a:r>
            <a:endParaRPr b="1" sz="1000">
              <a:latin typeface="Century Gothic"/>
              <a:ea typeface="Century Gothic"/>
              <a:cs typeface="Century Gothic"/>
              <a:sym typeface="Century Gothic"/>
            </a:endParaRPr>
          </a:p>
          <a:p>
            <a:pPr indent="0" lvl="0" marL="0" rtl="0" algn="l">
              <a:spcBef>
                <a:spcPts val="0"/>
              </a:spcBef>
              <a:spcAft>
                <a:spcPts val="0"/>
              </a:spcAft>
              <a:buNone/>
            </a:pPr>
            <a:r>
              <a:t/>
            </a:r>
            <a:endParaRPr b="1" sz="1000">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86" name="Google Shape;186;p22"/>
          <p:cNvSpPr txBox="1"/>
          <p:nvPr/>
        </p:nvSpPr>
        <p:spPr>
          <a:xfrm>
            <a:off x="2027700" y="256482"/>
            <a:ext cx="4848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Vitamin D Metabolism</a:t>
            </a:r>
            <a:endParaRPr b="1" sz="2400">
              <a:solidFill>
                <a:srgbClr val="3C78D8"/>
              </a:solidFill>
              <a:latin typeface="Comfortaa"/>
              <a:ea typeface="Comfortaa"/>
              <a:cs typeface="Comfortaa"/>
              <a:sym typeface="Comfortaa"/>
            </a:endParaRPr>
          </a:p>
          <a:p>
            <a:pPr indent="0" lvl="0" marL="0" rtl="0" algn="ctr">
              <a:spcBef>
                <a:spcPts val="0"/>
              </a:spcBef>
              <a:spcAft>
                <a:spcPts val="0"/>
              </a:spcAft>
              <a:buNone/>
            </a:pPr>
            <a:r>
              <a:t/>
            </a:r>
            <a:endParaRPr b="1" sz="2400">
              <a:solidFill>
                <a:srgbClr val="3C78D8"/>
              </a:solidFill>
              <a:latin typeface="Comfortaa"/>
              <a:ea typeface="Comfortaa"/>
              <a:cs typeface="Comfortaa"/>
              <a:sym typeface="Comfortaa"/>
            </a:endParaRPr>
          </a:p>
          <a:p>
            <a:pPr indent="0" lvl="0" marL="0" rtl="0" algn="ctr">
              <a:spcBef>
                <a:spcPts val="0"/>
              </a:spcBef>
              <a:spcAft>
                <a:spcPts val="0"/>
              </a:spcAft>
              <a:buNone/>
            </a:pPr>
            <a:r>
              <a:t/>
            </a:r>
            <a:endParaRPr b="1" sz="2400">
              <a:solidFill>
                <a:srgbClr val="3C78D8"/>
              </a:solidFill>
              <a:latin typeface="Comfortaa"/>
              <a:ea typeface="Comfortaa"/>
              <a:cs typeface="Comfortaa"/>
              <a:sym typeface="Comfortaa"/>
            </a:endParaRPr>
          </a:p>
        </p:txBody>
      </p:sp>
      <p:sp>
        <p:nvSpPr>
          <p:cNvPr id="187" name="Google Shape;187;p22"/>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cxnSp>
        <p:nvCxnSpPr>
          <p:cNvPr id="188" name="Google Shape;188;p22"/>
          <p:cNvCxnSpPr/>
          <p:nvPr/>
        </p:nvCxnSpPr>
        <p:spPr>
          <a:xfrm>
            <a:off x="5440221" y="4795326"/>
            <a:ext cx="300" cy="40500"/>
          </a:xfrm>
          <a:prstGeom prst="straightConnector1">
            <a:avLst/>
          </a:prstGeom>
          <a:noFill/>
          <a:ln cap="flat" cmpd="sng" w="9525">
            <a:solidFill>
              <a:srgbClr val="CFE2F3"/>
            </a:solidFill>
            <a:prstDash val="solid"/>
            <a:round/>
            <a:headEnd len="med" w="med" type="none"/>
            <a:tailEnd len="med" w="med" type="none"/>
          </a:ln>
        </p:spPr>
      </p:cxnSp>
      <p:pic>
        <p:nvPicPr>
          <p:cNvPr id="189" name="Google Shape;189;p22"/>
          <p:cNvPicPr preferRelativeResize="0"/>
          <p:nvPr/>
        </p:nvPicPr>
        <p:blipFill rotWithShape="1">
          <a:blip r:embed="rId3">
            <a:alphaModFix/>
          </a:blip>
          <a:srcRect b="0" l="0" r="0" t="0"/>
          <a:stretch/>
        </p:blipFill>
        <p:spPr>
          <a:xfrm>
            <a:off x="4686050" y="2038875"/>
            <a:ext cx="2197851" cy="2998800"/>
          </a:xfrm>
          <a:prstGeom prst="rect">
            <a:avLst/>
          </a:prstGeom>
          <a:noFill/>
          <a:ln cap="flat" cmpd="sng" w="9525">
            <a:solidFill>
              <a:srgbClr val="CC0000"/>
            </a:solidFill>
            <a:prstDash val="solid"/>
            <a:round/>
            <a:headEnd len="sm" w="sm" type="none"/>
            <a:tailEnd len="sm" w="sm" type="none"/>
          </a:ln>
        </p:spPr>
      </p:pic>
      <p:sp>
        <p:nvSpPr>
          <p:cNvPr id="190" name="Google Shape;190;p22"/>
          <p:cNvSpPr/>
          <p:nvPr/>
        </p:nvSpPr>
        <p:spPr>
          <a:xfrm>
            <a:off x="611090" y="742403"/>
            <a:ext cx="2959500" cy="404700"/>
          </a:xfrm>
          <a:prstGeom prst="rect">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700">
                <a:latin typeface="Century Gothic"/>
                <a:ea typeface="Century Gothic"/>
                <a:cs typeface="Century Gothic"/>
                <a:sym typeface="Century Gothic"/>
              </a:rPr>
              <a:t>Cholecalciferol (Vitamin D3) is derived from </a:t>
            </a:r>
            <a:endParaRPr sz="700">
              <a:latin typeface="Century Gothic"/>
              <a:ea typeface="Century Gothic"/>
              <a:cs typeface="Century Gothic"/>
              <a:sym typeface="Century Gothic"/>
            </a:endParaRPr>
          </a:p>
          <a:p>
            <a:pPr indent="0" lvl="0" marL="0" rtl="0" algn="ctr">
              <a:spcBef>
                <a:spcPts val="0"/>
              </a:spcBef>
              <a:spcAft>
                <a:spcPts val="0"/>
              </a:spcAft>
              <a:buNone/>
            </a:pPr>
            <a:r>
              <a:rPr lang="en" sz="700">
                <a:latin typeface="Century Gothic"/>
                <a:ea typeface="Century Gothic"/>
                <a:cs typeface="Century Gothic"/>
                <a:sym typeface="Century Gothic"/>
              </a:rPr>
              <a:t>7-dehydrocholesterol by the sunlight</a:t>
            </a:r>
            <a:endParaRPr sz="700">
              <a:latin typeface="Century Gothic"/>
              <a:ea typeface="Century Gothic"/>
              <a:cs typeface="Century Gothic"/>
              <a:sym typeface="Century Gothic"/>
            </a:endParaRPr>
          </a:p>
        </p:txBody>
      </p:sp>
      <p:sp>
        <p:nvSpPr>
          <p:cNvPr id="191" name="Google Shape;191;p22"/>
          <p:cNvSpPr/>
          <p:nvPr/>
        </p:nvSpPr>
        <p:spPr>
          <a:xfrm>
            <a:off x="27347" y="742495"/>
            <a:ext cx="1140377" cy="404610"/>
          </a:xfrm>
          <a:prstGeom prst="flowChartMerge">
            <a:avLst/>
          </a:prstGeom>
          <a:solidFill>
            <a:srgbClr val="C9DAF8"/>
          </a:solidFill>
          <a:ln>
            <a:noFill/>
          </a:ln>
        </p:spPr>
        <p:txBody>
          <a:bodyPr anchorCtr="0" anchor="t" bIns="36000" lIns="36000" spcFirstLastPara="1" rIns="36000" wrap="square" tIns="36000">
            <a:noAutofit/>
          </a:bodyPr>
          <a:lstStyle/>
          <a:p>
            <a:pPr indent="0" lvl="0" marL="0" rtl="0" algn="ctr">
              <a:spcBef>
                <a:spcPts val="0"/>
              </a:spcBef>
              <a:spcAft>
                <a:spcPts val="0"/>
              </a:spcAft>
              <a:buNone/>
            </a:pPr>
            <a:r>
              <a:rPr b="1" lang="en" sz="700">
                <a:solidFill>
                  <a:srgbClr val="FFFFFF"/>
                </a:solidFill>
                <a:latin typeface="Exo"/>
                <a:ea typeface="Exo"/>
                <a:cs typeface="Exo"/>
                <a:sym typeface="Exo"/>
              </a:rPr>
              <a:t>1</a:t>
            </a:r>
            <a:endParaRPr b="1" sz="700">
              <a:solidFill>
                <a:srgbClr val="FFFFFF"/>
              </a:solidFill>
              <a:latin typeface="Exo"/>
              <a:ea typeface="Exo"/>
              <a:cs typeface="Exo"/>
              <a:sym typeface="Exo"/>
            </a:endParaRPr>
          </a:p>
          <a:p>
            <a:pPr indent="0" lvl="0" marL="0" rtl="0" algn="ctr">
              <a:spcBef>
                <a:spcPts val="0"/>
              </a:spcBef>
              <a:spcAft>
                <a:spcPts val="0"/>
              </a:spcAft>
              <a:buNone/>
            </a:pPr>
            <a:r>
              <a:rPr b="1" lang="en" sz="900">
                <a:solidFill>
                  <a:srgbClr val="FFFFFF"/>
                </a:solidFill>
                <a:latin typeface="Century Gothic"/>
                <a:ea typeface="Century Gothic"/>
                <a:cs typeface="Century Gothic"/>
                <a:sym typeface="Century Gothic"/>
              </a:rPr>
              <a:t>in skin</a:t>
            </a:r>
            <a:endParaRPr b="1" sz="900">
              <a:solidFill>
                <a:srgbClr val="FFFFFF"/>
              </a:solidFill>
              <a:latin typeface="Century Gothic"/>
              <a:ea typeface="Century Gothic"/>
              <a:cs typeface="Century Gothic"/>
              <a:sym typeface="Century Gothic"/>
            </a:endParaRPr>
          </a:p>
        </p:txBody>
      </p:sp>
      <p:sp>
        <p:nvSpPr>
          <p:cNvPr id="192" name="Google Shape;192;p22"/>
          <p:cNvSpPr/>
          <p:nvPr/>
        </p:nvSpPr>
        <p:spPr>
          <a:xfrm>
            <a:off x="611111" y="1190717"/>
            <a:ext cx="2959500" cy="404700"/>
          </a:xfrm>
          <a:prstGeom prst="rect">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Clr>
                <a:schemeClr val="dk1"/>
              </a:buClr>
              <a:buSzPts val="1100"/>
              <a:buFont typeface="Arial"/>
              <a:buNone/>
            </a:pPr>
            <a:r>
              <a:rPr lang="en" sz="700">
                <a:solidFill>
                  <a:srgbClr val="CC0000"/>
                </a:solidFill>
                <a:latin typeface="Century Gothic"/>
                <a:ea typeface="Century Gothic"/>
                <a:cs typeface="Century Gothic"/>
                <a:sym typeface="Century Gothic"/>
              </a:rPr>
              <a:t>Cholecalciferol</a:t>
            </a:r>
            <a:r>
              <a:rPr lang="en" sz="700">
                <a:solidFill>
                  <a:schemeClr val="dk1"/>
                </a:solidFill>
                <a:latin typeface="Century Gothic"/>
                <a:ea typeface="Century Gothic"/>
                <a:cs typeface="Century Gothic"/>
                <a:sym typeface="Century Gothic"/>
              </a:rPr>
              <a:t> is converted </a:t>
            </a:r>
            <a:r>
              <a:rPr lang="en" sz="700">
                <a:solidFill>
                  <a:srgbClr val="CC0000"/>
                </a:solidFill>
                <a:latin typeface="Century Gothic"/>
                <a:ea typeface="Century Gothic"/>
                <a:cs typeface="Century Gothic"/>
                <a:sym typeface="Century Gothic"/>
              </a:rPr>
              <a:t>to</a:t>
            </a:r>
            <a:endParaRPr sz="700">
              <a:solidFill>
                <a:srgbClr val="CC0000"/>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 sz="700">
                <a:solidFill>
                  <a:srgbClr val="CC0000"/>
                </a:solidFill>
                <a:latin typeface="Century Gothic"/>
                <a:ea typeface="Century Gothic"/>
                <a:cs typeface="Century Gothic"/>
                <a:sym typeface="Century Gothic"/>
              </a:rPr>
              <a:t> </a:t>
            </a:r>
            <a:r>
              <a:rPr lang="en" sz="700">
                <a:solidFill>
                  <a:srgbClr val="CC0000"/>
                </a:solidFill>
                <a:latin typeface="Century Gothic"/>
                <a:ea typeface="Century Gothic"/>
                <a:cs typeface="Century Gothic"/>
                <a:sym typeface="Century Gothic"/>
              </a:rPr>
              <a:t>25-hydroxycholecalciferol</a:t>
            </a:r>
            <a:r>
              <a:rPr lang="en" sz="700">
                <a:solidFill>
                  <a:schemeClr val="dk1"/>
                </a:solidFill>
                <a:latin typeface="Century Gothic"/>
                <a:ea typeface="Century Gothic"/>
                <a:cs typeface="Century Gothic"/>
                <a:sym typeface="Century Gothic"/>
              </a:rPr>
              <a:t> </a:t>
            </a:r>
            <a:r>
              <a:rPr lang="en" sz="700">
                <a:solidFill>
                  <a:schemeClr val="dk1"/>
                </a:solidFill>
                <a:latin typeface="Century Gothic"/>
                <a:ea typeface="Century Gothic"/>
                <a:cs typeface="Century Gothic"/>
                <a:sym typeface="Century Gothic"/>
              </a:rPr>
              <a:t> (calcidiol) </a:t>
            </a:r>
            <a:endParaRPr sz="700">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 sz="700">
                <a:solidFill>
                  <a:schemeClr val="dk1"/>
                </a:solidFill>
                <a:latin typeface="Century Gothic"/>
                <a:ea typeface="Century Gothic"/>
                <a:cs typeface="Century Gothic"/>
                <a:sym typeface="Century Gothic"/>
              </a:rPr>
              <a:t>( the storage form which is measured in the plasma )</a:t>
            </a:r>
            <a:endParaRPr sz="700">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 sz="700">
                <a:solidFill>
                  <a:schemeClr val="dk1"/>
                </a:solidFill>
                <a:latin typeface="Century Gothic"/>
                <a:ea typeface="Century Gothic"/>
                <a:cs typeface="Century Gothic"/>
                <a:sym typeface="Century Gothic"/>
              </a:rPr>
              <a:t> by the enzyme </a:t>
            </a:r>
            <a:r>
              <a:rPr lang="en" sz="700">
                <a:solidFill>
                  <a:srgbClr val="CC0000"/>
                </a:solidFill>
                <a:latin typeface="Century Gothic"/>
                <a:ea typeface="Century Gothic"/>
                <a:cs typeface="Century Gothic"/>
                <a:sym typeface="Century Gothic"/>
              </a:rPr>
              <a:t>25-hydroxylase</a:t>
            </a:r>
            <a:endParaRPr sz="700">
              <a:latin typeface="Century Gothic"/>
              <a:ea typeface="Century Gothic"/>
              <a:cs typeface="Century Gothic"/>
              <a:sym typeface="Century Gothic"/>
            </a:endParaRPr>
          </a:p>
        </p:txBody>
      </p:sp>
      <p:sp>
        <p:nvSpPr>
          <p:cNvPr id="193" name="Google Shape;193;p22"/>
          <p:cNvSpPr/>
          <p:nvPr/>
        </p:nvSpPr>
        <p:spPr>
          <a:xfrm>
            <a:off x="27347" y="1190761"/>
            <a:ext cx="1140377" cy="404610"/>
          </a:xfrm>
          <a:prstGeom prst="flowChartMerge">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t/>
            </a:r>
            <a:endParaRPr b="1" sz="700">
              <a:solidFill>
                <a:srgbClr val="FFFFFF"/>
              </a:solidFill>
              <a:latin typeface="Exo"/>
              <a:ea typeface="Exo"/>
              <a:cs typeface="Exo"/>
              <a:sym typeface="Exo"/>
            </a:endParaRPr>
          </a:p>
          <a:p>
            <a:pPr indent="0" lvl="0" marL="0" rtl="0" algn="ctr">
              <a:spcBef>
                <a:spcPts val="0"/>
              </a:spcBef>
              <a:spcAft>
                <a:spcPts val="0"/>
              </a:spcAft>
              <a:buNone/>
            </a:pPr>
            <a:r>
              <a:rPr b="1" lang="en" sz="700">
                <a:solidFill>
                  <a:srgbClr val="FFFFFF"/>
                </a:solidFill>
                <a:latin typeface="Exo"/>
                <a:ea typeface="Exo"/>
                <a:cs typeface="Exo"/>
                <a:sym typeface="Exo"/>
              </a:rPr>
              <a:t>2</a:t>
            </a:r>
            <a:endParaRPr b="1" sz="700">
              <a:solidFill>
                <a:srgbClr val="FFFFFF"/>
              </a:solidFill>
              <a:latin typeface="Exo"/>
              <a:ea typeface="Exo"/>
              <a:cs typeface="Exo"/>
              <a:sym typeface="Exo"/>
            </a:endParaRPr>
          </a:p>
          <a:p>
            <a:pPr indent="0" lvl="0" marL="0" rtl="0" algn="ctr">
              <a:spcBef>
                <a:spcPts val="0"/>
              </a:spcBef>
              <a:spcAft>
                <a:spcPts val="0"/>
              </a:spcAft>
              <a:buNone/>
            </a:pPr>
            <a:r>
              <a:rPr b="1" lang="en" sz="900">
                <a:solidFill>
                  <a:schemeClr val="lt1"/>
                </a:solidFill>
                <a:latin typeface="Century Gothic"/>
                <a:ea typeface="Century Gothic"/>
                <a:cs typeface="Century Gothic"/>
                <a:sym typeface="Century Gothic"/>
              </a:rPr>
              <a:t>in liver</a:t>
            </a:r>
            <a:endParaRPr b="1" sz="700">
              <a:solidFill>
                <a:srgbClr val="FFFFFF"/>
              </a:solidFill>
              <a:latin typeface="Exo"/>
              <a:ea typeface="Exo"/>
              <a:cs typeface="Exo"/>
              <a:sym typeface="Exo"/>
            </a:endParaRPr>
          </a:p>
        </p:txBody>
      </p:sp>
      <p:sp>
        <p:nvSpPr>
          <p:cNvPr id="194" name="Google Shape;194;p22"/>
          <p:cNvSpPr/>
          <p:nvPr/>
        </p:nvSpPr>
        <p:spPr>
          <a:xfrm>
            <a:off x="611094" y="1639026"/>
            <a:ext cx="2959500" cy="404700"/>
          </a:xfrm>
          <a:prstGeom prst="rect">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700">
                <a:latin typeface="Century Gothic"/>
                <a:ea typeface="Century Gothic"/>
                <a:cs typeface="Century Gothic"/>
                <a:sym typeface="Century Gothic"/>
              </a:rPr>
              <a:t>The </a:t>
            </a:r>
            <a:r>
              <a:rPr lang="en" sz="700">
                <a:solidFill>
                  <a:srgbClr val="CC0000"/>
                </a:solidFill>
                <a:latin typeface="Century Gothic"/>
                <a:ea typeface="Century Gothic"/>
                <a:cs typeface="Century Gothic"/>
                <a:sym typeface="Century Gothic"/>
              </a:rPr>
              <a:t>1-a-hydroxylase</a:t>
            </a:r>
            <a:r>
              <a:rPr lang="en" sz="700">
                <a:latin typeface="Century Gothic"/>
                <a:ea typeface="Century Gothic"/>
                <a:cs typeface="Century Gothic"/>
                <a:sym typeface="Century Gothic"/>
              </a:rPr>
              <a:t> enzyme converts</a:t>
            </a:r>
            <a:endParaRPr sz="700">
              <a:latin typeface="Century Gothic"/>
              <a:ea typeface="Century Gothic"/>
              <a:cs typeface="Century Gothic"/>
              <a:sym typeface="Century Gothic"/>
            </a:endParaRPr>
          </a:p>
          <a:p>
            <a:pPr indent="0" lvl="0" marL="0" rtl="0" algn="ctr">
              <a:spcBef>
                <a:spcPts val="0"/>
              </a:spcBef>
              <a:spcAft>
                <a:spcPts val="0"/>
              </a:spcAft>
              <a:buNone/>
            </a:pPr>
            <a:r>
              <a:rPr lang="en" sz="700">
                <a:solidFill>
                  <a:srgbClr val="CC0000"/>
                </a:solidFill>
                <a:latin typeface="Century Gothic"/>
                <a:ea typeface="Century Gothic"/>
                <a:cs typeface="Century Gothic"/>
                <a:sym typeface="Century Gothic"/>
              </a:rPr>
              <a:t>25-hydroxycholecalciferol to </a:t>
            </a:r>
            <a:endParaRPr sz="700">
              <a:solidFill>
                <a:srgbClr val="CC0000"/>
              </a:solidFill>
              <a:latin typeface="Century Gothic"/>
              <a:ea typeface="Century Gothic"/>
              <a:cs typeface="Century Gothic"/>
              <a:sym typeface="Century Gothic"/>
            </a:endParaRPr>
          </a:p>
          <a:p>
            <a:pPr indent="0" lvl="0" marL="0" rtl="0" algn="ctr">
              <a:spcBef>
                <a:spcPts val="0"/>
              </a:spcBef>
              <a:spcAft>
                <a:spcPts val="0"/>
              </a:spcAft>
              <a:buNone/>
            </a:pPr>
            <a:r>
              <a:rPr lang="en" sz="700">
                <a:solidFill>
                  <a:srgbClr val="CC0000"/>
                </a:solidFill>
                <a:latin typeface="Century Gothic"/>
                <a:ea typeface="Century Gothic"/>
                <a:cs typeface="Century Gothic"/>
                <a:sym typeface="Century Gothic"/>
              </a:rPr>
              <a:t>1,25-dihydroxycholecalciferol (biologically active)</a:t>
            </a:r>
            <a:endParaRPr sz="700">
              <a:latin typeface="Century Gothic"/>
              <a:ea typeface="Century Gothic"/>
              <a:cs typeface="Century Gothic"/>
              <a:sym typeface="Century Gothic"/>
            </a:endParaRPr>
          </a:p>
        </p:txBody>
      </p:sp>
      <p:sp>
        <p:nvSpPr>
          <p:cNvPr id="195" name="Google Shape;195;p22"/>
          <p:cNvSpPr/>
          <p:nvPr/>
        </p:nvSpPr>
        <p:spPr>
          <a:xfrm>
            <a:off x="27329" y="1639069"/>
            <a:ext cx="1140377" cy="404610"/>
          </a:xfrm>
          <a:prstGeom prst="flowChartMerge">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t/>
            </a:r>
            <a:endParaRPr b="1" sz="800">
              <a:solidFill>
                <a:srgbClr val="FFFFFF"/>
              </a:solidFill>
              <a:latin typeface="Exo"/>
              <a:ea typeface="Exo"/>
              <a:cs typeface="Exo"/>
              <a:sym typeface="Exo"/>
            </a:endParaRPr>
          </a:p>
          <a:p>
            <a:pPr indent="0" lvl="0" marL="0" rtl="0" algn="ctr">
              <a:spcBef>
                <a:spcPts val="0"/>
              </a:spcBef>
              <a:spcAft>
                <a:spcPts val="0"/>
              </a:spcAft>
              <a:buNone/>
            </a:pPr>
            <a:r>
              <a:rPr b="1" lang="en" sz="800">
                <a:solidFill>
                  <a:srgbClr val="FFFFFF"/>
                </a:solidFill>
                <a:latin typeface="Exo"/>
                <a:ea typeface="Exo"/>
                <a:cs typeface="Exo"/>
                <a:sym typeface="Exo"/>
              </a:rPr>
              <a:t>3</a:t>
            </a:r>
            <a:endParaRPr b="1" sz="800">
              <a:solidFill>
                <a:srgbClr val="FFFFFF"/>
              </a:solidFill>
              <a:latin typeface="Exo"/>
              <a:ea typeface="Exo"/>
              <a:cs typeface="Exo"/>
              <a:sym typeface="Exo"/>
            </a:endParaRPr>
          </a:p>
          <a:p>
            <a:pPr indent="0" lvl="0" marL="0" rtl="0" algn="ctr">
              <a:spcBef>
                <a:spcPts val="0"/>
              </a:spcBef>
              <a:spcAft>
                <a:spcPts val="0"/>
              </a:spcAft>
              <a:buNone/>
            </a:pPr>
            <a:r>
              <a:rPr b="1" lang="en" sz="800">
                <a:solidFill>
                  <a:schemeClr val="lt1"/>
                </a:solidFill>
                <a:latin typeface="Century Gothic"/>
                <a:ea typeface="Century Gothic"/>
                <a:cs typeface="Century Gothic"/>
                <a:sym typeface="Century Gothic"/>
              </a:rPr>
              <a:t>in kidney </a:t>
            </a:r>
            <a:endParaRPr b="1" sz="800">
              <a:solidFill>
                <a:srgbClr val="FFFFFF"/>
              </a:solidFill>
              <a:latin typeface="Exo"/>
              <a:ea typeface="Exo"/>
              <a:cs typeface="Exo"/>
              <a:sym typeface="Exo"/>
            </a:endParaRPr>
          </a:p>
        </p:txBody>
      </p:sp>
      <p:sp>
        <p:nvSpPr>
          <p:cNvPr id="196" name="Google Shape;196;p22"/>
          <p:cNvSpPr/>
          <p:nvPr/>
        </p:nvSpPr>
        <p:spPr>
          <a:xfrm>
            <a:off x="611094" y="2087378"/>
            <a:ext cx="2959500" cy="404700"/>
          </a:xfrm>
          <a:prstGeom prst="rect">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Clr>
                <a:schemeClr val="dk1"/>
              </a:buClr>
              <a:buSzPts val="1100"/>
              <a:buFont typeface="Arial"/>
              <a:buNone/>
            </a:pPr>
            <a:r>
              <a:rPr lang="en" sz="700">
                <a:solidFill>
                  <a:schemeClr val="dk1"/>
                </a:solidFill>
                <a:latin typeface="Century Gothic"/>
                <a:ea typeface="Century Gothic"/>
                <a:cs typeface="Century Gothic"/>
                <a:sym typeface="Century Gothic"/>
              </a:rPr>
              <a:t>Active vitamin D is transported in blood by</a:t>
            </a:r>
            <a:endParaRPr sz="700">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 sz="700">
                <a:solidFill>
                  <a:schemeClr val="dk1"/>
                </a:solidFill>
                <a:latin typeface="Century Gothic"/>
                <a:ea typeface="Century Gothic"/>
                <a:cs typeface="Century Gothic"/>
                <a:sym typeface="Century Gothic"/>
              </a:rPr>
              <a:t>gc-globulin protein</a:t>
            </a:r>
            <a:endParaRPr sz="700">
              <a:latin typeface="Exo"/>
              <a:ea typeface="Exo"/>
              <a:cs typeface="Exo"/>
              <a:sym typeface="Exo"/>
            </a:endParaRPr>
          </a:p>
        </p:txBody>
      </p:sp>
      <p:sp>
        <p:nvSpPr>
          <p:cNvPr id="197" name="Google Shape;197;p22"/>
          <p:cNvSpPr/>
          <p:nvPr/>
        </p:nvSpPr>
        <p:spPr>
          <a:xfrm>
            <a:off x="27329" y="2087421"/>
            <a:ext cx="1140377" cy="404610"/>
          </a:xfrm>
          <a:prstGeom prst="flowChartMerge">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700">
                <a:solidFill>
                  <a:srgbClr val="FFFFFF"/>
                </a:solidFill>
                <a:latin typeface="Exo"/>
                <a:ea typeface="Exo"/>
                <a:cs typeface="Exo"/>
                <a:sym typeface="Exo"/>
              </a:rPr>
              <a:t>4</a:t>
            </a:r>
            <a:endParaRPr b="1" sz="700">
              <a:solidFill>
                <a:srgbClr val="FFFFFF"/>
              </a:solidFill>
              <a:latin typeface="Exo"/>
              <a:ea typeface="Exo"/>
              <a:cs typeface="Exo"/>
              <a:sym typeface="Exo"/>
            </a:endParaRPr>
          </a:p>
        </p:txBody>
      </p:sp>
      <p:sp>
        <p:nvSpPr>
          <p:cNvPr id="198" name="Google Shape;198;p22"/>
          <p:cNvSpPr txBox="1"/>
          <p:nvPr/>
        </p:nvSpPr>
        <p:spPr>
          <a:xfrm>
            <a:off x="5469625" y="2008450"/>
            <a:ext cx="275700" cy="2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700">
                <a:latin typeface="Exo"/>
                <a:ea typeface="Exo"/>
                <a:cs typeface="Exo"/>
                <a:sym typeface="Exo"/>
              </a:rPr>
              <a:t>1</a:t>
            </a:r>
            <a:endParaRPr b="1"/>
          </a:p>
        </p:txBody>
      </p:sp>
      <p:sp>
        <p:nvSpPr>
          <p:cNvPr id="199" name="Google Shape;199;p22"/>
          <p:cNvSpPr txBox="1"/>
          <p:nvPr/>
        </p:nvSpPr>
        <p:spPr>
          <a:xfrm>
            <a:off x="5091575" y="2689324"/>
            <a:ext cx="275700" cy="4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700">
                <a:latin typeface="Exo"/>
                <a:ea typeface="Exo"/>
                <a:cs typeface="Exo"/>
                <a:sym typeface="Exo"/>
              </a:rPr>
              <a:t>2</a:t>
            </a:r>
            <a:endParaRPr/>
          </a:p>
        </p:txBody>
      </p:sp>
      <p:sp>
        <p:nvSpPr>
          <p:cNvPr id="200" name="Google Shape;200;p22"/>
          <p:cNvSpPr txBox="1"/>
          <p:nvPr/>
        </p:nvSpPr>
        <p:spPr>
          <a:xfrm flipH="1">
            <a:off x="6072700" y="2729825"/>
            <a:ext cx="333900" cy="32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700">
                <a:latin typeface="Exo"/>
                <a:ea typeface="Exo"/>
                <a:cs typeface="Exo"/>
                <a:sym typeface="Exo"/>
              </a:rPr>
              <a:t>3</a:t>
            </a:r>
            <a:endParaRPr/>
          </a:p>
        </p:txBody>
      </p:sp>
      <p:sp>
        <p:nvSpPr>
          <p:cNvPr id="201" name="Google Shape;201;p22"/>
          <p:cNvSpPr txBox="1"/>
          <p:nvPr/>
        </p:nvSpPr>
        <p:spPr>
          <a:xfrm>
            <a:off x="5440525" y="3557900"/>
            <a:ext cx="333900" cy="26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700">
                <a:latin typeface="Exo"/>
                <a:ea typeface="Exo"/>
                <a:cs typeface="Exo"/>
                <a:sym typeface="Exo"/>
              </a:rPr>
              <a:t>4</a:t>
            </a:r>
            <a:endParaRPr/>
          </a:p>
        </p:txBody>
      </p:sp>
      <p:sp>
        <p:nvSpPr>
          <p:cNvPr id="202" name="Google Shape;202;p22"/>
          <p:cNvSpPr txBox="1"/>
          <p:nvPr/>
        </p:nvSpPr>
        <p:spPr>
          <a:xfrm>
            <a:off x="-231979" y="2091396"/>
            <a:ext cx="3684900" cy="42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700">
              <a:latin typeface="Century Gothic"/>
              <a:ea typeface="Century Gothic"/>
              <a:cs typeface="Century Gothic"/>
              <a:sym typeface="Century Gothic"/>
            </a:endParaRPr>
          </a:p>
        </p:txBody>
      </p:sp>
      <p:sp>
        <p:nvSpPr>
          <p:cNvPr id="203" name="Google Shape;203;p22"/>
          <p:cNvSpPr/>
          <p:nvPr/>
        </p:nvSpPr>
        <p:spPr>
          <a:xfrm flipH="1" rot="-5400000">
            <a:off x="33467" y="359790"/>
            <a:ext cx="263575" cy="275805"/>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204" name="Google Shape;204;p22"/>
          <p:cNvSpPr/>
          <p:nvPr/>
        </p:nvSpPr>
        <p:spPr>
          <a:xfrm>
            <a:off x="189423" y="521506"/>
            <a:ext cx="1851600" cy="28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Century Gothic"/>
                <a:ea typeface="Century Gothic"/>
                <a:cs typeface="Century Gothic"/>
                <a:sym typeface="Century Gothic"/>
              </a:rPr>
              <a:t>Vitamin D Metabolism</a:t>
            </a:r>
            <a:endParaRPr b="1" sz="1000">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05" name="Google Shape;205;p22"/>
          <p:cNvSpPr/>
          <p:nvPr/>
        </p:nvSpPr>
        <p:spPr>
          <a:xfrm flipH="1" rot="-5400000">
            <a:off x="49385" y="2562860"/>
            <a:ext cx="263575" cy="275805"/>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206" name="Google Shape;206;p22"/>
          <p:cNvSpPr/>
          <p:nvPr/>
        </p:nvSpPr>
        <p:spPr>
          <a:xfrm>
            <a:off x="880667" y="3242325"/>
            <a:ext cx="3087600" cy="212400"/>
          </a:xfrm>
          <a:prstGeom prst="roundRect">
            <a:avLst>
              <a:gd fmla="val 16667" name="adj"/>
            </a:avLst>
          </a:prstGeom>
          <a:solidFill>
            <a:srgbClr val="6D9EEB"/>
          </a:solid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b="1" lang="en" sz="1000">
                <a:solidFill>
                  <a:srgbClr val="FFFFFF"/>
                </a:solidFill>
                <a:latin typeface="Century Gothic"/>
                <a:ea typeface="Century Gothic"/>
                <a:cs typeface="Century Gothic"/>
                <a:sym typeface="Century Gothic"/>
              </a:rPr>
              <a:t>Activity of 1-a-hydroxylase in kidneys</a:t>
            </a:r>
            <a:endParaRPr sz="1000">
              <a:solidFill>
                <a:srgbClr val="FFFFFF"/>
              </a:solidFill>
              <a:latin typeface="Century Gothic"/>
              <a:ea typeface="Century Gothic"/>
              <a:cs typeface="Century Gothic"/>
              <a:sym typeface="Century Gothic"/>
            </a:endParaRPr>
          </a:p>
        </p:txBody>
      </p:sp>
      <p:cxnSp>
        <p:nvCxnSpPr>
          <p:cNvPr id="207" name="Google Shape;207;p22"/>
          <p:cNvCxnSpPr>
            <a:stCxn id="206" idx="2"/>
            <a:endCxn id="208" idx="0"/>
          </p:cNvCxnSpPr>
          <p:nvPr/>
        </p:nvCxnSpPr>
        <p:spPr>
          <a:xfrm flipH="1" rot="-5400000">
            <a:off x="3073967" y="2805225"/>
            <a:ext cx="264300" cy="1563300"/>
          </a:xfrm>
          <a:prstGeom prst="bentConnector3">
            <a:avLst>
              <a:gd fmla="val 50003" name="adj1"/>
            </a:avLst>
          </a:prstGeom>
          <a:noFill/>
          <a:ln cap="flat" cmpd="sng" w="9525">
            <a:solidFill>
              <a:srgbClr val="434343"/>
            </a:solidFill>
            <a:prstDash val="solid"/>
            <a:round/>
            <a:headEnd len="med" w="med" type="none"/>
            <a:tailEnd len="med" w="med" type="none"/>
          </a:ln>
        </p:spPr>
      </p:cxnSp>
      <p:cxnSp>
        <p:nvCxnSpPr>
          <p:cNvPr id="209" name="Google Shape;209;p22"/>
          <p:cNvCxnSpPr>
            <a:stCxn id="206" idx="2"/>
            <a:endCxn id="210" idx="0"/>
          </p:cNvCxnSpPr>
          <p:nvPr/>
        </p:nvCxnSpPr>
        <p:spPr>
          <a:xfrm rot="5400000">
            <a:off x="1395017" y="2697975"/>
            <a:ext cx="272700" cy="1786200"/>
          </a:xfrm>
          <a:prstGeom prst="bentConnector3">
            <a:avLst>
              <a:gd fmla="val 49998" name="adj1"/>
            </a:avLst>
          </a:prstGeom>
          <a:noFill/>
          <a:ln cap="flat" cmpd="sng" w="9525">
            <a:solidFill>
              <a:srgbClr val="434343"/>
            </a:solidFill>
            <a:prstDash val="solid"/>
            <a:round/>
            <a:headEnd len="med" w="med" type="none"/>
            <a:tailEnd len="med" w="med" type="none"/>
          </a:ln>
        </p:spPr>
      </p:cxnSp>
      <p:sp>
        <p:nvSpPr>
          <p:cNvPr id="210" name="Google Shape;210;p22"/>
          <p:cNvSpPr/>
          <p:nvPr/>
        </p:nvSpPr>
        <p:spPr>
          <a:xfrm>
            <a:off x="43283" y="3727528"/>
            <a:ext cx="1190100" cy="212400"/>
          </a:xfrm>
          <a:prstGeom prst="roundRect">
            <a:avLst>
              <a:gd fmla="val 16667" name="adj"/>
            </a:avLst>
          </a:prstGeom>
          <a:solidFill>
            <a:srgbClr val="F3F3F3"/>
          </a:solid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lang="en" sz="700">
                <a:latin typeface="Century Gothic"/>
                <a:ea typeface="Century Gothic"/>
                <a:cs typeface="Century Gothic"/>
                <a:sym typeface="Century Gothic"/>
              </a:rPr>
              <a:t>Directly Increased </a:t>
            </a:r>
            <a:endParaRPr sz="700">
              <a:latin typeface="Century Gothic"/>
              <a:ea typeface="Century Gothic"/>
              <a:cs typeface="Century Gothic"/>
              <a:sym typeface="Century Gothic"/>
            </a:endParaRPr>
          </a:p>
        </p:txBody>
      </p:sp>
      <p:sp>
        <p:nvSpPr>
          <p:cNvPr id="208" name="Google Shape;208;p22"/>
          <p:cNvSpPr/>
          <p:nvPr/>
        </p:nvSpPr>
        <p:spPr>
          <a:xfrm>
            <a:off x="3392856" y="3719130"/>
            <a:ext cx="1190100" cy="215700"/>
          </a:xfrm>
          <a:prstGeom prst="roundRect">
            <a:avLst>
              <a:gd fmla="val 16667" name="adj"/>
            </a:avLst>
          </a:prstGeom>
          <a:solidFill>
            <a:srgbClr val="F3F3F3"/>
          </a:solid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lang="en" sz="700">
                <a:latin typeface="Century Gothic"/>
                <a:ea typeface="Century Gothic"/>
                <a:cs typeface="Century Gothic"/>
                <a:sym typeface="Century Gothic"/>
              </a:rPr>
              <a:t>Indirectly Increased </a:t>
            </a:r>
            <a:endParaRPr sz="700">
              <a:latin typeface="Century Gothic"/>
              <a:ea typeface="Century Gothic"/>
              <a:cs typeface="Century Gothic"/>
              <a:sym typeface="Century Gothic"/>
            </a:endParaRPr>
          </a:p>
        </p:txBody>
      </p:sp>
      <p:sp>
        <p:nvSpPr>
          <p:cNvPr id="211" name="Google Shape;211;p22"/>
          <p:cNvSpPr/>
          <p:nvPr/>
        </p:nvSpPr>
        <p:spPr>
          <a:xfrm>
            <a:off x="3440021" y="3991709"/>
            <a:ext cx="1095900" cy="609300"/>
          </a:xfrm>
          <a:prstGeom prst="roundRect">
            <a:avLst>
              <a:gd fmla="val 16667" name="adj"/>
            </a:avLst>
          </a:prstGeom>
          <a:no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Via increased parathyroid hormone (PTH)</a:t>
            </a:r>
            <a:endParaRPr sz="800">
              <a:latin typeface="Century Gothic"/>
              <a:ea typeface="Century Gothic"/>
              <a:cs typeface="Century Gothic"/>
              <a:sym typeface="Century Gothic"/>
            </a:endParaRPr>
          </a:p>
          <a:p>
            <a:pPr indent="0" lvl="0" marL="0" rtl="0" algn="l">
              <a:spcBef>
                <a:spcPts val="0"/>
              </a:spcBef>
              <a:spcAft>
                <a:spcPts val="0"/>
              </a:spcAft>
              <a:buNone/>
            </a:pPr>
            <a:r>
              <a:rPr lang="en" sz="800">
                <a:latin typeface="Century Gothic"/>
                <a:ea typeface="Century Gothic"/>
                <a:cs typeface="Century Gothic"/>
                <a:sym typeface="Century Gothic"/>
              </a:rPr>
              <a:t>due to low plasma calcium</a:t>
            </a:r>
            <a:endParaRPr sz="800">
              <a:latin typeface="Century Gothic"/>
              <a:ea typeface="Century Gothic"/>
              <a:cs typeface="Century Gothic"/>
              <a:sym typeface="Century Gothic"/>
            </a:endParaRPr>
          </a:p>
        </p:txBody>
      </p:sp>
      <p:cxnSp>
        <p:nvCxnSpPr>
          <p:cNvPr id="212" name="Google Shape;212;p22"/>
          <p:cNvCxnSpPr>
            <a:stCxn id="208" idx="2"/>
            <a:endCxn id="211" idx="0"/>
          </p:cNvCxnSpPr>
          <p:nvPr/>
        </p:nvCxnSpPr>
        <p:spPr>
          <a:xfrm>
            <a:off x="3987906" y="3934830"/>
            <a:ext cx="0" cy="57000"/>
          </a:xfrm>
          <a:prstGeom prst="straightConnector1">
            <a:avLst/>
          </a:prstGeom>
          <a:noFill/>
          <a:ln cap="flat" cmpd="sng" w="9525">
            <a:solidFill>
              <a:schemeClr val="dk2"/>
            </a:solidFill>
            <a:prstDash val="solid"/>
            <a:round/>
            <a:headEnd len="med" w="med" type="none"/>
            <a:tailEnd len="med" w="med" type="none"/>
          </a:ln>
        </p:spPr>
      </p:cxnSp>
      <p:sp>
        <p:nvSpPr>
          <p:cNvPr id="213" name="Google Shape;213;p22"/>
          <p:cNvSpPr/>
          <p:nvPr/>
        </p:nvSpPr>
        <p:spPr>
          <a:xfrm>
            <a:off x="90460" y="3991722"/>
            <a:ext cx="1095900" cy="609300"/>
          </a:xfrm>
          <a:prstGeom prst="roundRect">
            <a:avLst>
              <a:gd fmla="val 16667" name="adj"/>
            </a:avLst>
          </a:prstGeom>
          <a:no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Due to low plasma phosphate</a:t>
            </a:r>
            <a:endParaRPr sz="800">
              <a:latin typeface="Century Gothic"/>
              <a:ea typeface="Century Gothic"/>
              <a:cs typeface="Century Gothic"/>
              <a:sym typeface="Century Gothic"/>
            </a:endParaRPr>
          </a:p>
        </p:txBody>
      </p:sp>
      <p:cxnSp>
        <p:nvCxnSpPr>
          <p:cNvPr id="214" name="Google Shape;214;p22"/>
          <p:cNvCxnSpPr>
            <a:stCxn id="210" idx="2"/>
            <a:endCxn id="213" idx="0"/>
          </p:cNvCxnSpPr>
          <p:nvPr/>
        </p:nvCxnSpPr>
        <p:spPr>
          <a:xfrm>
            <a:off x="638333" y="3939928"/>
            <a:ext cx="0" cy="51900"/>
          </a:xfrm>
          <a:prstGeom prst="straightConnector1">
            <a:avLst/>
          </a:prstGeom>
          <a:noFill/>
          <a:ln cap="flat" cmpd="sng" w="9525">
            <a:solidFill>
              <a:schemeClr val="dk2"/>
            </a:solidFill>
            <a:prstDash val="solid"/>
            <a:round/>
            <a:headEnd len="med" w="med" type="none"/>
            <a:tailEnd len="med" w="med" type="none"/>
          </a:ln>
        </p:spPr>
      </p:cxnSp>
      <p:sp>
        <p:nvSpPr>
          <p:cNvPr id="215" name="Google Shape;215;p22"/>
          <p:cNvSpPr txBox="1"/>
          <p:nvPr/>
        </p:nvSpPr>
        <p:spPr>
          <a:xfrm>
            <a:off x="21" y="2785663"/>
            <a:ext cx="48489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CC0000"/>
                </a:solidFill>
                <a:latin typeface="Century Gothic"/>
                <a:ea typeface="Century Gothic"/>
                <a:cs typeface="Century Gothic"/>
                <a:sym typeface="Century Gothic"/>
              </a:rPr>
              <a:t>- </a:t>
            </a:r>
            <a:r>
              <a:rPr lang="en" sz="800">
                <a:solidFill>
                  <a:srgbClr val="CC0000"/>
                </a:solidFill>
                <a:latin typeface="Century Gothic"/>
                <a:ea typeface="Century Gothic"/>
                <a:cs typeface="Century Gothic"/>
                <a:sym typeface="Century Gothic"/>
              </a:rPr>
              <a:t>Vitamin D synthesis is tightly regulated by </a:t>
            </a:r>
            <a:r>
              <a:rPr lang="en" sz="800">
                <a:solidFill>
                  <a:srgbClr val="CC0000"/>
                </a:solidFill>
                <a:latin typeface="Century Gothic"/>
                <a:ea typeface="Century Gothic"/>
                <a:cs typeface="Century Gothic"/>
                <a:sym typeface="Century Gothic"/>
              </a:rPr>
              <a:t>plasma</a:t>
            </a:r>
            <a:r>
              <a:rPr lang="en" sz="800">
                <a:solidFill>
                  <a:srgbClr val="CC0000"/>
                </a:solidFill>
                <a:latin typeface="Century Gothic"/>
                <a:ea typeface="Century Gothic"/>
                <a:cs typeface="Century Gothic"/>
                <a:sym typeface="Century Gothic"/>
              </a:rPr>
              <a:t> levels of phosphate and calcium</a:t>
            </a:r>
            <a:endParaRPr sz="800">
              <a:solidFill>
                <a:srgbClr val="CC0000"/>
              </a:solidFill>
              <a:latin typeface="Century Gothic"/>
              <a:ea typeface="Century Gothic"/>
              <a:cs typeface="Century Gothic"/>
              <a:sym typeface="Century Gothic"/>
            </a:endParaRPr>
          </a:p>
        </p:txBody>
      </p:sp>
      <p:sp>
        <p:nvSpPr>
          <p:cNvPr id="216" name="Google Shape;216;p22"/>
          <p:cNvSpPr txBox="1"/>
          <p:nvPr/>
        </p:nvSpPr>
        <p:spPr>
          <a:xfrm>
            <a:off x="90438" y="4652815"/>
            <a:ext cx="4419900" cy="12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 </a:t>
            </a:r>
            <a:r>
              <a:rPr lang="en" sz="800">
                <a:latin typeface="Century Gothic"/>
                <a:ea typeface="Century Gothic"/>
                <a:cs typeface="Century Gothic"/>
                <a:sym typeface="Century Gothic"/>
              </a:rPr>
              <a:t>Vitamin D has essential role in calcium homeostasi</a:t>
            </a:r>
            <a:r>
              <a:rPr lang="en" sz="800">
                <a:latin typeface="Century Gothic"/>
                <a:ea typeface="Century Gothic"/>
                <a:cs typeface="Century Gothic"/>
                <a:sym typeface="Century Gothic"/>
              </a:rPr>
              <a:t>s</a:t>
            </a:r>
            <a:endParaRPr sz="800">
              <a:latin typeface="Century Gothic"/>
              <a:ea typeface="Century Gothic"/>
              <a:cs typeface="Century Gothic"/>
              <a:sym typeface="Century Gothic"/>
            </a:endParaRPr>
          </a:p>
          <a:p>
            <a:pPr indent="0" lvl="0" marL="0" rtl="0" algn="l">
              <a:spcBef>
                <a:spcPts val="0"/>
              </a:spcBef>
              <a:spcAft>
                <a:spcPts val="0"/>
              </a:spcAft>
              <a:buNone/>
            </a:pPr>
            <a:r>
              <a:rPr lang="en" sz="800">
                <a:latin typeface="Century Gothic"/>
                <a:ea typeface="Century Gothic"/>
                <a:cs typeface="Century Gothic"/>
                <a:sym typeface="Century Gothic"/>
              </a:rPr>
              <a:t>- </a:t>
            </a:r>
            <a:r>
              <a:rPr lang="en" sz="800">
                <a:latin typeface="Century Gothic"/>
                <a:ea typeface="Century Gothic"/>
                <a:cs typeface="Century Gothic"/>
                <a:sym typeface="Century Gothic"/>
              </a:rPr>
              <a:t>Calcium homeostasis is maintained by parathyroid hormone (PTH) and calcitonin</a:t>
            </a:r>
            <a:endParaRPr sz="800">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17" name="Google Shape;217;p22"/>
          <p:cNvSpPr/>
          <p:nvPr/>
        </p:nvSpPr>
        <p:spPr>
          <a:xfrm flipH="1" rot="-5400000">
            <a:off x="3724359" y="359790"/>
            <a:ext cx="263575" cy="275805"/>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218" name="Google Shape;218;p22"/>
          <p:cNvSpPr/>
          <p:nvPr/>
        </p:nvSpPr>
        <p:spPr>
          <a:xfrm>
            <a:off x="3844950" y="443693"/>
            <a:ext cx="1851600" cy="28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latin typeface="Century Gothic"/>
              <a:ea typeface="Century Gothic"/>
              <a:cs typeface="Century Gothic"/>
              <a:sym typeface="Century Gothic"/>
            </a:endParaRPr>
          </a:p>
          <a:p>
            <a:pPr indent="0" lvl="0" marL="0" rtl="0" algn="l">
              <a:spcBef>
                <a:spcPts val="0"/>
              </a:spcBef>
              <a:spcAft>
                <a:spcPts val="0"/>
              </a:spcAft>
              <a:buNone/>
            </a:pPr>
            <a:r>
              <a:rPr b="1" lang="en" sz="1000">
                <a:latin typeface="Century Gothic"/>
                <a:ea typeface="Century Gothic"/>
                <a:cs typeface="Century Gothic"/>
                <a:sym typeface="Century Gothic"/>
              </a:rPr>
              <a:t>Vitamin D Action</a:t>
            </a:r>
            <a:endParaRPr b="1"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p:txBody>
      </p:sp>
      <p:sp>
        <p:nvSpPr>
          <p:cNvPr id="219" name="Google Shape;219;p22"/>
          <p:cNvSpPr/>
          <p:nvPr/>
        </p:nvSpPr>
        <p:spPr>
          <a:xfrm>
            <a:off x="3780750" y="1131486"/>
            <a:ext cx="1419900" cy="480900"/>
          </a:xfrm>
          <a:prstGeom prst="roundRect">
            <a:avLst>
              <a:gd fmla="val 16667" name="adj"/>
            </a:avLst>
          </a:prstGeom>
          <a:solidFill>
            <a:schemeClr val="lt2"/>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rPr lang="en" sz="800">
                <a:latin typeface="Century Gothic"/>
                <a:ea typeface="Century Gothic"/>
                <a:cs typeface="Century Gothic"/>
                <a:sym typeface="Century Gothic"/>
              </a:rPr>
              <a:t>It binds to intracellular receptor proteins</a:t>
            </a:r>
            <a:endParaRPr sz="800">
              <a:latin typeface="Century Gothic"/>
              <a:ea typeface="Century Gothic"/>
              <a:cs typeface="Century Gothic"/>
              <a:sym typeface="Century Gothic"/>
            </a:endParaRPr>
          </a:p>
        </p:txBody>
      </p:sp>
      <p:sp>
        <p:nvSpPr>
          <p:cNvPr id="220" name="Google Shape;220;p22"/>
          <p:cNvSpPr/>
          <p:nvPr/>
        </p:nvSpPr>
        <p:spPr>
          <a:xfrm>
            <a:off x="5508323" y="1131486"/>
            <a:ext cx="1419900" cy="480900"/>
          </a:xfrm>
          <a:prstGeom prst="roundRect">
            <a:avLst>
              <a:gd fmla="val 16667" name="adj"/>
            </a:avLst>
          </a:prstGeom>
          <a:solidFill>
            <a:schemeClr val="lt2"/>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rPr lang="en" sz="800">
                <a:latin typeface="Century Gothic"/>
                <a:ea typeface="Century Gothic"/>
                <a:cs typeface="Century Gothic"/>
                <a:sym typeface="Century Gothic"/>
              </a:rPr>
              <a:t>The receptor complex interacts with target DNA in cell nucleus</a:t>
            </a:r>
            <a:endParaRPr sz="800">
              <a:latin typeface="Century Gothic"/>
              <a:ea typeface="Century Gothic"/>
              <a:cs typeface="Century Gothic"/>
              <a:sym typeface="Century Gothic"/>
            </a:endParaRPr>
          </a:p>
        </p:txBody>
      </p:sp>
      <p:sp>
        <p:nvSpPr>
          <p:cNvPr id="221" name="Google Shape;221;p22"/>
          <p:cNvSpPr/>
          <p:nvPr/>
        </p:nvSpPr>
        <p:spPr>
          <a:xfrm>
            <a:off x="7274289" y="1131475"/>
            <a:ext cx="1419900" cy="480900"/>
          </a:xfrm>
          <a:prstGeom prst="roundRect">
            <a:avLst>
              <a:gd fmla="val 16667" name="adj"/>
            </a:avLst>
          </a:prstGeom>
          <a:solidFill>
            <a:schemeClr val="lt2"/>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rPr lang="en" sz="800">
                <a:latin typeface="Century Gothic"/>
                <a:ea typeface="Century Gothic"/>
                <a:cs typeface="Century Gothic"/>
                <a:sym typeface="Century Gothic"/>
              </a:rPr>
              <a:t>This stimulates or represses gene expression</a:t>
            </a:r>
            <a:endParaRPr sz="800">
              <a:latin typeface="Century Gothic"/>
              <a:ea typeface="Century Gothic"/>
              <a:cs typeface="Century Gothic"/>
              <a:sym typeface="Century Gothic"/>
            </a:endParaRPr>
          </a:p>
        </p:txBody>
      </p:sp>
      <p:sp>
        <p:nvSpPr>
          <p:cNvPr id="222" name="Google Shape;222;p22"/>
          <p:cNvSpPr/>
          <p:nvPr/>
        </p:nvSpPr>
        <p:spPr>
          <a:xfrm>
            <a:off x="4261695" y="1663683"/>
            <a:ext cx="1579200" cy="215700"/>
          </a:xfrm>
          <a:prstGeom prst="curvedUpArrow">
            <a:avLst>
              <a:gd fmla="val 25000" name="adj1"/>
              <a:gd fmla="val 50000" name="adj2"/>
              <a:gd fmla="val 25000" name="adj3"/>
            </a:avLst>
          </a:prstGeom>
          <a:solidFill>
            <a:srgbClr val="6D9EEB"/>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a:p>
        </p:txBody>
      </p:sp>
      <p:sp>
        <p:nvSpPr>
          <p:cNvPr id="223" name="Google Shape;223;p22"/>
          <p:cNvSpPr/>
          <p:nvPr/>
        </p:nvSpPr>
        <p:spPr>
          <a:xfrm>
            <a:off x="6113162" y="868873"/>
            <a:ext cx="1688400" cy="215700"/>
          </a:xfrm>
          <a:prstGeom prst="curvedDownArrow">
            <a:avLst>
              <a:gd fmla="val 25000" name="adj1"/>
              <a:gd fmla="val 50000" name="adj2"/>
              <a:gd fmla="val 25000" name="adj3"/>
            </a:avLst>
          </a:prstGeom>
          <a:solidFill>
            <a:srgbClr val="6D9EEB"/>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a:p>
        </p:txBody>
      </p:sp>
      <p:sp>
        <p:nvSpPr>
          <p:cNvPr id="224" name="Google Shape;224;p22"/>
          <p:cNvSpPr txBox="1"/>
          <p:nvPr/>
        </p:nvSpPr>
        <p:spPr>
          <a:xfrm>
            <a:off x="3843875" y="590025"/>
            <a:ext cx="2771100" cy="2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Vitamin D action is typical of steroid hormones</a:t>
            </a:r>
            <a:endParaRPr sz="800">
              <a:latin typeface="Century Gothic"/>
              <a:ea typeface="Century Gothic"/>
              <a:cs typeface="Century Gothic"/>
              <a:sym typeface="Century Gothic"/>
            </a:endParaRPr>
          </a:p>
        </p:txBody>
      </p:sp>
      <p:sp>
        <p:nvSpPr>
          <p:cNvPr id="225" name="Google Shape;225;p22"/>
          <p:cNvSpPr/>
          <p:nvPr/>
        </p:nvSpPr>
        <p:spPr>
          <a:xfrm>
            <a:off x="6953375" y="2038875"/>
            <a:ext cx="2104500" cy="2949900"/>
          </a:xfrm>
          <a:prstGeom prst="rect">
            <a:avLst/>
          </a:prstGeom>
          <a:noFill/>
          <a:ln cap="flat" cmpd="sng" w="9525">
            <a:solidFill>
              <a:srgbClr val="CC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1- in the skin 7- </a:t>
            </a:r>
            <a:r>
              <a:rPr lang="en" sz="700">
                <a:solidFill>
                  <a:srgbClr val="6AA84F"/>
                </a:solidFill>
                <a:latin typeface="Century Gothic"/>
                <a:ea typeface="Century Gothic"/>
                <a:cs typeface="Century Gothic"/>
                <a:sym typeface="Century Gothic"/>
              </a:rPr>
              <a:t>dehydrocholesterol will be converted to cholecalciferol by UV light ( active) </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2 - first hydroxylation in the liver covert cholecalciferol to</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25-hydroxycholecalciferol by the enzyme 25-hydroxylase ( inactive ) </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the stored and prominent form and the one measured in the lab.</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3- second hydroxylation convert </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25-hydroxycholecalciferol to</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 1,25-dihydroxycholecalciferol by the enzyme 1-a-hydroxylase (active)</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This reaction is tightly regulated by the -level of phosphate (directly) and calcium (indirectly)</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-Negative feedback</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Vitamin D has a steroid like hormone activity, it diffuse through cell membrane and bind to cytosolic receptor this complex then inter into the nucleus to interact with the DNA to increase gene expression of calcium binding protein which will carry calcium from intestinal epithelium to the blood circulation.</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rgbClr val="CC0000"/>
              </a:solidFill>
              <a:latin typeface="Century Gothic"/>
              <a:ea typeface="Century Gothic"/>
              <a:cs typeface="Century Gothic"/>
              <a:sym typeface="Century Gothic"/>
            </a:endParaRPr>
          </a:p>
        </p:txBody>
      </p:sp>
      <p:sp>
        <p:nvSpPr>
          <p:cNvPr id="226" name="Google Shape;226;p22"/>
          <p:cNvSpPr/>
          <p:nvPr/>
        </p:nvSpPr>
        <p:spPr>
          <a:xfrm>
            <a:off x="8822379" y="-5"/>
            <a:ext cx="321540" cy="131644"/>
          </a:xfrm>
          <a:custGeom>
            <a:rect b="b" l="l" r="r" t="t"/>
            <a:pathLst>
              <a:path extrusionOk="0" h="1548752" w="321540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4C93D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3"/>
          <p:cNvSpPr/>
          <p:nvPr/>
        </p:nvSpPr>
        <p:spPr>
          <a:xfrm>
            <a:off x="175532" y="3762338"/>
            <a:ext cx="1531500" cy="37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800">
                <a:solidFill>
                  <a:schemeClr val="dk1"/>
                </a:solidFill>
                <a:latin typeface="Century Gothic"/>
                <a:ea typeface="Century Gothic"/>
                <a:cs typeface="Century Gothic"/>
                <a:sym typeface="Century Gothic"/>
              </a:rPr>
              <a:t>Vitamin D Response To Low Plasma Calcium</a:t>
            </a:r>
            <a:endParaRPr b="1"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b="1" sz="800">
              <a:latin typeface="Century Gothic"/>
              <a:ea typeface="Century Gothic"/>
              <a:cs typeface="Century Gothic"/>
              <a:sym typeface="Century Gothic"/>
            </a:endParaRPr>
          </a:p>
          <a:p>
            <a:pPr indent="0" lvl="0" marL="0" rtl="0" algn="l">
              <a:spcBef>
                <a:spcPts val="0"/>
              </a:spcBef>
              <a:spcAft>
                <a:spcPts val="0"/>
              </a:spcAft>
              <a:buNone/>
            </a:pPr>
            <a:r>
              <a:t/>
            </a:r>
            <a:endParaRPr sz="800">
              <a:latin typeface="Century Gothic"/>
              <a:ea typeface="Century Gothic"/>
              <a:cs typeface="Century Gothic"/>
              <a:sym typeface="Century Gothic"/>
            </a:endParaRPr>
          </a:p>
        </p:txBody>
      </p:sp>
      <p:sp>
        <p:nvSpPr>
          <p:cNvPr id="232" name="Google Shape;232;p23"/>
          <p:cNvSpPr txBox="1"/>
          <p:nvPr/>
        </p:nvSpPr>
        <p:spPr>
          <a:xfrm>
            <a:off x="5392110" y="176804"/>
            <a:ext cx="4385700" cy="7257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700">
                <a:solidFill>
                  <a:srgbClr val="3C78D8"/>
                </a:solidFill>
                <a:latin typeface="Comfortaa"/>
                <a:ea typeface="Comfortaa"/>
                <a:cs typeface="Comfortaa"/>
                <a:sym typeface="Comfortaa"/>
              </a:rPr>
              <a:t>Vitamin D Deficiency</a:t>
            </a:r>
            <a:endParaRPr b="1" sz="1700">
              <a:solidFill>
                <a:srgbClr val="3C78D8"/>
              </a:solidFill>
              <a:latin typeface="Comfortaa"/>
              <a:ea typeface="Comfortaa"/>
              <a:cs typeface="Comfortaa"/>
              <a:sym typeface="Comfortaa"/>
            </a:endParaRPr>
          </a:p>
          <a:p>
            <a:pPr indent="0" lvl="0" marL="0" rtl="0" algn="ctr">
              <a:spcBef>
                <a:spcPts val="0"/>
              </a:spcBef>
              <a:spcAft>
                <a:spcPts val="0"/>
              </a:spcAft>
              <a:buNone/>
            </a:pPr>
            <a:r>
              <a:t/>
            </a:r>
            <a:endParaRPr b="1" sz="2400">
              <a:solidFill>
                <a:srgbClr val="3C78D8"/>
              </a:solidFill>
              <a:latin typeface="Comfortaa"/>
              <a:ea typeface="Comfortaa"/>
              <a:cs typeface="Comfortaa"/>
              <a:sym typeface="Comfortaa"/>
            </a:endParaRPr>
          </a:p>
        </p:txBody>
      </p:sp>
      <p:sp>
        <p:nvSpPr>
          <p:cNvPr id="233" name="Google Shape;233;p23"/>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234" name="Google Shape;234;p23"/>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sp>
        <p:nvSpPr>
          <p:cNvPr id="235" name="Google Shape;235;p23"/>
          <p:cNvSpPr/>
          <p:nvPr/>
        </p:nvSpPr>
        <p:spPr>
          <a:xfrm>
            <a:off x="2485253" y="1207253"/>
            <a:ext cx="327600" cy="595500"/>
          </a:xfrm>
          <a:prstGeom prst="ellipse">
            <a:avLst/>
          </a:prstGeom>
          <a:solidFill>
            <a:srgbClr val="FFFFFF">
              <a:alpha val="49800"/>
            </a:srgbClr>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000000"/>
              </a:solidFill>
              <a:latin typeface="Arial"/>
              <a:ea typeface="Arial"/>
              <a:cs typeface="Arial"/>
              <a:sym typeface="Arial"/>
            </a:endParaRPr>
          </a:p>
        </p:txBody>
      </p:sp>
      <p:grpSp>
        <p:nvGrpSpPr>
          <p:cNvPr id="236" name="Google Shape;236;p23"/>
          <p:cNvGrpSpPr/>
          <p:nvPr/>
        </p:nvGrpSpPr>
        <p:grpSpPr>
          <a:xfrm>
            <a:off x="2449604" y="1141707"/>
            <a:ext cx="398766" cy="725833"/>
            <a:chOff x="3800748" y="2997010"/>
            <a:chExt cx="1525500" cy="1525500"/>
          </a:xfrm>
        </p:grpSpPr>
        <p:sp>
          <p:nvSpPr>
            <p:cNvPr id="237" name="Google Shape;237;p23"/>
            <p:cNvSpPr/>
            <p:nvPr/>
          </p:nvSpPr>
          <p:spPr>
            <a:xfrm rot="1799853">
              <a:off x="4023446" y="3219606"/>
              <a:ext cx="1080080" cy="1080080"/>
            </a:xfrm>
            <a:prstGeom prst="blockArc">
              <a:avLst>
                <a:gd fmla="val 10800000" name="adj1"/>
                <a:gd fmla="val 14902241" name="adj2"/>
                <a:gd fmla="val 20569" name="adj3"/>
              </a:avLst>
            </a:prstGeom>
            <a:solidFill>
              <a:srgbClr val="EFEFEF"/>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38" name="Google Shape;238;p23"/>
            <p:cNvSpPr/>
            <p:nvPr/>
          </p:nvSpPr>
          <p:spPr>
            <a:xfrm rot="-2519659">
              <a:off x="4023410" y="3219671"/>
              <a:ext cx="1080177" cy="1080177"/>
            </a:xfrm>
            <a:prstGeom prst="blockArc">
              <a:avLst>
                <a:gd fmla="val 10800000" name="adj1"/>
                <a:gd fmla="val 14902241" name="adj2"/>
                <a:gd fmla="val 20569" name="adj3"/>
              </a:avLst>
            </a:prstGeom>
            <a:solidFill>
              <a:srgbClr val="3C78D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39" name="Google Shape;239;p23"/>
            <p:cNvSpPr/>
            <p:nvPr/>
          </p:nvSpPr>
          <p:spPr>
            <a:xfrm rot="-6900379">
              <a:off x="4023315" y="3219556"/>
              <a:ext cx="1080152" cy="1080152"/>
            </a:xfrm>
            <a:prstGeom prst="blockArc">
              <a:avLst>
                <a:gd fmla="val 10800000" name="adj1"/>
                <a:gd fmla="val 14902241" name="adj2"/>
                <a:gd fmla="val 20569" name="adj3"/>
              </a:avLst>
            </a:pr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40" name="Google Shape;240;p23"/>
            <p:cNvSpPr/>
            <p:nvPr/>
          </p:nvSpPr>
          <p:spPr>
            <a:xfrm rot="10440359">
              <a:off x="4023362" y="3219479"/>
              <a:ext cx="1080206" cy="1080206"/>
            </a:xfrm>
            <a:prstGeom prst="blockArc">
              <a:avLst>
                <a:gd fmla="val 10800000" name="adj1"/>
                <a:gd fmla="val 14902241" name="adj2"/>
                <a:gd fmla="val 20569" name="adj3"/>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41" name="Google Shape;241;p23"/>
            <p:cNvSpPr/>
            <p:nvPr/>
          </p:nvSpPr>
          <p:spPr>
            <a:xfrm rot="6120351">
              <a:off x="4023241" y="3219544"/>
              <a:ext cx="1080229" cy="1080229"/>
            </a:xfrm>
            <a:prstGeom prst="blockArc">
              <a:avLst>
                <a:gd fmla="val 10800000" name="adj1"/>
                <a:gd fmla="val 14902241" name="adj2"/>
                <a:gd fmla="val 20569" name="adj3"/>
              </a:avLst>
            </a:pr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000000"/>
                </a:solidFill>
                <a:latin typeface="Arial"/>
                <a:ea typeface="Arial"/>
                <a:cs typeface="Arial"/>
                <a:sym typeface="Arial"/>
              </a:endParaRPr>
            </a:p>
          </p:txBody>
        </p:sp>
      </p:grpSp>
      <p:grpSp>
        <p:nvGrpSpPr>
          <p:cNvPr id="242" name="Google Shape;242;p23"/>
          <p:cNvGrpSpPr/>
          <p:nvPr/>
        </p:nvGrpSpPr>
        <p:grpSpPr>
          <a:xfrm>
            <a:off x="2012961" y="390249"/>
            <a:ext cx="1304540" cy="2457690"/>
            <a:chOff x="2054844" y="1428698"/>
            <a:chExt cx="5095861" cy="5032126"/>
          </a:xfrm>
        </p:grpSpPr>
        <p:grpSp>
          <p:nvGrpSpPr>
            <p:cNvPr id="243" name="Google Shape;243;p23"/>
            <p:cNvGrpSpPr/>
            <p:nvPr/>
          </p:nvGrpSpPr>
          <p:grpSpPr>
            <a:xfrm rot="3599883">
              <a:off x="4914494" y="1723345"/>
              <a:ext cx="1320180" cy="1992877"/>
              <a:chOff x="3970237" y="1596495"/>
              <a:chExt cx="1142488" cy="1724641"/>
            </a:xfrm>
          </p:grpSpPr>
          <p:sp>
            <p:nvSpPr>
              <p:cNvPr id="244" name="Google Shape;244;p23"/>
              <p:cNvSpPr/>
              <p:nvPr/>
            </p:nvSpPr>
            <p:spPr>
              <a:xfrm rot="10800000">
                <a:off x="3970237" y="1678193"/>
                <a:ext cx="1091921" cy="1642943"/>
              </a:xfrm>
              <a:custGeom>
                <a:rect b="b" l="l" r="r" t="t"/>
                <a:pathLst>
                  <a:path extrusionOk="0" h="1642943" w="1091921">
                    <a:moveTo>
                      <a:pt x="504056" y="1642943"/>
                    </a:moveTo>
                    <a:cubicBezTo>
                      <a:pt x="225674" y="1642943"/>
                      <a:pt x="0" y="1417269"/>
                      <a:pt x="0" y="1138887"/>
                    </a:cubicBezTo>
                    <a:cubicBezTo>
                      <a:pt x="0" y="894120"/>
                      <a:pt x="174465" y="690100"/>
                      <a:pt x="405888" y="644727"/>
                    </a:cubicBezTo>
                    <a:cubicBezTo>
                      <a:pt x="415871" y="637085"/>
                      <a:pt x="426805" y="631149"/>
                      <a:pt x="437891" y="625616"/>
                    </a:cubicBezTo>
                    <a:cubicBezTo>
                      <a:pt x="621825" y="533815"/>
                      <a:pt x="704331" y="158955"/>
                      <a:pt x="566414" y="0"/>
                    </a:cubicBezTo>
                    <a:cubicBezTo>
                      <a:pt x="1101455" y="231762"/>
                      <a:pt x="1193710" y="682767"/>
                      <a:pt x="996550" y="1248239"/>
                    </a:cubicBezTo>
                    <a:lnTo>
                      <a:pt x="990853" y="1263082"/>
                    </a:lnTo>
                    <a:cubicBezTo>
                      <a:pt x="937110" y="1481624"/>
                      <a:pt x="739422" y="1642943"/>
                      <a:pt x="504056" y="1642943"/>
                    </a:cubicBezTo>
                    <a:close/>
                  </a:path>
                </a:pathLst>
              </a:cu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45" name="Google Shape;245;p23"/>
              <p:cNvSpPr/>
              <p:nvPr/>
            </p:nvSpPr>
            <p:spPr>
              <a:xfrm rot="-3976537">
                <a:off x="4169694" y="1722226"/>
                <a:ext cx="776960" cy="919739"/>
              </a:xfrm>
              <a:prstGeom prst="ellipse">
                <a:avLst/>
              </a:prstGeom>
              <a:solidFill>
                <a:srgbClr val="FFFFFF"/>
              </a:solidFill>
              <a:ln cap="flat" cmpd="sng" w="9525">
                <a:solidFill>
                  <a:srgbClr val="FFFFFF"/>
                </a:solidFill>
                <a:prstDash val="solid"/>
                <a:miter lim="800000"/>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rPr lang="en" sz="700">
                    <a:solidFill>
                      <a:srgbClr val="595959"/>
                    </a:solidFill>
                  </a:rPr>
                  <a:t>1</a:t>
                </a:r>
                <a:endParaRPr b="0" i="0" sz="700" u="none" cap="none" strike="noStrike">
                  <a:solidFill>
                    <a:srgbClr val="595959"/>
                  </a:solidFill>
                  <a:latin typeface="Arial"/>
                  <a:ea typeface="Arial"/>
                  <a:cs typeface="Arial"/>
                  <a:sym typeface="Arial"/>
                </a:endParaRPr>
              </a:p>
            </p:txBody>
          </p:sp>
        </p:grpSp>
        <p:grpSp>
          <p:nvGrpSpPr>
            <p:cNvPr id="246" name="Google Shape;246;p23"/>
            <p:cNvGrpSpPr/>
            <p:nvPr/>
          </p:nvGrpSpPr>
          <p:grpSpPr>
            <a:xfrm rot="-900043">
              <a:off x="3178589" y="1559226"/>
              <a:ext cx="1264701" cy="1945249"/>
              <a:chOff x="3954829" y="1633653"/>
              <a:chExt cx="1094430" cy="1683354"/>
            </a:xfrm>
          </p:grpSpPr>
          <p:sp>
            <p:nvSpPr>
              <p:cNvPr id="247" name="Google Shape;247;p23"/>
              <p:cNvSpPr/>
              <p:nvPr/>
            </p:nvSpPr>
            <p:spPr>
              <a:xfrm rot="10800000">
                <a:off x="3954829" y="1674065"/>
                <a:ext cx="1091921" cy="1642943"/>
              </a:xfrm>
              <a:custGeom>
                <a:rect b="b" l="l" r="r" t="t"/>
                <a:pathLst>
                  <a:path extrusionOk="0" h="1642943" w="1091921">
                    <a:moveTo>
                      <a:pt x="504056" y="1642943"/>
                    </a:moveTo>
                    <a:cubicBezTo>
                      <a:pt x="225674" y="1642943"/>
                      <a:pt x="0" y="1417269"/>
                      <a:pt x="0" y="1138887"/>
                    </a:cubicBezTo>
                    <a:cubicBezTo>
                      <a:pt x="0" y="894120"/>
                      <a:pt x="174465" y="690100"/>
                      <a:pt x="405888" y="644727"/>
                    </a:cubicBezTo>
                    <a:cubicBezTo>
                      <a:pt x="415871" y="637085"/>
                      <a:pt x="426805" y="631149"/>
                      <a:pt x="437891" y="625616"/>
                    </a:cubicBezTo>
                    <a:cubicBezTo>
                      <a:pt x="621825" y="533815"/>
                      <a:pt x="704331" y="158955"/>
                      <a:pt x="566414" y="0"/>
                    </a:cubicBezTo>
                    <a:cubicBezTo>
                      <a:pt x="1101455" y="231762"/>
                      <a:pt x="1193710" y="682767"/>
                      <a:pt x="996550" y="1248239"/>
                    </a:cubicBezTo>
                    <a:lnTo>
                      <a:pt x="990853" y="1263082"/>
                    </a:lnTo>
                    <a:cubicBezTo>
                      <a:pt x="937110" y="1481624"/>
                      <a:pt x="739422" y="1642943"/>
                      <a:pt x="504056" y="1642943"/>
                    </a:cubicBezTo>
                    <a:close/>
                  </a:path>
                </a:pathLst>
              </a:custGeom>
              <a:solidFill>
                <a:srgbClr val="EFEFEF"/>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48" name="Google Shape;248;p23"/>
              <p:cNvSpPr/>
              <p:nvPr/>
            </p:nvSpPr>
            <p:spPr>
              <a:xfrm rot="1119731">
                <a:off x="4124099" y="1753130"/>
                <a:ext cx="837220" cy="849746"/>
              </a:xfrm>
              <a:prstGeom prst="ellipse">
                <a:avLst/>
              </a:prstGeom>
              <a:solidFill>
                <a:srgbClr val="FFFFFF"/>
              </a:solidFill>
              <a:ln cap="flat" cmpd="sng" w="9525">
                <a:solidFill>
                  <a:srgbClr val="FFFFFF"/>
                </a:solidFill>
                <a:prstDash val="solid"/>
                <a:miter lim="800000"/>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rPr lang="en" sz="700">
                    <a:solidFill>
                      <a:srgbClr val="595959"/>
                    </a:solidFill>
                  </a:rPr>
                  <a:t>5</a:t>
                </a:r>
                <a:endParaRPr b="0" i="0" sz="700" u="none" cap="none" strike="noStrike">
                  <a:solidFill>
                    <a:srgbClr val="595959"/>
                  </a:solidFill>
                  <a:latin typeface="Arial"/>
                  <a:ea typeface="Arial"/>
                  <a:cs typeface="Arial"/>
                  <a:sym typeface="Arial"/>
                </a:endParaRPr>
              </a:p>
            </p:txBody>
          </p:sp>
        </p:grpSp>
        <p:grpSp>
          <p:nvGrpSpPr>
            <p:cNvPr id="249" name="Google Shape;249;p23"/>
            <p:cNvGrpSpPr/>
            <p:nvPr/>
          </p:nvGrpSpPr>
          <p:grpSpPr>
            <a:xfrm rot="-4499957">
              <a:off x="2494148" y="2998135"/>
              <a:ext cx="1288835" cy="1898551"/>
              <a:chOff x="3880957" y="1643161"/>
              <a:chExt cx="1115315" cy="1642943"/>
            </a:xfrm>
          </p:grpSpPr>
          <p:sp>
            <p:nvSpPr>
              <p:cNvPr id="250" name="Google Shape;250;p23"/>
              <p:cNvSpPr/>
              <p:nvPr/>
            </p:nvSpPr>
            <p:spPr>
              <a:xfrm rot="10800000">
                <a:off x="3880957" y="1643161"/>
                <a:ext cx="1091921" cy="1642943"/>
              </a:xfrm>
              <a:custGeom>
                <a:rect b="b" l="l" r="r" t="t"/>
                <a:pathLst>
                  <a:path extrusionOk="0" h="1642943" w="1091921">
                    <a:moveTo>
                      <a:pt x="504056" y="1642943"/>
                    </a:moveTo>
                    <a:cubicBezTo>
                      <a:pt x="225674" y="1642943"/>
                      <a:pt x="0" y="1417269"/>
                      <a:pt x="0" y="1138887"/>
                    </a:cubicBezTo>
                    <a:cubicBezTo>
                      <a:pt x="0" y="894120"/>
                      <a:pt x="174465" y="690100"/>
                      <a:pt x="405888" y="644727"/>
                    </a:cubicBezTo>
                    <a:cubicBezTo>
                      <a:pt x="415871" y="637085"/>
                      <a:pt x="426805" y="631149"/>
                      <a:pt x="437891" y="625616"/>
                    </a:cubicBezTo>
                    <a:cubicBezTo>
                      <a:pt x="621825" y="533815"/>
                      <a:pt x="704331" y="158955"/>
                      <a:pt x="566414" y="0"/>
                    </a:cubicBezTo>
                    <a:cubicBezTo>
                      <a:pt x="1101455" y="231762"/>
                      <a:pt x="1193710" y="682767"/>
                      <a:pt x="996550" y="1248239"/>
                    </a:cubicBezTo>
                    <a:lnTo>
                      <a:pt x="990853" y="1263082"/>
                    </a:lnTo>
                    <a:cubicBezTo>
                      <a:pt x="937110" y="1481624"/>
                      <a:pt x="739422" y="1642943"/>
                      <a:pt x="504056" y="1642943"/>
                    </a:cubicBezTo>
                    <a:close/>
                  </a:path>
                </a:pathLst>
              </a:custGeom>
              <a:solidFill>
                <a:srgbClr val="3C78D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51" name="Google Shape;251;p23"/>
              <p:cNvSpPr/>
              <p:nvPr/>
            </p:nvSpPr>
            <p:spPr>
              <a:xfrm rot="4718739">
                <a:off x="4089297" y="1678284"/>
                <a:ext cx="758852" cy="937654"/>
              </a:xfrm>
              <a:prstGeom prst="ellipse">
                <a:avLst/>
              </a:prstGeom>
              <a:solidFill>
                <a:srgbClr val="FFFFFF"/>
              </a:solidFill>
              <a:ln cap="flat" cmpd="sng" w="9525">
                <a:solidFill>
                  <a:srgbClr val="FFFFFF"/>
                </a:solidFill>
                <a:prstDash val="solid"/>
                <a:miter lim="800000"/>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rPr lang="en" sz="700">
                    <a:solidFill>
                      <a:srgbClr val="595959"/>
                    </a:solidFill>
                  </a:rPr>
                  <a:t>4</a:t>
                </a:r>
                <a:endParaRPr b="0" i="0" sz="700" u="none" cap="none" strike="noStrike">
                  <a:solidFill>
                    <a:srgbClr val="595959"/>
                  </a:solidFill>
                  <a:latin typeface="Arial"/>
                  <a:ea typeface="Arial"/>
                  <a:cs typeface="Arial"/>
                  <a:sym typeface="Arial"/>
                </a:endParaRPr>
              </a:p>
            </p:txBody>
          </p:sp>
        </p:grpSp>
        <p:grpSp>
          <p:nvGrpSpPr>
            <p:cNvPr id="252" name="Google Shape;252;p23"/>
            <p:cNvGrpSpPr/>
            <p:nvPr/>
          </p:nvGrpSpPr>
          <p:grpSpPr>
            <a:xfrm rot="-8999883">
              <a:off x="3613187" y="4236510"/>
              <a:ext cx="1313066" cy="2032175"/>
              <a:chOff x="3906991" y="1479620"/>
              <a:chExt cx="1136331" cy="1758650"/>
            </a:xfrm>
          </p:grpSpPr>
          <p:sp>
            <p:nvSpPr>
              <p:cNvPr id="253" name="Google Shape;253;p23"/>
              <p:cNvSpPr/>
              <p:nvPr/>
            </p:nvSpPr>
            <p:spPr>
              <a:xfrm rot="10800000">
                <a:off x="3906991" y="1595327"/>
                <a:ext cx="1091921" cy="1642943"/>
              </a:xfrm>
              <a:custGeom>
                <a:rect b="b" l="l" r="r" t="t"/>
                <a:pathLst>
                  <a:path extrusionOk="0" h="1642943" w="1091921">
                    <a:moveTo>
                      <a:pt x="504056" y="1642943"/>
                    </a:moveTo>
                    <a:cubicBezTo>
                      <a:pt x="225674" y="1642943"/>
                      <a:pt x="0" y="1417269"/>
                      <a:pt x="0" y="1138887"/>
                    </a:cubicBezTo>
                    <a:cubicBezTo>
                      <a:pt x="0" y="894120"/>
                      <a:pt x="174465" y="690100"/>
                      <a:pt x="405888" y="644727"/>
                    </a:cubicBezTo>
                    <a:cubicBezTo>
                      <a:pt x="415871" y="637085"/>
                      <a:pt x="426805" y="631149"/>
                      <a:pt x="437891" y="625616"/>
                    </a:cubicBezTo>
                    <a:cubicBezTo>
                      <a:pt x="621825" y="533815"/>
                      <a:pt x="704331" y="158955"/>
                      <a:pt x="566414" y="0"/>
                    </a:cubicBezTo>
                    <a:cubicBezTo>
                      <a:pt x="1101455" y="231762"/>
                      <a:pt x="1193710" y="682767"/>
                      <a:pt x="996550" y="1248239"/>
                    </a:cubicBezTo>
                    <a:lnTo>
                      <a:pt x="990853" y="1263082"/>
                    </a:lnTo>
                    <a:cubicBezTo>
                      <a:pt x="937110" y="1481624"/>
                      <a:pt x="739422" y="1642943"/>
                      <a:pt x="504056" y="1642943"/>
                    </a:cubicBezTo>
                    <a:close/>
                  </a:path>
                </a:pathLst>
              </a:cu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54" name="Google Shape;254;p23"/>
              <p:cNvSpPr/>
              <p:nvPr/>
            </p:nvSpPr>
            <p:spPr>
              <a:xfrm rot="8621937">
                <a:off x="4083812" y="1664666"/>
                <a:ext cx="821921" cy="869207"/>
              </a:xfrm>
              <a:prstGeom prst="ellipse">
                <a:avLst/>
              </a:prstGeom>
              <a:solidFill>
                <a:srgbClr val="FFFFFF"/>
              </a:solidFill>
              <a:ln cap="flat" cmpd="sng" w="9525">
                <a:solidFill>
                  <a:srgbClr val="FFFFFF"/>
                </a:solidFill>
                <a:prstDash val="solid"/>
                <a:miter lim="800000"/>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rPr lang="en" sz="700">
                    <a:solidFill>
                      <a:srgbClr val="595959"/>
                    </a:solidFill>
                  </a:rPr>
                  <a:t>3</a:t>
                </a:r>
                <a:endParaRPr b="0" i="0" sz="700" u="none" cap="none" strike="noStrike">
                  <a:solidFill>
                    <a:srgbClr val="595959"/>
                  </a:solidFill>
                  <a:latin typeface="Arial"/>
                  <a:ea typeface="Arial"/>
                  <a:cs typeface="Arial"/>
                  <a:sym typeface="Arial"/>
                </a:endParaRPr>
              </a:p>
            </p:txBody>
          </p:sp>
        </p:grpSp>
        <p:grpSp>
          <p:nvGrpSpPr>
            <p:cNvPr id="255" name="Google Shape;255;p23"/>
            <p:cNvGrpSpPr/>
            <p:nvPr/>
          </p:nvGrpSpPr>
          <p:grpSpPr>
            <a:xfrm rot="7200117">
              <a:off x="5338380" y="3275696"/>
              <a:ext cx="1290360" cy="1950410"/>
              <a:chOff x="3983024" y="1608152"/>
              <a:chExt cx="1116681" cy="1687890"/>
            </a:xfrm>
          </p:grpSpPr>
          <p:sp>
            <p:nvSpPr>
              <p:cNvPr id="256" name="Google Shape;256;p23"/>
              <p:cNvSpPr/>
              <p:nvPr/>
            </p:nvSpPr>
            <p:spPr>
              <a:xfrm rot="10800000">
                <a:off x="3983024" y="1653099"/>
                <a:ext cx="1091921" cy="1642943"/>
              </a:xfrm>
              <a:custGeom>
                <a:rect b="b" l="l" r="r" t="t"/>
                <a:pathLst>
                  <a:path extrusionOk="0" h="1642943" w="1091921">
                    <a:moveTo>
                      <a:pt x="504056" y="1642943"/>
                    </a:moveTo>
                    <a:cubicBezTo>
                      <a:pt x="225674" y="1642943"/>
                      <a:pt x="0" y="1417269"/>
                      <a:pt x="0" y="1138887"/>
                    </a:cubicBezTo>
                    <a:cubicBezTo>
                      <a:pt x="0" y="894120"/>
                      <a:pt x="174465" y="690100"/>
                      <a:pt x="405888" y="644727"/>
                    </a:cubicBezTo>
                    <a:cubicBezTo>
                      <a:pt x="415871" y="637085"/>
                      <a:pt x="426805" y="631149"/>
                      <a:pt x="437891" y="625616"/>
                    </a:cubicBezTo>
                    <a:cubicBezTo>
                      <a:pt x="621825" y="533815"/>
                      <a:pt x="704331" y="158955"/>
                      <a:pt x="566414" y="0"/>
                    </a:cubicBezTo>
                    <a:cubicBezTo>
                      <a:pt x="1101455" y="231762"/>
                      <a:pt x="1193710" y="682767"/>
                      <a:pt x="996550" y="1248239"/>
                    </a:cubicBezTo>
                    <a:lnTo>
                      <a:pt x="990853" y="1263082"/>
                    </a:lnTo>
                    <a:cubicBezTo>
                      <a:pt x="937110" y="1481624"/>
                      <a:pt x="739422" y="1642943"/>
                      <a:pt x="504056" y="1642943"/>
                    </a:cubicBezTo>
                    <a:close/>
                  </a:path>
                </a:pathLst>
              </a:cu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57" name="Google Shape;257;p23"/>
              <p:cNvSpPr/>
              <p:nvPr/>
            </p:nvSpPr>
            <p:spPr>
              <a:xfrm rot="-6539594">
                <a:off x="4171152" y="1719848"/>
                <a:ext cx="778906" cy="919309"/>
              </a:xfrm>
              <a:prstGeom prst="ellipse">
                <a:avLst/>
              </a:prstGeom>
              <a:solidFill>
                <a:srgbClr val="FFFFFF"/>
              </a:solidFill>
              <a:ln cap="flat" cmpd="sng" w="9525">
                <a:solidFill>
                  <a:srgbClr val="FFFFFF"/>
                </a:solidFill>
                <a:prstDash val="solid"/>
                <a:miter lim="800000"/>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rPr lang="en" sz="700">
                    <a:solidFill>
                      <a:srgbClr val="595959"/>
                    </a:solidFill>
                  </a:rPr>
                  <a:t>2</a:t>
                </a:r>
                <a:endParaRPr b="0" i="0" sz="700" u="none" cap="none" strike="noStrike">
                  <a:solidFill>
                    <a:srgbClr val="595959"/>
                  </a:solidFill>
                  <a:latin typeface="Arial"/>
                  <a:ea typeface="Arial"/>
                  <a:cs typeface="Arial"/>
                  <a:sym typeface="Arial"/>
                </a:endParaRPr>
              </a:p>
            </p:txBody>
          </p:sp>
        </p:grpSp>
      </p:grpSp>
      <p:sp>
        <p:nvSpPr>
          <p:cNvPr id="258" name="Google Shape;258;p23"/>
          <p:cNvSpPr txBox="1"/>
          <p:nvPr/>
        </p:nvSpPr>
        <p:spPr>
          <a:xfrm>
            <a:off x="488801" y="1392824"/>
            <a:ext cx="1539000" cy="321900"/>
          </a:xfrm>
          <a:prstGeom prst="rect">
            <a:avLst/>
          </a:prstGeom>
          <a:noFill/>
          <a:ln>
            <a:noFill/>
          </a:ln>
        </p:spPr>
        <p:txBody>
          <a:bodyPr anchorCtr="0" anchor="t" bIns="18000" lIns="36000" spcFirstLastPara="1" rIns="36000" wrap="square" tIns="18000">
            <a:noAutofit/>
          </a:bodyPr>
          <a:lstStyle/>
          <a:p>
            <a:pPr indent="0" lvl="0" marL="0" marR="0" rtl="0" algn="r">
              <a:spcBef>
                <a:spcPts val="0"/>
              </a:spcBef>
              <a:spcAft>
                <a:spcPts val="0"/>
              </a:spcAft>
              <a:buNone/>
            </a:pPr>
            <a:r>
              <a:rPr lang="en" sz="800">
                <a:latin typeface="Century Gothic"/>
                <a:ea typeface="Century Gothic"/>
                <a:cs typeface="Century Gothic"/>
                <a:sym typeface="Century Gothic"/>
              </a:rPr>
              <a:t>Minimizes loss of calcium by the kidneys</a:t>
            </a:r>
            <a:r>
              <a:rPr i="0" lang="en" sz="800" u="none" cap="none" strike="noStrike">
                <a:latin typeface="Century Gothic"/>
                <a:ea typeface="Century Gothic"/>
                <a:cs typeface="Century Gothic"/>
                <a:sym typeface="Century Gothic"/>
              </a:rPr>
              <a:t> </a:t>
            </a:r>
            <a:endParaRPr i="0" sz="800" u="none" cap="none" strike="noStrike">
              <a:latin typeface="Century Gothic"/>
              <a:ea typeface="Century Gothic"/>
              <a:cs typeface="Century Gothic"/>
              <a:sym typeface="Century Gothic"/>
            </a:endParaRPr>
          </a:p>
        </p:txBody>
      </p:sp>
      <p:sp>
        <p:nvSpPr>
          <p:cNvPr id="259" name="Google Shape;259;p23"/>
          <p:cNvSpPr txBox="1"/>
          <p:nvPr/>
        </p:nvSpPr>
        <p:spPr>
          <a:xfrm>
            <a:off x="370179" y="534116"/>
            <a:ext cx="1903500" cy="321900"/>
          </a:xfrm>
          <a:prstGeom prst="rect">
            <a:avLst/>
          </a:prstGeom>
          <a:noFill/>
          <a:ln>
            <a:noFill/>
          </a:ln>
        </p:spPr>
        <p:txBody>
          <a:bodyPr anchorCtr="0" anchor="t" bIns="18000" lIns="36000" spcFirstLastPara="1" rIns="36000" wrap="square" tIns="18000">
            <a:noAutofit/>
          </a:bodyPr>
          <a:lstStyle/>
          <a:p>
            <a:pPr indent="0" lvl="0" marL="0" marR="0" rtl="0" algn="r">
              <a:spcBef>
                <a:spcPts val="0"/>
              </a:spcBef>
              <a:spcAft>
                <a:spcPts val="0"/>
              </a:spcAft>
              <a:buNone/>
            </a:pPr>
            <a:r>
              <a:rPr lang="en" sz="800">
                <a:latin typeface="Century Gothic"/>
                <a:ea typeface="Century Gothic"/>
                <a:cs typeface="Century Gothic"/>
                <a:sym typeface="Century Gothic"/>
              </a:rPr>
              <a:t>Mobilizes calcium and phosphate from bone to maintain plasma levels</a:t>
            </a:r>
            <a:endParaRPr sz="800">
              <a:latin typeface="Century Gothic"/>
              <a:ea typeface="Century Gothic"/>
              <a:cs typeface="Century Gothic"/>
              <a:sym typeface="Century Gothic"/>
            </a:endParaRPr>
          </a:p>
          <a:p>
            <a:pPr indent="0" lvl="0" marL="0" marR="0" rtl="0" algn="r">
              <a:spcBef>
                <a:spcPts val="0"/>
              </a:spcBef>
              <a:spcAft>
                <a:spcPts val="0"/>
              </a:spcAft>
              <a:buNone/>
            </a:pPr>
            <a:r>
              <a:rPr i="0" lang="en" sz="800" u="none" cap="none" strike="noStrike">
                <a:latin typeface="Century Gothic"/>
                <a:ea typeface="Century Gothic"/>
                <a:cs typeface="Century Gothic"/>
                <a:sym typeface="Century Gothic"/>
              </a:rPr>
              <a:t> </a:t>
            </a:r>
            <a:endParaRPr i="0" sz="800" u="none" cap="none" strike="noStrike">
              <a:latin typeface="Century Gothic"/>
              <a:ea typeface="Century Gothic"/>
              <a:cs typeface="Century Gothic"/>
              <a:sym typeface="Century Gothic"/>
            </a:endParaRPr>
          </a:p>
        </p:txBody>
      </p:sp>
      <p:sp>
        <p:nvSpPr>
          <p:cNvPr id="260" name="Google Shape;260;p23"/>
          <p:cNvSpPr txBox="1"/>
          <p:nvPr/>
        </p:nvSpPr>
        <p:spPr>
          <a:xfrm>
            <a:off x="309429" y="2251649"/>
            <a:ext cx="2064000" cy="321900"/>
          </a:xfrm>
          <a:prstGeom prst="rect">
            <a:avLst/>
          </a:prstGeom>
          <a:noFill/>
          <a:ln>
            <a:noFill/>
          </a:ln>
        </p:spPr>
        <p:txBody>
          <a:bodyPr anchorCtr="0" anchor="t" bIns="18000" lIns="36000" spcFirstLastPara="1" rIns="36000" wrap="square" tIns="18000">
            <a:noAutofit/>
          </a:bodyPr>
          <a:lstStyle/>
          <a:p>
            <a:pPr indent="0" lvl="0" marL="0" marR="0" rtl="0" algn="r">
              <a:spcBef>
                <a:spcPts val="0"/>
              </a:spcBef>
              <a:spcAft>
                <a:spcPts val="0"/>
              </a:spcAft>
              <a:buNone/>
            </a:pPr>
            <a:r>
              <a:rPr lang="en" sz="800">
                <a:latin typeface="Century Gothic"/>
                <a:ea typeface="Century Gothic"/>
                <a:cs typeface="Century Gothic"/>
                <a:sym typeface="Century Gothic"/>
              </a:rPr>
              <a:t>Stimulates synthesis of calcium-binding protein for intestinal calcium uptake</a:t>
            </a:r>
            <a:r>
              <a:rPr i="0" lang="en" sz="800" u="none" cap="none" strike="noStrike">
                <a:latin typeface="Century Gothic"/>
                <a:ea typeface="Century Gothic"/>
                <a:cs typeface="Century Gothic"/>
                <a:sym typeface="Century Gothic"/>
              </a:rPr>
              <a:t> </a:t>
            </a:r>
            <a:endParaRPr i="0" sz="800" u="none" cap="none" strike="noStrike">
              <a:latin typeface="Century Gothic"/>
              <a:ea typeface="Century Gothic"/>
              <a:cs typeface="Century Gothic"/>
              <a:sym typeface="Century Gothic"/>
            </a:endParaRPr>
          </a:p>
        </p:txBody>
      </p:sp>
      <p:sp>
        <p:nvSpPr>
          <p:cNvPr id="261" name="Google Shape;261;p23"/>
          <p:cNvSpPr txBox="1"/>
          <p:nvPr/>
        </p:nvSpPr>
        <p:spPr>
          <a:xfrm>
            <a:off x="3239280" y="1817374"/>
            <a:ext cx="1586700" cy="321900"/>
          </a:xfrm>
          <a:prstGeom prst="rect">
            <a:avLst/>
          </a:prstGeom>
          <a:noFill/>
          <a:ln>
            <a:noFill/>
          </a:ln>
        </p:spPr>
        <p:txBody>
          <a:bodyPr anchorCtr="0" anchor="t" bIns="18000" lIns="36000" spcFirstLastPara="1" rIns="36000" wrap="square" tIns="18000">
            <a:noAutofit/>
          </a:bodyPr>
          <a:lstStyle/>
          <a:p>
            <a:pPr indent="0" lvl="0" marL="0" marR="0" rtl="0" algn="l">
              <a:spcBef>
                <a:spcPts val="0"/>
              </a:spcBef>
              <a:spcAft>
                <a:spcPts val="0"/>
              </a:spcAft>
              <a:buNone/>
            </a:pPr>
            <a:r>
              <a:rPr lang="en" sz="800">
                <a:latin typeface="Century Gothic"/>
                <a:ea typeface="Century Gothic"/>
                <a:cs typeface="Century Gothic"/>
                <a:sym typeface="Century Gothic"/>
              </a:rPr>
              <a:t>Promotes intestinal absorption of calcium and phosphate</a:t>
            </a:r>
            <a:endParaRPr sz="800">
              <a:latin typeface="Century Gothic"/>
              <a:ea typeface="Century Gothic"/>
              <a:cs typeface="Century Gothic"/>
              <a:sym typeface="Century Gothic"/>
            </a:endParaRPr>
          </a:p>
        </p:txBody>
      </p:sp>
      <p:sp>
        <p:nvSpPr>
          <p:cNvPr id="262" name="Google Shape;262;p23"/>
          <p:cNvSpPr txBox="1"/>
          <p:nvPr/>
        </p:nvSpPr>
        <p:spPr>
          <a:xfrm>
            <a:off x="3146429" y="725724"/>
            <a:ext cx="1679700" cy="321900"/>
          </a:xfrm>
          <a:prstGeom prst="rect">
            <a:avLst/>
          </a:prstGeom>
          <a:noFill/>
          <a:ln>
            <a:noFill/>
          </a:ln>
        </p:spPr>
        <p:txBody>
          <a:bodyPr anchorCtr="0" anchor="t" bIns="18000" lIns="36000" spcFirstLastPara="1" rIns="36000" wrap="square" tIns="18000">
            <a:noAutofit/>
          </a:bodyPr>
          <a:lstStyle/>
          <a:p>
            <a:pPr indent="0" lvl="0" marL="0" marR="0" rtl="0" algn="l">
              <a:spcBef>
                <a:spcPts val="0"/>
              </a:spcBef>
              <a:spcAft>
                <a:spcPts val="0"/>
              </a:spcAft>
              <a:buNone/>
            </a:pPr>
            <a:r>
              <a:rPr lang="en" sz="800">
                <a:latin typeface="Century Gothic"/>
                <a:ea typeface="Century Gothic"/>
                <a:cs typeface="Century Gothic"/>
                <a:sym typeface="Century Gothic"/>
              </a:rPr>
              <a:t>Regulates plasma levels of calcium and phosphate</a:t>
            </a:r>
            <a:endParaRPr sz="800">
              <a:latin typeface="Century Gothic"/>
              <a:ea typeface="Century Gothic"/>
              <a:cs typeface="Century Gothic"/>
              <a:sym typeface="Century Gothic"/>
            </a:endParaRPr>
          </a:p>
        </p:txBody>
      </p:sp>
      <p:sp>
        <p:nvSpPr>
          <p:cNvPr id="263" name="Google Shape;263;p23"/>
          <p:cNvSpPr txBox="1"/>
          <p:nvPr/>
        </p:nvSpPr>
        <p:spPr>
          <a:xfrm>
            <a:off x="6279643" y="992800"/>
            <a:ext cx="2610600" cy="312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entury Gothic"/>
                <a:ea typeface="Century Gothic"/>
                <a:cs typeface="Century Gothic"/>
                <a:sym typeface="Century Gothic"/>
              </a:rPr>
              <a:t>• Deficiency most common worldwide</a:t>
            </a:r>
            <a:endParaRPr sz="1200">
              <a:latin typeface="Century Gothic"/>
              <a:ea typeface="Century Gothic"/>
              <a:cs typeface="Century Gothic"/>
              <a:sym typeface="Century Gothic"/>
            </a:endParaRPr>
          </a:p>
          <a:p>
            <a:pPr indent="0" lvl="0" marL="0" rtl="0" algn="l">
              <a:spcBef>
                <a:spcPts val="0"/>
              </a:spcBef>
              <a:spcAft>
                <a:spcPts val="0"/>
              </a:spcAft>
              <a:buNone/>
            </a:pPr>
            <a:r>
              <a:t/>
            </a:r>
            <a:endParaRPr sz="1200">
              <a:latin typeface="Century Gothic"/>
              <a:ea typeface="Century Gothic"/>
              <a:cs typeface="Century Gothic"/>
              <a:sym typeface="Century Gothic"/>
            </a:endParaRPr>
          </a:p>
          <a:p>
            <a:pPr indent="0" lvl="0" marL="0" rtl="0" algn="l">
              <a:spcBef>
                <a:spcPts val="0"/>
              </a:spcBef>
              <a:spcAft>
                <a:spcPts val="0"/>
              </a:spcAft>
              <a:buNone/>
            </a:pPr>
            <a:r>
              <a:rPr lang="en" sz="1200">
                <a:latin typeface="Century Gothic"/>
                <a:ea typeface="Century Gothic"/>
                <a:cs typeface="Century Gothic"/>
                <a:sym typeface="Century Gothic"/>
              </a:rPr>
              <a:t>• High prevalence in Saudi Arabia due to:</a:t>
            </a:r>
            <a:endParaRPr sz="1200">
              <a:latin typeface="Century Gothic"/>
              <a:ea typeface="Century Gothic"/>
              <a:cs typeface="Century Gothic"/>
              <a:sym typeface="Century Gothic"/>
            </a:endParaRPr>
          </a:p>
          <a:p>
            <a:pPr indent="0" lvl="0" marL="0" rtl="0" algn="l">
              <a:spcBef>
                <a:spcPts val="0"/>
              </a:spcBef>
              <a:spcAft>
                <a:spcPts val="0"/>
              </a:spcAft>
              <a:buNone/>
            </a:pPr>
            <a:r>
              <a:rPr lang="en" sz="1200">
                <a:latin typeface="Century Gothic"/>
                <a:ea typeface="Century Gothic"/>
                <a:cs typeface="Century Gothic"/>
                <a:sym typeface="Century Gothic"/>
              </a:rPr>
              <a:t>1- Low dietary intake</a:t>
            </a:r>
            <a:endParaRPr sz="1200">
              <a:latin typeface="Century Gothic"/>
              <a:ea typeface="Century Gothic"/>
              <a:cs typeface="Century Gothic"/>
              <a:sym typeface="Century Gothic"/>
            </a:endParaRPr>
          </a:p>
          <a:p>
            <a:pPr indent="0" lvl="0" marL="0" rtl="0" algn="l">
              <a:spcBef>
                <a:spcPts val="0"/>
              </a:spcBef>
              <a:spcAft>
                <a:spcPts val="0"/>
              </a:spcAft>
              <a:buNone/>
            </a:pPr>
            <a:r>
              <a:rPr lang="en" sz="1200">
                <a:latin typeface="Century Gothic"/>
                <a:ea typeface="Century Gothic"/>
                <a:cs typeface="Century Gothic"/>
                <a:sym typeface="Century Gothic"/>
              </a:rPr>
              <a:t>2- Insufficient exposure to Sun </a:t>
            </a:r>
            <a:endParaRPr sz="1200">
              <a:latin typeface="Century Gothic"/>
              <a:ea typeface="Century Gothic"/>
              <a:cs typeface="Century Gothic"/>
              <a:sym typeface="Century Gothic"/>
            </a:endParaRPr>
          </a:p>
          <a:p>
            <a:pPr indent="0" lvl="0" marL="0" rtl="0" algn="l">
              <a:spcBef>
                <a:spcPts val="0"/>
              </a:spcBef>
              <a:spcAft>
                <a:spcPts val="0"/>
              </a:spcAft>
              <a:buNone/>
            </a:pPr>
            <a:r>
              <a:rPr lang="en" sz="1200">
                <a:latin typeface="Century Gothic"/>
                <a:ea typeface="Century Gothic"/>
                <a:cs typeface="Century Gothic"/>
                <a:sym typeface="Century Gothic"/>
              </a:rPr>
              <a:t>3- Lifestyle (e.g. clothing)</a:t>
            </a:r>
            <a:endParaRPr sz="1200">
              <a:latin typeface="Century Gothic"/>
              <a:ea typeface="Century Gothic"/>
              <a:cs typeface="Century Gothic"/>
              <a:sym typeface="Century Gothic"/>
            </a:endParaRPr>
          </a:p>
          <a:p>
            <a:pPr indent="0" lvl="0" marL="0" rtl="0" algn="l">
              <a:spcBef>
                <a:spcPts val="0"/>
              </a:spcBef>
              <a:spcAft>
                <a:spcPts val="0"/>
              </a:spcAft>
              <a:buNone/>
            </a:pPr>
            <a:r>
              <a:t/>
            </a:r>
            <a:endParaRPr sz="1200">
              <a:latin typeface="Century Gothic"/>
              <a:ea typeface="Century Gothic"/>
              <a:cs typeface="Century Gothic"/>
              <a:sym typeface="Century Gothic"/>
            </a:endParaRPr>
          </a:p>
          <a:p>
            <a:pPr indent="0" lvl="0" marL="0" rtl="0" algn="l">
              <a:spcBef>
                <a:spcPts val="0"/>
              </a:spcBef>
              <a:spcAft>
                <a:spcPts val="0"/>
              </a:spcAft>
              <a:buNone/>
            </a:pPr>
            <a:r>
              <a:rPr lang="en" sz="1200">
                <a:latin typeface="Century Gothic"/>
                <a:ea typeface="Century Gothic"/>
                <a:cs typeface="Century Gothic"/>
                <a:sym typeface="Century Gothic"/>
              </a:rPr>
              <a:t>• Circulating level of &gt;75 nmol/L is required</a:t>
            </a:r>
            <a:endParaRPr sz="1200">
              <a:latin typeface="Century Gothic"/>
              <a:ea typeface="Century Gothic"/>
              <a:cs typeface="Century Gothic"/>
              <a:sym typeface="Century Gothic"/>
            </a:endParaRPr>
          </a:p>
          <a:p>
            <a:pPr indent="0" lvl="0" marL="0" rtl="0" algn="l">
              <a:spcBef>
                <a:spcPts val="0"/>
              </a:spcBef>
              <a:spcAft>
                <a:spcPts val="0"/>
              </a:spcAft>
              <a:buNone/>
            </a:pPr>
            <a:r>
              <a:rPr lang="en" sz="1200">
                <a:latin typeface="Century Gothic"/>
                <a:ea typeface="Century Gothic"/>
                <a:cs typeface="Century Gothic"/>
                <a:sym typeface="Century Gothic"/>
              </a:rPr>
              <a:t>for beneficial health effects</a:t>
            </a:r>
            <a:endParaRPr sz="1200">
              <a:latin typeface="Century Gothic"/>
              <a:ea typeface="Century Gothic"/>
              <a:cs typeface="Century Gothic"/>
              <a:sym typeface="Century Gothic"/>
            </a:endParaRPr>
          </a:p>
        </p:txBody>
      </p:sp>
      <p:sp>
        <p:nvSpPr>
          <p:cNvPr id="264" name="Google Shape;264;p23"/>
          <p:cNvSpPr txBox="1"/>
          <p:nvPr/>
        </p:nvSpPr>
        <p:spPr>
          <a:xfrm>
            <a:off x="688538" y="204833"/>
            <a:ext cx="4385700" cy="7257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700">
                <a:solidFill>
                  <a:srgbClr val="3C78D8"/>
                </a:solidFill>
                <a:latin typeface="Comfortaa"/>
                <a:ea typeface="Comfortaa"/>
                <a:cs typeface="Comfortaa"/>
                <a:sym typeface="Comfortaa"/>
              </a:rPr>
              <a:t>Vitamin D Functions</a:t>
            </a:r>
            <a:endParaRPr b="1" sz="1700">
              <a:solidFill>
                <a:srgbClr val="3C78D8"/>
              </a:solidFill>
              <a:latin typeface="Comfortaa"/>
              <a:ea typeface="Comfortaa"/>
              <a:cs typeface="Comfortaa"/>
              <a:sym typeface="Comfortaa"/>
            </a:endParaRPr>
          </a:p>
          <a:p>
            <a:pPr indent="0" lvl="0" marL="0" rtl="0" algn="ctr">
              <a:spcBef>
                <a:spcPts val="0"/>
              </a:spcBef>
              <a:spcAft>
                <a:spcPts val="0"/>
              </a:spcAft>
              <a:buNone/>
            </a:pPr>
            <a:r>
              <a:t/>
            </a:r>
            <a:endParaRPr b="1" sz="1700">
              <a:solidFill>
                <a:srgbClr val="3C78D8"/>
              </a:solidFill>
              <a:latin typeface="Comfortaa"/>
              <a:ea typeface="Comfortaa"/>
              <a:cs typeface="Comfortaa"/>
              <a:sym typeface="Comfortaa"/>
            </a:endParaRPr>
          </a:p>
          <a:p>
            <a:pPr indent="0" lvl="0" marL="0" rtl="0" algn="ctr">
              <a:spcBef>
                <a:spcPts val="0"/>
              </a:spcBef>
              <a:spcAft>
                <a:spcPts val="0"/>
              </a:spcAft>
              <a:buNone/>
            </a:pPr>
            <a:r>
              <a:t/>
            </a:r>
            <a:endParaRPr b="1" sz="1700">
              <a:solidFill>
                <a:srgbClr val="3C78D8"/>
              </a:solidFill>
              <a:latin typeface="Comfortaa"/>
              <a:ea typeface="Comfortaa"/>
              <a:cs typeface="Comfortaa"/>
              <a:sym typeface="Comfortaa"/>
            </a:endParaRPr>
          </a:p>
        </p:txBody>
      </p:sp>
      <p:cxnSp>
        <p:nvCxnSpPr>
          <p:cNvPr id="265" name="Google Shape;265;p23"/>
          <p:cNvCxnSpPr/>
          <p:nvPr/>
        </p:nvCxnSpPr>
        <p:spPr>
          <a:xfrm flipH="1">
            <a:off x="6209399" y="12853"/>
            <a:ext cx="11700" cy="5086200"/>
          </a:xfrm>
          <a:prstGeom prst="straightConnector1">
            <a:avLst/>
          </a:prstGeom>
          <a:noFill/>
          <a:ln cap="flat" cmpd="sng" w="9525">
            <a:solidFill>
              <a:schemeClr val="dk2"/>
            </a:solidFill>
            <a:prstDash val="dashDot"/>
            <a:round/>
            <a:headEnd len="med" w="med" type="none"/>
            <a:tailEnd len="med" w="med" type="none"/>
          </a:ln>
        </p:spPr>
      </p:cxnSp>
      <p:pic>
        <p:nvPicPr>
          <p:cNvPr id="266" name="Google Shape;266;p23"/>
          <p:cNvPicPr preferRelativeResize="0"/>
          <p:nvPr/>
        </p:nvPicPr>
        <p:blipFill rotWithShape="1">
          <a:blip r:embed="rId3">
            <a:alphaModFix/>
          </a:blip>
          <a:srcRect b="0" l="5391" r="3225" t="6200"/>
          <a:stretch/>
        </p:blipFill>
        <p:spPr>
          <a:xfrm>
            <a:off x="1766775" y="2733575"/>
            <a:ext cx="947100" cy="2328874"/>
          </a:xfrm>
          <a:prstGeom prst="rect">
            <a:avLst/>
          </a:prstGeom>
          <a:noFill/>
          <a:ln>
            <a:noFill/>
          </a:ln>
        </p:spPr>
      </p:pic>
      <p:pic>
        <p:nvPicPr>
          <p:cNvPr id="267" name="Google Shape;267;p23"/>
          <p:cNvPicPr preferRelativeResize="0"/>
          <p:nvPr/>
        </p:nvPicPr>
        <p:blipFill>
          <a:blip r:embed="rId4">
            <a:alphaModFix/>
          </a:blip>
          <a:stretch>
            <a:fillRect/>
          </a:stretch>
        </p:blipFill>
        <p:spPr>
          <a:xfrm>
            <a:off x="2838687" y="2573538"/>
            <a:ext cx="3144315" cy="2457700"/>
          </a:xfrm>
          <a:prstGeom prst="rect">
            <a:avLst/>
          </a:prstGeom>
          <a:noFill/>
          <a:ln>
            <a:noFill/>
          </a:ln>
        </p:spPr>
      </p:pic>
      <p:sp>
        <p:nvSpPr>
          <p:cNvPr id="268" name="Google Shape;268;p23"/>
          <p:cNvSpPr txBox="1"/>
          <p:nvPr/>
        </p:nvSpPr>
        <p:spPr>
          <a:xfrm>
            <a:off x="7240437" y="3115739"/>
            <a:ext cx="1903500" cy="5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&lt; 25 </a:t>
            </a:r>
            <a:r>
              <a:rPr lang="en" sz="700">
                <a:solidFill>
                  <a:srgbClr val="6AA84F"/>
                </a:solidFill>
                <a:latin typeface="Century Gothic"/>
                <a:ea typeface="Century Gothic"/>
                <a:cs typeface="Century Gothic"/>
                <a:sym typeface="Century Gothic"/>
              </a:rPr>
              <a:t>nmol/L - Vitamin D Deficiency </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25-75 nmol/L - Vitamin D Insufficiency </a:t>
            </a:r>
            <a:endParaRPr sz="700">
              <a:solidFill>
                <a:srgbClr val="6AA84F"/>
              </a:solidFill>
              <a:latin typeface="Century Gothic"/>
              <a:ea typeface="Century Gothic"/>
              <a:cs typeface="Century Gothic"/>
              <a:sym typeface="Century Gothic"/>
            </a:endParaRPr>
          </a:p>
        </p:txBody>
      </p:sp>
      <p:sp>
        <p:nvSpPr>
          <p:cNvPr id="269" name="Google Shape;269;p23"/>
          <p:cNvSpPr/>
          <p:nvPr/>
        </p:nvSpPr>
        <p:spPr>
          <a:xfrm flipH="1" rot="-5400000">
            <a:off x="91451" y="3554838"/>
            <a:ext cx="285539" cy="227539"/>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24"/>
          <p:cNvSpPr txBox="1"/>
          <p:nvPr/>
        </p:nvSpPr>
        <p:spPr>
          <a:xfrm>
            <a:off x="1737163" y="207763"/>
            <a:ext cx="4848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Rickets</a:t>
            </a:r>
            <a:r>
              <a:rPr b="1" baseline="30000" lang="en" sz="1200">
                <a:solidFill>
                  <a:srgbClr val="6AA84F"/>
                </a:solidFill>
                <a:latin typeface="Comfortaa"/>
                <a:ea typeface="Comfortaa"/>
                <a:cs typeface="Comfortaa"/>
                <a:sym typeface="Comfortaa"/>
              </a:rPr>
              <a:t>1</a:t>
            </a:r>
            <a:endParaRPr b="1" baseline="30000" sz="1200">
              <a:solidFill>
                <a:srgbClr val="6AA84F"/>
              </a:solidFill>
              <a:latin typeface="Comfortaa"/>
              <a:ea typeface="Comfortaa"/>
              <a:cs typeface="Comfortaa"/>
              <a:sym typeface="Comfortaa"/>
            </a:endParaRPr>
          </a:p>
        </p:txBody>
      </p:sp>
      <p:sp>
        <p:nvSpPr>
          <p:cNvPr id="275" name="Google Shape;275;p24"/>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276" name="Google Shape;276;p24"/>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grpSp>
        <p:nvGrpSpPr>
          <p:cNvPr id="277" name="Google Shape;277;p24"/>
          <p:cNvGrpSpPr/>
          <p:nvPr/>
        </p:nvGrpSpPr>
        <p:grpSpPr>
          <a:xfrm>
            <a:off x="62025" y="970962"/>
            <a:ext cx="3251272" cy="3259194"/>
            <a:chOff x="676926" y="6481540"/>
            <a:chExt cx="5504100" cy="5118885"/>
          </a:xfrm>
        </p:grpSpPr>
        <p:sp>
          <p:nvSpPr>
            <p:cNvPr id="278" name="Google Shape;278;p24"/>
            <p:cNvSpPr/>
            <p:nvPr/>
          </p:nvSpPr>
          <p:spPr>
            <a:xfrm>
              <a:off x="676926" y="6481540"/>
              <a:ext cx="5504100" cy="574800"/>
            </a:xfrm>
            <a:prstGeom prst="roundRect">
              <a:avLst>
                <a:gd fmla="val 16667" name="adj"/>
              </a:avLst>
            </a:prstGeom>
            <a:solidFill>
              <a:srgbClr val="6D9EEB"/>
            </a:solid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b="1" lang="en" sz="1200">
                  <a:solidFill>
                    <a:srgbClr val="FFFFFF"/>
                  </a:solidFill>
                  <a:latin typeface="Comfortaa"/>
                  <a:ea typeface="Comfortaa"/>
                  <a:cs typeface="Comfortaa"/>
                  <a:sym typeface="Comfortaa"/>
                </a:rPr>
                <a:t>Nutritional rickets</a:t>
              </a:r>
              <a:endParaRPr b="1" sz="1200">
                <a:solidFill>
                  <a:srgbClr val="FFFFFF"/>
                </a:solidFill>
                <a:latin typeface="Comfortaa"/>
                <a:ea typeface="Comfortaa"/>
                <a:cs typeface="Comfortaa"/>
                <a:sym typeface="Comfortaa"/>
              </a:endParaRPr>
            </a:p>
          </p:txBody>
        </p:sp>
        <p:cxnSp>
          <p:nvCxnSpPr>
            <p:cNvPr id="279" name="Google Shape;279;p24"/>
            <p:cNvCxnSpPr/>
            <p:nvPr/>
          </p:nvCxnSpPr>
          <p:spPr>
            <a:xfrm>
              <a:off x="973063" y="7090524"/>
              <a:ext cx="33600" cy="4509900"/>
            </a:xfrm>
            <a:prstGeom prst="straightConnector1">
              <a:avLst/>
            </a:prstGeom>
            <a:noFill/>
            <a:ln cap="flat" cmpd="sng" w="9525">
              <a:solidFill>
                <a:srgbClr val="A4C2F4"/>
              </a:solidFill>
              <a:prstDash val="lgDash"/>
              <a:round/>
              <a:headEnd len="med" w="med" type="none"/>
              <a:tailEnd len="med" w="med" type="none"/>
            </a:ln>
          </p:spPr>
        </p:cxnSp>
        <p:cxnSp>
          <p:nvCxnSpPr>
            <p:cNvPr id="280" name="Google Shape;280;p24"/>
            <p:cNvCxnSpPr/>
            <p:nvPr/>
          </p:nvCxnSpPr>
          <p:spPr>
            <a:xfrm flipH="1" rot="10800000">
              <a:off x="979915" y="7791805"/>
              <a:ext cx="651600" cy="3600"/>
            </a:xfrm>
            <a:prstGeom prst="straightConnector1">
              <a:avLst/>
            </a:prstGeom>
            <a:noFill/>
            <a:ln cap="flat" cmpd="sng" w="9525">
              <a:solidFill>
                <a:srgbClr val="A4C2F4"/>
              </a:solidFill>
              <a:prstDash val="lgDash"/>
              <a:round/>
              <a:headEnd len="med" w="med" type="none"/>
              <a:tailEnd len="med" w="med" type="none"/>
            </a:ln>
          </p:spPr>
        </p:cxnSp>
        <p:sp>
          <p:nvSpPr>
            <p:cNvPr id="281" name="Google Shape;281;p24"/>
            <p:cNvSpPr txBox="1"/>
            <p:nvPr/>
          </p:nvSpPr>
          <p:spPr>
            <a:xfrm>
              <a:off x="1631472" y="7417755"/>
              <a:ext cx="3913500" cy="769800"/>
            </a:xfrm>
            <a:prstGeom prst="rect">
              <a:avLst/>
            </a:prstGeom>
            <a:noFill/>
            <a:ln cap="flat" cmpd="sng" w="9525">
              <a:solidFill>
                <a:srgbClr val="A4C2F4"/>
              </a:solidFill>
              <a:prstDash val="lgDash"/>
              <a:round/>
              <a:headEnd len="sm" w="sm" type="none"/>
              <a:tailEnd len="sm" w="sm" type="none"/>
            </a:ln>
          </p:spPr>
          <p:txBody>
            <a:bodyPr anchorCtr="0" anchor="ctr" bIns="48000" lIns="48000" spcFirstLastPara="1" rIns="48000" wrap="square" tIns="48000">
              <a:noAutofit/>
            </a:bodyPr>
            <a:lstStyle/>
            <a:p>
              <a:pPr indent="0" lvl="0" marL="0" rtl="0" algn="l">
                <a:lnSpc>
                  <a:spcPct val="6136"/>
                </a:lnSpc>
                <a:spcBef>
                  <a:spcPts val="0"/>
                </a:spcBef>
                <a:spcAft>
                  <a:spcPts val="0"/>
                </a:spcAft>
                <a:buNone/>
              </a:pPr>
              <a:r>
                <a:rPr lang="en" sz="1000">
                  <a:solidFill>
                    <a:schemeClr val="dk1"/>
                  </a:solidFill>
                  <a:latin typeface="Century Gothic"/>
                  <a:ea typeface="Century Gothic"/>
                  <a:cs typeface="Century Gothic"/>
                  <a:sym typeface="Century Gothic"/>
                </a:rPr>
                <a:t>• A disease in </a:t>
              </a:r>
              <a:r>
                <a:rPr b="1" lang="en" sz="1000">
                  <a:solidFill>
                    <a:schemeClr val="dk1"/>
                  </a:solidFill>
                  <a:latin typeface="Century Gothic"/>
                  <a:ea typeface="Century Gothic"/>
                  <a:cs typeface="Century Gothic"/>
                  <a:sym typeface="Century Gothic"/>
                </a:rPr>
                <a:t>children </a:t>
              </a:r>
              <a:r>
                <a:rPr lang="en" sz="1000">
                  <a:solidFill>
                    <a:schemeClr val="dk1"/>
                  </a:solidFill>
                  <a:latin typeface="Century Gothic"/>
                  <a:ea typeface="Century Gothic"/>
                  <a:cs typeface="Century Gothic"/>
                  <a:sym typeface="Century Gothic"/>
                </a:rPr>
                <a:t>causing </a:t>
              </a:r>
              <a:r>
                <a:rPr lang="en" sz="1000" u="sng">
                  <a:solidFill>
                    <a:schemeClr val="dk1"/>
                  </a:solidFill>
                  <a:latin typeface="Century Gothic"/>
                  <a:ea typeface="Century Gothic"/>
                  <a:cs typeface="Century Gothic"/>
                  <a:sym typeface="Century Gothic"/>
                </a:rPr>
                <a:t>net demineralization</a:t>
              </a:r>
              <a:r>
                <a:rPr lang="en" sz="1000">
                  <a:solidFill>
                    <a:schemeClr val="dk1"/>
                  </a:solidFill>
                  <a:latin typeface="Century Gothic"/>
                  <a:ea typeface="Century Gothic"/>
                  <a:cs typeface="Century Gothic"/>
                  <a:sym typeface="Century Gothic"/>
                </a:rPr>
                <a:t> of bone</a:t>
              </a:r>
              <a:endParaRPr sz="1000">
                <a:latin typeface="Century Gothic"/>
                <a:ea typeface="Century Gothic"/>
                <a:cs typeface="Century Gothic"/>
                <a:sym typeface="Century Gothic"/>
              </a:endParaRPr>
            </a:p>
          </p:txBody>
        </p:sp>
        <p:cxnSp>
          <p:nvCxnSpPr>
            <p:cNvPr id="282" name="Google Shape;282;p24"/>
            <p:cNvCxnSpPr/>
            <p:nvPr/>
          </p:nvCxnSpPr>
          <p:spPr>
            <a:xfrm flipH="1" rot="10800000">
              <a:off x="979915" y="8517046"/>
              <a:ext cx="651600" cy="3600"/>
            </a:xfrm>
            <a:prstGeom prst="straightConnector1">
              <a:avLst/>
            </a:prstGeom>
            <a:noFill/>
            <a:ln cap="flat" cmpd="sng" w="9525">
              <a:solidFill>
                <a:srgbClr val="A4C2F4"/>
              </a:solidFill>
              <a:prstDash val="lgDash"/>
              <a:round/>
              <a:headEnd len="med" w="med" type="none"/>
              <a:tailEnd len="med" w="med" type="none"/>
            </a:ln>
          </p:spPr>
        </p:cxnSp>
        <p:sp>
          <p:nvSpPr>
            <p:cNvPr id="283" name="Google Shape;283;p24"/>
            <p:cNvSpPr txBox="1"/>
            <p:nvPr/>
          </p:nvSpPr>
          <p:spPr>
            <a:xfrm>
              <a:off x="1631472" y="8294345"/>
              <a:ext cx="3913500" cy="769800"/>
            </a:xfrm>
            <a:prstGeom prst="rect">
              <a:avLst/>
            </a:prstGeom>
            <a:noFill/>
            <a:ln cap="flat" cmpd="sng" w="9525">
              <a:solidFill>
                <a:srgbClr val="A4C2F4"/>
              </a:solidFill>
              <a:prstDash val="lgDash"/>
              <a:round/>
              <a:headEnd len="sm" w="sm" type="none"/>
              <a:tailEnd len="sm" w="sm" type="none"/>
            </a:ln>
          </p:spPr>
          <p:txBody>
            <a:bodyPr anchorCtr="0" anchor="ctr" bIns="48000" lIns="48000" spcFirstLastPara="1" rIns="48000" wrap="square" tIns="48000">
              <a:noAutofit/>
            </a:bodyPr>
            <a:lstStyle/>
            <a:p>
              <a:pPr indent="0" lvl="0" marL="0" rtl="0" algn="l">
                <a:lnSpc>
                  <a:spcPct val="6136"/>
                </a:lnSpc>
                <a:spcBef>
                  <a:spcPts val="0"/>
                </a:spcBef>
                <a:spcAft>
                  <a:spcPts val="0"/>
                </a:spcAft>
                <a:buNone/>
              </a:pPr>
              <a:r>
                <a:rPr lang="en" sz="1000">
                  <a:solidFill>
                    <a:schemeClr val="dk1"/>
                  </a:solidFill>
                  <a:latin typeface="Century Gothic"/>
                  <a:ea typeface="Century Gothic"/>
                  <a:cs typeface="Century Gothic"/>
                  <a:sym typeface="Century Gothic"/>
                </a:rPr>
                <a:t>• With continued formation of collagen matrix of bone</a:t>
              </a:r>
              <a:endParaRPr sz="700">
                <a:latin typeface="Exo"/>
                <a:ea typeface="Exo"/>
                <a:cs typeface="Exo"/>
                <a:sym typeface="Exo"/>
              </a:endParaRPr>
            </a:p>
          </p:txBody>
        </p:sp>
        <p:cxnSp>
          <p:nvCxnSpPr>
            <p:cNvPr id="284" name="Google Shape;284;p24"/>
            <p:cNvCxnSpPr/>
            <p:nvPr/>
          </p:nvCxnSpPr>
          <p:spPr>
            <a:xfrm flipH="1" rot="10800000">
              <a:off x="981998" y="9200134"/>
              <a:ext cx="651600" cy="3600"/>
            </a:xfrm>
            <a:prstGeom prst="straightConnector1">
              <a:avLst/>
            </a:prstGeom>
            <a:noFill/>
            <a:ln cap="flat" cmpd="sng" w="9525">
              <a:solidFill>
                <a:srgbClr val="A4C2F4"/>
              </a:solidFill>
              <a:prstDash val="lgDash"/>
              <a:round/>
              <a:headEnd len="med" w="med" type="none"/>
              <a:tailEnd len="med" w="med" type="none"/>
            </a:ln>
          </p:spPr>
        </p:cxnSp>
        <p:sp>
          <p:nvSpPr>
            <p:cNvPr id="285" name="Google Shape;285;p24"/>
            <p:cNvSpPr txBox="1"/>
            <p:nvPr/>
          </p:nvSpPr>
          <p:spPr>
            <a:xfrm>
              <a:off x="1633546" y="9116946"/>
              <a:ext cx="3913500" cy="435300"/>
            </a:xfrm>
            <a:prstGeom prst="rect">
              <a:avLst/>
            </a:prstGeom>
            <a:noFill/>
            <a:ln cap="flat" cmpd="sng" w="9525">
              <a:solidFill>
                <a:srgbClr val="A4C2F4"/>
              </a:solidFill>
              <a:prstDash val="lgDash"/>
              <a:round/>
              <a:headEnd len="sm" w="sm" type="none"/>
              <a:tailEnd len="sm" w="sm" type="none"/>
            </a:ln>
          </p:spPr>
          <p:txBody>
            <a:bodyPr anchorCtr="0" anchor="ctr" bIns="48000" lIns="48000" spcFirstLastPara="1" rIns="48000" wrap="square" tIns="48000">
              <a:noAutofit/>
            </a:bodyPr>
            <a:lstStyle/>
            <a:p>
              <a:pPr indent="0" lvl="0" marL="0" rtl="0" algn="l">
                <a:lnSpc>
                  <a:spcPct val="6136"/>
                </a:lnSpc>
                <a:spcBef>
                  <a:spcPts val="0"/>
                </a:spcBef>
                <a:spcAft>
                  <a:spcPts val="0"/>
                </a:spcAft>
                <a:buNone/>
              </a:pPr>
              <a:r>
                <a:rPr lang="en" sz="1000">
                  <a:solidFill>
                    <a:schemeClr val="dk1"/>
                  </a:solidFill>
                  <a:latin typeface="Century Gothic"/>
                  <a:ea typeface="Century Gothic"/>
                  <a:cs typeface="Century Gothic"/>
                  <a:sym typeface="Century Gothic"/>
                </a:rPr>
                <a:t>• Incomplete bone mineralization</a:t>
              </a:r>
              <a:endParaRPr sz="700">
                <a:latin typeface="Century Gothic"/>
                <a:ea typeface="Century Gothic"/>
                <a:cs typeface="Century Gothic"/>
                <a:sym typeface="Century Gothic"/>
              </a:endParaRPr>
            </a:p>
          </p:txBody>
        </p:sp>
        <p:cxnSp>
          <p:nvCxnSpPr>
            <p:cNvPr id="286" name="Google Shape;286;p24"/>
            <p:cNvCxnSpPr/>
            <p:nvPr/>
          </p:nvCxnSpPr>
          <p:spPr>
            <a:xfrm flipH="1" rot="10800000">
              <a:off x="979915" y="9883223"/>
              <a:ext cx="651600" cy="3600"/>
            </a:xfrm>
            <a:prstGeom prst="straightConnector1">
              <a:avLst/>
            </a:prstGeom>
            <a:noFill/>
            <a:ln cap="flat" cmpd="sng" w="9525">
              <a:solidFill>
                <a:srgbClr val="A4C2F4"/>
              </a:solidFill>
              <a:prstDash val="lgDash"/>
              <a:round/>
              <a:headEnd len="med" w="med" type="none"/>
              <a:tailEnd len="med" w="med" type="none"/>
            </a:ln>
          </p:spPr>
        </p:cxnSp>
        <p:sp>
          <p:nvSpPr>
            <p:cNvPr id="287" name="Google Shape;287;p24"/>
            <p:cNvSpPr txBox="1"/>
            <p:nvPr/>
          </p:nvSpPr>
          <p:spPr>
            <a:xfrm>
              <a:off x="1631481" y="9660526"/>
              <a:ext cx="3913500" cy="435300"/>
            </a:xfrm>
            <a:prstGeom prst="rect">
              <a:avLst/>
            </a:prstGeom>
            <a:noFill/>
            <a:ln cap="flat" cmpd="sng" w="9525">
              <a:solidFill>
                <a:srgbClr val="A4C2F4"/>
              </a:solidFill>
              <a:prstDash val="lgDash"/>
              <a:round/>
              <a:headEnd len="sm" w="sm" type="none"/>
              <a:tailEnd len="sm" w="sm" type="none"/>
            </a:ln>
          </p:spPr>
          <p:txBody>
            <a:bodyPr anchorCtr="0" anchor="ctr" bIns="48000" lIns="48000" spcFirstLastPara="1" rIns="48000" wrap="square" tIns="48000">
              <a:noAutofit/>
            </a:bodyPr>
            <a:lstStyle/>
            <a:p>
              <a:pPr indent="0" lvl="0" marL="0" rtl="0" algn="l">
                <a:lnSpc>
                  <a:spcPct val="6136"/>
                </a:lnSpc>
                <a:spcBef>
                  <a:spcPts val="0"/>
                </a:spcBef>
                <a:spcAft>
                  <a:spcPts val="0"/>
                </a:spcAft>
                <a:buNone/>
              </a:pPr>
              <a:r>
                <a:rPr lang="en" sz="1000">
                  <a:solidFill>
                    <a:schemeClr val="dk1"/>
                  </a:solidFill>
                  <a:latin typeface="Century Gothic"/>
                  <a:ea typeface="Century Gothic"/>
                  <a:cs typeface="Century Gothic"/>
                  <a:sym typeface="Century Gothic"/>
                </a:rPr>
                <a:t>• Bones become soft and pliable</a:t>
              </a:r>
              <a:endParaRPr sz="700">
                <a:latin typeface="Exo"/>
                <a:ea typeface="Exo"/>
                <a:cs typeface="Exo"/>
                <a:sym typeface="Exo"/>
              </a:endParaRPr>
            </a:p>
          </p:txBody>
        </p:sp>
        <p:cxnSp>
          <p:nvCxnSpPr>
            <p:cNvPr id="288" name="Google Shape;288;p24"/>
            <p:cNvCxnSpPr/>
            <p:nvPr/>
          </p:nvCxnSpPr>
          <p:spPr>
            <a:xfrm flipH="1" rot="10800000">
              <a:off x="981998" y="10608464"/>
              <a:ext cx="651600" cy="3600"/>
            </a:xfrm>
            <a:prstGeom prst="straightConnector1">
              <a:avLst/>
            </a:prstGeom>
            <a:noFill/>
            <a:ln cap="flat" cmpd="sng" w="9525">
              <a:solidFill>
                <a:srgbClr val="A4C2F4"/>
              </a:solidFill>
              <a:prstDash val="lgDash"/>
              <a:round/>
              <a:headEnd len="med" w="med" type="none"/>
              <a:tailEnd len="med" w="med" type="none"/>
            </a:ln>
          </p:spPr>
        </p:cxnSp>
        <p:sp>
          <p:nvSpPr>
            <p:cNvPr id="289" name="Google Shape;289;p24"/>
            <p:cNvSpPr txBox="1"/>
            <p:nvPr/>
          </p:nvSpPr>
          <p:spPr>
            <a:xfrm>
              <a:off x="1633546" y="10274395"/>
              <a:ext cx="3913500" cy="612900"/>
            </a:xfrm>
            <a:prstGeom prst="rect">
              <a:avLst/>
            </a:prstGeom>
            <a:noFill/>
            <a:ln cap="flat" cmpd="sng" w="9525">
              <a:solidFill>
                <a:srgbClr val="A4C2F4"/>
              </a:solidFill>
              <a:prstDash val="lgDash"/>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sz="1000">
                  <a:solidFill>
                    <a:schemeClr val="dk1"/>
                  </a:solidFill>
                  <a:latin typeface="Century Gothic"/>
                  <a:ea typeface="Century Gothic"/>
                  <a:cs typeface="Century Gothic"/>
                  <a:sym typeface="Century Gothic"/>
                </a:rPr>
                <a:t>• Causes skeletal deformities including bowed legs</a:t>
              </a:r>
              <a:endParaRPr sz="700">
                <a:latin typeface="Exo"/>
                <a:ea typeface="Exo"/>
                <a:cs typeface="Exo"/>
                <a:sym typeface="Exo"/>
              </a:endParaRPr>
            </a:p>
          </p:txBody>
        </p:sp>
      </p:grpSp>
      <p:graphicFrame>
        <p:nvGraphicFramePr>
          <p:cNvPr id="290" name="Google Shape;290;p24"/>
          <p:cNvGraphicFramePr/>
          <p:nvPr/>
        </p:nvGraphicFramePr>
        <p:xfrm>
          <a:off x="3723984" y="1108969"/>
          <a:ext cx="3000000" cy="3000000"/>
        </p:xfrm>
        <a:graphic>
          <a:graphicData uri="http://schemas.openxmlformats.org/drawingml/2006/table">
            <a:tbl>
              <a:tblPr>
                <a:noFill/>
                <a:tableStyleId>{74A4C496-D972-493C-B4D9-56E37145F84D}</a:tableStyleId>
              </a:tblPr>
              <a:tblGrid>
                <a:gridCol w="2617650"/>
                <a:gridCol w="2745575"/>
              </a:tblGrid>
              <a:tr h="198975">
                <a:tc>
                  <a:txBody>
                    <a:bodyPr/>
                    <a:lstStyle/>
                    <a:p>
                      <a:pPr indent="0" lvl="0" marL="0" rtl="0" algn="ctr">
                        <a:spcBef>
                          <a:spcPts val="0"/>
                        </a:spcBef>
                        <a:spcAft>
                          <a:spcPts val="0"/>
                        </a:spcAft>
                        <a:buNone/>
                      </a:pPr>
                      <a:r>
                        <a:rPr b="1" lang="en" sz="900">
                          <a:solidFill>
                            <a:srgbClr val="FFFFFF"/>
                          </a:solidFill>
                          <a:latin typeface="Century Gothic"/>
                          <a:ea typeface="Century Gothic"/>
                          <a:cs typeface="Century Gothic"/>
                          <a:sym typeface="Century Gothic"/>
                        </a:rPr>
                        <a:t>Rickets</a:t>
                      </a:r>
                      <a:endParaRPr b="1" sz="900">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900">
                          <a:solidFill>
                            <a:srgbClr val="FFFFFF"/>
                          </a:solidFill>
                          <a:latin typeface="Century Gothic"/>
                          <a:ea typeface="Century Gothic"/>
                          <a:cs typeface="Century Gothic"/>
                          <a:sym typeface="Century Gothic"/>
                        </a:rPr>
                        <a:t>Inherited rickets</a:t>
                      </a:r>
                      <a:endParaRPr b="1" sz="900">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r>
              <a:tr h="1085650">
                <a:tc>
                  <a:txBody>
                    <a:bodyPr/>
                    <a:lstStyle/>
                    <a:p>
                      <a:pPr indent="0" lvl="0" marL="0" rtl="0" algn="l">
                        <a:lnSpc>
                          <a:spcPct val="100000"/>
                        </a:lnSpc>
                        <a:spcBef>
                          <a:spcPts val="0"/>
                        </a:spcBef>
                        <a:spcAft>
                          <a:spcPts val="0"/>
                        </a:spcAft>
                        <a:buClr>
                          <a:schemeClr val="dk1"/>
                        </a:buClr>
                        <a:buSzPts val="1100"/>
                        <a:buFont typeface="Arial"/>
                        <a:buNone/>
                      </a:pPr>
                      <a:r>
                        <a:rPr lang="en" sz="900">
                          <a:latin typeface="Century Gothic"/>
                          <a:ea typeface="Century Gothic"/>
                          <a:cs typeface="Century Gothic"/>
                          <a:sym typeface="Century Gothic"/>
                        </a:rPr>
                        <a:t>Causes</a:t>
                      </a:r>
                      <a:endParaRPr sz="900">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 sz="900">
                          <a:latin typeface="Century Gothic"/>
                          <a:ea typeface="Century Gothic"/>
                          <a:cs typeface="Century Gothic"/>
                          <a:sym typeface="Century Gothic"/>
                        </a:rPr>
                        <a:t>- </a:t>
                      </a:r>
                      <a:r>
                        <a:rPr lang="en" sz="900">
                          <a:latin typeface="Century Gothic"/>
                          <a:ea typeface="Century Gothic"/>
                          <a:cs typeface="Century Gothic"/>
                          <a:sym typeface="Century Gothic"/>
                        </a:rPr>
                        <a:t>Vitamin D deficiency because of:</a:t>
                      </a:r>
                      <a:endParaRPr sz="900">
                        <a:latin typeface="Century Gothic"/>
                        <a:ea typeface="Century Gothic"/>
                        <a:cs typeface="Century Gothic"/>
                        <a:sym typeface="Century Gothic"/>
                      </a:endParaRPr>
                    </a:p>
                    <a:p>
                      <a:pPr indent="-285750" lvl="0" marL="457200" rtl="0" algn="l">
                        <a:lnSpc>
                          <a:spcPct val="6136"/>
                        </a:lnSpc>
                        <a:spcBef>
                          <a:spcPts val="700"/>
                        </a:spcBef>
                        <a:spcAft>
                          <a:spcPts val="0"/>
                        </a:spcAft>
                        <a:buSzPts val="900"/>
                        <a:buFont typeface="Century Gothic"/>
                        <a:buChar char="●"/>
                      </a:pPr>
                      <a:r>
                        <a:rPr lang="en" sz="900">
                          <a:latin typeface="Century Gothic"/>
                          <a:ea typeface="Century Gothic"/>
                          <a:cs typeface="Century Gothic"/>
                          <a:sym typeface="Century Gothic"/>
                        </a:rPr>
                        <a:t>Poor nutrition</a:t>
                      </a:r>
                      <a:endParaRPr sz="900">
                        <a:latin typeface="Century Gothic"/>
                        <a:ea typeface="Century Gothic"/>
                        <a:cs typeface="Century Gothic"/>
                        <a:sym typeface="Century Gothic"/>
                      </a:endParaRPr>
                    </a:p>
                    <a:p>
                      <a:pPr indent="-285750" lvl="0" marL="457200" rtl="0" algn="l">
                        <a:lnSpc>
                          <a:spcPct val="6136"/>
                        </a:lnSpc>
                        <a:spcBef>
                          <a:spcPts val="0"/>
                        </a:spcBef>
                        <a:spcAft>
                          <a:spcPts val="0"/>
                        </a:spcAft>
                        <a:buSzPts val="900"/>
                        <a:buFont typeface="Century Gothic"/>
                        <a:buChar char="●"/>
                      </a:pPr>
                      <a:r>
                        <a:rPr lang="en" sz="900">
                          <a:latin typeface="Century Gothic"/>
                          <a:ea typeface="Century Gothic"/>
                          <a:cs typeface="Century Gothic"/>
                          <a:sym typeface="Century Gothic"/>
                        </a:rPr>
                        <a:t>Insufficient exposure to sunlight</a:t>
                      </a:r>
                      <a:endParaRPr sz="900">
                        <a:latin typeface="Century Gothic"/>
                        <a:ea typeface="Century Gothic"/>
                        <a:cs typeface="Century Gothic"/>
                        <a:sym typeface="Century Gothic"/>
                      </a:endParaRPr>
                    </a:p>
                    <a:p>
                      <a:pPr indent="-285750" lvl="0" marL="457200" rtl="0" algn="l">
                        <a:lnSpc>
                          <a:spcPct val="6136"/>
                        </a:lnSpc>
                        <a:spcBef>
                          <a:spcPts val="0"/>
                        </a:spcBef>
                        <a:spcAft>
                          <a:spcPts val="0"/>
                        </a:spcAft>
                        <a:buSzPts val="900"/>
                        <a:buFont typeface="Century Gothic"/>
                        <a:buChar char="●"/>
                      </a:pPr>
                      <a:r>
                        <a:rPr lang="en" sz="900">
                          <a:latin typeface="Century Gothic"/>
                          <a:ea typeface="Century Gothic"/>
                          <a:cs typeface="Century Gothic"/>
                          <a:sym typeface="Century Gothic"/>
                        </a:rPr>
                        <a:t>Renal osteodystrophy (causes decreased synthesis of active vitamin D in kidneys)</a:t>
                      </a:r>
                      <a:endParaRPr sz="900">
                        <a:latin typeface="Century Gothic"/>
                        <a:ea typeface="Century Gothic"/>
                        <a:cs typeface="Century Gothic"/>
                        <a:sym typeface="Century Gothic"/>
                      </a:endParaRPr>
                    </a:p>
                    <a:p>
                      <a:pPr indent="-285750" lvl="0" marL="457200" rtl="0" algn="l">
                        <a:lnSpc>
                          <a:spcPct val="6136"/>
                        </a:lnSpc>
                        <a:spcBef>
                          <a:spcPts val="0"/>
                        </a:spcBef>
                        <a:spcAft>
                          <a:spcPts val="0"/>
                        </a:spcAft>
                        <a:buSzPts val="900"/>
                        <a:buFont typeface="Century Gothic"/>
                        <a:buChar char="●"/>
                      </a:pPr>
                      <a:r>
                        <a:rPr lang="en" sz="900">
                          <a:latin typeface="Century Gothic"/>
                          <a:ea typeface="Century Gothic"/>
                          <a:cs typeface="Century Gothic"/>
                          <a:sym typeface="Century Gothic"/>
                        </a:rPr>
                        <a:t>Hypoparathyroidism (hypocalcemia)</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900">
                          <a:latin typeface="Century Gothic"/>
                          <a:ea typeface="Century Gothic"/>
                          <a:cs typeface="Century Gothic"/>
                          <a:sym typeface="Century Gothic"/>
                        </a:rPr>
                        <a:t>Vitamin D-dependent rickets (types 1 and 2)</a:t>
                      </a:r>
                      <a:endParaRPr sz="900">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sz="900">
                          <a:latin typeface="Century Gothic"/>
                          <a:ea typeface="Century Gothic"/>
                          <a:cs typeface="Century Gothic"/>
                          <a:sym typeface="Century Gothic"/>
                        </a:rPr>
                        <a:t>- </a:t>
                      </a:r>
                      <a:r>
                        <a:rPr lang="en" sz="900">
                          <a:latin typeface="Century Gothic"/>
                          <a:ea typeface="Century Gothic"/>
                          <a:cs typeface="Century Gothic"/>
                          <a:sym typeface="Century Gothic"/>
                        </a:rPr>
                        <a:t>Rare types of rickets due to genetic disorders</a:t>
                      </a:r>
                      <a:endParaRPr sz="900">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sz="900">
                          <a:latin typeface="Century Gothic"/>
                          <a:ea typeface="Century Gothic"/>
                          <a:cs typeface="Century Gothic"/>
                          <a:sym typeface="Century Gothic"/>
                        </a:rPr>
                        <a:t>- </a:t>
                      </a:r>
                      <a:r>
                        <a:rPr lang="en" sz="900">
                          <a:latin typeface="Century Gothic"/>
                          <a:ea typeface="Century Gothic"/>
                          <a:cs typeface="Century Gothic"/>
                          <a:sym typeface="Century Gothic"/>
                        </a:rPr>
                        <a:t>Causing vitamin D deficiency mainly because of </a:t>
                      </a:r>
                      <a:r>
                        <a:rPr b="1" lang="en" sz="900">
                          <a:latin typeface="Century Gothic"/>
                          <a:ea typeface="Century Gothic"/>
                          <a:cs typeface="Century Gothic"/>
                          <a:sym typeface="Century Gothic"/>
                        </a:rPr>
                        <a:t>genetic defects</a:t>
                      </a:r>
                      <a:r>
                        <a:rPr lang="en" sz="900">
                          <a:latin typeface="Century Gothic"/>
                          <a:ea typeface="Century Gothic"/>
                          <a:cs typeface="Century Gothic"/>
                          <a:sym typeface="Century Gothic"/>
                        </a:rPr>
                        <a:t> in:</a:t>
                      </a:r>
                      <a:endParaRPr sz="900">
                        <a:latin typeface="Century Gothic"/>
                        <a:ea typeface="Century Gothic"/>
                        <a:cs typeface="Century Gothic"/>
                        <a:sym typeface="Century Gothic"/>
                      </a:endParaRPr>
                    </a:p>
                    <a:p>
                      <a:pPr indent="-285750" lvl="0" marL="457200" rtl="0" algn="l">
                        <a:lnSpc>
                          <a:spcPct val="115000"/>
                        </a:lnSpc>
                        <a:spcBef>
                          <a:spcPts val="700"/>
                        </a:spcBef>
                        <a:spcAft>
                          <a:spcPts val="0"/>
                        </a:spcAft>
                        <a:buSzPts val="900"/>
                        <a:buFont typeface="Century Gothic"/>
                        <a:buChar char="●"/>
                      </a:pPr>
                      <a:r>
                        <a:rPr lang="en" sz="900">
                          <a:latin typeface="Century Gothic"/>
                          <a:ea typeface="Century Gothic"/>
                          <a:cs typeface="Century Gothic"/>
                          <a:sym typeface="Century Gothic"/>
                        </a:rPr>
                        <a:t>Vitamin D synthesis</a:t>
                      </a:r>
                      <a:endParaRPr sz="900">
                        <a:latin typeface="Century Gothic"/>
                        <a:ea typeface="Century Gothic"/>
                        <a:cs typeface="Century Gothic"/>
                        <a:sym typeface="Century Gothic"/>
                      </a:endParaRPr>
                    </a:p>
                    <a:p>
                      <a:pPr indent="-285750" lvl="0" marL="457200" rtl="0" algn="l">
                        <a:lnSpc>
                          <a:spcPct val="115000"/>
                        </a:lnSpc>
                        <a:spcBef>
                          <a:spcPts val="0"/>
                        </a:spcBef>
                        <a:spcAft>
                          <a:spcPts val="0"/>
                        </a:spcAft>
                        <a:buSzPts val="900"/>
                        <a:buFont typeface="Century Gothic"/>
                        <a:buChar char="●"/>
                      </a:pPr>
                      <a:r>
                        <a:rPr lang="en" sz="900">
                          <a:latin typeface="Century Gothic"/>
                          <a:ea typeface="Century Gothic"/>
                          <a:cs typeface="Century Gothic"/>
                          <a:sym typeface="Century Gothic"/>
                        </a:rPr>
                        <a:t>Vitamin D receptor</a:t>
                      </a:r>
                      <a:r>
                        <a:rPr baseline="30000" lang="en" sz="900">
                          <a:solidFill>
                            <a:srgbClr val="6AA84F"/>
                          </a:solidFill>
                          <a:latin typeface="Century Gothic"/>
                          <a:ea typeface="Century Gothic"/>
                          <a:cs typeface="Century Gothic"/>
                          <a:sym typeface="Century Gothic"/>
                        </a:rPr>
                        <a:t>2</a:t>
                      </a:r>
                      <a:r>
                        <a:rPr lang="en" sz="900">
                          <a:latin typeface="Century Gothic"/>
                          <a:ea typeface="Century Gothic"/>
                          <a:cs typeface="Century Gothic"/>
                          <a:sym typeface="Century Gothic"/>
                        </a:rPr>
                        <a:t> (no hormone action</a:t>
                      </a:r>
                      <a:r>
                        <a:rPr lang="en" sz="900">
                          <a:latin typeface="Century Gothic"/>
                          <a:ea typeface="Century Gothic"/>
                          <a:cs typeface="Century Gothic"/>
                          <a:sym typeface="Century Gothic"/>
                        </a:rPr>
                        <a:t>)</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98975">
                <a:tc gridSpan="2">
                  <a:txBody>
                    <a:bodyPr/>
                    <a:lstStyle/>
                    <a:p>
                      <a:pPr indent="0" lvl="0" marL="0" rtl="0" algn="ctr">
                        <a:spcBef>
                          <a:spcPts val="0"/>
                        </a:spcBef>
                        <a:spcAft>
                          <a:spcPts val="0"/>
                        </a:spcAft>
                        <a:buNone/>
                      </a:pPr>
                      <a:r>
                        <a:rPr b="1" lang="en" sz="900">
                          <a:solidFill>
                            <a:srgbClr val="FFFFFF"/>
                          </a:solidFill>
                          <a:highlight>
                            <a:srgbClr val="6D9EEB"/>
                          </a:highlight>
                          <a:latin typeface="Century Gothic"/>
                          <a:ea typeface="Century Gothic"/>
                          <a:cs typeface="Century Gothic"/>
                          <a:sym typeface="Century Gothic"/>
                        </a:rPr>
                        <a:t>Diagnosis</a:t>
                      </a:r>
                      <a:endParaRPr b="1" sz="900">
                        <a:solidFill>
                          <a:srgbClr val="FFFFFF"/>
                        </a:solidFill>
                        <a:highlight>
                          <a:srgbClr val="6D9EEB"/>
                        </a:highlight>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c hMerge="1"/>
              </a:tr>
              <a:tr h="1072325">
                <a:tc gridSpan="2">
                  <a:txBody>
                    <a:bodyPr/>
                    <a:lstStyle/>
                    <a:p>
                      <a:pPr indent="0" lvl="0" marL="0" rtl="0" algn="l">
                        <a:lnSpc>
                          <a:spcPct val="115000"/>
                        </a:lnSpc>
                        <a:spcBef>
                          <a:spcPts val="0"/>
                        </a:spcBef>
                        <a:spcAft>
                          <a:spcPts val="0"/>
                        </a:spcAft>
                        <a:buClr>
                          <a:schemeClr val="dk1"/>
                        </a:buClr>
                        <a:buSzPts val="1100"/>
                        <a:buFont typeface="Arial"/>
                        <a:buNone/>
                      </a:pPr>
                      <a:r>
                        <a:rPr lang="en" sz="900">
                          <a:latin typeface="Century Gothic"/>
                          <a:ea typeface="Century Gothic"/>
                          <a:cs typeface="Century Gothic"/>
                          <a:sym typeface="Century Gothic"/>
                        </a:rPr>
                        <a:t>Measuring serum levels of:</a:t>
                      </a:r>
                      <a:endParaRPr sz="900">
                        <a:latin typeface="Century Gothic"/>
                        <a:ea typeface="Century Gothic"/>
                        <a:cs typeface="Century Gothic"/>
                        <a:sym typeface="Century Gothic"/>
                      </a:endParaRPr>
                    </a:p>
                    <a:p>
                      <a:pPr indent="-285750" lvl="0" marL="457200" rtl="0" algn="l">
                        <a:lnSpc>
                          <a:spcPct val="115000"/>
                        </a:lnSpc>
                        <a:spcBef>
                          <a:spcPts val="700"/>
                        </a:spcBef>
                        <a:spcAft>
                          <a:spcPts val="0"/>
                        </a:spcAft>
                        <a:buSzPts val="900"/>
                        <a:buFont typeface="Century Gothic"/>
                        <a:buChar char="●"/>
                      </a:pPr>
                      <a:r>
                        <a:rPr lang="en" sz="900">
                          <a:latin typeface="Century Gothic"/>
                          <a:ea typeface="Century Gothic"/>
                          <a:cs typeface="Century Gothic"/>
                          <a:sym typeface="Century Gothic"/>
                        </a:rPr>
                        <a:t>25-hydroxycholecalciferol </a:t>
                      </a:r>
                      <a:r>
                        <a:rPr lang="en" sz="900">
                          <a:solidFill>
                            <a:srgbClr val="6AA84F"/>
                          </a:solidFill>
                          <a:latin typeface="Century Gothic"/>
                          <a:ea typeface="Century Gothic"/>
                          <a:cs typeface="Century Gothic"/>
                          <a:sym typeface="Century Gothic"/>
                        </a:rPr>
                        <a:t>(low)</a:t>
                      </a:r>
                      <a:endParaRPr sz="900">
                        <a:solidFill>
                          <a:srgbClr val="6AA84F"/>
                        </a:solidFill>
                        <a:latin typeface="Century Gothic"/>
                        <a:ea typeface="Century Gothic"/>
                        <a:cs typeface="Century Gothic"/>
                        <a:sym typeface="Century Gothic"/>
                      </a:endParaRPr>
                    </a:p>
                    <a:p>
                      <a:pPr indent="-285750" lvl="0" marL="457200" rtl="0" algn="l">
                        <a:lnSpc>
                          <a:spcPct val="115000"/>
                        </a:lnSpc>
                        <a:spcBef>
                          <a:spcPts val="0"/>
                        </a:spcBef>
                        <a:spcAft>
                          <a:spcPts val="0"/>
                        </a:spcAft>
                        <a:buSzPts val="900"/>
                        <a:buFont typeface="Century Gothic"/>
                        <a:buChar char="●"/>
                      </a:pPr>
                      <a:r>
                        <a:rPr lang="en" sz="900">
                          <a:latin typeface="Century Gothic"/>
                          <a:ea typeface="Century Gothic"/>
                          <a:cs typeface="Century Gothic"/>
                          <a:sym typeface="Century Gothic"/>
                        </a:rPr>
                        <a:t>PTH</a:t>
                      </a:r>
                      <a:r>
                        <a:rPr baseline="30000" lang="en" sz="900">
                          <a:solidFill>
                            <a:srgbClr val="6AA84F"/>
                          </a:solidFill>
                          <a:latin typeface="Century Gothic"/>
                          <a:ea typeface="Century Gothic"/>
                          <a:cs typeface="Century Gothic"/>
                          <a:sym typeface="Century Gothic"/>
                        </a:rPr>
                        <a:t>3</a:t>
                      </a:r>
                      <a:endParaRPr baseline="30000" sz="900">
                        <a:solidFill>
                          <a:srgbClr val="6AA84F"/>
                        </a:solidFill>
                        <a:latin typeface="Century Gothic"/>
                        <a:ea typeface="Century Gothic"/>
                        <a:cs typeface="Century Gothic"/>
                        <a:sym typeface="Century Gothic"/>
                      </a:endParaRPr>
                    </a:p>
                    <a:p>
                      <a:pPr indent="-285750" lvl="0" marL="457200" rtl="0" algn="l">
                        <a:lnSpc>
                          <a:spcPct val="115000"/>
                        </a:lnSpc>
                        <a:spcBef>
                          <a:spcPts val="0"/>
                        </a:spcBef>
                        <a:spcAft>
                          <a:spcPts val="0"/>
                        </a:spcAft>
                        <a:buSzPts val="900"/>
                        <a:buFont typeface="Century Gothic"/>
                        <a:buChar char="●"/>
                      </a:pPr>
                      <a:r>
                        <a:rPr lang="en" sz="900">
                          <a:latin typeface="Century Gothic"/>
                          <a:ea typeface="Century Gothic"/>
                          <a:cs typeface="Century Gothic"/>
                          <a:sym typeface="Century Gothic"/>
                        </a:rPr>
                        <a:t>Calcium </a:t>
                      </a:r>
                      <a:r>
                        <a:rPr lang="en" sz="900">
                          <a:solidFill>
                            <a:srgbClr val="6AA84F"/>
                          </a:solidFill>
                          <a:latin typeface="Century Gothic"/>
                          <a:ea typeface="Century Gothic"/>
                          <a:cs typeface="Century Gothic"/>
                          <a:sym typeface="Century Gothic"/>
                        </a:rPr>
                        <a:t>(low)</a:t>
                      </a:r>
                      <a:endParaRPr sz="900">
                        <a:solidFill>
                          <a:srgbClr val="6AA84F"/>
                        </a:solidFill>
                        <a:latin typeface="Century Gothic"/>
                        <a:ea typeface="Century Gothic"/>
                        <a:cs typeface="Century Gothic"/>
                        <a:sym typeface="Century Gothic"/>
                      </a:endParaRPr>
                    </a:p>
                    <a:p>
                      <a:pPr indent="-285750" lvl="0" marL="457200" rtl="0" algn="l">
                        <a:lnSpc>
                          <a:spcPct val="115000"/>
                        </a:lnSpc>
                        <a:spcBef>
                          <a:spcPts val="0"/>
                        </a:spcBef>
                        <a:spcAft>
                          <a:spcPts val="0"/>
                        </a:spcAft>
                        <a:buSzPts val="900"/>
                        <a:buFont typeface="Century Gothic"/>
                        <a:buChar char="●"/>
                      </a:pPr>
                      <a:r>
                        <a:rPr lang="en" sz="900">
                          <a:latin typeface="Century Gothic"/>
                          <a:ea typeface="Century Gothic"/>
                          <a:cs typeface="Century Gothic"/>
                          <a:sym typeface="Century Gothic"/>
                        </a:rPr>
                        <a:t>Phosphate</a:t>
                      </a:r>
                      <a:r>
                        <a:rPr lang="en" sz="900">
                          <a:solidFill>
                            <a:srgbClr val="6AA84F"/>
                          </a:solidFill>
                          <a:latin typeface="Century Gothic"/>
                          <a:ea typeface="Century Gothic"/>
                          <a:cs typeface="Century Gothic"/>
                          <a:sym typeface="Century Gothic"/>
                        </a:rPr>
                        <a:t> (high)</a:t>
                      </a:r>
                      <a:r>
                        <a:rPr lang="en" sz="900">
                          <a:latin typeface="Century Gothic"/>
                          <a:ea typeface="Century Gothic"/>
                          <a:cs typeface="Century Gothic"/>
                          <a:sym typeface="Century Gothic"/>
                        </a:rPr>
                        <a:t> </a:t>
                      </a:r>
                      <a:endParaRPr sz="900">
                        <a:latin typeface="Century Gothic"/>
                        <a:ea typeface="Century Gothic"/>
                        <a:cs typeface="Century Gothic"/>
                        <a:sym typeface="Century Gothic"/>
                      </a:endParaRPr>
                    </a:p>
                    <a:p>
                      <a:pPr indent="-285750" lvl="0" marL="457200" rtl="0" algn="l">
                        <a:lnSpc>
                          <a:spcPct val="115000"/>
                        </a:lnSpc>
                        <a:spcBef>
                          <a:spcPts val="0"/>
                        </a:spcBef>
                        <a:spcAft>
                          <a:spcPts val="0"/>
                        </a:spcAft>
                        <a:buSzPts val="900"/>
                        <a:buFont typeface="Century Gothic"/>
                        <a:buChar char="●"/>
                      </a:pPr>
                      <a:r>
                        <a:rPr lang="en" sz="900">
                          <a:latin typeface="Century Gothic"/>
                          <a:ea typeface="Century Gothic"/>
                          <a:cs typeface="Century Gothic"/>
                          <a:sym typeface="Century Gothic"/>
                        </a:rPr>
                        <a:t>Alkaline phosphatase </a:t>
                      </a:r>
                      <a:r>
                        <a:rPr lang="en" sz="900">
                          <a:solidFill>
                            <a:srgbClr val="6AA84F"/>
                          </a:solidFill>
                          <a:latin typeface="Century Gothic"/>
                          <a:ea typeface="Century Gothic"/>
                          <a:cs typeface="Century Gothic"/>
                          <a:sym typeface="Century Gothic"/>
                        </a:rPr>
                        <a:t>(high) </a:t>
                      </a:r>
                      <a:endParaRPr sz="900">
                        <a:solidFill>
                          <a:srgbClr val="6AA84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98975">
                <a:tc gridSpan="2">
                  <a:txBody>
                    <a:bodyPr/>
                    <a:lstStyle/>
                    <a:p>
                      <a:pPr indent="0" lvl="0" marL="0" rtl="0" algn="ctr">
                        <a:spcBef>
                          <a:spcPts val="0"/>
                        </a:spcBef>
                        <a:spcAft>
                          <a:spcPts val="0"/>
                        </a:spcAft>
                        <a:buNone/>
                      </a:pPr>
                      <a:r>
                        <a:rPr b="1" lang="en" sz="900">
                          <a:solidFill>
                            <a:srgbClr val="FFFFFF"/>
                          </a:solidFill>
                          <a:latin typeface="Century Gothic"/>
                          <a:ea typeface="Century Gothic"/>
                          <a:cs typeface="Century Gothic"/>
                          <a:sym typeface="Century Gothic"/>
                        </a:rPr>
                        <a:t>Treatment</a:t>
                      </a:r>
                      <a:endParaRPr b="1" sz="900">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c hMerge="1"/>
              </a:tr>
              <a:tr h="225975">
                <a:tc gridSpan="2">
                  <a:txBody>
                    <a:bodyPr/>
                    <a:lstStyle/>
                    <a:p>
                      <a:pPr indent="0" lvl="0" marL="0" rtl="0" algn="l">
                        <a:lnSpc>
                          <a:spcPct val="115000"/>
                        </a:lnSpc>
                        <a:spcBef>
                          <a:spcPts val="0"/>
                        </a:spcBef>
                        <a:spcAft>
                          <a:spcPts val="0"/>
                        </a:spcAft>
                        <a:buNone/>
                      </a:pPr>
                      <a:r>
                        <a:rPr lang="en" sz="900">
                          <a:latin typeface="Century Gothic"/>
                          <a:ea typeface="Century Gothic"/>
                          <a:cs typeface="Century Gothic"/>
                          <a:sym typeface="Century Gothic"/>
                        </a:rPr>
                        <a:t>–Vitamin D and calcium supplementation</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bl>
          </a:graphicData>
        </a:graphic>
      </p:graphicFrame>
      <p:sp>
        <p:nvSpPr>
          <p:cNvPr id="291" name="Google Shape;291;p24"/>
          <p:cNvSpPr txBox="1"/>
          <p:nvPr/>
        </p:nvSpPr>
        <p:spPr>
          <a:xfrm>
            <a:off x="630834" y="3914550"/>
            <a:ext cx="2311800" cy="614400"/>
          </a:xfrm>
          <a:prstGeom prst="rect">
            <a:avLst/>
          </a:prstGeom>
          <a:noFill/>
          <a:ln cap="flat" cmpd="sng" w="9525">
            <a:solidFill>
              <a:srgbClr val="A4C2F4"/>
            </a:solidFill>
            <a:prstDash val="lgDash"/>
            <a:round/>
            <a:headEnd len="sm" w="sm" type="none"/>
            <a:tailEnd len="sm" w="sm" type="none"/>
          </a:ln>
        </p:spPr>
        <p:txBody>
          <a:bodyPr anchorCtr="0" anchor="ctr" bIns="48000" lIns="48000" spcFirstLastPara="1" rIns="48000" wrap="square" tIns="48000">
            <a:noAutofit/>
          </a:bodyPr>
          <a:lstStyle/>
          <a:p>
            <a:pPr indent="0" lvl="0" marL="0" rtl="0" algn="l">
              <a:lnSpc>
                <a:spcPct val="6136"/>
              </a:lnSpc>
              <a:spcBef>
                <a:spcPts val="0"/>
              </a:spcBef>
              <a:spcAft>
                <a:spcPts val="0"/>
              </a:spcAft>
              <a:buNone/>
            </a:pPr>
            <a:r>
              <a:rPr lang="en" sz="900">
                <a:solidFill>
                  <a:schemeClr val="dk1"/>
                </a:solidFill>
                <a:latin typeface="Century Gothic"/>
                <a:ea typeface="Century Gothic"/>
                <a:cs typeface="Century Gothic"/>
                <a:sym typeface="Century Gothic"/>
              </a:rPr>
              <a:t>• Patients have low serum levels of vitamin D </a:t>
            </a:r>
            <a:r>
              <a:rPr i="1" lang="en" sz="900">
                <a:solidFill>
                  <a:schemeClr val="dk1"/>
                </a:solidFill>
                <a:latin typeface="Century Gothic"/>
                <a:ea typeface="Century Gothic"/>
                <a:cs typeface="Century Gothic"/>
                <a:sym typeface="Century Gothic"/>
              </a:rPr>
              <a:t>(</a:t>
            </a:r>
            <a:r>
              <a:rPr b="1" i="1" lang="en" sz="900">
                <a:solidFill>
                  <a:srgbClr val="CC0000"/>
                </a:solidFill>
                <a:latin typeface="Century Gothic"/>
                <a:ea typeface="Century Gothic"/>
                <a:cs typeface="Century Gothic"/>
                <a:sym typeface="Century Gothic"/>
              </a:rPr>
              <a:t>Osteomalacia</a:t>
            </a:r>
            <a:r>
              <a:rPr i="1" lang="en" sz="900">
                <a:solidFill>
                  <a:schemeClr val="dk1"/>
                </a:solidFill>
                <a:latin typeface="Century Gothic"/>
                <a:ea typeface="Century Gothic"/>
                <a:cs typeface="Century Gothic"/>
                <a:sym typeface="Century Gothic"/>
              </a:rPr>
              <a:t>: demineralization of bones in </a:t>
            </a:r>
            <a:r>
              <a:rPr b="1" i="1" lang="en" sz="900">
                <a:solidFill>
                  <a:schemeClr val="dk1"/>
                </a:solidFill>
                <a:latin typeface="Century Gothic"/>
                <a:ea typeface="Century Gothic"/>
                <a:cs typeface="Century Gothic"/>
                <a:sym typeface="Century Gothic"/>
              </a:rPr>
              <a:t>adults</a:t>
            </a:r>
            <a:r>
              <a:rPr i="1" lang="en" sz="900">
                <a:solidFill>
                  <a:schemeClr val="dk1"/>
                </a:solidFill>
                <a:latin typeface="Century Gothic"/>
                <a:ea typeface="Century Gothic"/>
                <a:cs typeface="Century Gothic"/>
                <a:sym typeface="Century Gothic"/>
              </a:rPr>
              <a:t>)</a:t>
            </a:r>
            <a:endParaRPr sz="900">
              <a:solidFill>
                <a:schemeClr val="dk1"/>
              </a:solidFill>
              <a:latin typeface="Century Gothic"/>
              <a:ea typeface="Century Gothic"/>
              <a:cs typeface="Century Gothic"/>
              <a:sym typeface="Century Gothic"/>
            </a:endParaRPr>
          </a:p>
        </p:txBody>
      </p:sp>
      <p:cxnSp>
        <p:nvCxnSpPr>
          <p:cNvPr id="292" name="Google Shape;292;p24"/>
          <p:cNvCxnSpPr>
            <a:endCxn id="291" idx="1"/>
          </p:cNvCxnSpPr>
          <p:nvPr/>
        </p:nvCxnSpPr>
        <p:spPr>
          <a:xfrm flipH="1" rot="10800000">
            <a:off x="248034" y="4221750"/>
            <a:ext cx="382800" cy="7800"/>
          </a:xfrm>
          <a:prstGeom prst="straightConnector1">
            <a:avLst/>
          </a:prstGeom>
          <a:noFill/>
          <a:ln cap="flat" cmpd="sng" w="9525">
            <a:solidFill>
              <a:srgbClr val="A4C2F4"/>
            </a:solidFill>
            <a:prstDash val="lgDash"/>
            <a:round/>
            <a:headEnd len="med" w="med" type="none"/>
            <a:tailEnd len="med" w="med" type="none"/>
          </a:ln>
        </p:spPr>
      </p:cxnSp>
      <p:pic>
        <p:nvPicPr>
          <p:cNvPr id="293" name="Google Shape;293;p24"/>
          <p:cNvPicPr preferRelativeResize="0"/>
          <p:nvPr/>
        </p:nvPicPr>
        <p:blipFill>
          <a:blip r:embed="rId3">
            <a:alphaModFix/>
          </a:blip>
          <a:stretch>
            <a:fillRect/>
          </a:stretch>
        </p:blipFill>
        <p:spPr>
          <a:xfrm>
            <a:off x="8111629" y="3131950"/>
            <a:ext cx="774250" cy="931524"/>
          </a:xfrm>
          <a:prstGeom prst="rect">
            <a:avLst/>
          </a:prstGeom>
          <a:noFill/>
          <a:ln>
            <a:noFill/>
          </a:ln>
        </p:spPr>
      </p:pic>
      <p:sp>
        <p:nvSpPr>
          <p:cNvPr id="294" name="Google Shape;294;p24"/>
          <p:cNvSpPr txBox="1"/>
          <p:nvPr/>
        </p:nvSpPr>
        <p:spPr>
          <a:xfrm>
            <a:off x="117075" y="4528950"/>
            <a:ext cx="3606900" cy="6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1.Two </a:t>
            </a:r>
            <a:r>
              <a:rPr lang="en" sz="700">
                <a:solidFill>
                  <a:srgbClr val="6AA84F"/>
                </a:solidFill>
                <a:latin typeface="Century Gothic"/>
                <a:ea typeface="Century Gothic"/>
                <a:cs typeface="Century Gothic"/>
                <a:sym typeface="Century Gothic"/>
              </a:rPr>
              <a:t>types of rickets: </a:t>
            </a:r>
            <a:r>
              <a:rPr lang="en" sz="700">
                <a:solidFill>
                  <a:srgbClr val="6AA84F"/>
                </a:solidFill>
                <a:latin typeface="Century Gothic"/>
                <a:ea typeface="Century Gothic"/>
                <a:cs typeface="Century Gothic"/>
                <a:sym typeface="Century Gothic"/>
              </a:rPr>
              <a:t>dietary</a:t>
            </a:r>
            <a:r>
              <a:rPr lang="en" sz="700">
                <a:solidFill>
                  <a:srgbClr val="6AA84F"/>
                </a:solidFill>
                <a:latin typeface="Century Gothic"/>
                <a:ea typeface="Century Gothic"/>
                <a:cs typeface="Century Gothic"/>
                <a:sym typeface="Century Gothic"/>
              </a:rPr>
              <a:t> and inherited</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2</a:t>
            </a:r>
            <a:r>
              <a:rPr lang="en" sz="700">
                <a:solidFill>
                  <a:srgbClr val="6AA84F"/>
                </a:solidFill>
                <a:latin typeface="Century Gothic"/>
                <a:ea typeface="Century Gothic"/>
                <a:cs typeface="Century Gothic"/>
                <a:sym typeface="Century Gothic"/>
              </a:rPr>
              <a:t>. </a:t>
            </a:r>
            <a:r>
              <a:rPr lang="en" sz="700">
                <a:solidFill>
                  <a:srgbClr val="6AA84F"/>
                </a:solidFill>
                <a:latin typeface="Century Gothic"/>
                <a:ea typeface="Century Gothic"/>
                <a:cs typeface="Century Gothic"/>
                <a:sym typeface="Century Gothic"/>
              </a:rPr>
              <a:t>Defect in the receptor will cause inability to absorb Ca</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3</a:t>
            </a:r>
            <a:r>
              <a:rPr lang="en" sz="700">
                <a:solidFill>
                  <a:srgbClr val="6AA84F"/>
                </a:solidFill>
                <a:latin typeface="Century Gothic"/>
                <a:ea typeface="Century Gothic"/>
                <a:cs typeface="Century Gothic"/>
                <a:sym typeface="Century Gothic"/>
              </a:rPr>
              <a:t>.</a:t>
            </a:r>
            <a:r>
              <a:rPr lang="en" sz="700">
                <a:solidFill>
                  <a:srgbClr val="6AA84F"/>
                </a:solidFill>
                <a:latin typeface="Century Gothic"/>
                <a:ea typeface="Century Gothic"/>
                <a:cs typeface="Century Gothic"/>
                <a:sym typeface="Century Gothic"/>
              </a:rPr>
              <a:t>(if the patient has hypoparathyroidism it will be low,if not it will increase to compensate) </a:t>
            </a:r>
            <a:endParaRPr sz="700">
              <a:solidFill>
                <a:srgbClr val="6AA84F"/>
              </a:solidFill>
              <a:latin typeface="Century Gothic"/>
              <a:ea typeface="Century Gothic"/>
              <a:cs typeface="Century Gothic"/>
              <a:sym typeface="Century Gothic"/>
            </a:endParaRPr>
          </a:p>
        </p:txBody>
      </p:sp>
      <p:sp>
        <p:nvSpPr>
          <p:cNvPr id="295" name="Google Shape;295;p24"/>
          <p:cNvSpPr/>
          <p:nvPr/>
        </p:nvSpPr>
        <p:spPr>
          <a:xfrm>
            <a:off x="8822457" y="-5"/>
            <a:ext cx="321540" cy="131644"/>
          </a:xfrm>
          <a:custGeom>
            <a:rect b="b" l="l" r="r" t="t"/>
            <a:pathLst>
              <a:path extrusionOk="0" h="1548752" w="321540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4C93D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25"/>
          <p:cNvSpPr txBox="1"/>
          <p:nvPr/>
        </p:nvSpPr>
        <p:spPr>
          <a:xfrm>
            <a:off x="2147538" y="80963"/>
            <a:ext cx="4848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Osteoporosis </a:t>
            </a:r>
            <a:endParaRPr b="1" sz="2400">
              <a:solidFill>
                <a:srgbClr val="3C78D8"/>
              </a:solidFill>
              <a:latin typeface="Comfortaa"/>
              <a:ea typeface="Comfortaa"/>
              <a:cs typeface="Comfortaa"/>
              <a:sym typeface="Comfortaa"/>
            </a:endParaRPr>
          </a:p>
        </p:txBody>
      </p:sp>
      <p:sp>
        <p:nvSpPr>
          <p:cNvPr id="301" name="Google Shape;301;p25"/>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302" name="Google Shape;302;p25"/>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sp>
        <p:nvSpPr>
          <p:cNvPr id="303" name="Google Shape;303;p25"/>
          <p:cNvSpPr/>
          <p:nvPr/>
        </p:nvSpPr>
        <p:spPr>
          <a:xfrm>
            <a:off x="687425" y="696575"/>
            <a:ext cx="3818100" cy="1519800"/>
          </a:xfrm>
          <a:prstGeom prst="roundRect">
            <a:avLst>
              <a:gd fmla="val 16667" name="adj"/>
            </a:avLst>
          </a:prstGeom>
          <a:solidFill>
            <a:srgbClr val="EFEFEF"/>
          </a:solidFill>
          <a:ln cap="flat" cmpd="sng" w="19050">
            <a:solidFill>
              <a:srgbClr val="EFEFEF"/>
            </a:solidFill>
            <a:prstDash val="solid"/>
            <a:round/>
            <a:headEnd len="sm" w="sm" type="none"/>
            <a:tailEnd len="sm" w="sm" type="none"/>
          </a:ln>
        </p:spPr>
        <p:txBody>
          <a:bodyPr anchorCtr="0" anchor="ctr" bIns="36000" lIns="36000" spcFirstLastPara="1" rIns="36000" wrap="square" tIns="36000">
            <a:noAutofit/>
          </a:bodyPr>
          <a:lstStyle/>
          <a:p>
            <a:pPr indent="-304800" lvl="0" marL="457200" marR="0" rtl="0" algn="l">
              <a:lnSpc>
                <a:spcPct val="100000"/>
              </a:lnSpc>
              <a:spcBef>
                <a:spcPts val="0"/>
              </a:spcBef>
              <a:spcAft>
                <a:spcPts val="0"/>
              </a:spcAft>
              <a:buSzPts val="1200"/>
              <a:buFont typeface="Century Gothic"/>
              <a:buChar char="●"/>
            </a:pPr>
            <a:r>
              <a:rPr lang="en" sz="1200">
                <a:latin typeface="Century Gothic"/>
                <a:ea typeface="Century Gothic"/>
                <a:cs typeface="Century Gothic"/>
                <a:sym typeface="Century Gothic"/>
              </a:rPr>
              <a:t>Reduction in </a:t>
            </a:r>
            <a:r>
              <a:rPr b="1" lang="en" sz="1200">
                <a:solidFill>
                  <a:srgbClr val="CC0000"/>
                </a:solidFill>
                <a:latin typeface="Century Gothic"/>
                <a:ea typeface="Century Gothic"/>
                <a:cs typeface="Century Gothic"/>
                <a:sym typeface="Century Gothic"/>
              </a:rPr>
              <a:t>bone mass</a:t>
            </a:r>
            <a:r>
              <a:rPr lang="en" sz="1200">
                <a:latin typeface="Century Gothic"/>
                <a:ea typeface="Century Gothic"/>
                <a:cs typeface="Century Gothic"/>
                <a:sym typeface="Century Gothic"/>
              </a:rPr>
              <a:t> per unit volume</a:t>
            </a:r>
            <a:endParaRPr sz="1200">
              <a:latin typeface="Century Gothic"/>
              <a:ea typeface="Century Gothic"/>
              <a:cs typeface="Century Gothic"/>
              <a:sym typeface="Century Gothic"/>
            </a:endParaRPr>
          </a:p>
          <a:p>
            <a:pPr indent="-304800" lvl="0" marL="457200" marR="0" rtl="0" algn="l">
              <a:lnSpc>
                <a:spcPct val="100000"/>
              </a:lnSpc>
              <a:spcBef>
                <a:spcPts val="0"/>
              </a:spcBef>
              <a:spcAft>
                <a:spcPts val="0"/>
              </a:spcAft>
              <a:buSzPts val="1200"/>
              <a:buFont typeface="Century Gothic"/>
              <a:buChar char="●"/>
            </a:pPr>
            <a:r>
              <a:rPr lang="en" sz="1200">
                <a:latin typeface="Century Gothic"/>
                <a:ea typeface="Century Gothic"/>
                <a:cs typeface="Century Gothic"/>
                <a:sym typeface="Century Gothic"/>
              </a:rPr>
              <a:t>Bone matrix composition is </a:t>
            </a:r>
            <a:r>
              <a:rPr b="1" lang="en" sz="1200">
                <a:latin typeface="Century Gothic"/>
                <a:ea typeface="Century Gothic"/>
                <a:cs typeface="Century Gothic"/>
                <a:sym typeface="Century Gothic"/>
              </a:rPr>
              <a:t>normal </a:t>
            </a:r>
            <a:r>
              <a:rPr lang="en" sz="1200">
                <a:latin typeface="Century Gothic"/>
                <a:ea typeface="Century Gothic"/>
                <a:cs typeface="Century Gothic"/>
                <a:sym typeface="Century Gothic"/>
              </a:rPr>
              <a:t>but it is </a:t>
            </a:r>
            <a:r>
              <a:rPr b="1" lang="en" sz="1200">
                <a:latin typeface="Century Gothic"/>
                <a:ea typeface="Century Gothic"/>
                <a:cs typeface="Century Gothic"/>
                <a:sym typeface="Century Gothic"/>
              </a:rPr>
              <a:t>reduced </a:t>
            </a:r>
            <a:endParaRPr b="1" sz="1200">
              <a:latin typeface="Century Gothic"/>
              <a:ea typeface="Century Gothic"/>
              <a:cs typeface="Century Gothic"/>
              <a:sym typeface="Century Gothic"/>
            </a:endParaRPr>
          </a:p>
          <a:p>
            <a:pPr indent="-304800" lvl="0" marL="457200" marR="0" rtl="0" algn="l">
              <a:lnSpc>
                <a:spcPct val="100000"/>
              </a:lnSpc>
              <a:spcBef>
                <a:spcPts val="0"/>
              </a:spcBef>
              <a:spcAft>
                <a:spcPts val="0"/>
              </a:spcAft>
              <a:buSzPts val="1200"/>
              <a:buFont typeface="Century Gothic"/>
              <a:buChar char="●"/>
            </a:pPr>
            <a:r>
              <a:rPr lang="en" sz="1200">
                <a:latin typeface="Century Gothic"/>
                <a:ea typeface="Century Gothic"/>
                <a:cs typeface="Century Gothic"/>
                <a:sym typeface="Century Gothic"/>
              </a:rPr>
              <a:t>Post-menopausal women lose more bone mass than men (primary osteoporosis) </a:t>
            </a:r>
            <a:endParaRPr sz="1200">
              <a:latin typeface="Century Gothic"/>
              <a:ea typeface="Century Gothic"/>
              <a:cs typeface="Century Gothic"/>
              <a:sym typeface="Century Gothic"/>
            </a:endParaRPr>
          </a:p>
          <a:p>
            <a:pPr indent="-304800" lvl="0" marL="457200" marR="0" rtl="0" algn="l">
              <a:lnSpc>
                <a:spcPct val="100000"/>
              </a:lnSpc>
              <a:spcBef>
                <a:spcPts val="0"/>
              </a:spcBef>
              <a:spcAft>
                <a:spcPts val="0"/>
              </a:spcAft>
              <a:buSzPts val="1200"/>
              <a:buFont typeface="Century Gothic"/>
              <a:buChar char="●"/>
            </a:pPr>
            <a:r>
              <a:rPr lang="en" sz="1200">
                <a:latin typeface="Century Gothic"/>
                <a:ea typeface="Century Gothic"/>
                <a:cs typeface="Century Gothic"/>
                <a:sym typeface="Century Gothic"/>
              </a:rPr>
              <a:t>Increases fragility of bones </a:t>
            </a:r>
            <a:endParaRPr sz="1200">
              <a:latin typeface="Century Gothic"/>
              <a:ea typeface="Century Gothic"/>
              <a:cs typeface="Century Gothic"/>
              <a:sym typeface="Century Gothic"/>
            </a:endParaRPr>
          </a:p>
          <a:p>
            <a:pPr indent="-304800" lvl="0" marL="457200" marR="0" rtl="0" algn="l">
              <a:lnSpc>
                <a:spcPct val="100000"/>
              </a:lnSpc>
              <a:spcBef>
                <a:spcPts val="0"/>
              </a:spcBef>
              <a:spcAft>
                <a:spcPts val="0"/>
              </a:spcAft>
              <a:buSzPts val="1200"/>
              <a:buFont typeface="Century Gothic"/>
              <a:buChar char="●"/>
            </a:pPr>
            <a:r>
              <a:rPr lang="en" sz="1200">
                <a:latin typeface="Century Gothic"/>
                <a:ea typeface="Century Gothic"/>
                <a:cs typeface="Century Gothic"/>
                <a:sym typeface="Century Gothic"/>
              </a:rPr>
              <a:t>Increases susceptibility to fractures</a:t>
            </a:r>
            <a:endParaRPr sz="1200">
              <a:latin typeface="Century Gothic"/>
              <a:ea typeface="Century Gothic"/>
              <a:cs typeface="Century Gothic"/>
              <a:sym typeface="Century Gothic"/>
            </a:endParaRPr>
          </a:p>
        </p:txBody>
      </p:sp>
      <p:pic>
        <p:nvPicPr>
          <p:cNvPr id="304" name="Google Shape;304;p25"/>
          <p:cNvPicPr preferRelativeResize="0"/>
          <p:nvPr/>
        </p:nvPicPr>
        <p:blipFill>
          <a:blip r:embed="rId3">
            <a:alphaModFix/>
          </a:blip>
          <a:stretch>
            <a:fillRect/>
          </a:stretch>
        </p:blipFill>
        <p:spPr>
          <a:xfrm>
            <a:off x="7283633" y="2889000"/>
            <a:ext cx="1745390" cy="822225"/>
          </a:xfrm>
          <a:prstGeom prst="rect">
            <a:avLst/>
          </a:prstGeom>
          <a:noFill/>
          <a:ln>
            <a:noFill/>
          </a:ln>
        </p:spPr>
      </p:pic>
      <p:pic>
        <p:nvPicPr>
          <p:cNvPr id="305" name="Google Shape;305;p25"/>
          <p:cNvPicPr preferRelativeResize="0"/>
          <p:nvPr/>
        </p:nvPicPr>
        <p:blipFill>
          <a:blip r:embed="rId4">
            <a:alphaModFix/>
          </a:blip>
          <a:stretch>
            <a:fillRect/>
          </a:stretch>
        </p:blipFill>
        <p:spPr>
          <a:xfrm>
            <a:off x="7678674" y="3711225"/>
            <a:ext cx="1387201" cy="1036492"/>
          </a:xfrm>
          <a:prstGeom prst="rect">
            <a:avLst/>
          </a:prstGeom>
          <a:noFill/>
          <a:ln>
            <a:noFill/>
          </a:ln>
        </p:spPr>
      </p:pic>
      <p:sp>
        <p:nvSpPr>
          <p:cNvPr id="306" name="Google Shape;306;p25"/>
          <p:cNvSpPr/>
          <p:nvPr/>
        </p:nvSpPr>
        <p:spPr>
          <a:xfrm>
            <a:off x="5915750" y="1211050"/>
            <a:ext cx="1813200" cy="532800"/>
          </a:xfrm>
          <a:prstGeom prst="ellipse">
            <a:avLst/>
          </a:prstGeom>
          <a:noFill/>
          <a:ln cap="flat" cmpd="sng" w="19050">
            <a:solidFill>
              <a:srgbClr val="6D9EEB"/>
            </a:solidFill>
            <a:prstDash val="dot"/>
            <a:round/>
            <a:headEnd len="sm" w="sm" type="none"/>
            <a:tailEnd len="sm" w="sm" type="none"/>
          </a:ln>
        </p:spPr>
        <p:txBody>
          <a:bodyPr anchorCtr="0" anchor="ctr" bIns="36000" lIns="36000" spcFirstLastPara="1" rIns="36000" wrap="square" tIns="36000">
            <a:noAutofit/>
          </a:bodyPr>
          <a:lstStyle/>
          <a:p>
            <a:pPr indent="0" lvl="0" marL="0" rtl="0" algn="l">
              <a:spcBef>
                <a:spcPts val="0"/>
              </a:spcBef>
              <a:spcAft>
                <a:spcPts val="0"/>
              </a:spcAft>
              <a:buNone/>
            </a:pPr>
            <a:r>
              <a:rPr b="1" lang="en" sz="800">
                <a:solidFill>
                  <a:srgbClr val="CC0000"/>
                </a:solidFill>
                <a:latin typeface="Century Gothic"/>
                <a:ea typeface="Century Gothic"/>
                <a:cs typeface="Century Gothic"/>
                <a:sym typeface="Century Gothic"/>
              </a:rPr>
              <a:t>Secondary osteoporosis may be caused by:</a:t>
            </a:r>
            <a:endParaRPr b="1" sz="800">
              <a:solidFill>
                <a:srgbClr val="CC0000"/>
              </a:solidFill>
              <a:latin typeface="Century Gothic"/>
              <a:ea typeface="Century Gothic"/>
              <a:cs typeface="Century Gothic"/>
              <a:sym typeface="Century Gothic"/>
            </a:endParaRPr>
          </a:p>
        </p:txBody>
      </p:sp>
      <p:cxnSp>
        <p:nvCxnSpPr>
          <p:cNvPr id="307" name="Google Shape;307;p25"/>
          <p:cNvCxnSpPr>
            <a:stCxn id="306" idx="7"/>
          </p:cNvCxnSpPr>
          <p:nvPr/>
        </p:nvCxnSpPr>
        <p:spPr>
          <a:xfrm rot="-5400000">
            <a:off x="7989763" y="624427"/>
            <a:ext cx="138300" cy="1191000"/>
          </a:xfrm>
          <a:prstGeom prst="bentConnector2">
            <a:avLst/>
          </a:prstGeom>
          <a:noFill/>
          <a:ln cap="flat" cmpd="sng" w="9525">
            <a:solidFill>
              <a:srgbClr val="6D9EEB"/>
            </a:solidFill>
            <a:prstDash val="solid"/>
            <a:round/>
            <a:headEnd len="med" w="med" type="none"/>
            <a:tailEnd len="med" w="med" type="oval"/>
          </a:ln>
        </p:spPr>
      </p:cxnSp>
      <p:cxnSp>
        <p:nvCxnSpPr>
          <p:cNvPr id="308" name="Google Shape;308;p25"/>
          <p:cNvCxnSpPr>
            <a:stCxn id="306" idx="5"/>
          </p:cNvCxnSpPr>
          <p:nvPr/>
        </p:nvCxnSpPr>
        <p:spPr>
          <a:xfrm flipH="1" rot="-5400000">
            <a:off x="7988563" y="1140673"/>
            <a:ext cx="158400" cy="1208700"/>
          </a:xfrm>
          <a:prstGeom prst="bentConnector2">
            <a:avLst/>
          </a:prstGeom>
          <a:noFill/>
          <a:ln cap="flat" cmpd="sng" w="9525">
            <a:solidFill>
              <a:srgbClr val="6D9EEB"/>
            </a:solidFill>
            <a:prstDash val="solid"/>
            <a:round/>
            <a:headEnd len="med" w="med" type="none"/>
            <a:tailEnd len="med" w="med" type="oval"/>
          </a:ln>
        </p:spPr>
      </p:cxnSp>
      <p:cxnSp>
        <p:nvCxnSpPr>
          <p:cNvPr id="309" name="Google Shape;309;p25"/>
          <p:cNvCxnSpPr/>
          <p:nvPr/>
        </p:nvCxnSpPr>
        <p:spPr>
          <a:xfrm>
            <a:off x="7717882" y="1472188"/>
            <a:ext cx="876900" cy="10500"/>
          </a:xfrm>
          <a:prstGeom prst="straightConnector1">
            <a:avLst/>
          </a:prstGeom>
          <a:noFill/>
          <a:ln cap="flat" cmpd="sng" w="9525">
            <a:solidFill>
              <a:srgbClr val="6D9EEB"/>
            </a:solidFill>
            <a:prstDash val="solid"/>
            <a:round/>
            <a:headEnd len="med" w="med" type="none"/>
            <a:tailEnd len="med" w="med" type="oval"/>
          </a:ln>
        </p:spPr>
      </p:cxnSp>
      <p:cxnSp>
        <p:nvCxnSpPr>
          <p:cNvPr id="310" name="Google Shape;310;p25"/>
          <p:cNvCxnSpPr/>
          <p:nvPr/>
        </p:nvCxnSpPr>
        <p:spPr>
          <a:xfrm rot="10800000">
            <a:off x="5015057" y="1186175"/>
            <a:ext cx="1170900" cy="88800"/>
          </a:xfrm>
          <a:prstGeom prst="bentConnector3">
            <a:avLst>
              <a:gd fmla="val -2147" name="adj1"/>
            </a:avLst>
          </a:prstGeom>
          <a:noFill/>
          <a:ln cap="flat" cmpd="sng" w="9525">
            <a:solidFill>
              <a:srgbClr val="6D9EEB"/>
            </a:solidFill>
            <a:prstDash val="solid"/>
            <a:round/>
            <a:headEnd len="med" w="med" type="none"/>
            <a:tailEnd len="med" w="med" type="oval"/>
          </a:ln>
        </p:spPr>
      </p:cxnSp>
      <p:cxnSp>
        <p:nvCxnSpPr>
          <p:cNvPr id="311" name="Google Shape;311;p25"/>
          <p:cNvCxnSpPr>
            <a:stCxn id="306" idx="3"/>
          </p:cNvCxnSpPr>
          <p:nvPr/>
        </p:nvCxnSpPr>
        <p:spPr>
          <a:xfrm rot="5400000">
            <a:off x="5508237" y="1159873"/>
            <a:ext cx="167100" cy="1179000"/>
          </a:xfrm>
          <a:prstGeom prst="bentConnector2">
            <a:avLst/>
          </a:prstGeom>
          <a:noFill/>
          <a:ln cap="flat" cmpd="sng" w="9525">
            <a:solidFill>
              <a:srgbClr val="6D9EEB"/>
            </a:solidFill>
            <a:prstDash val="solid"/>
            <a:round/>
            <a:headEnd len="med" w="med" type="none"/>
            <a:tailEnd len="med" w="med" type="oval"/>
          </a:ln>
        </p:spPr>
      </p:cxnSp>
      <p:cxnSp>
        <p:nvCxnSpPr>
          <p:cNvPr id="312" name="Google Shape;312;p25"/>
          <p:cNvCxnSpPr/>
          <p:nvPr/>
        </p:nvCxnSpPr>
        <p:spPr>
          <a:xfrm rot="10800000">
            <a:off x="4970533" y="1469672"/>
            <a:ext cx="952500" cy="600"/>
          </a:xfrm>
          <a:prstGeom prst="straightConnector1">
            <a:avLst/>
          </a:prstGeom>
          <a:noFill/>
          <a:ln cap="flat" cmpd="sng" w="9525">
            <a:solidFill>
              <a:srgbClr val="6D9EEB"/>
            </a:solidFill>
            <a:prstDash val="solid"/>
            <a:round/>
            <a:headEnd len="med" w="med" type="none"/>
            <a:tailEnd len="med" w="med" type="oval"/>
          </a:ln>
        </p:spPr>
      </p:cxnSp>
      <p:sp>
        <p:nvSpPr>
          <p:cNvPr id="313" name="Google Shape;313;p25"/>
          <p:cNvSpPr txBox="1"/>
          <p:nvPr/>
        </p:nvSpPr>
        <p:spPr>
          <a:xfrm>
            <a:off x="7417087" y="956988"/>
            <a:ext cx="1387200" cy="140100"/>
          </a:xfrm>
          <a:prstGeom prst="rect">
            <a:avLst/>
          </a:prstGeom>
          <a:noFill/>
          <a:ln>
            <a:noFill/>
          </a:ln>
        </p:spPr>
        <p:txBody>
          <a:bodyPr anchorCtr="0" anchor="t" bIns="36000" lIns="36000" spcFirstLastPara="1" rIns="36000" wrap="square" tIns="36000">
            <a:noAutofit/>
          </a:bodyPr>
          <a:lstStyle/>
          <a:p>
            <a:pPr indent="0" lvl="0" marL="0" rtl="0" algn="l">
              <a:spcBef>
                <a:spcPts val="0"/>
              </a:spcBef>
              <a:spcAft>
                <a:spcPts val="0"/>
              </a:spcAft>
              <a:buNone/>
            </a:pPr>
            <a:r>
              <a:rPr lang="en" sz="1000">
                <a:latin typeface="Exo"/>
                <a:ea typeface="Exo"/>
                <a:cs typeface="Exo"/>
                <a:sym typeface="Exo"/>
              </a:rPr>
              <a:t>Hyperthyroidism </a:t>
            </a:r>
            <a:endParaRPr sz="1000">
              <a:latin typeface="Exo"/>
              <a:ea typeface="Exo"/>
              <a:cs typeface="Exo"/>
              <a:sym typeface="Exo"/>
            </a:endParaRPr>
          </a:p>
        </p:txBody>
      </p:sp>
      <p:sp>
        <p:nvSpPr>
          <p:cNvPr id="314" name="Google Shape;314;p25"/>
          <p:cNvSpPr txBox="1"/>
          <p:nvPr/>
        </p:nvSpPr>
        <p:spPr>
          <a:xfrm>
            <a:off x="7671075" y="1278486"/>
            <a:ext cx="970500" cy="158400"/>
          </a:xfrm>
          <a:prstGeom prst="rect">
            <a:avLst/>
          </a:prstGeom>
          <a:noFill/>
          <a:ln>
            <a:noFill/>
          </a:ln>
        </p:spPr>
        <p:txBody>
          <a:bodyPr anchorCtr="0" anchor="t" bIns="36000" lIns="36000" spcFirstLastPara="1" rIns="36000" wrap="square" tIns="36000">
            <a:noAutofit/>
          </a:bodyPr>
          <a:lstStyle/>
          <a:p>
            <a:pPr indent="0" lvl="0" marL="0" rtl="0" algn="l">
              <a:spcBef>
                <a:spcPts val="0"/>
              </a:spcBef>
              <a:spcAft>
                <a:spcPts val="0"/>
              </a:spcAft>
              <a:buNone/>
            </a:pPr>
            <a:r>
              <a:rPr lang="en" sz="1000">
                <a:latin typeface="Exo"/>
                <a:ea typeface="Exo"/>
                <a:cs typeface="Exo"/>
                <a:sym typeface="Exo"/>
              </a:rPr>
              <a:t>Gonadal failure </a:t>
            </a:r>
            <a:endParaRPr sz="1000">
              <a:latin typeface="Exo"/>
              <a:ea typeface="Exo"/>
              <a:cs typeface="Exo"/>
              <a:sym typeface="Exo"/>
            </a:endParaRPr>
          </a:p>
        </p:txBody>
      </p:sp>
      <p:sp>
        <p:nvSpPr>
          <p:cNvPr id="315" name="Google Shape;315;p25"/>
          <p:cNvSpPr txBox="1"/>
          <p:nvPr/>
        </p:nvSpPr>
        <p:spPr>
          <a:xfrm>
            <a:off x="7462714" y="1620931"/>
            <a:ext cx="1387200" cy="140100"/>
          </a:xfrm>
          <a:prstGeom prst="rect">
            <a:avLst/>
          </a:prstGeom>
          <a:noFill/>
          <a:ln>
            <a:noFill/>
          </a:ln>
        </p:spPr>
        <p:txBody>
          <a:bodyPr anchorCtr="0" anchor="t" bIns="36000" lIns="36000" spcFirstLastPara="1" rIns="36000" wrap="square" tIns="36000">
            <a:noAutofit/>
          </a:bodyPr>
          <a:lstStyle/>
          <a:p>
            <a:pPr indent="0" lvl="0" marL="0" rtl="0" algn="l">
              <a:spcBef>
                <a:spcPts val="0"/>
              </a:spcBef>
              <a:spcAft>
                <a:spcPts val="0"/>
              </a:spcAft>
              <a:buNone/>
            </a:pPr>
            <a:r>
              <a:rPr lang="en" sz="1000">
                <a:latin typeface="Exo"/>
                <a:ea typeface="Exo"/>
                <a:cs typeface="Exo"/>
                <a:sym typeface="Exo"/>
              </a:rPr>
              <a:t>Cushing syndrome </a:t>
            </a:r>
            <a:endParaRPr sz="1000">
              <a:latin typeface="Exo"/>
              <a:ea typeface="Exo"/>
              <a:cs typeface="Exo"/>
              <a:sym typeface="Exo"/>
            </a:endParaRPr>
          </a:p>
        </p:txBody>
      </p:sp>
      <p:sp>
        <p:nvSpPr>
          <p:cNvPr id="316" name="Google Shape;316;p25"/>
          <p:cNvSpPr txBox="1"/>
          <p:nvPr/>
        </p:nvSpPr>
        <p:spPr>
          <a:xfrm>
            <a:off x="5026607" y="988025"/>
            <a:ext cx="1387200" cy="140100"/>
          </a:xfrm>
          <a:prstGeom prst="rect">
            <a:avLst/>
          </a:prstGeom>
          <a:noFill/>
          <a:ln>
            <a:noFill/>
          </a:ln>
        </p:spPr>
        <p:txBody>
          <a:bodyPr anchorCtr="0" anchor="t" bIns="36000" lIns="36000" spcFirstLastPara="1" rIns="36000" wrap="square" tIns="36000">
            <a:noAutofit/>
          </a:bodyPr>
          <a:lstStyle/>
          <a:p>
            <a:pPr indent="0" lvl="0" marL="0" rtl="0" algn="l">
              <a:spcBef>
                <a:spcPts val="0"/>
              </a:spcBef>
              <a:spcAft>
                <a:spcPts val="0"/>
              </a:spcAft>
              <a:buNone/>
            </a:pPr>
            <a:r>
              <a:rPr lang="en" sz="1000">
                <a:latin typeface="Exo"/>
                <a:ea typeface="Exo"/>
                <a:cs typeface="Exo"/>
                <a:sym typeface="Exo"/>
              </a:rPr>
              <a:t>Drugs</a:t>
            </a:r>
            <a:endParaRPr sz="1000">
              <a:latin typeface="Exo"/>
              <a:ea typeface="Exo"/>
              <a:cs typeface="Exo"/>
              <a:sym typeface="Exo"/>
            </a:endParaRPr>
          </a:p>
        </p:txBody>
      </p:sp>
      <p:sp>
        <p:nvSpPr>
          <p:cNvPr id="317" name="Google Shape;317;p25"/>
          <p:cNvSpPr txBox="1"/>
          <p:nvPr/>
        </p:nvSpPr>
        <p:spPr>
          <a:xfrm>
            <a:off x="5040200" y="1305725"/>
            <a:ext cx="932700" cy="140100"/>
          </a:xfrm>
          <a:prstGeom prst="rect">
            <a:avLst/>
          </a:prstGeom>
          <a:noFill/>
          <a:ln>
            <a:noFill/>
          </a:ln>
        </p:spPr>
        <p:txBody>
          <a:bodyPr anchorCtr="0" anchor="t" bIns="36000" lIns="36000" spcFirstLastPara="1" rIns="36000" wrap="square" tIns="36000">
            <a:noAutofit/>
          </a:bodyPr>
          <a:lstStyle/>
          <a:p>
            <a:pPr indent="0" lvl="0" marL="0" rtl="0" algn="l">
              <a:spcBef>
                <a:spcPts val="0"/>
              </a:spcBef>
              <a:spcAft>
                <a:spcPts val="0"/>
              </a:spcAft>
              <a:buNone/>
            </a:pPr>
            <a:r>
              <a:rPr lang="en" sz="900">
                <a:latin typeface="Exo"/>
                <a:ea typeface="Exo"/>
                <a:cs typeface="Exo"/>
                <a:sym typeface="Exo"/>
              </a:rPr>
              <a:t>Immobilization </a:t>
            </a:r>
            <a:endParaRPr sz="900">
              <a:latin typeface="Exo"/>
              <a:ea typeface="Exo"/>
              <a:cs typeface="Exo"/>
              <a:sym typeface="Exo"/>
            </a:endParaRPr>
          </a:p>
        </p:txBody>
      </p:sp>
      <p:sp>
        <p:nvSpPr>
          <p:cNvPr id="318" name="Google Shape;318;p25"/>
          <p:cNvSpPr txBox="1"/>
          <p:nvPr/>
        </p:nvSpPr>
        <p:spPr>
          <a:xfrm>
            <a:off x="5026604" y="1658627"/>
            <a:ext cx="1387200" cy="140100"/>
          </a:xfrm>
          <a:prstGeom prst="rect">
            <a:avLst/>
          </a:prstGeom>
          <a:noFill/>
          <a:ln>
            <a:noFill/>
          </a:ln>
        </p:spPr>
        <p:txBody>
          <a:bodyPr anchorCtr="0" anchor="t" bIns="36000" lIns="36000" spcFirstLastPara="1" rIns="36000" wrap="square" tIns="36000">
            <a:noAutofit/>
          </a:bodyPr>
          <a:lstStyle/>
          <a:p>
            <a:pPr indent="0" lvl="0" marL="0" rtl="0" algn="l">
              <a:spcBef>
                <a:spcPts val="0"/>
              </a:spcBef>
              <a:spcAft>
                <a:spcPts val="0"/>
              </a:spcAft>
              <a:buNone/>
            </a:pPr>
            <a:r>
              <a:rPr lang="en" sz="1000">
                <a:latin typeface="Exo"/>
                <a:ea typeface="Exo"/>
                <a:cs typeface="Exo"/>
                <a:sym typeface="Exo"/>
              </a:rPr>
              <a:t>Alcohol</a:t>
            </a:r>
            <a:endParaRPr sz="1000">
              <a:latin typeface="Exo"/>
              <a:ea typeface="Exo"/>
              <a:cs typeface="Exo"/>
              <a:sym typeface="Exo"/>
            </a:endParaRPr>
          </a:p>
        </p:txBody>
      </p:sp>
      <p:cxnSp>
        <p:nvCxnSpPr>
          <p:cNvPr id="319" name="Google Shape;319;p25"/>
          <p:cNvCxnSpPr>
            <a:stCxn id="306" idx="4"/>
          </p:cNvCxnSpPr>
          <p:nvPr/>
        </p:nvCxnSpPr>
        <p:spPr>
          <a:xfrm flipH="1" rot="-5400000">
            <a:off x="7110800" y="1455400"/>
            <a:ext cx="337200" cy="914100"/>
          </a:xfrm>
          <a:prstGeom prst="bentConnector2">
            <a:avLst/>
          </a:prstGeom>
          <a:noFill/>
          <a:ln cap="flat" cmpd="sng" w="9525">
            <a:solidFill>
              <a:srgbClr val="6D9EEB"/>
            </a:solidFill>
            <a:prstDash val="solid"/>
            <a:round/>
            <a:headEnd len="med" w="med" type="none"/>
            <a:tailEnd len="med" w="med" type="oval"/>
          </a:ln>
        </p:spPr>
      </p:cxnSp>
      <p:cxnSp>
        <p:nvCxnSpPr>
          <p:cNvPr id="320" name="Google Shape;320;p25"/>
          <p:cNvCxnSpPr>
            <a:stCxn id="306" idx="0"/>
          </p:cNvCxnSpPr>
          <p:nvPr/>
        </p:nvCxnSpPr>
        <p:spPr>
          <a:xfrm flipH="1" rot="5400000">
            <a:off x="6447350" y="836050"/>
            <a:ext cx="237600" cy="512400"/>
          </a:xfrm>
          <a:prstGeom prst="bentConnector2">
            <a:avLst/>
          </a:prstGeom>
          <a:noFill/>
          <a:ln cap="flat" cmpd="sng" w="9525">
            <a:solidFill>
              <a:srgbClr val="6D9EEB"/>
            </a:solidFill>
            <a:prstDash val="solid"/>
            <a:round/>
            <a:headEnd len="med" w="med" type="none"/>
            <a:tailEnd len="med" w="med" type="oval"/>
          </a:ln>
        </p:spPr>
      </p:cxnSp>
      <p:sp>
        <p:nvSpPr>
          <p:cNvPr id="321" name="Google Shape;321;p25"/>
          <p:cNvSpPr txBox="1"/>
          <p:nvPr/>
        </p:nvSpPr>
        <p:spPr>
          <a:xfrm>
            <a:off x="6822348" y="1899241"/>
            <a:ext cx="1387200" cy="140100"/>
          </a:xfrm>
          <a:prstGeom prst="rect">
            <a:avLst/>
          </a:prstGeom>
          <a:noFill/>
          <a:ln>
            <a:noFill/>
          </a:ln>
        </p:spPr>
        <p:txBody>
          <a:bodyPr anchorCtr="0" anchor="t" bIns="36000" lIns="36000" spcFirstLastPara="1" rIns="36000" wrap="square" tIns="36000">
            <a:noAutofit/>
          </a:bodyPr>
          <a:lstStyle/>
          <a:p>
            <a:pPr indent="0" lvl="0" marL="0" rtl="0" algn="l">
              <a:spcBef>
                <a:spcPts val="0"/>
              </a:spcBef>
              <a:spcAft>
                <a:spcPts val="0"/>
              </a:spcAft>
              <a:buNone/>
            </a:pPr>
            <a:r>
              <a:rPr lang="en" sz="1000">
                <a:latin typeface="Exo"/>
                <a:ea typeface="Exo"/>
                <a:cs typeface="Exo"/>
                <a:sym typeface="Exo"/>
              </a:rPr>
              <a:t>Smoking </a:t>
            </a:r>
            <a:endParaRPr sz="1000">
              <a:latin typeface="Exo"/>
              <a:ea typeface="Exo"/>
              <a:cs typeface="Exo"/>
              <a:sym typeface="Exo"/>
            </a:endParaRPr>
          </a:p>
        </p:txBody>
      </p:sp>
      <p:sp>
        <p:nvSpPr>
          <p:cNvPr id="322" name="Google Shape;322;p25"/>
          <p:cNvSpPr txBox="1"/>
          <p:nvPr/>
        </p:nvSpPr>
        <p:spPr>
          <a:xfrm>
            <a:off x="6309938" y="763213"/>
            <a:ext cx="1387200" cy="140100"/>
          </a:xfrm>
          <a:prstGeom prst="rect">
            <a:avLst/>
          </a:prstGeom>
          <a:noFill/>
          <a:ln>
            <a:noFill/>
          </a:ln>
        </p:spPr>
        <p:txBody>
          <a:bodyPr anchorCtr="0" anchor="t" bIns="36000" lIns="36000" spcFirstLastPara="1" rIns="36000" wrap="square" tIns="36000">
            <a:noAutofit/>
          </a:bodyPr>
          <a:lstStyle/>
          <a:p>
            <a:pPr indent="0" lvl="0" marL="0" rtl="0" algn="l">
              <a:spcBef>
                <a:spcPts val="0"/>
              </a:spcBef>
              <a:spcAft>
                <a:spcPts val="0"/>
              </a:spcAft>
              <a:buNone/>
            </a:pPr>
            <a:r>
              <a:rPr lang="en" sz="1000">
                <a:latin typeface="Exo"/>
                <a:ea typeface="Exo"/>
                <a:cs typeface="Exo"/>
                <a:sym typeface="Exo"/>
              </a:rPr>
              <a:t>GI disease</a:t>
            </a:r>
            <a:endParaRPr sz="1000">
              <a:latin typeface="Exo"/>
              <a:ea typeface="Exo"/>
              <a:cs typeface="Exo"/>
              <a:sym typeface="Exo"/>
            </a:endParaRPr>
          </a:p>
        </p:txBody>
      </p:sp>
      <p:sp>
        <p:nvSpPr>
          <p:cNvPr id="323" name="Google Shape;323;p25"/>
          <p:cNvSpPr/>
          <p:nvPr/>
        </p:nvSpPr>
        <p:spPr>
          <a:xfrm>
            <a:off x="1506353" y="3063275"/>
            <a:ext cx="4695900" cy="320100"/>
          </a:xfrm>
          <a:prstGeom prst="rect">
            <a:avLst/>
          </a:prstGeom>
          <a:solidFill>
            <a:srgbClr val="EFEFEF"/>
          </a:solidFill>
          <a:ln>
            <a:noFill/>
          </a:ln>
        </p:spPr>
        <p:txBody>
          <a:bodyPr anchorCtr="0" anchor="ctr" bIns="36000" lIns="36000" spcFirstLastPara="1" rIns="36000" wrap="square" tIns="36000">
            <a:noAutofit/>
          </a:bodyPr>
          <a:lstStyle/>
          <a:p>
            <a:pPr indent="0" lvl="0" marL="914400" marR="0" rtl="0" algn="l">
              <a:lnSpc>
                <a:spcPct val="100000"/>
              </a:lnSpc>
              <a:spcBef>
                <a:spcPts val="0"/>
              </a:spcBef>
              <a:spcAft>
                <a:spcPts val="0"/>
              </a:spcAft>
              <a:buClr>
                <a:srgbClr val="000000"/>
              </a:buClr>
              <a:buSzPts val="400"/>
              <a:buFont typeface="Arial"/>
              <a:buNone/>
            </a:pPr>
            <a:r>
              <a:rPr lang="en" sz="1000">
                <a:latin typeface="Century Gothic"/>
                <a:ea typeface="Century Gothic"/>
                <a:cs typeface="Century Gothic"/>
                <a:sym typeface="Century Gothic"/>
              </a:rPr>
              <a:t>WHO standard: Serial measurement of bone mineral density </a:t>
            </a:r>
            <a:r>
              <a:rPr lang="en" sz="800">
                <a:solidFill>
                  <a:srgbClr val="6AA84F"/>
                </a:solidFill>
                <a:latin typeface="Century Gothic"/>
                <a:ea typeface="Century Gothic"/>
                <a:cs typeface="Century Gothic"/>
                <a:sym typeface="Century Gothic"/>
              </a:rPr>
              <a:t>(by DEXA)</a:t>
            </a:r>
            <a:endParaRPr baseline="30000" sz="800">
              <a:solidFill>
                <a:srgbClr val="6AA84F"/>
              </a:solidFill>
              <a:latin typeface="Century Gothic"/>
              <a:ea typeface="Century Gothic"/>
              <a:cs typeface="Century Gothic"/>
              <a:sym typeface="Century Gothic"/>
            </a:endParaRPr>
          </a:p>
        </p:txBody>
      </p:sp>
      <p:sp>
        <p:nvSpPr>
          <p:cNvPr id="324" name="Google Shape;324;p25"/>
          <p:cNvSpPr/>
          <p:nvPr/>
        </p:nvSpPr>
        <p:spPr>
          <a:xfrm>
            <a:off x="921944" y="3063275"/>
            <a:ext cx="1244005" cy="319967"/>
          </a:xfrm>
          <a:prstGeom prst="flowChartMerge">
            <a:avLst/>
          </a:prstGeom>
          <a:solidFill>
            <a:srgbClr val="C9DAF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1200">
                <a:solidFill>
                  <a:srgbClr val="FFFFFF"/>
                </a:solidFill>
                <a:latin typeface="Century Gothic"/>
                <a:ea typeface="Century Gothic"/>
                <a:cs typeface="Century Gothic"/>
                <a:sym typeface="Century Gothic"/>
              </a:rPr>
              <a:t>1</a:t>
            </a:r>
            <a:endParaRPr b="1" sz="1200">
              <a:solidFill>
                <a:srgbClr val="FFFFFF"/>
              </a:solidFill>
              <a:latin typeface="Century Gothic"/>
              <a:ea typeface="Century Gothic"/>
              <a:cs typeface="Century Gothic"/>
              <a:sym typeface="Century Gothic"/>
            </a:endParaRPr>
          </a:p>
        </p:txBody>
      </p:sp>
      <p:sp>
        <p:nvSpPr>
          <p:cNvPr id="325" name="Google Shape;325;p25"/>
          <p:cNvSpPr/>
          <p:nvPr/>
        </p:nvSpPr>
        <p:spPr>
          <a:xfrm>
            <a:off x="1506353" y="3417761"/>
            <a:ext cx="4695900" cy="320100"/>
          </a:xfrm>
          <a:prstGeom prst="rect">
            <a:avLst/>
          </a:prstGeom>
          <a:solidFill>
            <a:srgbClr val="EFEFEF"/>
          </a:solidFill>
          <a:ln>
            <a:noFill/>
          </a:ln>
        </p:spPr>
        <p:txBody>
          <a:bodyPr anchorCtr="0" anchor="ctr" bIns="36000" lIns="36000" spcFirstLastPara="1" rIns="36000" wrap="square" tIns="36000">
            <a:noAutofit/>
          </a:bodyPr>
          <a:lstStyle/>
          <a:p>
            <a:pPr indent="0" lvl="0" marL="914400" marR="0" rtl="0" algn="l">
              <a:lnSpc>
                <a:spcPct val="100000"/>
              </a:lnSpc>
              <a:spcBef>
                <a:spcPts val="0"/>
              </a:spcBef>
              <a:spcAft>
                <a:spcPts val="0"/>
              </a:spcAft>
              <a:buClr>
                <a:srgbClr val="000000"/>
              </a:buClr>
              <a:buSzPts val="400"/>
              <a:buFont typeface="Arial"/>
              <a:buNone/>
            </a:pPr>
            <a:r>
              <a:rPr lang="en" sz="1000">
                <a:latin typeface="Century Gothic"/>
                <a:ea typeface="Century Gothic"/>
                <a:cs typeface="Century Gothic"/>
                <a:sym typeface="Century Gothic"/>
              </a:rPr>
              <a:t>Biochemical tests (calcium, phosphate, vitamin D) alone cannot diagnose or monitor primary osteoporosis</a:t>
            </a:r>
            <a:endParaRPr sz="1000">
              <a:latin typeface="Century Gothic"/>
              <a:ea typeface="Century Gothic"/>
              <a:cs typeface="Century Gothic"/>
              <a:sym typeface="Century Gothic"/>
            </a:endParaRPr>
          </a:p>
        </p:txBody>
      </p:sp>
      <p:sp>
        <p:nvSpPr>
          <p:cNvPr id="326" name="Google Shape;326;p25"/>
          <p:cNvSpPr/>
          <p:nvPr/>
        </p:nvSpPr>
        <p:spPr>
          <a:xfrm>
            <a:off x="921944" y="3417765"/>
            <a:ext cx="1244005" cy="319967"/>
          </a:xfrm>
          <a:prstGeom prst="flowChartMerge">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1200">
                <a:solidFill>
                  <a:srgbClr val="FFFFFF"/>
                </a:solidFill>
                <a:latin typeface="Century Gothic"/>
                <a:ea typeface="Century Gothic"/>
                <a:cs typeface="Century Gothic"/>
                <a:sym typeface="Century Gothic"/>
              </a:rPr>
              <a:t>2</a:t>
            </a:r>
            <a:endParaRPr b="1" sz="1200">
              <a:solidFill>
                <a:srgbClr val="FFFFFF"/>
              </a:solidFill>
              <a:latin typeface="Century Gothic"/>
              <a:ea typeface="Century Gothic"/>
              <a:cs typeface="Century Gothic"/>
              <a:sym typeface="Century Gothic"/>
            </a:endParaRPr>
          </a:p>
        </p:txBody>
      </p:sp>
      <p:sp>
        <p:nvSpPr>
          <p:cNvPr id="327" name="Google Shape;327;p25"/>
          <p:cNvSpPr/>
          <p:nvPr/>
        </p:nvSpPr>
        <p:spPr>
          <a:xfrm>
            <a:off x="1506325" y="3772280"/>
            <a:ext cx="4695900" cy="320100"/>
          </a:xfrm>
          <a:prstGeom prst="rect">
            <a:avLst/>
          </a:prstGeom>
          <a:solidFill>
            <a:srgbClr val="EFEFEF"/>
          </a:solidFill>
          <a:ln>
            <a:noFill/>
          </a:ln>
        </p:spPr>
        <p:txBody>
          <a:bodyPr anchorCtr="0" anchor="ctr" bIns="36000" lIns="36000" spcFirstLastPara="1" rIns="36000" wrap="square" tIns="36000">
            <a:noAutofit/>
          </a:bodyPr>
          <a:lstStyle/>
          <a:p>
            <a:pPr indent="0" lvl="0" marL="914400" marR="0" rtl="0" algn="l">
              <a:lnSpc>
                <a:spcPct val="100000"/>
              </a:lnSpc>
              <a:spcBef>
                <a:spcPts val="0"/>
              </a:spcBef>
              <a:spcAft>
                <a:spcPts val="0"/>
              </a:spcAft>
              <a:buClr>
                <a:srgbClr val="000000"/>
              </a:buClr>
              <a:buSzPts val="400"/>
              <a:buFont typeface="Arial"/>
              <a:buNone/>
            </a:pPr>
            <a:r>
              <a:rPr lang="en" sz="1000">
                <a:latin typeface="Century Gothic"/>
                <a:ea typeface="Century Gothic"/>
                <a:cs typeface="Century Gothic"/>
                <a:sym typeface="Century Gothic"/>
              </a:rPr>
              <a:t>The test results overlap in healthy subjects and patients with osteoporosis</a:t>
            </a:r>
            <a:endParaRPr sz="1000">
              <a:latin typeface="Century Gothic"/>
              <a:ea typeface="Century Gothic"/>
              <a:cs typeface="Century Gothic"/>
              <a:sym typeface="Century Gothic"/>
            </a:endParaRPr>
          </a:p>
        </p:txBody>
      </p:sp>
      <p:sp>
        <p:nvSpPr>
          <p:cNvPr id="328" name="Google Shape;328;p25"/>
          <p:cNvSpPr/>
          <p:nvPr/>
        </p:nvSpPr>
        <p:spPr>
          <a:xfrm>
            <a:off x="921925" y="3772289"/>
            <a:ext cx="1244005" cy="319967"/>
          </a:xfrm>
          <a:prstGeom prst="flowChartMerge">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1200">
                <a:solidFill>
                  <a:srgbClr val="FFFFFF"/>
                </a:solidFill>
                <a:latin typeface="Century Gothic"/>
                <a:ea typeface="Century Gothic"/>
                <a:cs typeface="Century Gothic"/>
                <a:sym typeface="Century Gothic"/>
              </a:rPr>
              <a:t>3</a:t>
            </a:r>
            <a:endParaRPr b="1" sz="1200">
              <a:solidFill>
                <a:srgbClr val="FFFFFF"/>
              </a:solidFill>
              <a:latin typeface="Century Gothic"/>
              <a:ea typeface="Century Gothic"/>
              <a:cs typeface="Century Gothic"/>
              <a:sym typeface="Century Gothic"/>
            </a:endParaRPr>
          </a:p>
        </p:txBody>
      </p:sp>
      <p:sp>
        <p:nvSpPr>
          <p:cNvPr id="329" name="Google Shape;329;p25"/>
          <p:cNvSpPr/>
          <p:nvPr/>
        </p:nvSpPr>
        <p:spPr>
          <a:xfrm>
            <a:off x="1506325" y="4126834"/>
            <a:ext cx="4695900" cy="320100"/>
          </a:xfrm>
          <a:prstGeom prst="rect">
            <a:avLst/>
          </a:prstGeom>
          <a:solidFill>
            <a:srgbClr val="EFEFEF"/>
          </a:solidFill>
          <a:ln>
            <a:noFill/>
          </a:ln>
        </p:spPr>
        <p:txBody>
          <a:bodyPr anchorCtr="0" anchor="ctr" bIns="36000" lIns="36000" spcFirstLastPara="1" rIns="36000" wrap="square" tIns="36000">
            <a:noAutofit/>
          </a:bodyPr>
          <a:lstStyle/>
          <a:p>
            <a:pPr indent="0" lvl="0" marL="914400" marR="0" rtl="0" algn="l">
              <a:lnSpc>
                <a:spcPct val="100000"/>
              </a:lnSpc>
              <a:spcBef>
                <a:spcPts val="0"/>
              </a:spcBef>
              <a:spcAft>
                <a:spcPts val="0"/>
              </a:spcAft>
              <a:buClr>
                <a:srgbClr val="000000"/>
              </a:buClr>
              <a:buSzPts val="400"/>
              <a:buFont typeface="Arial"/>
              <a:buNone/>
            </a:pPr>
            <a:r>
              <a:rPr lang="en" sz="1000">
                <a:latin typeface="Century Gothic"/>
                <a:ea typeface="Century Gothic"/>
                <a:cs typeface="Century Gothic"/>
                <a:sym typeface="Century Gothic"/>
              </a:rPr>
              <a:t>Secondary osteoporosis (due to other causes) can be diagnosed by biochemical tests</a:t>
            </a:r>
            <a:endParaRPr sz="1000">
              <a:latin typeface="Century Gothic"/>
              <a:ea typeface="Century Gothic"/>
              <a:cs typeface="Century Gothic"/>
              <a:sym typeface="Century Gothic"/>
            </a:endParaRPr>
          </a:p>
        </p:txBody>
      </p:sp>
      <p:sp>
        <p:nvSpPr>
          <p:cNvPr id="330" name="Google Shape;330;p25"/>
          <p:cNvSpPr/>
          <p:nvPr/>
        </p:nvSpPr>
        <p:spPr>
          <a:xfrm>
            <a:off x="921925" y="4126847"/>
            <a:ext cx="1244005" cy="319967"/>
          </a:xfrm>
          <a:prstGeom prst="flowChartMerge">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1200">
                <a:solidFill>
                  <a:srgbClr val="FFFFFF"/>
                </a:solidFill>
                <a:latin typeface="Century Gothic"/>
                <a:ea typeface="Century Gothic"/>
                <a:cs typeface="Century Gothic"/>
                <a:sym typeface="Century Gothic"/>
              </a:rPr>
              <a:t>4</a:t>
            </a:r>
            <a:endParaRPr b="1" sz="1200">
              <a:solidFill>
                <a:srgbClr val="FFFFFF"/>
              </a:solidFill>
              <a:latin typeface="Century Gothic"/>
              <a:ea typeface="Century Gothic"/>
              <a:cs typeface="Century Gothic"/>
              <a:sym typeface="Century Gothic"/>
            </a:endParaRPr>
          </a:p>
        </p:txBody>
      </p:sp>
      <p:sp>
        <p:nvSpPr>
          <p:cNvPr id="331" name="Google Shape;331;p25"/>
          <p:cNvSpPr txBox="1"/>
          <p:nvPr/>
        </p:nvSpPr>
        <p:spPr>
          <a:xfrm>
            <a:off x="513700" y="2506275"/>
            <a:ext cx="3488700" cy="3936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800">
                <a:solidFill>
                  <a:srgbClr val="3C78D8"/>
                </a:solidFill>
                <a:latin typeface="Comfortaa"/>
                <a:ea typeface="Comfortaa"/>
                <a:cs typeface="Comfortaa"/>
                <a:sym typeface="Comfortaa"/>
              </a:rPr>
              <a:t>Diagnosis of osteoporosis </a:t>
            </a:r>
            <a:endParaRPr b="1" sz="1800">
              <a:solidFill>
                <a:srgbClr val="3C78D8"/>
              </a:solidFill>
              <a:latin typeface="Comfortaa"/>
              <a:ea typeface="Comfortaa"/>
              <a:cs typeface="Comfortaa"/>
              <a:sym typeface="Comfortaa"/>
            </a:endParaRPr>
          </a:p>
        </p:txBody>
      </p:sp>
      <p:sp>
        <p:nvSpPr>
          <p:cNvPr id="332" name="Google Shape;332;p25"/>
          <p:cNvSpPr/>
          <p:nvPr/>
        </p:nvSpPr>
        <p:spPr>
          <a:xfrm>
            <a:off x="8009625" y="534825"/>
            <a:ext cx="293400" cy="284100"/>
          </a:xfrm>
          <a:prstGeom prst="star5">
            <a:avLst>
              <a:gd fmla="val 19098" name="adj"/>
              <a:gd fmla="val 105146" name="hf"/>
              <a:gd fmla="val 110557" name="vf"/>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26"/>
          <p:cNvSpPr txBox="1"/>
          <p:nvPr/>
        </p:nvSpPr>
        <p:spPr>
          <a:xfrm>
            <a:off x="2147513" y="74438"/>
            <a:ext cx="4848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Biomarkers of osteoporosis </a:t>
            </a:r>
            <a:endParaRPr b="1" sz="2400">
              <a:solidFill>
                <a:srgbClr val="3C78D8"/>
              </a:solidFill>
              <a:latin typeface="Comfortaa"/>
              <a:ea typeface="Comfortaa"/>
              <a:cs typeface="Comfortaa"/>
              <a:sym typeface="Comfortaa"/>
            </a:endParaRPr>
          </a:p>
        </p:txBody>
      </p:sp>
      <p:sp>
        <p:nvSpPr>
          <p:cNvPr id="338" name="Google Shape;338;p26"/>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339" name="Google Shape;339;p26"/>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sp>
        <p:nvSpPr>
          <p:cNvPr id="340" name="Google Shape;340;p26"/>
          <p:cNvSpPr txBox="1"/>
          <p:nvPr/>
        </p:nvSpPr>
        <p:spPr>
          <a:xfrm>
            <a:off x="2223876" y="3072700"/>
            <a:ext cx="4696200" cy="433500"/>
          </a:xfrm>
          <a:prstGeom prst="rect">
            <a:avLst/>
          </a:prstGeom>
          <a:noFill/>
          <a:ln>
            <a:noFill/>
          </a:ln>
        </p:spPr>
        <p:txBody>
          <a:bodyPr anchorCtr="0" anchor="t" bIns="36000" lIns="36000" spcFirstLastPara="1" rIns="36000" wrap="square" tIns="36000">
            <a:noAutofit/>
          </a:bodyPr>
          <a:lstStyle/>
          <a:p>
            <a:pPr indent="0" lvl="0" marL="0" rtl="0" algn="ctr">
              <a:spcBef>
                <a:spcPts val="0"/>
              </a:spcBef>
              <a:spcAft>
                <a:spcPts val="0"/>
              </a:spcAft>
              <a:buNone/>
            </a:pPr>
            <a:r>
              <a:rPr b="1" lang="en" sz="2000">
                <a:solidFill>
                  <a:srgbClr val="3C78D8"/>
                </a:solidFill>
                <a:latin typeface="Comfortaa"/>
                <a:ea typeface="Comfortaa"/>
                <a:cs typeface="Comfortaa"/>
                <a:sym typeface="Comfortaa"/>
              </a:rPr>
              <a:t>Treatment &amp; Prevention </a:t>
            </a:r>
            <a:endParaRPr b="1" sz="2000">
              <a:solidFill>
                <a:srgbClr val="A4C2F4"/>
              </a:solidFill>
              <a:latin typeface="Comfortaa"/>
              <a:ea typeface="Comfortaa"/>
              <a:cs typeface="Comfortaa"/>
              <a:sym typeface="Comfortaa"/>
            </a:endParaRPr>
          </a:p>
        </p:txBody>
      </p:sp>
      <p:graphicFrame>
        <p:nvGraphicFramePr>
          <p:cNvPr id="341" name="Google Shape;341;p26"/>
          <p:cNvGraphicFramePr/>
          <p:nvPr/>
        </p:nvGraphicFramePr>
        <p:xfrm>
          <a:off x="1355645" y="3483836"/>
          <a:ext cx="3000000" cy="3000000"/>
        </p:xfrm>
        <a:graphic>
          <a:graphicData uri="http://schemas.openxmlformats.org/drawingml/2006/table">
            <a:tbl>
              <a:tblPr>
                <a:noFill/>
                <a:tableStyleId>{74A4C496-D972-493C-B4D9-56E37145F84D}</a:tableStyleId>
              </a:tblPr>
              <a:tblGrid>
                <a:gridCol w="3224525"/>
                <a:gridCol w="3208125"/>
              </a:tblGrid>
              <a:tr h="165550">
                <a:tc>
                  <a:txBody>
                    <a:bodyPr/>
                    <a:lstStyle/>
                    <a:p>
                      <a:pPr indent="0" lvl="0" marL="0" rtl="0" algn="l">
                        <a:spcBef>
                          <a:spcPts val="0"/>
                        </a:spcBef>
                        <a:spcAft>
                          <a:spcPts val="0"/>
                        </a:spcAft>
                        <a:buNone/>
                      </a:pPr>
                      <a:r>
                        <a:rPr b="1" lang="en" sz="1000">
                          <a:solidFill>
                            <a:srgbClr val="FFFFFF"/>
                          </a:solidFill>
                          <a:latin typeface="Century Gothic"/>
                          <a:ea typeface="Century Gothic"/>
                          <a:cs typeface="Century Gothic"/>
                          <a:sym typeface="Century Gothic"/>
                        </a:rPr>
                        <a:t>Treatment </a:t>
                      </a:r>
                      <a:endParaRPr b="1" sz="1000">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c>
                  <a:txBody>
                    <a:bodyPr/>
                    <a:lstStyle/>
                    <a:p>
                      <a:pPr indent="0" lvl="0" marL="0" rtl="0" algn="l">
                        <a:spcBef>
                          <a:spcPts val="0"/>
                        </a:spcBef>
                        <a:spcAft>
                          <a:spcPts val="0"/>
                        </a:spcAft>
                        <a:buNone/>
                      </a:pPr>
                      <a:r>
                        <a:rPr b="1" lang="en" sz="1000">
                          <a:solidFill>
                            <a:srgbClr val="FFFFFF"/>
                          </a:solidFill>
                          <a:latin typeface="Century Gothic"/>
                          <a:ea typeface="Century Gothic"/>
                          <a:cs typeface="Century Gothic"/>
                          <a:sym typeface="Century Gothic"/>
                        </a:rPr>
                        <a:t>Prevention</a:t>
                      </a:r>
                      <a:endParaRPr b="1" sz="1000">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r>
              <a:tr h="167175">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In confirmed cases of osteoporosis</a:t>
                      </a:r>
                      <a:endParaRPr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 Treatment options are unsatisfactory</a:t>
                      </a:r>
                      <a:endParaRPr sz="10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Prevention from childhood is important</a:t>
                      </a:r>
                      <a:endParaRPr sz="10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67175">
                <a:tc>
                  <a:txBody>
                    <a:bodyPr/>
                    <a:lstStyle/>
                    <a:p>
                      <a:pPr indent="0" lvl="0" marL="0" rtl="0" algn="l">
                        <a:spcBef>
                          <a:spcPts val="0"/>
                        </a:spcBef>
                        <a:spcAft>
                          <a:spcPts val="0"/>
                        </a:spcAft>
                        <a:buNone/>
                      </a:pPr>
                      <a:r>
                        <a:rPr b="1" lang="en" sz="1000">
                          <a:latin typeface="Century Gothic"/>
                          <a:ea typeface="Century Gothic"/>
                          <a:cs typeface="Century Gothic"/>
                          <a:sym typeface="Century Gothic"/>
                        </a:rPr>
                        <a:t>Oral calcium, estrogens, fluoride therapy</a:t>
                      </a:r>
                      <a:endParaRPr b="1"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may be beneficial</a:t>
                      </a:r>
                      <a:endParaRPr sz="10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Good </a:t>
                      </a:r>
                      <a:r>
                        <a:rPr b="1" lang="en" sz="1000">
                          <a:latin typeface="Century Gothic"/>
                          <a:ea typeface="Century Gothic"/>
                          <a:cs typeface="Century Gothic"/>
                          <a:sym typeface="Century Gothic"/>
                        </a:rPr>
                        <a:t>diet </a:t>
                      </a:r>
                      <a:r>
                        <a:rPr lang="en" sz="1000">
                          <a:latin typeface="Century Gothic"/>
                          <a:ea typeface="Century Gothic"/>
                          <a:cs typeface="Century Gothic"/>
                          <a:sym typeface="Century Gothic"/>
                        </a:rPr>
                        <a:t>and </a:t>
                      </a:r>
                      <a:r>
                        <a:rPr b="1" lang="en" sz="1000">
                          <a:latin typeface="Century Gothic"/>
                          <a:ea typeface="Century Gothic"/>
                          <a:cs typeface="Century Gothic"/>
                          <a:sym typeface="Century Gothic"/>
                        </a:rPr>
                        <a:t>exercise </a:t>
                      </a:r>
                      <a:r>
                        <a:rPr lang="en" sz="1000">
                          <a:latin typeface="Century Gothic"/>
                          <a:ea typeface="Century Gothic"/>
                          <a:cs typeface="Century Gothic"/>
                          <a:sym typeface="Century Gothic"/>
                        </a:rPr>
                        <a:t>prevent</a:t>
                      </a:r>
                      <a:endParaRPr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osteoporosis later</a:t>
                      </a:r>
                      <a:endParaRPr sz="10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67175">
                <a:tc>
                  <a:txBody>
                    <a:bodyPr/>
                    <a:lstStyle/>
                    <a:p>
                      <a:pPr indent="0" lvl="0" marL="0" rtl="0" algn="l">
                        <a:spcBef>
                          <a:spcPts val="0"/>
                        </a:spcBef>
                        <a:spcAft>
                          <a:spcPts val="0"/>
                        </a:spcAft>
                        <a:buNone/>
                      </a:pPr>
                      <a:r>
                        <a:rPr b="1" lang="en" sz="1000">
                          <a:latin typeface="Century Gothic"/>
                          <a:ea typeface="Century Gothic"/>
                          <a:cs typeface="Century Gothic"/>
                          <a:sym typeface="Century Gothic"/>
                        </a:rPr>
                        <a:t>Bisphosphonates inhibit </a:t>
                      </a:r>
                      <a:r>
                        <a:rPr lang="en" sz="1000">
                          <a:latin typeface="Century Gothic"/>
                          <a:ea typeface="Century Gothic"/>
                          <a:cs typeface="Century Gothic"/>
                          <a:sym typeface="Century Gothic"/>
                        </a:rPr>
                        <a:t>bone resorption</a:t>
                      </a:r>
                      <a:endParaRPr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that slows down bone loss</a:t>
                      </a:r>
                      <a:endParaRPr sz="10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Hormone replacement therapy in</a:t>
                      </a:r>
                      <a:endParaRPr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menopause may prevent osteoporosis</a:t>
                      </a:r>
                      <a:endParaRPr sz="10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cxnSp>
        <p:nvCxnSpPr>
          <p:cNvPr id="342" name="Google Shape;342;p26"/>
          <p:cNvCxnSpPr>
            <a:stCxn id="343" idx="6"/>
          </p:cNvCxnSpPr>
          <p:nvPr/>
        </p:nvCxnSpPr>
        <p:spPr>
          <a:xfrm>
            <a:off x="5280975" y="948350"/>
            <a:ext cx="2912100" cy="0"/>
          </a:xfrm>
          <a:prstGeom prst="straightConnector1">
            <a:avLst/>
          </a:prstGeom>
          <a:noFill/>
          <a:ln cap="flat" cmpd="sng" w="19050">
            <a:solidFill>
              <a:srgbClr val="B7B7B7"/>
            </a:solidFill>
            <a:prstDash val="solid"/>
            <a:round/>
            <a:headEnd len="med" w="med" type="none"/>
            <a:tailEnd len="med" w="med" type="oval"/>
          </a:ln>
        </p:spPr>
      </p:cxnSp>
      <p:cxnSp>
        <p:nvCxnSpPr>
          <p:cNvPr id="344" name="Google Shape;344;p26"/>
          <p:cNvCxnSpPr/>
          <p:nvPr/>
        </p:nvCxnSpPr>
        <p:spPr>
          <a:xfrm>
            <a:off x="872550" y="971836"/>
            <a:ext cx="2802300" cy="0"/>
          </a:xfrm>
          <a:prstGeom prst="straightConnector1">
            <a:avLst/>
          </a:prstGeom>
          <a:noFill/>
          <a:ln cap="flat" cmpd="sng" w="19050">
            <a:solidFill>
              <a:srgbClr val="B7B7B7"/>
            </a:solidFill>
            <a:prstDash val="solid"/>
            <a:round/>
            <a:headEnd len="med" w="med" type="oval"/>
            <a:tailEnd len="med" w="med" type="none"/>
          </a:ln>
        </p:spPr>
      </p:cxnSp>
      <p:sp>
        <p:nvSpPr>
          <p:cNvPr id="345" name="Google Shape;345;p26"/>
          <p:cNvSpPr txBox="1"/>
          <p:nvPr/>
        </p:nvSpPr>
        <p:spPr>
          <a:xfrm>
            <a:off x="5112984" y="740480"/>
            <a:ext cx="2734200" cy="185100"/>
          </a:xfrm>
          <a:prstGeom prst="rect">
            <a:avLst/>
          </a:prstGeom>
          <a:noFill/>
          <a:ln>
            <a:noFill/>
          </a:ln>
        </p:spPr>
        <p:txBody>
          <a:bodyPr anchorCtr="0" anchor="t" bIns="36000" lIns="36000" spcFirstLastPara="1" rIns="36000" wrap="square" tIns="36000">
            <a:noAutofit/>
          </a:bodyPr>
          <a:lstStyle/>
          <a:p>
            <a:pPr indent="0" lvl="0" marL="0" marR="0" rtl="0" algn="ctr">
              <a:lnSpc>
                <a:spcPct val="100000"/>
              </a:lnSpc>
              <a:spcBef>
                <a:spcPts val="0"/>
              </a:spcBef>
              <a:spcAft>
                <a:spcPts val="0"/>
              </a:spcAft>
              <a:buNone/>
            </a:pPr>
            <a:r>
              <a:rPr b="1" lang="en" sz="1200">
                <a:solidFill>
                  <a:srgbClr val="6D9EEB"/>
                </a:solidFill>
                <a:latin typeface="Century Gothic"/>
                <a:ea typeface="Century Gothic"/>
                <a:cs typeface="Century Gothic"/>
                <a:sym typeface="Century Gothic"/>
              </a:rPr>
              <a:t>Bone resorption markers </a:t>
            </a:r>
            <a:endParaRPr b="1" sz="1200">
              <a:solidFill>
                <a:srgbClr val="6D9EEB"/>
              </a:solidFill>
              <a:latin typeface="Century Gothic"/>
              <a:ea typeface="Century Gothic"/>
              <a:cs typeface="Century Gothic"/>
              <a:sym typeface="Century Gothic"/>
            </a:endParaRPr>
          </a:p>
        </p:txBody>
      </p:sp>
      <p:sp>
        <p:nvSpPr>
          <p:cNvPr id="346" name="Google Shape;346;p26"/>
          <p:cNvSpPr txBox="1"/>
          <p:nvPr/>
        </p:nvSpPr>
        <p:spPr>
          <a:xfrm>
            <a:off x="924963" y="765871"/>
            <a:ext cx="2889600" cy="134100"/>
          </a:xfrm>
          <a:prstGeom prst="rect">
            <a:avLst/>
          </a:prstGeom>
          <a:noFill/>
          <a:ln>
            <a:noFill/>
          </a:ln>
        </p:spPr>
        <p:txBody>
          <a:bodyPr anchorCtr="0" anchor="t" bIns="36000" lIns="36000" spcFirstLastPara="1" rIns="36000" wrap="square" tIns="36000">
            <a:noAutofit/>
          </a:bodyPr>
          <a:lstStyle/>
          <a:p>
            <a:pPr indent="0" lvl="0" marL="0" rtl="0" algn="ctr">
              <a:spcBef>
                <a:spcPts val="0"/>
              </a:spcBef>
              <a:spcAft>
                <a:spcPts val="0"/>
              </a:spcAft>
              <a:buNone/>
            </a:pPr>
            <a:r>
              <a:rPr b="1" lang="en" sz="1200">
                <a:solidFill>
                  <a:srgbClr val="6D9EEB"/>
                </a:solidFill>
                <a:latin typeface="Century Gothic"/>
                <a:ea typeface="Century Gothic"/>
                <a:cs typeface="Century Gothic"/>
                <a:sym typeface="Century Gothic"/>
              </a:rPr>
              <a:t>Bone formation markers</a:t>
            </a:r>
            <a:endParaRPr b="1" sz="1200">
              <a:solidFill>
                <a:srgbClr val="6D9EEB"/>
              </a:solidFill>
              <a:latin typeface="Century Gothic"/>
              <a:ea typeface="Century Gothic"/>
              <a:cs typeface="Century Gothic"/>
              <a:sym typeface="Century Gothic"/>
            </a:endParaRPr>
          </a:p>
        </p:txBody>
      </p:sp>
      <p:sp>
        <p:nvSpPr>
          <p:cNvPr id="347" name="Google Shape;347;p26"/>
          <p:cNvSpPr txBox="1"/>
          <p:nvPr/>
        </p:nvSpPr>
        <p:spPr>
          <a:xfrm>
            <a:off x="5113191" y="970961"/>
            <a:ext cx="3295800" cy="1074300"/>
          </a:xfrm>
          <a:prstGeom prst="rect">
            <a:avLst/>
          </a:prstGeom>
          <a:noFill/>
          <a:ln>
            <a:noFill/>
          </a:ln>
        </p:spPr>
        <p:txBody>
          <a:bodyPr anchorCtr="0" anchor="t" bIns="36000" lIns="36000" spcFirstLastPara="1" rIns="36000" wrap="square" tIns="36000">
            <a:noAutofit/>
          </a:bodyPr>
          <a:lstStyle/>
          <a:p>
            <a:pPr indent="0" lvl="0" marL="177800" rtl="0" algn="l">
              <a:spcBef>
                <a:spcPts val="0"/>
              </a:spcBef>
              <a:spcAft>
                <a:spcPts val="0"/>
              </a:spcAft>
              <a:buNone/>
            </a:pPr>
            <a:r>
              <a:rPr b="1" lang="en" sz="1000">
                <a:solidFill>
                  <a:schemeClr val="dk1"/>
                </a:solidFill>
                <a:latin typeface="Century Gothic"/>
                <a:ea typeface="Century Gothic"/>
                <a:cs typeface="Century Gothic"/>
                <a:sym typeface="Century Gothic"/>
              </a:rPr>
              <a:t>CTX-1 (Carboxy-terminal cross-linked)</a:t>
            </a:r>
            <a:endParaRPr b="1" sz="1000">
              <a:solidFill>
                <a:schemeClr val="dk1"/>
              </a:solidFill>
              <a:latin typeface="Century Gothic"/>
              <a:ea typeface="Century Gothic"/>
              <a:cs typeface="Century Gothic"/>
              <a:sym typeface="Century Gothic"/>
            </a:endParaRPr>
          </a:p>
          <a:p>
            <a:pPr indent="-146050" lvl="0" marL="177800" rtl="0" algn="l">
              <a:spcBef>
                <a:spcPts val="0"/>
              </a:spcBef>
              <a:spcAft>
                <a:spcPts val="0"/>
              </a:spcAft>
              <a:buSzPts val="900"/>
              <a:buFont typeface="Century Gothic"/>
              <a:buChar char="-"/>
            </a:pPr>
            <a:r>
              <a:rPr lang="en" sz="900">
                <a:solidFill>
                  <a:schemeClr val="dk1"/>
                </a:solidFill>
                <a:latin typeface="Century Gothic"/>
                <a:ea typeface="Century Gothic"/>
                <a:cs typeface="Century Gothic"/>
                <a:sym typeface="Century Gothic"/>
              </a:rPr>
              <a:t>telopeptides of type 1 collagen)</a:t>
            </a:r>
            <a:endParaRPr sz="900">
              <a:solidFill>
                <a:schemeClr val="dk1"/>
              </a:solidFill>
              <a:latin typeface="Century Gothic"/>
              <a:ea typeface="Century Gothic"/>
              <a:cs typeface="Century Gothic"/>
              <a:sym typeface="Century Gothic"/>
            </a:endParaRPr>
          </a:p>
          <a:p>
            <a:pPr indent="-146050" lvl="0" marL="177800" rtl="0" algn="l">
              <a:spcBef>
                <a:spcPts val="0"/>
              </a:spcBef>
              <a:spcAft>
                <a:spcPts val="0"/>
              </a:spcAft>
              <a:buSzPts val="900"/>
              <a:buFont typeface="Century Gothic"/>
              <a:buChar char="-"/>
            </a:pPr>
            <a:r>
              <a:rPr lang="en" sz="900">
                <a:solidFill>
                  <a:schemeClr val="dk1"/>
                </a:solidFill>
                <a:latin typeface="Century Gothic"/>
                <a:ea typeface="Century Gothic"/>
                <a:cs typeface="Century Gothic"/>
                <a:sym typeface="Century Gothic"/>
              </a:rPr>
              <a:t>A component of type-1 collagen </a:t>
            </a:r>
            <a:endParaRPr sz="900">
              <a:solidFill>
                <a:schemeClr val="dk1"/>
              </a:solidFill>
              <a:latin typeface="Century Gothic"/>
              <a:ea typeface="Century Gothic"/>
              <a:cs typeface="Century Gothic"/>
              <a:sym typeface="Century Gothic"/>
            </a:endParaRPr>
          </a:p>
          <a:p>
            <a:pPr indent="-146050" lvl="0" marL="177800" rtl="0" algn="l">
              <a:spcBef>
                <a:spcPts val="0"/>
              </a:spcBef>
              <a:spcAft>
                <a:spcPts val="0"/>
              </a:spcAft>
              <a:buSzPts val="900"/>
              <a:buFont typeface="Century Gothic"/>
              <a:buChar char="-"/>
            </a:pPr>
            <a:r>
              <a:rPr lang="en" sz="900">
                <a:solidFill>
                  <a:schemeClr val="dk1"/>
                </a:solidFill>
                <a:latin typeface="Century Gothic"/>
                <a:ea typeface="Century Gothic"/>
                <a:cs typeface="Century Gothic"/>
                <a:sym typeface="Century Gothic"/>
              </a:rPr>
              <a:t>Released from </a:t>
            </a:r>
            <a:r>
              <a:rPr b="1" lang="en" sz="900">
                <a:solidFill>
                  <a:schemeClr val="dk1"/>
                </a:solidFill>
                <a:latin typeface="Century Gothic"/>
                <a:ea typeface="Century Gothic"/>
                <a:cs typeface="Century Gothic"/>
                <a:sym typeface="Century Gothic"/>
              </a:rPr>
              <a:t>type-1 </a:t>
            </a:r>
            <a:r>
              <a:rPr lang="en" sz="900">
                <a:solidFill>
                  <a:schemeClr val="dk1"/>
                </a:solidFill>
                <a:latin typeface="Century Gothic"/>
                <a:ea typeface="Century Gothic"/>
                <a:cs typeface="Century Gothic"/>
                <a:sym typeface="Century Gothic"/>
              </a:rPr>
              <a:t>collagen during bone resorption</a:t>
            </a:r>
            <a:endParaRPr sz="900">
              <a:solidFill>
                <a:schemeClr val="dk1"/>
              </a:solidFill>
              <a:latin typeface="Century Gothic"/>
              <a:ea typeface="Century Gothic"/>
              <a:cs typeface="Century Gothic"/>
              <a:sym typeface="Century Gothic"/>
            </a:endParaRPr>
          </a:p>
          <a:p>
            <a:pPr indent="-146050" lvl="0" marL="177800" rtl="0" algn="l">
              <a:spcBef>
                <a:spcPts val="0"/>
              </a:spcBef>
              <a:spcAft>
                <a:spcPts val="0"/>
              </a:spcAft>
              <a:buClr>
                <a:srgbClr val="CC0000"/>
              </a:buClr>
              <a:buSzPts val="900"/>
              <a:buFont typeface="Century Gothic"/>
              <a:buChar char="-"/>
            </a:pPr>
            <a:r>
              <a:rPr b="1" lang="en" sz="900">
                <a:solidFill>
                  <a:srgbClr val="CC0000"/>
                </a:solidFill>
                <a:latin typeface="Century Gothic"/>
                <a:ea typeface="Century Gothic"/>
                <a:cs typeface="Century Gothic"/>
                <a:sym typeface="Century Gothic"/>
              </a:rPr>
              <a:t>Blood and urine levels are highly responsive to post-resorptive treatment</a:t>
            </a:r>
            <a:endParaRPr b="1" sz="900">
              <a:solidFill>
                <a:srgbClr val="CC0000"/>
              </a:solidFill>
              <a:latin typeface="Century Gothic"/>
              <a:ea typeface="Century Gothic"/>
              <a:cs typeface="Century Gothic"/>
              <a:sym typeface="Century Gothic"/>
            </a:endParaRPr>
          </a:p>
          <a:p>
            <a:pPr indent="-152400" lvl="0" marL="177800" rtl="0" algn="l">
              <a:spcBef>
                <a:spcPts val="0"/>
              </a:spcBef>
              <a:spcAft>
                <a:spcPts val="0"/>
              </a:spcAft>
              <a:buSzPts val="1000"/>
              <a:buFont typeface="Exo"/>
              <a:buChar char="-"/>
            </a:pPr>
            <a:r>
              <a:rPr lang="en" sz="900">
                <a:solidFill>
                  <a:schemeClr val="dk1"/>
                </a:solidFill>
                <a:latin typeface="Century Gothic"/>
                <a:ea typeface="Century Gothic"/>
                <a:cs typeface="Century Gothic"/>
                <a:sym typeface="Century Gothic"/>
              </a:rPr>
              <a:t>Levels vary largely by circadian variation</a:t>
            </a:r>
            <a:r>
              <a:rPr lang="en"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p:txBody>
      </p:sp>
      <p:sp>
        <p:nvSpPr>
          <p:cNvPr id="348" name="Google Shape;348;p26"/>
          <p:cNvSpPr txBox="1"/>
          <p:nvPr/>
        </p:nvSpPr>
        <p:spPr>
          <a:xfrm>
            <a:off x="735000" y="989050"/>
            <a:ext cx="3473100" cy="2330700"/>
          </a:xfrm>
          <a:prstGeom prst="rect">
            <a:avLst/>
          </a:prstGeom>
          <a:noFill/>
          <a:ln>
            <a:noFill/>
          </a:ln>
        </p:spPr>
        <p:txBody>
          <a:bodyPr anchorCtr="0" anchor="t" bIns="36000" lIns="36000" spcFirstLastPara="1" rIns="36000" wrap="square" tIns="36000">
            <a:noAutofit/>
          </a:bodyPr>
          <a:lstStyle/>
          <a:p>
            <a:pPr indent="0" lvl="0" marL="177800" rtl="0" algn="l">
              <a:spcBef>
                <a:spcPts val="0"/>
              </a:spcBef>
              <a:spcAft>
                <a:spcPts val="0"/>
              </a:spcAft>
              <a:buNone/>
            </a:pPr>
            <a:r>
              <a:rPr b="1" lang="en" sz="1000">
                <a:solidFill>
                  <a:schemeClr val="dk1"/>
                </a:solidFill>
                <a:latin typeface="Century Gothic"/>
                <a:ea typeface="Century Gothic"/>
                <a:cs typeface="Century Gothic"/>
                <a:sym typeface="Century Gothic"/>
              </a:rPr>
              <a:t>Osteocalcin</a:t>
            </a:r>
            <a:endParaRPr b="1" sz="1000">
              <a:solidFill>
                <a:schemeClr val="dk1"/>
              </a:solidFill>
              <a:latin typeface="Century Gothic"/>
              <a:ea typeface="Century Gothic"/>
              <a:cs typeface="Century Gothic"/>
              <a:sym typeface="Century Gothic"/>
            </a:endParaRPr>
          </a:p>
          <a:p>
            <a:pPr indent="-146050" lvl="0" marL="177800" rtl="0" algn="l">
              <a:spcBef>
                <a:spcPts val="0"/>
              </a:spcBef>
              <a:spcAft>
                <a:spcPts val="0"/>
              </a:spcAft>
              <a:buSzPts val="900"/>
              <a:buFont typeface="Century Gothic"/>
              <a:buChar char="-"/>
            </a:pPr>
            <a:r>
              <a:rPr lang="en" sz="800">
                <a:solidFill>
                  <a:schemeClr val="dk1"/>
                </a:solidFill>
                <a:latin typeface="Century Gothic"/>
                <a:ea typeface="Century Gothic"/>
                <a:cs typeface="Century Gothic"/>
                <a:sym typeface="Century Gothic"/>
              </a:rPr>
              <a:t>Produced by </a:t>
            </a:r>
            <a:r>
              <a:rPr b="1" lang="en" sz="800">
                <a:solidFill>
                  <a:schemeClr val="dk1"/>
                </a:solidFill>
                <a:latin typeface="Century Gothic"/>
                <a:ea typeface="Century Gothic"/>
                <a:cs typeface="Century Gothic"/>
                <a:sym typeface="Century Gothic"/>
              </a:rPr>
              <a:t>osteoblasts </a:t>
            </a:r>
            <a:r>
              <a:rPr lang="en" sz="800">
                <a:solidFill>
                  <a:schemeClr val="dk1"/>
                </a:solidFill>
                <a:latin typeface="Century Gothic"/>
                <a:ea typeface="Century Gothic"/>
                <a:cs typeface="Century Gothic"/>
                <a:sym typeface="Century Gothic"/>
              </a:rPr>
              <a:t>during bone formation </a:t>
            </a:r>
            <a:endParaRPr sz="800">
              <a:solidFill>
                <a:schemeClr val="dk1"/>
              </a:solidFill>
              <a:latin typeface="Century Gothic"/>
              <a:ea typeface="Century Gothic"/>
              <a:cs typeface="Century Gothic"/>
              <a:sym typeface="Century Gothic"/>
            </a:endParaRPr>
          </a:p>
          <a:p>
            <a:pPr indent="-146050" lvl="0" marL="177800" rtl="0" algn="l">
              <a:spcBef>
                <a:spcPts val="0"/>
              </a:spcBef>
              <a:spcAft>
                <a:spcPts val="0"/>
              </a:spcAft>
              <a:buClr>
                <a:srgbClr val="CC0000"/>
              </a:buClr>
              <a:buSzPts val="900"/>
              <a:buFont typeface="Century Gothic"/>
              <a:buChar char="-"/>
            </a:pPr>
            <a:r>
              <a:rPr b="1" lang="en" sz="800">
                <a:solidFill>
                  <a:srgbClr val="CC0000"/>
                </a:solidFill>
                <a:latin typeface="Century Gothic"/>
                <a:ea typeface="Century Gothic"/>
                <a:cs typeface="Century Gothic"/>
                <a:sym typeface="Century Gothic"/>
              </a:rPr>
              <a:t>Involved in bone remodeling process</a:t>
            </a:r>
            <a:endParaRPr b="1" sz="800">
              <a:solidFill>
                <a:srgbClr val="CC0000"/>
              </a:solidFill>
              <a:latin typeface="Century Gothic"/>
              <a:ea typeface="Century Gothic"/>
              <a:cs typeface="Century Gothic"/>
              <a:sym typeface="Century Gothic"/>
            </a:endParaRPr>
          </a:p>
          <a:p>
            <a:pPr indent="-146050" lvl="0" marL="177800" rtl="0" algn="l">
              <a:spcBef>
                <a:spcPts val="0"/>
              </a:spcBef>
              <a:spcAft>
                <a:spcPts val="0"/>
              </a:spcAft>
              <a:buSzPts val="900"/>
              <a:buFont typeface="Century Gothic"/>
              <a:buChar char="-"/>
            </a:pPr>
            <a:r>
              <a:rPr lang="en" sz="800">
                <a:solidFill>
                  <a:schemeClr val="dk1"/>
                </a:solidFill>
                <a:latin typeface="Century Gothic"/>
                <a:ea typeface="Century Gothic"/>
                <a:cs typeface="Century Gothic"/>
                <a:sym typeface="Century Gothic"/>
              </a:rPr>
              <a:t>Released during bone formation and resorption (bone turnover) </a:t>
            </a:r>
            <a:endParaRPr sz="800">
              <a:solidFill>
                <a:schemeClr val="dk1"/>
              </a:solidFill>
              <a:latin typeface="Century Gothic"/>
              <a:ea typeface="Century Gothic"/>
              <a:cs typeface="Century Gothic"/>
              <a:sym typeface="Century Gothic"/>
            </a:endParaRPr>
          </a:p>
          <a:p>
            <a:pPr indent="-146050" lvl="0" marL="177800" rtl="0" algn="l">
              <a:spcBef>
                <a:spcPts val="0"/>
              </a:spcBef>
              <a:spcAft>
                <a:spcPts val="0"/>
              </a:spcAft>
              <a:buSzPts val="900"/>
              <a:buFont typeface="Century Gothic"/>
              <a:buChar char="-"/>
            </a:pPr>
            <a:r>
              <a:rPr lang="en" sz="800">
                <a:solidFill>
                  <a:schemeClr val="dk1"/>
                </a:solidFill>
                <a:latin typeface="Century Gothic"/>
                <a:ea typeface="Century Gothic"/>
                <a:cs typeface="Century Gothic"/>
                <a:sym typeface="Century Gothic"/>
              </a:rPr>
              <a:t>Short half-life of few minutes</a:t>
            </a:r>
            <a:endParaRPr sz="800">
              <a:solidFill>
                <a:schemeClr val="dk1"/>
              </a:solidFill>
              <a:latin typeface="Century Gothic"/>
              <a:ea typeface="Century Gothic"/>
              <a:cs typeface="Century Gothic"/>
              <a:sym typeface="Century Gothic"/>
            </a:endParaRPr>
          </a:p>
          <a:p>
            <a:pPr indent="0" lvl="0" marL="177800" rtl="0" algn="l">
              <a:spcBef>
                <a:spcPts val="0"/>
              </a:spcBef>
              <a:spcAft>
                <a:spcPts val="0"/>
              </a:spcAft>
              <a:buNone/>
            </a:pPr>
            <a:r>
              <a:t/>
            </a:r>
            <a:endParaRPr sz="600">
              <a:solidFill>
                <a:schemeClr val="dk1"/>
              </a:solidFill>
              <a:latin typeface="Century Gothic"/>
              <a:ea typeface="Century Gothic"/>
              <a:cs typeface="Century Gothic"/>
              <a:sym typeface="Century Gothic"/>
            </a:endParaRPr>
          </a:p>
          <a:p>
            <a:pPr indent="0" lvl="0" marL="177800" rtl="0" algn="l">
              <a:spcBef>
                <a:spcPts val="0"/>
              </a:spcBef>
              <a:spcAft>
                <a:spcPts val="0"/>
              </a:spcAft>
              <a:buNone/>
            </a:pPr>
            <a:r>
              <a:rPr b="1" lang="en" sz="1000">
                <a:solidFill>
                  <a:schemeClr val="dk1"/>
                </a:solidFill>
                <a:latin typeface="Century Gothic"/>
                <a:ea typeface="Century Gothic"/>
                <a:cs typeface="Century Gothic"/>
                <a:sym typeface="Century Gothic"/>
              </a:rPr>
              <a:t>Bone-specific alkaline phosphatase</a:t>
            </a:r>
            <a:endParaRPr b="1" sz="1000">
              <a:solidFill>
                <a:schemeClr val="dk1"/>
              </a:solidFill>
              <a:latin typeface="Century Gothic"/>
              <a:ea typeface="Century Gothic"/>
              <a:cs typeface="Century Gothic"/>
              <a:sym typeface="Century Gothic"/>
            </a:endParaRPr>
          </a:p>
          <a:p>
            <a:pPr indent="-139700" lvl="0" marL="177800" rtl="0" algn="l">
              <a:spcBef>
                <a:spcPts val="0"/>
              </a:spcBef>
              <a:spcAft>
                <a:spcPts val="0"/>
              </a:spcAft>
              <a:buClr>
                <a:schemeClr val="dk1"/>
              </a:buClr>
              <a:buSzPts val="800"/>
              <a:buFont typeface="Century Gothic"/>
              <a:buChar char="-"/>
            </a:pPr>
            <a:r>
              <a:rPr lang="en" sz="800">
                <a:solidFill>
                  <a:schemeClr val="dk1"/>
                </a:solidFill>
                <a:latin typeface="Century Gothic"/>
                <a:ea typeface="Century Gothic"/>
                <a:cs typeface="Century Gothic"/>
                <a:sym typeface="Century Gothic"/>
              </a:rPr>
              <a:t>Present in osteoblast plasma membranes</a:t>
            </a:r>
            <a:endParaRPr sz="800">
              <a:solidFill>
                <a:schemeClr val="dk1"/>
              </a:solidFill>
              <a:latin typeface="Century Gothic"/>
              <a:ea typeface="Century Gothic"/>
              <a:cs typeface="Century Gothic"/>
              <a:sym typeface="Century Gothic"/>
            </a:endParaRPr>
          </a:p>
          <a:p>
            <a:pPr indent="-139700" lvl="0" marL="177800" rtl="0" algn="l">
              <a:spcBef>
                <a:spcPts val="0"/>
              </a:spcBef>
              <a:spcAft>
                <a:spcPts val="0"/>
              </a:spcAft>
              <a:buClr>
                <a:schemeClr val="dk1"/>
              </a:buClr>
              <a:buSzPts val="800"/>
              <a:buFont typeface="Century Gothic"/>
              <a:buChar char="-"/>
            </a:pPr>
            <a:r>
              <a:rPr lang="en" sz="800">
                <a:solidFill>
                  <a:schemeClr val="dk1"/>
                </a:solidFill>
                <a:latin typeface="Century Gothic"/>
                <a:ea typeface="Century Gothic"/>
                <a:cs typeface="Century Gothic"/>
                <a:sym typeface="Century Gothic"/>
              </a:rPr>
              <a:t>Helps osteoblasts in bone formation</a:t>
            </a:r>
            <a:endParaRPr sz="800">
              <a:solidFill>
                <a:schemeClr val="dk1"/>
              </a:solidFill>
              <a:latin typeface="Century Gothic"/>
              <a:ea typeface="Century Gothic"/>
              <a:cs typeface="Century Gothic"/>
              <a:sym typeface="Century Gothic"/>
            </a:endParaRPr>
          </a:p>
          <a:p>
            <a:pPr indent="-139700" lvl="0" marL="177800" rtl="0" algn="l">
              <a:spcBef>
                <a:spcPts val="0"/>
              </a:spcBef>
              <a:spcAft>
                <a:spcPts val="0"/>
              </a:spcAft>
              <a:buClr>
                <a:schemeClr val="dk1"/>
              </a:buClr>
              <a:buSzPts val="800"/>
              <a:buFont typeface="Century Gothic"/>
              <a:buChar char="-"/>
            </a:pPr>
            <a:r>
              <a:rPr lang="en" sz="800">
                <a:solidFill>
                  <a:schemeClr val="dk1"/>
                </a:solidFill>
                <a:latin typeface="Century Gothic"/>
                <a:ea typeface="Century Gothic"/>
                <a:cs typeface="Century Gothic"/>
                <a:sym typeface="Century Gothic"/>
              </a:rPr>
              <a:t>A Non-specific marker</a:t>
            </a:r>
            <a:endParaRPr sz="800">
              <a:solidFill>
                <a:schemeClr val="dk1"/>
              </a:solidFill>
              <a:latin typeface="Century Gothic"/>
              <a:ea typeface="Century Gothic"/>
              <a:cs typeface="Century Gothic"/>
              <a:sym typeface="Century Gothic"/>
            </a:endParaRPr>
          </a:p>
          <a:p>
            <a:pPr indent="-139700" lvl="0" marL="177800" rtl="0" algn="l">
              <a:spcBef>
                <a:spcPts val="0"/>
              </a:spcBef>
              <a:spcAft>
                <a:spcPts val="0"/>
              </a:spcAft>
              <a:buClr>
                <a:schemeClr val="dk1"/>
              </a:buClr>
              <a:buSzPts val="800"/>
              <a:buFont typeface="Century Gothic"/>
              <a:buChar char="-"/>
            </a:pPr>
            <a:r>
              <a:rPr lang="en" sz="800">
                <a:solidFill>
                  <a:schemeClr val="dk1"/>
                </a:solidFill>
                <a:latin typeface="Century Gothic"/>
                <a:ea typeface="Century Gothic"/>
                <a:cs typeface="Century Gothic"/>
                <a:sym typeface="Century Gothic"/>
              </a:rPr>
              <a:t>Its isoenzymes are widely distributed in other tissues</a:t>
            </a:r>
            <a:endParaRPr sz="800">
              <a:solidFill>
                <a:schemeClr val="dk1"/>
              </a:solidFill>
              <a:latin typeface="Century Gothic"/>
              <a:ea typeface="Century Gothic"/>
              <a:cs typeface="Century Gothic"/>
              <a:sym typeface="Century Gothic"/>
            </a:endParaRPr>
          </a:p>
          <a:p>
            <a:pPr indent="0" lvl="0" marL="177800" rtl="0" algn="l">
              <a:spcBef>
                <a:spcPts val="0"/>
              </a:spcBef>
              <a:spcAft>
                <a:spcPts val="0"/>
              </a:spcAft>
              <a:buNone/>
            </a:pPr>
            <a:r>
              <a:t/>
            </a:r>
            <a:endParaRPr sz="600">
              <a:solidFill>
                <a:schemeClr val="dk1"/>
              </a:solidFill>
              <a:latin typeface="Century Gothic"/>
              <a:ea typeface="Century Gothic"/>
              <a:cs typeface="Century Gothic"/>
              <a:sym typeface="Century Gothic"/>
            </a:endParaRPr>
          </a:p>
          <a:p>
            <a:pPr indent="0" lvl="0" marL="177800" rtl="0" algn="l">
              <a:spcBef>
                <a:spcPts val="0"/>
              </a:spcBef>
              <a:spcAft>
                <a:spcPts val="0"/>
              </a:spcAft>
              <a:buNone/>
            </a:pPr>
            <a:r>
              <a:rPr b="1" lang="en" sz="1000">
                <a:solidFill>
                  <a:schemeClr val="dk1"/>
                </a:solidFill>
                <a:latin typeface="Century Gothic"/>
                <a:ea typeface="Century Gothic"/>
                <a:cs typeface="Century Gothic"/>
                <a:sym typeface="Century Gothic"/>
              </a:rPr>
              <a:t>P1NP </a:t>
            </a:r>
            <a:r>
              <a:rPr b="1" lang="en" sz="900">
                <a:solidFill>
                  <a:schemeClr val="dk1"/>
                </a:solidFill>
                <a:latin typeface="Century Gothic"/>
                <a:ea typeface="Century Gothic"/>
                <a:cs typeface="Century Gothic"/>
                <a:sym typeface="Century Gothic"/>
              </a:rPr>
              <a:t>(Procollagen type-1 amino-terminal propeptide)</a:t>
            </a:r>
            <a:endParaRPr b="1" sz="900">
              <a:solidFill>
                <a:schemeClr val="dk1"/>
              </a:solidFill>
              <a:latin typeface="Century Gothic"/>
              <a:ea typeface="Century Gothic"/>
              <a:cs typeface="Century Gothic"/>
              <a:sym typeface="Century Gothic"/>
            </a:endParaRPr>
          </a:p>
          <a:p>
            <a:pPr indent="-139700" lvl="0" marL="177800" rtl="0" algn="l">
              <a:spcBef>
                <a:spcPts val="0"/>
              </a:spcBef>
              <a:spcAft>
                <a:spcPts val="0"/>
              </a:spcAft>
              <a:buClr>
                <a:schemeClr val="dk1"/>
              </a:buClr>
              <a:buSzPts val="800"/>
              <a:buFont typeface="Century Gothic"/>
              <a:buChar char="-"/>
            </a:pPr>
            <a:r>
              <a:rPr lang="en" sz="800">
                <a:solidFill>
                  <a:schemeClr val="dk1"/>
                </a:solidFill>
                <a:latin typeface="Century Gothic"/>
                <a:ea typeface="Century Gothic"/>
                <a:cs typeface="Century Gothic"/>
                <a:sym typeface="Century Gothic"/>
              </a:rPr>
              <a:t>Produced by </a:t>
            </a:r>
            <a:r>
              <a:rPr b="1" lang="en" sz="800">
                <a:solidFill>
                  <a:schemeClr val="dk1"/>
                </a:solidFill>
                <a:latin typeface="Century Gothic"/>
                <a:ea typeface="Century Gothic"/>
                <a:cs typeface="Century Gothic"/>
                <a:sym typeface="Century Gothic"/>
              </a:rPr>
              <a:t>osteoblasts </a:t>
            </a:r>
            <a:endParaRPr b="1" sz="800">
              <a:solidFill>
                <a:schemeClr val="dk1"/>
              </a:solidFill>
              <a:latin typeface="Century Gothic"/>
              <a:ea typeface="Century Gothic"/>
              <a:cs typeface="Century Gothic"/>
              <a:sym typeface="Century Gothic"/>
            </a:endParaRPr>
          </a:p>
          <a:p>
            <a:pPr indent="-139700" lvl="0" marL="177800" rtl="0" algn="l">
              <a:spcBef>
                <a:spcPts val="0"/>
              </a:spcBef>
              <a:spcAft>
                <a:spcPts val="0"/>
              </a:spcAft>
              <a:buClr>
                <a:schemeClr val="dk1"/>
              </a:buClr>
              <a:buSzPts val="800"/>
              <a:buFont typeface="Century Gothic"/>
              <a:buChar char="-"/>
            </a:pPr>
            <a:r>
              <a:rPr lang="en" sz="800">
                <a:solidFill>
                  <a:schemeClr val="dk1"/>
                </a:solidFill>
                <a:latin typeface="Century Gothic"/>
                <a:ea typeface="Century Gothic"/>
                <a:cs typeface="Century Gothic"/>
                <a:sym typeface="Century Gothic"/>
              </a:rPr>
              <a:t>Involved in the process of type 1 collagen formation</a:t>
            </a:r>
            <a:endParaRPr sz="800">
              <a:solidFill>
                <a:schemeClr val="dk1"/>
              </a:solidFill>
              <a:latin typeface="Century Gothic"/>
              <a:ea typeface="Century Gothic"/>
              <a:cs typeface="Century Gothic"/>
              <a:sym typeface="Century Gothic"/>
            </a:endParaRPr>
          </a:p>
          <a:p>
            <a:pPr indent="-139700" lvl="0" marL="177800" rtl="0" algn="l">
              <a:spcBef>
                <a:spcPts val="0"/>
              </a:spcBef>
              <a:spcAft>
                <a:spcPts val="0"/>
              </a:spcAft>
              <a:buClr>
                <a:schemeClr val="dk1"/>
              </a:buClr>
              <a:buSzPts val="800"/>
              <a:buFont typeface="Century Gothic"/>
              <a:buChar char="-"/>
            </a:pPr>
            <a:r>
              <a:rPr lang="en" sz="800">
                <a:solidFill>
                  <a:schemeClr val="dk1"/>
                </a:solidFill>
                <a:latin typeface="Century Gothic"/>
                <a:ea typeface="Century Gothic"/>
                <a:cs typeface="Century Gothic"/>
                <a:sym typeface="Century Gothic"/>
              </a:rPr>
              <a:t>Blood levels are </a:t>
            </a:r>
            <a:r>
              <a:rPr lang="en" sz="800">
                <a:solidFill>
                  <a:srgbClr val="CC0000"/>
                </a:solidFill>
                <a:latin typeface="Century Gothic"/>
                <a:ea typeface="Century Gothic"/>
                <a:cs typeface="Century Gothic"/>
                <a:sym typeface="Century Gothic"/>
              </a:rPr>
              <a:t>highly responsive</a:t>
            </a:r>
            <a:r>
              <a:rPr lang="en" sz="800">
                <a:solidFill>
                  <a:schemeClr val="dk1"/>
                </a:solidFill>
                <a:latin typeface="Century Gothic"/>
                <a:ea typeface="Century Gothic"/>
                <a:cs typeface="Century Gothic"/>
                <a:sym typeface="Century Gothic"/>
              </a:rPr>
              <a:t> to </a:t>
            </a:r>
            <a:endParaRPr sz="800">
              <a:solidFill>
                <a:schemeClr val="dk1"/>
              </a:solidFill>
              <a:latin typeface="Century Gothic"/>
              <a:ea typeface="Century Gothic"/>
              <a:cs typeface="Century Gothic"/>
              <a:sym typeface="Century Gothic"/>
            </a:endParaRPr>
          </a:p>
          <a:p>
            <a:pPr indent="0" lvl="0" marL="177800" rtl="0" algn="l">
              <a:spcBef>
                <a:spcPts val="0"/>
              </a:spcBef>
              <a:spcAft>
                <a:spcPts val="0"/>
              </a:spcAft>
              <a:buNone/>
            </a:pPr>
            <a:r>
              <a:rPr lang="en" sz="800">
                <a:solidFill>
                  <a:schemeClr val="dk1"/>
                </a:solidFill>
                <a:latin typeface="Century Gothic"/>
                <a:ea typeface="Century Gothic"/>
                <a:cs typeface="Century Gothic"/>
                <a:sym typeface="Century Gothic"/>
              </a:rPr>
              <a:t>osteoporosis progression and treatment</a:t>
            </a:r>
            <a:endParaRPr sz="800">
              <a:solidFill>
                <a:schemeClr val="dk1"/>
              </a:solidFill>
              <a:latin typeface="Century Gothic"/>
              <a:ea typeface="Century Gothic"/>
              <a:cs typeface="Century Gothic"/>
              <a:sym typeface="Century Gothic"/>
            </a:endParaRPr>
          </a:p>
        </p:txBody>
      </p:sp>
      <p:sp>
        <p:nvSpPr>
          <p:cNvPr id="349" name="Google Shape;349;p26"/>
          <p:cNvSpPr/>
          <p:nvPr/>
        </p:nvSpPr>
        <p:spPr>
          <a:xfrm>
            <a:off x="441600" y="215150"/>
            <a:ext cx="293400" cy="284100"/>
          </a:xfrm>
          <a:prstGeom prst="star5">
            <a:avLst>
              <a:gd fmla="val 19098" name="adj"/>
              <a:gd fmla="val 105146" name="hf"/>
              <a:gd fmla="val 110557" name="vf"/>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6"/>
          <p:cNvSpPr/>
          <p:nvPr/>
        </p:nvSpPr>
        <p:spPr>
          <a:xfrm>
            <a:off x="3575475" y="639950"/>
            <a:ext cx="1705500" cy="616800"/>
          </a:xfrm>
          <a:prstGeom prst="ellipse">
            <a:avLst/>
          </a:prstGeom>
          <a:solidFill>
            <a:srgbClr val="6D9EEB"/>
          </a:solidFill>
          <a:ln cap="flat" cmpd="sng" w="19050">
            <a:solidFill>
              <a:srgbClr val="FFFFFF"/>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rPr b="1" lang="en" sz="1200">
                <a:solidFill>
                  <a:srgbClr val="FFFFFF"/>
                </a:solidFill>
                <a:latin typeface="Comfortaa"/>
                <a:ea typeface="Comfortaa"/>
                <a:cs typeface="Comfortaa"/>
                <a:sym typeface="Comfortaa"/>
              </a:rPr>
              <a:t>Biomarkers of osteoporosis</a:t>
            </a:r>
            <a:endParaRPr b="1" sz="1200">
              <a:solidFill>
                <a:srgbClr val="FFFFFF"/>
              </a:solidFill>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27"/>
          <p:cNvSpPr txBox="1"/>
          <p:nvPr/>
        </p:nvSpPr>
        <p:spPr>
          <a:xfrm>
            <a:off x="1769788" y="200688"/>
            <a:ext cx="4848900" cy="5655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 sz="2400">
                <a:solidFill>
                  <a:srgbClr val="3C78D8"/>
                </a:solidFill>
                <a:latin typeface="Comfortaa"/>
                <a:ea typeface="Comfortaa"/>
                <a:cs typeface="Comfortaa"/>
                <a:sym typeface="Comfortaa"/>
              </a:rPr>
              <a:t>Take Home Messages</a:t>
            </a:r>
            <a:endParaRPr b="1" sz="2400">
              <a:solidFill>
                <a:srgbClr val="3C78D8"/>
              </a:solidFill>
              <a:latin typeface="Comfortaa"/>
              <a:ea typeface="Comfortaa"/>
              <a:cs typeface="Comfortaa"/>
              <a:sym typeface="Comfortaa"/>
            </a:endParaRPr>
          </a:p>
        </p:txBody>
      </p:sp>
      <p:sp>
        <p:nvSpPr>
          <p:cNvPr id="355" name="Google Shape;355;p27"/>
          <p:cNvSpPr/>
          <p:nvPr/>
        </p:nvSpPr>
        <p:spPr>
          <a:xfrm>
            <a:off x="1769800" y="13273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356" name="Google Shape;356;p27"/>
          <p:cNvSpPr/>
          <p:nvPr/>
        </p:nvSpPr>
        <p:spPr>
          <a:xfrm>
            <a:off x="1769800" y="191780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357" name="Google Shape;357;p27"/>
          <p:cNvSpPr/>
          <p:nvPr/>
        </p:nvSpPr>
        <p:spPr>
          <a:xfrm>
            <a:off x="1769800" y="25082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358" name="Google Shape;358;p27"/>
          <p:cNvSpPr/>
          <p:nvPr/>
        </p:nvSpPr>
        <p:spPr>
          <a:xfrm>
            <a:off x="1769800" y="309870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359" name="Google Shape;359;p27"/>
          <p:cNvSpPr/>
          <p:nvPr/>
        </p:nvSpPr>
        <p:spPr>
          <a:xfrm>
            <a:off x="1769800" y="36891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360" name="Google Shape;360;p27"/>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fld id="{00000000-1234-1234-1234-123412341234}" type="slidenum">
              <a:rPr lang="en"/>
              <a:t>‹#›</a:t>
            </a:fld>
            <a:endParaRPr/>
          </a:p>
        </p:txBody>
      </p:sp>
      <p:sp>
        <p:nvSpPr>
          <p:cNvPr id="361" name="Google Shape;361;p27"/>
          <p:cNvSpPr txBox="1"/>
          <p:nvPr>
            <p:ph idx="1" type="body"/>
          </p:nvPr>
        </p:nvSpPr>
        <p:spPr>
          <a:xfrm>
            <a:off x="2298758" y="1279650"/>
            <a:ext cx="5979000" cy="357300"/>
          </a:xfrm>
          <a:prstGeom prst="rect">
            <a:avLst/>
          </a:prstGeom>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200">
                <a:solidFill>
                  <a:srgbClr val="434343"/>
                </a:solidFill>
              </a:rPr>
              <a:t>Overview of vitamin D metabolism and regulation</a:t>
            </a:r>
            <a:endParaRPr sz="1200">
              <a:solidFill>
                <a:srgbClr val="434343"/>
              </a:solidFill>
            </a:endParaRPr>
          </a:p>
          <a:p>
            <a:pPr indent="0" lvl="0" marL="0" rtl="0" algn="l">
              <a:spcBef>
                <a:spcPts val="0"/>
              </a:spcBef>
              <a:spcAft>
                <a:spcPts val="0"/>
              </a:spcAft>
              <a:buNone/>
            </a:pPr>
            <a:r>
              <a:t/>
            </a:r>
            <a:endParaRPr sz="1200">
              <a:solidFill>
                <a:srgbClr val="434343"/>
              </a:solidFill>
            </a:endParaRPr>
          </a:p>
        </p:txBody>
      </p:sp>
      <p:sp>
        <p:nvSpPr>
          <p:cNvPr id="362" name="Google Shape;362;p27"/>
          <p:cNvSpPr txBox="1"/>
          <p:nvPr>
            <p:ph idx="1" type="body"/>
          </p:nvPr>
        </p:nvSpPr>
        <p:spPr>
          <a:xfrm>
            <a:off x="2298758" y="1859750"/>
            <a:ext cx="5979000" cy="3573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lang="en" sz="1200">
                <a:solidFill>
                  <a:srgbClr val="434343"/>
                </a:solidFill>
              </a:rPr>
              <a:t>Importance of vitamin D functions</a:t>
            </a:r>
            <a:endParaRPr sz="1200">
              <a:solidFill>
                <a:srgbClr val="434343"/>
              </a:solidFill>
            </a:endParaRPr>
          </a:p>
        </p:txBody>
      </p:sp>
      <p:sp>
        <p:nvSpPr>
          <p:cNvPr id="363" name="Google Shape;363;p27"/>
          <p:cNvSpPr txBox="1"/>
          <p:nvPr>
            <p:ph idx="1" type="body"/>
          </p:nvPr>
        </p:nvSpPr>
        <p:spPr>
          <a:xfrm>
            <a:off x="2298725" y="2439851"/>
            <a:ext cx="5979000" cy="3573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lang="en" sz="1200">
                <a:solidFill>
                  <a:srgbClr val="434343"/>
                </a:solidFill>
              </a:rPr>
              <a:t>Vitamin D deficiency is common in populations</a:t>
            </a:r>
            <a:endParaRPr sz="1200">
              <a:solidFill>
                <a:srgbClr val="434343"/>
              </a:solidFill>
            </a:endParaRPr>
          </a:p>
        </p:txBody>
      </p:sp>
      <p:sp>
        <p:nvSpPr>
          <p:cNvPr id="364" name="Google Shape;364;p27"/>
          <p:cNvSpPr txBox="1"/>
          <p:nvPr>
            <p:ph idx="1" type="body"/>
          </p:nvPr>
        </p:nvSpPr>
        <p:spPr>
          <a:xfrm>
            <a:off x="2298758" y="3019951"/>
            <a:ext cx="5979000" cy="3573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lang="en" sz="1200">
                <a:solidFill>
                  <a:srgbClr val="434343"/>
                </a:solidFill>
              </a:rPr>
              <a:t>Rickets and osteomalacia are due to vitamin D deficiency</a:t>
            </a:r>
            <a:endParaRPr sz="1200">
              <a:solidFill>
                <a:srgbClr val="434343"/>
              </a:solidFill>
            </a:endParaRPr>
          </a:p>
        </p:txBody>
      </p:sp>
      <p:sp>
        <p:nvSpPr>
          <p:cNvPr id="365" name="Google Shape;365;p27"/>
          <p:cNvSpPr txBox="1"/>
          <p:nvPr>
            <p:ph idx="1" type="body"/>
          </p:nvPr>
        </p:nvSpPr>
        <p:spPr>
          <a:xfrm>
            <a:off x="2298758" y="3600051"/>
            <a:ext cx="5979000" cy="3573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lang="en" sz="1200">
                <a:solidFill>
                  <a:srgbClr val="434343"/>
                </a:solidFill>
              </a:rPr>
              <a:t>Various biochemical markers clinically important for assessment of osteoporosis</a:t>
            </a:r>
            <a:endParaRPr sz="1200">
              <a:solidFill>
                <a:srgbClr val="434343"/>
              </a:solidFill>
            </a:endParaRPr>
          </a:p>
        </p:txBody>
      </p:sp>
      <p:sp>
        <p:nvSpPr>
          <p:cNvPr id="366" name="Google Shape;366;p27"/>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sz="1100">
              <a:solidFill>
                <a:srgbClr val="FFFFFF"/>
              </a:solidFill>
              <a:latin typeface="Century Gothic"/>
              <a:ea typeface="Century Gothic"/>
              <a:cs typeface="Century Gothic"/>
              <a:sym typeface="Century Gothic"/>
            </a:endParaRPr>
          </a:p>
        </p:txBody>
      </p:sp>
      <p:pic>
        <p:nvPicPr>
          <p:cNvPr id="367" name="Google Shape;367;p27"/>
          <p:cNvPicPr preferRelativeResize="0"/>
          <p:nvPr/>
        </p:nvPicPr>
        <p:blipFill>
          <a:blip r:embed="rId3">
            <a:alphaModFix/>
          </a:blip>
          <a:stretch>
            <a:fillRect/>
          </a:stretch>
        </p:blipFill>
        <p:spPr>
          <a:xfrm>
            <a:off x="0" y="3689150"/>
            <a:ext cx="1674375" cy="1397201"/>
          </a:xfrm>
          <a:prstGeom prst="rect">
            <a:avLst/>
          </a:prstGeom>
          <a:noFill/>
          <a:ln>
            <a:noFill/>
          </a:ln>
        </p:spPr>
      </p:pic>
      <p:sp>
        <p:nvSpPr>
          <p:cNvPr id="368" name="Google Shape;368;p27"/>
          <p:cNvSpPr/>
          <p:nvPr/>
        </p:nvSpPr>
        <p:spPr>
          <a:xfrm>
            <a:off x="8822459" y="-5"/>
            <a:ext cx="321540" cy="131644"/>
          </a:xfrm>
          <a:custGeom>
            <a:rect b="b" l="l" r="r" t="t"/>
            <a:pathLst>
              <a:path extrusionOk="0" h="1548752" w="321540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4C93D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ontents Slide Master">
  <a:themeElements>
    <a:clrScheme name="ALLPPT-Artificial Intelligence">
      <a:dk1>
        <a:srgbClr val="000000"/>
      </a:dk1>
      <a:lt1>
        <a:srgbClr val="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