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Comfortaa Regular"/>
      <p:regular r:id="rId28"/>
      <p:bold r:id="rId29"/>
    </p:embeddedFont>
    <p:embeddedFont>
      <p:font typeface="Exo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FD345F8-6AA8-46FA-B629-5A0C56010F08}">
  <a:tblStyle styleId="{CFD345F8-6AA8-46FA-B629-5A0C56010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regular.fntdata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omfortaaRegular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omfortaaRegular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Exo-bold.fntdata"/><Relationship Id="rId30" Type="http://schemas.openxmlformats.org/officeDocument/2006/relationships/font" Target="fonts/Exo-regular.fntdata"/><Relationship Id="rId11" Type="http://schemas.openxmlformats.org/officeDocument/2006/relationships/slide" Target="slides/slide4.xml"/><Relationship Id="rId33" Type="http://schemas.openxmlformats.org/officeDocument/2006/relationships/font" Target="fonts/Exo-boldItalic.fntdata"/><Relationship Id="rId10" Type="http://schemas.openxmlformats.org/officeDocument/2006/relationships/slide" Target="slides/slide3.xml"/><Relationship Id="rId32" Type="http://schemas.openxmlformats.org/officeDocument/2006/relationships/font" Target="fonts/Exo-italic.fntdata"/><Relationship Id="rId13" Type="http://schemas.openxmlformats.org/officeDocument/2006/relationships/slide" Target="slides/slide6.xml"/><Relationship Id="rId35" Type="http://schemas.openxmlformats.org/officeDocument/2006/relationships/font" Target="fonts/Comfortaa-bold.fntdata"/><Relationship Id="rId12" Type="http://schemas.openxmlformats.org/officeDocument/2006/relationships/slide" Target="slides/slide5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8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7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0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9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afaf9cd8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72afaf9cd8_0_4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2afaf9cd8_0_7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2afaf9cd8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2afaf9cd8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2afaf9cd8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72afaf9cd8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72afaf9cd8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2afaf9cd8_0_8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72afaf9cd8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2afaf9cd8_0_9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72afaf9cd8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2afaf9cd8_0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72afaf9cd8_0_9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2afaf9cd8_0_9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2afaf9cd8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afaf9cd8_0_5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afaf9c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afaf9cd8_0_5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72afaf9cd8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2afaf9cd8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72afaf9cd8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afaf9cd8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72afaf9cd8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2afaf9cd8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72afaf9cd8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2afaf9cd8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72afaf9cd8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2afaf9cd8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72afaf9cd8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2afaf9cd8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72afaf9cd8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Font typeface="Century Gothic"/>
              <a:buNone/>
              <a:defRPr i="0" sz="4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image" Target="../media/image20.png"/><Relationship Id="rId5" Type="http://schemas.openxmlformats.org/officeDocument/2006/relationships/hyperlink" Target="https://docs.google.com/document/d/1-KnYWkqLLhYZ_qz-yVT_zvssd6mwdZX45OlgGZvFlcM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hyperlink" Target="https://www.youtube.com/watch?v=ea1sXgd5ui8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sng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Color Index:</a:t>
            </a:r>
            <a:endParaRPr b="1" i="0" sz="900" u="sng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Font typeface="Arial"/>
              <a:buChar char="●"/>
            </a:pPr>
            <a:r>
              <a:rPr b="1" i="0" lang="en-GB" sz="900" u="none" cap="none" strike="noStrik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Main Topic</a:t>
            </a:r>
            <a:endParaRPr b="1" i="0" sz="900" u="none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Arial"/>
              <a:buChar char="●"/>
            </a:pPr>
            <a:r>
              <a:rPr b="1" i="0" lang="en-GB" sz="9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Main content</a:t>
            </a:r>
            <a:endParaRPr b="1" i="0" sz="9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Font typeface="Arial"/>
              <a:buChar char="●"/>
            </a:pPr>
            <a:r>
              <a:rPr b="1" i="0" lang="en-GB" sz="9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Important </a:t>
            </a:r>
            <a:endParaRPr b="1" i="0" sz="900" u="none" cap="none" strike="noStrike">
              <a:solidFill>
                <a:srgbClr val="266F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7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Cushing Syndrome </a:t>
            </a:r>
            <a:endParaRPr b="1" i="0" sz="27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Arial"/>
              <a:buChar char="●"/>
            </a:pPr>
            <a:r>
              <a:rPr b="1" i="0" lang="en-GB" sz="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Drs’ notes</a:t>
            </a:r>
            <a:endParaRPr b="1" i="0" sz="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Arial"/>
              <a:buChar char="●"/>
            </a:pPr>
            <a:r>
              <a:rPr b="1" i="0" lang="en-GB" sz="9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Extra info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19"/>
          <p:cNvGrpSpPr/>
          <p:nvPr/>
        </p:nvGrpSpPr>
        <p:grpSpPr>
          <a:xfrm>
            <a:off x="7642115" y="4674220"/>
            <a:ext cx="1501887" cy="392306"/>
            <a:chOff x="2543239" y="1722299"/>
            <a:chExt cx="1771511" cy="409505"/>
          </a:xfrm>
        </p:grpSpPr>
        <p:sp>
          <p:nvSpPr>
            <p:cNvPr id="82" name="Google Shape;82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sng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Editing File</a:t>
              </a:r>
              <a:endParaRPr b="1" i="0" sz="1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" name="Google Shape;84;p1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/>
        </p:nvSpPr>
        <p:spPr>
          <a:xfrm>
            <a:off x="3421050" y="4918525"/>
            <a:ext cx="23019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Biochemistry teamwork 438 - Endocrine Block</a:t>
            </a:r>
            <a:endParaRPr b="0" i="0" sz="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26138" y="1197375"/>
            <a:ext cx="2748600" cy="27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43726" y="3228584"/>
            <a:ext cx="913432" cy="86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84375" y="2225350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43734" y="994125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12018" y="2225346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48200" y="2115051"/>
            <a:ext cx="913425" cy="9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04867" y="-31375"/>
            <a:ext cx="733025" cy="7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/>
          <p:nvPr/>
        </p:nvSpPr>
        <p:spPr>
          <a:xfrm>
            <a:off x="2147513" y="412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Screening Tests</a:t>
            </a:r>
            <a:endParaRPr b="1" sz="2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3" name="Google Shape;373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4" name="Google Shape;374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1456184" y="709225"/>
            <a:ext cx="3677100" cy="90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0" spcFirstLastPara="1" rIns="36000" wrap="square" tIns="36000">
            <a:noAutofit/>
          </a:bodyPr>
          <a:lstStyle/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Procedure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1 mg dexamethasone (DXM) administered at 11 PM -12 AM the night before attending the clinic.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Serum cortisol is measured at 8-9 AM.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26825" y="709225"/>
            <a:ext cx="1903200" cy="9072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LOW-dose DST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1295212" y="1658300"/>
            <a:ext cx="3838200" cy="65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630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Procedure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24 hours urinary collection from the patient.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26825" y="1661825"/>
            <a:ext cx="1903200" cy="6528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24-hours urinary free cortisol</a:t>
            </a:r>
            <a:endParaRPr b="1"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5122848" y="709225"/>
            <a:ext cx="3975600" cy="907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 Result: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&lt; 50 nmol/L (suppression)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→ exclude hypercortisolemia (Cushing Syndrome)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 Precautions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enzyme inducers drugs (Phenobarbitone &amp; phenytoin) → ↑ DXM metabolism and ↓ DXM blood level to achieve CRH suppression (false diagnosis of Cushing)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5127100" y="1661500"/>
            <a:ext cx="3975600" cy="6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 Result: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&lt; 250 nmol/day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→ exclude Cushing Syndrome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 Disadvantage: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incomplete collection of urine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a false-negative result.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1462410" y="2352975"/>
            <a:ext cx="3664800" cy="40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450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Procedure: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sample from patient’s saliva at Midnight.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26825" y="2350750"/>
            <a:ext cx="1910700" cy="4095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Midnight Salivary Cortisol</a:t>
            </a:r>
            <a:endParaRPr b="1"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5127100" y="2350751"/>
            <a:ext cx="3975600" cy="409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 Result: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&lt; 100 ng/dL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exclude Cushing Syndrome.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103025" y="3752175"/>
            <a:ext cx="1218600" cy="3537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Confirmatory Tests </a:t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5" name="Google Shape;385;p28"/>
          <p:cNvCxnSpPr/>
          <p:nvPr/>
        </p:nvCxnSpPr>
        <p:spPr>
          <a:xfrm flipH="1" rot="10800000">
            <a:off x="1321767" y="3733881"/>
            <a:ext cx="768900" cy="2298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28"/>
          <p:cNvCxnSpPr/>
          <p:nvPr/>
        </p:nvCxnSpPr>
        <p:spPr>
          <a:xfrm>
            <a:off x="1321767" y="3959431"/>
            <a:ext cx="768900" cy="2523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28"/>
          <p:cNvSpPr/>
          <p:nvPr/>
        </p:nvSpPr>
        <p:spPr>
          <a:xfrm>
            <a:off x="2087925" y="3450137"/>
            <a:ext cx="2119200" cy="496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Positive results of </a:t>
            </a: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least two screening tests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would confirm the clinical diagnosis.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2087925" y="4105884"/>
            <a:ext cx="2119200" cy="271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Further investigation are required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7062575" y="3565625"/>
            <a:ext cx="1532700" cy="288900"/>
          </a:xfrm>
          <a:prstGeom prst="roundRect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ACTH-dependent causes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(Pituitary Vs Lung) 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4955925" y="3565623"/>
            <a:ext cx="1108500" cy="288900"/>
          </a:xfrm>
          <a:prstGeom prst="roundRect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Radiological tests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28"/>
          <p:cNvSpPr/>
          <p:nvPr/>
        </p:nvSpPr>
        <p:spPr>
          <a:xfrm>
            <a:off x="4475625" y="4070776"/>
            <a:ext cx="960600" cy="353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MRI of Pituitary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5589222" y="4070776"/>
            <a:ext cx="960600" cy="353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Ultrasound or CT of adrenals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6760350" y="4070775"/>
            <a:ext cx="960600" cy="353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High-dose DST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7821375" y="4070775"/>
            <a:ext cx="1060800" cy="353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Inferior petrosal sinus sampling 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5" name="Google Shape;395;p28"/>
          <p:cNvCxnSpPr>
            <a:endCxn id="389" idx="0"/>
          </p:cNvCxnSpPr>
          <p:nvPr/>
        </p:nvCxnSpPr>
        <p:spPr>
          <a:xfrm>
            <a:off x="6703625" y="3366725"/>
            <a:ext cx="1125300" cy="1989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6" name="Google Shape;396;p28"/>
          <p:cNvCxnSpPr>
            <a:stCxn id="390" idx="0"/>
          </p:cNvCxnSpPr>
          <p:nvPr/>
        </p:nvCxnSpPr>
        <p:spPr>
          <a:xfrm rot="-5400000">
            <a:off x="6021225" y="2855673"/>
            <a:ext cx="198900" cy="12210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28"/>
          <p:cNvCxnSpPr>
            <a:stCxn id="390" idx="2"/>
            <a:endCxn id="392" idx="0"/>
          </p:cNvCxnSpPr>
          <p:nvPr/>
        </p:nvCxnSpPr>
        <p:spPr>
          <a:xfrm flipH="1" rot="-5400000">
            <a:off x="5681625" y="3683073"/>
            <a:ext cx="216300" cy="5592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p28"/>
          <p:cNvCxnSpPr>
            <a:stCxn id="391" idx="0"/>
            <a:endCxn id="390" idx="2"/>
          </p:cNvCxnSpPr>
          <p:nvPr/>
        </p:nvCxnSpPr>
        <p:spPr>
          <a:xfrm rot="-5400000">
            <a:off x="5124975" y="3685426"/>
            <a:ext cx="216300" cy="5544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9" name="Google Shape;399;p28"/>
          <p:cNvCxnSpPr>
            <a:stCxn id="389" idx="2"/>
            <a:endCxn id="394" idx="0"/>
          </p:cNvCxnSpPr>
          <p:nvPr/>
        </p:nvCxnSpPr>
        <p:spPr>
          <a:xfrm flipH="1" rot="-5400000">
            <a:off x="7982225" y="3701225"/>
            <a:ext cx="216300" cy="5229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0" name="Google Shape;400;p28"/>
          <p:cNvCxnSpPr>
            <a:stCxn id="393" idx="0"/>
            <a:endCxn id="389" idx="2"/>
          </p:cNvCxnSpPr>
          <p:nvPr/>
        </p:nvCxnSpPr>
        <p:spPr>
          <a:xfrm rot="-5400000">
            <a:off x="7426650" y="3668475"/>
            <a:ext cx="216300" cy="5883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1" name="Google Shape;401;p28"/>
          <p:cNvSpPr/>
          <p:nvPr/>
        </p:nvSpPr>
        <p:spPr>
          <a:xfrm>
            <a:off x="5006125" y="3018250"/>
            <a:ext cx="3232200" cy="2199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Tests used to determine the cause of Cushing syndrome</a:t>
            </a: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2" name="Google Shape;402;p28"/>
          <p:cNvCxnSpPr/>
          <p:nvPr/>
        </p:nvCxnSpPr>
        <p:spPr>
          <a:xfrm>
            <a:off x="6644786" y="3238150"/>
            <a:ext cx="5700" cy="1644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28"/>
          <p:cNvSpPr/>
          <p:nvPr/>
        </p:nvSpPr>
        <p:spPr>
          <a:xfrm>
            <a:off x="6097075" y="4616675"/>
            <a:ext cx="1060800" cy="353700"/>
          </a:xfrm>
          <a:prstGeom prst="roundRect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ACTH- DEPENDENT OR ACTH-INDEPENDET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4" name="Google Shape;404;p28"/>
          <p:cNvCxnSpPr>
            <a:stCxn id="403" idx="3"/>
            <a:endCxn id="405" idx="1"/>
          </p:cNvCxnSpPr>
          <p:nvPr/>
        </p:nvCxnSpPr>
        <p:spPr>
          <a:xfrm flipH="1" rot="10800000">
            <a:off x="7157875" y="4790525"/>
            <a:ext cx="455700" cy="3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5" name="Google Shape;405;p28"/>
          <p:cNvSpPr/>
          <p:nvPr/>
        </p:nvSpPr>
        <p:spPr>
          <a:xfrm>
            <a:off x="7613575" y="4593600"/>
            <a:ext cx="1168500" cy="3936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Plasma ACTH (Diurnal rhythm)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9"/>
          <p:cNvSpPr txBox="1"/>
          <p:nvPr/>
        </p:nvSpPr>
        <p:spPr>
          <a:xfrm>
            <a:off x="5186725" y="479000"/>
            <a:ext cx="38544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PLASMA ACTH</a:t>
            </a:r>
            <a:endParaRPr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It should be measured on Blood specimens at 8-9a.m and 8-9 p.m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530300" y="479000"/>
            <a:ext cx="3519600" cy="5640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fortaa"/>
                <a:ea typeface="Comfortaa"/>
                <a:cs typeface="Comfortaa"/>
                <a:sym typeface="Comfortaa"/>
              </a:rPr>
              <a:t>Causes of Adrenocortical Hyperfunction (Cushing’s Syndrome)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2934829" y="1326675"/>
            <a:ext cx="1223400" cy="411900"/>
          </a:xfrm>
          <a:prstGeom prst="roundRect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ACTH-independent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345775" y="1326675"/>
            <a:ext cx="1223400" cy="411900"/>
          </a:xfrm>
          <a:prstGeom prst="roundRect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ACTH-dependent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29"/>
          <p:cNvSpPr/>
          <p:nvPr/>
        </p:nvSpPr>
        <p:spPr>
          <a:xfrm>
            <a:off x="45050" y="2093099"/>
            <a:ext cx="970500" cy="411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↑ Pituitary ACTH &gt;90% (Cushing’s disease)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29"/>
          <p:cNvSpPr/>
          <p:nvPr/>
        </p:nvSpPr>
        <p:spPr>
          <a:xfrm>
            <a:off x="1170446" y="2093099"/>
            <a:ext cx="970500" cy="411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Ectopic ACTH by neoplasm &lt;10%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29"/>
          <p:cNvSpPr/>
          <p:nvPr/>
        </p:nvSpPr>
        <p:spPr>
          <a:xfrm>
            <a:off x="2353984" y="2093099"/>
            <a:ext cx="970500" cy="411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Glucocorticoid therapy 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29"/>
          <p:cNvSpPr/>
          <p:nvPr/>
        </p:nvSpPr>
        <p:spPr>
          <a:xfrm>
            <a:off x="3426249" y="2093100"/>
            <a:ext cx="1247100" cy="411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Adrenal Tumor &lt;20%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(adenoma or carcinoma)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18" name="Google Shape;418;p29"/>
          <p:cNvCxnSpPr>
            <a:stCxn id="411" idx="2"/>
            <a:endCxn id="412" idx="0"/>
          </p:cNvCxnSpPr>
          <p:nvPr/>
        </p:nvCxnSpPr>
        <p:spPr>
          <a:xfrm flipH="1" rot="-5400000">
            <a:off x="2776400" y="556700"/>
            <a:ext cx="283800" cy="12564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29"/>
          <p:cNvCxnSpPr>
            <a:stCxn id="413" idx="0"/>
            <a:endCxn id="411" idx="2"/>
          </p:cNvCxnSpPr>
          <p:nvPr/>
        </p:nvCxnSpPr>
        <p:spPr>
          <a:xfrm rot="-5400000">
            <a:off x="1481875" y="518475"/>
            <a:ext cx="283800" cy="13326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29"/>
          <p:cNvCxnSpPr>
            <a:stCxn id="413" idx="2"/>
            <a:endCxn id="415" idx="0"/>
          </p:cNvCxnSpPr>
          <p:nvPr/>
        </p:nvCxnSpPr>
        <p:spPr>
          <a:xfrm flipH="1" rot="-5400000">
            <a:off x="1129225" y="1566825"/>
            <a:ext cx="354600" cy="6981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p29"/>
          <p:cNvCxnSpPr>
            <a:stCxn id="414" idx="0"/>
            <a:endCxn id="413" idx="2"/>
          </p:cNvCxnSpPr>
          <p:nvPr/>
        </p:nvCxnSpPr>
        <p:spPr>
          <a:xfrm rot="-5400000">
            <a:off x="566600" y="1702199"/>
            <a:ext cx="354600" cy="4272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29"/>
          <p:cNvCxnSpPr>
            <a:stCxn id="412" idx="2"/>
            <a:endCxn id="417" idx="0"/>
          </p:cNvCxnSpPr>
          <p:nvPr/>
        </p:nvCxnSpPr>
        <p:spPr>
          <a:xfrm flipH="1" rot="-5400000">
            <a:off x="3620929" y="1664175"/>
            <a:ext cx="354600" cy="5034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29"/>
          <p:cNvCxnSpPr>
            <a:stCxn id="416" idx="0"/>
            <a:endCxn id="412" idx="2"/>
          </p:cNvCxnSpPr>
          <p:nvPr/>
        </p:nvCxnSpPr>
        <p:spPr>
          <a:xfrm rot="-5400000">
            <a:off x="3015634" y="1562099"/>
            <a:ext cx="354600" cy="7074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29"/>
          <p:cNvCxnSpPr>
            <a:stCxn id="425" idx="2"/>
            <a:endCxn id="426" idx="0"/>
          </p:cNvCxnSpPr>
          <p:nvPr/>
        </p:nvCxnSpPr>
        <p:spPr>
          <a:xfrm flipH="1" rot="-5400000">
            <a:off x="7419945" y="1195388"/>
            <a:ext cx="504300" cy="14319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29"/>
          <p:cNvCxnSpPr>
            <a:stCxn id="425" idx="2"/>
            <a:endCxn id="428" idx="0"/>
          </p:cNvCxnSpPr>
          <p:nvPr/>
        </p:nvCxnSpPr>
        <p:spPr>
          <a:xfrm rot="5400000">
            <a:off x="5949645" y="1156988"/>
            <a:ext cx="504300" cy="15087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8" name="Google Shape;428;p29"/>
          <p:cNvSpPr/>
          <p:nvPr/>
        </p:nvSpPr>
        <p:spPr>
          <a:xfrm>
            <a:off x="4772863" y="2163500"/>
            <a:ext cx="1349100" cy="456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Undetectable 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29"/>
          <p:cNvSpPr/>
          <p:nvPr/>
        </p:nvSpPr>
        <p:spPr>
          <a:xfrm>
            <a:off x="6122295" y="1299488"/>
            <a:ext cx="1667700" cy="3597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Plasma ACTH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29" name="Google Shape;429;p29"/>
          <p:cNvCxnSpPr>
            <a:stCxn id="425" idx="2"/>
            <a:endCxn id="430" idx="0"/>
          </p:cNvCxnSpPr>
          <p:nvPr/>
        </p:nvCxnSpPr>
        <p:spPr>
          <a:xfrm flipH="1" rot="-5400000">
            <a:off x="6704295" y="1911038"/>
            <a:ext cx="504300" cy="6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0" name="Google Shape;430;p29"/>
          <p:cNvSpPr/>
          <p:nvPr/>
        </p:nvSpPr>
        <p:spPr>
          <a:xfrm>
            <a:off x="6340990" y="2163499"/>
            <a:ext cx="1230000" cy="456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 ACTH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29"/>
          <p:cNvSpPr/>
          <p:nvPr/>
        </p:nvSpPr>
        <p:spPr>
          <a:xfrm>
            <a:off x="7756249" y="2163499"/>
            <a:ext cx="1263600" cy="456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↑↑↑↑ ACTH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29"/>
          <p:cNvSpPr/>
          <p:nvPr/>
        </p:nvSpPr>
        <p:spPr>
          <a:xfrm>
            <a:off x="6032425" y="494900"/>
            <a:ext cx="309000" cy="3003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2" name="Google Shape;432;p29"/>
          <p:cNvCxnSpPr>
            <a:stCxn id="428" idx="2"/>
          </p:cNvCxnSpPr>
          <p:nvPr/>
        </p:nvCxnSpPr>
        <p:spPr>
          <a:xfrm>
            <a:off x="5447413" y="2620100"/>
            <a:ext cx="3300" cy="2181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29"/>
          <p:cNvCxnSpPr/>
          <p:nvPr/>
        </p:nvCxnSpPr>
        <p:spPr>
          <a:xfrm>
            <a:off x="6954775" y="2620098"/>
            <a:ext cx="3300" cy="2181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29"/>
          <p:cNvCxnSpPr/>
          <p:nvPr/>
        </p:nvCxnSpPr>
        <p:spPr>
          <a:xfrm>
            <a:off x="8402398" y="2620098"/>
            <a:ext cx="3300" cy="218100"/>
          </a:xfrm>
          <a:prstGeom prst="straightConnector1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5" name="Google Shape;435;p29"/>
          <p:cNvSpPr/>
          <p:nvPr/>
        </p:nvSpPr>
        <p:spPr>
          <a:xfrm>
            <a:off x="4774650" y="2683725"/>
            <a:ext cx="1349100" cy="910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Functional adrenal tumor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confirmed by an abdominal CT scan to detect an adrenal mass</a:t>
            </a: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29"/>
          <p:cNvSpPr/>
          <p:nvPr/>
        </p:nvSpPr>
        <p:spPr>
          <a:xfrm>
            <a:off x="6341417" y="2838108"/>
            <a:ext cx="1230000" cy="456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Cushing’s disease 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(pituitary-dependent)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29"/>
          <p:cNvSpPr/>
          <p:nvPr/>
        </p:nvSpPr>
        <p:spPr>
          <a:xfrm>
            <a:off x="7789041" y="2838108"/>
            <a:ext cx="1230000" cy="456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Ectopic (non-endocrine) origin of ACTH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8" name="Google Shape;438;p29"/>
          <p:cNvGrpSpPr/>
          <p:nvPr/>
        </p:nvGrpSpPr>
        <p:grpSpPr>
          <a:xfrm>
            <a:off x="370746" y="2741452"/>
            <a:ext cx="3936827" cy="2185810"/>
            <a:chOff x="519458" y="4247864"/>
            <a:chExt cx="2818663" cy="3579188"/>
          </a:xfrm>
        </p:grpSpPr>
        <p:sp>
          <p:nvSpPr>
            <p:cNvPr id="439" name="Google Shape;439;p29"/>
            <p:cNvSpPr/>
            <p:nvPr/>
          </p:nvSpPr>
          <p:spPr>
            <a:xfrm>
              <a:off x="519458" y="4247864"/>
              <a:ext cx="2403300" cy="4608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High dose DST</a:t>
              </a:r>
              <a:endParaRPr b="1"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440" name="Google Shape;440;p29"/>
            <p:cNvCxnSpPr>
              <a:stCxn id="439" idx="1"/>
              <a:endCxn id="441" idx="1"/>
            </p:cNvCxnSpPr>
            <p:nvPr/>
          </p:nvCxnSpPr>
          <p:spPr>
            <a:xfrm>
              <a:off x="519458" y="4478264"/>
              <a:ext cx="298200" cy="665100"/>
            </a:xfrm>
            <a:prstGeom prst="bentConnector3">
              <a:avLst>
                <a:gd fmla="val -57173" name="adj1"/>
              </a:avLst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1" name="Google Shape;441;p29"/>
            <p:cNvSpPr/>
            <p:nvPr/>
          </p:nvSpPr>
          <p:spPr>
            <a:xfrm>
              <a:off x="817512" y="4912940"/>
              <a:ext cx="2520600" cy="460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latin typeface="Century Gothic"/>
                  <a:ea typeface="Century Gothic"/>
                  <a:cs typeface="Century Gothic"/>
                  <a:sym typeface="Century Gothic"/>
                </a:rPr>
                <a:t>It is used to distinguish Cushing’s disease from ectopic ACTH secretion. </a:t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817514" y="5506478"/>
              <a:ext cx="2520600" cy="460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latin typeface="Century Gothic"/>
                  <a:ea typeface="Century Gothic"/>
                  <a:cs typeface="Century Gothic"/>
                  <a:sym typeface="Century Gothic"/>
                </a:rPr>
                <a:t>2mg DXM six-hourly for 48 hours to suppress cortisol secretion. </a:t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43" name="Google Shape;443;p29"/>
            <p:cNvCxnSpPr>
              <a:stCxn id="439" idx="1"/>
              <a:endCxn id="442" idx="1"/>
            </p:cNvCxnSpPr>
            <p:nvPr/>
          </p:nvCxnSpPr>
          <p:spPr>
            <a:xfrm>
              <a:off x="519458" y="4478264"/>
              <a:ext cx="298200" cy="1258500"/>
            </a:xfrm>
            <a:prstGeom prst="bentConnector3">
              <a:avLst>
                <a:gd fmla="val -57173" name="adj1"/>
              </a:avLst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4" name="Google Shape;444;p29"/>
            <p:cNvCxnSpPr>
              <a:stCxn id="439" idx="1"/>
              <a:endCxn id="445" idx="1"/>
            </p:cNvCxnSpPr>
            <p:nvPr/>
          </p:nvCxnSpPr>
          <p:spPr>
            <a:xfrm>
              <a:off x="519458" y="4478264"/>
              <a:ext cx="298200" cy="1842000"/>
            </a:xfrm>
            <a:prstGeom prst="bentConnector3">
              <a:avLst>
                <a:gd fmla="val -57173" name="adj1"/>
              </a:avLst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5" name="Google Shape;445;p29"/>
            <p:cNvSpPr/>
            <p:nvPr/>
          </p:nvSpPr>
          <p:spPr>
            <a:xfrm>
              <a:off x="817514" y="6089894"/>
              <a:ext cx="2520600" cy="460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latin typeface="Century Gothic"/>
                  <a:ea typeface="Century Gothic"/>
                  <a:cs typeface="Century Gothic"/>
                  <a:sym typeface="Century Gothic"/>
                </a:rPr>
                <a:t>Basal (pre-DXM) serum cortisol or 24-hour urine free cortisol is compared with the results at the end of the 48-hour period.</a:t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817521" y="6668238"/>
              <a:ext cx="2520600" cy="5805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29775" lIns="29775" spcFirstLastPara="1" rIns="29775" wrap="square" tIns="29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Suppression is defined as fall to less than 50% of basal value.               </a:t>
              </a:r>
              <a:endParaRPr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273050" lvl="0" marL="457200" rtl="0" algn="l">
                <a:spcBef>
                  <a:spcPts val="0"/>
                </a:spcBef>
                <a:spcAft>
                  <a:spcPts val="0"/>
                </a:spcAft>
                <a:buSzPts val="700"/>
                <a:buFont typeface="Century Gothic"/>
                <a:buChar char="●"/>
              </a:pPr>
              <a:r>
                <a:rPr lang="en-GB" sz="700">
                  <a:latin typeface="Century Gothic"/>
                  <a:ea typeface="Century Gothic"/>
                  <a:cs typeface="Century Gothic"/>
                  <a:sym typeface="Century Gothic"/>
                </a:rPr>
                <a:t>About 90% of patients with Cushing’s disease show suppression of cortisol output.</a:t>
              </a:r>
              <a:r>
                <a:rPr lang="en-GB" sz="7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                                         </a:t>
              </a:r>
              <a:endParaRPr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47" name="Google Shape;447;p29"/>
            <p:cNvCxnSpPr>
              <a:stCxn id="439" idx="1"/>
              <a:endCxn id="446" idx="1"/>
            </p:cNvCxnSpPr>
            <p:nvPr/>
          </p:nvCxnSpPr>
          <p:spPr>
            <a:xfrm>
              <a:off x="519458" y="4478264"/>
              <a:ext cx="298200" cy="2480400"/>
            </a:xfrm>
            <a:prstGeom prst="bentConnector3">
              <a:avLst>
                <a:gd fmla="val -57173" name="adj1"/>
              </a:avLst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8" name="Google Shape;448;p29"/>
            <p:cNvCxnSpPr>
              <a:stCxn id="439" idx="1"/>
              <a:endCxn id="449" idx="1"/>
            </p:cNvCxnSpPr>
            <p:nvPr/>
          </p:nvCxnSpPr>
          <p:spPr>
            <a:xfrm>
              <a:off x="519458" y="4478264"/>
              <a:ext cx="298200" cy="3118500"/>
            </a:xfrm>
            <a:prstGeom prst="bentConnector3">
              <a:avLst>
                <a:gd fmla="val -57173" name="adj1"/>
              </a:avLst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9" name="Google Shape;449;p29"/>
            <p:cNvSpPr/>
            <p:nvPr/>
          </p:nvSpPr>
          <p:spPr>
            <a:xfrm>
              <a:off x="817521" y="7366252"/>
              <a:ext cx="2520600" cy="460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latin typeface="Century Gothic"/>
                  <a:ea typeface="Century Gothic"/>
                  <a:cs typeface="Century Gothic"/>
                  <a:sym typeface="Century Gothic"/>
                </a:rPr>
                <a:t>In contrast, only 10% of patients with ectopic ACTH production  </a:t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latin typeface="Century Gothic"/>
                  <a:ea typeface="Century Gothic"/>
                  <a:cs typeface="Century Gothic"/>
                  <a:sym typeface="Century Gothic"/>
                </a:rPr>
                <a:t>(or with adrenal tumors) show suppression.  </a:t>
              </a:r>
              <a:r>
                <a:rPr lang="en-GB" sz="700">
                  <a:solidFill>
                    <a:srgbClr val="99999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False positive</a:t>
              </a:r>
              <a:endParaRPr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0" name="Google Shape;450;p29"/>
          <p:cNvSpPr/>
          <p:nvPr/>
        </p:nvSpPr>
        <p:spPr>
          <a:xfrm>
            <a:off x="4460575" y="4067050"/>
            <a:ext cx="1855800" cy="326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Other Blood tests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For patients suspected with Cushing </a:t>
            </a:r>
            <a:endParaRPr sz="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cxnSp>
        <p:nvCxnSpPr>
          <p:cNvPr id="451" name="Google Shape;451;p29"/>
          <p:cNvCxnSpPr>
            <a:stCxn id="450" idx="3"/>
            <a:endCxn id="452" idx="1"/>
          </p:cNvCxnSpPr>
          <p:nvPr/>
        </p:nvCxnSpPr>
        <p:spPr>
          <a:xfrm>
            <a:off x="6316375" y="4230250"/>
            <a:ext cx="361500" cy="25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29"/>
          <p:cNvCxnSpPr>
            <a:stCxn id="450" idx="2"/>
            <a:endCxn id="454" idx="1"/>
          </p:cNvCxnSpPr>
          <p:nvPr/>
        </p:nvCxnSpPr>
        <p:spPr>
          <a:xfrm flipH="1" rot="-5400000">
            <a:off x="5903425" y="3878500"/>
            <a:ext cx="155700" cy="11856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5" name="Google Shape;455;p29"/>
          <p:cNvSpPr/>
          <p:nvPr/>
        </p:nvSpPr>
        <p:spPr>
          <a:xfrm>
            <a:off x="6677411" y="3828562"/>
            <a:ext cx="1931100" cy="264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Blood glucose 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56" name="Google Shape;456;p29"/>
          <p:cNvCxnSpPr>
            <a:stCxn id="450" idx="0"/>
            <a:endCxn id="455" idx="1"/>
          </p:cNvCxnSpPr>
          <p:nvPr/>
        </p:nvCxnSpPr>
        <p:spPr>
          <a:xfrm rot="-5400000">
            <a:off x="5979775" y="3369550"/>
            <a:ext cx="106200" cy="12888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2" name="Google Shape;452;p29"/>
          <p:cNvSpPr/>
          <p:nvPr/>
        </p:nvSpPr>
        <p:spPr>
          <a:xfrm>
            <a:off x="6677917" y="4123647"/>
            <a:ext cx="1967400" cy="264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Blood electrolytes and pH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29"/>
          <p:cNvSpPr/>
          <p:nvPr/>
        </p:nvSpPr>
        <p:spPr>
          <a:xfrm>
            <a:off x="6573980" y="4417147"/>
            <a:ext cx="2187900" cy="264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Renal function tests 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29"/>
          <p:cNvSpPr/>
          <p:nvPr/>
        </p:nvSpPr>
        <p:spPr>
          <a:xfrm>
            <a:off x="6572881" y="3512700"/>
            <a:ext cx="2084400" cy="285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 blood count 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29"/>
          <p:cNvSpPr/>
          <p:nvPr/>
        </p:nvSpPr>
        <p:spPr>
          <a:xfrm>
            <a:off x="6759107" y="4710626"/>
            <a:ext cx="1967400" cy="264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Liver function tests 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59" name="Google Shape;459;p29"/>
          <p:cNvCxnSpPr>
            <a:stCxn id="450" idx="0"/>
            <a:endCxn id="457" idx="1"/>
          </p:cNvCxnSpPr>
          <p:nvPr/>
        </p:nvCxnSpPr>
        <p:spPr>
          <a:xfrm rot="-5400000">
            <a:off x="5774725" y="3268900"/>
            <a:ext cx="411900" cy="11844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0" name="Google Shape;460;p29"/>
          <p:cNvCxnSpPr>
            <a:stCxn id="450" idx="2"/>
            <a:endCxn id="458" idx="1"/>
          </p:cNvCxnSpPr>
          <p:nvPr/>
        </p:nvCxnSpPr>
        <p:spPr>
          <a:xfrm flipH="1" rot="-5400000">
            <a:off x="5849125" y="3932800"/>
            <a:ext cx="449400" cy="13707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1" name="Google Shape;461;p29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0"/>
          <p:cNvSpPr txBox="1"/>
          <p:nvPr>
            <p:ph idx="1" type="body"/>
          </p:nvPr>
        </p:nvSpPr>
        <p:spPr>
          <a:xfrm>
            <a:off x="1" y="26032"/>
            <a:ext cx="91440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Case Study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7" name="Google Shape;467;p30"/>
          <p:cNvSpPr/>
          <p:nvPr/>
        </p:nvSpPr>
        <p:spPr>
          <a:xfrm>
            <a:off x="179425" y="820950"/>
            <a:ext cx="289200" cy="289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0"/>
          <p:cNvSpPr txBox="1"/>
          <p:nvPr/>
        </p:nvSpPr>
        <p:spPr>
          <a:xfrm>
            <a:off x="877175" y="651500"/>
            <a:ext cx="77550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58 years old man was admitted with </a:t>
            </a:r>
            <a:r>
              <a:rPr lang="en-GB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 loss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and Respiratory distress. He had </a:t>
            </a:r>
            <a:r>
              <a:rPr lang="en-GB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pigmentation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BP was 140/80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69" name="Google Shape;469;p30"/>
          <p:cNvGraphicFramePr/>
          <p:nvPr/>
        </p:nvGraphicFramePr>
        <p:xfrm>
          <a:off x="1417967" y="13592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{CFD345F8-6AA8-46FA-B629-5A0C56010F08}</a:tableStyleId>
              </a:tblPr>
              <a:tblGrid>
                <a:gridCol w="1381025"/>
                <a:gridCol w="2469825"/>
                <a:gridCol w="2457225"/>
              </a:tblGrid>
              <a:tr h="1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Lab tests 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Result</a:t>
                      </a:r>
                      <a:endParaRPr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 Range 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Urea 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8.6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(2.5-7 mmol/L)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Sodium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144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(135-145 mmol/L)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Potassium 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</a:t>
                      </a:r>
                      <a:endParaRPr b="1" sz="8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(3.5-4.5 mmol/L)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Cortisol 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1650</a:t>
                      </a:r>
                      <a:endParaRPr b="1" sz="8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(150-550 nmol/L)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Post overnight DXM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1530</a:t>
                      </a:r>
                      <a:endParaRPr b="1" sz="8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(&lt;50 nmol/L)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0" name="Google Shape;470;p30"/>
          <p:cNvSpPr/>
          <p:nvPr/>
        </p:nvSpPr>
        <p:spPr>
          <a:xfrm>
            <a:off x="179425" y="2877900"/>
            <a:ext cx="289200" cy="289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71" name="Google Shape;471;p30"/>
          <p:cNvGraphicFramePr/>
          <p:nvPr/>
        </p:nvGraphicFramePr>
        <p:xfrm>
          <a:off x="877167" y="32985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{CFD345F8-6AA8-46FA-B629-5A0C56010F08}</a:tableStyleId>
              </a:tblPr>
              <a:tblGrid>
                <a:gridCol w="1314375"/>
                <a:gridCol w="2164925"/>
                <a:gridCol w="2220125"/>
                <a:gridCol w="2220125"/>
              </a:tblGrid>
              <a:tr h="27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DXM </a:t>
                      </a: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suppression test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Basal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After 48h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0.5mg qid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After 48h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2.0mg qid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27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Cortisol 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1350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1420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1100 </a:t>
                      </a:r>
                      <a:r>
                        <a:rPr lang="en-GB" sz="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</a:t>
                      </a:r>
                      <a:r>
                        <a:rPr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(No suppression)</a:t>
                      </a:r>
                      <a:r>
                        <a:rPr lang="en-GB" sz="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baseline="30000" lang="en-GB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b="1" baseline="30000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2" name="Google Shape;472;p30"/>
          <p:cNvSpPr txBox="1"/>
          <p:nvPr/>
        </p:nvSpPr>
        <p:spPr>
          <a:xfrm>
            <a:off x="588100" y="2801700"/>
            <a:ext cx="72069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Further investigation revealed the following: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30"/>
          <p:cNvSpPr txBox="1"/>
          <p:nvPr/>
        </p:nvSpPr>
        <p:spPr>
          <a:xfrm>
            <a:off x="-133875" y="4737725"/>
            <a:ext cx="22755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700"/>
              <a:buFont typeface="Century Gothic"/>
              <a:buAutoNum type="arabicPeriod"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Didn’t fall to less than 50% → Ectopic 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700"/>
              <a:buFont typeface="Century Gothic"/>
              <a:buAutoNum type="arabicPeriod"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475" name="Google Shape;475;p30"/>
          <p:cNvGraphicFramePr/>
          <p:nvPr/>
        </p:nvGraphicFramePr>
        <p:xfrm>
          <a:off x="877167" y="39931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{CFD345F8-6AA8-46FA-B629-5A0C56010F08}</a:tableStyleId>
              </a:tblPr>
              <a:tblGrid>
                <a:gridCol w="1314375"/>
                <a:gridCol w="2164925"/>
                <a:gridCol w="2220125"/>
                <a:gridCol w="2220125"/>
              </a:tblGrid>
              <a:tr h="27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8.00 am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10.00 pm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27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Plasma ACTH (ng/L)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220</a:t>
                      </a: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(sky high) </a:t>
                      </a:r>
                      <a:endParaRPr sz="10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</a:t>
                      </a:r>
                      <a:r>
                        <a:rPr b="1"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baseline="30000" lang="en-GB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b="1"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Ref.range: 7-51ng/L</a:t>
                      </a:r>
                      <a:endParaRPr b="1" sz="8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1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1" name="Google Shape;481;p31"/>
          <p:cNvSpPr/>
          <p:nvPr/>
        </p:nvSpPr>
        <p:spPr>
          <a:xfrm>
            <a:off x="1769800" y="13273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31"/>
          <p:cNvSpPr/>
          <p:nvPr/>
        </p:nvSpPr>
        <p:spPr>
          <a:xfrm>
            <a:off x="1769800" y="19178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1769800" y="25082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31"/>
          <p:cNvSpPr/>
          <p:nvPr/>
        </p:nvSpPr>
        <p:spPr>
          <a:xfrm>
            <a:off x="1769800" y="30987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31"/>
          <p:cNvSpPr/>
          <p:nvPr/>
        </p:nvSpPr>
        <p:spPr>
          <a:xfrm>
            <a:off x="1769800" y="36891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3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7" name="Google Shape;487;p31"/>
          <p:cNvSpPr txBox="1"/>
          <p:nvPr>
            <p:ph idx="1" type="body"/>
          </p:nvPr>
        </p:nvSpPr>
        <p:spPr>
          <a:xfrm>
            <a:off x="2298738" y="127965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</a:rPr>
              <a:t>Initial screening for Cushing by 24 h UFC, LOW Dose DSA suppression test or Midnight Salivary Cortisol.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488" name="Google Shape;488;p31"/>
          <p:cNvSpPr txBox="1"/>
          <p:nvPr>
            <p:ph idx="1" type="body"/>
          </p:nvPr>
        </p:nvSpPr>
        <p:spPr>
          <a:xfrm>
            <a:off x="2298738" y="187010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</a:rPr>
              <a:t>Confirmatory tests for Cushing by getting positive results of at least two of the screening tests.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489" name="Google Shape;489;p31"/>
          <p:cNvSpPr txBox="1"/>
          <p:nvPr>
            <p:ph idx="1" type="body"/>
          </p:nvPr>
        </p:nvSpPr>
        <p:spPr>
          <a:xfrm>
            <a:off x="2298713" y="246055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</a:rPr>
              <a:t>Tests to determine the cause of Cushing: Plasma ACTH, High-dose DXM suppression test, inferior petrosal sinus sampling and radiological investigations.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490" name="Google Shape;490;p31"/>
          <p:cNvSpPr txBox="1"/>
          <p:nvPr>
            <p:ph idx="1" type="body"/>
          </p:nvPr>
        </p:nvSpPr>
        <p:spPr>
          <a:xfrm>
            <a:off x="2298738" y="305100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</a:rPr>
              <a:t>ACTH-dependent Cushing: due to pituitary causes (Cushing’s disease) and due to ectopic production of ACTH. 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491" name="Google Shape;491;p31"/>
          <p:cNvSpPr txBox="1"/>
          <p:nvPr>
            <p:ph idx="1" type="body"/>
          </p:nvPr>
        </p:nvSpPr>
        <p:spPr>
          <a:xfrm>
            <a:off x="2298738" y="364145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</a:rPr>
              <a:t>ACTH-independent Cushing: due to adrenal carcinoma or carcinoma and due to steroid therapy. 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492" name="Google Shape;492;p3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8" name="Google Shape;498;p3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9" name="Google Shape;499;p32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00" name="Google Shape;500;p32"/>
          <p:cNvGraphicFramePr/>
          <p:nvPr/>
        </p:nvGraphicFramePr>
        <p:xfrm>
          <a:off x="709442" y="1151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{CFD345F8-6AA8-46FA-B629-5A0C56010F08}</a:tableStyleId>
              </a:tblPr>
              <a:tblGrid>
                <a:gridCol w="1969875"/>
                <a:gridCol w="5755250"/>
              </a:tblGrid>
              <a:tr h="37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Glucocorticoids (Cortisol) 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51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Function 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entury Gothic"/>
                        <a:buChar char="●"/>
                      </a:pPr>
                      <a:r>
                        <a:rPr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 insulin effect, 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entury Gothic"/>
                        <a:buChar char="●"/>
                      </a:pPr>
                      <a:r>
                        <a:rPr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 gluconeogenesis 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entury Gothic"/>
                        <a:buChar char="●"/>
                      </a:pPr>
                      <a:r>
                        <a:rPr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Proteolysis, lipolysis 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Regulation 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Highest in the morning, lowest in the evening 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CRH → ACTH → Cortisol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 Cortisol 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entury Gothic"/>
                        <a:buChar char="●"/>
                      </a:pPr>
                      <a:r>
                        <a:rPr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Cushing Syndrome, Stress, Exercise, Chronic renal failure, Obesity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entury Gothic"/>
                        <a:buChar char="●"/>
                      </a:pPr>
                      <a:r>
                        <a:rPr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Increased CBG: Congenital, Pregnancy, Estrogen therapy 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Symptoms of Cushing 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Moon face,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Buffalo’s hump, Central obesity, purple striae, Proximal limb weakness, Hirsutism </a:t>
                      </a:r>
                      <a:endParaRPr sz="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1" name="Google Shape;501;p32"/>
          <p:cNvSpPr/>
          <p:nvPr/>
        </p:nvSpPr>
        <p:spPr>
          <a:xfrm>
            <a:off x="1594597" y="3553254"/>
            <a:ext cx="5802000" cy="2397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Investigations of suspected Adrenocortical Hyperfunction 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32"/>
          <p:cNvSpPr/>
          <p:nvPr/>
        </p:nvSpPr>
        <p:spPr>
          <a:xfrm>
            <a:off x="525293" y="4402971"/>
            <a:ext cx="1598700" cy="183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Plasma ACTH 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32"/>
          <p:cNvSpPr/>
          <p:nvPr/>
        </p:nvSpPr>
        <p:spPr>
          <a:xfrm>
            <a:off x="1264297" y="4118792"/>
            <a:ext cx="2037600" cy="211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Screening and Confirmatory tests 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32"/>
          <p:cNvSpPr/>
          <p:nvPr/>
        </p:nvSpPr>
        <p:spPr>
          <a:xfrm>
            <a:off x="3696254" y="4118794"/>
            <a:ext cx="1598700" cy="211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Tests to determine the cause </a:t>
            </a:r>
            <a:endParaRPr b="1" sz="8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32"/>
          <p:cNvSpPr/>
          <p:nvPr/>
        </p:nvSpPr>
        <p:spPr>
          <a:xfrm>
            <a:off x="5535492" y="4120385"/>
            <a:ext cx="1598700" cy="211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High-dose dexamethasone 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32"/>
          <p:cNvSpPr/>
          <p:nvPr/>
        </p:nvSpPr>
        <p:spPr>
          <a:xfrm>
            <a:off x="6631892" y="4481051"/>
            <a:ext cx="1598700" cy="183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blood tests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07" name="Google Shape;507;p32"/>
          <p:cNvCxnSpPr>
            <a:stCxn id="501" idx="3"/>
            <a:endCxn id="506" idx="3"/>
          </p:cNvCxnSpPr>
          <p:nvPr/>
        </p:nvCxnSpPr>
        <p:spPr>
          <a:xfrm>
            <a:off x="7396597" y="3673104"/>
            <a:ext cx="834000" cy="899700"/>
          </a:xfrm>
          <a:prstGeom prst="curvedConnector3">
            <a:avLst>
              <a:gd fmla="val 128552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Google Shape;508;p32"/>
          <p:cNvCxnSpPr>
            <a:stCxn id="501" idx="3"/>
            <a:endCxn id="505" idx="3"/>
          </p:cNvCxnSpPr>
          <p:nvPr/>
        </p:nvCxnSpPr>
        <p:spPr>
          <a:xfrm flipH="1">
            <a:off x="7134097" y="3673104"/>
            <a:ext cx="262500" cy="552900"/>
          </a:xfrm>
          <a:prstGeom prst="curvedConnector3">
            <a:avLst>
              <a:gd fmla="val -9071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Google Shape;509;p32"/>
          <p:cNvCxnSpPr>
            <a:stCxn id="501" idx="1"/>
            <a:endCxn id="503" idx="1"/>
          </p:cNvCxnSpPr>
          <p:nvPr/>
        </p:nvCxnSpPr>
        <p:spPr>
          <a:xfrm flipH="1">
            <a:off x="1264297" y="3673104"/>
            <a:ext cx="330300" cy="551400"/>
          </a:xfrm>
          <a:prstGeom prst="curvedConnector3">
            <a:avLst>
              <a:gd fmla="val 17209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0" name="Google Shape;510;p32"/>
          <p:cNvCxnSpPr>
            <a:stCxn id="501" idx="1"/>
            <a:endCxn id="502" idx="1"/>
          </p:cNvCxnSpPr>
          <p:nvPr/>
        </p:nvCxnSpPr>
        <p:spPr>
          <a:xfrm flipH="1">
            <a:off x="525397" y="3673104"/>
            <a:ext cx="1069200" cy="821700"/>
          </a:xfrm>
          <a:prstGeom prst="curvedConnector3">
            <a:avLst>
              <a:gd fmla="val 122281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1" name="Google Shape;511;p32"/>
          <p:cNvCxnSpPr>
            <a:stCxn id="501" idx="2"/>
            <a:endCxn id="504" idx="0"/>
          </p:cNvCxnSpPr>
          <p:nvPr/>
        </p:nvCxnSpPr>
        <p:spPr>
          <a:xfrm flipH="1" rot="-5400000">
            <a:off x="4332997" y="3955554"/>
            <a:ext cx="325800" cy="600"/>
          </a:xfrm>
          <a:prstGeom prst="curvedConnector3">
            <a:avLst>
              <a:gd fmla="val 5000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3"/>
          <p:cNvSpPr txBox="1"/>
          <p:nvPr/>
        </p:nvSpPr>
        <p:spPr>
          <a:xfrm>
            <a:off x="53475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MCQs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How many carbon present in testosterone and estradiol respectively: </a:t>
            </a:r>
            <a:endParaRPr b="1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19,18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18,19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19,19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17,18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correct regarding cortisol function?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Lower the rate of lipolysis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Gluconeogenesis from new amino acids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Production of ketone bodies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&amp; c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During which of the following cortisol level will increase?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Emotional stress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8-11pm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Sleep                            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tests would confirm Ectopic type of Adrenocortical hyperfunction ? 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High-dose DSA         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Low-dose DSA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MRI of pituitary          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24h Urine free cortisol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of the following is common site of Ectopic ACTH secreting tumor: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Breast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Heart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Pituitary gland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Lungs</a:t>
            </a:r>
            <a:r>
              <a:rPr lang="en-GB" sz="1200">
                <a:solidFill>
                  <a:srgbClr val="00A1D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is the cause of Cushing disease</a:t>
            </a:r>
            <a:r>
              <a:rPr b="1" lang="en-GB" sz="1200">
                <a:solidFill>
                  <a:srgbClr val="3C78D8"/>
                </a:solidFill>
              </a:rPr>
              <a:t>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Adrenal tumor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Pituitary tumor                         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Ectopic tumors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Exogenous cortisol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33"/>
          <p:cNvSpPr txBox="1"/>
          <p:nvPr/>
        </p:nvSpPr>
        <p:spPr>
          <a:xfrm>
            <a:off x="600290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Mention two conditions cause increase in CBG.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if the effect of cortisol on the liver?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Mention two of the screening tests?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Mention four symptoms of Cushing Syndrome? 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33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a       2) d        3) a        4) a       5)  d   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b 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33"/>
          <p:cNvSpPr txBox="1"/>
          <p:nvPr/>
        </p:nvSpPr>
        <p:spPr>
          <a:xfrm>
            <a:off x="5885450" y="2842188"/>
            <a:ext cx="1977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33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33"/>
          <p:cNvSpPr txBox="1"/>
          <p:nvPr/>
        </p:nvSpPr>
        <p:spPr>
          <a:xfrm>
            <a:off x="6002900" y="358929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800"/>
              <a:buFont typeface="Century Gothic"/>
              <a:buAutoNum type="arabicParenR"/>
            </a:pP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pregnancy                        2- oral contraceptive 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800"/>
              <a:buFont typeface="Century Gothic"/>
              <a:buAutoNum type="arabicParenR"/>
            </a:pP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It’s insulin antagonist and have weak mineralocorticoid action: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Char char="-"/>
            </a:pP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Gluconeogenesis from amino acids and lipids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Char char="-"/>
            </a:pP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Ketogenesis 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Char char="-"/>
            </a:pP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amino acid uptake and degradation 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1-  24h urine free cortisol    2-  Midnight Salivary Cortisol 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- 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BP    - Hyperglycemia   - buffalo’s hump   -Weight gain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33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Quiz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4"/>
          <p:cNvSpPr txBox="1"/>
          <p:nvPr/>
        </p:nvSpPr>
        <p:spPr>
          <a:xfrm>
            <a:off x="2277338" y="13705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Fares Aldokhayel</a:t>
            </a:r>
            <a:endParaRPr b="1"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b="1"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34"/>
          <p:cNvSpPr txBox="1"/>
          <p:nvPr/>
        </p:nvSpPr>
        <p:spPr>
          <a:xfrm>
            <a:off x="181500" y="1623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34"/>
          <p:cNvSpPr txBox="1"/>
          <p:nvPr/>
        </p:nvSpPr>
        <p:spPr>
          <a:xfrm>
            <a:off x="203168" y="1370750"/>
            <a:ext cx="1931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Ajeed Al-Rashoud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Amira AlDakhilallah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Leena Alnassar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Lamiss Alzahrani 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Noura Alturki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34"/>
          <p:cNvSpPr txBox="1"/>
          <p:nvPr/>
        </p:nvSpPr>
        <p:spPr>
          <a:xfrm>
            <a:off x="338925" y="4592725"/>
            <a:ext cx="1659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34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4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4"/>
          <p:cNvSpPr txBox="1"/>
          <p:nvPr/>
        </p:nvSpPr>
        <p:spPr>
          <a:xfrm>
            <a:off x="5230688" y="651356"/>
            <a:ext cx="382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★"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best time for new beginning is NOW. 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34"/>
          <p:cNvSpPr txBox="1"/>
          <p:nvPr/>
        </p:nvSpPr>
        <p:spPr>
          <a:xfrm>
            <a:off x="181500" y="969850"/>
            <a:ext cx="1454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Girls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5" name="Google Shape;53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4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539" name="Google Shape;539;p34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34"/>
          <p:cNvSpPr txBox="1"/>
          <p:nvPr/>
        </p:nvSpPr>
        <p:spPr>
          <a:xfrm>
            <a:off x="2632500" y="4592725"/>
            <a:ext cx="2159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34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Boys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3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3" name="Google Shape;543;p3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63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04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4"/>
          <p:cNvSpPr/>
          <p:nvPr/>
        </p:nvSpPr>
        <p:spPr>
          <a:xfrm>
            <a:off x="2430000" y="160615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4"/>
          <p:cNvSpPr/>
          <p:nvPr/>
        </p:nvSpPr>
        <p:spPr>
          <a:xfrm>
            <a:off x="2430000" y="2803165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1730973" y="2018911"/>
            <a:ext cx="265200" cy="3057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1729701" y="1230938"/>
            <a:ext cx="265200" cy="3057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463144" y="298475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1729700" y="2830895"/>
            <a:ext cx="265200" cy="3057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2058100" y="1144675"/>
            <a:ext cx="5356200" cy="530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To identify physiological and biochemical characteristics of cortisol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2058100" y="1923233"/>
            <a:ext cx="5356200" cy="530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To understand the diagnostic algorithm for cushing’s syndrome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2058100" y="2729597"/>
            <a:ext cx="5356200" cy="530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To understand the interpretation of laboratory and radiological investigation for diagnosis of cushing’s syndrome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4" name="Google Shape;104;p20"/>
          <p:cNvGrpSpPr/>
          <p:nvPr/>
        </p:nvGrpSpPr>
        <p:grpSpPr>
          <a:xfrm>
            <a:off x="131008" y="393496"/>
            <a:ext cx="332129" cy="320266"/>
            <a:chOff x="5961125" y="1623900"/>
            <a:chExt cx="427450" cy="448175"/>
          </a:xfrm>
        </p:grpSpPr>
        <p:sp>
          <p:nvSpPr>
            <p:cNvPr id="105" name="Google Shape;105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60295"/>
            <a:ext cx="1636278" cy="1644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131000" y="4850625"/>
            <a:ext cx="16362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*best show ever*</a:t>
            </a:r>
            <a:endParaRPr sz="900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Adrenal Gland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501683" y="946341"/>
            <a:ext cx="63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Anatomically the gland is situated on the anterosuperior aspect of the kidney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4" name="Google Shape;124;p21"/>
          <p:cNvCxnSpPr>
            <a:stCxn id="125" idx="2"/>
            <a:endCxn id="126" idx="1"/>
          </p:cNvCxnSpPr>
          <p:nvPr/>
        </p:nvCxnSpPr>
        <p:spPr>
          <a:xfrm>
            <a:off x="842775" y="2634748"/>
            <a:ext cx="1296000" cy="5217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1"/>
          <p:cNvCxnSpPr>
            <a:stCxn id="125" idx="2"/>
            <a:endCxn id="128" idx="1"/>
          </p:cNvCxnSpPr>
          <p:nvPr/>
        </p:nvCxnSpPr>
        <p:spPr>
          <a:xfrm flipH="1" rot="10800000">
            <a:off x="842775" y="2250748"/>
            <a:ext cx="1296000" cy="3840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21"/>
          <p:cNvSpPr/>
          <p:nvPr/>
        </p:nvSpPr>
        <p:spPr>
          <a:xfrm rot="-5400000">
            <a:off x="-176925" y="2321998"/>
            <a:ext cx="1413900" cy="6255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Adrenal Gland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(Histology) </a:t>
            </a:r>
            <a:endParaRPr i="0" sz="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2138850" y="2096875"/>
            <a:ext cx="1869000" cy="307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Adrenal cortex </a:t>
            </a:r>
            <a:endParaRPr b="1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2138850" y="3002425"/>
            <a:ext cx="1958100" cy="307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Adrenal medulla </a:t>
            </a:r>
            <a:endParaRPr b="1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6114900" y="1441350"/>
            <a:ext cx="2779500" cy="4752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Zona </a:t>
            </a:r>
            <a:r>
              <a:rPr b="1" lang="en-GB" sz="900" u="sng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lomerulsoa (outermost zone)→ Aldosterone (the principal mineralocorticoid)  </a:t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6114901" y="2078500"/>
            <a:ext cx="2779500" cy="3078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Zona </a:t>
            </a:r>
            <a:r>
              <a:rPr b="1" lang="en-GB" sz="900" u="sng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asciculata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Glucocorticoids,  mainly cortisol (95%)</a:t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1" name="Google Shape;131;p21"/>
          <p:cNvCxnSpPr>
            <a:stCxn id="128" idx="3"/>
            <a:endCxn id="129" idx="1"/>
          </p:cNvCxnSpPr>
          <p:nvPr/>
        </p:nvCxnSpPr>
        <p:spPr>
          <a:xfrm flipH="1" rot="10800000">
            <a:off x="4007850" y="1678975"/>
            <a:ext cx="2106900" cy="571800"/>
          </a:xfrm>
          <a:prstGeom prst="bentConnector3">
            <a:avLst>
              <a:gd fmla="val 69493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/>
        </p:nvSpPr>
        <p:spPr>
          <a:xfrm>
            <a:off x="2269398" y="2459718"/>
            <a:ext cx="1724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Medulla and the Cortex differ in their embryological origin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6124268" y="2621975"/>
            <a:ext cx="2779500" cy="3078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Zona </a:t>
            </a:r>
            <a:r>
              <a:rPr b="1" lang="en-GB" sz="1000" u="sng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eticularis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Sex hormones</a:t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4" name="Google Shape;134;p21"/>
          <p:cNvCxnSpPr>
            <a:endCxn id="133" idx="1"/>
          </p:cNvCxnSpPr>
          <p:nvPr/>
        </p:nvCxnSpPr>
        <p:spPr>
          <a:xfrm>
            <a:off x="4413968" y="2251775"/>
            <a:ext cx="1710300" cy="524100"/>
          </a:xfrm>
          <a:prstGeom prst="bentConnector3">
            <a:avLst>
              <a:gd fmla="val 61357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21"/>
          <p:cNvCxnSpPr>
            <a:stCxn id="128" idx="3"/>
            <a:endCxn id="130" idx="1"/>
          </p:cNvCxnSpPr>
          <p:nvPr/>
        </p:nvCxnSpPr>
        <p:spPr>
          <a:xfrm flipH="1" rot="10800000">
            <a:off x="4007850" y="2232475"/>
            <a:ext cx="2107200" cy="183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21"/>
          <p:cNvSpPr txBox="1"/>
          <p:nvPr/>
        </p:nvSpPr>
        <p:spPr>
          <a:xfrm>
            <a:off x="3950059" y="2067322"/>
            <a:ext cx="145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cell type and function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900" y="946350"/>
            <a:ext cx="324718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535" y="3111800"/>
            <a:ext cx="3513691" cy="1953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renal" id="139" name="Google Shape;13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525" y="3551525"/>
            <a:ext cx="1456831" cy="1380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miniadrenalAnat" id="140" name="Google Shape;14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1374" y="3551525"/>
            <a:ext cx="1456830" cy="1380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drenal_cortex_layers" id="141" name="Google Shape;14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99044" y="3551525"/>
            <a:ext cx="1456832" cy="1380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2158494" y="1547020"/>
            <a:ext cx="4827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Steroid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ormone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ynthesis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7" name="Google Shape;147;p22"/>
          <p:cNvCxnSpPr/>
          <p:nvPr/>
        </p:nvCxnSpPr>
        <p:spPr>
          <a:xfrm>
            <a:off x="185683" y="960349"/>
            <a:ext cx="8529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148" name="Google Shape;148;p22"/>
          <p:cNvSpPr/>
          <p:nvPr/>
        </p:nvSpPr>
        <p:spPr>
          <a:xfrm>
            <a:off x="518675" y="629900"/>
            <a:ext cx="1902600" cy="697200"/>
          </a:xfrm>
          <a:prstGeom prst="chevron">
            <a:avLst>
              <a:gd fmla="val 50000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2512009" y="629908"/>
            <a:ext cx="1860300" cy="6972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4630500" y="629909"/>
            <a:ext cx="1860300" cy="697200"/>
          </a:xfrm>
          <a:prstGeom prst="chevron">
            <a:avLst>
              <a:gd fmla="val 50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ACTH acts on the </a:t>
            </a: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0" lang="en-GB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ona </a:t>
            </a: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0" lang="en-GB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asciculata </a:t>
            </a:r>
            <a:endParaRPr i="0" sz="1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6581568" y="629911"/>
            <a:ext cx="1860300" cy="6972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Release of glucocorticoids</a:t>
            </a:r>
            <a:endParaRPr i="0" sz="1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(Cortisol)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756932" y="648013"/>
            <a:ext cx="151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hypothalamus secrete corticotropin releasing hormone (CRH)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2774053" y="619138"/>
            <a:ext cx="133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CRH stimulate the anterior pituitary gland to secrete ACTH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3556123" y="2179987"/>
            <a:ext cx="1455600" cy="2856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0" lang="en-GB" sz="9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holesterol (27C) </a:t>
            </a:r>
            <a:endParaRPr i="0" sz="9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1020051" y="4597400"/>
            <a:ext cx="1753800" cy="2706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GB" sz="9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Aldosterone (21C) </a:t>
            </a:r>
            <a:endParaRPr i="0" sz="9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1020050" y="4048322"/>
            <a:ext cx="1753800" cy="2706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0" lang="en-GB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orticosterone </a:t>
            </a:r>
            <a:endParaRPr i="0" sz="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7237767" y="4708975"/>
            <a:ext cx="1476900" cy="266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GB" sz="9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Estradiol (18C)</a:t>
            </a:r>
            <a:endParaRPr i="0" sz="9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7237767" y="4290984"/>
            <a:ext cx="1476900" cy="266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GB" sz="9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Testosterone (19C)</a:t>
            </a:r>
            <a:endParaRPr i="0" sz="9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4283925" y="4450785"/>
            <a:ext cx="1476900" cy="266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GB" sz="9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(21C)</a:t>
            </a:r>
            <a:endParaRPr i="0" sz="9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7237767" y="3868266"/>
            <a:ext cx="1476900" cy="266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GB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Androstenedione (19C)</a:t>
            </a:r>
            <a:endParaRPr i="0" sz="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4283926" y="3857442"/>
            <a:ext cx="1476900" cy="266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GB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</a:t>
            </a: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0" lang="en-GB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eoxycortisol (21C)</a:t>
            </a:r>
            <a:endParaRPr i="0" sz="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020050" y="3503025"/>
            <a:ext cx="1753800" cy="2706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GB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</a:t>
            </a: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0" lang="en-GB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eoxycorticosterone (21C)</a:t>
            </a:r>
            <a:endParaRPr i="0" sz="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575125" y="3513175"/>
            <a:ext cx="1790100" cy="266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17-</a:t>
            </a:r>
            <a:r>
              <a:rPr lang="en-GB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ɑ</a:t>
            </a: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ydroxyprogesterone (21C)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3556122" y="2645212"/>
            <a:ext cx="1455600" cy="2856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0" lang="en-GB" sz="9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regnenolone (21C) </a:t>
            </a:r>
            <a:endParaRPr i="0" sz="9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50" y="59025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Hypothalamic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ituitary-A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renal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(HPA)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xis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6" name="Google Shape;166;p22"/>
          <p:cNvCxnSpPr>
            <a:stCxn id="154" idx="2"/>
            <a:endCxn id="164" idx="0"/>
          </p:cNvCxnSpPr>
          <p:nvPr/>
        </p:nvCxnSpPr>
        <p:spPr>
          <a:xfrm>
            <a:off x="4283923" y="2465587"/>
            <a:ext cx="0" cy="1797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" name="Google Shape;167;p22"/>
          <p:cNvCxnSpPr>
            <a:stCxn id="168" idx="3"/>
            <a:endCxn id="163" idx="0"/>
          </p:cNvCxnSpPr>
          <p:nvPr/>
        </p:nvCxnSpPr>
        <p:spPr>
          <a:xfrm>
            <a:off x="5011722" y="3321562"/>
            <a:ext cx="1458600" cy="191700"/>
          </a:xfrm>
          <a:prstGeom prst="bentConnector2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9" name="Google Shape;169;p22"/>
          <p:cNvCxnSpPr>
            <a:stCxn id="168" idx="1"/>
            <a:endCxn id="162" idx="0"/>
          </p:cNvCxnSpPr>
          <p:nvPr/>
        </p:nvCxnSpPr>
        <p:spPr>
          <a:xfrm flipH="1">
            <a:off x="1896822" y="3321562"/>
            <a:ext cx="1659300" cy="181500"/>
          </a:xfrm>
          <a:prstGeom prst="bentConnector2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0" name="Google Shape;170;p22"/>
          <p:cNvCxnSpPr>
            <a:stCxn id="162" idx="2"/>
            <a:endCxn id="156" idx="0"/>
          </p:cNvCxnSpPr>
          <p:nvPr/>
        </p:nvCxnSpPr>
        <p:spPr>
          <a:xfrm>
            <a:off x="1896950" y="3773625"/>
            <a:ext cx="0" cy="2748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" name="Google Shape;171;p22"/>
          <p:cNvCxnSpPr>
            <a:stCxn id="156" idx="2"/>
            <a:endCxn id="155" idx="0"/>
          </p:cNvCxnSpPr>
          <p:nvPr/>
        </p:nvCxnSpPr>
        <p:spPr>
          <a:xfrm>
            <a:off x="1896950" y="4318922"/>
            <a:ext cx="0" cy="2784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2" name="Google Shape;172;p22"/>
          <p:cNvCxnSpPr>
            <a:stCxn id="163" idx="3"/>
            <a:endCxn id="160" idx="0"/>
          </p:cNvCxnSpPr>
          <p:nvPr/>
        </p:nvCxnSpPr>
        <p:spPr>
          <a:xfrm>
            <a:off x="7365225" y="3646375"/>
            <a:ext cx="611100" cy="222000"/>
          </a:xfrm>
          <a:prstGeom prst="bentConnector2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" name="Google Shape;173;p22"/>
          <p:cNvCxnSpPr>
            <a:stCxn id="163" idx="1"/>
            <a:endCxn id="161" idx="0"/>
          </p:cNvCxnSpPr>
          <p:nvPr/>
        </p:nvCxnSpPr>
        <p:spPr>
          <a:xfrm flipH="1">
            <a:off x="5022525" y="3646375"/>
            <a:ext cx="552600" cy="211200"/>
          </a:xfrm>
          <a:prstGeom prst="bentConnector2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p22"/>
          <p:cNvCxnSpPr>
            <a:stCxn id="161" idx="2"/>
            <a:endCxn id="159" idx="0"/>
          </p:cNvCxnSpPr>
          <p:nvPr/>
        </p:nvCxnSpPr>
        <p:spPr>
          <a:xfrm>
            <a:off x="5022376" y="4123842"/>
            <a:ext cx="0" cy="3270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p22"/>
          <p:cNvCxnSpPr>
            <a:stCxn id="160" idx="2"/>
            <a:endCxn id="158" idx="0"/>
          </p:cNvCxnSpPr>
          <p:nvPr/>
        </p:nvCxnSpPr>
        <p:spPr>
          <a:xfrm>
            <a:off x="7976217" y="4134666"/>
            <a:ext cx="0" cy="1563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6" name="Google Shape;176;p22"/>
          <p:cNvCxnSpPr>
            <a:stCxn id="158" idx="2"/>
            <a:endCxn id="157" idx="0"/>
          </p:cNvCxnSpPr>
          <p:nvPr/>
        </p:nvCxnSpPr>
        <p:spPr>
          <a:xfrm>
            <a:off x="7976217" y="4557384"/>
            <a:ext cx="0" cy="1515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7" name="Google Shape;177;p22"/>
          <p:cNvSpPr/>
          <p:nvPr/>
        </p:nvSpPr>
        <p:spPr>
          <a:xfrm>
            <a:off x="4648207" y="2979630"/>
            <a:ext cx="2100300" cy="150300"/>
          </a:xfrm>
          <a:prstGeom prst="flowChartAlternateProcess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3-ß-</a:t>
            </a:r>
            <a:r>
              <a:rPr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ydroxysteroid dehydrogenase </a:t>
            </a:r>
            <a:r>
              <a:rPr i="0" lang="en-GB" sz="700" u="none" cap="none" strike="noStrike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ß-HSD)</a:t>
            </a: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i="0" sz="7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6755431" y="3318695"/>
            <a:ext cx="1149000" cy="122100"/>
          </a:xfrm>
          <a:prstGeom prst="flowChartAlternateProcess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17-</a:t>
            </a:r>
            <a:r>
              <a:rPr lang="en-GB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ɑ-</a:t>
            </a:r>
            <a:r>
              <a:rPr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ydroxylase </a:t>
            </a:r>
            <a:endParaRPr i="0" sz="7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2909525" y="4021025"/>
            <a:ext cx="1238700" cy="168000"/>
          </a:xfrm>
          <a:prstGeom prst="flowChartAlternateProcess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</a:t>
            </a:r>
            <a:r>
              <a:rPr lang="en-GB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ß</a:t>
            </a: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ydroxylase </a:t>
            </a:r>
            <a:endParaRPr i="0" sz="7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3556122" y="3178762"/>
            <a:ext cx="1455600" cy="2856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Progesteron (21C)</a:t>
            </a:r>
            <a:endParaRPr i="0" sz="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0" name="Google Shape;180;p22"/>
          <p:cNvCxnSpPr>
            <a:stCxn id="164" idx="2"/>
            <a:endCxn id="168" idx="0"/>
          </p:cNvCxnSpPr>
          <p:nvPr/>
        </p:nvCxnSpPr>
        <p:spPr>
          <a:xfrm>
            <a:off x="4283922" y="2930812"/>
            <a:ext cx="0" cy="2481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1" name="Google Shape;181;p22"/>
          <p:cNvSpPr/>
          <p:nvPr/>
        </p:nvSpPr>
        <p:spPr>
          <a:xfrm>
            <a:off x="6856925" y="4195575"/>
            <a:ext cx="2238600" cy="875100"/>
          </a:xfrm>
          <a:prstGeom prst="ellipse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 rot="-5400000">
            <a:off x="6107550" y="4378025"/>
            <a:ext cx="12003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Peripheral tissues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0" y="4867825"/>
            <a:ext cx="3701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Dr’s note: It’s is important to know the number of C and the precursor in particular 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425" y="1439975"/>
            <a:ext cx="1790100" cy="5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5425" y="2055363"/>
            <a:ext cx="1790102" cy="5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5425" y="2659088"/>
            <a:ext cx="1790103" cy="56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2"/>
          <p:cNvCxnSpPr>
            <a:stCxn id="179" idx="3"/>
          </p:cNvCxnSpPr>
          <p:nvPr/>
        </p:nvCxnSpPr>
        <p:spPr>
          <a:xfrm>
            <a:off x="4148225" y="4105025"/>
            <a:ext cx="739800" cy="141900"/>
          </a:xfrm>
          <a:prstGeom prst="straightConnector1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8" name="Google Shape;188;p22"/>
          <p:cNvCxnSpPr>
            <a:stCxn id="177" idx="1"/>
          </p:cNvCxnSpPr>
          <p:nvPr/>
        </p:nvCxnSpPr>
        <p:spPr>
          <a:xfrm rot="10800000">
            <a:off x="4378807" y="3051480"/>
            <a:ext cx="269400" cy="3300"/>
          </a:xfrm>
          <a:prstGeom prst="straightConnector1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9" name="Google Shape;189;p22"/>
          <p:cNvCxnSpPr>
            <a:stCxn id="178" idx="1"/>
          </p:cNvCxnSpPr>
          <p:nvPr/>
        </p:nvCxnSpPr>
        <p:spPr>
          <a:xfrm rot="10800000">
            <a:off x="6487831" y="3378245"/>
            <a:ext cx="267600" cy="1500"/>
          </a:xfrm>
          <a:prstGeom prst="straightConnector1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0" name="Google Shape;190;p22"/>
          <p:cNvCxnSpPr>
            <a:stCxn id="179" idx="1"/>
          </p:cNvCxnSpPr>
          <p:nvPr/>
        </p:nvCxnSpPr>
        <p:spPr>
          <a:xfrm rot="10800000">
            <a:off x="2061125" y="3855125"/>
            <a:ext cx="848400" cy="249900"/>
          </a:xfrm>
          <a:prstGeom prst="straightConnector1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1" name="Google Shape;191;p22"/>
          <p:cNvSpPr/>
          <p:nvPr/>
        </p:nvSpPr>
        <p:spPr>
          <a:xfrm>
            <a:off x="3044025" y="3540038"/>
            <a:ext cx="1238700" cy="168000"/>
          </a:xfrm>
          <a:prstGeom prst="flowChartAlternateProcess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GB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21-ɑ-Hydoxylase 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2" name="Google Shape;192;p22"/>
          <p:cNvCxnSpPr>
            <a:stCxn id="191" idx="3"/>
          </p:cNvCxnSpPr>
          <p:nvPr/>
        </p:nvCxnSpPr>
        <p:spPr>
          <a:xfrm>
            <a:off x="4282725" y="3624038"/>
            <a:ext cx="592800" cy="110400"/>
          </a:xfrm>
          <a:prstGeom prst="straightConnector1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3" name="Google Shape;193;p22"/>
          <p:cNvCxnSpPr>
            <a:stCxn id="191" idx="1"/>
          </p:cNvCxnSpPr>
          <p:nvPr/>
        </p:nvCxnSpPr>
        <p:spPr>
          <a:xfrm rot="10800000">
            <a:off x="2714325" y="3380138"/>
            <a:ext cx="329700" cy="243900"/>
          </a:xfrm>
          <a:prstGeom prst="straightConnector1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4" name="Google Shape;194;p22"/>
          <p:cNvSpPr/>
          <p:nvPr/>
        </p:nvSpPr>
        <p:spPr>
          <a:xfrm>
            <a:off x="4646406" y="2485020"/>
            <a:ext cx="1149000" cy="122100"/>
          </a:xfrm>
          <a:prstGeom prst="flowChartAlternateProcess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Cholesterol Desmolase</a:t>
            </a:r>
            <a:r>
              <a:rPr i="0" lang="en-GB" sz="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0" sz="7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Google Shape;195;p22"/>
          <p:cNvCxnSpPr>
            <a:stCxn id="194" idx="1"/>
          </p:cNvCxnSpPr>
          <p:nvPr/>
        </p:nvCxnSpPr>
        <p:spPr>
          <a:xfrm rot="10800000">
            <a:off x="4378806" y="2544570"/>
            <a:ext cx="267600" cy="1500"/>
          </a:xfrm>
          <a:prstGeom prst="straightConnector1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/>
        </p:nvSpPr>
        <p:spPr>
          <a:xfrm>
            <a:off x="2158569" y="69569"/>
            <a:ext cx="4827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Glucocorticoid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unctions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93850" y="751175"/>
            <a:ext cx="8671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Glucocorticoids have widespread metabolic effects on carbohydrates, fats and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protein metabolism</a:t>
            </a: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165420" y="751184"/>
            <a:ext cx="229495" cy="234900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165425" y="1135224"/>
            <a:ext cx="229495" cy="234900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353300" y="1049425"/>
            <a:ext cx="71853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Upon binding to its target, </a:t>
            </a:r>
            <a:r>
              <a:rPr lang="en-GB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enhances metabolism in several ways: 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2913299" y="1453737"/>
            <a:ext cx="5061000" cy="80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1103276" y="1438937"/>
            <a:ext cx="2240100" cy="8070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l</a:t>
            </a: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iver</a:t>
            </a:r>
            <a:r>
              <a:rPr b="1" i="0" lang="en-GB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2913299" y="3074291"/>
            <a:ext cx="5061000" cy="80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2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●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 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lipolysis through breakdown of </a:t>
            </a:r>
            <a:r>
              <a:rPr i="0" lang="en-GB" sz="1000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1103276" y="3074751"/>
            <a:ext cx="2240100" cy="8079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</a:t>
            </a: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dipose tissue </a:t>
            </a:r>
            <a:r>
              <a:rPr baseline="30000"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2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2913299" y="2253220"/>
            <a:ext cx="5061000" cy="80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2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●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proteolysis and amino acids release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1103276" y="2253681"/>
            <a:ext cx="2240100" cy="8079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m</a:t>
            </a: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uscles </a:t>
            </a:r>
            <a:endParaRPr b="1" i="0" sz="2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2913298" y="3892482"/>
            <a:ext cx="5061000" cy="80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92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●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Conserve glucose by inhibiting its uptake into </a:t>
            </a:r>
            <a:r>
              <a:rPr i="0" lang="en-GB" sz="10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muscle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i="0" lang="en-GB" sz="10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 cells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1103275" y="3885537"/>
            <a:ext cx="2240100" cy="807900"/>
          </a:xfrm>
          <a:prstGeom prst="homePlate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Conserving g</a:t>
            </a: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lucose</a:t>
            </a:r>
            <a:r>
              <a:rPr b="1" i="0" lang="en-GB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1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3175625" y="1438925"/>
            <a:ext cx="47985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liver it’s </a:t>
            </a:r>
            <a:r>
              <a:rPr i="0" lang="en-GB" sz="10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insulin antagonist</a:t>
            </a:r>
            <a:r>
              <a:rPr baseline="30000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has weak mineralocorticoid action: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AutoNum type="arabicPeriod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↑↑ Gluco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neogenesis</a:t>
            </a:r>
            <a:r>
              <a:rPr baseline="30000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production of glucose from newly-released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amino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acids and lip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ids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AutoNum type="arabicPeriod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mino acid uptake and degradation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AutoNum type="arabicPeriod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etogenesis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165425" y="4696675"/>
            <a:ext cx="61812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1-it will lower the level of insulin and increase glucose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The amino acid for gluconeogenesis are provided from the muscles and adipose tissue 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3-The adipose tissue provide fats for both gluconeogenesis and ketogenesis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/>
          <p:nvPr/>
        </p:nvSpPr>
        <p:spPr>
          <a:xfrm rot="10800000">
            <a:off x="205554" y="652715"/>
            <a:ext cx="3034796" cy="1079211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1" name="Google Shape;221;p24"/>
          <p:cNvGrpSpPr/>
          <p:nvPr/>
        </p:nvGrpSpPr>
        <p:grpSpPr>
          <a:xfrm>
            <a:off x="3291449" y="589175"/>
            <a:ext cx="2644818" cy="1823748"/>
            <a:chOff x="2971539" y="757535"/>
            <a:chExt cx="2900338" cy="5883059"/>
          </a:xfrm>
        </p:grpSpPr>
        <p:cxnSp>
          <p:nvCxnSpPr>
            <p:cNvPr id="222" name="Google Shape;222;p24"/>
            <p:cNvCxnSpPr/>
            <p:nvPr/>
          </p:nvCxnSpPr>
          <p:spPr>
            <a:xfrm>
              <a:off x="4030347" y="4159859"/>
              <a:ext cx="474300" cy="791400"/>
            </a:xfrm>
            <a:prstGeom prst="straightConnector1">
              <a:avLst/>
            </a:prstGeom>
            <a:noFill/>
            <a:ln cap="flat" cmpd="sng" w="6667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3" name="Google Shape;223;p24"/>
            <p:cNvCxnSpPr/>
            <p:nvPr/>
          </p:nvCxnSpPr>
          <p:spPr>
            <a:xfrm flipH="1" rot="10800000">
              <a:off x="4179938" y="2276165"/>
              <a:ext cx="450300" cy="599700"/>
            </a:xfrm>
            <a:prstGeom prst="straightConnector1">
              <a:avLst/>
            </a:prstGeom>
            <a:noFill/>
            <a:ln cap="flat" cmpd="sng" w="6667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4" name="Google Shape;224;p24"/>
            <p:cNvSpPr/>
            <p:nvPr/>
          </p:nvSpPr>
          <p:spPr>
            <a:xfrm>
              <a:off x="4682377" y="757535"/>
              <a:ext cx="1189500" cy="26634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en-GB" sz="11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Negative feedback</a:t>
              </a:r>
              <a:endParaRPr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585766" y="3981094"/>
              <a:ext cx="1129200" cy="2659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A4C2F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en-GB" sz="12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Stress</a:t>
              </a:r>
              <a:endParaRPr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2971539" y="1324035"/>
              <a:ext cx="1129200" cy="33558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en-GB" sz="12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diurnal rhythm of serum cortisol </a:t>
              </a:r>
              <a:endParaRPr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7" name="Google Shape;227;p24"/>
          <p:cNvSpPr/>
          <p:nvPr/>
        </p:nvSpPr>
        <p:spPr>
          <a:xfrm>
            <a:off x="5985935" y="487924"/>
            <a:ext cx="3034796" cy="1039126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5817775" y="1713050"/>
            <a:ext cx="3281056" cy="601275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6343250" y="523475"/>
            <a:ext cx="26655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ACTH release from the anterior pituitary is stimulated by hypothalamic secretion of CRH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CRH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ACTH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↑[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cortisol]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[C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ortisol] or synthetic steroid suppress CRH and ACTH secretion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293265" y="786438"/>
            <a:ext cx="254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Highest cortisol level in the morning (8-9 AM)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Lowest cortisol level in the late afternoon and evening (8-9 PM)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6143750" y="1636000"/>
            <a:ext cx="29589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•"/>
            </a:pPr>
            <a:r>
              <a:rPr i="0" lang="en-GB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(e.g. major surgery, emotional stress)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n-GB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stress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</a:t>
            </a:r>
            <a:r>
              <a:rPr i="0" lang="en-GB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CRH &amp; ACTH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i="0" lang="en-GB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ortisol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4223" r="0" t="0"/>
          <a:stretch/>
        </p:blipFill>
        <p:spPr>
          <a:xfrm>
            <a:off x="1174575" y="1800175"/>
            <a:ext cx="2239200" cy="860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-4483655" y="3932237"/>
            <a:ext cx="22392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diurnal rhythm of cortisol secretion; the area between the curves represents values that lie within the reference range</a:t>
            </a: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1075775" y="2673500"/>
            <a:ext cx="254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diurnal rhythm of cortisol secretion the area between the curves represents values that lie within the reference range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964194" y="-34116"/>
            <a:ext cx="7215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Regulation of ACTH and Cortisol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ecretion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1429719" y="3208758"/>
            <a:ext cx="6430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Plasma Cortisol Binding Globulin (CBG)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7" name="Google Shape;237;p24"/>
          <p:cNvGrpSpPr/>
          <p:nvPr/>
        </p:nvGrpSpPr>
        <p:grpSpPr>
          <a:xfrm flipH="1">
            <a:off x="3660912" y="3820428"/>
            <a:ext cx="577352" cy="378010"/>
            <a:chOff x="4630955" y="3996981"/>
            <a:chExt cx="914400" cy="1828787"/>
          </a:xfrm>
        </p:grpSpPr>
        <p:sp>
          <p:nvSpPr>
            <p:cNvPr id="238" name="Google Shape;238;p24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24"/>
          <p:cNvGrpSpPr/>
          <p:nvPr/>
        </p:nvGrpSpPr>
        <p:grpSpPr>
          <a:xfrm flipH="1" rot="10800000">
            <a:off x="4265738" y="3995027"/>
            <a:ext cx="577352" cy="379661"/>
            <a:chOff x="4630955" y="3996960"/>
            <a:chExt cx="914400" cy="1828808"/>
          </a:xfrm>
        </p:grpSpPr>
        <p:sp>
          <p:nvSpPr>
            <p:cNvPr id="241" name="Google Shape;241;p24"/>
            <p:cNvSpPr/>
            <p:nvPr/>
          </p:nvSpPr>
          <p:spPr>
            <a:xfrm>
              <a:off x="4630955" y="3996960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24"/>
          <p:cNvGrpSpPr/>
          <p:nvPr/>
        </p:nvGrpSpPr>
        <p:grpSpPr>
          <a:xfrm flipH="1">
            <a:off x="3660912" y="4314023"/>
            <a:ext cx="577352" cy="379656"/>
            <a:chOff x="4630955" y="3996981"/>
            <a:chExt cx="914400" cy="1828787"/>
          </a:xfrm>
        </p:grpSpPr>
        <p:sp>
          <p:nvSpPr>
            <p:cNvPr id="244" name="Google Shape;244;p24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4"/>
          <p:cNvSpPr txBox="1"/>
          <p:nvPr/>
        </p:nvSpPr>
        <p:spPr>
          <a:xfrm>
            <a:off x="129687" y="3754327"/>
            <a:ext cx="3683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 the circulation, glucocorticoids are mainly </a:t>
            </a:r>
            <a:r>
              <a:rPr b="0" i="0" lang="en-GB" sz="1200" u="none" cap="none" strike="noStrike">
                <a:solidFill>
                  <a:srgbClr val="CC0000"/>
                </a:solidFill>
                <a:latin typeface="Exo"/>
                <a:ea typeface="Exo"/>
                <a:cs typeface="Exo"/>
                <a:sym typeface="Exo"/>
              </a:rPr>
              <a:t>protein-bound</a:t>
            </a:r>
            <a:r>
              <a:rPr b="0" i="0" lang="en-GB" sz="12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(about 90%), chiefly to CBG</a:t>
            </a:r>
            <a:endParaRPr b="0" i="0" sz="12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129680" y="4289116"/>
            <a:ext cx="36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biologically active fraction of cortisol in plasma is the </a:t>
            </a:r>
            <a:r>
              <a:rPr i="0" lang="en-GB" sz="12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free(unbound) </a:t>
            </a: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component</a:t>
            </a:r>
            <a:r>
              <a:rPr baseline="30000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8" name="Google Shape;248;p24"/>
          <p:cNvCxnSpPr/>
          <p:nvPr/>
        </p:nvCxnSpPr>
        <p:spPr>
          <a:xfrm flipH="1" rot="10800000">
            <a:off x="0" y="3203476"/>
            <a:ext cx="9144000" cy="9600"/>
          </a:xfrm>
          <a:prstGeom prst="straightConnector1">
            <a:avLst/>
          </a:prstGeom>
          <a:noFill/>
          <a:ln cap="flat" cmpd="sng" w="9525">
            <a:solidFill>
              <a:srgbClr val="427EC6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49" name="Google Shape;249;p24"/>
          <p:cNvSpPr txBox="1"/>
          <p:nvPr/>
        </p:nvSpPr>
        <p:spPr>
          <a:xfrm>
            <a:off x="222075" y="4841475"/>
            <a:ext cx="43500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For investigation we look for the free form (The higher the level the higher the proteolysis)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4">
            <a:alphaModFix/>
          </a:blip>
          <a:srcRect b="0" l="4196" r="0" t="0"/>
          <a:stretch/>
        </p:blipFill>
        <p:spPr>
          <a:xfrm>
            <a:off x="6605975" y="2346038"/>
            <a:ext cx="2140047" cy="83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4870576" y="3882175"/>
            <a:ext cx="4150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•"/>
            </a:pP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n-GB" sz="12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pregnancy </a:t>
            </a: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with estrogen treatment (e.g. oral contraceptives)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•"/>
            </a:pP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↓↓ In hypoprot</a:t>
            </a:r>
            <a:r>
              <a:rPr i="0" lang="en-GB" sz="12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einemic </a:t>
            </a: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states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</a:t>
            </a: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(e.g. nephrotic syndrome)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/>
        </p:nvSpPr>
        <p:spPr>
          <a:xfrm>
            <a:off x="1055689" y="25075"/>
            <a:ext cx="7032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Cortisol and ACTH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easurements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4756050" y="720200"/>
            <a:ext cx="3899100" cy="172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Urinary cortisol excretion: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9" name="Google Shape;259;p25"/>
          <p:cNvSpPr/>
          <p:nvPr/>
        </p:nvSpPr>
        <p:spPr>
          <a:xfrm rot="5400000">
            <a:off x="4208225" y="1264500"/>
            <a:ext cx="1701850" cy="630600"/>
          </a:xfrm>
          <a:prstGeom prst="flowChartExtra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468025" y="720200"/>
            <a:ext cx="3899100" cy="172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Serum </a:t>
            </a:r>
            <a:r>
              <a:rPr b="1" lang="en-GB" sz="1200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i="0" lang="en-GB" sz="1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ortisol</a:t>
            </a:r>
            <a:r>
              <a:rPr baseline="30000"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en-GB" sz="1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plasma (ACTH):</a:t>
            </a:r>
            <a:endParaRPr b="0" i="0" sz="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1" name="Google Shape;261;p25"/>
          <p:cNvSpPr/>
          <p:nvPr/>
        </p:nvSpPr>
        <p:spPr>
          <a:xfrm rot="-5400000">
            <a:off x="3195937" y="1283180"/>
            <a:ext cx="1716722" cy="612316"/>
          </a:xfrm>
          <a:prstGeom prst="flowChartExtra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461485" y="1078671"/>
            <a:ext cx="346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Sample must be collected (without venous stasis) between </a:t>
            </a:r>
            <a:r>
              <a:rPr i="0" lang="en-GB" sz="10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8a.m and 9a.m.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between </a:t>
            </a:r>
            <a:r>
              <a:rPr i="0" lang="en-GB" sz="10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10p.m. and 12</a:t>
            </a:r>
            <a:r>
              <a:rPr lang="en-GB" sz="1000" u="sng">
                <a:latin typeface="Century Gothic"/>
                <a:ea typeface="Century Gothic"/>
                <a:cs typeface="Century Gothic"/>
                <a:sym typeface="Century Gothic"/>
              </a:rPr>
              <a:t>a.m.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because of the diurnal rhythm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Tempor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ary ↑ in these ho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rmones may be observed as a response to emotional stress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5256572" y="1001726"/>
            <a:ext cx="3502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is removed from plasma by the liv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er → 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metabolically inactive compound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excreted in urine mainly as conjugated metabolite (e.g. glucuronide)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small amount of cortisol is excreted unchanged in the urine (UFC)</a:t>
            </a:r>
            <a:r>
              <a:rPr baseline="30000" lang="en-GB" sz="10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aseline="30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Char char="•"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normal individual: </a:t>
            </a:r>
            <a:r>
              <a:rPr i="0" lang="en-GB" sz="10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UFC is &lt; 250 nmol/24 h </a:t>
            </a:r>
            <a:endParaRPr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995258" y="2546327"/>
            <a:ext cx="7032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Causes of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levated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erum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ortisol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1125114" y="3168446"/>
            <a:ext cx="2914500" cy="2649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cortisol secretion </a:t>
            </a:r>
            <a:endParaRPr b="1" i="0" sz="1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i="0" sz="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5249427" y="3168446"/>
            <a:ext cx="2914500" cy="2649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CBG </a:t>
            </a:r>
            <a:endParaRPr b="1" i="0" sz="1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i="0" sz="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1192650" y="3499037"/>
            <a:ext cx="2815200" cy="1383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Char char="•"/>
            </a:pPr>
            <a:r>
              <a:rPr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Cushing’s syndrome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Char char="•"/>
            </a:pPr>
            <a:r>
              <a:rPr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Exercise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Char char="•"/>
            </a:pPr>
            <a:r>
              <a:rPr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Stress, anxiety and depression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Char char="•"/>
            </a:pPr>
            <a:r>
              <a:rPr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Obesity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Char char="•"/>
            </a:pPr>
            <a:r>
              <a:rPr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Alcohol abuse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Char char="•"/>
            </a:pPr>
            <a:r>
              <a:rPr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Chronic renal failure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5329053" y="3515652"/>
            <a:ext cx="2815200" cy="1200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•"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Congenital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•"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Estrogen therapy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•"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Pregnancy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107325" y="4948300"/>
            <a:ext cx="7617600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1-Plasma cortisol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used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ALONE because there might be interference which can lead to false positive or false negative results                          2- urinary free cortisol  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/>
        </p:nvSpPr>
        <p:spPr>
          <a:xfrm>
            <a:off x="0" y="42075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Signs and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ymptoms of Cushing's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1" i="0" lang="en-GB" sz="24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yndrome </a:t>
            </a:r>
            <a:endParaRPr b="1" i="0" sz="24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6279370" y="1021399"/>
            <a:ext cx="2222700" cy="340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Atrophy of the skin and mucous membrane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6369577" y="1999289"/>
            <a:ext cx="2222700" cy="339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Proximal muscle weakness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3065949" y="2231250"/>
            <a:ext cx="1402500" cy="340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Hirsutism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173507" y="772100"/>
            <a:ext cx="2407800" cy="528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Patients frequently suffers various psychological disturbances ranging from euphoria to frank psychosis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155601" y="1430661"/>
            <a:ext cx="2443500" cy="345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 gain and central obesity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3460650" y="656920"/>
            <a:ext cx="2222700" cy="466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↓ Libido</a:t>
            </a: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amenorrhea and infertility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“Excess cortisol ma</a:t>
            </a:r>
            <a:r>
              <a:rPr lang="en-GB" sz="7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0" lang="en-GB" sz="7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also affect other endocrine system”  </a:t>
            </a:r>
            <a:endParaRPr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6"/>
          <p:cNvSpPr/>
          <p:nvPr/>
        </p:nvSpPr>
        <p:spPr>
          <a:xfrm>
            <a:off x="6544825" y="1417426"/>
            <a:ext cx="2222700" cy="512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Purple stria on the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trunk and legs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6"/>
          <p:cNvSpPr/>
          <p:nvPr/>
        </p:nvSpPr>
        <p:spPr>
          <a:xfrm>
            <a:off x="155925" y="1873352"/>
            <a:ext cx="2407800" cy="600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Moon face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4" name="Google Shape;284;p26"/>
          <p:cNvCxnSpPr>
            <a:stCxn id="285" idx="4"/>
            <a:endCxn id="278" idx="0"/>
          </p:cNvCxnSpPr>
          <p:nvPr/>
        </p:nvCxnSpPr>
        <p:spPr>
          <a:xfrm rot="5400000">
            <a:off x="4022100" y="1681323"/>
            <a:ext cx="294900" cy="804900"/>
          </a:xfrm>
          <a:prstGeom prst="curvedConnector3">
            <a:avLst>
              <a:gd fmla="val 50022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26"/>
          <p:cNvCxnSpPr>
            <a:stCxn id="283" idx="3"/>
            <a:endCxn id="285" idx="3"/>
          </p:cNvCxnSpPr>
          <p:nvPr/>
        </p:nvCxnSpPr>
        <p:spPr>
          <a:xfrm flipH="1" rot="10800000">
            <a:off x="2563725" y="1839302"/>
            <a:ext cx="1222500" cy="334500"/>
          </a:xfrm>
          <a:prstGeom prst="curvedConnector2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26"/>
          <p:cNvCxnSpPr>
            <a:stCxn id="277" idx="1"/>
            <a:endCxn id="285" idx="5"/>
          </p:cNvCxnSpPr>
          <p:nvPr/>
        </p:nvCxnSpPr>
        <p:spPr>
          <a:xfrm rot="10800000">
            <a:off x="5357977" y="1839239"/>
            <a:ext cx="1011600" cy="330000"/>
          </a:xfrm>
          <a:prstGeom prst="curved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26"/>
          <p:cNvCxnSpPr>
            <a:stCxn id="282" idx="1"/>
            <a:endCxn id="285" idx="6"/>
          </p:cNvCxnSpPr>
          <p:nvPr/>
        </p:nvCxnSpPr>
        <p:spPr>
          <a:xfrm rot="10800000">
            <a:off x="5683225" y="1605076"/>
            <a:ext cx="861600" cy="687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26"/>
          <p:cNvCxnSpPr>
            <a:stCxn id="276" idx="1"/>
            <a:endCxn id="285" idx="7"/>
          </p:cNvCxnSpPr>
          <p:nvPr/>
        </p:nvCxnSpPr>
        <p:spPr>
          <a:xfrm flipH="1">
            <a:off x="5357770" y="1191649"/>
            <a:ext cx="921600" cy="179400"/>
          </a:xfrm>
          <a:prstGeom prst="curved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26"/>
          <p:cNvCxnSpPr>
            <a:stCxn id="285" idx="2"/>
            <a:endCxn id="280" idx="3"/>
          </p:cNvCxnSpPr>
          <p:nvPr/>
        </p:nvCxnSpPr>
        <p:spPr>
          <a:xfrm rot="10800000">
            <a:off x="2599050" y="1603323"/>
            <a:ext cx="861600" cy="18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26"/>
          <p:cNvCxnSpPr>
            <a:stCxn id="285" idx="1"/>
            <a:endCxn id="279" idx="3"/>
          </p:cNvCxnSpPr>
          <p:nvPr/>
        </p:nvCxnSpPr>
        <p:spPr>
          <a:xfrm flipH="1" rot="5400000">
            <a:off x="3016507" y="601279"/>
            <a:ext cx="334500" cy="1204800"/>
          </a:xfrm>
          <a:prstGeom prst="curved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26"/>
          <p:cNvSpPr/>
          <p:nvPr/>
        </p:nvSpPr>
        <p:spPr>
          <a:xfrm>
            <a:off x="3460650" y="1273923"/>
            <a:ext cx="2222700" cy="6624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i="0" lang="en-GB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Symptoms</a:t>
            </a:r>
            <a:r>
              <a:rPr b="1" i="0" lang="en-GB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1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4681147" y="2223524"/>
            <a:ext cx="1402500" cy="340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GB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Buffalo’s hump </a:t>
            </a:r>
            <a:endParaRPr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3" name="Google Shape;293;p26"/>
          <p:cNvCxnSpPr>
            <a:stCxn id="281" idx="2"/>
            <a:endCxn id="285" idx="0"/>
          </p:cNvCxnSpPr>
          <p:nvPr/>
        </p:nvCxnSpPr>
        <p:spPr>
          <a:xfrm>
            <a:off x="4572000" y="1123420"/>
            <a:ext cx="0" cy="15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4" name="Google Shape;294;p26"/>
          <p:cNvSpPr/>
          <p:nvPr/>
        </p:nvSpPr>
        <p:spPr>
          <a:xfrm>
            <a:off x="1886944" y="3126662"/>
            <a:ext cx="5151900" cy="4317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Signs </a:t>
            </a:r>
            <a:endParaRPr b="1" i="0" sz="1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331700" y="4642149"/>
            <a:ext cx="2184900" cy="381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Loss of diurnal rhythm of cortisol and ACTH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756194" y="3740015"/>
            <a:ext cx="1842900" cy="381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 Protein</a:t>
            </a:r>
            <a:r>
              <a:rPr i="0" lang="en-GB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metabolism </a:t>
            </a:r>
            <a:endParaRPr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2253509" y="4234948"/>
            <a:ext cx="1842900" cy="381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GB" sz="12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Hypokalemic alkalosis </a:t>
            </a:r>
            <a:endParaRPr b="1" i="0" sz="1200" u="sng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6045850" y="3752925"/>
            <a:ext cx="2443500" cy="381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GB" sz="12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Hypertension  </a:t>
            </a:r>
            <a:endParaRPr i="0" sz="12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GB" sz="12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(due to aldosterone like effect)</a:t>
            </a:r>
            <a:endParaRPr b="1" i="0" sz="1200" u="none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6627514" y="4685523"/>
            <a:ext cx="2184900" cy="330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GB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Impaired immunity 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0" name="Google Shape;300;p26"/>
          <p:cNvCxnSpPr>
            <a:stCxn id="294" idx="3"/>
            <a:endCxn id="299" idx="3"/>
          </p:cNvCxnSpPr>
          <p:nvPr/>
        </p:nvCxnSpPr>
        <p:spPr>
          <a:xfrm>
            <a:off x="7038844" y="3342512"/>
            <a:ext cx="1773600" cy="1508400"/>
          </a:xfrm>
          <a:prstGeom prst="curvedConnector3">
            <a:avLst>
              <a:gd fmla="val 11288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26"/>
          <p:cNvCxnSpPr>
            <a:stCxn id="294" idx="3"/>
            <a:endCxn id="298" idx="3"/>
          </p:cNvCxnSpPr>
          <p:nvPr/>
        </p:nvCxnSpPr>
        <p:spPr>
          <a:xfrm>
            <a:off x="7038844" y="3342512"/>
            <a:ext cx="1450500" cy="600900"/>
          </a:xfrm>
          <a:prstGeom prst="curvedConnector3">
            <a:avLst>
              <a:gd fmla="val 116417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26"/>
          <p:cNvCxnSpPr>
            <a:stCxn id="294" idx="1"/>
            <a:endCxn id="296" idx="1"/>
          </p:cNvCxnSpPr>
          <p:nvPr/>
        </p:nvCxnSpPr>
        <p:spPr>
          <a:xfrm flipH="1">
            <a:off x="756244" y="3342512"/>
            <a:ext cx="1130700" cy="588000"/>
          </a:xfrm>
          <a:prstGeom prst="curvedConnector3">
            <a:avLst>
              <a:gd fmla="val 12106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26"/>
          <p:cNvCxnSpPr>
            <a:stCxn id="294" idx="1"/>
            <a:endCxn id="295" idx="1"/>
          </p:cNvCxnSpPr>
          <p:nvPr/>
        </p:nvCxnSpPr>
        <p:spPr>
          <a:xfrm flipH="1">
            <a:off x="331744" y="3342512"/>
            <a:ext cx="1555200" cy="1490100"/>
          </a:xfrm>
          <a:prstGeom prst="curvedConnector3">
            <a:avLst>
              <a:gd fmla="val 11531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p26"/>
          <p:cNvCxnSpPr>
            <a:stCxn id="294" idx="2"/>
            <a:endCxn id="297" idx="0"/>
          </p:cNvCxnSpPr>
          <p:nvPr/>
        </p:nvCxnSpPr>
        <p:spPr>
          <a:xfrm rot="5400000">
            <a:off x="3480694" y="3252662"/>
            <a:ext cx="676500" cy="1287900"/>
          </a:xfrm>
          <a:prstGeom prst="curvedConnector3">
            <a:avLst>
              <a:gd fmla="val 50009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26"/>
          <p:cNvSpPr/>
          <p:nvPr/>
        </p:nvSpPr>
        <p:spPr>
          <a:xfrm>
            <a:off x="4521100" y="4219225"/>
            <a:ext cx="2517900" cy="381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GB" sz="12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Hyperglycaemia or diabetes due to insulin resistance </a:t>
            </a:r>
            <a:endParaRPr b="1" i="0" sz="1200" u="sng" cap="none" strike="noStrike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6" name="Google Shape;306;p26"/>
          <p:cNvCxnSpPr>
            <a:stCxn id="294" idx="2"/>
            <a:endCxn id="305" idx="0"/>
          </p:cNvCxnSpPr>
          <p:nvPr/>
        </p:nvCxnSpPr>
        <p:spPr>
          <a:xfrm flipH="1" rot="-5400000">
            <a:off x="4791094" y="3230162"/>
            <a:ext cx="660900" cy="13173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823939Cushing12_264_3B13yo" id="307" name="Google Shape;3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024" y="1905888"/>
            <a:ext cx="1081475" cy="51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26"/>
          <p:cNvCxnSpPr/>
          <p:nvPr/>
        </p:nvCxnSpPr>
        <p:spPr>
          <a:xfrm flipH="1" rot="5400000">
            <a:off x="4827000" y="1680523"/>
            <a:ext cx="294900" cy="804900"/>
          </a:xfrm>
          <a:prstGeom prst="curvedConnector3">
            <a:avLst>
              <a:gd fmla="val 50022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9" name="Google Shape;309;p26"/>
          <p:cNvGrpSpPr/>
          <p:nvPr/>
        </p:nvGrpSpPr>
        <p:grpSpPr>
          <a:xfrm>
            <a:off x="7356437" y="625734"/>
            <a:ext cx="1787455" cy="204302"/>
            <a:chOff x="2543239" y="1722299"/>
            <a:chExt cx="1771511" cy="409505"/>
          </a:xfrm>
        </p:grpSpPr>
        <p:sp>
          <p:nvSpPr>
            <p:cNvPr id="310" name="Google Shape;310;p26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6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6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Helpful video for Cushing </a:t>
              </a:r>
              <a:endParaRPr b="1" sz="6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12" name="Google Shape;312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6564" y="631703"/>
            <a:ext cx="217139" cy="19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7713" y="1447349"/>
            <a:ext cx="804900" cy="4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/>
          <p:cNvPicPr preferRelativeResize="0"/>
          <p:nvPr/>
        </p:nvPicPr>
        <p:blipFill rotWithShape="1">
          <a:blip r:embed="rId7">
            <a:alphaModFix/>
          </a:blip>
          <a:srcRect b="0" l="0" r="0" t="11126"/>
          <a:stretch/>
        </p:blipFill>
        <p:spPr>
          <a:xfrm>
            <a:off x="4979963" y="2599200"/>
            <a:ext cx="804875" cy="4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/>
        </p:nvSpPr>
        <p:spPr>
          <a:xfrm>
            <a:off x="0" y="7375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2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Investigations of </a:t>
            </a: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1" i="0" lang="en-GB" sz="22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uspected </a:t>
            </a: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b="1" i="0" lang="en-GB" sz="22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drenocortical</a:t>
            </a: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H</a:t>
            </a:r>
            <a:r>
              <a:rPr b="1" i="0" lang="en-GB" sz="22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yperfunction </a:t>
            </a:r>
            <a:endParaRPr b="1" i="0" sz="2200" u="none" cap="none" strike="noStrike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0" name="Google Shape;320;p27"/>
          <p:cNvSpPr txBox="1"/>
          <p:nvPr/>
        </p:nvSpPr>
        <p:spPr>
          <a:xfrm>
            <a:off x="767674" y="661501"/>
            <a:ext cx="3186000" cy="759300"/>
          </a:xfrm>
          <a:prstGeom prst="rect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r>
              <a:rPr b="1" i="0" lang="en-GB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Screening and confirmatory tests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i="0" lang="en-GB" sz="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0" sz="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748675" y="855425"/>
            <a:ext cx="295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•"/>
            </a:pP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assess the clinical diagnosis of adrenocortical hyperfunction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7"/>
          <p:cNvSpPr txBox="1"/>
          <p:nvPr/>
        </p:nvSpPr>
        <p:spPr>
          <a:xfrm>
            <a:off x="5074350" y="664400"/>
            <a:ext cx="3321000" cy="759300"/>
          </a:xfrm>
          <a:prstGeom prst="rect">
            <a:avLst/>
          </a:prstGeom>
          <a:noFill/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</a:t>
            </a:r>
            <a:r>
              <a:rPr b="1" i="0" lang="en-GB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to determine the cause: </a:t>
            </a:r>
            <a:r>
              <a:rPr i="0" lang="en-GB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ascertain: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27"/>
          <p:cNvSpPr/>
          <p:nvPr/>
        </p:nvSpPr>
        <p:spPr>
          <a:xfrm rot="10800000">
            <a:off x="7183700" y="1033475"/>
            <a:ext cx="1211700" cy="3903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5086750" y="848261"/>
            <a:ext cx="330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AutoNum type="arabicParenR"/>
            </a:pP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site of the pathologic lesion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AutoNum type="arabicParenR"/>
            </a:pPr>
            <a:r>
              <a:rPr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nature of the pathologic lesion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27"/>
          <p:cNvSpPr/>
          <p:nvPr/>
        </p:nvSpPr>
        <p:spPr>
          <a:xfrm>
            <a:off x="4247922" y="1587348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Cushing</a:t>
            </a:r>
            <a:r>
              <a:rPr lang="en-GB" sz="800">
                <a:solidFill>
                  <a:srgbClr val="FFFFFF"/>
                </a:solidFill>
              </a:rPr>
              <a:t>?</a:t>
            </a: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27"/>
          <p:cNvSpPr/>
          <p:nvPr/>
        </p:nvSpPr>
        <p:spPr>
          <a:xfrm>
            <a:off x="1198508" y="2368660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Pituitary MRI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4247918" y="3984401"/>
            <a:ext cx="1392300" cy="287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ACTH 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27"/>
          <p:cNvSpPr/>
          <p:nvPr/>
        </p:nvSpPr>
        <p:spPr>
          <a:xfrm>
            <a:off x="1198508" y="1904475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(ACTH-dependent)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27"/>
          <p:cNvSpPr/>
          <p:nvPr/>
        </p:nvSpPr>
        <p:spPr>
          <a:xfrm>
            <a:off x="6787419" y="4544908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on-ACTH dependent)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7"/>
          <p:cNvSpPr/>
          <p:nvPr/>
        </p:nvSpPr>
        <p:spPr>
          <a:xfrm>
            <a:off x="2538712" y="2942720"/>
            <a:ext cx="9441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7"/>
          <p:cNvSpPr/>
          <p:nvPr/>
        </p:nvSpPr>
        <p:spPr>
          <a:xfrm>
            <a:off x="6787420" y="3491634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Pseudo-cushing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4247918" y="3419043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Cushing syndrome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4247917" y="2791808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ypercortisolism)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27"/>
          <p:cNvSpPr/>
          <p:nvPr/>
        </p:nvSpPr>
        <p:spPr>
          <a:xfrm>
            <a:off x="6787420" y="2813055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(Normal)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27"/>
          <p:cNvSpPr/>
          <p:nvPr/>
        </p:nvSpPr>
        <p:spPr>
          <a:xfrm>
            <a:off x="4247919" y="2189579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DST</a:t>
            </a:r>
            <a:r>
              <a:rPr baseline="30000" lang="en-GB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/UFC/ midnight salivary cortisol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499633" y="2944208"/>
            <a:ext cx="9441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491822" y="4692656"/>
            <a:ext cx="9441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Cushing’s disease 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2314604" y="3357285"/>
            <a:ext cx="13923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IPSS and/or High DST 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7"/>
          <p:cNvSpPr/>
          <p:nvPr/>
        </p:nvSpPr>
        <p:spPr>
          <a:xfrm>
            <a:off x="1378918" y="3945892"/>
            <a:ext cx="8997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Responsive  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7"/>
          <p:cNvSpPr/>
          <p:nvPr/>
        </p:nvSpPr>
        <p:spPr>
          <a:xfrm>
            <a:off x="2404158" y="3783213"/>
            <a:ext cx="12132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Non-responsive (Ectopic)  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27"/>
          <p:cNvSpPr/>
          <p:nvPr/>
        </p:nvSpPr>
        <p:spPr>
          <a:xfrm>
            <a:off x="2538697" y="4630721"/>
            <a:ext cx="944100" cy="2910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CT-Chest</a:t>
            </a:r>
            <a:r>
              <a:rPr baseline="30000"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2" name="Google Shape;342;p27"/>
          <p:cNvCxnSpPr>
            <a:stCxn id="325" idx="2"/>
            <a:endCxn id="335" idx="0"/>
          </p:cNvCxnSpPr>
          <p:nvPr/>
        </p:nvCxnSpPr>
        <p:spPr>
          <a:xfrm>
            <a:off x="4944072" y="1878348"/>
            <a:ext cx="0" cy="3111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3" name="Google Shape;343;p27"/>
          <p:cNvCxnSpPr>
            <a:stCxn id="335" idx="2"/>
            <a:endCxn id="333" idx="0"/>
          </p:cNvCxnSpPr>
          <p:nvPr/>
        </p:nvCxnSpPr>
        <p:spPr>
          <a:xfrm>
            <a:off x="4944069" y="2480579"/>
            <a:ext cx="0" cy="3111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4" name="Google Shape;344;p27"/>
          <p:cNvCxnSpPr>
            <a:stCxn id="333" idx="2"/>
            <a:endCxn id="332" idx="0"/>
          </p:cNvCxnSpPr>
          <p:nvPr/>
        </p:nvCxnSpPr>
        <p:spPr>
          <a:xfrm>
            <a:off x="4944067" y="3082808"/>
            <a:ext cx="0" cy="3363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5" name="Google Shape;345;p27"/>
          <p:cNvCxnSpPr/>
          <p:nvPr/>
        </p:nvCxnSpPr>
        <p:spPr>
          <a:xfrm>
            <a:off x="4931240" y="3646156"/>
            <a:ext cx="0" cy="3642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6" name="Google Shape;346;p27"/>
          <p:cNvCxnSpPr>
            <a:stCxn id="328" idx="2"/>
            <a:endCxn id="326" idx="0"/>
          </p:cNvCxnSpPr>
          <p:nvPr/>
        </p:nvCxnSpPr>
        <p:spPr>
          <a:xfrm>
            <a:off x="1894658" y="2195475"/>
            <a:ext cx="0" cy="1731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7" name="Google Shape;347;p27"/>
          <p:cNvCxnSpPr>
            <a:stCxn id="336" idx="2"/>
            <a:endCxn id="337" idx="0"/>
          </p:cNvCxnSpPr>
          <p:nvPr/>
        </p:nvCxnSpPr>
        <p:spPr>
          <a:xfrm flipH="1">
            <a:off x="963883" y="3235208"/>
            <a:ext cx="7800" cy="14574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8" name="Google Shape;348;p27"/>
          <p:cNvCxnSpPr>
            <a:stCxn id="335" idx="2"/>
            <a:endCxn id="334" idx="0"/>
          </p:cNvCxnSpPr>
          <p:nvPr/>
        </p:nvCxnSpPr>
        <p:spPr>
          <a:xfrm flipH="1" rot="-5400000">
            <a:off x="6047619" y="1377029"/>
            <a:ext cx="332400" cy="25395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9" name="Google Shape;349;p27"/>
          <p:cNvCxnSpPr>
            <a:stCxn id="333" idx="2"/>
            <a:endCxn id="331" idx="0"/>
          </p:cNvCxnSpPr>
          <p:nvPr/>
        </p:nvCxnSpPr>
        <p:spPr>
          <a:xfrm flipH="1" rot="-5400000">
            <a:off x="6009367" y="2017508"/>
            <a:ext cx="408900" cy="25395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0" name="Google Shape;350;p27"/>
          <p:cNvCxnSpPr>
            <a:stCxn id="327" idx="2"/>
            <a:endCxn id="329" idx="0"/>
          </p:cNvCxnSpPr>
          <p:nvPr/>
        </p:nvCxnSpPr>
        <p:spPr>
          <a:xfrm flipH="1" rot="-5400000">
            <a:off x="6077318" y="3138551"/>
            <a:ext cx="273000" cy="25395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1" name="Google Shape;351;p27"/>
          <p:cNvCxnSpPr>
            <a:endCxn id="337" idx="3"/>
          </p:cNvCxnSpPr>
          <p:nvPr/>
        </p:nvCxnSpPr>
        <p:spPr>
          <a:xfrm rot="5400000">
            <a:off x="1336622" y="4334456"/>
            <a:ext cx="603000" cy="404400"/>
          </a:xfrm>
          <a:prstGeom prst="bentConnector2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2" name="Google Shape;352;p27"/>
          <p:cNvCxnSpPr>
            <a:endCxn id="341" idx="0"/>
          </p:cNvCxnSpPr>
          <p:nvPr/>
        </p:nvCxnSpPr>
        <p:spPr>
          <a:xfrm>
            <a:off x="3010747" y="4070021"/>
            <a:ext cx="0" cy="5607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3" name="Google Shape;353;p27"/>
          <p:cNvCxnSpPr>
            <a:stCxn id="327" idx="1"/>
            <a:endCxn id="328" idx="3"/>
          </p:cNvCxnSpPr>
          <p:nvPr/>
        </p:nvCxnSpPr>
        <p:spPr>
          <a:xfrm rot="10800000">
            <a:off x="2590718" y="2050001"/>
            <a:ext cx="1657200" cy="2078100"/>
          </a:xfrm>
          <a:prstGeom prst="curvedConnector3">
            <a:avLst>
              <a:gd fmla="val 18466" name="adj1"/>
            </a:avLst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4" name="Google Shape;354;p27"/>
          <p:cNvCxnSpPr>
            <a:stCxn id="326" idx="2"/>
            <a:endCxn id="330" idx="0"/>
          </p:cNvCxnSpPr>
          <p:nvPr/>
        </p:nvCxnSpPr>
        <p:spPr>
          <a:xfrm flipH="1" rot="-5400000">
            <a:off x="2311058" y="2243260"/>
            <a:ext cx="283200" cy="1116000"/>
          </a:xfrm>
          <a:prstGeom prst="bentConnector3">
            <a:avLst>
              <a:gd fmla="val 49975" name="adj1"/>
            </a:avLst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5" name="Google Shape;355;p27"/>
          <p:cNvCxnSpPr>
            <a:stCxn id="326" idx="2"/>
            <a:endCxn id="336" idx="0"/>
          </p:cNvCxnSpPr>
          <p:nvPr/>
        </p:nvCxnSpPr>
        <p:spPr>
          <a:xfrm rot="5400000">
            <a:off x="1290908" y="2340310"/>
            <a:ext cx="284400" cy="923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6" name="Google Shape;356;p27"/>
          <p:cNvSpPr txBox="1"/>
          <p:nvPr/>
        </p:nvSpPr>
        <p:spPr>
          <a:xfrm>
            <a:off x="5305917" y="3050388"/>
            <a:ext cx="19095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Insulin - induced hypoglycemia </a:t>
            </a:r>
            <a:endParaRPr b="1" sz="8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7" name="Google Shape;357;p27"/>
          <p:cNvCxnSpPr>
            <a:stCxn id="330" idx="2"/>
            <a:endCxn id="338" idx="0"/>
          </p:cNvCxnSpPr>
          <p:nvPr/>
        </p:nvCxnSpPr>
        <p:spPr>
          <a:xfrm>
            <a:off x="3010762" y="3233720"/>
            <a:ext cx="0" cy="1236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8" name="Google Shape;358;p27"/>
          <p:cNvCxnSpPr>
            <a:stCxn id="338" idx="2"/>
            <a:endCxn id="340" idx="0"/>
          </p:cNvCxnSpPr>
          <p:nvPr/>
        </p:nvCxnSpPr>
        <p:spPr>
          <a:xfrm>
            <a:off x="3010754" y="3648285"/>
            <a:ext cx="0" cy="1350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9" name="Google Shape;359;p27"/>
          <p:cNvSpPr txBox="1"/>
          <p:nvPr/>
        </p:nvSpPr>
        <p:spPr>
          <a:xfrm>
            <a:off x="5780633" y="2188975"/>
            <a:ext cx="717900" cy="2922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Screening </a:t>
            </a:r>
            <a:endParaRPr b="1" sz="8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8236450" y="3090300"/>
            <a:ext cx="855900" cy="2844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Confirmatory </a:t>
            </a:r>
            <a:endParaRPr b="1" sz="8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27"/>
          <p:cNvSpPr/>
          <p:nvPr/>
        </p:nvSpPr>
        <p:spPr>
          <a:xfrm>
            <a:off x="5780625" y="1673650"/>
            <a:ext cx="2173500" cy="134400"/>
          </a:xfrm>
          <a:prstGeom prst="flowChartAlternateProcess">
            <a:avLst/>
          </a:prstGeom>
          <a:solidFill>
            <a:srgbClr val="A4C2F4"/>
          </a:solidFill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clinical history and examination </a:t>
            </a:r>
            <a:endParaRPr i="0" sz="7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2" name="Google Shape;362;p27"/>
          <p:cNvCxnSpPr>
            <a:stCxn id="338" idx="1"/>
            <a:endCxn id="339" idx="0"/>
          </p:cNvCxnSpPr>
          <p:nvPr/>
        </p:nvCxnSpPr>
        <p:spPr>
          <a:xfrm flipH="1">
            <a:off x="1828904" y="3502785"/>
            <a:ext cx="485700" cy="443100"/>
          </a:xfrm>
          <a:prstGeom prst="bentConnector2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3" name="Google Shape;363;p27"/>
          <p:cNvCxnSpPr>
            <a:stCxn id="338" idx="2"/>
            <a:endCxn id="340" idx="0"/>
          </p:cNvCxnSpPr>
          <p:nvPr/>
        </p:nvCxnSpPr>
        <p:spPr>
          <a:xfrm>
            <a:off x="3010754" y="3648285"/>
            <a:ext cx="0" cy="135000"/>
          </a:xfrm>
          <a:prstGeom prst="straightConnector1">
            <a:avLst/>
          </a:prstGeom>
          <a:noFill/>
          <a:ln cap="flat" cmpd="sng" w="9525">
            <a:solidFill>
              <a:srgbClr val="80A8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4" name="Google Shape;364;p27"/>
          <p:cNvSpPr txBox="1"/>
          <p:nvPr/>
        </p:nvSpPr>
        <p:spPr>
          <a:xfrm>
            <a:off x="4228650" y="4949500"/>
            <a:ext cx="1909500" cy="1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Dexamethasone suppression test 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27"/>
          <p:cNvSpPr/>
          <p:nvPr/>
        </p:nvSpPr>
        <p:spPr>
          <a:xfrm rot="10800000">
            <a:off x="2741975" y="1033475"/>
            <a:ext cx="1211700" cy="3903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6" name="Google Shape;366;p27"/>
          <p:cNvSpPr txBox="1"/>
          <p:nvPr/>
        </p:nvSpPr>
        <p:spPr>
          <a:xfrm>
            <a:off x="2055150" y="4948300"/>
            <a:ext cx="2173500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Looking for small cell carcinoma of the lung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