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5"/>
    <p:sldMasterId id="214748366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5143500" cx="9144000"/>
  <p:notesSz cx="6858000" cy="9144000"/>
  <p:embeddedFontLst>
    <p:embeddedFont>
      <p:font typeface="Exo"/>
      <p:regular r:id="rId23"/>
      <p:bold r:id="rId24"/>
      <p:italic r:id="rId25"/>
      <p:boldItalic r:id="rId26"/>
    </p:embeddedFont>
    <p:embeddedFont>
      <p:font typeface="Comfortaa"/>
      <p:regular r:id="rId27"/>
      <p:bold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99BD76B-A356-47AA-92BF-85D2EA7B78E0}">
  <a:tblStyle styleId="{799BD76B-A356-47AA-92BF-85D2EA7B78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Exo-bold.fntdata"/><Relationship Id="rId23" Type="http://schemas.openxmlformats.org/officeDocument/2006/relationships/font" Target="fonts/Ex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Exo-boldItalic.fntdata"/><Relationship Id="rId25" Type="http://schemas.openxmlformats.org/officeDocument/2006/relationships/font" Target="fonts/Exo-italic.fntdata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enturyGothic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2cfe59a17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52cfe59a17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2cfe59a17_2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52cfe59a17_2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2cfe59a17_2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2cfe59a17_2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2cfe59a17_2_3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2cfe59a17_2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2cfe59a17_2_3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2cfe59a17_2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2cfe59a17_2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52cfe59a17_2_3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2cfe59a17_2_3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2cfe59a17_2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2cfe59a17_2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2cfe59a17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2cfe59a17_2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2cfe59a17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2cfe59a17_2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2cfe59a17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2cfe59a17_2_1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2cfe59a17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2cfe59a17_2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2cfe59a17_2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2cfe59a17_2_1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2cfe59a17_2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2cfe59a17_2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2cfe59a17_2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2cfe59a17_2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2cfe59a17_2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Font typeface="Century Gothic"/>
              <a:buNone/>
              <a:defRPr i="0" sz="41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●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○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Char char="■"/>
              <a:defRPr sz="27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entury Gothic"/>
              <a:buNone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●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○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Char char="■"/>
              <a:defRPr sz="1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○"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15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5" Type="http://schemas.openxmlformats.org/officeDocument/2006/relationships/hyperlink" Target="https://docs.google.com/document/d/1-KnYWkqLLhYZ_qz-yVT_zvssd6mwdZX45OlgGZvFlcM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12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Relationship Id="rId5" Type="http://schemas.openxmlformats.org/officeDocument/2006/relationships/image" Target="../media/image5.jpg"/><Relationship Id="rId6" Type="http://schemas.openxmlformats.org/officeDocument/2006/relationships/image" Target="../media/image10.jpg"/><Relationship Id="rId7" Type="http://schemas.openxmlformats.org/officeDocument/2006/relationships/image" Target="../media/image6.jpg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youtube.com/watch?v=wqJUifWOGEo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-GB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-GB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-GB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920150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Addison’s Disease 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-GB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-GB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1" name="Google Shape;81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2" name="Google Shape;82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4" name="Google Shape;84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/>
        </p:nvSpPr>
        <p:spPr>
          <a:xfrm>
            <a:off x="3421050" y="4918525"/>
            <a:ext cx="23019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B7B7B7"/>
                </a:solidFill>
              </a:rPr>
              <a:t>Biochemistry teamwork 438 - Endocrine Block</a:t>
            </a:r>
            <a:endParaRPr sz="800">
              <a:solidFill>
                <a:srgbClr val="B7B7B7"/>
              </a:solidFill>
            </a:endParaRPr>
          </a:p>
        </p:txBody>
      </p:sp>
      <p:pic>
        <p:nvPicPr>
          <p:cNvPr id="86" name="Google Shape;8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26138" y="1197375"/>
            <a:ext cx="2748600" cy="274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43726" y="3228584"/>
            <a:ext cx="913432" cy="86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4375" y="2225350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43734" y="994125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12018" y="2225346"/>
            <a:ext cx="913432" cy="86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48200" y="2115051"/>
            <a:ext cx="913425" cy="91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"/>
          <p:cNvSpPr txBox="1"/>
          <p:nvPr/>
        </p:nvSpPr>
        <p:spPr>
          <a:xfrm>
            <a:off x="647800" y="-1"/>
            <a:ext cx="80226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Investigation of Secondary AC Insufficiency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7" name="Google Shape;357;p28"/>
          <p:cNvSpPr txBox="1"/>
          <p:nvPr/>
        </p:nvSpPr>
        <p:spPr>
          <a:xfrm>
            <a:off x="0" y="1180825"/>
            <a:ext cx="9144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-GB" sz="13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</a:t>
            </a:r>
            <a:r>
              <a:rPr lang="en-GB" sz="1300">
                <a:latin typeface="Century Gothic"/>
                <a:ea typeface="Century Gothic"/>
                <a:cs typeface="Century Gothic"/>
                <a:sym typeface="Century Gothic"/>
              </a:rPr>
              <a:t> serum cortisol with </a:t>
            </a:r>
            <a:r>
              <a:rPr lang="en-GB" sz="13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</a:t>
            </a:r>
            <a:r>
              <a:rPr lang="en-GB" sz="1300">
                <a:latin typeface="Century Gothic"/>
                <a:ea typeface="Century Gothic"/>
                <a:cs typeface="Century Gothic"/>
                <a:sym typeface="Century Gothic"/>
              </a:rPr>
              <a:t> plasma ACTH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Century Gothic"/>
              <a:buChar char="●"/>
            </a:pPr>
            <a:r>
              <a:rPr lang="en-GB" sz="1300">
                <a:latin typeface="Century Gothic"/>
                <a:ea typeface="Century Gothic"/>
                <a:cs typeface="Century Gothic"/>
                <a:sym typeface="Century Gothic"/>
              </a:rPr>
              <a:t>No response to short synacthen test: Adrenocortical cells fail to respond to short ACTH stimulation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Century Gothic"/>
              <a:buChar char="●"/>
            </a:pPr>
            <a:r>
              <a:rPr lang="en-GB" sz="13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Depot Synacthen test (confirmatory test)</a:t>
            </a:r>
            <a:endParaRPr sz="13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8" name="Google Shape;358;p28"/>
          <p:cNvSpPr/>
          <p:nvPr/>
        </p:nvSpPr>
        <p:spPr>
          <a:xfrm>
            <a:off x="982427" y="2718225"/>
            <a:ext cx="4650600" cy="46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Measure basal S. cortisol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sz="6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59" name="Google Shape;359;p28"/>
          <p:cNvSpPr/>
          <p:nvPr/>
        </p:nvSpPr>
        <p:spPr>
          <a:xfrm>
            <a:off x="30" y="2718281"/>
            <a:ext cx="1919092" cy="463270"/>
          </a:xfrm>
          <a:prstGeom prst="flowChartMerg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0" name="Google Shape;360;p28"/>
          <p:cNvSpPr/>
          <p:nvPr/>
        </p:nvSpPr>
        <p:spPr>
          <a:xfrm>
            <a:off x="982427" y="3231485"/>
            <a:ext cx="4650600" cy="46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Stimulate with I.M. synthetic ACTH (1.0 mg) on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each of three consecutive days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1" name="Google Shape;361;p28"/>
          <p:cNvSpPr/>
          <p:nvPr/>
        </p:nvSpPr>
        <p:spPr>
          <a:xfrm>
            <a:off x="30" y="3231536"/>
            <a:ext cx="1919092" cy="463270"/>
          </a:xfrm>
          <a:prstGeom prst="flowChartMerge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2" name="Google Shape;362;p28"/>
          <p:cNvSpPr/>
          <p:nvPr/>
        </p:nvSpPr>
        <p:spPr>
          <a:xfrm>
            <a:off x="982400" y="3744795"/>
            <a:ext cx="4650600" cy="46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Measure S. cortisol at 5 hours after I.M. injection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en-GB" sz="11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of the three days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28"/>
          <p:cNvSpPr/>
          <p:nvPr/>
        </p:nvSpPr>
        <p:spPr>
          <a:xfrm>
            <a:off x="0" y="3744839"/>
            <a:ext cx="1919092" cy="463270"/>
          </a:xfrm>
          <a:prstGeom prst="flowChartMerg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64" name="Google Shape;364;p28"/>
          <p:cNvSpPr txBox="1"/>
          <p:nvPr/>
        </p:nvSpPr>
        <p:spPr>
          <a:xfrm>
            <a:off x="5752575" y="2653025"/>
            <a:ext cx="33912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Interpretation of results:</a:t>
            </a:r>
            <a:endParaRPr sz="1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Addison’s disease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: No rise of S. cortisol &gt;600 nmol/L at 5 h after 3rd injection.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Secondary AC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: Stepwise increase in the S. cortisol after successive injections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b="1" lang="en-GB" sz="1200">
                <a:latin typeface="Century Gothic"/>
                <a:ea typeface="Century Gothic"/>
                <a:cs typeface="Century Gothic"/>
                <a:sym typeface="Century Gothic"/>
              </a:rPr>
              <a:t>Limitations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endParaRPr sz="1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5" name="Google Shape;365;p28"/>
          <p:cNvSpPr txBox="1"/>
          <p:nvPr/>
        </p:nvSpPr>
        <p:spPr>
          <a:xfrm>
            <a:off x="5985655" y="4156429"/>
            <a:ext cx="32343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Hypothyroidism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Thyroid deficiency      must be corrected before testing of adrenocortical functions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Prolonged steroid therapy</a:t>
            </a:r>
            <a:endParaRPr/>
          </a:p>
        </p:txBody>
      </p:sp>
      <p:sp>
        <p:nvSpPr>
          <p:cNvPr id="366" name="Google Shape;366;p28"/>
          <p:cNvSpPr/>
          <p:nvPr/>
        </p:nvSpPr>
        <p:spPr>
          <a:xfrm>
            <a:off x="860400" y="2073837"/>
            <a:ext cx="7423200" cy="463200"/>
          </a:xfrm>
          <a:prstGeom prst="roundRect">
            <a:avLst>
              <a:gd fmla="val 0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lang="en-GB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Depot Synacthen test (confirmatory test)</a:t>
            </a:r>
            <a:endParaRPr b="1" sz="1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28"/>
          <p:cNvSpPr txBox="1"/>
          <p:nvPr/>
        </p:nvSpPr>
        <p:spPr>
          <a:xfrm>
            <a:off x="524050" y="4258125"/>
            <a:ext cx="51729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Investigations</a:t>
            </a:r>
            <a:endParaRPr b="1" sz="10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8" name="Google Shape;368;p28"/>
          <p:cNvSpPr/>
          <p:nvPr/>
        </p:nvSpPr>
        <p:spPr>
          <a:xfrm>
            <a:off x="3282931" y="4591700"/>
            <a:ext cx="2469600" cy="447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Insulin-induced hypoglycemia: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     Adrenal failure secondary to pituitary causes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9" name="Google Shape;369;p28"/>
          <p:cNvSpPr/>
          <p:nvPr/>
        </p:nvSpPr>
        <p:spPr>
          <a:xfrm rot="5400000">
            <a:off x="3200998" y="4659252"/>
            <a:ext cx="456934" cy="293080"/>
          </a:xfrm>
          <a:prstGeom prst="flowChartExtra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8"/>
          <p:cNvSpPr/>
          <p:nvPr/>
        </p:nvSpPr>
        <p:spPr>
          <a:xfrm>
            <a:off x="579712" y="4588359"/>
            <a:ext cx="2469600" cy="447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MRI for pituitary gland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28"/>
          <p:cNvSpPr/>
          <p:nvPr/>
        </p:nvSpPr>
        <p:spPr>
          <a:xfrm rot="-5400000">
            <a:off x="2678788" y="4669807"/>
            <a:ext cx="456955" cy="285081"/>
          </a:xfrm>
          <a:prstGeom prst="flowChartExtra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9"/>
          <p:cNvSpPr txBox="1"/>
          <p:nvPr/>
        </p:nvSpPr>
        <p:spPr>
          <a:xfrm>
            <a:off x="560700" y="-1"/>
            <a:ext cx="80226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Investigations S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ummary 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377" name="Google Shape;377;p29"/>
          <p:cNvGraphicFramePr/>
          <p:nvPr/>
        </p:nvGraphicFramePr>
        <p:xfrm>
          <a:off x="467752" y="13393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{799BD76B-A356-47AA-92BF-85D2EA7B78E0}</a:tableStyleId>
              </a:tblPr>
              <a:tblGrid>
                <a:gridCol w="1797100"/>
                <a:gridCol w="3213900"/>
                <a:gridCol w="3197475"/>
              </a:tblGrid>
              <a:tr h="590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Investigation for Addison’s disease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Investigation for Secondary AC Insufficiency</a:t>
                      </a:r>
                      <a:endParaRPr b="1"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037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Screening</a:t>
                      </a:r>
                      <a:endParaRPr b="1" sz="12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Basal plasma ACTH and basal serum cortisol, glucose, urea and electrolytes Screening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ACTH and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cortisol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ACTH and </a:t>
                      </a:r>
                      <a:r>
                        <a:rPr lang="en-GB" sz="120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</a:t>
                      </a: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cortisol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Confirmation</a:t>
                      </a:r>
                      <a:endParaRPr b="1" sz="12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Short ACTH stimulation test: No response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Long ACTH stimulation test: Stepwise Confirmation increase in S. cortisol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8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Others</a:t>
                      </a:r>
                      <a:endParaRPr b="1" sz="1200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Adrenal autoantibodies Others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Ultrasound/CT adrenal glands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Insulin-induced hypoglycemia Others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Century Gothic"/>
                        <a:buChar char="●"/>
                      </a:pPr>
                      <a:r>
                        <a:rPr lang="en-GB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MRI pituitary gland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38575" marB="38575" marR="121925" marL="1219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78" name="Google Shape;378;p29"/>
          <p:cNvGrpSpPr/>
          <p:nvPr/>
        </p:nvGrpSpPr>
        <p:grpSpPr>
          <a:xfrm flipH="1">
            <a:off x="-383" y="719721"/>
            <a:ext cx="2455314" cy="389235"/>
            <a:chOff x="2543239" y="1722299"/>
            <a:chExt cx="1771511" cy="409505"/>
          </a:xfrm>
        </p:grpSpPr>
        <p:sp>
          <p:nvSpPr>
            <p:cNvPr id="379" name="Google Shape;379;p2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Very important slide!</a:t>
              </a:r>
              <a:endPara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6" name="Google Shape;386;p30"/>
          <p:cNvSpPr/>
          <p:nvPr/>
        </p:nvSpPr>
        <p:spPr>
          <a:xfrm>
            <a:off x="1687900" y="13273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30"/>
          <p:cNvSpPr/>
          <p:nvPr/>
        </p:nvSpPr>
        <p:spPr>
          <a:xfrm>
            <a:off x="1687900" y="191780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30"/>
          <p:cNvSpPr/>
          <p:nvPr/>
        </p:nvSpPr>
        <p:spPr>
          <a:xfrm>
            <a:off x="1687900" y="25082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30"/>
          <p:cNvSpPr/>
          <p:nvPr/>
        </p:nvSpPr>
        <p:spPr>
          <a:xfrm>
            <a:off x="1687900" y="309870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0" name="Google Shape;390;p30"/>
          <p:cNvSpPr/>
          <p:nvPr/>
        </p:nvSpPr>
        <p:spPr>
          <a:xfrm>
            <a:off x="1687900" y="3689150"/>
            <a:ext cx="336000" cy="2682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3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2" name="Google Shape;392;p30"/>
          <p:cNvSpPr txBox="1"/>
          <p:nvPr>
            <p:ph idx="1" type="body"/>
          </p:nvPr>
        </p:nvSpPr>
        <p:spPr>
          <a:xfrm>
            <a:off x="2216856" y="1279650"/>
            <a:ext cx="52392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</a:rPr>
              <a:t>Addison’s disease is due to destruction of adrenals by autoimmune, infection, or infiltrative lesions.</a:t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393" name="Google Shape;393;p30"/>
          <p:cNvSpPr txBox="1"/>
          <p:nvPr>
            <p:ph idx="1" type="body"/>
          </p:nvPr>
        </p:nvSpPr>
        <p:spPr>
          <a:xfrm>
            <a:off x="2216856" y="1870100"/>
            <a:ext cx="52392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</a:rPr>
              <a:t>Adrenocortical hypofunction may occur secondary to pituitary disease, e.g., tumors, infection, trauma, or iatrogenic (surgery or radiation).</a:t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394" name="Google Shape;394;p30"/>
          <p:cNvSpPr txBox="1"/>
          <p:nvPr>
            <p:ph idx="1" type="body"/>
          </p:nvPr>
        </p:nvSpPr>
        <p:spPr>
          <a:xfrm>
            <a:off x="2216827" y="2460550"/>
            <a:ext cx="52392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</a:rPr>
              <a:t>Initial screening for Addison’s disease by serum cortisol and ACTH. Other tests to support the diagnosis include serum urea, electrolytes and glucose.</a:t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395" name="Google Shape;395;p30"/>
          <p:cNvSpPr txBox="1"/>
          <p:nvPr>
            <p:ph idx="1" type="body"/>
          </p:nvPr>
        </p:nvSpPr>
        <p:spPr>
          <a:xfrm>
            <a:off x="2216856" y="3051000"/>
            <a:ext cx="52392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</a:rPr>
              <a:t>Confirmatory tests for Addison’s disease by short Synacthen test.</a:t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396" name="Google Shape;396;p30"/>
          <p:cNvSpPr txBox="1"/>
          <p:nvPr>
            <p:ph idx="1" type="body"/>
          </p:nvPr>
        </p:nvSpPr>
        <p:spPr>
          <a:xfrm>
            <a:off x="2216856" y="3641450"/>
            <a:ext cx="52392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</a:rPr>
              <a:t>Diagnosis of secondary adrenocortical hypofunction by depot (long) Synacthen test.</a:t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397" name="Google Shape;397;p3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1"/>
          <p:cNvSpPr txBox="1"/>
          <p:nvPr/>
        </p:nvSpPr>
        <p:spPr>
          <a:xfrm>
            <a:off x="2147513" y="1936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3" name="Google Shape;403;p3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4" name="Google Shape;404;p3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05" name="Google Shape;405;p31"/>
          <p:cNvGrpSpPr/>
          <p:nvPr/>
        </p:nvGrpSpPr>
        <p:grpSpPr>
          <a:xfrm>
            <a:off x="442190" y="682516"/>
            <a:ext cx="8153079" cy="3936502"/>
            <a:chOff x="-4917181" y="5577028"/>
            <a:chExt cx="4439224" cy="3426919"/>
          </a:xfrm>
        </p:grpSpPr>
        <p:grpSp>
          <p:nvGrpSpPr>
            <p:cNvPr id="406" name="Google Shape;406;p31"/>
            <p:cNvGrpSpPr/>
            <p:nvPr/>
          </p:nvGrpSpPr>
          <p:grpSpPr>
            <a:xfrm>
              <a:off x="-4917181" y="5577028"/>
              <a:ext cx="4439224" cy="779495"/>
              <a:chOff x="987575" y="3860946"/>
              <a:chExt cx="5048014" cy="942900"/>
            </a:xfrm>
          </p:grpSpPr>
          <p:grpSp>
            <p:nvGrpSpPr>
              <p:cNvPr id="407" name="Google Shape;407;p31"/>
              <p:cNvGrpSpPr/>
              <p:nvPr/>
            </p:nvGrpSpPr>
            <p:grpSpPr>
              <a:xfrm>
                <a:off x="987575" y="3860946"/>
                <a:ext cx="764400" cy="942900"/>
                <a:chOff x="987575" y="3860946"/>
                <a:chExt cx="764400" cy="942900"/>
              </a:xfrm>
            </p:grpSpPr>
            <p:sp>
              <p:nvSpPr>
                <p:cNvPr id="408" name="Google Shape;408;p31"/>
                <p:cNvSpPr/>
                <p:nvPr/>
              </p:nvSpPr>
              <p:spPr>
                <a:xfrm rot="5400000">
                  <a:off x="898325" y="3950196"/>
                  <a:ext cx="942900" cy="764400"/>
                </a:xfrm>
                <a:prstGeom prst="chevron">
                  <a:avLst>
                    <a:gd fmla="val 49133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09" name="Google Shape;409;p31"/>
                <p:cNvSpPr txBox="1"/>
                <p:nvPr/>
              </p:nvSpPr>
              <p:spPr>
                <a:xfrm>
                  <a:off x="1054672" y="4145276"/>
                  <a:ext cx="652200" cy="557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47275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0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1</a:t>
                  </a:r>
                  <a:endPara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410" name="Google Shape;410;p31"/>
              <p:cNvSpPr/>
              <p:nvPr/>
            </p:nvSpPr>
            <p:spPr>
              <a:xfrm>
                <a:off x="1747389" y="3869682"/>
                <a:ext cx="4288200" cy="5574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Renin-Angiotensin system is the most important regulatory mechanism for aldosterone secretion</a:t>
                </a: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 </a:t>
                </a:r>
                <a:endParaRPr sz="10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11" name="Google Shape;411;p31"/>
            <p:cNvGrpSpPr/>
            <p:nvPr/>
          </p:nvGrpSpPr>
          <p:grpSpPr>
            <a:xfrm>
              <a:off x="-4908826" y="6176458"/>
              <a:ext cx="4430869" cy="742118"/>
              <a:chOff x="997073" y="4241075"/>
              <a:chExt cx="5038514" cy="901285"/>
            </a:xfrm>
          </p:grpSpPr>
          <p:grpSp>
            <p:nvGrpSpPr>
              <p:cNvPr id="412" name="Google Shape;412;p31"/>
              <p:cNvGrpSpPr/>
              <p:nvPr/>
            </p:nvGrpSpPr>
            <p:grpSpPr>
              <a:xfrm>
                <a:off x="997073" y="4243560"/>
                <a:ext cx="750313" cy="898800"/>
                <a:chOff x="997073" y="4243560"/>
                <a:chExt cx="750313" cy="898800"/>
              </a:xfrm>
            </p:grpSpPr>
            <p:sp>
              <p:nvSpPr>
                <p:cNvPr id="413" name="Google Shape;413;p31"/>
                <p:cNvSpPr/>
                <p:nvPr/>
              </p:nvSpPr>
              <p:spPr>
                <a:xfrm rot="5400000">
                  <a:off x="922837" y="4317810"/>
                  <a:ext cx="898800" cy="7503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14" name="Google Shape;414;p31"/>
                <p:cNvSpPr txBox="1"/>
                <p:nvPr/>
              </p:nvSpPr>
              <p:spPr>
                <a:xfrm>
                  <a:off x="997073" y="4512155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0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2</a:t>
                  </a:r>
                  <a:endPara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415" name="Google Shape;415;p31"/>
              <p:cNvSpPr/>
              <p:nvPr/>
            </p:nvSpPr>
            <p:spPr>
              <a:xfrm>
                <a:off x="1747387" y="4241075"/>
                <a:ext cx="4288200" cy="5124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Causes of primary adrenal insufficiency Autoimmune, Infection, e.g., tuberculosis </a:t>
                </a: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and Infiltrative</a:t>
                </a: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 lesions, e.g., </a:t>
                </a: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amyloidosis</a:t>
                </a:r>
                <a:endParaRPr sz="10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16" name="Google Shape;416;p31"/>
            <p:cNvGrpSpPr/>
            <p:nvPr/>
          </p:nvGrpSpPr>
          <p:grpSpPr>
            <a:xfrm>
              <a:off x="-4908826" y="6674275"/>
              <a:ext cx="4430869" cy="740072"/>
              <a:chOff x="997073" y="4215475"/>
              <a:chExt cx="5038514" cy="898800"/>
            </a:xfrm>
          </p:grpSpPr>
          <p:grpSp>
            <p:nvGrpSpPr>
              <p:cNvPr id="417" name="Google Shape;417;p31"/>
              <p:cNvGrpSpPr/>
              <p:nvPr/>
            </p:nvGrpSpPr>
            <p:grpSpPr>
              <a:xfrm>
                <a:off x="997073" y="4215475"/>
                <a:ext cx="750313" cy="898800"/>
                <a:chOff x="997073" y="4215475"/>
                <a:chExt cx="750313" cy="898800"/>
              </a:xfrm>
            </p:grpSpPr>
            <p:sp>
              <p:nvSpPr>
                <p:cNvPr id="418" name="Google Shape;418;p31"/>
                <p:cNvSpPr/>
                <p:nvPr/>
              </p:nvSpPr>
              <p:spPr>
                <a:xfrm rot="5400000">
                  <a:off x="922837" y="4289725"/>
                  <a:ext cx="898800" cy="7503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19" name="Google Shape;419;p31"/>
                <p:cNvSpPr txBox="1"/>
                <p:nvPr/>
              </p:nvSpPr>
              <p:spPr>
                <a:xfrm>
                  <a:off x="997073" y="4512155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0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3</a:t>
                  </a:r>
                  <a:endPara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420" name="Google Shape;420;p31"/>
              <p:cNvSpPr/>
              <p:nvPr/>
            </p:nvSpPr>
            <p:spPr>
              <a:xfrm>
                <a:off x="1747387" y="4215475"/>
                <a:ext cx="4288200" cy="5124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Causes of secondary adrenal insufficiency are Pituitary tumors, Vascular lesions ,Trauma,</a:t>
                </a: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Hypothalamic</a:t>
                </a: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 diseases (tertiary) and Iatrogenic (steroid therapy, surgery or radiotherapy.</a:t>
                </a:r>
                <a:endParaRPr sz="10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21" name="Google Shape;421;p31"/>
            <p:cNvGrpSpPr/>
            <p:nvPr/>
          </p:nvGrpSpPr>
          <p:grpSpPr>
            <a:xfrm>
              <a:off x="-4908826" y="7184281"/>
              <a:ext cx="4430869" cy="740072"/>
              <a:chOff x="997073" y="4215475"/>
              <a:chExt cx="5038514" cy="898800"/>
            </a:xfrm>
          </p:grpSpPr>
          <p:grpSp>
            <p:nvGrpSpPr>
              <p:cNvPr id="422" name="Google Shape;422;p31"/>
              <p:cNvGrpSpPr/>
              <p:nvPr/>
            </p:nvGrpSpPr>
            <p:grpSpPr>
              <a:xfrm>
                <a:off x="997073" y="4215475"/>
                <a:ext cx="750313" cy="898800"/>
                <a:chOff x="997073" y="4215475"/>
                <a:chExt cx="750313" cy="898800"/>
              </a:xfrm>
            </p:grpSpPr>
            <p:sp>
              <p:nvSpPr>
                <p:cNvPr id="423" name="Google Shape;423;p31"/>
                <p:cNvSpPr/>
                <p:nvPr/>
              </p:nvSpPr>
              <p:spPr>
                <a:xfrm rot="5400000">
                  <a:off x="922837" y="4289725"/>
                  <a:ext cx="898800" cy="7503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24" name="Google Shape;424;p31"/>
                <p:cNvSpPr txBox="1"/>
                <p:nvPr/>
              </p:nvSpPr>
              <p:spPr>
                <a:xfrm>
                  <a:off x="997073" y="4512155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0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4</a:t>
                  </a:r>
                  <a:endPara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425" name="Google Shape;425;p31"/>
              <p:cNvSpPr/>
              <p:nvPr/>
            </p:nvSpPr>
            <p:spPr>
              <a:xfrm>
                <a:off x="1747387" y="4215499"/>
                <a:ext cx="4288200" cy="5124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In secondary adrenocortical insufficiency, skin darkening does not occur.</a:t>
                </a:r>
                <a:endParaRPr sz="10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26" name="Google Shape;426;p31"/>
            <p:cNvGrpSpPr/>
            <p:nvPr/>
          </p:nvGrpSpPr>
          <p:grpSpPr>
            <a:xfrm>
              <a:off x="-4908865" y="7684672"/>
              <a:ext cx="4430908" cy="763539"/>
              <a:chOff x="996970" y="4234736"/>
              <a:chExt cx="5038558" cy="927300"/>
            </a:xfrm>
          </p:grpSpPr>
          <p:grpSp>
            <p:nvGrpSpPr>
              <p:cNvPr id="427" name="Google Shape;427;p31"/>
              <p:cNvGrpSpPr/>
              <p:nvPr/>
            </p:nvGrpSpPr>
            <p:grpSpPr>
              <a:xfrm>
                <a:off x="996970" y="4234736"/>
                <a:ext cx="750403" cy="927300"/>
                <a:chOff x="996970" y="4234736"/>
                <a:chExt cx="750403" cy="927300"/>
              </a:xfrm>
            </p:grpSpPr>
            <p:sp>
              <p:nvSpPr>
                <p:cNvPr id="428" name="Google Shape;428;p31"/>
                <p:cNvSpPr/>
                <p:nvPr/>
              </p:nvSpPr>
              <p:spPr>
                <a:xfrm rot="5400000">
                  <a:off x="908020" y="4323686"/>
                  <a:ext cx="927300" cy="749400"/>
                </a:xfrm>
                <a:prstGeom prst="chevron">
                  <a:avLst>
                    <a:gd fmla="val 50000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29" name="Google Shape;429;p31"/>
                <p:cNvSpPr txBox="1"/>
                <p:nvPr/>
              </p:nvSpPr>
              <p:spPr>
                <a:xfrm>
                  <a:off x="997073" y="4512155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0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5</a:t>
                  </a:r>
                  <a:endPara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430" name="Google Shape;430;p31"/>
              <p:cNvSpPr/>
              <p:nvPr/>
            </p:nvSpPr>
            <p:spPr>
              <a:xfrm>
                <a:off x="1747328" y="4251827"/>
                <a:ext cx="4288200" cy="5124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In primary adrenal insufficiency Low serum cortisol, High plasma ACTH but in secondary Low serum cortisol with low plasma ACTH.</a:t>
                </a:r>
                <a:endParaRPr sz="10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grpSp>
          <p:nvGrpSpPr>
            <p:cNvPr id="431" name="Google Shape;431;p31"/>
            <p:cNvGrpSpPr/>
            <p:nvPr/>
          </p:nvGrpSpPr>
          <p:grpSpPr>
            <a:xfrm>
              <a:off x="-4915246" y="8227316"/>
              <a:ext cx="4437290" cy="776631"/>
              <a:chOff x="989770" y="4227867"/>
              <a:chExt cx="5045815" cy="943200"/>
            </a:xfrm>
          </p:grpSpPr>
          <p:grpSp>
            <p:nvGrpSpPr>
              <p:cNvPr id="432" name="Google Shape;432;p31"/>
              <p:cNvGrpSpPr/>
              <p:nvPr/>
            </p:nvGrpSpPr>
            <p:grpSpPr>
              <a:xfrm>
                <a:off x="989770" y="4227867"/>
                <a:ext cx="756600" cy="943200"/>
                <a:chOff x="989770" y="4227867"/>
                <a:chExt cx="756600" cy="943200"/>
              </a:xfrm>
            </p:grpSpPr>
            <p:sp>
              <p:nvSpPr>
                <p:cNvPr id="433" name="Google Shape;433;p31"/>
                <p:cNvSpPr/>
                <p:nvPr/>
              </p:nvSpPr>
              <p:spPr>
                <a:xfrm rot="5400000">
                  <a:off x="896470" y="4321167"/>
                  <a:ext cx="943200" cy="756600"/>
                </a:xfrm>
                <a:prstGeom prst="chevron">
                  <a:avLst>
                    <a:gd fmla="val 53944" name="adj"/>
                  </a:avLst>
                </a:prstGeom>
                <a:solidFill>
                  <a:srgbClr val="6D9EEB"/>
                </a:solidFill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00"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34" name="Google Shape;434;p31"/>
                <p:cNvSpPr txBox="1"/>
                <p:nvPr/>
              </p:nvSpPr>
              <p:spPr>
                <a:xfrm>
                  <a:off x="992917" y="4584484"/>
                  <a:ext cx="750300" cy="51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36000" lIns="36000" spcFirstLastPara="1" rIns="36000" wrap="square" tIns="3600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GB" sz="1000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  <a:sym typeface="Century Gothic"/>
                    </a:rPr>
                    <a:t>6</a:t>
                  </a:r>
                  <a:endParaRPr b="1" sz="10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435" name="Google Shape;435;p31"/>
              <p:cNvSpPr/>
              <p:nvPr/>
            </p:nvSpPr>
            <p:spPr>
              <a:xfrm>
                <a:off x="1747385" y="4237259"/>
                <a:ext cx="4288200" cy="512400"/>
              </a:xfrm>
              <a:prstGeom prst="rect">
                <a:avLst/>
              </a:prstGeom>
              <a:noFill/>
              <a:ln cap="flat" cmpd="sng" w="952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29775" lIns="29775" spcFirstLastPara="1" rIns="29775" wrap="square" tIns="297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Short tetracosactrin (Synacthen) test (Short ACTH stimulation test) is </a:t>
                </a: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confirmatory</a:t>
                </a: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 test for both primary and secondary adrenal insufficiency but in </a:t>
                </a: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primary there</a:t>
                </a:r>
                <a:r>
                  <a:rPr lang="en-GB" sz="1000">
                    <a:latin typeface="Century Gothic"/>
                    <a:ea typeface="Century Gothic"/>
                    <a:cs typeface="Century Gothic"/>
                    <a:sym typeface="Century Gothic"/>
                  </a:rPr>
                  <a:t> is no rise in S.cortisol and in case of secondary there is Stepwise increase in the S. cortisol</a:t>
                </a:r>
                <a:endParaRPr sz="1000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"/>
          <p:cNvSpPr txBox="1"/>
          <p:nvPr/>
        </p:nvSpPr>
        <p:spPr>
          <a:xfrm>
            <a:off x="49100" y="685550"/>
            <a:ext cx="5892000" cy="438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MCQs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From which zone the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 secreted?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Zona Glomerulosa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Zona Fasciculata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Zona Reticularis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 cortex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Aldosterone by acting on the distal convoluted tubule of kidney, leads to:</a:t>
            </a:r>
            <a:endParaRPr b="1"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 Sodium reabsorption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Potassium excretion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 Water reabsorption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A+C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is not a symptom of Addison's Disease?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Weight loss   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Bronzing of the skin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Craving for salty foods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Weight gain</a:t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is a confirmatory test for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secondary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 insufficiency?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Adrenal autoantibodies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Short ACTH stimulation test                       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Long ACTH stimulation test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Basal plasma ACTH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of the following describes 2ry AC insufficiency?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S. cortisol &amp; Normal Plasma ACTH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S. cortisol &amp; sky high Plasma ACTH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S. cortisol &amp; </a:t>
            </a:r>
            <a:r>
              <a:rPr b="1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Urinary cortisol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00A1D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S. cortisol with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plasma ACTH</a:t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Q6: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Normally in a Short tetracosactrin (Synacthen) test, there will be an .............. response to I.M injection of ACTH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Positive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Negative 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Absent          </a:t>
            </a:r>
            <a:r>
              <a:rPr b="1"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Mixed</a:t>
            </a:r>
            <a:endParaRPr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714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32"/>
          <p:cNvSpPr txBox="1"/>
          <p:nvPr/>
        </p:nvSpPr>
        <p:spPr>
          <a:xfrm>
            <a:off x="6002750" y="685556"/>
            <a:ext cx="3058800" cy="2156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omfortaa"/>
                <a:ea typeface="Comfortaa"/>
                <a:cs typeface="Comfortaa"/>
                <a:sym typeface="Comfortaa"/>
              </a:rPr>
              <a:t> SAQs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is the </a:t>
            </a: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enzyme that convert 11-Deoxycortisol to cortisol?</a:t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are the </a:t>
            </a: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deficiencies and decreases that happen as signs and symptoms of Addison’s disease</a:t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Name 3 tests that are used to confirm the diagnosis of Addison’s disease.</a:t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What are the limitations to the Depot </a:t>
            </a: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synacthen</a:t>
            </a:r>
            <a:r>
              <a:rPr b="1" lang="en-GB" sz="10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test?</a:t>
            </a:r>
            <a:endParaRPr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32"/>
          <p:cNvSpPr txBox="1"/>
          <p:nvPr/>
        </p:nvSpPr>
        <p:spPr>
          <a:xfrm>
            <a:off x="6002750" y="3036972"/>
            <a:ext cx="3058800" cy="27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        2) B         3) D          4) C         5) D   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     </a:t>
            </a: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6) A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32"/>
          <p:cNvSpPr txBox="1"/>
          <p:nvPr/>
        </p:nvSpPr>
        <p:spPr>
          <a:xfrm>
            <a:off x="5941100" y="2842252"/>
            <a:ext cx="1977900" cy="1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MCQs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Answer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32"/>
          <p:cNvSpPr txBox="1"/>
          <p:nvPr/>
        </p:nvSpPr>
        <p:spPr>
          <a:xfrm>
            <a:off x="5885450" y="3380628"/>
            <a:ext cx="20892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Century Gothic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Answe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32"/>
          <p:cNvSpPr txBox="1"/>
          <p:nvPr/>
        </p:nvSpPr>
        <p:spPr>
          <a:xfrm>
            <a:off x="6002750" y="3589244"/>
            <a:ext cx="3058800" cy="1478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600"/>
              <a:buFont typeface="Century Gothic"/>
              <a:buAutoNum type="arabicParenR"/>
            </a:pPr>
            <a:r>
              <a:rPr lang="en-GB" sz="600">
                <a:solidFill>
                  <a:srgbClr val="CCCC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11-𝛃-Hydroxylase</a:t>
            </a:r>
            <a:endParaRPr sz="600">
              <a:solidFill>
                <a:srgbClr val="CCCC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3200" lvl="0" marL="254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600"/>
              <a:buFont typeface="Century Gothic"/>
              <a:buAutoNum type="arabicParenR"/>
            </a:pPr>
            <a:r>
              <a:rPr lang="en-GB" sz="600">
                <a:solidFill>
                  <a:srgbClr val="D9D9D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Deficiency of both glucocorticoids and mineralocorticoids, Hypoglycemia, </a:t>
            </a:r>
            <a:r>
              <a:rPr b="1" lang="en-GB" sz="600">
                <a:solidFill>
                  <a:srgbClr val="D9D9D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</a:t>
            </a:r>
            <a:r>
              <a:rPr lang="en-GB" sz="600">
                <a:solidFill>
                  <a:srgbClr val="D9D9D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Na+</a:t>
            </a:r>
            <a:endParaRPr sz="600">
              <a:solidFill>
                <a:srgbClr val="D9D9D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3200" lvl="0" marL="254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ACACA"/>
              </a:buClr>
              <a:buSzPts val="600"/>
              <a:buFont typeface="Century Gothic"/>
              <a:buAutoNum type="arabicParenR"/>
            </a:pP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Short Synacthen (tetracosactrin) test ( Short </a:t>
            </a: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ACTH stimulation</a:t>
            </a: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test)</a:t>
            </a: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Adrenal Antibodies 3- Imaging (CT, Ultrasound) of the </a:t>
            </a: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adrenal</a:t>
            </a: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gland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03200" lvl="0" marL="254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600"/>
              <a:buFont typeface="Century Gothic"/>
              <a:buAutoNum type="arabicParenR"/>
            </a:pPr>
            <a:r>
              <a:rPr lang="en-GB" sz="6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1- hypothyrodism 2- prolonged steroid therapy</a:t>
            </a:r>
            <a:endParaRPr sz="6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32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Quiz</a:t>
            </a:r>
            <a:endParaRPr sz="3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3"/>
          <p:cNvSpPr txBox="1"/>
          <p:nvPr/>
        </p:nvSpPr>
        <p:spPr>
          <a:xfrm>
            <a:off x="2277338" y="13705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Alkassem Binobaid</a:t>
            </a:r>
            <a:endParaRPr b="1"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Fares Aldokhayel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Khayyal Alderaan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Mashal Abaalkhail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Naif Alsolais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Alyabis</a:t>
            </a:r>
            <a:endParaRPr b="1"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Omar Saeed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Rayyan Almousa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entury Gothic"/>
              <a:buChar char="●"/>
            </a:pPr>
            <a:r>
              <a:rPr lang="en-GB" sz="1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Yazen Bajeaifer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33"/>
          <p:cNvSpPr txBox="1"/>
          <p:nvPr/>
        </p:nvSpPr>
        <p:spPr>
          <a:xfrm>
            <a:off x="181500" y="1623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members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33"/>
          <p:cNvSpPr txBox="1"/>
          <p:nvPr/>
        </p:nvSpPr>
        <p:spPr>
          <a:xfrm>
            <a:off x="203168" y="1370750"/>
            <a:ext cx="1931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Ajeed Al-Rashoud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Alwateen Albalawi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Amira AlDakhilallah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Deema Almaziad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Ghaliah Alnufaei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Haifa Alwaily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Leena Alnassar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Lama Aldakhil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Lamiss Alzahrani 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Nouf Alhumaidhi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Noura Alturki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Sarah Alkhalife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Shahd Alsalamah                          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Taif Alotaibi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33"/>
          <p:cNvSpPr txBox="1"/>
          <p:nvPr/>
        </p:nvSpPr>
        <p:spPr>
          <a:xfrm>
            <a:off x="338925" y="4592725"/>
            <a:ext cx="16596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Lina Alosaimi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33"/>
          <p:cNvSpPr/>
          <p:nvPr/>
        </p:nvSpPr>
        <p:spPr>
          <a:xfrm>
            <a:off x="5143500" y="0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3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3"/>
          <p:cNvSpPr txBox="1"/>
          <p:nvPr/>
        </p:nvSpPr>
        <p:spPr>
          <a:xfrm>
            <a:off x="5636575" y="651350"/>
            <a:ext cx="2773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79400" lvl="0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Char char="★"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won’t let you down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Note to self</a:t>
            </a:r>
            <a:endParaRPr b="1"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33"/>
          <p:cNvSpPr txBox="1"/>
          <p:nvPr/>
        </p:nvSpPr>
        <p:spPr>
          <a:xfrm>
            <a:off x="181500" y="969850"/>
            <a:ext cx="14544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Girls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9" name="Google Shape;4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3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463" name="Google Shape;463;p33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Leaders</a:t>
            </a:r>
            <a:endParaRPr sz="2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33"/>
          <p:cNvSpPr txBox="1"/>
          <p:nvPr/>
        </p:nvSpPr>
        <p:spPr>
          <a:xfrm>
            <a:off x="2632500" y="4592725"/>
            <a:ext cx="2159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Mohannad Alqarni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33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entury Gothic"/>
                <a:ea typeface="Century Gothic"/>
                <a:cs typeface="Century Gothic"/>
                <a:sym typeface="Century Gothic"/>
              </a:rPr>
              <a:t>Boys Team: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3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7" name="Google Shape;467;p3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663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20425" y="82750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33"/>
          <p:cNvSpPr/>
          <p:nvPr/>
        </p:nvSpPr>
        <p:spPr>
          <a:xfrm>
            <a:off x="2430000" y="2294115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2430000" y="1441077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>
            <a:off x="1722884" y="224502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1721805" y="155277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1721804" y="295372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/>
          <p:nvPr/>
        </p:nvSpPr>
        <p:spPr>
          <a:xfrm>
            <a:off x="1721805" y="3610175"/>
            <a:ext cx="2250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2000589" y="1493675"/>
            <a:ext cx="54216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Identify different causes of primary adreno-cortical hypofunction(Addison’s disease).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2000589" y="2179475"/>
            <a:ext cx="54216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Identify secondary causes of adreno-cortical hypofunction.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2000589" y="2884325"/>
            <a:ext cx="54216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Understand the diagnostic algorithm for adreno-cortical hypofunction.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2000589" y="3570125"/>
            <a:ext cx="54216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34343"/>
                </a:solidFill>
              </a:rPr>
              <a:t>Understand the interpretation of laboratory tests of adreno-cortical hypofunction.</a:t>
            </a:r>
            <a:endParaRPr b="1" sz="12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463144" y="603275"/>
            <a:ext cx="27837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7" name="Google Shape;107;p20"/>
          <p:cNvGrpSpPr/>
          <p:nvPr/>
        </p:nvGrpSpPr>
        <p:grpSpPr>
          <a:xfrm>
            <a:off x="131008" y="698296"/>
            <a:ext cx="332129" cy="320266"/>
            <a:chOff x="5961125" y="1623900"/>
            <a:chExt cx="427450" cy="448175"/>
          </a:xfrm>
        </p:grpSpPr>
        <p:sp>
          <p:nvSpPr>
            <p:cNvPr id="108" name="Google Shape;108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2913200" y="100175"/>
            <a:ext cx="28644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Adrenal gland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3165450" y="3031575"/>
            <a:ext cx="25074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Adrenal cortex zones: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573375" y="3261550"/>
            <a:ext cx="2025300" cy="39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000000"/>
                </a:solidFill>
              </a:rPr>
              <a:t>The outermost zone aldosterone </a:t>
            </a:r>
            <a:endParaRPr b="1" sz="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000000"/>
                </a:solidFill>
              </a:rPr>
              <a:t>(the principal mineralocorticoid).</a:t>
            </a:r>
            <a:endParaRPr b="1" sz="800">
              <a:solidFill>
                <a:srgbClr val="000000"/>
              </a:solidFill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5594757" y="3867320"/>
            <a:ext cx="19395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</a:rPr>
              <a:t>Glucocorticoids – 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</a:rPr>
              <a:t>mainly cortisol (95%)</a:t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5573377" y="4443075"/>
            <a:ext cx="10134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</a:rPr>
              <a:t>Sex hormones</a:t>
            </a:r>
            <a:endParaRPr b="1" sz="1000">
              <a:solidFill>
                <a:srgbClr val="000000"/>
              </a:solidFill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272" y="1160644"/>
            <a:ext cx="2136275" cy="119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300" y="1116753"/>
            <a:ext cx="1917998" cy="127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/>
          <p:nvPr/>
        </p:nvSpPr>
        <p:spPr>
          <a:xfrm>
            <a:off x="903750" y="712488"/>
            <a:ext cx="1529100" cy="3270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ANATOMY: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9" name="Google Shape;129;p21"/>
          <p:cNvCxnSpPr>
            <a:stCxn id="119" idx="1"/>
            <a:endCxn id="128" idx="0"/>
          </p:cNvCxnSpPr>
          <p:nvPr/>
        </p:nvCxnSpPr>
        <p:spPr>
          <a:xfrm flipH="1">
            <a:off x="1668200" y="382925"/>
            <a:ext cx="1245000" cy="329700"/>
          </a:xfrm>
          <a:prstGeom prst="bentConnector2">
            <a:avLst/>
          </a:prstGeom>
          <a:noFill/>
          <a:ln cap="flat" cmpd="sng" w="2857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0" name="Google Shape;130;p21"/>
          <p:cNvSpPr/>
          <p:nvPr/>
        </p:nvSpPr>
        <p:spPr>
          <a:xfrm>
            <a:off x="6586860" y="712599"/>
            <a:ext cx="1529100" cy="3270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HISTOLOGY: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1" name="Google Shape;131;p21"/>
          <p:cNvCxnSpPr>
            <a:stCxn id="130" idx="0"/>
            <a:endCxn id="119" idx="3"/>
          </p:cNvCxnSpPr>
          <p:nvPr/>
        </p:nvCxnSpPr>
        <p:spPr>
          <a:xfrm flipH="1" rot="5400000">
            <a:off x="6399660" y="-239151"/>
            <a:ext cx="329700" cy="1573800"/>
          </a:xfrm>
          <a:prstGeom prst="bentConnector2">
            <a:avLst/>
          </a:prstGeom>
          <a:noFill/>
          <a:ln cap="flat" cmpd="sng" w="28575">
            <a:solidFill>
              <a:srgbClr val="B7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32" name="Google Shape;132;p21"/>
          <p:cNvSpPr/>
          <p:nvPr/>
        </p:nvSpPr>
        <p:spPr>
          <a:xfrm>
            <a:off x="152500" y="2469538"/>
            <a:ext cx="2974500" cy="731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adrenal gland is situated on the anterio-superior aspect of the kidney.</a:t>
            </a:r>
            <a:endParaRPr b="1" baseline="-25000"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5711288" y="2452463"/>
            <a:ext cx="3280200" cy="7311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adrenal gland consists of two distinct tissues of different embryological origin, the outer cortex and inner medulla.</a:t>
            </a:r>
            <a:endParaRPr b="1" baseline="-25000" sz="12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34" name="Google Shape;134;p21"/>
          <p:cNvCxnSpPr>
            <a:endCxn id="135" idx="2"/>
          </p:cNvCxnSpPr>
          <p:nvPr/>
        </p:nvCxnSpPr>
        <p:spPr>
          <a:xfrm flipH="1" rot="10800000">
            <a:off x="2219387" y="3669301"/>
            <a:ext cx="846900" cy="154500"/>
          </a:xfrm>
          <a:prstGeom prst="bentConnector3">
            <a:avLst>
              <a:gd fmla="val 50000" name="adj1"/>
            </a:avLst>
          </a:prstGeom>
          <a:noFill/>
          <a:ln cap="flat" cmpd="sng" w="22225">
            <a:solidFill>
              <a:srgbClr val="6D9EEB"/>
            </a:solidFill>
            <a:prstDash val="solid"/>
            <a:miter lim="800000"/>
            <a:headEnd len="med" w="med" type="oval"/>
            <a:tailEnd len="sm" w="sm" type="none"/>
          </a:ln>
        </p:spPr>
      </p:cxnSp>
      <p:grpSp>
        <p:nvGrpSpPr>
          <p:cNvPr id="136" name="Google Shape;136;p21"/>
          <p:cNvGrpSpPr/>
          <p:nvPr/>
        </p:nvGrpSpPr>
        <p:grpSpPr>
          <a:xfrm>
            <a:off x="3066287" y="3424977"/>
            <a:ext cx="2507403" cy="488648"/>
            <a:chOff x="899591" y="1902000"/>
            <a:chExt cx="1250700" cy="1250700"/>
          </a:xfrm>
        </p:grpSpPr>
        <p:sp>
          <p:nvSpPr>
            <p:cNvPr id="135" name="Google Shape;135;p21"/>
            <p:cNvSpPr/>
            <p:nvPr/>
          </p:nvSpPr>
          <p:spPr>
            <a:xfrm>
              <a:off x="899591" y="1902000"/>
              <a:ext cx="1250700" cy="12507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100" u="none" cap="none" strike="noStrike"/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1016229" y="2018638"/>
              <a:ext cx="1017300" cy="1017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6D9EE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Zona </a:t>
              </a:r>
              <a:r>
                <a:rPr b="1" lang="en-GB" sz="1200" u="sng">
                  <a:latin typeface="Century Gothic"/>
                  <a:ea typeface="Century Gothic"/>
                  <a:cs typeface="Century Gothic"/>
                  <a:sym typeface="Century Gothic"/>
                </a:rPr>
                <a:t>G</a:t>
              </a:r>
              <a:r>
                <a:rPr b="1"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lomerulosa</a:t>
              </a:r>
              <a:endParaRPr b="1" i="0" sz="1200" u="none" cap="none" strike="noStrike"/>
            </a:p>
          </p:txBody>
        </p:sp>
      </p:grpSp>
      <p:grpSp>
        <p:nvGrpSpPr>
          <p:cNvPr id="138" name="Google Shape;138;p21"/>
          <p:cNvGrpSpPr/>
          <p:nvPr/>
        </p:nvGrpSpPr>
        <p:grpSpPr>
          <a:xfrm>
            <a:off x="3066287" y="3977378"/>
            <a:ext cx="2507403" cy="488648"/>
            <a:chOff x="899591" y="1902000"/>
            <a:chExt cx="1250700" cy="1250700"/>
          </a:xfrm>
        </p:grpSpPr>
        <p:sp>
          <p:nvSpPr>
            <p:cNvPr id="139" name="Google Shape;139;p21"/>
            <p:cNvSpPr/>
            <p:nvPr/>
          </p:nvSpPr>
          <p:spPr>
            <a:xfrm>
              <a:off x="899591" y="1902000"/>
              <a:ext cx="1250700" cy="12507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100" u="none" cap="none" strike="noStrike"/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1016229" y="2018638"/>
              <a:ext cx="1017300" cy="1017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6D9EE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Zona </a:t>
              </a:r>
              <a:r>
                <a:rPr b="1" lang="en-GB" sz="1200" u="sng">
                  <a:latin typeface="Century Gothic"/>
                  <a:ea typeface="Century Gothic"/>
                  <a:cs typeface="Century Gothic"/>
                  <a:sym typeface="Century Gothic"/>
                </a:rPr>
                <a:t>F</a:t>
              </a:r>
              <a:r>
                <a:rPr b="1"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asciculata</a:t>
              </a:r>
              <a:endParaRPr b="1" i="0" sz="1100" u="none" cap="none" strike="noStrike"/>
            </a:p>
          </p:txBody>
        </p:sp>
      </p:grpSp>
      <p:grpSp>
        <p:nvGrpSpPr>
          <p:cNvPr id="141" name="Google Shape;141;p21"/>
          <p:cNvGrpSpPr/>
          <p:nvPr/>
        </p:nvGrpSpPr>
        <p:grpSpPr>
          <a:xfrm>
            <a:off x="3066287" y="4529779"/>
            <a:ext cx="2507403" cy="488648"/>
            <a:chOff x="899591" y="1902000"/>
            <a:chExt cx="1250700" cy="1250700"/>
          </a:xfrm>
        </p:grpSpPr>
        <p:sp>
          <p:nvSpPr>
            <p:cNvPr id="142" name="Google Shape;142;p21"/>
            <p:cNvSpPr/>
            <p:nvPr/>
          </p:nvSpPr>
          <p:spPr>
            <a:xfrm>
              <a:off x="899591" y="1902000"/>
              <a:ext cx="1250700" cy="1250700"/>
            </a:xfrm>
            <a:prstGeom prst="ellipse">
              <a:avLst/>
            </a:prstGeom>
            <a:solidFill>
              <a:srgbClr val="6D9EEB"/>
            </a:solidFill>
            <a:ln cap="flat" cmpd="sng" w="9525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100" u="none" cap="none" strike="noStrike"/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1016229" y="2018638"/>
              <a:ext cx="1017300" cy="1017300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6D9EE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Zona </a:t>
              </a:r>
              <a:r>
                <a:rPr b="1" lang="en-GB" sz="1200" u="sng">
                  <a:latin typeface="Century Gothic"/>
                  <a:ea typeface="Century Gothic"/>
                  <a:cs typeface="Century Gothic"/>
                  <a:sym typeface="Century Gothic"/>
                </a:rPr>
                <a:t>R</a:t>
              </a:r>
              <a:r>
                <a:rPr b="1" lang="en-GB" sz="1200">
                  <a:latin typeface="Century Gothic"/>
                  <a:ea typeface="Century Gothic"/>
                  <a:cs typeface="Century Gothic"/>
                  <a:sym typeface="Century Gothic"/>
                </a:rPr>
                <a:t>eticularis</a:t>
              </a:r>
              <a:endParaRPr b="1" i="0" sz="1100" u="none" cap="none" strike="noStrike"/>
            </a:p>
          </p:txBody>
        </p:sp>
      </p:grpSp>
      <p:cxnSp>
        <p:nvCxnSpPr>
          <p:cNvPr id="144" name="Google Shape;144;p21"/>
          <p:cNvCxnSpPr>
            <a:endCxn id="142" idx="2"/>
          </p:cNvCxnSpPr>
          <p:nvPr/>
        </p:nvCxnSpPr>
        <p:spPr>
          <a:xfrm>
            <a:off x="2207687" y="4647504"/>
            <a:ext cx="858600" cy="126600"/>
          </a:xfrm>
          <a:prstGeom prst="bentConnector3">
            <a:avLst>
              <a:gd fmla="val 50000" name="adj1"/>
            </a:avLst>
          </a:prstGeom>
          <a:noFill/>
          <a:ln cap="flat" cmpd="sng" w="22225">
            <a:solidFill>
              <a:srgbClr val="6D9EEB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45" name="Google Shape;145;p21"/>
          <p:cNvCxnSpPr/>
          <p:nvPr/>
        </p:nvCxnSpPr>
        <p:spPr>
          <a:xfrm rot="10800000">
            <a:off x="5573953" y="4774325"/>
            <a:ext cx="1881900" cy="27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46" name="Google Shape;146;p21"/>
          <p:cNvCxnSpPr/>
          <p:nvPr/>
        </p:nvCxnSpPr>
        <p:spPr>
          <a:xfrm rot="10800000">
            <a:off x="5573257" y="4221781"/>
            <a:ext cx="1878000" cy="30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147" name="Google Shape;147;p21"/>
          <p:cNvCxnSpPr/>
          <p:nvPr/>
        </p:nvCxnSpPr>
        <p:spPr>
          <a:xfrm rot="10800000">
            <a:off x="5573317" y="3669359"/>
            <a:ext cx="1878000" cy="0"/>
          </a:xfrm>
          <a:prstGeom prst="straightConnector1">
            <a:avLst/>
          </a:prstGeom>
          <a:noFill/>
          <a:ln cap="flat" cmpd="sng" w="19050">
            <a:solidFill>
              <a:srgbClr val="6D9EEB"/>
            </a:solidFill>
            <a:prstDash val="solid"/>
            <a:miter lim="800000"/>
            <a:headEnd len="med" w="med" type="oval"/>
            <a:tailEnd len="sm" w="sm" type="none"/>
          </a:ln>
        </p:spPr>
      </p:cxnSp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7667" y="-2560691"/>
            <a:ext cx="273367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05205" y="-2427824"/>
            <a:ext cx="1443300" cy="183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93" y="3446438"/>
            <a:ext cx="1939532" cy="1593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21"/>
          <p:cNvCxnSpPr>
            <a:endCxn id="139" idx="2"/>
          </p:cNvCxnSpPr>
          <p:nvPr/>
        </p:nvCxnSpPr>
        <p:spPr>
          <a:xfrm>
            <a:off x="2215487" y="4102002"/>
            <a:ext cx="850800" cy="119700"/>
          </a:xfrm>
          <a:prstGeom prst="bentConnector3">
            <a:avLst>
              <a:gd fmla="val 50000" name="adj1"/>
            </a:avLst>
          </a:prstGeom>
          <a:noFill/>
          <a:ln cap="flat" cmpd="sng" w="22225">
            <a:solidFill>
              <a:srgbClr val="6D9EEB"/>
            </a:solidFill>
            <a:prstDash val="solid"/>
            <a:miter lim="800000"/>
            <a:headEnd len="med" w="med" type="oval"/>
            <a:tailEnd len="sm" w="sm" type="none"/>
          </a:ln>
        </p:spPr>
      </p:cxnSp>
      <p:pic>
        <p:nvPicPr>
          <p:cNvPr id="152" name="Google Shape;15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55850" y="3528800"/>
            <a:ext cx="1641603" cy="127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2147513" y="41213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Steroid Hormone Synthesis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3336399" y="842200"/>
            <a:ext cx="2059800" cy="291300"/>
          </a:xfrm>
          <a:prstGeom prst="flowChartAlternateProcess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Cholesterol (27C)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3336400" y="1385825"/>
            <a:ext cx="2059800" cy="291300"/>
          </a:xfrm>
          <a:prstGeom prst="flowChartAlternateProcess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Pregnenolone (21C)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2" name="Google Shape;162;p22"/>
          <p:cNvCxnSpPr>
            <a:stCxn id="160" idx="2"/>
            <a:endCxn id="161" idx="0"/>
          </p:cNvCxnSpPr>
          <p:nvPr/>
        </p:nvCxnSpPr>
        <p:spPr>
          <a:xfrm flipH="1" rot="-5400000">
            <a:off x="4240449" y="1259350"/>
            <a:ext cx="252300" cy="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" name="Google Shape;163;p22"/>
          <p:cNvSpPr/>
          <p:nvPr/>
        </p:nvSpPr>
        <p:spPr>
          <a:xfrm>
            <a:off x="3336400" y="1990825"/>
            <a:ext cx="2059800" cy="291300"/>
          </a:xfrm>
          <a:prstGeom prst="flowChartAlternateProcess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Progesterone (21C)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4" name="Google Shape;164;p22"/>
          <p:cNvCxnSpPr>
            <a:stCxn id="161" idx="2"/>
            <a:endCxn id="163" idx="0"/>
          </p:cNvCxnSpPr>
          <p:nvPr/>
        </p:nvCxnSpPr>
        <p:spPr>
          <a:xfrm flipH="1" rot="-5400000">
            <a:off x="4209700" y="1833725"/>
            <a:ext cx="313800" cy="600"/>
          </a:xfrm>
          <a:prstGeom prst="curvedConnector3">
            <a:avLst>
              <a:gd fmla="val 49984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22"/>
          <p:cNvSpPr/>
          <p:nvPr/>
        </p:nvSpPr>
        <p:spPr>
          <a:xfrm>
            <a:off x="233525" y="2882975"/>
            <a:ext cx="2450100" cy="392400"/>
          </a:xfrm>
          <a:prstGeom prst="flowChartAlternateProcess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11-Deoxycorticosterone (21C)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3032500" y="2586850"/>
            <a:ext cx="2667600" cy="427200"/>
          </a:xfrm>
          <a:prstGeom prst="flowChartAlternateProcess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17-𝛂-Hydroxyprogesterone (21C)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7" name="Google Shape;167;p22"/>
          <p:cNvCxnSpPr>
            <a:stCxn id="163" idx="2"/>
            <a:endCxn id="165" idx="0"/>
          </p:cNvCxnSpPr>
          <p:nvPr/>
        </p:nvCxnSpPr>
        <p:spPr>
          <a:xfrm rot="5400000">
            <a:off x="2612050" y="1128775"/>
            <a:ext cx="600900" cy="2907600"/>
          </a:xfrm>
          <a:prstGeom prst="curvedConnector3">
            <a:avLst>
              <a:gd fmla="val 34459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22"/>
          <p:cNvCxnSpPr>
            <a:stCxn id="163" idx="2"/>
            <a:endCxn id="166" idx="0"/>
          </p:cNvCxnSpPr>
          <p:nvPr/>
        </p:nvCxnSpPr>
        <p:spPr>
          <a:xfrm flipH="1" rot="-5400000">
            <a:off x="4214200" y="2434225"/>
            <a:ext cx="304800" cy="600"/>
          </a:xfrm>
          <a:prstGeom prst="curvedConnector3">
            <a:avLst>
              <a:gd fmla="val 4998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22"/>
          <p:cNvCxnSpPr>
            <a:stCxn id="165" idx="2"/>
            <a:endCxn id="170" idx="0"/>
          </p:cNvCxnSpPr>
          <p:nvPr/>
        </p:nvCxnSpPr>
        <p:spPr>
          <a:xfrm flipH="1" rot="-5400000">
            <a:off x="1294925" y="3439025"/>
            <a:ext cx="327900" cy="6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22"/>
          <p:cNvCxnSpPr>
            <a:stCxn id="166" idx="2"/>
            <a:endCxn id="172" idx="0"/>
          </p:cNvCxnSpPr>
          <p:nvPr/>
        </p:nvCxnSpPr>
        <p:spPr>
          <a:xfrm flipH="1" rot="-5400000">
            <a:off x="4214200" y="3166150"/>
            <a:ext cx="304800" cy="600"/>
          </a:xfrm>
          <a:prstGeom prst="curvedConnector3">
            <a:avLst>
              <a:gd fmla="val 4998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22"/>
          <p:cNvCxnSpPr>
            <a:stCxn id="174" idx="0"/>
            <a:endCxn id="175" idx="3"/>
          </p:cNvCxnSpPr>
          <p:nvPr/>
        </p:nvCxnSpPr>
        <p:spPr>
          <a:xfrm rot="10800000">
            <a:off x="8137700" y="4056624"/>
            <a:ext cx="244200" cy="3189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2"/>
          <p:cNvCxnSpPr>
            <a:stCxn id="166" idx="3"/>
            <a:endCxn id="177" idx="0"/>
          </p:cNvCxnSpPr>
          <p:nvPr/>
        </p:nvCxnSpPr>
        <p:spPr>
          <a:xfrm>
            <a:off x="5700100" y="2800450"/>
            <a:ext cx="1419300" cy="229500"/>
          </a:xfrm>
          <a:prstGeom prst="curvedConnector2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p22"/>
          <p:cNvSpPr/>
          <p:nvPr/>
        </p:nvSpPr>
        <p:spPr>
          <a:xfrm>
            <a:off x="6101021" y="3029953"/>
            <a:ext cx="2036700" cy="427200"/>
          </a:xfrm>
          <a:prstGeom prst="flowChartAlternateProcess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Androstenedione (19C)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101013" y="3843028"/>
            <a:ext cx="2036700" cy="427200"/>
          </a:xfrm>
          <a:prstGeom prst="flowChartAlternateProcess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Testosterone (19C)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438758" y="4483991"/>
            <a:ext cx="2036700" cy="427200"/>
          </a:xfrm>
          <a:prstGeom prst="flowChartAlternateProcess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Aldosterone (21C)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440533" y="3603250"/>
            <a:ext cx="2036700" cy="427200"/>
          </a:xfrm>
          <a:prstGeom prst="flowChartAlternateProcess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Corticosterone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3348258" y="3318766"/>
            <a:ext cx="2036700" cy="427200"/>
          </a:xfrm>
          <a:prstGeom prst="flowChartAlternateProcess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11-Deoxycortisol (21C)</a:t>
            </a: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6101021" y="4480791"/>
            <a:ext cx="2036700" cy="427200"/>
          </a:xfrm>
          <a:prstGeom prst="flowChartAlternateProcess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Estradiol (18C)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3348258" y="4483466"/>
            <a:ext cx="2036700" cy="427200"/>
          </a:xfrm>
          <a:prstGeom prst="flowChartAlternateProcess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Cortisol (21C)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81" name="Google Shape;181;p22"/>
          <p:cNvCxnSpPr>
            <a:stCxn id="174" idx="0"/>
            <a:endCxn id="179" idx="3"/>
          </p:cNvCxnSpPr>
          <p:nvPr/>
        </p:nvCxnSpPr>
        <p:spPr>
          <a:xfrm flipH="1">
            <a:off x="8137700" y="4375524"/>
            <a:ext cx="244200" cy="3189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22"/>
          <p:cNvCxnSpPr>
            <a:stCxn id="177" idx="2"/>
            <a:endCxn id="175" idx="0"/>
          </p:cNvCxnSpPr>
          <p:nvPr/>
        </p:nvCxnSpPr>
        <p:spPr>
          <a:xfrm flipH="1" rot="-5400000">
            <a:off x="6926771" y="3649753"/>
            <a:ext cx="385800" cy="600"/>
          </a:xfrm>
          <a:prstGeom prst="curvedConnector3">
            <a:avLst>
              <a:gd fmla="val 5001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2"/>
          <p:cNvCxnSpPr>
            <a:stCxn id="175" idx="2"/>
            <a:endCxn id="179" idx="0"/>
          </p:cNvCxnSpPr>
          <p:nvPr/>
        </p:nvCxnSpPr>
        <p:spPr>
          <a:xfrm flipH="1" rot="-5400000">
            <a:off x="7014363" y="4375228"/>
            <a:ext cx="210600" cy="600"/>
          </a:xfrm>
          <a:prstGeom prst="curvedConnector3">
            <a:avLst>
              <a:gd fmla="val 49991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2"/>
          <p:cNvCxnSpPr>
            <a:stCxn id="170" idx="2"/>
            <a:endCxn id="178" idx="0"/>
          </p:cNvCxnSpPr>
          <p:nvPr/>
        </p:nvCxnSpPr>
        <p:spPr>
          <a:xfrm rot="5400000">
            <a:off x="1231183" y="4256350"/>
            <a:ext cx="453600" cy="1800"/>
          </a:xfrm>
          <a:prstGeom prst="curvedConnector3">
            <a:avLst>
              <a:gd fmla="val 49993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22"/>
          <p:cNvCxnSpPr>
            <a:stCxn id="172" idx="2"/>
            <a:endCxn id="180" idx="0"/>
          </p:cNvCxnSpPr>
          <p:nvPr/>
        </p:nvCxnSpPr>
        <p:spPr>
          <a:xfrm flipH="1" rot="-5400000">
            <a:off x="3998208" y="4114366"/>
            <a:ext cx="737400" cy="6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22"/>
          <p:cNvSpPr txBox="1"/>
          <p:nvPr/>
        </p:nvSpPr>
        <p:spPr>
          <a:xfrm>
            <a:off x="4366300" y="1677063"/>
            <a:ext cx="2667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3-𝛃-Hydroxysteroid dehydrogenase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4366312" y="2295275"/>
            <a:ext cx="12816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17-𝛂-Hydroxylase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 rot="-461826">
            <a:off x="1898004" y="2274378"/>
            <a:ext cx="1308086" cy="32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21-𝛂-Hydroxylase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149704" y="3275375"/>
            <a:ext cx="13392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11-𝛃-Hydroxylase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 rot="-5400000">
            <a:off x="7912250" y="4194774"/>
            <a:ext cx="1300800" cy="361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Peripheral Tissue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069475" y="3009550"/>
            <a:ext cx="1339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21-𝛂-Hydroxylase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2"/>
          <p:cNvSpPr txBox="1"/>
          <p:nvPr/>
        </p:nvSpPr>
        <p:spPr>
          <a:xfrm>
            <a:off x="3095664" y="3950775"/>
            <a:ext cx="1339200" cy="32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11-𝛃-Hydroxylase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275" y="601775"/>
            <a:ext cx="2171245" cy="64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4275" y="1307392"/>
            <a:ext cx="2171248" cy="64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4275" y="1999637"/>
            <a:ext cx="2171247" cy="648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/>
          <p:nvPr/>
        </p:nvSpPr>
        <p:spPr>
          <a:xfrm>
            <a:off x="93224" y="110300"/>
            <a:ext cx="43230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Aldosterone Hormone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0" name="Google Shape;200;p2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3"/>
          <p:cNvSpPr txBox="1"/>
          <p:nvPr/>
        </p:nvSpPr>
        <p:spPr>
          <a:xfrm>
            <a:off x="4803875" y="101625"/>
            <a:ext cx="43230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The Renin-Angiotensin System</a:t>
            </a:r>
            <a:endParaRPr sz="12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03" name="Google Shape;203;p23"/>
          <p:cNvCxnSpPr/>
          <p:nvPr/>
        </p:nvCxnSpPr>
        <p:spPr>
          <a:xfrm flipH="1" rot="-5400000">
            <a:off x="2087198" y="1393718"/>
            <a:ext cx="1418400" cy="2982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04" name="Google Shape;204;p23"/>
          <p:cNvCxnSpPr/>
          <p:nvPr/>
        </p:nvCxnSpPr>
        <p:spPr>
          <a:xfrm rot="5400000">
            <a:off x="2096498" y="1086218"/>
            <a:ext cx="803400" cy="2982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05" name="Google Shape;205;p23"/>
          <p:cNvCxnSpPr/>
          <p:nvPr/>
        </p:nvCxnSpPr>
        <p:spPr>
          <a:xfrm rot="5400000">
            <a:off x="1389398" y="1793318"/>
            <a:ext cx="2217600" cy="298200"/>
          </a:xfrm>
          <a:prstGeom prst="bentConnector2">
            <a:avLst/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06" name="Google Shape;206;p23"/>
          <p:cNvCxnSpPr/>
          <p:nvPr/>
        </p:nvCxnSpPr>
        <p:spPr>
          <a:xfrm rot="5400000">
            <a:off x="1077698" y="2402318"/>
            <a:ext cx="3138300" cy="9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3C78D8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7" name="Google Shape;207;p23"/>
          <p:cNvSpPr txBox="1"/>
          <p:nvPr/>
        </p:nvSpPr>
        <p:spPr>
          <a:xfrm>
            <a:off x="4886663" y="2298538"/>
            <a:ext cx="1945500" cy="966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proteolytic enzyme produced by the </a:t>
            </a:r>
            <a:r>
              <a:rPr lang="en-GB" sz="11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juxtaglomerular cells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the afferent renal arteriole.</a:t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4886663" y="2298547"/>
            <a:ext cx="1095300" cy="4479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C9DAF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7105691" y="2298550"/>
            <a:ext cx="1945500" cy="96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Sensitive to blood pressure changes through baroreceptors.</a:t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7105675" y="2298573"/>
            <a:ext cx="1175700" cy="4479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A4C2F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4886675" y="3407631"/>
            <a:ext cx="1945500" cy="646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released into the circulation in response to: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4886675" y="3407606"/>
            <a:ext cx="1095300" cy="4479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6D9EE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7105608" y="968901"/>
            <a:ext cx="1945500" cy="539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involved in </a:t>
            </a:r>
            <a:r>
              <a:rPr lang="en-GB" sz="11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blood pressure regulation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4" name="Google Shape;214;p23"/>
          <p:cNvSpPr/>
          <p:nvPr/>
        </p:nvSpPr>
        <p:spPr>
          <a:xfrm rot="5400000">
            <a:off x="6946151" y="1122963"/>
            <a:ext cx="549750" cy="230850"/>
          </a:xfrm>
          <a:prstGeom prst="flowChartExtra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4976362" y="976787"/>
            <a:ext cx="1945500" cy="539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controls </a:t>
            </a:r>
            <a:r>
              <a:rPr lang="en-GB" sz="11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aldosterone secretion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6" name="Google Shape;216;p23"/>
          <p:cNvSpPr/>
          <p:nvPr/>
        </p:nvSpPr>
        <p:spPr>
          <a:xfrm rot="-5400000">
            <a:off x="6534817" y="1134000"/>
            <a:ext cx="549775" cy="224550"/>
          </a:xfrm>
          <a:prstGeom prst="flowChartExtra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3"/>
          <p:cNvSpPr txBox="1"/>
          <p:nvPr/>
        </p:nvSpPr>
        <p:spPr>
          <a:xfrm>
            <a:off x="5513225" y="1670713"/>
            <a:ext cx="2911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Renin</a:t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7141725" y="3606575"/>
            <a:ext cx="1909500" cy="250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 in circulating blood volume.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7141725" y="4050339"/>
            <a:ext cx="1909500" cy="250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 in renal perfusion pressure.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0" name="Google Shape;220;p23"/>
          <p:cNvCxnSpPr>
            <a:stCxn id="211" idx="3"/>
            <a:endCxn id="219" idx="1"/>
          </p:cNvCxnSpPr>
          <p:nvPr/>
        </p:nvCxnSpPr>
        <p:spPr>
          <a:xfrm>
            <a:off x="6832175" y="3730731"/>
            <a:ext cx="309600" cy="4446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3"/>
          <p:cNvCxnSpPr>
            <a:stCxn id="218" idx="1"/>
            <a:endCxn id="211" idx="3"/>
          </p:cNvCxnSpPr>
          <p:nvPr/>
        </p:nvCxnSpPr>
        <p:spPr>
          <a:xfrm rot="10800000">
            <a:off x="6832125" y="3730775"/>
            <a:ext cx="309600" cy="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23"/>
          <p:cNvSpPr/>
          <p:nvPr/>
        </p:nvSpPr>
        <p:spPr>
          <a:xfrm>
            <a:off x="7141725" y="4505726"/>
            <a:ext cx="1909500" cy="250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loss of Na+.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3" name="Google Shape;223;p23"/>
          <p:cNvCxnSpPr>
            <a:stCxn id="211" idx="3"/>
            <a:endCxn id="222" idx="1"/>
          </p:cNvCxnSpPr>
          <p:nvPr/>
        </p:nvCxnSpPr>
        <p:spPr>
          <a:xfrm>
            <a:off x="6832175" y="3730731"/>
            <a:ext cx="309600" cy="9000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23"/>
          <p:cNvSpPr txBox="1"/>
          <p:nvPr/>
        </p:nvSpPr>
        <p:spPr>
          <a:xfrm>
            <a:off x="34150" y="1192000"/>
            <a:ext cx="2347200" cy="9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principal physiological function of aldosterone is:</a:t>
            </a:r>
            <a:endParaRPr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conserve Na+</a:t>
            </a:r>
            <a:r>
              <a:rPr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,mainly by facilitating </a:t>
            </a: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Na+ reabsorption</a:t>
            </a:r>
            <a:r>
              <a:rPr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reciprocal </a:t>
            </a: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K+</a:t>
            </a:r>
            <a:r>
              <a:rPr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H+ secretion </a:t>
            </a:r>
            <a:r>
              <a:rPr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distal renal tubule.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2923250" y="1925550"/>
            <a:ext cx="1909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a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major regulator</a:t>
            </a: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</a:t>
            </a: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electrolyte balance</a:t>
            </a: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 well as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blood pressure</a:t>
            </a: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23"/>
          <p:cNvSpPr txBox="1"/>
          <p:nvPr/>
        </p:nvSpPr>
        <p:spPr>
          <a:xfrm>
            <a:off x="93225" y="2502650"/>
            <a:ext cx="2256000" cy="11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acting on the </a:t>
            </a:r>
            <a:r>
              <a:rPr lang="en-GB" sz="1000" u="sng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distal convoluted tubule</a:t>
            </a: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kidney, leads to:</a:t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➔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 </a:t>
            </a: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potassium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excretion</a:t>
            </a:r>
            <a:r>
              <a:rPr lang="en-GB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Font typeface="Century Gothic"/>
              <a:buChar char="➔"/>
            </a:pPr>
            <a:r>
              <a:rPr lang="en-GB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 </a:t>
            </a:r>
            <a:r>
              <a:rPr lang="en-GB" sz="1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sodium and water </a:t>
            </a:r>
            <a:r>
              <a:rPr lang="en-GB" sz="10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reabsorption</a:t>
            </a:r>
            <a:endParaRPr sz="1000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218200" y="4053825"/>
            <a:ext cx="45369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Renin-Angiotensin system is the most important regulatory mechanism controlling 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aldosterone secretion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/>
        </p:nvSpPr>
        <p:spPr>
          <a:xfrm>
            <a:off x="999750" y="73833"/>
            <a:ext cx="71445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Aldosterone and Renin-A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ngiotensin system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3" name="Google Shape;233;p2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964700" y="674600"/>
            <a:ext cx="3083100" cy="671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Angiotensinogen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(𝛂2-Globulin made in the liver) 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2964700" y="1636613"/>
            <a:ext cx="3083100" cy="671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Angiotensin I</a:t>
            </a:r>
            <a:endParaRPr b="1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7" name="Google Shape;237;p24"/>
          <p:cNvCxnSpPr>
            <a:stCxn id="235" idx="2"/>
            <a:endCxn id="236" idx="0"/>
          </p:cNvCxnSpPr>
          <p:nvPr/>
        </p:nvCxnSpPr>
        <p:spPr>
          <a:xfrm flipH="1" rot="-5400000">
            <a:off x="4361200" y="1491050"/>
            <a:ext cx="290700" cy="600"/>
          </a:xfrm>
          <a:prstGeom prst="curvedConnector3">
            <a:avLst>
              <a:gd fmla="val 49985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8" name="Google Shape;238;p24"/>
          <p:cNvSpPr/>
          <p:nvPr/>
        </p:nvSpPr>
        <p:spPr>
          <a:xfrm>
            <a:off x="2974488" y="2674825"/>
            <a:ext cx="3083100" cy="6714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Angiotensin II</a:t>
            </a:r>
            <a:endParaRPr b="1">
              <a:solidFill>
                <a:srgbClr val="CC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9" name="Google Shape;239;p24"/>
          <p:cNvCxnSpPr>
            <a:stCxn id="236" idx="2"/>
            <a:endCxn id="238" idx="0"/>
          </p:cNvCxnSpPr>
          <p:nvPr/>
        </p:nvCxnSpPr>
        <p:spPr>
          <a:xfrm flipH="1" rot="-5400000">
            <a:off x="4327750" y="2486513"/>
            <a:ext cx="366900" cy="9900"/>
          </a:xfrm>
          <a:prstGeom prst="curvedConnector3">
            <a:avLst>
              <a:gd fmla="val 49988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0" name="Google Shape;240;p24"/>
          <p:cNvSpPr/>
          <p:nvPr/>
        </p:nvSpPr>
        <p:spPr>
          <a:xfrm>
            <a:off x="699175" y="2814325"/>
            <a:ext cx="1308000" cy="392400"/>
          </a:xfrm>
          <a:prstGeom prst="flowChartAlternateProcess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Degraded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2974575" y="3598225"/>
            <a:ext cx="3083100" cy="5805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Vasoconstriction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2" name="Google Shape;242;p24"/>
          <p:cNvCxnSpPr>
            <a:stCxn id="238" idx="1"/>
            <a:endCxn id="240" idx="3"/>
          </p:cNvCxnSpPr>
          <p:nvPr/>
        </p:nvCxnSpPr>
        <p:spPr>
          <a:xfrm flipH="1">
            <a:off x="2007288" y="3010525"/>
            <a:ext cx="967200" cy="600"/>
          </a:xfrm>
          <a:prstGeom prst="curvedConnector3">
            <a:avLst>
              <a:gd fmla="val 5000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24"/>
          <p:cNvCxnSpPr>
            <a:stCxn id="238" idx="2"/>
            <a:endCxn id="241" idx="0"/>
          </p:cNvCxnSpPr>
          <p:nvPr/>
        </p:nvCxnSpPr>
        <p:spPr>
          <a:xfrm flipH="1" rot="-5400000">
            <a:off x="4390338" y="3471925"/>
            <a:ext cx="2520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24"/>
          <p:cNvCxnSpPr>
            <a:stCxn id="238" idx="3"/>
            <a:endCxn id="245" idx="1"/>
          </p:cNvCxnSpPr>
          <p:nvPr/>
        </p:nvCxnSpPr>
        <p:spPr>
          <a:xfrm>
            <a:off x="6057588" y="3010525"/>
            <a:ext cx="659100" cy="600"/>
          </a:xfrm>
          <a:prstGeom prst="curvedConnector3">
            <a:avLst>
              <a:gd fmla="val 50009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5" name="Google Shape;245;p24"/>
          <p:cNvSpPr/>
          <p:nvPr/>
        </p:nvSpPr>
        <p:spPr>
          <a:xfrm>
            <a:off x="6716800" y="2720275"/>
            <a:ext cx="2344800" cy="580500"/>
          </a:xfrm>
          <a:prstGeom prst="flowChartAlternateProcess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↑↑ Aldosterone secretion.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↓↓ Renin release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24"/>
          <p:cNvSpPr txBox="1"/>
          <p:nvPr/>
        </p:nvSpPr>
        <p:spPr>
          <a:xfrm>
            <a:off x="4572000" y="1277749"/>
            <a:ext cx="8178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Renin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4572000" y="2257125"/>
            <a:ext cx="7350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24"/>
          <p:cNvSpPr/>
          <p:nvPr/>
        </p:nvSpPr>
        <p:spPr>
          <a:xfrm>
            <a:off x="585325" y="3704338"/>
            <a:ext cx="1535700" cy="427200"/>
          </a:xfrm>
          <a:prstGeom prst="flowChartAlternateProcess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Angiotensin III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49" name="Google Shape;249;p24"/>
          <p:cNvCxnSpPr>
            <a:stCxn id="240" idx="2"/>
            <a:endCxn id="248" idx="0"/>
          </p:cNvCxnSpPr>
          <p:nvPr/>
        </p:nvCxnSpPr>
        <p:spPr>
          <a:xfrm flipH="1" rot="-5400000">
            <a:off x="1104625" y="3455275"/>
            <a:ext cx="497700" cy="600"/>
          </a:xfrm>
          <a:prstGeom prst="curvedConnector3">
            <a:avLst>
              <a:gd fmla="val 49991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0" name="Google Shape;250;p24"/>
          <p:cNvSpPr/>
          <p:nvPr/>
        </p:nvSpPr>
        <p:spPr>
          <a:xfrm>
            <a:off x="2974800" y="4430725"/>
            <a:ext cx="3083100" cy="580500"/>
          </a:xfrm>
          <a:prstGeom prst="flowChartAlternateProcess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 Blood pressure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1" name="Google Shape;251;p24"/>
          <p:cNvCxnSpPr>
            <a:stCxn id="241" idx="2"/>
            <a:endCxn id="250" idx="0"/>
          </p:cNvCxnSpPr>
          <p:nvPr/>
        </p:nvCxnSpPr>
        <p:spPr>
          <a:xfrm flipH="1" rot="-5400000">
            <a:off x="4390425" y="4304425"/>
            <a:ext cx="2520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/>
          <p:nvPr/>
        </p:nvSpPr>
        <p:spPr>
          <a:xfrm>
            <a:off x="1799400" y="174941"/>
            <a:ext cx="5545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drenocortical Hypofunction 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(AC)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p2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25"/>
          <p:cNvSpPr txBox="1"/>
          <p:nvPr>
            <p:ph idx="1" type="body"/>
          </p:nvPr>
        </p:nvSpPr>
        <p:spPr>
          <a:xfrm>
            <a:off x="1510350" y="901350"/>
            <a:ext cx="6123300" cy="456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rgbClr val="3C78D8"/>
                </a:solidFill>
              </a:rPr>
              <a:t>Primary AC hypofunction:</a:t>
            </a:r>
            <a:r>
              <a:rPr b="1" lang="en-GB" sz="1200">
                <a:solidFill>
                  <a:srgbClr val="434343"/>
                </a:solidFill>
              </a:rPr>
              <a:t> (destruction of adrenal gland, Addison’s disease)</a:t>
            </a:r>
            <a:endParaRPr b="1" sz="1200">
              <a:solidFill>
                <a:srgbClr val="434343"/>
              </a:solidFill>
            </a:endParaRPr>
          </a:p>
        </p:txBody>
      </p:sp>
      <p:sp>
        <p:nvSpPr>
          <p:cNvPr id="260" name="Google Shape;260;p25"/>
          <p:cNvSpPr txBox="1"/>
          <p:nvPr>
            <p:ph idx="1" type="body"/>
          </p:nvPr>
        </p:nvSpPr>
        <p:spPr>
          <a:xfrm>
            <a:off x="272975" y="2843550"/>
            <a:ext cx="3667800" cy="393600"/>
          </a:xfrm>
          <a:prstGeom prst="rect">
            <a:avLst/>
          </a:prstGeom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00"/>
                </a:solidFill>
              </a:rPr>
              <a:t>of primary adrenal failure (Addison’s disease):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000000"/>
                </a:solidFill>
              </a:rPr>
              <a:t>(</a:t>
            </a:r>
            <a:r>
              <a:rPr lang="en-GB" sz="900">
                <a:solidFill>
                  <a:srgbClr val="000000"/>
                </a:solidFill>
              </a:rPr>
              <a:t>The symptoms are precipitated by trauma, infection or surgery)</a:t>
            </a:r>
            <a:endParaRPr b="1" sz="1000">
              <a:solidFill>
                <a:srgbClr val="000000"/>
              </a:solidFill>
            </a:endParaRPr>
          </a:p>
        </p:txBody>
      </p:sp>
      <p:sp>
        <p:nvSpPr>
          <p:cNvPr id="261" name="Google Shape;261;p25"/>
          <p:cNvSpPr/>
          <p:nvPr/>
        </p:nvSpPr>
        <p:spPr>
          <a:xfrm rot="2849373">
            <a:off x="14237931" y="3790879"/>
            <a:ext cx="367703" cy="370284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5"/>
          <p:cNvSpPr/>
          <p:nvPr/>
        </p:nvSpPr>
        <p:spPr>
          <a:xfrm rot="-2936569">
            <a:off x="14260554" y="2000629"/>
            <a:ext cx="225833" cy="445381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5"/>
          <p:cNvSpPr txBox="1"/>
          <p:nvPr/>
        </p:nvSpPr>
        <p:spPr>
          <a:xfrm>
            <a:off x="273400" y="1669462"/>
            <a:ext cx="1268100" cy="326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Causes: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5"/>
          <p:cNvSpPr/>
          <p:nvPr/>
        </p:nvSpPr>
        <p:spPr>
          <a:xfrm rot="10800000">
            <a:off x="184233" y="1577006"/>
            <a:ext cx="274307" cy="383455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694581" y="407446"/>
            <a:ext cx="1114200" cy="248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Primary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605815" y="174059"/>
            <a:ext cx="3273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6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289165" y="3272221"/>
            <a:ext cx="3635400" cy="248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Lethargy, weakness, nausea &amp; weight loss.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289165" y="3559146"/>
            <a:ext cx="3635400" cy="248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Hypotension especially on standing (postural)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289165" y="3846071"/>
            <a:ext cx="3635400" cy="248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Hyperpigmentation (buccal mucosa, skin creases, scars)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289165" y="4132996"/>
            <a:ext cx="3635400" cy="248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Deficiency of both glucocorticoids and mineralocorticoids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1818600" y="1436645"/>
            <a:ext cx="3635400" cy="7518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Autoimmune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Infection, e.g., tuberculosis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Infiltrative lesions, e.g., amylodosis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273400" y="2502550"/>
            <a:ext cx="2179500" cy="326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Signs and symptoms: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>
            <a:off x="184223" y="2319246"/>
            <a:ext cx="421595" cy="473177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289181" y="4419934"/>
            <a:ext cx="3635400" cy="248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Hypoglycemia, </a:t>
            </a:r>
            <a:r>
              <a:rPr b="1"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↓</a:t>
            </a:r>
            <a:r>
              <a:rPr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Na+, </a:t>
            </a:r>
            <a:r>
              <a:rPr b="1"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</a:t>
            </a:r>
            <a:r>
              <a:rPr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K+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and raised urea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25"/>
          <p:cNvSpPr/>
          <p:nvPr/>
        </p:nvSpPr>
        <p:spPr>
          <a:xfrm>
            <a:off x="289181" y="4706859"/>
            <a:ext cx="3635400" cy="248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Life threatening and need urgent care.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25"/>
          <p:cNvSpPr txBox="1"/>
          <p:nvPr>
            <p:ph idx="1" type="body"/>
          </p:nvPr>
        </p:nvSpPr>
        <p:spPr>
          <a:xfrm>
            <a:off x="4899525" y="2843550"/>
            <a:ext cx="2179500" cy="2913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</a:rPr>
              <a:t>of </a:t>
            </a:r>
            <a:r>
              <a:rPr b="1" lang="en-GB" sz="1100">
                <a:solidFill>
                  <a:schemeClr val="dk1"/>
                </a:solidFill>
              </a:rPr>
              <a:t>Hyperpigmentation</a:t>
            </a:r>
            <a:endParaRPr b="1" sz="1100">
              <a:solidFill>
                <a:srgbClr val="000000"/>
              </a:solidFill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4572000" y="3272225"/>
            <a:ext cx="4435800" cy="413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occurs because </a:t>
            </a:r>
            <a:r>
              <a:rPr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melanocyte- stimulating hormone (MSH)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(ACTH)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share the same precursor molecule, </a:t>
            </a:r>
            <a:r>
              <a:rPr lang="en-GB" sz="9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Pro- opiomelanocortin (POMC)</a:t>
            </a: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4572000" y="3749400"/>
            <a:ext cx="4435800" cy="413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anterior pituitary POMC is cleaved into ACTH, γ-MSH, and β-lipotropin.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4572000" y="4226575"/>
            <a:ext cx="4435800" cy="4137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subunit ACTH undergoes further cleavage to produce α-MSH, the most important MSH for skin pigmentation.</a:t>
            </a:r>
            <a:endParaRPr b="1"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25"/>
          <p:cNvSpPr txBox="1"/>
          <p:nvPr/>
        </p:nvSpPr>
        <p:spPr>
          <a:xfrm>
            <a:off x="4899950" y="2502550"/>
            <a:ext cx="2179500" cy="326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Signs and symptoms: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5"/>
          <p:cNvSpPr/>
          <p:nvPr/>
        </p:nvSpPr>
        <p:spPr>
          <a:xfrm rot="10800000">
            <a:off x="4810773" y="2319246"/>
            <a:ext cx="421595" cy="473177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2" name="Google Shape;282;p25"/>
          <p:cNvGrpSpPr/>
          <p:nvPr/>
        </p:nvGrpSpPr>
        <p:grpSpPr>
          <a:xfrm>
            <a:off x="7356437" y="1616334"/>
            <a:ext cx="1787455" cy="204302"/>
            <a:chOff x="2543239" y="1722299"/>
            <a:chExt cx="1771511" cy="409505"/>
          </a:xfrm>
        </p:grpSpPr>
        <p:sp>
          <p:nvSpPr>
            <p:cNvPr id="283" name="Google Shape;283;p25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5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000" lIns="36000" spcFirstLastPara="1" rIns="36000" wrap="square" tIns="36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600" u="sng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Helpful video for Addison </a:t>
              </a:r>
              <a:endParaRPr b="1" sz="6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85" name="Google Shape;285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564" y="1622303"/>
            <a:ext cx="217139" cy="192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/>
        </p:nvSpPr>
        <p:spPr>
          <a:xfrm>
            <a:off x="1799400" y="22541"/>
            <a:ext cx="55452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Adrenocortical Hypofunction (AC)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1" name="Google Shape;291;p26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637200" y="238200"/>
            <a:ext cx="1123200" cy="248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Secondary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26"/>
          <p:cNvSpPr txBox="1"/>
          <p:nvPr/>
        </p:nvSpPr>
        <p:spPr>
          <a:xfrm>
            <a:off x="524856" y="56339"/>
            <a:ext cx="416100" cy="6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1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5" name="Google Shape;295;p26"/>
          <p:cNvSpPr txBox="1"/>
          <p:nvPr/>
        </p:nvSpPr>
        <p:spPr>
          <a:xfrm>
            <a:off x="1453913" y="902262"/>
            <a:ext cx="1268100" cy="326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Causes: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26"/>
          <p:cNvSpPr/>
          <p:nvPr/>
        </p:nvSpPr>
        <p:spPr>
          <a:xfrm rot="10800000">
            <a:off x="1364745" y="809806"/>
            <a:ext cx="274307" cy="383455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6"/>
          <p:cNvSpPr/>
          <p:nvPr/>
        </p:nvSpPr>
        <p:spPr>
          <a:xfrm>
            <a:off x="3532513" y="669450"/>
            <a:ext cx="4435800" cy="7518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Pituitary tumors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Vascular lesions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Head trauma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26"/>
          <p:cNvSpPr txBox="1"/>
          <p:nvPr/>
        </p:nvSpPr>
        <p:spPr>
          <a:xfrm>
            <a:off x="1149113" y="1602687"/>
            <a:ext cx="2179500" cy="326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6D9EE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Signs and symptoms:</a:t>
            </a:r>
            <a:endParaRPr b="1" sz="1200">
              <a:solidFill>
                <a:srgbClr val="6D9EEB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26"/>
          <p:cNvSpPr/>
          <p:nvPr/>
        </p:nvSpPr>
        <p:spPr>
          <a:xfrm rot="10800000">
            <a:off x="1059936" y="1419382"/>
            <a:ext cx="421595" cy="473177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6"/>
          <p:cNvSpPr txBox="1"/>
          <p:nvPr>
            <p:ph idx="1" type="body"/>
          </p:nvPr>
        </p:nvSpPr>
        <p:spPr>
          <a:xfrm>
            <a:off x="1149113" y="1960975"/>
            <a:ext cx="2179500" cy="2487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000000"/>
                </a:solidFill>
              </a:rPr>
              <a:t>of </a:t>
            </a:r>
            <a:r>
              <a:rPr b="1" lang="en-GB" sz="1100">
                <a:solidFill>
                  <a:schemeClr val="dk1"/>
                </a:solidFill>
              </a:rPr>
              <a:t>Hyperpigmentation</a:t>
            </a:r>
            <a:endParaRPr b="1" sz="1100">
              <a:solidFill>
                <a:srgbClr val="000000"/>
              </a:solidFill>
            </a:endParaRPr>
          </a:p>
        </p:txBody>
      </p:sp>
      <p:sp>
        <p:nvSpPr>
          <p:cNvPr id="301" name="Google Shape;301;p26"/>
          <p:cNvSpPr/>
          <p:nvPr/>
        </p:nvSpPr>
        <p:spPr>
          <a:xfrm>
            <a:off x="3658463" y="1518900"/>
            <a:ext cx="3882900" cy="5451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EFEFE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29775" lIns="29775" spcFirstLastPara="1" rIns="29775" wrap="square" tIns="2977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●"/>
            </a:pP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secondary adrenocortical insufficiency, skin darkening does not occur.</a:t>
            </a:r>
            <a:endParaRPr b="1"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26"/>
          <p:cNvSpPr txBox="1"/>
          <p:nvPr/>
        </p:nvSpPr>
        <p:spPr>
          <a:xfrm>
            <a:off x="5289274" y="681183"/>
            <a:ext cx="27948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Hypothalamic diseases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Iatrogenic (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steroid therapy, surgery or radiotherapy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26"/>
          <p:cNvSpPr txBox="1"/>
          <p:nvPr/>
        </p:nvSpPr>
        <p:spPr>
          <a:xfrm>
            <a:off x="1145100" y="2119875"/>
            <a:ext cx="68538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Investigation of Addison’s disease (AD)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4" name="Google Shape;304;p26"/>
          <p:cNvSpPr txBox="1"/>
          <p:nvPr/>
        </p:nvSpPr>
        <p:spPr>
          <a:xfrm>
            <a:off x="-26350" y="3936300"/>
            <a:ext cx="3882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Simultaneous measurement of cortisol and ACTH improves the accuracy of diagnosis of primary adrenal failure: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GB" sz="11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serum cortisol ( &lt;200 nmol/L) and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GB" sz="11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</a:t>
            </a: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 plasma ACTH (&gt;200 ng/L)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26"/>
          <p:cNvSpPr/>
          <p:nvPr/>
        </p:nvSpPr>
        <p:spPr>
          <a:xfrm>
            <a:off x="3968044" y="3325748"/>
            <a:ext cx="1016100" cy="514200"/>
          </a:xfrm>
          <a:prstGeom prst="ellipse">
            <a:avLst/>
          </a:prstGeom>
          <a:solidFill>
            <a:srgbClr val="FFFFFF">
              <a:alpha val="49800"/>
            </a:srgbClr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" name="Google Shape;306;p26"/>
          <p:cNvGrpSpPr/>
          <p:nvPr/>
        </p:nvGrpSpPr>
        <p:grpSpPr>
          <a:xfrm>
            <a:off x="3856753" y="3269489"/>
            <a:ext cx="1237943" cy="626828"/>
            <a:chOff x="3800748" y="2997010"/>
            <a:chExt cx="1525500" cy="1525500"/>
          </a:xfrm>
        </p:grpSpPr>
        <p:sp>
          <p:nvSpPr>
            <p:cNvPr id="307" name="Google Shape;307;p26"/>
            <p:cNvSpPr/>
            <p:nvPr/>
          </p:nvSpPr>
          <p:spPr>
            <a:xfrm rot="1799853">
              <a:off x="4023446" y="3219606"/>
              <a:ext cx="1080080" cy="1080080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 rot="-2519659">
              <a:off x="4023410" y="3219671"/>
              <a:ext cx="1080177" cy="1080177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 rot="-6900379">
              <a:off x="4023315" y="3219556"/>
              <a:ext cx="1080152" cy="1080152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 rot="10440359">
              <a:off x="4023362" y="3219479"/>
              <a:ext cx="1080206" cy="1080206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6"/>
            <p:cNvSpPr/>
            <p:nvPr/>
          </p:nvSpPr>
          <p:spPr>
            <a:xfrm rot="6120351">
              <a:off x="4023241" y="3219544"/>
              <a:ext cx="1080229" cy="1080229"/>
            </a:xfrm>
            <a:prstGeom prst="blockArc">
              <a:avLst>
                <a:gd fmla="val 10800000" name="adj1"/>
                <a:gd fmla="val 14902241" name="adj2"/>
                <a:gd fmla="val 20569" name="adj3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6"/>
          <p:cNvSpPr txBox="1"/>
          <p:nvPr/>
        </p:nvSpPr>
        <p:spPr>
          <a:xfrm>
            <a:off x="312802" y="2744512"/>
            <a:ext cx="28968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The patient should be hospitalized  </a:t>
            </a:r>
            <a:endParaRPr i="0" sz="1100" u="none" cap="none" strike="noStrike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3" name="Google Shape;313;p26"/>
          <p:cNvGrpSpPr/>
          <p:nvPr/>
        </p:nvGrpSpPr>
        <p:grpSpPr>
          <a:xfrm>
            <a:off x="6084305" y="2796262"/>
            <a:ext cx="2896936" cy="592367"/>
            <a:chOff x="819816" y="3468941"/>
            <a:chExt cx="2156100" cy="1377277"/>
          </a:xfrm>
        </p:grpSpPr>
        <p:sp>
          <p:nvSpPr>
            <p:cNvPr id="314" name="Google Shape;314;p26"/>
            <p:cNvSpPr txBox="1"/>
            <p:nvPr/>
          </p:nvSpPr>
          <p:spPr>
            <a:xfrm>
              <a:off x="819821" y="3468941"/>
              <a:ext cx="19068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Basal measurement of:</a:t>
              </a:r>
              <a:endParaRPr b="1" sz="11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Google Shape;315;p26"/>
            <p:cNvSpPr txBox="1"/>
            <p:nvPr/>
          </p:nvSpPr>
          <p:spPr>
            <a:xfrm>
              <a:off x="819816" y="3923118"/>
              <a:ext cx="2156100" cy="9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000" lIns="36000" spcFirstLastPara="1" rIns="36000" wrap="square" tIns="18000">
              <a:noAutofit/>
            </a:bodyPr>
            <a:lstStyle/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Century Gothic"/>
                <a:buChar char="●"/>
              </a:pPr>
              <a:r>
                <a:rPr lang="en-GB" sz="1100">
                  <a:latin typeface="Century Gothic"/>
                  <a:ea typeface="Century Gothic"/>
                  <a:cs typeface="Century Gothic"/>
                  <a:sym typeface="Century Gothic"/>
                </a:rPr>
                <a:t>Serum urea, Na+, K+ &amp; glucose</a:t>
              </a:r>
              <a:endParaRPr sz="1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-298450" lvl="0" marL="457200" rtl="0" algn="l">
                <a:spcBef>
                  <a:spcPts val="0"/>
                </a:spcBef>
                <a:spcAft>
                  <a:spcPts val="0"/>
                </a:spcAft>
                <a:buSzPts val="1100"/>
                <a:buFont typeface="Century Gothic"/>
                <a:buChar char="●"/>
              </a:pPr>
              <a:r>
                <a:rPr lang="en-GB" sz="1100">
                  <a:latin typeface="Century Gothic"/>
                  <a:ea typeface="Century Gothic"/>
                  <a:cs typeface="Century Gothic"/>
                  <a:sym typeface="Century Gothic"/>
                </a:rPr>
                <a:t>Serum cortisol and plasma ACTH</a:t>
              </a:r>
              <a:endParaRPr sz="11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16" name="Google Shape;316;p26"/>
          <p:cNvSpPr txBox="1"/>
          <p:nvPr/>
        </p:nvSpPr>
        <p:spPr>
          <a:xfrm>
            <a:off x="6247200" y="3701889"/>
            <a:ext cx="2896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Definitive diagnosis and confirmatory tests should be done later after crisis.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26"/>
          <p:cNvSpPr txBox="1"/>
          <p:nvPr/>
        </p:nvSpPr>
        <p:spPr>
          <a:xfrm>
            <a:off x="-147550" y="3269479"/>
            <a:ext cx="30147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Normal serum cortisol and UFC does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entury Gothic"/>
                <a:ea typeface="Century Gothic"/>
                <a:cs typeface="Century Gothic"/>
                <a:sym typeface="Century Gothic"/>
              </a:rPr>
              <a:t>not exclude AD.</a:t>
            </a:r>
            <a:endParaRPr sz="1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8" name="Google Shape;318;p26"/>
          <p:cNvGrpSpPr/>
          <p:nvPr/>
        </p:nvGrpSpPr>
        <p:grpSpPr>
          <a:xfrm>
            <a:off x="2501369" y="2644652"/>
            <a:ext cx="4014441" cy="1961343"/>
            <a:chOff x="2054844" y="1474556"/>
            <a:chExt cx="5050882" cy="4870481"/>
          </a:xfrm>
        </p:grpSpPr>
        <p:grpSp>
          <p:nvGrpSpPr>
            <p:cNvPr id="319" name="Google Shape;319;p26"/>
            <p:cNvGrpSpPr/>
            <p:nvPr/>
          </p:nvGrpSpPr>
          <p:grpSpPr>
            <a:xfrm rot="3599883">
              <a:off x="4888224" y="1768849"/>
              <a:ext cx="1261749" cy="1898473"/>
              <a:chOff x="3970237" y="1678193"/>
              <a:chExt cx="1091921" cy="1642943"/>
            </a:xfrm>
          </p:grpSpPr>
          <p:sp>
            <p:nvSpPr>
              <p:cNvPr id="320" name="Google Shape;320;p26"/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6"/>
              <p:cNvSpPr/>
              <p:nvPr/>
            </p:nvSpPr>
            <p:spPr>
              <a:xfrm>
                <a:off x="4136683" y="1760831"/>
                <a:ext cx="842700" cy="842700"/>
              </a:xfrm>
              <a:prstGeom prst="ellipse">
                <a:avLst/>
              </a:prstGeom>
              <a:solidFill>
                <a:srgbClr val="A4C2F4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" name="Google Shape;322;p26"/>
            <p:cNvGrpSpPr/>
            <p:nvPr/>
          </p:nvGrpSpPr>
          <p:grpSpPr>
            <a:xfrm rot="-900043">
              <a:off x="3184682" y="1605504"/>
              <a:ext cx="1261801" cy="1898551"/>
              <a:chOff x="3954829" y="1674065"/>
              <a:chExt cx="1091921" cy="1642943"/>
            </a:xfrm>
          </p:grpSpPr>
          <p:sp>
            <p:nvSpPr>
              <p:cNvPr id="323" name="Google Shape;323;p26"/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6"/>
              <p:cNvSpPr/>
              <p:nvPr/>
            </p:nvSpPr>
            <p:spPr>
              <a:xfrm>
                <a:off x="4121275" y="1756703"/>
                <a:ext cx="842700" cy="842700"/>
              </a:xfrm>
              <a:prstGeom prst="ellipse">
                <a:avLst/>
              </a:prstGeom>
              <a:solidFill>
                <a:srgbClr val="D9D9D9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5" name="Google Shape;325;p26"/>
            <p:cNvGrpSpPr/>
            <p:nvPr/>
          </p:nvGrpSpPr>
          <p:grpSpPr>
            <a:xfrm rot="-4499957">
              <a:off x="2504167" y="3011192"/>
              <a:ext cx="1261801" cy="1898551"/>
              <a:chOff x="3880957" y="1643161"/>
              <a:chExt cx="1091921" cy="1642943"/>
            </a:xfrm>
          </p:grpSpPr>
          <p:sp>
            <p:nvSpPr>
              <p:cNvPr id="326" name="Google Shape;326;p26"/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6"/>
              <p:cNvSpPr/>
              <p:nvPr/>
            </p:nvSpPr>
            <p:spPr>
              <a:xfrm>
                <a:off x="4047404" y="1725799"/>
                <a:ext cx="842700" cy="842700"/>
              </a:xfrm>
              <a:prstGeom prst="ellipse">
                <a:avLst/>
              </a:prstGeom>
              <a:solidFill>
                <a:srgbClr val="1155CC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Google Shape;328;p26"/>
            <p:cNvGrpSpPr/>
            <p:nvPr/>
          </p:nvGrpSpPr>
          <p:grpSpPr>
            <a:xfrm rot="7200117">
              <a:off x="5337349" y="3276291"/>
              <a:ext cx="1261749" cy="1898473"/>
              <a:chOff x="3983024" y="1653099"/>
              <a:chExt cx="1091921" cy="1642943"/>
            </a:xfrm>
          </p:grpSpPr>
          <p:sp>
            <p:nvSpPr>
              <p:cNvPr id="329" name="Google Shape;329;p26"/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6"/>
              <p:cNvSpPr/>
              <p:nvPr/>
            </p:nvSpPr>
            <p:spPr>
              <a:xfrm>
                <a:off x="4149466" y="1735740"/>
                <a:ext cx="842700" cy="842700"/>
              </a:xfrm>
              <a:prstGeom prst="ellipse">
                <a:avLst/>
              </a:prstGeom>
              <a:solidFill>
                <a:srgbClr val="6D9EEB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" name="Google Shape;331;p26"/>
            <p:cNvGrpSpPr/>
            <p:nvPr/>
          </p:nvGrpSpPr>
          <p:grpSpPr>
            <a:xfrm rot="-8999883">
              <a:off x="3694494" y="4258298"/>
              <a:ext cx="1261749" cy="1898473"/>
              <a:chOff x="3906991" y="1595327"/>
              <a:chExt cx="1091921" cy="1642943"/>
            </a:xfrm>
          </p:grpSpPr>
          <p:sp>
            <p:nvSpPr>
              <p:cNvPr id="332" name="Google Shape;332;p26"/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rect b="b" l="l" r="r" t="t"/>
                <a:pathLst>
                  <a:path extrusionOk="0" h="1642943" w="1091921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6"/>
              <p:cNvSpPr/>
              <p:nvPr/>
            </p:nvSpPr>
            <p:spPr>
              <a:xfrm>
                <a:off x="4073437" y="1677965"/>
                <a:ext cx="842700" cy="842700"/>
              </a:xfrm>
              <a:prstGeom prst="ellipse">
                <a:avLst/>
              </a:prstGeom>
              <a:solidFill>
                <a:srgbClr val="3C78D8"/>
              </a:solidFill>
              <a:ln cap="flat" cmpd="sng" w="9525">
                <a:solidFill>
                  <a:srgbClr val="FFFF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18000" lIns="36000" spcFirstLastPara="1" rIns="36000" wrap="square" tIns="180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34" name="Google Shape;334;p26"/>
          <p:cNvSpPr txBox="1"/>
          <p:nvPr/>
        </p:nvSpPr>
        <p:spPr>
          <a:xfrm>
            <a:off x="368075" y="2861500"/>
            <a:ext cx="3214200" cy="2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</a:t>
            </a: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have </a:t>
            </a:r>
            <a:r>
              <a:rPr lang="en-GB" sz="700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hypoglycemia (one of the emergency conditions)</a:t>
            </a:r>
            <a:endParaRPr sz="700">
              <a:solidFill>
                <a:srgbClr val="99999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7"/>
          <p:cNvGrpSpPr/>
          <p:nvPr/>
        </p:nvGrpSpPr>
        <p:grpSpPr>
          <a:xfrm>
            <a:off x="4065351" y="1090018"/>
            <a:ext cx="693115" cy="1692725"/>
            <a:chOff x="4630955" y="3996981"/>
            <a:chExt cx="914400" cy="1828787"/>
          </a:xfrm>
        </p:grpSpPr>
        <p:sp>
          <p:nvSpPr>
            <p:cNvPr id="340" name="Google Shape;340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27"/>
          <p:cNvGrpSpPr/>
          <p:nvPr/>
        </p:nvGrpSpPr>
        <p:grpSpPr>
          <a:xfrm rot="10800000">
            <a:off x="3335476" y="1912115"/>
            <a:ext cx="693115" cy="1692745"/>
            <a:chOff x="4630955" y="3996960"/>
            <a:chExt cx="914400" cy="1828808"/>
          </a:xfrm>
        </p:grpSpPr>
        <p:sp>
          <p:nvSpPr>
            <p:cNvPr id="343" name="Google Shape;343;p27"/>
            <p:cNvSpPr/>
            <p:nvPr/>
          </p:nvSpPr>
          <p:spPr>
            <a:xfrm>
              <a:off x="4630955" y="3996960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27"/>
          <p:cNvGrpSpPr/>
          <p:nvPr/>
        </p:nvGrpSpPr>
        <p:grpSpPr>
          <a:xfrm>
            <a:off x="4065351" y="2840100"/>
            <a:ext cx="693115" cy="1692725"/>
            <a:chOff x="4630955" y="3996981"/>
            <a:chExt cx="914400" cy="1828787"/>
          </a:xfrm>
        </p:grpSpPr>
        <p:sp>
          <p:nvSpPr>
            <p:cNvPr id="346" name="Google Shape;346;p27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7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18000" lIns="36000" spcFirstLastPara="1" rIns="36000" wrap="square" tIns="18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27"/>
          <p:cNvSpPr txBox="1"/>
          <p:nvPr/>
        </p:nvSpPr>
        <p:spPr>
          <a:xfrm>
            <a:off x="4796050" y="3256492"/>
            <a:ext cx="4308600" cy="15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Imaging (Ultrasound/CT) </a:t>
            </a:r>
            <a:endParaRPr b="1" sz="13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Ultrasound or CT for adrenal glands for    identifying the cause of primary adrenal failure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9" name="Google Shape;349;p27"/>
          <p:cNvSpPr txBox="1"/>
          <p:nvPr/>
        </p:nvSpPr>
        <p:spPr>
          <a:xfrm>
            <a:off x="4796050" y="1441175"/>
            <a:ext cx="4106100" cy="11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Adrenal antibodies</a:t>
            </a:r>
            <a:endParaRPr b="1" sz="13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• Detection of adrenal antibodies in serum of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patients with autoimmune Addison’s disease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0" name="Google Shape;350;p27"/>
          <p:cNvSpPr txBox="1"/>
          <p:nvPr/>
        </p:nvSpPr>
        <p:spPr>
          <a:xfrm>
            <a:off x="80975" y="1279150"/>
            <a:ext cx="3324900" cy="30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</a:t>
            </a:r>
            <a:r>
              <a:rPr b="1" lang="en-GB" sz="13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tetracosactrin (Synacthen) test</a:t>
            </a:r>
            <a:endParaRPr b="1" sz="13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(Short ACTH stimulation test):</a:t>
            </a:r>
            <a:endParaRPr b="1" sz="13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Measure basal S. cortisol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Stimulate with I.M. synthetic ACTH (0.25 mg)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Measure S. cortisol 30 min after I.M injection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Normal: </a:t>
            </a:r>
            <a:r>
              <a:rPr lang="en-GB" sz="1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↑ of S. cortisol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 to </a:t>
            </a:r>
            <a:r>
              <a:rPr lang="en-GB" sz="1200">
                <a:solidFill>
                  <a:srgbClr val="CC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&gt;</a:t>
            </a: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500 nmol/L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Failure of S. cortisol to respond to stimulation, confirm AD.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entury Gothic"/>
              <a:buChar char="●"/>
            </a:pPr>
            <a:r>
              <a:rPr b="1" lang="en-GB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Abnormal results:</a:t>
            </a:r>
            <a:endParaRPr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emotional stress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glucocorticoid therapy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-GB" sz="1200">
                <a:latin typeface="Century Gothic"/>
                <a:ea typeface="Century Gothic"/>
                <a:cs typeface="Century Gothic"/>
                <a:sym typeface="Century Gothic"/>
              </a:rPr>
              <a:t>estrogen contraceptives.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1" name="Google Shape;351;p27"/>
          <p:cNvSpPr txBox="1"/>
          <p:nvPr/>
        </p:nvSpPr>
        <p:spPr>
          <a:xfrm>
            <a:off x="1145100" y="0"/>
            <a:ext cx="68538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Confirmatory Tests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