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Exo"/>
      <p:regular r:id="rId20"/>
      <p:bold r:id="rId21"/>
      <p:italic r:id="rId22"/>
      <p:boldItalic r:id="rId23"/>
    </p:embeddedFont>
    <p:embeddedFont>
      <p:font typeface="Comfortaa"/>
      <p:regular r:id="rId24"/>
      <p:bold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3C40E7C-6D1B-406C-A9A0-7E03AF4A4C5C}">
  <a:tblStyle styleId="{23C40E7C-6D1B-406C-A9A0-7E03AF4A4C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regular.fntdata"/><Relationship Id="rId22" Type="http://schemas.openxmlformats.org/officeDocument/2006/relationships/font" Target="fonts/Exo-italic.fntdata"/><Relationship Id="rId21" Type="http://schemas.openxmlformats.org/officeDocument/2006/relationships/font" Target="fonts/Exo-bold.fntdata"/><Relationship Id="rId24" Type="http://schemas.openxmlformats.org/officeDocument/2006/relationships/font" Target="fonts/Comfortaa-regular.fntdata"/><Relationship Id="rId23" Type="http://schemas.openxmlformats.org/officeDocument/2006/relationships/font" Target="fonts/Ex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enturyGothic-regular.fntdata"/><Relationship Id="rId25" Type="http://schemas.openxmlformats.org/officeDocument/2006/relationships/font" Target="fonts/Comfortaa-bold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763d7d130700fe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763d7d130700fe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4763d7d130700fe6_4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4763d7d130700fe6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763d7d130700fe6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4763d7d130700fe6_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763d7d130700fe6_4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763d7d130700fe6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63d7d130700fe6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763d7d130700fe6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763d7d130700fe6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763d7d130700fe6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763d7d130700fe6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763d7d130700fe6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763d7d130700fe6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763d7d130700fe6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763d7d130700fe6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763d7d130700fe6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763d7d130700fe6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763d7d130700fe6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763d7d130700fe6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4763d7d130700fe6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763d7d130700fe6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763d7d130700fe6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Century Gothic"/>
              <a:buNone/>
              <a:defRPr i="0" sz="4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3" Type="http://schemas.openxmlformats.org/officeDocument/2006/relationships/image" Target="../media/image18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Relationship Id="rId5" Type="http://schemas.openxmlformats.org/officeDocument/2006/relationships/hyperlink" Target="https://docs.google.com/document/d/1-KnYWkqLLhYZ_qz-yVT_zvssd6mwdZX45OlgGZvFlcM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39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9.png"/><Relationship Id="rId13" Type="http://schemas.openxmlformats.org/officeDocument/2006/relationships/image" Target="../media/image26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5" Type="http://schemas.openxmlformats.org/officeDocument/2006/relationships/image" Target="../media/image29.png"/><Relationship Id="rId1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3.png"/><Relationship Id="rId13" Type="http://schemas.openxmlformats.org/officeDocument/2006/relationships/image" Target="../media/image24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5" Type="http://schemas.openxmlformats.org/officeDocument/2006/relationships/image" Target="../media/image41.png"/><Relationship Id="rId14" Type="http://schemas.openxmlformats.org/officeDocument/2006/relationships/image" Target="../media/image32.png"/><Relationship Id="rId5" Type="http://schemas.openxmlformats.org/officeDocument/2006/relationships/image" Target="../media/image9.png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jp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Relationship Id="rId5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Obesity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1" name="Google Shape;81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2" name="Google Shape;82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4" name="Google Shape;84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3421050" y="4918525"/>
            <a:ext cx="23019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Biochemistry teamwork 438 - Endocrine Block</a:t>
            </a:r>
            <a:endParaRPr sz="800">
              <a:solidFill>
                <a:srgbClr val="B7B7B7"/>
              </a:solidFill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6138" y="1197375"/>
            <a:ext cx="2748600" cy="27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26" y="3228584"/>
            <a:ext cx="913432" cy="86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4375" y="2225350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734" y="994125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12018" y="2225346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8200" y="2115051"/>
            <a:ext cx="913425" cy="9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04867" y="-31375"/>
            <a:ext cx="733025" cy="7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8"/>
          <p:cNvSpPr txBox="1"/>
          <p:nvPr/>
        </p:nvSpPr>
        <p:spPr>
          <a:xfrm>
            <a:off x="2147513" y="8113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7" name="Google Shape;517;p28"/>
          <p:cNvSpPr/>
          <p:nvPr/>
        </p:nvSpPr>
        <p:spPr>
          <a:xfrm>
            <a:off x="1728796" y="576614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28"/>
          <p:cNvSpPr txBox="1"/>
          <p:nvPr>
            <p:ph idx="1" type="body"/>
          </p:nvPr>
        </p:nvSpPr>
        <p:spPr>
          <a:xfrm>
            <a:off x="2257725" y="528925"/>
            <a:ext cx="4804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</a:rPr>
              <a:t>Obesity is correlated to an increased risk for a number of chronic conditions and mortality</a:t>
            </a:r>
            <a:endParaRPr b="1" sz="800">
              <a:solidFill>
                <a:srgbClr val="434343"/>
              </a:solidFill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28"/>
          <p:cNvSpPr txBox="1"/>
          <p:nvPr/>
        </p:nvSpPr>
        <p:spPr>
          <a:xfrm>
            <a:off x="2106513" y="80458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522" name="Google Shape;522;p28"/>
          <p:cNvGraphicFramePr/>
          <p:nvPr/>
        </p:nvGraphicFramePr>
        <p:xfrm>
          <a:off x="97600" y="13701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{23C40E7C-6D1B-406C-A9A0-7E03AF4A4C5C}</a:tableStyleId>
              </a:tblPr>
              <a:tblGrid>
                <a:gridCol w="2242875"/>
                <a:gridCol w="2231525"/>
              </a:tblGrid>
              <a:tr h="1655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Fat deposition (Shape/Anatomical)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</a:tr>
              <a:tr h="26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Android / Apple-shaped</a:t>
                      </a:r>
                      <a:endParaRPr b="1" sz="1000">
                        <a:solidFill>
                          <a:srgbClr val="43434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Gynoid / Pear-shaped</a:t>
                      </a:r>
                      <a:endParaRPr b="1" sz="1000">
                        <a:solidFill>
                          <a:srgbClr val="43434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Fat deposited in the central abdominal area, has more risk.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Fat deposited around the hips or gluteal region, has less risk.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0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Fat deposition (Type)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</a:tr>
              <a:tr h="26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Subcutaneous </a:t>
                      </a:r>
                      <a:endParaRPr b="1" sz="1000">
                        <a:solidFill>
                          <a:srgbClr val="43434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Visceral </a:t>
                      </a:r>
                      <a:endParaRPr b="1" sz="1000">
                        <a:solidFill>
                          <a:srgbClr val="43434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Fat stored just under the skin, in abdominal &amp; gluteal regions, constitutes 80-90% of total fat.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Composed of omental and mesenteric fat, has close association with digestive tract.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0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Fat deposition (Location/Biochemical)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</a:tr>
              <a:tr h="26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Abdominal </a:t>
                      </a:r>
                      <a:endParaRPr b="1" sz="1000">
                        <a:solidFill>
                          <a:srgbClr val="43434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Gluteal</a:t>
                      </a:r>
                      <a:endParaRPr b="1" sz="1000">
                        <a:solidFill>
                          <a:srgbClr val="43434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Smaller cells,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 responsive  to hormones (both visceral and subcutaneous), release substances via portal vein to liver.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Larger cells, less responsive (subcutaneous), release substances to circulation with no effect on the liver.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0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Ectopic fat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</a:tr>
              <a:tr h="260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Excessive calories that cannot be stored in adipose tissue spill over into other tissues (e.g. muscle &amp; liver), it’s strongly associated with insulin resistance.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  <p:grpSp>
        <p:nvGrpSpPr>
          <p:cNvPr id="523" name="Google Shape;523;p28"/>
          <p:cNvGrpSpPr/>
          <p:nvPr/>
        </p:nvGrpSpPr>
        <p:grpSpPr>
          <a:xfrm>
            <a:off x="5076289" y="1516224"/>
            <a:ext cx="3636663" cy="3364619"/>
            <a:chOff x="586847" y="4389899"/>
            <a:chExt cx="2751296" cy="3274250"/>
          </a:xfrm>
        </p:grpSpPr>
        <p:sp>
          <p:nvSpPr>
            <p:cNvPr id="524" name="Google Shape;524;p28"/>
            <p:cNvSpPr/>
            <p:nvPr/>
          </p:nvSpPr>
          <p:spPr>
            <a:xfrm>
              <a:off x="586847" y="4389899"/>
              <a:ext cx="2403300" cy="353700"/>
            </a:xfrm>
            <a:prstGeom prst="rect">
              <a:avLst/>
            </a:prstGeom>
            <a:solidFill>
              <a:srgbClr val="6D9EEB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Hormonal control </a:t>
              </a:r>
              <a:endParaRPr b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25" name="Google Shape;525;p28"/>
            <p:cNvCxnSpPr>
              <a:stCxn id="524" idx="1"/>
              <a:endCxn id="526" idx="1"/>
            </p:cNvCxnSpPr>
            <p:nvPr/>
          </p:nvCxnSpPr>
          <p:spPr>
            <a:xfrm>
              <a:off x="586847" y="4566749"/>
              <a:ext cx="93900" cy="549300"/>
            </a:xfrm>
            <a:prstGeom prst="bentConnector3">
              <a:avLst>
                <a:gd fmla="val -191855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6" name="Google Shape;526;p28"/>
            <p:cNvSpPr/>
            <p:nvPr/>
          </p:nvSpPr>
          <p:spPr>
            <a:xfrm>
              <a:off x="680742" y="4885777"/>
              <a:ext cx="26574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Century Gothic"/>
                  <a:ea typeface="Century Gothic"/>
                  <a:cs typeface="Century Gothic"/>
                  <a:sym typeface="Century Gothic"/>
                </a:rPr>
                <a:t>Leptin: </a:t>
              </a:r>
              <a:r>
                <a:rPr lang="en" sz="900">
                  <a:latin typeface="Century Gothic"/>
                  <a:ea typeface="Century Gothic"/>
                  <a:cs typeface="Century Gothic"/>
                  <a:sym typeface="Century Gothic"/>
                </a:rPr>
                <a:t>decreases appetite, increases energy expenditure, helps in weight loss, it’s enhanced in well-fed state.</a:t>
              </a:r>
              <a:endParaRPr sz="9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680743" y="5457071"/>
              <a:ext cx="26574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Adiponectin: </a:t>
              </a: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promotes oxidation and uptake of FA &amp; glucose by muscle &amp; liver, blocks gluconeogenesis &amp; FA synthesis, increases sensitivity to insulin, improves glucose tolerance.</a:t>
              </a:r>
              <a:endParaRPr b="1" sz="400"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528" name="Google Shape;528;p28"/>
            <p:cNvCxnSpPr>
              <a:stCxn id="524" idx="1"/>
              <a:endCxn id="527" idx="1"/>
            </p:cNvCxnSpPr>
            <p:nvPr/>
          </p:nvCxnSpPr>
          <p:spPr>
            <a:xfrm>
              <a:off x="586847" y="4566749"/>
              <a:ext cx="93900" cy="1120800"/>
            </a:xfrm>
            <a:prstGeom prst="bentConnector3">
              <a:avLst>
                <a:gd fmla="val -191855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9" name="Google Shape;529;p28"/>
            <p:cNvCxnSpPr>
              <a:stCxn id="524" idx="1"/>
              <a:endCxn id="530" idx="1"/>
            </p:cNvCxnSpPr>
            <p:nvPr/>
          </p:nvCxnSpPr>
          <p:spPr>
            <a:xfrm>
              <a:off x="586847" y="4566749"/>
              <a:ext cx="93900" cy="1692000"/>
            </a:xfrm>
            <a:prstGeom prst="bentConnector3">
              <a:avLst>
                <a:gd fmla="val -191855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0" name="Google Shape;530;p28"/>
            <p:cNvSpPr/>
            <p:nvPr/>
          </p:nvSpPr>
          <p:spPr>
            <a:xfrm>
              <a:off x="680743" y="6028378"/>
              <a:ext cx="26574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Ghrelin: </a:t>
              </a: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stimulates appetite, increases food intake, decreases energy expenditure and fat catabolism, it’s enhanced in starvation &amp; weight loss.</a:t>
              </a:r>
              <a:endParaRPr b="1" sz="4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680743" y="6615864"/>
              <a:ext cx="26574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Cholecystokinin: </a:t>
              </a: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released after a meal, sends satiety signals to the brain.</a:t>
              </a:r>
              <a:endParaRPr b="1" sz="900"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532" name="Google Shape;532;p28"/>
            <p:cNvCxnSpPr>
              <a:stCxn id="524" idx="1"/>
              <a:endCxn id="531" idx="1"/>
            </p:cNvCxnSpPr>
            <p:nvPr/>
          </p:nvCxnSpPr>
          <p:spPr>
            <a:xfrm>
              <a:off x="586847" y="4566749"/>
              <a:ext cx="93900" cy="2279400"/>
            </a:xfrm>
            <a:prstGeom prst="bentConnector3">
              <a:avLst>
                <a:gd fmla="val -191855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3" name="Google Shape;533;p28"/>
            <p:cNvCxnSpPr>
              <a:stCxn id="524" idx="1"/>
              <a:endCxn id="534" idx="1"/>
            </p:cNvCxnSpPr>
            <p:nvPr/>
          </p:nvCxnSpPr>
          <p:spPr>
            <a:xfrm>
              <a:off x="586847" y="4566749"/>
              <a:ext cx="93900" cy="2866800"/>
            </a:xfrm>
            <a:prstGeom prst="bentConnector3">
              <a:avLst>
                <a:gd fmla="val -191855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4" name="Google Shape;534;p28"/>
            <p:cNvSpPr/>
            <p:nvPr/>
          </p:nvSpPr>
          <p:spPr>
            <a:xfrm>
              <a:off x="680742" y="7203349"/>
              <a:ext cx="26574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Insulin: </a:t>
              </a: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suppresses appetite &amp; promotes metabolism.</a:t>
              </a:r>
              <a:endPara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35" name="Google Shape;535;p28"/>
          <p:cNvSpPr/>
          <p:nvPr/>
        </p:nvSpPr>
        <p:spPr>
          <a:xfrm>
            <a:off x="8822459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4C93D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9"/>
          <p:cNvSpPr txBox="1"/>
          <p:nvPr/>
        </p:nvSpPr>
        <p:spPr>
          <a:xfrm>
            <a:off x="45720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MCQs :</a:t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CORRECT about Leptin hormone: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increases the appetite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decreases the energy expenditure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it’s suppressed in starvation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bd gene mutation cause Leptin resistance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CORRECT about Adiponectin hormone: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 level is seen in diabetes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improves glucose tolerance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block oxidation of fatty acids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promote gluconeogenesis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hormones decrease the energy expenditure: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CCK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Insulin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Leptin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Ghrelin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man’s BMI is 36.9 what grade of obese is he according to the measurement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II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III    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IIII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Modest weight gain or loss in non obese person effects: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size and not the number of adipose tissue  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number  and not the size of adipose tissue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none of the above                                 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Abdominal fat is: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large cells                    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subcutaneous and visceral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Subcutaneous only    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effect on liver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29"/>
          <p:cNvSpPr txBox="1"/>
          <p:nvPr/>
        </p:nvSpPr>
        <p:spPr>
          <a:xfrm>
            <a:off x="6002745" y="685549"/>
            <a:ext cx="3058800" cy="254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3 adipokines secreted by the adipocytes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3 metabolic changes that happens is obesity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the difference between subcutaneous fat and visceral fat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the different anatomical fat deposition and the risks associated with each one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29"/>
          <p:cNvSpPr txBox="1"/>
          <p:nvPr/>
        </p:nvSpPr>
        <p:spPr>
          <a:xfrm>
            <a:off x="5885450" y="3283676"/>
            <a:ext cx="1977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29"/>
          <p:cNvSpPr txBox="1"/>
          <p:nvPr/>
        </p:nvSpPr>
        <p:spPr>
          <a:xfrm>
            <a:off x="5829800" y="3988642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29"/>
          <p:cNvSpPr txBox="1"/>
          <p:nvPr/>
        </p:nvSpPr>
        <p:spPr>
          <a:xfrm>
            <a:off x="6002750" y="4264950"/>
            <a:ext cx="3058800" cy="80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600"/>
              <a:buFont typeface="Century Gothic"/>
              <a:buAutoNum type="arabicParenR"/>
            </a:pPr>
            <a:r>
              <a:rPr lang="en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Leptin, adiponectin and resistin.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32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Dyslipidemia. Glucose intolerance and Insulin resistance.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32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" sz="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action="ppaction://hlinksldjump" r:id="rId3"/>
              </a:rPr>
              <a:t>Slide No.4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3200" lvl="0" marL="254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" sz="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action="ppaction://hlinksldjump" r:id="rId4"/>
              </a:rPr>
              <a:t>Slide No.4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29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Quiz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6" name="Google Shape;546;p29"/>
          <p:cNvSpPr txBox="1"/>
          <p:nvPr/>
        </p:nvSpPr>
        <p:spPr>
          <a:xfrm>
            <a:off x="6002750" y="3559974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   C      2)    B      3)   D       4) B     5) A   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B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0"/>
          <p:cNvSpPr txBox="1"/>
          <p:nvPr/>
        </p:nvSpPr>
        <p:spPr>
          <a:xfrm>
            <a:off x="181500" y="1623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30"/>
          <p:cNvSpPr txBox="1"/>
          <p:nvPr/>
        </p:nvSpPr>
        <p:spPr>
          <a:xfrm>
            <a:off x="203168" y="1370750"/>
            <a:ext cx="1931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Ajeed Al-Rashoud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Leena Alnassar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30"/>
          <p:cNvSpPr txBox="1"/>
          <p:nvPr/>
        </p:nvSpPr>
        <p:spPr>
          <a:xfrm>
            <a:off x="338925" y="4592725"/>
            <a:ext cx="1659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0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0"/>
          <p:cNvSpPr txBox="1"/>
          <p:nvPr/>
        </p:nvSpPr>
        <p:spPr>
          <a:xfrm>
            <a:off x="5230688" y="6513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doesn’t kill you makes you stronger.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-"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Kelly Clarkson 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30"/>
          <p:cNvSpPr txBox="1"/>
          <p:nvPr/>
        </p:nvSpPr>
        <p:spPr>
          <a:xfrm>
            <a:off x="181500" y="969850"/>
            <a:ext cx="1454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8" name="Google Shape;5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30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562" name="Google Shape;562;p30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30"/>
          <p:cNvSpPr txBox="1"/>
          <p:nvPr/>
        </p:nvSpPr>
        <p:spPr>
          <a:xfrm>
            <a:off x="2632500" y="4592725"/>
            <a:ext cx="2159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30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Boys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3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63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04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30"/>
          <p:cNvSpPr/>
          <p:nvPr/>
        </p:nvSpPr>
        <p:spPr>
          <a:xfrm>
            <a:off x="338924" y="1411756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0"/>
          <p:cNvSpPr txBox="1"/>
          <p:nvPr/>
        </p:nvSpPr>
        <p:spPr>
          <a:xfrm>
            <a:off x="2277338" y="13705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Fares Aldokhayel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338928" y="2474545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595934" y="1321563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595930" y="91950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463144" y="298475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595929" y="17594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595930" y="21848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875020" y="860400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434343"/>
                </a:solidFill>
              </a:rPr>
              <a:t>Define and characterize obesity in terms of BMI and risk factors.</a:t>
            </a:r>
            <a:endParaRPr b="1"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73625" y="1256014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434343"/>
                </a:solidFill>
              </a:rPr>
              <a:t>Compare the anatomic and biochemical differences in fat deposition.</a:t>
            </a:r>
            <a:endParaRPr b="1"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75020" y="1690053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434343"/>
                </a:solidFill>
              </a:rPr>
              <a:t>Understand the role of adipocytes in fat storage and release of hormones.</a:t>
            </a:r>
            <a:endParaRPr b="1"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75020" y="2144804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434343"/>
                </a:solidFill>
              </a:rPr>
              <a:t>Discuss the hormonal control of obesity by leptin, adiponectin and other hormones.</a:t>
            </a:r>
            <a:endParaRPr b="1"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6" name="Google Shape;106;p20"/>
          <p:cNvGrpSpPr/>
          <p:nvPr/>
        </p:nvGrpSpPr>
        <p:grpSpPr>
          <a:xfrm>
            <a:off x="131008" y="393496"/>
            <a:ext cx="332129" cy="320266"/>
            <a:chOff x="5961125" y="1623900"/>
            <a:chExt cx="427450" cy="448175"/>
          </a:xfrm>
        </p:grpSpPr>
        <p:sp>
          <p:nvSpPr>
            <p:cNvPr id="107" name="Google Shape;107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4" name="Google Shape;114;p20"/>
          <p:cNvSpPr txBox="1"/>
          <p:nvPr/>
        </p:nvSpPr>
        <p:spPr>
          <a:xfrm>
            <a:off x="534759" y="3033563"/>
            <a:ext cx="2087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Overview:</a:t>
            </a:r>
            <a:endParaRPr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263603" y="3077967"/>
            <a:ext cx="290338" cy="282179"/>
            <a:chOff x="3951850" y="2985350"/>
            <a:chExt cx="407950" cy="416500"/>
          </a:xfrm>
        </p:grpSpPr>
        <p:sp>
          <p:nvSpPr>
            <p:cNvPr id="116" name="Google Shape;116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875020" y="3446596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Introduction &amp; Body Mass Index (BMI).</a:t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75020" y="3999048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Types of fat deposition in the body &amp; Metabolic changes in obesity.</a:t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875020" y="4532450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Adipocytes (fat cells) and weight gain &amp; Hormones in obesity &amp; Treatment options.</a:t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610517" y="35236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610517" y="40426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610517" y="45616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610530" y="2572163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893965" y="2532118"/>
            <a:ext cx="5899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434343"/>
                </a:solidFill>
              </a:rPr>
              <a:t>Discuss the management and treatment options for obesity.</a:t>
            </a:r>
            <a:endParaRPr b="1"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1950" y="1252325"/>
            <a:ext cx="842050" cy="20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1252325"/>
            <a:ext cx="1059500" cy="206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21"/>
          <p:cNvGraphicFramePr/>
          <p:nvPr/>
        </p:nvGraphicFramePr>
        <p:xfrm>
          <a:off x="4878950" y="12039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{23C40E7C-6D1B-406C-A9A0-7E03AF4A4C5C}</a:tableStyleId>
              </a:tblPr>
              <a:tblGrid>
                <a:gridCol w="999275"/>
                <a:gridCol w="685175"/>
                <a:gridCol w="564575"/>
              </a:tblGrid>
              <a:tr h="2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BMI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GRADE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2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UNDERWEIGHT 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≤ 18.5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</a:tr>
              <a:tr h="2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18.5 - 24.9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</a:tr>
              <a:tr h="2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OVERWEIGHT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25.0 - 29.9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</a:tr>
              <a:tr h="2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OBESE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30.0 - 34.9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</a:tr>
              <a:tr h="2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OBESE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35.0 - 39.9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</a:tr>
              <a:tr h="2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HIGHLY OBESE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≥ 40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III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F3F3F3"/>
                        </a:gs>
                      </a:gsLst>
                      <a:lin ang="2700006" scaled="0"/>
                    </a:gradFill>
                  </a:tcPr>
                </a:tc>
              </a:tr>
            </a:tbl>
          </a:graphicData>
        </a:graphic>
      </p:graphicFrame>
      <p:sp>
        <p:nvSpPr>
          <p:cNvPr id="137" name="Google Shape;137;p21"/>
          <p:cNvSpPr txBox="1"/>
          <p:nvPr/>
        </p:nvSpPr>
        <p:spPr>
          <a:xfrm>
            <a:off x="0" y="3526975"/>
            <a:ext cx="91440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Obesity is associated with a high risk of: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8" name="Google Shape;138;p21"/>
          <p:cNvCxnSpPr/>
          <p:nvPr/>
        </p:nvCxnSpPr>
        <p:spPr>
          <a:xfrm flipH="1" rot="10800000">
            <a:off x="-60500" y="4065575"/>
            <a:ext cx="9204600" cy="60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miter lim="800000"/>
            <a:headEnd len="sm" w="sm" type="none"/>
            <a:tailEnd len="med" w="med" type="none"/>
          </a:ln>
        </p:spPr>
      </p:cxnSp>
      <p:sp>
        <p:nvSpPr>
          <p:cNvPr id="139" name="Google Shape;139;p21"/>
          <p:cNvSpPr/>
          <p:nvPr/>
        </p:nvSpPr>
        <p:spPr>
          <a:xfrm>
            <a:off x="3849328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4969172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6089016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7208862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489797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1609641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2729484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360000" y="4327914"/>
            <a:ext cx="516300" cy="3069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2579995" y="4328051"/>
            <a:ext cx="516300" cy="3069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21"/>
          <p:cNvCxnSpPr>
            <a:stCxn id="147" idx="0"/>
            <a:endCxn id="145" idx="4"/>
          </p:cNvCxnSpPr>
          <p:nvPr/>
        </p:nvCxnSpPr>
        <p:spPr>
          <a:xfrm rot="10800000">
            <a:off x="2837845" y="4106951"/>
            <a:ext cx="300" cy="221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49" name="Google Shape;149;p21"/>
          <p:cNvSpPr/>
          <p:nvPr/>
        </p:nvSpPr>
        <p:spPr>
          <a:xfrm>
            <a:off x="4819691" y="4328384"/>
            <a:ext cx="516300" cy="3069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1"/>
          <p:cNvCxnSpPr>
            <a:stCxn id="149" idx="0"/>
            <a:endCxn id="140" idx="4"/>
          </p:cNvCxnSpPr>
          <p:nvPr/>
        </p:nvCxnSpPr>
        <p:spPr>
          <a:xfrm rot="10800000">
            <a:off x="5077541" y="4106984"/>
            <a:ext cx="300" cy="221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1" name="Google Shape;151;p21"/>
          <p:cNvSpPr/>
          <p:nvPr/>
        </p:nvSpPr>
        <p:spPr>
          <a:xfrm>
            <a:off x="7037986" y="4328717"/>
            <a:ext cx="516300" cy="3069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1"/>
          <p:cNvCxnSpPr>
            <a:stCxn id="153" idx="0"/>
            <a:endCxn id="142" idx="4"/>
          </p:cNvCxnSpPr>
          <p:nvPr/>
        </p:nvCxnSpPr>
        <p:spPr>
          <a:xfrm rot="10800000">
            <a:off x="7317312" y="4107025"/>
            <a:ext cx="4200" cy="218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4" name="Google Shape;154;p21"/>
          <p:cNvSpPr/>
          <p:nvPr/>
        </p:nvSpPr>
        <p:spPr>
          <a:xfrm>
            <a:off x="1460148" y="4546115"/>
            <a:ext cx="516300" cy="306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21"/>
          <p:cNvCxnSpPr>
            <a:stCxn id="154" idx="0"/>
          </p:cNvCxnSpPr>
          <p:nvPr/>
        </p:nvCxnSpPr>
        <p:spPr>
          <a:xfrm rot="10800000">
            <a:off x="1718298" y="4119815"/>
            <a:ext cx="0" cy="4263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6" name="Google Shape;156;p21"/>
          <p:cNvSpPr/>
          <p:nvPr/>
        </p:nvSpPr>
        <p:spPr>
          <a:xfrm>
            <a:off x="3699843" y="4545039"/>
            <a:ext cx="516300" cy="3069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1"/>
          <p:cNvCxnSpPr>
            <a:stCxn id="156" idx="0"/>
          </p:cNvCxnSpPr>
          <p:nvPr/>
        </p:nvCxnSpPr>
        <p:spPr>
          <a:xfrm flipH="1" rot="10800000">
            <a:off x="3957993" y="4126839"/>
            <a:ext cx="7800" cy="4182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8" name="Google Shape;158;p21"/>
          <p:cNvSpPr/>
          <p:nvPr/>
        </p:nvSpPr>
        <p:spPr>
          <a:xfrm>
            <a:off x="5939514" y="4543943"/>
            <a:ext cx="516300" cy="3069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1"/>
          <p:cNvCxnSpPr>
            <a:stCxn id="158" idx="0"/>
          </p:cNvCxnSpPr>
          <p:nvPr/>
        </p:nvCxnSpPr>
        <p:spPr>
          <a:xfrm rot="10800000">
            <a:off x="6195864" y="4126043"/>
            <a:ext cx="1800" cy="4179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0" name="Google Shape;160;p21"/>
          <p:cNvCxnSpPr>
            <a:stCxn id="161" idx="0"/>
            <a:endCxn id="143" idx="4"/>
          </p:cNvCxnSpPr>
          <p:nvPr/>
        </p:nvCxnSpPr>
        <p:spPr>
          <a:xfrm flipH="1" rot="10800000">
            <a:off x="589247" y="4107025"/>
            <a:ext cx="9000" cy="2139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2" name="Google Shape;162;p21"/>
          <p:cNvSpPr/>
          <p:nvPr/>
        </p:nvSpPr>
        <p:spPr>
          <a:xfrm>
            <a:off x="8229272" y="4023325"/>
            <a:ext cx="216900" cy="837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8082059" y="4461841"/>
            <a:ext cx="516300" cy="3069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21"/>
          <p:cNvCxnSpPr/>
          <p:nvPr/>
        </p:nvCxnSpPr>
        <p:spPr>
          <a:xfrm rot="10800000">
            <a:off x="8335911" y="4102580"/>
            <a:ext cx="3300" cy="371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5" name="Google Shape;165;p21"/>
          <p:cNvSpPr txBox="1"/>
          <p:nvPr/>
        </p:nvSpPr>
        <p:spPr>
          <a:xfrm>
            <a:off x="86450" y="4651429"/>
            <a:ext cx="1132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Diabetes mellitus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089198" y="4854776"/>
            <a:ext cx="13392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Hypercholesterolemia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2271896" y="4674142"/>
            <a:ext cx="1132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plasma triglycerides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395594" y="4854238"/>
            <a:ext cx="1132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Hypertension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4533691" y="4694838"/>
            <a:ext cx="1132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Heart disease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5639139" y="4853680"/>
            <a:ext cx="1132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Cancer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6730549" y="4694838"/>
            <a:ext cx="1132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Gallstones,arthritis, gout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7771310" y="4787133"/>
            <a:ext cx="1132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Mortality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200" y="4334308"/>
            <a:ext cx="335174" cy="26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3495" y="4373682"/>
            <a:ext cx="249300" cy="195167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0797" y="4557976"/>
            <a:ext cx="335174" cy="26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33993" y="4577704"/>
            <a:ext cx="335163" cy="26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4091" y="4329695"/>
            <a:ext cx="392340" cy="30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9188" y="4557976"/>
            <a:ext cx="335174" cy="26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27986" y="4338150"/>
            <a:ext cx="335174" cy="26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61184" y="4481882"/>
            <a:ext cx="335174" cy="262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1300775" y="27750"/>
            <a:ext cx="6691500" cy="417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Obesity</a:t>
            </a:r>
            <a:endParaRPr b="1" sz="2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417513" y="635250"/>
            <a:ext cx="2595600" cy="392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disorder of body weight regulatory systems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3151413" y="493700"/>
            <a:ext cx="2991000" cy="392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 accumulation of excess body fat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6280713" y="635250"/>
            <a:ext cx="2452200" cy="392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&gt;20% of normal body weight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5" name="Google Shape;185;p21"/>
          <p:cNvCxnSpPr>
            <a:stCxn id="181" idx="3"/>
            <a:endCxn id="184" idx="3"/>
          </p:cNvCxnSpPr>
          <p:nvPr/>
        </p:nvCxnSpPr>
        <p:spPr>
          <a:xfrm>
            <a:off x="7992275" y="236700"/>
            <a:ext cx="740700" cy="594900"/>
          </a:xfrm>
          <a:prstGeom prst="curvedConnector3">
            <a:avLst>
              <a:gd fmla="val 13214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1"/>
          <p:cNvCxnSpPr>
            <a:stCxn id="181" idx="1"/>
            <a:endCxn id="182" idx="1"/>
          </p:cNvCxnSpPr>
          <p:nvPr/>
        </p:nvCxnSpPr>
        <p:spPr>
          <a:xfrm flipH="1">
            <a:off x="417575" y="236700"/>
            <a:ext cx="883200" cy="594900"/>
          </a:xfrm>
          <a:prstGeom prst="curvedConnector3">
            <a:avLst>
              <a:gd fmla="val 12696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1"/>
          <p:cNvCxnSpPr>
            <a:stCxn id="181" idx="2"/>
            <a:endCxn id="183" idx="0"/>
          </p:cNvCxnSpPr>
          <p:nvPr/>
        </p:nvCxnSpPr>
        <p:spPr>
          <a:xfrm flipH="1" rot="-5400000">
            <a:off x="4622825" y="469350"/>
            <a:ext cx="48000" cy="600"/>
          </a:xfrm>
          <a:prstGeom prst="curvedConnector3">
            <a:avLst>
              <a:gd fmla="val 5005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Google Shape;18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28600" y="54000"/>
            <a:ext cx="335150" cy="39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1"/>
          <p:cNvGrpSpPr/>
          <p:nvPr/>
        </p:nvGrpSpPr>
        <p:grpSpPr>
          <a:xfrm>
            <a:off x="64750" y="1596328"/>
            <a:ext cx="1757734" cy="1342877"/>
            <a:chOff x="899591" y="1902000"/>
            <a:chExt cx="1250700" cy="1250700"/>
          </a:xfrm>
        </p:grpSpPr>
        <p:sp>
          <p:nvSpPr>
            <p:cNvPr id="190" name="Google Shape;190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2" name="Google Shape;192;p21"/>
          <p:cNvCxnSpPr/>
          <p:nvPr/>
        </p:nvCxnSpPr>
        <p:spPr>
          <a:xfrm flipH="1" rot="10800000">
            <a:off x="1352750" y="1365242"/>
            <a:ext cx="1295400" cy="7314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rgbClr val="6D9EEB"/>
            </a:solidFill>
            <a:prstDash val="solid"/>
            <a:miter lim="800000"/>
            <a:headEnd len="med" w="med" type="none"/>
            <a:tailEnd len="sm" w="sm" type="oval"/>
          </a:ln>
        </p:spPr>
      </p:cxnSp>
      <p:cxnSp>
        <p:nvCxnSpPr>
          <p:cNvPr id="193" name="Google Shape;193;p21"/>
          <p:cNvCxnSpPr/>
          <p:nvPr/>
        </p:nvCxnSpPr>
        <p:spPr>
          <a:xfrm>
            <a:off x="1352750" y="2475883"/>
            <a:ext cx="1295400" cy="7452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rgbClr val="6D9EEB"/>
            </a:solidFill>
            <a:prstDash val="solid"/>
            <a:miter lim="800000"/>
            <a:headEnd len="med" w="med" type="none"/>
            <a:tailEnd len="sm" w="sm" type="oval"/>
          </a:ln>
        </p:spPr>
      </p:cxnSp>
      <p:cxnSp>
        <p:nvCxnSpPr>
          <p:cNvPr id="194" name="Google Shape;194;p21"/>
          <p:cNvCxnSpPr/>
          <p:nvPr/>
        </p:nvCxnSpPr>
        <p:spPr>
          <a:xfrm>
            <a:off x="1398350" y="2286632"/>
            <a:ext cx="1249800" cy="6600"/>
          </a:xfrm>
          <a:prstGeom prst="straightConnector1">
            <a:avLst/>
          </a:prstGeom>
          <a:noFill/>
          <a:ln cap="flat" cmpd="sng" w="22225">
            <a:solidFill>
              <a:srgbClr val="6D9EEB"/>
            </a:solidFill>
            <a:prstDash val="solid"/>
            <a:miter lim="800000"/>
            <a:headEnd len="med" w="med" type="none"/>
            <a:tailEnd len="sm" w="sm" type="oval"/>
          </a:ln>
        </p:spPr>
      </p:cxnSp>
      <p:sp>
        <p:nvSpPr>
          <p:cNvPr id="195" name="Google Shape;195;p21"/>
          <p:cNvSpPr txBox="1"/>
          <p:nvPr/>
        </p:nvSpPr>
        <p:spPr>
          <a:xfrm>
            <a:off x="655150" y="1942350"/>
            <a:ext cx="729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3F3F"/>
                </a:solidFill>
                <a:latin typeface="Comfortaa"/>
                <a:ea typeface="Comfortaa"/>
                <a:cs typeface="Comfortaa"/>
                <a:sym typeface="Comfortaa"/>
              </a:rPr>
              <a:t>Body Mass Index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7600" y="2114316"/>
            <a:ext cx="306900" cy="3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2653275" y="1141050"/>
            <a:ext cx="18630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BMI is an </a:t>
            </a: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measure of obesity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2637300" y="1994475"/>
            <a:ext cx="20748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Correlates height, weight and amount of body fat in an individual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2653275" y="2970800"/>
            <a:ext cx="21663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High BMI is associated with increased mortality risk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77850" y="1258000"/>
            <a:ext cx="624525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/>
          <p:nvPr/>
        </p:nvSpPr>
        <p:spPr>
          <a:xfrm>
            <a:off x="8822470" y="1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/>
        </p:nvSpPr>
        <p:spPr>
          <a:xfrm>
            <a:off x="0" y="-24400"/>
            <a:ext cx="9169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Anatomic Differences in Fat Deposition:</a:t>
            </a:r>
            <a:endParaRPr u="sng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1592472" y="2170130"/>
            <a:ext cx="441300" cy="2796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8" name="Google Shape;208;p22"/>
          <p:cNvGrpSpPr/>
          <p:nvPr/>
        </p:nvGrpSpPr>
        <p:grpSpPr>
          <a:xfrm>
            <a:off x="1543788" y="2139832"/>
            <a:ext cx="537281" cy="340949"/>
            <a:chOff x="3800748" y="2997010"/>
            <a:chExt cx="1525500" cy="1525500"/>
          </a:xfrm>
        </p:grpSpPr>
        <p:sp>
          <p:nvSpPr>
            <p:cNvPr id="209" name="Google Shape;209;p22"/>
            <p:cNvSpPr/>
            <p:nvPr/>
          </p:nvSpPr>
          <p:spPr>
            <a:xfrm rot="1799853">
              <a:off x="4023446" y="3219606"/>
              <a:ext cx="1080080" cy="108008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 rot="-2519659">
              <a:off x="4023410" y="3219671"/>
              <a:ext cx="1080177" cy="1080177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 rot="-6900379">
              <a:off x="4023315" y="3219556"/>
              <a:ext cx="1080152" cy="1080152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 rot="10440359">
              <a:off x="4023362" y="3219479"/>
              <a:ext cx="1080206" cy="1080206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 rot="6120351">
              <a:off x="4023241" y="3219544"/>
              <a:ext cx="1080229" cy="1080229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4" name="Google Shape;214;p22"/>
          <p:cNvGrpSpPr/>
          <p:nvPr/>
        </p:nvGrpSpPr>
        <p:grpSpPr>
          <a:xfrm>
            <a:off x="955852" y="1799904"/>
            <a:ext cx="1743059" cy="1066635"/>
            <a:chOff x="2054844" y="1474556"/>
            <a:chExt cx="5050882" cy="4870481"/>
          </a:xfrm>
        </p:grpSpPr>
        <p:grpSp>
          <p:nvGrpSpPr>
            <p:cNvPr id="215" name="Google Shape;215;p22"/>
            <p:cNvGrpSpPr/>
            <p:nvPr/>
          </p:nvGrpSpPr>
          <p:grpSpPr>
            <a:xfrm rot="3599883">
              <a:off x="4888224" y="1768849"/>
              <a:ext cx="1261749" cy="1898473"/>
              <a:chOff x="3970237" y="1678193"/>
              <a:chExt cx="1091921" cy="1642943"/>
            </a:xfrm>
          </p:grpSpPr>
          <p:sp>
            <p:nvSpPr>
              <p:cNvPr id="216" name="Google Shape;216;p22"/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4136683" y="1760831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18" name="Google Shape;218;p22"/>
            <p:cNvGrpSpPr/>
            <p:nvPr/>
          </p:nvGrpSpPr>
          <p:grpSpPr>
            <a:xfrm rot="-900043">
              <a:off x="3184682" y="1605504"/>
              <a:ext cx="1261801" cy="1898551"/>
              <a:chOff x="3954829" y="1674065"/>
              <a:chExt cx="1091921" cy="1642943"/>
            </a:xfrm>
          </p:grpSpPr>
          <p:sp>
            <p:nvSpPr>
              <p:cNvPr id="219" name="Google Shape;219;p22"/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4121275" y="1756703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21" name="Google Shape;221;p22"/>
            <p:cNvGrpSpPr/>
            <p:nvPr/>
          </p:nvGrpSpPr>
          <p:grpSpPr>
            <a:xfrm rot="-4499957">
              <a:off x="2504167" y="3011192"/>
              <a:ext cx="1261801" cy="1898551"/>
              <a:chOff x="3880957" y="1643161"/>
              <a:chExt cx="1091921" cy="1642943"/>
            </a:xfrm>
          </p:grpSpPr>
          <p:sp>
            <p:nvSpPr>
              <p:cNvPr id="222" name="Google Shape;222;p22"/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4047404" y="1725799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24" name="Google Shape;224;p22"/>
            <p:cNvGrpSpPr/>
            <p:nvPr/>
          </p:nvGrpSpPr>
          <p:grpSpPr>
            <a:xfrm rot="-8999883">
              <a:off x="3694494" y="4258298"/>
              <a:ext cx="1261749" cy="1898473"/>
              <a:chOff x="3906991" y="1595327"/>
              <a:chExt cx="1091921" cy="1642943"/>
            </a:xfrm>
          </p:grpSpPr>
          <p:sp>
            <p:nvSpPr>
              <p:cNvPr id="225" name="Google Shape;225;p22"/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4073437" y="1677965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27" name="Google Shape;227;p22"/>
            <p:cNvGrpSpPr/>
            <p:nvPr/>
          </p:nvGrpSpPr>
          <p:grpSpPr>
            <a:xfrm rot="7200117">
              <a:off x="5337349" y="3276291"/>
              <a:ext cx="1261749" cy="1898473"/>
              <a:chOff x="3983024" y="1653099"/>
              <a:chExt cx="1091921" cy="1642943"/>
            </a:xfrm>
          </p:grpSpPr>
          <p:sp>
            <p:nvSpPr>
              <p:cNvPr id="228" name="Google Shape;228;p22"/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4149466" y="1735740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30" name="Google Shape;230;p22"/>
          <p:cNvSpPr txBox="1"/>
          <p:nvPr/>
        </p:nvSpPr>
        <p:spPr>
          <a:xfrm>
            <a:off x="-159900" y="2188880"/>
            <a:ext cx="11118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Insulin resistance</a:t>
            </a:r>
            <a:endParaRPr i="0" sz="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344461" y="1856806"/>
            <a:ext cx="8811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Hypertension</a:t>
            </a:r>
            <a:endParaRPr i="0" sz="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44466" y="2651433"/>
            <a:ext cx="1111800" cy="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Diabetes</a:t>
            </a:r>
            <a:endParaRPr i="0" sz="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2511226" y="1923661"/>
            <a:ext cx="13443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Coronary heart disease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2660234" y="2388595"/>
            <a:ext cx="7950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Dyslipidemia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325" y="1089400"/>
            <a:ext cx="906550" cy="15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2374250" y="255200"/>
            <a:ext cx="40155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(Health risks depend on the pattern of fat deposition)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2351" y="1105475"/>
            <a:ext cx="906550" cy="15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/>
        </p:nvSpPr>
        <p:spPr>
          <a:xfrm>
            <a:off x="197625" y="2907900"/>
            <a:ext cx="3355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Different Fat Depots in The Body</a:t>
            </a:r>
            <a:endParaRPr u="sng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39" name="Google Shape;239;p22"/>
          <p:cNvGraphicFramePr/>
          <p:nvPr/>
        </p:nvGraphicFramePr>
        <p:xfrm>
          <a:off x="35434" y="3350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{23C40E7C-6D1B-406C-A9A0-7E03AF4A4C5C}</a:tableStyleId>
              </a:tblPr>
              <a:tblGrid>
                <a:gridCol w="1806075"/>
                <a:gridCol w="1796925"/>
              </a:tblGrid>
              <a:tr h="343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Subcutaneous Fat</a:t>
                      </a:r>
                      <a:endParaRPr b="1" sz="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Visceral Fat</a:t>
                      </a:r>
                      <a:endParaRPr b="1" sz="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66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fat stored just under the skin in the abdominal and gluteal-femoral  region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Composed of omental and mesenteric fat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Constitutes  80-90% of the total fat in the body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 in close association with digestive tract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40" name="Google Shape;240;p22"/>
          <p:cNvCxnSpPr/>
          <p:nvPr/>
        </p:nvCxnSpPr>
        <p:spPr>
          <a:xfrm rot="10800000">
            <a:off x="-12600" y="2907888"/>
            <a:ext cx="9169200" cy="69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41" name="Google Shape;241;p22"/>
          <p:cNvPicPr preferRelativeResize="0"/>
          <p:nvPr/>
        </p:nvPicPr>
        <p:blipFill rotWithShape="1">
          <a:blip r:embed="rId5">
            <a:alphaModFix/>
          </a:blip>
          <a:srcRect b="5523" l="23706" r="6853" t="20441"/>
          <a:stretch/>
        </p:blipFill>
        <p:spPr>
          <a:xfrm>
            <a:off x="3672450" y="3321500"/>
            <a:ext cx="795000" cy="7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2450" y="4099500"/>
            <a:ext cx="839100" cy="84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22"/>
          <p:cNvGraphicFramePr/>
          <p:nvPr/>
        </p:nvGraphicFramePr>
        <p:xfrm>
          <a:off x="4680867" y="33536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{23C40E7C-6D1B-406C-A9A0-7E03AF4A4C5C}</a:tableStyleId>
              </a:tblPr>
              <a:tblGrid>
                <a:gridCol w="2218425"/>
                <a:gridCol w="2207200"/>
              </a:tblGrid>
              <a:tr h="32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Abdominal Fat</a:t>
                      </a:r>
                      <a:endParaRPr b="1" sz="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Gluteal Fat</a:t>
                      </a:r>
                      <a:endParaRPr b="1" sz="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1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Smaller cells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Larger cells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 responsive to hormones  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(both visceral and subcutaneous)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responsive (subcutaneous)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Release substances via portal vein to the liver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Release substances to circulation with no effect on the liver 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" name="Google Shape;244;p22"/>
          <p:cNvSpPr txBox="1"/>
          <p:nvPr/>
        </p:nvSpPr>
        <p:spPr>
          <a:xfrm>
            <a:off x="4885938" y="2944013"/>
            <a:ext cx="40155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Biochemical Differences in Fat Deposits</a:t>
            </a:r>
            <a:endParaRPr b="1">
              <a:solidFill>
                <a:srgbClr val="3C78D8"/>
              </a:solidFill>
            </a:endParaRPr>
          </a:p>
        </p:txBody>
      </p:sp>
      <p:pic>
        <p:nvPicPr>
          <p:cNvPr id="245" name="Google Shape;24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9034" y="2222176"/>
            <a:ext cx="196579" cy="1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6826" y="1862405"/>
            <a:ext cx="235249" cy="1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5090" y="1942550"/>
            <a:ext cx="235249" cy="17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0940" y="2358003"/>
            <a:ext cx="251098" cy="1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05970" y="2567169"/>
            <a:ext cx="251104" cy="18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38796" y="2252038"/>
            <a:ext cx="136800" cy="11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5850" y="-100"/>
            <a:ext cx="380401" cy="3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204" y="622629"/>
            <a:ext cx="251100" cy="2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/>
        </p:nvSpPr>
        <p:spPr>
          <a:xfrm>
            <a:off x="290925" y="598100"/>
            <a:ext cx="40155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Android, “apple-shaped”, or upper body obesity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5284250" y="622625"/>
            <a:ext cx="36888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Gynoid, “pear-shaped”, or lower body obesity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129675" y="929000"/>
            <a:ext cx="3189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excess body fat deposited in the </a:t>
            </a: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abdominal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area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95300" y="658175"/>
            <a:ext cx="251100" cy="2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2"/>
          <p:cNvSpPr txBox="1"/>
          <p:nvPr/>
        </p:nvSpPr>
        <p:spPr>
          <a:xfrm>
            <a:off x="787875" y="1471900"/>
            <a:ext cx="20790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Associated risk factors are: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5178075" y="929000"/>
            <a:ext cx="3024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Fat deposited around the </a:t>
            </a: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hips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gluteal  region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Associated risks are lower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/>
          <p:nvPr/>
        </p:nvSpPr>
        <p:spPr>
          <a:xfrm>
            <a:off x="327225" y="1003475"/>
            <a:ext cx="6643200" cy="122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Triacylglycerols (fats) are deposited in adipocytes (fat cells) which can increase in size up to a limit.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Thus obesity is due to a combination of increased fat cell size (hypertrophy) and number(hyperplasia).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 cells, once gained, are never lost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Reduction in weight causes adipocytes to reduce in size but not in number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3210180" y="0"/>
            <a:ext cx="19767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Adipocytes</a:t>
            </a:r>
            <a:endParaRPr sz="2300" u="sng">
              <a:solidFill>
                <a:srgbClr val="3C78D8"/>
              </a:solidFill>
            </a:endParaRPr>
          </a:p>
        </p:txBody>
      </p:sp>
      <p:pic>
        <p:nvPicPr>
          <p:cNvPr id="265" name="Google Shape;2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128" y="73650"/>
            <a:ext cx="582622" cy="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/>
          <p:nvPr/>
        </p:nvSpPr>
        <p:spPr>
          <a:xfrm flipH="1" rot="-5400000">
            <a:off x="71759" y="1021495"/>
            <a:ext cx="248932" cy="26201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3"/>
          <p:cNvSpPr/>
          <p:nvPr/>
        </p:nvSpPr>
        <p:spPr>
          <a:xfrm flipH="1" rot="-5400000">
            <a:off x="68093" y="1333828"/>
            <a:ext cx="256253" cy="26201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3"/>
          <p:cNvSpPr/>
          <p:nvPr/>
        </p:nvSpPr>
        <p:spPr>
          <a:xfrm flipH="1" rot="-5400000">
            <a:off x="71759" y="1663957"/>
            <a:ext cx="248932" cy="26201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3"/>
          <p:cNvSpPr/>
          <p:nvPr/>
        </p:nvSpPr>
        <p:spPr>
          <a:xfrm flipH="1" rot="-5400000">
            <a:off x="71759" y="1956060"/>
            <a:ext cx="248932" cy="26201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3"/>
          <p:cNvPicPr preferRelativeResize="0"/>
          <p:nvPr/>
        </p:nvPicPr>
        <p:blipFill rotWithShape="1">
          <a:blip r:embed="rId4">
            <a:alphaModFix/>
          </a:blip>
          <a:srcRect b="3673" l="29974" r="27130" t="-2146"/>
          <a:stretch/>
        </p:blipFill>
        <p:spPr>
          <a:xfrm rot="8">
            <a:off x="7115751" y="814352"/>
            <a:ext cx="1872600" cy="217332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3"/>
          <p:cNvSpPr/>
          <p:nvPr/>
        </p:nvSpPr>
        <p:spPr>
          <a:xfrm>
            <a:off x="1054900" y="2288625"/>
            <a:ext cx="5984700" cy="74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2" name="Google Shape;272;p23"/>
          <p:cNvSpPr/>
          <p:nvPr/>
        </p:nvSpPr>
        <p:spPr>
          <a:xfrm>
            <a:off x="64300" y="2288625"/>
            <a:ext cx="1683600" cy="7482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Ectopic fat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3" name="Google Shape;273;p23"/>
          <p:cNvSpPr txBox="1"/>
          <p:nvPr/>
        </p:nvSpPr>
        <p:spPr>
          <a:xfrm>
            <a:off x="1765162" y="2306875"/>
            <a:ext cx="52743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Excessive calories that cannot be stored in adipose tissue “spill over” into other tissues such as muscle and liver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- It is called “</a:t>
            </a:r>
            <a:r>
              <a:rPr lang="en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ectopic fat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” that is strongly associated with insulin resistance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4" name="Google Shape;274;p23"/>
          <p:cNvCxnSpPr/>
          <p:nvPr/>
        </p:nvCxnSpPr>
        <p:spPr>
          <a:xfrm>
            <a:off x="86775" y="719597"/>
            <a:ext cx="7202100" cy="13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275" name="Google Shape;275;p23"/>
          <p:cNvSpPr/>
          <p:nvPr/>
        </p:nvSpPr>
        <p:spPr>
          <a:xfrm>
            <a:off x="253904" y="520507"/>
            <a:ext cx="1806600" cy="400800"/>
          </a:xfrm>
          <a:prstGeom prst="chevron">
            <a:avLst>
              <a:gd fmla="val 50000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Prolonged overnutrition stimulates</a:t>
            </a:r>
            <a:endParaRPr sz="5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1909756" y="518125"/>
            <a:ext cx="1806600" cy="4008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Pre-adipocytes in adipose tissue</a:t>
            </a:r>
            <a:endParaRPr sz="5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3563289" y="518125"/>
            <a:ext cx="1806600" cy="400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Proliferation / differentiation into mature fat cells</a:t>
            </a:r>
            <a:endParaRPr sz="5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5225820" y="518125"/>
            <a:ext cx="1806600" cy="4008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Increases adipocyte number</a:t>
            </a:r>
            <a:endParaRPr sz="5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165747" y="3993136"/>
            <a:ext cx="2012400" cy="292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Genetic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: familial tendency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3578026" y="3615090"/>
            <a:ext cx="2146500" cy="292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Environmental and behavioral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6970424" y="3993134"/>
            <a:ext cx="2012400" cy="292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Drugs: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e.g. tricyclic derivatives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3"/>
          <p:cNvSpPr/>
          <p:nvPr/>
        </p:nvSpPr>
        <p:spPr>
          <a:xfrm>
            <a:off x="1426350" y="3099775"/>
            <a:ext cx="6453600" cy="400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Factors contributing to obesity</a:t>
            </a:r>
            <a:endParaRPr b="1" sz="2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83" name="Google Shape;283;p23"/>
          <p:cNvCxnSpPr>
            <a:stCxn id="282" idx="2"/>
            <a:endCxn id="279" idx="0"/>
          </p:cNvCxnSpPr>
          <p:nvPr/>
        </p:nvCxnSpPr>
        <p:spPr>
          <a:xfrm rot="5400000">
            <a:off x="2666250" y="2006275"/>
            <a:ext cx="492600" cy="3481200"/>
          </a:xfrm>
          <a:prstGeom prst="bentConnector3">
            <a:avLst>
              <a:gd fmla="val 1237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3"/>
          <p:cNvCxnSpPr>
            <a:stCxn id="282" idx="2"/>
            <a:endCxn id="280" idx="0"/>
          </p:cNvCxnSpPr>
          <p:nvPr/>
        </p:nvCxnSpPr>
        <p:spPr>
          <a:xfrm rot="5400000">
            <a:off x="4594950" y="3556975"/>
            <a:ext cx="114600" cy="1800"/>
          </a:xfrm>
          <a:prstGeom prst="bentConnector3">
            <a:avLst>
              <a:gd fmla="val 4996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3"/>
          <p:cNvCxnSpPr>
            <a:stCxn id="282" idx="2"/>
            <a:endCxn id="281" idx="0"/>
          </p:cNvCxnSpPr>
          <p:nvPr/>
        </p:nvCxnSpPr>
        <p:spPr>
          <a:xfrm flipH="1" rot="-5400000">
            <a:off x="6068550" y="2085175"/>
            <a:ext cx="492600" cy="3323400"/>
          </a:xfrm>
          <a:prstGeom prst="bentConnector3">
            <a:avLst>
              <a:gd fmla="val 1237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23"/>
          <p:cNvSpPr/>
          <p:nvPr/>
        </p:nvSpPr>
        <p:spPr>
          <a:xfrm>
            <a:off x="3724450" y="3956689"/>
            <a:ext cx="18318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Sex</a:t>
            </a:r>
            <a:r>
              <a:rPr lang="en" sz="500">
                <a:latin typeface="Century Gothic"/>
                <a:ea typeface="Century Gothic"/>
                <a:cs typeface="Century Gothic"/>
                <a:sym typeface="Century Gothic"/>
              </a:rPr>
              <a:t>: women more susceptible</a:t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3724450" y="4177236"/>
            <a:ext cx="18318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Activity</a:t>
            </a:r>
            <a:r>
              <a:rPr lang="en"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lack of physical activity</a:t>
            </a:r>
            <a:endParaRPr sz="5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3724450" y="4840851"/>
            <a:ext cx="18318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Smoking: cessation of smoking</a:t>
            </a:r>
            <a:endParaRPr sz="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9" name="Google Shape;289;p23"/>
          <p:cNvCxnSpPr>
            <a:stCxn id="280" idx="1"/>
            <a:endCxn id="288" idx="1"/>
          </p:cNvCxnSpPr>
          <p:nvPr/>
        </p:nvCxnSpPr>
        <p:spPr>
          <a:xfrm>
            <a:off x="3578026" y="3761490"/>
            <a:ext cx="146400" cy="1175700"/>
          </a:xfrm>
          <a:prstGeom prst="bentConnector3">
            <a:avLst>
              <a:gd fmla="val -162654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3"/>
          <p:cNvCxnSpPr>
            <a:stCxn id="286" idx="1"/>
          </p:cNvCxnSpPr>
          <p:nvPr/>
        </p:nvCxnSpPr>
        <p:spPr>
          <a:xfrm flipH="1">
            <a:off x="3336850" y="4053139"/>
            <a:ext cx="387600" cy="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23"/>
          <p:cNvSpPr/>
          <p:nvPr/>
        </p:nvSpPr>
        <p:spPr>
          <a:xfrm>
            <a:off x="3724450" y="4397761"/>
            <a:ext cx="18318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Psychogenic</a:t>
            </a:r>
            <a:r>
              <a:rPr lang="en"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emotional deprivation/depression </a:t>
            </a:r>
            <a:endParaRPr sz="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3724450" y="4619289"/>
            <a:ext cx="18318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Alcohol: </a:t>
            </a:r>
            <a:r>
              <a:rPr lang="en" sz="500">
                <a:latin typeface="Century Gothic"/>
                <a:ea typeface="Century Gothic"/>
                <a:cs typeface="Century Gothic"/>
                <a:sym typeface="Century Gothic"/>
              </a:rPr>
              <a:t>problem drinking</a:t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3" name="Google Shape;293;p23"/>
          <p:cNvCxnSpPr/>
          <p:nvPr/>
        </p:nvCxnSpPr>
        <p:spPr>
          <a:xfrm flipH="1">
            <a:off x="3336850" y="4272314"/>
            <a:ext cx="387600" cy="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23"/>
          <p:cNvCxnSpPr/>
          <p:nvPr/>
        </p:nvCxnSpPr>
        <p:spPr>
          <a:xfrm flipH="1">
            <a:off x="3338363" y="4493351"/>
            <a:ext cx="387600" cy="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3"/>
          <p:cNvCxnSpPr/>
          <p:nvPr/>
        </p:nvCxnSpPr>
        <p:spPr>
          <a:xfrm flipH="1">
            <a:off x="3336850" y="4714364"/>
            <a:ext cx="387600" cy="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"/>
          <p:cNvSpPr/>
          <p:nvPr/>
        </p:nvSpPr>
        <p:spPr>
          <a:xfrm>
            <a:off x="1559375" y="70725"/>
            <a:ext cx="6313200" cy="3762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Causes of Weight Gain</a:t>
            </a:r>
            <a:endParaRPr b="1"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319350" y="1059825"/>
            <a:ext cx="3650100" cy="575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imbalance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calories consumed not equal to calories used over a long period of time due to a combination of several factors:</a:t>
            </a:r>
            <a:endParaRPr sz="1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950900" y="561525"/>
            <a:ext cx="2389500" cy="397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in and less out = weight gain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3549600" y="561525"/>
            <a:ext cx="2340000" cy="397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out and less in = weight loss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6151950" y="563475"/>
            <a:ext cx="1980900" cy="397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Hypothalamus: control center for hunger and satiety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7057425" y="1159274"/>
            <a:ext cx="1739400" cy="376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Endocrine disorder: Hormonal imbalance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6" name="Google Shape;306;p24"/>
          <p:cNvCxnSpPr>
            <a:stCxn id="300" idx="3"/>
            <a:endCxn id="305" idx="3"/>
          </p:cNvCxnSpPr>
          <p:nvPr/>
        </p:nvCxnSpPr>
        <p:spPr>
          <a:xfrm>
            <a:off x="7872575" y="258825"/>
            <a:ext cx="924300" cy="1088400"/>
          </a:xfrm>
          <a:prstGeom prst="curvedConnector3">
            <a:avLst>
              <a:gd fmla="val 125757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24"/>
          <p:cNvCxnSpPr>
            <a:stCxn id="300" idx="3"/>
            <a:endCxn id="304" idx="3"/>
          </p:cNvCxnSpPr>
          <p:nvPr/>
        </p:nvCxnSpPr>
        <p:spPr>
          <a:xfrm>
            <a:off x="7872575" y="258825"/>
            <a:ext cx="260400" cy="503400"/>
          </a:xfrm>
          <a:prstGeom prst="curvedConnector3">
            <a:avLst>
              <a:gd fmla="val 19139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24"/>
          <p:cNvCxnSpPr>
            <a:stCxn id="300" idx="1"/>
            <a:endCxn id="302" idx="1"/>
          </p:cNvCxnSpPr>
          <p:nvPr/>
        </p:nvCxnSpPr>
        <p:spPr>
          <a:xfrm flipH="1">
            <a:off x="950975" y="258825"/>
            <a:ext cx="608400" cy="501600"/>
          </a:xfrm>
          <a:prstGeom prst="curvedConnector3">
            <a:avLst>
              <a:gd fmla="val 13915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4"/>
          <p:cNvCxnSpPr>
            <a:stCxn id="300" idx="1"/>
            <a:endCxn id="301" idx="1"/>
          </p:cNvCxnSpPr>
          <p:nvPr/>
        </p:nvCxnSpPr>
        <p:spPr>
          <a:xfrm flipH="1">
            <a:off x="319475" y="258825"/>
            <a:ext cx="1239900" cy="1088700"/>
          </a:xfrm>
          <a:prstGeom prst="curvedConnector3">
            <a:avLst>
              <a:gd fmla="val 11921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24"/>
          <p:cNvCxnSpPr>
            <a:stCxn id="300" idx="2"/>
            <a:endCxn id="303" idx="0"/>
          </p:cNvCxnSpPr>
          <p:nvPr/>
        </p:nvCxnSpPr>
        <p:spPr>
          <a:xfrm flipH="1" rot="-5400000">
            <a:off x="4660475" y="502425"/>
            <a:ext cx="114600" cy="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24"/>
          <p:cNvSpPr/>
          <p:nvPr/>
        </p:nvSpPr>
        <p:spPr>
          <a:xfrm>
            <a:off x="1912200" y="1723425"/>
            <a:ext cx="20625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behaviors</a:t>
            </a:r>
            <a:endParaRPr sz="11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4426800" y="1719575"/>
            <a:ext cx="20625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interactions</a:t>
            </a:r>
            <a:endParaRPr sz="11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12250" y="1997975"/>
            <a:ext cx="20403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Genetics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4" name="Google Shape;314;p24"/>
          <p:cNvCxnSpPr>
            <a:stCxn id="301" idx="3"/>
            <a:endCxn id="313" idx="3"/>
          </p:cNvCxnSpPr>
          <p:nvPr/>
        </p:nvCxnSpPr>
        <p:spPr>
          <a:xfrm flipH="1">
            <a:off x="3952650" y="1347375"/>
            <a:ext cx="16800" cy="747000"/>
          </a:xfrm>
          <a:prstGeom prst="bentConnector3">
            <a:avLst>
              <a:gd fmla="val -1417411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24"/>
          <p:cNvSpPr/>
          <p:nvPr/>
        </p:nvSpPr>
        <p:spPr>
          <a:xfrm>
            <a:off x="4426800" y="1996875"/>
            <a:ext cx="2062500" cy="19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Environmental factors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6" name="Google Shape;316;p24"/>
          <p:cNvCxnSpPr>
            <a:stCxn id="315" idx="1"/>
          </p:cNvCxnSpPr>
          <p:nvPr/>
        </p:nvCxnSpPr>
        <p:spPr>
          <a:xfrm flipH="1">
            <a:off x="4207500" y="2093325"/>
            <a:ext cx="219300" cy="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7" name="Google Shape;3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100" y="630225"/>
            <a:ext cx="246300" cy="2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750" y="623300"/>
            <a:ext cx="277850" cy="27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24"/>
          <p:cNvCxnSpPr>
            <a:endCxn id="311" idx="3"/>
          </p:cNvCxnSpPr>
          <p:nvPr/>
        </p:nvCxnSpPr>
        <p:spPr>
          <a:xfrm flipH="1">
            <a:off x="3974700" y="1819575"/>
            <a:ext cx="246900" cy="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4"/>
          <p:cNvCxnSpPr>
            <a:stCxn id="321" idx="2"/>
            <a:endCxn id="322" idx="1"/>
          </p:cNvCxnSpPr>
          <p:nvPr/>
        </p:nvCxnSpPr>
        <p:spPr>
          <a:xfrm>
            <a:off x="648425" y="3733975"/>
            <a:ext cx="730500" cy="7083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24"/>
          <p:cNvCxnSpPr>
            <a:stCxn id="321" idx="2"/>
            <a:endCxn id="324" idx="1"/>
          </p:cNvCxnSpPr>
          <p:nvPr/>
        </p:nvCxnSpPr>
        <p:spPr>
          <a:xfrm flipH="1" rot="10800000">
            <a:off x="648425" y="2987875"/>
            <a:ext cx="730500" cy="7461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24"/>
          <p:cNvSpPr/>
          <p:nvPr/>
        </p:nvSpPr>
        <p:spPr>
          <a:xfrm rot="-5400000">
            <a:off x="-850075" y="3450025"/>
            <a:ext cx="2429100" cy="567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Hormonal Control</a:t>
            </a:r>
            <a:endParaRPr b="1" sz="1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1378800" y="2817250"/>
            <a:ext cx="3193200" cy="341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Appetite is influenced by: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1378800" y="4251850"/>
            <a:ext cx="3193200" cy="380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They release many regulatory molecules: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5" name="Google Shape;325;p24"/>
          <p:cNvCxnSpPr>
            <a:stCxn id="324" idx="3"/>
            <a:endCxn id="326" idx="1"/>
          </p:cNvCxnSpPr>
          <p:nvPr/>
        </p:nvCxnSpPr>
        <p:spPr>
          <a:xfrm flipH="1" rot="10800000">
            <a:off x="4572000" y="2685550"/>
            <a:ext cx="357900" cy="3024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24"/>
          <p:cNvCxnSpPr>
            <a:stCxn id="324" idx="3"/>
            <a:endCxn id="328" idx="1"/>
          </p:cNvCxnSpPr>
          <p:nvPr/>
        </p:nvCxnSpPr>
        <p:spPr>
          <a:xfrm>
            <a:off x="4572000" y="2987950"/>
            <a:ext cx="357900" cy="328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24"/>
          <p:cNvSpPr txBox="1"/>
          <p:nvPr/>
        </p:nvSpPr>
        <p:spPr>
          <a:xfrm>
            <a:off x="4930007" y="2553925"/>
            <a:ext cx="1699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Afferent neural signals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4929900" y="3184300"/>
            <a:ext cx="1699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Metabolites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9" name="Google Shape;329;p24"/>
          <p:cNvCxnSpPr>
            <a:stCxn id="312" idx="1"/>
          </p:cNvCxnSpPr>
          <p:nvPr/>
        </p:nvCxnSpPr>
        <p:spPr>
          <a:xfrm flipH="1">
            <a:off x="4207500" y="1816025"/>
            <a:ext cx="219300" cy="42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4"/>
          <p:cNvCxnSpPr>
            <a:stCxn id="321" idx="2"/>
            <a:endCxn id="331" idx="1"/>
          </p:cNvCxnSpPr>
          <p:nvPr/>
        </p:nvCxnSpPr>
        <p:spPr>
          <a:xfrm flipH="1" rot="10800000">
            <a:off x="648425" y="3417475"/>
            <a:ext cx="730500" cy="31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24"/>
          <p:cNvSpPr/>
          <p:nvPr/>
        </p:nvSpPr>
        <p:spPr>
          <a:xfrm>
            <a:off x="1378925" y="3246850"/>
            <a:ext cx="3193200" cy="341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These signals cause the release of hypothalamic peptides and activate efferent neural signals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2" name="Google Shape;332;p24"/>
          <p:cNvCxnSpPr>
            <a:stCxn id="321" idx="2"/>
            <a:endCxn id="333" idx="1"/>
          </p:cNvCxnSpPr>
          <p:nvPr/>
        </p:nvCxnSpPr>
        <p:spPr>
          <a:xfrm>
            <a:off x="648425" y="3733975"/>
            <a:ext cx="730500" cy="2304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24"/>
          <p:cNvSpPr/>
          <p:nvPr/>
        </p:nvSpPr>
        <p:spPr>
          <a:xfrm>
            <a:off x="1379050" y="3773875"/>
            <a:ext cx="3193200" cy="380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Adipocytes also function as endocrine cells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4929907" y="2851200"/>
            <a:ext cx="1699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Circulating hormones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5" name="Google Shape;335;p24"/>
          <p:cNvCxnSpPr>
            <a:stCxn id="324" idx="3"/>
            <a:endCxn id="334" idx="1"/>
          </p:cNvCxnSpPr>
          <p:nvPr/>
        </p:nvCxnSpPr>
        <p:spPr>
          <a:xfrm flipH="1" rot="10800000">
            <a:off x="4572000" y="2982850"/>
            <a:ext cx="357900" cy="51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24"/>
          <p:cNvCxnSpPr>
            <a:stCxn id="322" idx="3"/>
            <a:endCxn id="337" idx="1"/>
          </p:cNvCxnSpPr>
          <p:nvPr/>
        </p:nvCxnSpPr>
        <p:spPr>
          <a:xfrm flipH="1" rot="10800000">
            <a:off x="4572000" y="4145800"/>
            <a:ext cx="357900" cy="2964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24"/>
          <p:cNvCxnSpPr>
            <a:stCxn id="322" idx="3"/>
            <a:endCxn id="339" idx="1"/>
          </p:cNvCxnSpPr>
          <p:nvPr/>
        </p:nvCxnSpPr>
        <p:spPr>
          <a:xfrm>
            <a:off x="4572000" y="4442200"/>
            <a:ext cx="357900" cy="33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24"/>
          <p:cNvSpPr txBox="1"/>
          <p:nvPr/>
        </p:nvSpPr>
        <p:spPr>
          <a:xfrm>
            <a:off x="4929975" y="4014000"/>
            <a:ext cx="11934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Leptin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4929900" y="4644375"/>
            <a:ext cx="11934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Resistin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4929905" y="4311275"/>
            <a:ext cx="11934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Adiponectin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1" name="Google Shape;341;p24"/>
          <p:cNvCxnSpPr>
            <a:stCxn id="322" idx="3"/>
            <a:endCxn id="340" idx="1"/>
          </p:cNvCxnSpPr>
          <p:nvPr/>
        </p:nvCxnSpPr>
        <p:spPr>
          <a:xfrm>
            <a:off x="4572000" y="4442200"/>
            <a:ext cx="357900" cy="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2" name="Google Shape;3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9944" y="2332663"/>
            <a:ext cx="1739400" cy="216977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4"/>
          <p:cNvSpPr txBox="1"/>
          <p:nvPr/>
        </p:nvSpPr>
        <p:spPr>
          <a:xfrm>
            <a:off x="6249900" y="4410275"/>
            <a:ext cx="28941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 of the picture:</a:t>
            </a:r>
            <a:endParaRPr b="1" sz="5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"/>
              <a:buFont typeface="Century Gothic"/>
              <a:buAutoNum type="alphaUcParenR"/>
            </a:pPr>
            <a:r>
              <a:rPr lang="en" sz="4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Undernourished state: afferent signals are sent to satiety center in hypothalamus by:</a:t>
            </a:r>
            <a:endParaRPr sz="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"/>
              <a:buFont typeface="Century Gothic"/>
              <a:buChar char="-"/>
            </a:pPr>
            <a:r>
              <a:rPr lang="en" sz="4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Stomach which increase the secretion of Ghrelin to increase the appetite.</a:t>
            </a:r>
            <a:endParaRPr sz="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"/>
              <a:buFont typeface="Century Gothic"/>
              <a:buChar char="-"/>
            </a:pPr>
            <a:r>
              <a:rPr lang="en" sz="4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Pancreas which decreases the secretion of Insulin so there’ll be decrease in metabolism.</a:t>
            </a:r>
            <a:endParaRPr sz="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"/>
              <a:buFont typeface="Century Gothic"/>
              <a:buChar char="-"/>
            </a:pPr>
            <a:r>
              <a:rPr lang="en" sz="4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Intestine which decreases the secretion of CCK.</a:t>
            </a:r>
            <a:endParaRPr sz="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"/>
              <a:buFont typeface="Century Gothic"/>
              <a:buChar char="-"/>
            </a:pPr>
            <a:r>
              <a:rPr lang="en" sz="4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Adipocyte which decreases the secretion of Leptin so there’ll be decrease in weight-loss. Hypothalamus then send efferent signals to increase appetite &amp; decrease energy expenditure.</a:t>
            </a:r>
            <a:endParaRPr sz="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"/>
              <a:buFont typeface="Century Gothic"/>
              <a:buAutoNum type="alphaUcParenR"/>
            </a:pPr>
            <a:r>
              <a:rPr lang="en" sz="4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Overnourished: the opposite happens.</a:t>
            </a:r>
            <a:endParaRPr sz="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24"/>
          <p:cNvSpPr/>
          <p:nvPr/>
        </p:nvSpPr>
        <p:spPr>
          <a:xfrm>
            <a:off x="8822450" y="6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2238125" y="139776"/>
            <a:ext cx="4745700" cy="346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Adipocyte hormones </a:t>
            </a:r>
            <a:endParaRPr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2" name="Google Shape;352;p25"/>
          <p:cNvCxnSpPr>
            <a:stCxn id="351" idx="2"/>
            <a:endCxn id="353" idx="0"/>
          </p:cNvCxnSpPr>
          <p:nvPr/>
        </p:nvCxnSpPr>
        <p:spPr>
          <a:xfrm flipH="1" rot="-5400000">
            <a:off x="5607125" y="-509574"/>
            <a:ext cx="281100" cy="2273400"/>
          </a:xfrm>
          <a:prstGeom prst="bentConnector3">
            <a:avLst>
              <a:gd fmla="val 50024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5"/>
          <p:cNvCxnSpPr>
            <a:stCxn id="351" idx="2"/>
            <a:endCxn id="355" idx="0"/>
          </p:cNvCxnSpPr>
          <p:nvPr/>
        </p:nvCxnSpPr>
        <p:spPr>
          <a:xfrm rot="5400000">
            <a:off x="3317975" y="-523524"/>
            <a:ext cx="282900" cy="2303100"/>
          </a:xfrm>
          <a:prstGeom prst="bentConnector3">
            <a:avLst>
              <a:gd fmla="val 50022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25"/>
          <p:cNvSpPr/>
          <p:nvPr/>
        </p:nvSpPr>
        <p:spPr>
          <a:xfrm>
            <a:off x="1393554" y="769603"/>
            <a:ext cx="1828800" cy="2199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mfortaa"/>
                <a:ea typeface="Comfortaa"/>
                <a:cs typeface="Comfortaa"/>
                <a:sym typeface="Comfortaa"/>
              </a:rPr>
              <a:t>Leptin hormone 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5969868" y="767812"/>
            <a:ext cx="1828800" cy="2235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mfortaa"/>
                <a:ea typeface="Comfortaa"/>
                <a:cs typeface="Comfortaa"/>
                <a:sym typeface="Comfortaa"/>
              </a:rPr>
              <a:t>Adiponectin hormone 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6" name="Google Shape;356;p25"/>
          <p:cNvCxnSpPr>
            <a:stCxn id="355" idx="2"/>
          </p:cNvCxnSpPr>
          <p:nvPr/>
        </p:nvCxnSpPr>
        <p:spPr>
          <a:xfrm flipH="1">
            <a:off x="2304054" y="989503"/>
            <a:ext cx="3900" cy="28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5"/>
          <p:cNvCxnSpPr>
            <a:stCxn id="353" idx="2"/>
          </p:cNvCxnSpPr>
          <p:nvPr/>
        </p:nvCxnSpPr>
        <p:spPr>
          <a:xfrm>
            <a:off x="6884268" y="991312"/>
            <a:ext cx="300" cy="27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25"/>
          <p:cNvSpPr/>
          <p:nvPr/>
        </p:nvSpPr>
        <p:spPr>
          <a:xfrm>
            <a:off x="2024318" y="1911619"/>
            <a:ext cx="548100" cy="4791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9" name="Google Shape;359;p25"/>
          <p:cNvGrpSpPr/>
          <p:nvPr/>
        </p:nvGrpSpPr>
        <p:grpSpPr>
          <a:xfrm>
            <a:off x="1963894" y="1859293"/>
            <a:ext cx="667406" cy="584419"/>
            <a:chOff x="3800748" y="2997010"/>
            <a:chExt cx="1525500" cy="1525500"/>
          </a:xfrm>
        </p:grpSpPr>
        <p:sp>
          <p:nvSpPr>
            <p:cNvPr id="360" name="Google Shape;360;p25"/>
            <p:cNvSpPr/>
            <p:nvPr/>
          </p:nvSpPr>
          <p:spPr>
            <a:xfrm rot="1799853">
              <a:off x="4023446" y="3219606"/>
              <a:ext cx="1080080" cy="108008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 rot="-2519659">
              <a:off x="4023410" y="3219671"/>
              <a:ext cx="1080177" cy="1080177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 rot="-6900379">
              <a:off x="4023315" y="3219556"/>
              <a:ext cx="1080152" cy="1080152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 rot="10440359">
              <a:off x="4023362" y="3219479"/>
              <a:ext cx="1080206" cy="1080206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 rot="6120351">
              <a:off x="4023241" y="3219544"/>
              <a:ext cx="1080229" cy="1080229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5" name="Google Shape;365;p25"/>
          <p:cNvGrpSpPr/>
          <p:nvPr/>
        </p:nvGrpSpPr>
        <p:grpSpPr>
          <a:xfrm>
            <a:off x="1233398" y="1276943"/>
            <a:ext cx="2164808" cy="1829353"/>
            <a:chOff x="2054844" y="1474556"/>
            <a:chExt cx="5050882" cy="4870481"/>
          </a:xfrm>
        </p:grpSpPr>
        <p:grpSp>
          <p:nvGrpSpPr>
            <p:cNvPr id="366" name="Google Shape;366;p25"/>
            <p:cNvGrpSpPr/>
            <p:nvPr/>
          </p:nvGrpSpPr>
          <p:grpSpPr>
            <a:xfrm rot="3599883">
              <a:off x="4888224" y="1768849"/>
              <a:ext cx="1261749" cy="1898473"/>
              <a:chOff x="3970237" y="1678193"/>
              <a:chExt cx="1091921" cy="1642943"/>
            </a:xfrm>
          </p:grpSpPr>
          <p:sp>
            <p:nvSpPr>
              <p:cNvPr id="367" name="Google Shape;367;p25"/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8" name="Google Shape;368;p25"/>
              <p:cNvSpPr/>
              <p:nvPr/>
            </p:nvSpPr>
            <p:spPr>
              <a:xfrm>
                <a:off x="4136683" y="1760831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1</a:t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69" name="Google Shape;369;p25"/>
            <p:cNvGrpSpPr/>
            <p:nvPr/>
          </p:nvGrpSpPr>
          <p:grpSpPr>
            <a:xfrm rot="-900043">
              <a:off x="3184682" y="1605504"/>
              <a:ext cx="1261801" cy="1898551"/>
              <a:chOff x="3954829" y="1674065"/>
              <a:chExt cx="1091921" cy="1642943"/>
            </a:xfrm>
          </p:grpSpPr>
          <p:sp>
            <p:nvSpPr>
              <p:cNvPr id="370" name="Google Shape;370;p25"/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4121275" y="1756703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5</a:t>
                </a:r>
                <a:endParaRPr i="0" sz="120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72" name="Google Shape;372;p25"/>
            <p:cNvGrpSpPr/>
            <p:nvPr/>
          </p:nvGrpSpPr>
          <p:grpSpPr>
            <a:xfrm rot="-4499957">
              <a:off x="2504167" y="3011192"/>
              <a:ext cx="1261801" cy="1898551"/>
              <a:chOff x="3880957" y="1643161"/>
              <a:chExt cx="1091921" cy="1642943"/>
            </a:xfrm>
          </p:grpSpPr>
          <p:sp>
            <p:nvSpPr>
              <p:cNvPr id="373" name="Google Shape;373;p25"/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4" name="Google Shape;374;p25"/>
              <p:cNvSpPr/>
              <p:nvPr/>
            </p:nvSpPr>
            <p:spPr>
              <a:xfrm>
                <a:off x="4047404" y="1725799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4</a:t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75" name="Google Shape;375;p25"/>
            <p:cNvGrpSpPr/>
            <p:nvPr/>
          </p:nvGrpSpPr>
          <p:grpSpPr>
            <a:xfrm rot="-8999883">
              <a:off x="3694494" y="4258298"/>
              <a:ext cx="1261749" cy="1898473"/>
              <a:chOff x="3906991" y="1595327"/>
              <a:chExt cx="1091921" cy="1642943"/>
            </a:xfrm>
          </p:grpSpPr>
          <p:sp>
            <p:nvSpPr>
              <p:cNvPr id="376" name="Google Shape;376;p25"/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7" name="Google Shape;377;p25"/>
              <p:cNvSpPr/>
              <p:nvPr/>
            </p:nvSpPr>
            <p:spPr>
              <a:xfrm>
                <a:off x="4073437" y="1677965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78" name="Google Shape;378;p25"/>
            <p:cNvGrpSpPr/>
            <p:nvPr/>
          </p:nvGrpSpPr>
          <p:grpSpPr>
            <a:xfrm rot="7200117">
              <a:off x="5337349" y="3276291"/>
              <a:ext cx="1261749" cy="1898473"/>
              <a:chOff x="3983024" y="1653099"/>
              <a:chExt cx="1091921" cy="1642943"/>
            </a:xfrm>
          </p:grpSpPr>
          <p:sp>
            <p:nvSpPr>
              <p:cNvPr id="379" name="Google Shape;379;p25"/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8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4149466" y="1735740"/>
                <a:ext cx="842700" cy="8427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i="0" sz="800" u="none" cap="none" strike="noStrik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81" name="Google Shape;381;p25"/>
          <p:cNvSpPr txBox="1"/>
          <p:nvPr/>
        </p:nvSpPr>
        <p:spPr>
          <a:xfrm>
            <a:off x="76200" y="1391375"/>
            <a:ext cx="1662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Leptin causes overweight mice to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lose weight</a:t>
            </a:r>
            <a:r>
              <a:rPr b="1" lang="en" sz="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maintain weight loss</a:t>
            </a:r>
            <a:endParaRPr i="0" sz="7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5"/>
          <p:cNvSpPr txBox="1"/>
          <p:nvPr/>
        </p:nvSpPr>
        <p:spPr>
          <a:xfrm>
            <a:off x="3139050" y="1402100"/>
            <a:ext cx="12114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A protein hormone produced by adipocytes that is required to keep the body weight under control 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0" y="1954525"/>
            <a:ext cx="1426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Leptin secretion: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Suppressed in starvation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(depletion of fat stores)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Enhanced in well-fed state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(expansion of fat stores)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5"/>
          <p:cNvSpPr txBox="1"/>
          <p:nvPr/>
        </p:nvSpPr>
        <p:spPr>
          <a:xfrm>
            <a:off x="2928356" y="2657836"/>
            <a:ext cx="116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Signals  the brain about fat store level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25"/>
          <p:cNvSpPr txBox="1"/>
          <p:nvPr/>
        </p:nvSpPr>
        <p:spPr>
          <a:xfrm>
            <a:off x="160375" y="2673400"/>
            <a:ext cx="172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Regulates  the amount of body fat by: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Controlling appetite (↓) and energy expenditure (↑)</a:t>
            </a:r>
            <a:endParaRPr sz="7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6" name="Google Shape;386;p25"/>
          <p:cNvGrpSpPr/>
          <p:nvPr/>
        </p:nvGrpSpPr>
        <p:grpSpPr>
          <a:xfrm>
            <a:off x="5624436" y="1354885"/>
            <a:ext cx="2482744" cy="1704090"/>
            <a:chOff x="2647355" y="1282625"/>
            <a:chExt cx="3775462" cy="3375772"/>
          </a:xfrm>
        </p:grpSpPr>
        <p:grpSp>
          <p:nvGrpSpPr>
            <p:cNvPr id="387" name="Google Shape;387;p25"/>
            <p:cNvGrpSpPr/>
            <p:nvPr/>
          </p:nvGrpSpPr>
          <p:grpSpPr>
            <a:xfrm>
              <a:off x="3419872" y="1486561"/>
              <a:ext cx="1060704" cy="1429526"/>
              <a:chOff x="4041649" y="1707654"/>
              <a:chExt cx="1060704" cy="1429526"/>
            </a:xfrm>
          </p:grpSpPr>
          <p:sp>
            <p:nvSpPr>
              <p:cNvPr id="388" name="Google Shape;388;p2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" name="Google Shape;390;p25"/>
            <p:cNvGrpSpPr/>
            <p:nvPr/>
          </p:nvGrpSpPr>
          <p:grpSpPr>
            <a:xfrm rot="3599956">
              <a:off x="4379388" y="1384544"/>
              <a:ext cx="1060681" cy="1429495"/>
              <a:chOff x="4041649" y="1707654"/>
              <a:chExt cx="1060704" cy="1429526"/>
            </a:xfrm>
          </p:grpSpPr>
          <p:sp>
            <p:nvSpPr>
              <p:cNvPr id="391" name="Google Shape;391;p2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25"/>
            <p:cNvGrpSpPr/>
            <p:nvPr/>
          </p:nvGrpSpPr>
          <p:grpSpPr>
            <a:xfrm rot="7084005">
              <a:off x="5012228" y="2130845"/>
              <a:ext cx="1060704" cy="1429526"/>
              <a:chOff x="4041649" y="1707654"/>
              <a:chExt cx="1060704" cy="1429526"/>
            </a:xfrm>
          </p:grpSpPr>
          <p:sp>
            <p:nvSpPr>
              <p:cNvPr id="394" name="Google Shape;394;p2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6" name="Google Shape;396;p25"/>
            <p:cNvSpPr/>
            <p:nvPr/>
          </p:nvSpPr>
          <p:spPr>
            <a:xfrm>
              <a:off x="4620373" y="299492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" name="Google Shape;397;p25"/>
            <p:cNvGrpSpPr/>
            <p:nvPr/>
          </p:nvGrpSpPr>
          <p:grpSpPr>
            <a:xfrm rot="-7119536">
              <a:off x="3651164" y="3135441"/>
              <a:ext cx="1060716" cy="1429542"/>
              <a:chOff x="4041649" y="1707654"/>
              <a:chExt cx="1060704" cy="1429526"/>
            </a:xfrm>
          </p:grpSpPr>
          <p:sp>
            <p:nvSpPr>
              <p:cNvPr id="398" name="Google Shape;398;p2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Google Shape;400;p25"/>
            <p:cNvGrpSpPr/>
            <p:nvPr/>
          </p:nvGrpSpPr>
          <p:grpSpPr>
            <a:xfrm rot="-3599956">
              <a:off x="3001175" y="2344630"/>
              <a:ext cx="1060681" cy="1429495"/>
              <a:chOff x="4041649" y="1707654"/>
              <a:chExt cx="1060704" cy="1429526"/>
            </a:xfrm>
          </p:grpSpPr>
          <p:sp>
            <p:nvSpPr>
              <p:cNvPr id="401" name="Google Shape;401;p2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3" name="Google Shape;403;p25"/>
          <p:cNvSpPr txBox="1"/>
          <p:nvPr/>
        </p:nvSpPr>
        <p:spPr>
          <a:xfrm>
            <a:off x="7619450" y="1491575"/>
            <a:ext cx="15246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protein hormone exclusively and abundantly secreted from adipocytes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25"/>
          <p:cNvSpPr txBox="1"/>
          <p:nvPr/>
        </p:nvSpPr>
        <p:spPr>
          <a:xfrm>
            <a:off x="4610975" y="1491574"/>
            <a:ext cx="1524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levels are seen in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metabolic syndrome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diabetes mellitus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25"/>
          <p:cNvSpPr txBox="1"/>
          <p:nvPr/>
        </p:nvSpPr>
        <p:spPr>
          <a:xfrm>
            <a:off x="4553791" y="2057281"/>
            <a:ext cx="12114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Adiponectin levels are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inversely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correlated with body fat percentage and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parallels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the HDL level.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5"/>
          <p:cNvSpPr txBox="1"/>
          <p:nvPr/>
        </p:nvSpPr>
        <p:spPr>
          <a:xfrm>
            <a:off x="8030977" y="2069357"/>
            <a:ext cx="10608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promotes the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uptake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oxidation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fatty acids and glucose by muscle and liver.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25"/>
          <p:cNvSpPr txBox="1"/>
          <p:nvPr/>
        </p:nvSpPr>
        <p:spPr>
          <a:xfrm>
            <a:off x="7637584" y="2723338"/>
            <a:ext cx="1502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Blocks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synthesis of fatty acids and gluconeogenesis by hepatocytes.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25"/>
          <p:cNvSpPr txBox="1"/>
          <p:nvPr/>
        </p:nvSpPr>
        <p:spPr>
          <a:xfrm>
            <a:off x="4782714" y="2662366"/>
            <a:ext cx="15246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It net effect is to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the sensitivity</a:t>
            </a: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 to insulin, and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</a:t>
            </a: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 glucose tolerance.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25"/>
          <p:cNvSpPr txBox="1"/>
          <p:nvPr/>
        </p:nvSpPr>
        <p:spPr>
          <a:xfrm>
            <a:off x="6208104" y="1571518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06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7130397" y="1592133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7475016" y="2112640"/>
            <a:ext cx="374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25"/>
          <p:cNvSpPr txBox="1"/>
          <p:nvPr/>
        </p:nvSpPr>
        <p:spPr>
          <a:xfrm>
            <a:off x="6969957" y="2600507"/>
            <a:ext cx="469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sz="7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6192567" y="2600508"/>
            <a:ext cx="469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5811857" y="2065940"/>
            <a:ext cx="374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25"/>
          <p:cNvSpPr/>
          <p:nvPr/>
        </p:nvSpPr>
        <p:spPr>
          <a:xfrm rot="7520810">
            <a:off x="7015649" y="2467365"/>
            <a:ext cx="492114" cy="50039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5"/>
          <p:cNvSpPr txBox="1"/>
          <p:nvPr/>
        </p:nvSpPr>
        <p:spPr>
          <a:xfrm>
            <a:off x="6941932" y="2617431"/>
            <a:ext cx="469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25"/>
          <p:cNvSpPr/>
          <p:nvPr/>
        </p:nvSpPr>
        <p:spPr>
          <a:xfrm>
            <a:off x="3096434" y="3585928"/>
            <a:ext cx="2927700" cy="751500"/>
          </a:xfrm>
          <a:prstGeom prst="ellipse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Leptin Resistance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18" name="Google Shape;418;p25"/>
          <p:cNvCxnSpPr>
            <a:stCxn id="417" idx="7"/>
            <a:endCxn id="419" idx="1"/>
          </p:cNvCxnSpPr>
          <p:nvPr/>
        </p:nvCxnSpPr>
        <p:spPr>
          <a:xfrm rot="-5400000">
            <a:off x="5713882" y="3335682"/>
            <a:ext cx="241800" cy="4788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0" name="Google Shape;420;p25"/>
          <p:cNvCxnSpPr>
            <a:stCxn id="417" idx="5"/>
            <a:endCxn id="421" idx="1"/>
          </p:cNvCxnSpPr>
          <p:nvPr/>
        </p:nvCxnSpPr>
        <p:spPr>
          <a:xfrm flipH="1" rot="-5400000">
            <a:off x="5709082" y="4113673"/>
            <a:ext cx="251400" cy="4788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2" name="Google Shape;422;p25"/>
          <p:cNvCxnSpPr>
            <a:stCxn id="417" idx="6"/>
            <a:endCxn id="423" idx="1"/>
          </p:cNvCxnSpPr>
          <p:nvPr/>
        </p:nvCxnSpPr>
        <p:spPr>
          <a:xfrm flipH="1" rot="10800000">
            <a:off x="6024134" y="3958378"/>
            <a:ext cx="522300" cy="33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4" name="Google Shape;424;p25"/>
          <p:cNvCxnSpPr>
            <a:stCxn id="417" idx="1"/>
            <a:endCxn id="425" idx="3"/>
          </p:cNvCxnSpPr>
          <p:nvPr/>
        </p:nvCxnSpPr>
        <p:spPr>
          <a:xfrm flipH="1" rot="5400000">
            <a:off x="3138486" y="3309282"/>
            <a:ext cx="251400" cy="5220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6" name="Google Shape;426;p25"/>
          <p:cNvCxnSpPr>
            <a:stCxn id="417" idx="3"/>
            <a:endCxn id="427" idx="3"/>
          </p:cNvCxnSpPr>
          <p:nvPr/>
        </p:nvCxnSpPr>
        <p:spPr>
          <a:xfrm rot="5400000">
            <a:off x="3122886" y="4116673"/>
            <a:ext cx="291600" cy="5130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8" name="Google Shape;428;p25"/>
          <p:cNvCxnSpPr>
            <a:stCxn id="417" idx="2"/>
            <a:endCxn id="429" idx="3"/>
          </p:cNvCxnSpPr>
          <p:nvPr/>
        </p:nvCxnSpPr>
        <p:spPr>
          <a:xfrm rot="10800000">
            <a:off x="2621834" y="3955678"/>
            <a:ext cx="474600" cy="6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19" name="Google Shape;419;p25"/>
          <p:cNvSpPr txBox="1"/>
          <p:nvPr/>
        </p:nvSpPr>
        <p:spPr>
          <a:xfrm>
            <a:off x="6074250" y="3310563"/>
            <a:ext cx="2757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Leptin </a:t>
            </a:r>
            <a:r>
              <a:rPr lang="en" sz="8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metabolic rate and </a:t>
            </a:r>
            <a:r>
              <a:rPr lang="en" sz="8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appetite in human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25"/>
          <p:cNvSpPr txBox="1"/>
          <p:nvPr/>
        </p:nvSpPr>
        <p:spPr>
          <a:xfrm>
            <a:off x="6546425" y="3796700"/>
            <a:ext cx="254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Plasma leptin level in obese humans is usually normal for their fat mass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25"/>
          <p:cNvSpPr txBox="1"/>
          <p:nvPr/>
        </p:nvSpPr>
        <p:spPr>
          <a:xfrm>
            <a:off x="6074250" y="4380325"/>
            <a:ext cx="2890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Resistance to leptin has been found in obese humans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84600" y="4375200"/>
            <a:ext cx="29277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" sz="8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receptor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for leptin in the </a:t>
            </a:r>
            <a:r>
              <a:rPr lang="en" sz="8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hypothalamus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is produced </a:t>
            </a:r>
            <a:r>
              <a:rPr lang="en" sz="8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db gene</a:t>
            </a:r>
            <a:endParaRPr sz="8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25"/>
          <p:cNvSpPr txBox="1"/>
          <p:nvPr/>
        </p:nvSpPr>
        <p:spPr>
          <a:xfrm>
            <a:off x="76200" y="3782375"/>
            <a:ext cx="2545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Mutation in db gene causes</a:t>
            </a:r>
            <a:r>
              <a:rPr lang="en" sz="8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leptin resistance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in mice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25"/>
          <p:cNvSpPr txBox="1"/>
          <p:nvPr/>
        </p:nvSpPr>
        <p:spPr>
          <a:xfrm>
            <a:off x="75375" y="3204900"/>
            <a:ext cx="29277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Leptin resistance may have some role in human obesity: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Char char="-"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Dieting decreases leptin level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Char char="-"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Reducing metabolism, stimulating appetite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25"/>
          <p:cNvSpPr txBox="1"/>
          <p:nvPr/>
        </p:nvSpPr>
        <p:spPr>
          <a:xfrm>
            <a:off x="5595372" y="3253108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25"/>
          <p:cNvSpPr txBox="1"/>
          <p:nvPr/>
        </p:nvSpPr>
        <p:spPr>
          <a:xfrm>
            <a:off x="6024122" y="3764400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5595372" y="4293383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25"/>
          <p:cNvSpPr txBox="1"/>
          <p:nvPr/>
        </p:nvSpPr>
        <p:spPr>
          <a:xfrm>
            <a:off x="3096422" y="4312033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25"/>
          <p:cNvSpPr txBox="1"/>
          <p:nvPr/>
        </p:nvSpPr>
        <p:spPr>
          <a:xfrm>
            <a:off x="2673122" y="3746400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25"/>
          <p:cNvSpPr txBox="1"/>
          <p:nvPr/>
        </p:nvSpPr>
        <p:spPr>
          <a:xfrm>
            <a:off x="3096422" y="3242400"/>
            <a:ext cx="4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88425" y="4745850"/>
            <a:ext cx="771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 Obese people have the normal amount of Leptin, but they have a delayed Leptin response, It’s helpful to tell the patient to take a small break in the middle of eating a meal to allow leptin secretion. </a:t>
            </a:r>
            <a:endParaRPr sz="6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2: The person either can’t produce enough leptin due to genetic abnormality and they become obese, so if you give them leptin they will respond and lose weight </a:t>
            </a:r>
            <a:r>
              <a:rPr b="1" lang="en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receptors are defected, so the person has enough leptin but no usage and this is called “leptin resistance”.</a:t>
            </a:r>
            <a:endParaRPr sz="6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/>
          <p:nvPr/>
        </p:nvSpPr>
        <p:spPr>
          <a:xfrm>
            <a:off x="421100" y="799050"/>
            <a:ext cx="1626000" cy="1610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6"/>
          <p:cNvSpPr txBox="1"/>
          <p:nvPr/>
        </p:nvSpPr>
        <p:spPr>
          <a:xfrm>
            <a:off x="150" y="117150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Other Hormones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2047100" y="799075"/>
            <a:ext cx="6863700" cy="7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 peptide hormone is secreted by stomach, the secretion increases just before meals and drops after meals.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stimulates appetite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food intake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decreases energy expenditure and fat catabolism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Levels in dieters are higher after weight loss: the body steps up ghrelin production in response to weight loss.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the higher the weight loss, the higher the ghrelin levels.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26"/>
          <p:cNvSpPr/>
          <p:nvPr/>
        </p:nvSpPr>
        <p:spPr>
          <a:xfrm>
            <a:off x="2047075" y="1515225"/>
            <a:ext cx="6863700" cy="42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Peptides released from the gut after a meal, sends satiety signals to the brain.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26"/>
          <p:cNvSpPr/>
          <p:nvPr/>
        </p:nvSpPr>
        <p:spPr>
          <a:xfrm>
            <a:off x="421100" y="1515227"/>
            <a:ext cx="1512900" cy="4263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Cholecystokinin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2047125" y="1941525"/>
            <a:ext cx="6863700" cy="46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Promotes metabolism </a:t>
            </a:r>
            <a:r>
              <a:rPr lang="en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(&amp; suppresses the appetite immediately).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421100" y="1982977"/>
            <a:ext cx="1512900" cy="4263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Insulin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421100" y="799075"/>
            <a:ext cx="1626000" cy="6747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Ghrelin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26"/>
          <p:cNvSpPr txBox="1"/>
          <p:nvPr/>
        </p:nvSpPr>
        <p:spPr>
          <a:xfrm>
            <a:off x="-51" y="2696300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Metabolic Changes in Obesity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0" name="Google Shape;450;p26"/>
          <p:cNvSpPr txBox="1"/>
          <p:nvPr/>
        </p:nvSpPr>
        <p:spPr>
          <a:xfrm>
            <a:off x="1665175" y="3244075"/>
            <a:ext cx="57345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Adipocytes send signals that cause abnormal metabolic changes such as: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26"/>
          <p:cNvSpPr/>
          <p:nvPr/>
        </p:nvSpPr>
        <p:spPr>
          <a:xfrm>
            <a:off x="2583855" y="4035849"/>
            <a:ext cx="829800" cy="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6"/>
          <p:cNvSpPr/>
          <p:nvPr/>
        </p:nvSpPr>
        <p:spPr>
          <a:xfrm>
            <a:off x="3412714" y="4035741"/>
            <a:ext cx="1710000" cy="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6"/>
          <p:cNvSpPr/>
          <p:nvPr/>
        </p:nvSpPr>
        <p:spPr>
          <a:xfrm>
            <a:off x="5103580" y="4035850"/>
            <a:ext cx="1364100" cy="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p26"/>
          <p:cNvGrpSpPr/>
          <p:nvPr/>
        </p:nvGrpSpPr>
        <p:grpSpPr>
          <a:xfrm>
            <a:off x="2079846" y="3746928"/>
            <a:ext cx="710741" cy="562968"/>
            <a:chOff x="2186592" y="3408140"/>
            <a:chExt cx="1008000" cy="1008000"/>
          </a:xfrm>
        </p:grpSpPr>
        <p:sp>
          <p:nvSpPr>
            <p:cNvPr id="455" name="Google Shape;455;p26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7" name="Google Shape;457;p26"/>
          <p:cNvGrpSpPr/>
          <p:nvPr/>
        </p:nvGrpSpPr>
        <p:grpSpPr>
          <a:xfrm>
            <a:off x="4006687" y="3746928"/>
            <a:ext cx="710741" cy="562968"/>
            <a:chOff x="4206972" y="3408140"/>
            <a:chExt cx="1008000" cy="1008000"/>
          </a:xfrm>
        </p:grpSpPr>
        <p:sp>
          <p:nvSpPr>
            <p:cNvPr id="458" name="Google Shape;458;p26"/>
            <p:cNvSpPr/>
            <p:nvPr/>
          </p:nvSpPr>
          <p:spPr>
            <a:xfrm>
              <a:off x="4206972" y="3408140"/>
              <a:ext cx="1008000" cy="10080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7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4405028" y="3606196"/>
              <a:ext cx="612000" cy="612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i="0" sz="7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460" name="Google Shape;460;p26"/>
          <p:cNvGrpSpPr/>
          <p:nvPr/>
        </p:nvGrpSpPr>
        <p:grpSpPr>
          <a:xfrm>
            <a:off x="5895839" y="3746928"/>
            <a:ext cx="710741" cy="562968"/>
            <a:chOff x="5611128" y="3408140"/>
            <a:chExt cx="1008000" cy="1008000"/>
          </a:xfrm>
        </p:grpSpPr>
        <p:sp>
          <p:nvSpPr>
            <p:cNvPr id="461" name="Google Shape;461;p26"/>
            <p:cNvSpPr/>
            <p:nvPr/>
          </p:nvSpPr>
          <p:spPr>
            <a:xfrm>
              <a:off x="5611128" y="3408140"/>
              <a:ext cx="1008000" cy="10080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7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5809184" y="3606196"/>
              <a:ext cx="612000" cy="612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3" name="Google Shape;463;p26"/>
          <p:cNvSpPr txBox="1"/>
          <p:nvPr/>
        </p:nvSpPr>
        <p:spPr>
          <a:xfrm>
            <a:off x="1860980" y="4309900"/>
            <a:ext cx="11865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Dyslipidemia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26"/>
          <p:cNvSpPr txBox="1"/>
          <p:nvPr/>
        </p:nvSpPr>
        <p:spPr>
          <a:xfrm>
            <a:off x="3743448" y="4309900"/>
            <a:ext cx="12372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Intolerance </a:t>
            </a:r>
            <a:endParaRPr/>
          </a:p>
        </p:txBody>
      </p:sp>
      <p:sp>
        <p:nvSpPr>
          <p:cNvPr id="465" name="Google Shape;465;p26"/>
          <p:cNvSpPr txBox="1"/>
          <p:nvPr/>
        </p:nvSpPr>
        <p:spPr>
          <a:xfrm>
            <a:off x="5676630" y="4309900"/>
            <a:ext cx="12372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Insulin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Resistance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26"/>
          <p:cNvSpPr/>
          <p:nvPr/>
        </p:nvSpPr>
        <p:spPr>
          <a:xfrm>
            <a:off x="8822607" y="7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 txBox="1"/>
          <p:nvPr/>
        </p:nvSpPr>
        <p:spPr>
          <a:xfrm>
            <a:off x="136467" y="1853665"/>
            <a:ext cx="3577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Lower blood pressure.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27"/>
          <p:cNvSpPr txBox="1"/>
          <p:nvPr/>
        </p:nvSpPr>
        <p:spPr>
          <a:xfrm>
            <a:off x="136470" y="2289003"/>
            <a:ext cx="3577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Serum triacylglycerols.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27"/>
          <p:cNvSpPr txBox="1"/>
          <p:nvPr/>
        </p:nvSpPr>
        <p:spPr>
          <a:xfrm>
            <a:off x="84003" y="2739715"/>
            <a:ext cx="3577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Blood glucose levels.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27"/>
          <p:cNvSpPr txBox="1"/>
          <p:nvPr/>
        </p:nvSpPr>
        <p:spPr>
          <a:xfrm>
            <a:off x="-339572" y="3183871"/>
            <a:ext cx="3577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mortality.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27"/>
          <p:cNvSpPr txBox="1"/>
          <p:nvPr/>
        </p:nvSpPr>
        <p:spPr>
          <a:xfrm>
            <a:off x="60302" y="3625765"/>
            <a:ext cx="3577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Energy requirement.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27"/>
          <p:cNvSpPr txBox="1"/>
          <p:nvPr/>
        </p:nvSpPr>
        <p:spPr>
          <a:xfrm>
            <a:off x="-303174" y="4078745"/>
            <a:ext cx="3577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HDL levels.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27"/>
          <p:cNvSpPr txBox="1"/>
          <p:nvPr/>
        </p:nvSpPr>
        <p:spPr>
          <a:xfrm>
            <a:off x="294119" y="4511833"/>
            <a:ext cx="3577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Beneficial changes in BMR.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27"/>
          <p:cNvSpPr/>
          <p:nvPr/>
        </p:nvSpPr>
        <p:spPr>
          <a:xfrm>
            <a:off x="4804813" y="2091584"/>
            <a:ext cx="520200" cy="4413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79" name="Google Shape;479;p27"/>
          <p:cNvSpPr txBox="1"/>
          <p:nvPr/>
        </p:nvSpPr>
        <p:spPr>
          <a:xfrm>
            <a:off x="252131" y="318372"/>
            <a:ext cx="3661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Benefits of Weight Loss in Obesity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0" name="Google Shape;480;p27"/>
          <p:cNvSpPr txBox="1"/>
          <p:nvPr/>
        </p:nvSpPr>
        <p:spPr>
          <a:xfrm>
            <a:off x="4894948" y="318382"/>
            <a:ext cx="3661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Treatment Options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1" name="Google Shape;481;p27"/>
          <p:cNvSpPr txBox="1"/>
          <p:nvPr/>
        </p:nvSpPr>
        <p:spPr>
          <a:xfrm>
            <a:off x="252125" y="1123200"/>
            <a:ext cx="3577800" cy="59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Slow weight loss is more stable </a:t>
            </a:r>
            <a:r>
              <a:rPr b="1" lang="en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endParaRPr b="1"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 loss decreases risk factors for obesity leading to:</a:t>
            </a:r>
            <a:endParaRPr b="1"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2" name="Google Shape;482;p27"/>
          <p:cNvGrpSpPr/>
          <p:nvPr/>
        </p:nvGrpSpPr>
        <p:grpSpPr>
          <a:xfrm>
            <a:off x="356349" y="1927811"/>
            <a:ext cx="355519" cy="273769"/>
            <a:chOff x="4630955" y="3996981"/>
            <a:chExt cx="914400" cy="1828787"/>
          </a:xfrm>
        </p:grpSpPr>
        <p:sp>
          <p:nvSpPr>
            <p:cNvPr id="483" name="Google Shape;483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7"/>
          <p:cNvGrpSpPr/>
          <p:nvPr/>
        </p:nvGrpSpPr>
        <p:grpSpPr>
          <a:xfrm>
            <a:off x="356360" y="2362160"/>
            <a:ext cx="355519" cy="273769"/>
            <a:chOff x="4630955" y="3996981"/>
            <a:chExt cx="914400" cy="1828787"/>
          </a:xfrm>
        </p:grpSpPr>
        <p:sp>
          <p:nvSpPr>
            <p:cNvPr id="486" name="Google Shape;486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27"/>
          <p:cNvGrpSpPr/>
          <p:nvPr/>
        </p:nvGrpSpPr>
        <p:grpSpPr>
          <a:xfrm>
            <a:off x="356349" y="2796511"/>
            <a:ext cx="355519" cy="273769"/>
            <a:chOff x="4630955" y="3996981"/>
            <a:chExt cx="914400" cy="1828787"/>
          </a:xfrm>
        </p:grpSpPr>
        <p:sp>
          <p:nvSpPr>
            <p:cNvPr id="489" name="Google Shape;489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27"/>
          <p:cNvGrpSpPr/>
          <p:nvPr/>
        </p:nvGrpSpPr>
        <p:grpSpPr>
          <a:xfrm>
            <a:off x="356349" y="3230861"/>
            <a:ext cx="355519" cy="273769"/>
            <a:chOff x="4630955" y="3996981"/>
            <a:chExt cx="914400" cy="1828787"/>
          </a:xfrm>
        </p:grpSpPr>
        <p:sp>
          <p:nvSpPr>
            <p:cNvPr id="492" name="Google Shape;492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27"/>
          <p:cNvGrpSpPr/>
          <p:nvPr/>
        </p:nvGrpSpPr>
        <p:grpSpPr>
          <a:xfrm>
            <a:off x="356349" y="3665211"/>
            <a:ext cx="355519" cy="273769"/>
            <a:chOff x="4630955" y="3996981"/>
            <a:chExt cx="914400" cy="1828787"/>
          </a:xfrm>
        </p:grpSpPr>
        <p:sp>
          <p:nvSpPr>
            <p:cNvPr id="495" name="Google Shape;495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356349" y="4134871"/>
            <a:ext cx="355519" cy="273769"/>
            <a:chOff x="4630955" y="3996981"/>
            <a:chExt cx="914400" cy="1828787"/>
          </a:xfrm>
        </p:grpSpPr>
        <p:sp>
          <p:nvSpPr>
            <p:cNvPr id="498" name="Google Shape;498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7"/>
          <p:cNvGrpSpPr/>
          <p:nvPr/>
        </p:nvGrpSpPr>
        <p:grpSpPr>
          <a:xfrm>
            <a:off x="356349" y="4533911"/>
            <a:ext cx="355519" cy="273769"/>
            <a:chOff x="4630955" y="3996981"/>
            <a:chExt cx="914400" cy="1828787"/>
          </a:xfrm>
        </p:grpSpPr>
        <p:sp>
          <p:nvSpPr>
            <p:cNvPr id="501" name="Google Shape;501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27"/>
          <p:cNvSpPr/>
          <p:nvPr/>
        </p:nvSpPr>
        <p:spPr>
          <a:xfrm>
            <a:off x="4797055" y="4028655"/>
            <a:ext cx="520200" cy="4413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04" name="Google Shape;504;p27"/>
          <p:cNvSpPr/>
          <p:nvPr/>
        </p:nvSpPr>
        <p:spPr>
          <a:xfrm>
            <a:off x="4797050" y="2845921"/>
            <a:ext cx="520200" cy="4413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05" name="Google Shape;505;p27"/>
          <p:cNvSpPr/>
          <p:nvPr/>
        </p:nvSpPr>
        <p:spPr>
          <a:xfrm rot="2616169">
            <a:off x="4949199" y="2960895"/>
            <a:ext cx="218349" cy="251519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7"/>
          <p:cNvSpPr/>
          <p:nvPr/>
        </p:nvSpPr>
        <p:spPr>
          <a:xfrm>
            <a:off x="4924843" y="4153725"/>
            <a:ext cx="267300" cy="191146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7"/>
          <p:cNvSpPr/>
          <p:nvPr/>
        </p:nvSpPr>
        <p:spPr>
          <a:xfrm>
            <a:off x="4933366" y="2183232"/>
            <a:ext cx="260694" cy="25799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7"/>
          <p:cNvSpPr txBox="1"/>
          <p:nvPr/>
        </p:nvSpPr>
        <p:spPr>
          <a:xfrm>
            <a:off x="4572000" y="1123925"/>
            <a:ext cx="4307700" cy="565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activity combined with healthy diet decreases the level of obesity &amp; reduces risk for CVD and DM.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27"/>
          <p:cNvSpPr txBox="1"/>
          <p:nvPr/>
        </p:nvSpPr>
        <p:spPr>
          <a:xfrm>
            <a:off x="5386750" y="2029475"/>
            <a:ext cx="3492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Dieting: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use of low-calorie diet &amp; restriction of excessive energy intake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27"/>
          <p:cNvSpPr txBox="1"/>
          <p:nvPr/>
        </p:nvSpPr>
        <p:spPr>
          <a:xfrm>
            <a:off x="5378975" y="2738800"/>
            <a:ext cx="34929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Drugs: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Orlistat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: A pancreatic and gastric lipase inhibitor which decreases the breakdown of dietary fat.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Lorcaserin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: promotes satiety.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27"/>
          <p:cNvSpPr txBox="1"/>
          <p:nvPr/>
        </p:nvSpPr>
        <p:spPr>
          <a:xfrm>
            <a:off x="5378975" y="3966550"/>
            <a:ext cx="35778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Surgery: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Surgical procedures are designed to reduce food consumption in patients with </a:t>
            </a:r>
            <a:r>
              <a:rPr b="1" lang="en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BMI &gt;40.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It’s used when other treatment options </a:t>
            </a:r>
            <a:r>
              <a:rPr b="1" lang="en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