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Exo"/>
      <p:regular r:id="rId21"/>
      <p:bold r:id="rId22"/>
      <p:italic r:id="rId23"/>
      <p:boldItalic r:id="rId24"/>
    </p:embeddedFont>
    <p:embeddedFont>
      <p:font typeface="Comfortaa"/>
      <p:regular r:id="rId25"/>
      <p:bold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979AE76-091F-44CE-94E3-827D6F5B3C81}">
  <a:tblStyle styleId="{4979AE76-091F-44CE-94E3-827D6F5B3C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Exo-bold.fntdata"/><Relationship Id="rId21" Type="http://schemas.openxmlformats.org/officeDocument/2006/relationships/font" Target="fonts/Exo-regular.fntdata"/><Relationship Id="rId24" Type="http://schemas.openxmlformats.org/officeDocument/2006/relationships/font" Target="fonts/Exo-boldItalic.fntdata"/><Relationship Id="rId23" Type="http://schemas.openxmlformats.org/officeDocument/2006/relationships/font" Target="fonts/Ex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193dfb9b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2193dfb9b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193dfb9b_2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2193dfb9b_2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2193dfb9b_2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2193dfb9b_2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2193dfb9b_2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72193dfb9b_2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2193dfb9b_2_2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2193dfb9b_2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193dfb9b_2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193dfb9b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2193dfb9b_2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2193dfb9b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2193dfb9b_2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2193dfb9b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2193dfb9b_2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2193dfb9b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2193dfb9b_2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2193dfb9b_2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2193dfb9b_2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2193dfb9b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2193dfb9b_2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2193dfb9b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2193dfb9b_2_2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2193dfb9b_2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Century Gothic"/>
              <a:buNone/>
              <a:defRPr i="0" sz="4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png"/><Relationship Id="rId13" Type="http://schemas.openxmlformats.org/officeDocument/2006/relationships/image" Target="../media/image11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Relationship Id="rId5" Type="http://schemas.openxmlformats.org/officeDocument/2006/relationships/hyperlink" Target="https://docs.google.com/document/d/1-KnYWkqLLhYZ_qz-yVT_zvssd6mwdZX45OlgGZvFlcM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6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Metabolic Syndrome 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1" name="Google Shape;81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2" name="Google Shape;82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4" name="Google Shape;84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3421050" y="4918525"/>
            <a:ext cx="23019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Endocrine Block</a:t>
            </a:r>
            <a:endParaRPr sz="800">
              <a:solidFill>
                <a:srgbClr val="B7B7B7"/>
              </a:solidFill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6138" y="1197375"/>
            <a:ext cx="2748600" cy="27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26" y="3228584"/>
            <a:ext cx="913432" cy="86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4375" y="2225350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734" y="994125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12018" y="2225346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8200" y="2115051"/>
            <a:ext cx="913425" cy="91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04867" y="-31375"/>
            <a:ext cx="733025" cy="7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1920975" y="1551975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1920975" y="2142425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28"/>
          <p:cNvSpPr/>
          <p:nvPr/>
        </p:nvSpPr>
        <p:spPr>
          <a:xfrm>
            <a:off x="1920975" y="2732875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28"/>
          <p:cNvSpPr/>
          <p:nvPr/>
        </p:nvSpPr>
        <p:spPr>
          <a:xfrm>
            <a:off x="1920975" y="3323325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2" name="Google Shape;322;p28"/>
          <p:cNvSpPr txBox="1"/>
          <p:nvPr>
            <p:ph idx="1" type="body"/>
          </p:nvPr>
        </p:nvSpPr>
        <p:spPr>
          <a:xfrm>
            <a:off x="2449929" y="1504275"/>
            <a:ext cx="52860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</a:rPr>
              <a:t>Metabolic syndrome is a combination of metabolic abnormalities that increase the risk of heart disease, diabetes and other diseases</a:t>
            </a:r>
            <a:endParaRPr b="1" sz="1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323" name="Google Shape;323;p28"/>
          <p:cNvSpPr txBox="1"/>
          <p:nvPr>
            <p:ph idx="1" type="body"/>
          </p:nvPr>
        </p:nvSpPr>
        <p:spPr>
          <a:xfrm>
            <a:off x="2449929" y="2094725"/>
            <a:ext cx="52860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</a:rPr>
              <a:t>The features of metabolic syndrome include obesity, high serum triglycerides (TGs), low HDL cholesterol, hypertension, hyperglycemia and insulin resistance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324" name="Google Shape;324;p28"/>
          <p:cNvSpPr txBox="1"/>
          <p:nvPr>
            <p:ph idx="1" type="body"/>
          </p:nvPr>
        </p:nvSpPr>
        <p:spPr>
          <a:xfrm>
            <a:off x="2449900" y="2685175"/>
            <a:ext cx="52860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</a:rPr>
              <a:t>Obesity, alcoholism, sedentary lifestyle and smoking are some of the risk factors for metabolic syndrome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325" name="Google Shape;325;p28"/>
          <p:cNvSpPr txBox="1"/>
          <p:nvPr>
            <p:ph idx="1" type="body"/>
          </p:nvPr>
        </p:nvSpPr>
        <p:spPr>
          <a:xfrm>
            <a:off x="2449929" y="3275625"/>
            <a:ext cx="52860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434343"/>
                </a:solidFill>
              </a:rPr>
              <a:t>Management of the syndrome includes lifestyle modifications to reduce weight and medications</a:t>
            </a:r>
            <a:endParaRPr b="1" sz="1000">
              <a:solidFill>
                <a:srgbClr val="434343"/>
              </a:solidFill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98625"/>
            <a:ext cx="1625075" cy="8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/>
          <p:nvPr/>
        </p:nvSpPr>
        <p:spPr>
          <a:xfrm>
            <a:off x="2201888" y="15286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3" name="Google Shape;333;p29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50" y="909138"/>
            <a:ext cx="8839204" cy="370676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/>
          <p:nvPr/>
        </p:nvSpPr>
        <p:spPr>
          <a:xfrm>
            <a:off x="53475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MCQs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is correct in metabolic syndrome?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 Serum TGs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 HDL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Hypoglycemia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Glucose tolerance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is a marker for metabolic syndrome?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Low LDL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increase Adiponectin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 IL-6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Decreased Leptin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is a good management plan for hypertension?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 inhibitors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Aspirin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Statins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Metformin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is correct about insulin resistance?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Cells have an increased response to insulin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 plasma FFA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Low plasma Insulin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Hypoglycemia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criteria fits to diagnose metabolic syndrome depending on the WHO?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DM + hypertension only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DM, hypertension, &amp; dyslipidemia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DM + dyslipidemia  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00A1D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hypertension + low TGs</a:t>
            </a:r>
            <a:endParaRPr sz="1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According to WHO criteria to diagnose MS the blood pressure must be: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&gt;140/90 mmHg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135/85 mmHg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130/85 mmHg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&lt; 140/90 mmHg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30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      2) C     3 A     4) B       5) B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A 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5885450" y="2842191"/>
            <a:ext cx="1977900" cy="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6002900" y="358929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700"/>
              <a:buFont typeface="Century Gothic"/>
              <a:buAutoNum type="arabicParenR"/>
            </a:pPr>
            <a:r>
              <a:rPr lang="en-GB" sz="7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Dyslipidemia, hypertension, insulin </a:t>
            </a:r>
            <a:r>
              <a:rPr lang="en-GB" sz="7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intolerance</a:t>
            </a:r>
            <a:endParaRPr sz="7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95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700"/>
              <a:buFont typeface="Century Gothic"/>
              <a:buAutoNum type="arabicParenR"/>
            </a:pPr>
            <a:r>
              <a:rPr lang="en-GB" sz="7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Obesity, hypertension, insulin resistance, low HDL cholesterol </a:t>
            </a:r>
            <a:endParaRPr sz="7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95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700"/>
              <a:buFont typeface="Century Gothic"/>
              <a:buAutoNum type="arabicParenR"/>
            </a:pPr>
            <a:r>
              <a:rPr lang="en-GB" sz="7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Obesity, smoking, alcoholism.</a:t>
            </a:r>
            <a:endParaRPr sz="7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9550" lvl="0" marL="2540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700"/>
              <a:buFont typeface="Century Gothic"/>
              <a:buAutoNum type="arabicParenR"/>
            </a:pPr>
            <a:r>
              <a:rPr lang="en-GB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action="ppaction://hlinksldjump" r:id="rId3"/>
              </a:rPr>
              <a:t>Slide 6</a:t>
            </a:r>
            <a:endParaRPr sz="700">
              <a:solidFill>
                <a:srgbClr val="B7B7B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Quiz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Mention 3 abnormalities caused by obesity?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List 4 features that comprise the metabolic syndrome?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3 risk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factors of metabolic syndrome.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the markers for MS.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A1D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 txBox="1"/>
          <p:nvPr/>
        </p:nvSpPr>
        <p:spPr>
          <a:xfrm>
            <a:off x="181500" y="1623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31"/>
          <p:cNvSpPr txBox="1"/>
          <p:nvPr/>
        </p:nvSpPr>
        <p:spPr>
          <a:xfrm>
            <a:off x="203168" y="1370750"/>
            <a:ext cx="1931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Ajeed Al-Rashoud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Leena Alnassar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31"/>
          <p:cNvSpPr txBox="1"/>
          <p:nvPr/>
        </p:nvSpPr>
        <p:spPr>
          <a:xfrm>
            <a:off x="338925" y="4592725"/>
            <a:ext cx="1659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1"/>
          <p:cNvSpPr txBox="1"/>
          <p:nvPr/>
        </p:nvSpPr>
        <p:spPr>
          <a:xfrm>
            <a:off x="5230688" y="651356"/>
            <a:ext cx="3826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is a succession of lessons which must be lived to be understood.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181500" y="969850"/>
            <a:ext cx="1454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1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63" name="Google Shape;363;p31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2632500" y="4592725"/>
            <a:ext cx="2159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Boys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7" name="Google Shape;367;p3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63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04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1"/>
          <p:cNvSpPr/>
          <p:nvPr/>
        </p:nvSpPr>
        <p:spPr>
          <a:xfrm>
            <a:off x="360208" y="2642901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2277338" y="13705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Fares Aldokhayel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31"/>
          <p:cNvSpPr/>
          <p:nvPr/>
        </p:nvSpPr>
        <p:spPr>
          <a:xfrm>
            <a:off x="338914" y="229410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595934" y="1263338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595930" y="91950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463144" y="298475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0"/>
          <p:cNvSpPr/>
          <p:nvPr/>
        </p:nvSpPr>
        <p:spPr>
          <a:xfrm>
            <a:off x="595929" y="160717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595930" y="1924788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876015" y="860400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Define metabolic syndrome, insulin resistance and dyslipidemia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874919" y="1224000"/>
            <a:ext cx="75927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Discuss the risk factors for metabolic syndrome and other medical conditions associated with it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60844" y="1538000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Define the diagnostic criteria for metabolic syndrome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40750" y="1938220"/>
            <a:ext cx="7754400" cy="2094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Discuss the management of metabolic syndrome and current treatment options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6" name="Google Shape;106;p20"/>
          <p:cNvGrpSpPr/>
          <p:nvPr/>
        </p:nvGrpSpPr>
        <p:grpSpPr>
          <a:xfrm>
            <a:off x="131008" y="393496"/>
            <a:ext cx="332129" cy="320266"/>
            <a:chOff x="5961125" y="1623900"/>
            <a:chExt cx="427450" cy="448175"/>
          </a:xfrm>
        </p:grpSpPr>
        <p:sp>
          <p:nvSpPr>
            <p:cNvPr id="107" name="Google Shape;107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4" name="Google Shape;114;p20"/>
          <p:cNvSpPr txBox="1"/>
          <p:nvPr/>
        </p:nvSpPr>
        <p:spPr>
          <a:xfrm>
            <a:off x="421359" y="2330663"/>
            <a:ext cx="2087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Overview:</a:t>
            </a:r>
            <a:endParaRPr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151890" y="2330680"/>
            <a:ext cx="290338" cy="282179"/>
            <a:chOff x="3951850" y="2985350"/>
            <a:chExt cx="407950" cy="416500"/>
          </a:xfrm>
        </p:grpSpPr>
        <p:sp>
          <p:nvSpPr>
            <p:cNvPr id="116" name="Google Shape;116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860844" y="2707763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Introduction 	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60844" y="3000213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Features of metabolic syndrome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860844" y="3312175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Insulin resistance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595917" y="2742012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595917" y="3056087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595917" y="3370187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860844" y="3632200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Dyslipidemia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595917" y="3709287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874898" y="3916600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Risk factors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595917" y="40150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874898" y="4217200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Markers &amp; diagnosis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595917" y="43156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874898" y="4501475"/>
            <a:ext cx="4724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Management &amp; treatment </a:t>
            </a:r>
            <a:r>
              <a:rPr b="1" lang="en-GB" sz="1200">
                <a:solidFill>
                  <a:srgbClr val="434343"/>
                </a:solidFill>
              </a:rPr>
              <a:t>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595917" y="4599925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2147550" y="70372"/>
            <a:ext cx="4848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Metabolic Syndrome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9150" y="463975"/>
            <a:ext cx="906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latin typeface="Century Gothic"/>
                <a:ea typeface="Century Gothic"/>
                <a:cs typeface="Century Gothic"/>
                <a:sym typeface="Century Gothic"/>
              </a:rPr>
              <a:t>It is a combination of metabolic abnormalities which increase the risk of </a:t>
            </a:r>
            <a:r>
              <a:rPr b="1" lang="en-GB" sz="1250">
                <a:latin typeface="Century Gothic"/>
                <a:ea typeface="Century Gothic"/>
                <a:cs typeface="Century Gothic"/>
                <a:sym typeface="Century Gothic"/>
              </a:rPr>
              <a:t>heart disease</a:t>
            </a:r>
            <a:r>
              <a:rPr lang="en-GB" sz="125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-GB" sz="1250">
                <a:latin typeface="Century Gothic"/>
                <a:ea typeface="Century Gothic"/>
                <a:cs typeface="Century Gothic"/>
                <a:sym typeface="Century Gothic"/>
              </a:rPr>
              <a:t>diabetes</a:t>
            </a:r>
            <a:r>
              <a:rPr lang="en-GB" sz="1250">
                <a:latin typeface="Century Gothic"/>
                <a:ea typeface="Century Gothic"/>
                <a:cs typeface="Century Gothic"/>
                <a:sym typeface="Century Gothic"/>
              </a:rPr>
              <a:t>, &amp; other diseases</a:t>
            </a:r>
            <a:endParaRPr sz="12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4" name="Google Shape;144;p21"/>
          <p:cNvCxnSpPr>
            <a:stCxn id="145" idx="2"/>
            <a:endCxn id="146" idx="0"/>
          </p:cNvCxnSpPr>
          <p:nvPr/>
        </p:nvCxnSpPr>
        <p:spPr>
          <a:xfrm rot="5400000">
            <a:off x="2479375" y="-612211"/>
            <a:ext cx="498900" cy="39183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1"/>
          <p:cNvCxnSpPr>
            <a:stCxn id="145" idx="2"/>
            <a:endCxn id="148" idx="0"/>
          </p:cNvCxnSpPr>
          <p:nvPr/>
        </p:nvCxnSpPr>
        <p:spPr>
          <a:xfrm rot="5400000">
            <a:off x="3060475" y="244889"/>
            <a:ext cx="774900" cy="24801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21"/>
          <p:cNvSpPr/>
          <p:nvPr/>
        </p:nvSpPr>
        <p:spPr>
          <a:xfrm>
            <a:off x="2404675" y="811589"/>
            <a:ext cx="4566600" cy="285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Features comprising metabolic </a:t>
            </a:r>
            <a:r>
              <a:rPr b="1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syndrome</a:t>
            </a:r>
            <a:r>
              <a:rPr b="1" baseline="30000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1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9" name="Google Shape;149;p21"/>
          <p:cNvCxnSpPr>
            <a:stCxn id="145" idx="2"/>
            <a:endCxn id="150" idx="0"/>
          </p:cNvCxnSpPr>
          <p:nvPr/>
        </p:nvCxnSpPr>
        <p:spPr>
          <a:xfrm flipH="1" rot="-5400000">
            <a:off x="6280675" y="-495211"/>
            <a:ext cx="501000" cy="36864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1"/>
          <p:cNvSpPr/>
          <p:nvPr/>
        </p:nvSpPr>
        <p:spPr>
          <a:xfrm>
            <a:off x="7742975" y="1598350"/>
            <a:ext cx="1262700" cy="339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02729"/>
                </a:solidFill>
                <a:latin typeface="Exo"/>
                <a:ea typeface="Exo"/>
                <a:cs typeface="Exo"/>
                <a:sym typeface="Exo"/>
              </a:rPr>
              <a:t>Insulin resistance (hyperglycemia)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51" name="Google Shape;151;p21"/>
          <p:cNvCxnSpPr>
            <a:stCxn id="145" idx="2"/>
            <a:endCxn id="152" idx="0"/>
          </p:cNvCxnSpPr>
          <p:nvPr/>
        </p:nvCxnSpPr>
        <p:spPr>
          <a:xfrm flipH="1" rot="-5400000">
            <a:off x="5389975" y="395489"/>
            <a:ext cx="781500" cy="21855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1"/>
          <p:cNvSpPr/>
          <p:nvPr/>
        </p:nvSpPr>
        <p:spPr>
          <a:xfrm>
            <a:off x="6216100" y="1878925"/>
            <a:ext cx="1314600" cy="344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02729"/>
                </a:solidFill>
                <a:latin typeface="Exo"/>
                <a:ea typeface="Exo"/>
                <a:cs typeface="Exo"/>
                <a:sym typeface="Exo"/>
              </a:rPr>
              <a:t>Low HDL cholesterol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53" name="Google Shape;153;p21"/>
          <p:cNvCxnSpPr>
            <a:stCxn id="145" idx="2"/>
            <a:endCxn id="154" idx="0"/>
          </p:cNvCxnSpPr>
          <p:nvPr/>
        </p:nvCxnSpPr>
        <p:spPr>
          <a:xfrm flipH="1" rot="-5400000">
            <a:off x="4598725" y="1186739"/>
            <a:ext cx="781500" cy="6030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1"/>
          <p:cNvSpPr/>
          <p:nvPr/>
        </p:nvSpPr>
        <p:spPr>
          <a:xfrm>
            <a:off x="4578231" y="1878933"/>
            <a:ext cx="1425600" cy="344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02729"/>
                </a:solidFill>
                <a:latin typeface="Exo"/>
                <a:ea typeface="Exo"/>
                <a:cs typeface="Exo"/>
                <a:sym typeface="Exo"/>
              </a:rPr>
              <a:t>Hyperglycemia 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55" name="Google Shape;155;p21"/>
          <p:cNvCxnSpPr>
            <a:stCxn id="145" idx="2"/>
            <a:endCxn id="156" idx="0"/>
          </p:cNvCxnSpPr>
          <p:nvPr/>
        </p:nvCxnSpPr>
        <p:spPr>
          <a:xfrm rot="5400000">
            <a:off x="3776275" y="966989"/>
            <a:ext cx="781200" cy="10422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1"/>
          <p:cNvSpPr/>
          <p:nvPr/>
        </p:nvSpPr>
        <p:spPr>
          <a:xfrm>
            <a:off x="3014425" y="1878575"/>
            <a:ext cx="1262700" cy="339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02729"/>
                </a:solidFill>
                <a:latin typeface="Exo"/>
                <a:ea typeface="Exo"/>
                <a:cs typeface="Exo"/>
                <a:sym typeface="Exo"/>
              </a:rPr>
              <a:t>Obesity  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1576375" y="1872475"/>
            <a:ext cx="1262700" cy="346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02729"/>
                </a:solidFill>
                <a:latin typeface="Exo"/>
                <a:ea typeface="Exo"/>
                <a:cs typeface="Exo"/>
                <a:sym typeface="Exo"/>
              </a:rPr>
              <a:t>Hypertension</a:t>
            </a:r>
            <a:r>
              <a:rPr lang="en-GB" sz="900">
                <a:solidFill>
                  <a:srgbClr val="202729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sz="9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138325" y="1596274"/>
            <a:ext cx="1262700" cy="346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53744"/>
                </a:solidFill>
                <a:latin typeface="Exo"/>
                <a:ea typeface="Exo"/>
                <a:cs typeface="Exo"/>
                <a:sym typeface="Exo"/>
              </a:rPr>
              <a:t>High serum triglycerides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39150" y="2460850"/>
            <a:ext cx="9065700" cy="23178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In obesity, signals from adipocytes cause metabolic abnormalities such as: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8" name="Google Shape;158;p21"/>
          <p:cNvCxnSpPr>
            <a:stCxn id="156" idx="2"/>
          </p:cNvCxnSpPr>
          <p:nvPr/>
        </p:nvCxnSpPr>
        <p:spPr>
          <a:xfrm flipH="1">
            <a:off x="3645175" y="2218175"/>
            <a:ext cx="600" cy="2319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1"/>
          <p:cNvSpPr txBox="1"/>
          <p:nvPr/>
        </p:nvSpPr>
        <p:spPr>
          <a:xfrm>
            <a:off x="2119525" y="2999239"/>
            <a:ext cx="1783200" cy="270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Insulin 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resistance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aseline="30000" lang="en-GB" sz="1100"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endParaRPr baseline="30000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222400" y="2999238"/>
            <a:ext cx="1617600" cy="393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Dyslipidemia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(next slide)</a:t>
            </a:r>
            <a:endParaRPr i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5353675" y="2999238"/>
            <a:ext cx="1617600" cy="270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Glucose intolerance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7304000" y="2999238"/>
            <a:ext cx="1537500" cy="2319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Hypertension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3" name="Google Shape;163;p21"/>
          <p:cNvCxnSpPr>
            <a:stCxn id="164" idx="2"/>
            <a:endCxn id="159" idx="0"/>
          </p:cNvCxnSpPr>
          <p:nvPr/>
        </p:nvCxnSpPr>
        <p:spPr>
          <a:xfrm flipH="1">
            <a:off x="3011125" y="2893939"/>
            <a:ext cx="1845300" cy="1053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1"/>
          <p:cNvCxnSpPr>
            <a:stCxn id="164" idx="2"/>
            <a:endCxn id="161" idx="0"/>
          </p:cNvCxnSpPr>
          <p:nvPr/>
        </p:nvCxnSpPr>
        <p:spPr>
          <a:xfrm>
            <a:off x="4338475" y="2893938"/>
            <a:ext cx="1824000" cy="1053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1"/>
          <p:cNvCxnSpPr>
            <a:stCxn id="164" idx="2"/>
            <a:endCxn id="160" idx="0"/>
          </p:cNvCxnSpPr>
          <p:nvPr/>
        </p:nvCxnSpPr>
        <p:spPr>
          <a:xfrm flipH="1">
            <a:off x="1031200" y="2893938"/>
            <a:ext cx="3688800" cy="1053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1"/>
          <p:cNvCxnSpPr>
            <a:stCxn id="164" idx="2"/>
            <a:endCxn id="162" idx="0"/>
          </p:cNvCxnSpPr>
          <p:nvPr/>
        </p:nvCxnSpPr>
        <p:spPr>
          <a:xfrm>
            <a:off x="4440050" y="2893938"/>
            <a:ext cx="3632700" cy="1053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1"/>
          <p:cNvCxnSpPr>
            <a:stCxn id="159" idx="2"/>
          </p:cNvCxnSpPr>
          <p:nvPr/>
        </p:nvCxnSpPr>
        <p:spPr>
          <a:xfrm>
            <a:off x="3011125" y="3269839"/>
            <a:ext cx="3300" cy="195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1"/>
          <p:cNvSpPr txBox="1"/>
          <p:nvPr/>
        </p:nvSpPr>
        <p:spPr>
          <a:xfrm>
            <a:off x="484475" y="3465738"/>
            <a:ext cx="6700500" cy="1224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B7B7B7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Cells become less responsive to insulin → high plasma insulin → hyperglycemia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○"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Hydrolysis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of stored fats → high plasma FFAs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○"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Reduction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of glucose uptake/use by cells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○"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Reduction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of glycogenesis →  hyperglycemia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Compensatory hyperinsulinemia → </a:t>
            </a:r>
            <a:r>
              <a:rPr b="1" lang="en-GB" sz="1100" u="sng">
                <a:solidFill>
                  <a:srgbClr val="3F537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down-regulation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of insulin receptors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Defects in insulin receptor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-49525" y="4745400"/>
            <a:ext cx="8730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NOTE from 437: not necessary to find them all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2-NOTE from 437: why do you think we have insulin resistance? This is a fighting mechanism as the body of an obese person is forcing him/her to use excess fat for energy instead of glucose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2147538" y="11516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Dyslipidemia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875" y="1973503"/>
            <a:ext cx="2064001" cy="2730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/>
          <p:nvPr/>
        </p:nvSpPr>
        <p:spPr>
          <a:xfrm>
            <a:off x="6925225" y="786350"/>
            <a:ext cx="2115900" cy="1084800"/>
          </a:xfrm>
          <a:prstGeom prst="chevron">
            <a:avLst>
              <a:gd fmla="val 50000" name="adj"/>
            </a:avLst>
          </a:prstGeom>
          <a:solidFill>
            <a:srgbClr val="1C45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HDL levels are decreased</a:t>
            </a:r>
            <a:endParaRPr b="1"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103000" y="786700"/>
            <a:ext cx="2064000" cy="1084800"/>
          </a:xfrm>
          <a:prstGeom prst="homePlate">
            <a:avLst>
              <a:gd fmla="val 50000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Insulin resistance in adipocytes</a:t>
            </a:r>
            <a:r>
              <a:rPr b="1" lang="en-GB"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 obese individuals)</a:t>
            </a:r>
            <a:r>
              <a:rPr lang="en-GB" sz="1100">
                <a:solidFill>
                  <a:srgbClr val="B7B7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580025" y="786350"/>
            <a:ext cx="2319600" cy="1084800"/>
          </a:xfrm>
          <a:prstGeom prst="chevron">
            <a:avLst>
              <a:gd fmla="val 50000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increased activity of hormone sensitive </a:t>
            </a: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lipase</a:t>
            </a:r>
            <a:r>
              <a:rPr b="1" baseline="30000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baseline="30000"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356088" y="786350"/>
            <a:ext cx="2460000" cy="1084800"/>
          </a:xfrm>
          <a:prstGeom prst="chevron">
            <a:avLst>
              <a:gd fmla="val 5000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plasma FFAs ⇒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900">
                <a:solidFill>
                  <a:srgbClr val="D9D9D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carried to the liver &amp; converted to: </a:t>
            </a: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TG/cholesterol in the liver </a:t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5244325" y="786350"/>
            <a:ext cx="2263500" cy="1084800"/>
          </a:xfrm>
          <a:prstGeom prst="chevron">
            <a:avLst>
              <a:gd fmla="val 50000" name="adj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Excess TGs/</a:t>
            </a:r>
            <a:endParaRPr b="1"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cholesterol are released as VLDL</a:t>
            </a:r>
            <a:r>
              <a:rPr b="1" baseline="30000" lang="en-GB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1" lang="en-GB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the blood </a:t>
            </a:r>
            <a:endParaRPr b="1"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257725" y="2154813"/>
            <a:ext cx="5905500" cy="1457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Metabolic syndrome &amp; dyslipidemia are closely related:</a:t>
            </a:r>
            <a:endParaRPr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Dyslipidemia is an early indicator and consistent component of insulin resistance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Liver fat seems to be the unifying factor between dyslipidemia and insulin resistance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5" name="Google Shape;185;p22"/>
          <p:cNvCxnSpPr/>
          <p:nvPr/>
        </p:nvCxnSpPr>
        <p:spPr>
          <a:xfrm flipH="1" rot="10800000">
            <a:off x="103000" y="3832475"/>
            <a:ext cx="64545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2"/>
          <p:cNvSpPr txBox="1"/>
          <p:nvPr/>
        </p:nvSpPr>
        <p:spPr>
          <a:xfrm>
            <a:off x="179275" y="3895550"/>
            <a:ext cx="62082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activity of lipase is because body can not use glucose as source of energy , the other source is FFAs which are broken down from 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triglycerides</a:t>
            </a: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adipocytes.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Recall VLDL is a major carrier of TG’s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LDL/HDL are major carriers of cholesterol.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Why? Remember excess glucose gets converted in the liver into FFA +TG’s + packaged into VLDL.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128050" y="82100"/>
            <a:ext cx="50913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Metabolic Syndrome Is Related to: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2" name="Google Shape;192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0" y="508330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4" name="Google Shape;194;p23"/>
          <p:cNvGrpSpPr/>
          <p:nvPr/>
        </p:nvGrpSpPr>
        <p:grpSpPr>
          <a:xfrm>
            <a:off x="206450" y="605403"/>
            <a:ext cx="3337675" cy="861172"/>
            <a:chOff x="4318975" y="909418"/>
            <a:chExt cx="3337675" cy="765282"/>
          </a:xfrm>
        </p:grpSpPr>
        <p:sp>
          <p:nvSpPr>
            <p:cNvPr id="195" name="Google Shape;195;p23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0944A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Heart disease</a:t>
              </a:r>
              <a:endParaRPr b="1" sz="1100">
                <a:solidFill>
                  <a:srgbClr val="0944A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23"/>
            <p:cNvSpPr txBox="1"/>
            <p:nvPr/>
          </p:nvSpPr>
          <p:spPr>
            <a:xfrm>
              <a:off x="4928450" y="1154904"/>
              <a:ext cx="2728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latin typeface="Century Gothic"/>
                  <a:ea typeface="Century Gothic"/>
                  <a:cs typeface="Century Gothic"/>
                  <a:sym typeface="Century Gothic"/>
                </a:rPr>
                <a:t>1.5-3 fold increase in atherosclerosis 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8" name="Google Shape;198;p23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0944A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99" name="Google Shape;199;p23"/>
          <p:cNvGrpSpPr/>
          <p:nvPr/>
        </p:nvGrpSpPr>
        <p:grpSpPr>
          <a:xfrm>
            <a:off x="206450" y="1273279"/>
            <a:ext cx="3337675" cy="861172"/>
            <a:chOff x="4318975" y="909418"/>
            <a:chExt cx="3337675" cy="765282"/>
          </a:xfrm>
        </p:grpSpPr>
        <p:sp>
          <p:nvSpPr>
            <p:cNvPr id="200" name="Google Shape;200;p23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0944A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Type 2 diabetes mellitus</a:t>
              </a:r>
              <a:endParaRPr b="1" sz="1100">
                <a:solidFill>
                  <a:srgbClr val="0944A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23"/>
            <p:cNvSpPr txBox="1"/>
            <p:nvPr/>
          </p:nvSpPr>
          <p:spPr>
            <a:xfrm>
              <a:off x="4928450" y="1154904"/>
              <a:ext cx="2728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latin typeface="Century Gothic"/>
                  <a:ea typeface="Century Gothic"/>
                  <a:cs typeface="Century Gothic"/>
                  <a:sym typeface="Century Gothic"/>
                </a:rPr>
                <a:t>5 fold increase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3" name="Google Shape;203;p23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0944A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04" name="Google Shape;204;p23"/>
          <p:cNvGrpSpPr/>
          <p:nvPr/>
        </p:nvGrpSpPr>
        <p:grpSpPr>
          <a:xfrm>
            <a:off x="206450" y="1941154"/>
            <a:ext cx="3337675" cy="861172"/>
            <a:chOff x="4318975" y="909418"/>
            <a:chExt cx="3337675" cy="765282"/>
          </a:xfrm>
        </p:grpSpPr>
        <p:sp>
          <p:nvSpPr>
            <p:cNvPr id="205" name="Google Shape;205;p23"/>
            <p:cNvSpPr txBox="1"/>
            <p:nvPr/>
          </p:nvSpPr>
          <p:spPr>
            <a:xfrm>
              <a:off x="4928450" y="909418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0944A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Kidney disease</a:t>
              </a:r>
              <a:endParaRPr b="1" sz="1100">
                <a:solidFill>
                  <a:srgbClr val="0944A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7" name="Google Shape;207;p23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0944A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08" name="Google Shape;208;p23"/>
          <p:cNvGrpSpPr/>
          <p:nvPr/>
        </p:nvGrpSpPr>
        <p:grpSpPr>
          <a:xfrm>
            <a:off x="206450" y="3276900"/>
            <a:ext cx="4459375" cy="861177"/>
            <a:chOff x="4318975" y="909414"/>
            <a:chExt cx="4459375" cy="765286"/>
          </a:xfrm>
        </p:grpSpPr>
        <p:sp>
          <p:nvSpPr>
            <p:cNvPr id="209" name="Google Shape;209;p23"/>
            <p:cNvSpPr txBox="1"/>
            <p:nvPr/>
          </p:nvSpPr>
          <p:spPr>
            <a:xfrm>
              <a:off x="4928450" y="909414"/>
              <a:ext cx="38499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0944A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Nonalcoholic steatohepatitis (fatty liver disease)</a:t>
              </a:r>
              <a:endParaRPr b="1" sz="1100">
                <a:solidFill>
                  <a:srgbClr val="0944A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4928450" y="1154904"/>
              <a:ext cx="27282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latin typeface="Century Gothic"/>
                  <a:ea typeface="Century Gothic"/>
                  <a:cs typeface="Century Gothic"/>
                  <a:sym typeface="Century Gothic"/>
                </a:rPr>
                <a:t>Related to impaired lipid metabolism 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2" name="Google Shape;212;p23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0944A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13" name="Google Shape;213;p23"/>
          <p:cNvGrpSpPr/>
          <p:nvPr/>
        </p:nvGrpSpPr>
        <p:grpSpPr>
          <a:xfrm>
            <a:off x="206450" y="3867456"/>
            <a:ext cx="5091388" cy="2177354"/>
            <a:chOff x="4318975" y="840703"/>
            <a:chExt cx="5091388" cy="1934909"/>
          </a:xfrm>
        </p:grpSpPr>
        <p:sp>
          <p:nvSpPr>
            <p:cNvPr id="214" name="Google Shape;214;p23"/>
            <p:cNvSpPr txBox="1"/>
            <p:nvPr/>
          </p:nvSpPr>
          <p:spPr>
            <a:xfrm>
              <a:off x="4928450" y="840703"/>
              <a:ext cx="27282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0944A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Cancer</a:t>
              </a:r>
              <a:endParaRPr b="1" sz="1100">
                <a:solidFill>
                  <a:srgbClr val="0944A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3"/>
            <p:cNvSpPr txBox="1"/>
            <p:nvPr/>
          </p:nvSpPr>
          <p:spPr>
            <a:xfrm>
              <a:off x="4825463" y="995413"/>
              <a:ext cx="4584900" cy="17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116850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latin typeface="Century Gothic"/>
                  <a:ea typeface="Century Gothic"/>
                  <a:cs typeface="Century Gothic"/>
                  <a:sym typeface="Century Gothic"/>
                </a:rPr>
                <a:t>- Obesity is a major risk factor for cancer of the esophagus, colon &amp; rectum, liver, gallbladder</a:t>
              </a:r>
              <a:br>
                <a:rPr lang="en-GB" sz="1000"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GB" sz="1000">
                  <a:latin typeface="Century Gothic"/>
                  <a:ea typeface="Century Gothic"/>
                  <a:cs typeface="Century Gothic"/>
                  <a:sym typeface="Century Gothic"/>
                </a:rPr>
                <a:t>- Being overweight and obese accounts for 14% of all cancer deaths in men and 20% of those in women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7" name="Google Shape;217;p23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0944A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18" name="Google Shape;218;p23"/>
          <p:cNvGrpSpPr/>
          <p:nvPr/>
        </p:nvGrpSpPr>
        <p:grpSpPr>
          <a:xfrm>
            <a:off x="206450" y="2609025"/>
            <a:ext cx="5597875" cy="861176"/>
            <a:chOff x="4318975" y="909414"/>
            <a:chExt cx="5597875" cy="765286"/>
          </a:xfrm>
        </p:grpSpPr>
        <p:sp>
          <p:nvSpPr>
            <p:cNvPr id="219" name="Google Shape;219;p23"/>
            <p:cNvSpPr txBox="1"/>
            <p:nvPr/>
          </p:nvSpPr>
          <p:spPr>
            <a:xfrm>
              <a:off x="4928450" y="909414"/>
              <a:ext cx="32403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0944A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Reproductive abnormalities in women</a:t>
              </a:r>
              <a:endParaRPr b="1" sz="1100">
                <a:solidFill>
                  <a:srgbClr val="0944A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3"/>
            <p:cNvSpPr txBox="1"/>
            <p:nvPr/>
          </p:nvSpPr>
          <p:spPr>
            <a:xfrm>
              <a:off x="4928450" y="1109505"/>
              <a:ext cx="4988400" cy="3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latin typeface="Century Gothic"/>
                  <a:ea typeface="Century Gothic"/>
                  <a:cs typeface="Century Gothic"/>
                  <a:sym typeface="Century Gothic"/>
                </a:rPr>
                <a:t>Polycystic ovarian syndrome, impaired ovulation &amp; fertility, irregular menstruation</a:t>
              </a:r>
              <a:endParaRPr sz="10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2" name="Google Shape;222;p23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cap="flat" cmpd="sng" w="9525">
              <a:solidFill>
                <a:srgbClr val="0944A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3" name="Google Shape;223;p23"/>
          <p:cNvSpPr txBox="1"/>
          <p:nvPr/>
        </p:nvSpPr>
        <p:spPr>
          <a:xfrm>
            <a:off x="5703775" y="-32500"/>
            <a:ext cx="31125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Risk factors for Metabolic Syndrome</a:t>
            </a: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5512050" y="1258700"/>
            <a:ext cx="1491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Smoking/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alcoholism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5531000" y="2331425"/>
            <a:ext cx="14730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Sedentary lifestyle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5662175" y="3404200"/>
            <a:ext cx="1341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Hypercortisolism (Steroid use/ Cushing disease)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7428353" y="4282400"/>
            <a:ext cx="1341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Mutations of insulin receptor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7461949" y="2852775"/>
            <a:ext cx="15111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Drugs (Rifampicin, Isoniazid, etc)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7461938" y="1537868"/>
            <a:ext cx="10155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Obesity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0" name="Google Shape;230;p23"/>
          <p:cNvCxnSpPr>
            <a:stCxn id="223" idx="2"/>
            <a:endCxn id="229" idx="1"/>
          </p:cNvCxnSpPr>
          <p:nvPr/>
        </p:nvCxnSpPr>
        <p:spPr>
          <a:xfrm flipH="1" rot="-5400000">
            <a:off x="6746425" y="1345400"/>
            <a:ext cx="1229100" cy="2019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1" name="Google Shape;231;p23"/>
          <p:cNvCxnSpPr>
            <a:stCxn id="223" idx="2"/>
            <a:endCxn id="224" idx="3"/>
          </p:cNvCxnSpPr>
          <p:nvPr/>
        </p:nvCxnSpPr>
        <p:spPr>
          <a:xfrm rot="5400000">
            <a:off x="6738925" y="1096700"/>
            <a:ext cx="786000" cy="2562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2" name="Google Shape;232;p23"/>
          <p:cNvCxnSpPr>
            <a:stCxn id="223" idx="2"/>
            <a:endCxn id="228" idx="1"/>
          </p:cNvCxnSpPr>
          <p:nvPr/>
        </p:nvCxnSpPr>
        <p:spPr>
          <a:xfrm flipH="1" rot="-5400000">
            <a:off x="6171025" y="1920800"/>
            <a:ext cx="2379900" cy="2019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3" name="Google Shape;233;p23"/>
          <p:cNvCxnSpPr>
            <a:stCxn id="223" idx="2"/>
            <a:endCxn id="225" idx="3"/>
          </p:cNvCxnSpPr>
          <p:nvPr/>
        </p:nvCxnSpPr>
        <p:spPr>
          <a:xfrm rot="5400000">
            <a:off x="6202825" y="1633100"/>
            <a:ext cx="1858500" cy="2559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4" name="Google Shape;234;p23"/>
          <p:cNvCxnSpPr>
            <a:stCxn id="223" idx="2"/>
            <a:endCxn id="227" idx="1"/>
          </p:cNvCxnSpPr>
          <p:nvPr/>
        </p:nvCxnSpPr>
        <p:spPr>
          <a:xfrm flipH="1" rot="-5400000">
            <a:off x="5439325" y="2652500"/>
            <a:ext cx="3809700" cy="1683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35" name="Google Shape;235;p23"/>
          <p:cNvCxnSpPr>
            <a:stCxn id="223" idx="2"/>
            <a:endCxn id="226" idx="3"/>
          </p:cNvCxnSpPr>
          <p:nvPr/>
        </p:nvCxnSpPr>
        <p:spPr>
          <a:xfrm rot="5400000">
            <a:off x="5666425" y="2169500"/>
            <a:ext cx="2931300" cy="2559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6" name="Google Shape;236;p23"/>
          <p:cNvCxnSpPr/>
          <p:nvPr/>
        </p:nvCxnSpPr>
        <p:spPr>
          <a:xfrm flipH="1">
            <a:off x="5489550" y="611663"/>
            <a:ext cx="22500" cy="415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3" name="Google Shape;243;p24"/>
          <p:cNvGraphicFramePr/>
          <p:nvPr/>
        </p:nvGraphicFramePr>
        <p:xfrm>
          <a:off x="125913" y="51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{4979AE76-091F-44CE-94E3-827D6F5B3C81}</a:tableStyleId>
              </a:tblPr>
              <a:tblGrid>
                <a:gridCol w="1030075"/>
                <a:gridCol w="2203700"/>
                <a:gridCol w="1120675"/>
                <a:gridCol w="1777775"/>
                <a:gridCol w="1038175"/>
                <a:gridCol w="1721775"/>
              </a:tblGrid>
              <a:tr h="2285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Diagnosis </a:t>
                      </a:r>
                      <a:endParaRPr b="1" sz="1800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3C78D8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Markers</a:t>
                      </a:r>
                      <a:endParaRPr b="1" sz="1800">
                        <a:solidFill>
                          <a:srgbClr val="3C78D8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2285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 criteria (1999)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NCEP* ATP** III Guideline (2002)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FFF2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Lipoproteins </a:t>
                      </a:r>
                      <a:endParaRPr b="1"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04E6C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HDL </a:t>
                      </a:r>
                      <a:r>
                        <a:rPr lang="en-GB" sz="105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(low) </a:t>
                      </a: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LDL </a:t>
                      </a:r>
                      <a:r>
                        <a:rPr lang="en-GB" sz="105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(high)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665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of the following: </a:t>
                      </a: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impaired glucose </a:t>
                      </a: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tolerance</a:t>
                      </a: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/ diabetes mellitus / insulin resistance </a:t>
                      </a:r>
                      <a:r>
                        <a:rPr b="1"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plus </a:t>
                      </a:r>
                      <a:r>
                        <a:rPr b="1" lang="en-GB" sz="1050">
                          <a:solidFill>
                            <a:srgbClr val="CC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any 2</a:t>
                      </a:r>
                      <a:r>
                        <a:rPr b="1"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from what is mentioned below</a:t>
                      </a:r>
                      <a:endParaRPr b="1"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any 3 or more of these risk factors are present 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Adipokines</a:t>
                      </a:r>
                      <a:endParaRPr b="1"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04E6C">
                        <a:alpha val="19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-Leptin </a:t>
                      </a:r>
                      <a:r>
                        <a:rPr lang="en-GB" sz="105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(high or normal)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-Adiponectin </a:t>
                      </a:r>
                      <a:r>
                        <a:rPr lang="en-GB" sz="105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(parallel with HDL levels, so low)</a:t>
                      </a:r>
                      <a:endParaRPr sz="105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50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Hypertension 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BP &gt;140/90 mmHg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Blood pressure</a:t>
                      </a:r>
                      <a:endParaRPr b="1"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130/ 85 mm Hg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Inflammatory markers </a:t>
                      </a:r>
                      <a:r>
                        <a:rPr lang="en-GB" sz="100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(obesity is an inflammatory state)</a:t>
                      </a:r>
                      <a:endParaRPr sz="1000">
                        <a:solidFill>
                          <a:srgbClr val="B7B7B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04E6C">
                        <a:alpha val="1955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C reactive protein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TNF a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IL - 6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IL - 8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5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(All will be high)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601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Dyslipidemia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 plasma TGs (&gt;1.7mmol/L)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 HDL cholesterol (men &lt;0.9, women &lt;1.0 mmol/L)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Triglycerides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&gt;150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 vMerge="1"/>
                <a:tc vMerge="1"/>
              </a:tr>
              <a:tr h="6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Central or </a:t>
                      </a: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General</a:t>
                      </a: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obesity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Waist to hip ratio &gt;0.9 in men, &gt;0.85 in women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And/or BMI &gt;30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HDL cholesterol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149225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Men&lt;40 mg/dL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149225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Women&lt;50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Hemostatic marker 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04E6C">
                        <a:alpha val="1955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Plasminogen activator inhibitor - 1 (PAI 1)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PAI 1</a:t>
                      </a:r>
                      <a:r>
                        <a:rPr lang="en-GB" sz="10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1050">
                          <a:solidFill>
                            <a:srgbClr val="B7B7B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inhibits fibrinolysis. Therefore, in metabolic syndrome people will be more prone to thrombosis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</a:tr>
              <a:tr h="59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Micro-</a:t>
                      </a:r>
                      <a:b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albuminuria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Urinary albumin excretion rate ≥ 20ug/min;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 albumin:creatinine ratio ≥ 30mg/g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Waist circumference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Men&gt;102 cm (&gt;40 in)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158750" lvl="0" marL="17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entury Gothic"/>
                        <a:buChar char="●"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Women&gt;88 cm (&gt;35 in)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 vMerge="1"/>
                <a:tc vMerge="1"/>
              </a:tr>
              <a:tr h="395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Fasting glucose</a:t>
                      </a:r>
                      <a:endParaRPr b="1"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&gt;100 mg/dL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44" name="Google Shape;244;p24"/>
          <p:cNvSpPr txBox="1"/>
          <p:nvPr/>
        </p:nvSpPr>
        <p:spPr>
          <a:xfrm>
            <a:off x="-339575" y="4738650"/>
            <a:ext cx="31359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*National cholesterol education programme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**Adult treatment panel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5"/>
          <p:cNvSpPr txBox="1"/>
          <p:nvPr/>
        </p:nvSpPr>
        <p:spPr>
          <a:xfrm>
            <a:off x="176500" y="1064775"/>
            <a:ext cx="3222300" cy="13965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Primary</a:t>
            </a: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 intervention: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Lifestyle changes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-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weight reduction </a:t>
            </a:r>
            <a:r>
              <a:rPr b="1" baseline="30000" lang="en-GB" sz="11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Target BMI &lt; 25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Reduced intake of calories and fats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More physical activity </a:t>
            </a:r>
            <a:r>
              <a:rPr b="1" baseline="30000" lang="en-GB" sz="11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-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Smoking cessation </a:t>
            </a:r>
            <a:r>
              <a:rPr b="1" baseline="30000" lang="en-GB" sz="11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176500" y="2592425"/>
            <a:ext cx="3222300" cy="15375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Secondary intervention: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medication to treat existing risk factors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-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management of 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Blood pressure ( Anti-hypertensive drugs 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Lipids ( statins, fibrates 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Blood glucose( metformin, TZDs)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-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Aspirin f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or CVD prevention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53" name="Google Shape;253;p25"/>
          <p:cNvGraphicFramePr/>
          <p:nvPr/>
        </p:nvGraphicFramePr>
        <p:xfrm>
          <a:off x="4119228" y="10628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{4979AE76-091F-44CE-94E3-827D6F5B3C81}</a:tableStyleId>
              </a:tblPr>
              <a:tblGrid>
                <a:gridCol w="1658400"/>
                <a:gridCol w="1649950"/>
                <a:gridCol w="1649950"/>
              </a:tblGrid>
              <a:tr h="5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Modification </a:t>
                      </a:r>
                      <a:endParaRPr b="1"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Recommendation</a:t>
                      </a:r>
                      <a:endParaRPr b="1"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Average drop in SBP*</a:t>
                      </a:r>
                      <a:endParaRPr b="1"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52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Weight loss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normal body weight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5-10 for every 22lbs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0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Healthy eating plan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Meals rich in fruits, vegetables;low fat dairy; low saturated fats and </a:t>
                      </a: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cholesterol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8 - 14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Sodium restriction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&lt; 2400 mg/day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2 - 8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Regular physical activity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 min. Most of the week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4 - 9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25"/>
          <p:cNvSpPr txBox="1"/>
          <p:nvPr/>
        </p:nvSpPr>
        <p:spPr>
          <a:xfrm>
            <a:off x="-414600" y="4534238"/>
            <a:ext cx="37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1.It is the first thing because obesity is the main component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Physical activity also increases your HDL levels (directly proportional)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Smoking is a risk factor for obesity and metabolic syndrome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-173173" y="217713"/>
            <a:ext cx="4292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Managing Metabolic Syndrome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4398900" y="183607"/>
            <a:ext cx="41307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Lowering Blood Pressure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3985100" y="4461438"/>
            <a:ext cx="4733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don’t have to memorize the </a:t>
            </a:r>
            <a:r>
              <a:rPr b="1"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numbers here</a:t>
            </a:r>
            <a:endParaRPr b="1"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table shows how blood pressure is affected by lifestyle modification ( average drop in systolic blood pressure that can be achieved by doing this modification)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*SBP= systolic blood pressure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8" name="Google Shape;258;p25"/>
          <p:cNvCxnSpPr/>
          <p:nvPr/>
        </p:nvCxnSpPr>
        <p:spPr>
          <a:xfrm flipH="1" rot="10800000">
            <a:off x="131101" y="4453143"/>
            <a:ext cx="89619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9" name="Google Shape;2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7949" y="482922"/>
            <a:ext cx="320250" cy="25708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/>
          <p:nvPr/>
        </p:nvSpPr>
        <p:spPr>
          <a:xfrm flipH="1" rot="-2516925">
            <a:off x="228443" y="347887"/>
            <a:ext cx="127950" cy="263165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6" name="Google Shape;266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7" name="Google Shape;267;p26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68" name="Google Shape;268;p26"/>
          <p:cNvGrpSpPr/>
          <p:nvPr/>
        </p:nvGrpSpPr>
        <p:grpSpPr>
          <a:xfrm>
            <a:off x="300076" y="756852"/>
            <a:ext cx="3608462" cy="393564"/>
            <a:chOff x="720400" y="490250"/>
            <a:chExt cx="2706617" cy="796204"/>
          </a:xfrm>
        </p:grpSpPr>
        <p:cxnSp>
          <p:nvCxnSpPr>
            <p:cNvPr id="269" name="Google Shape;269;p26"/>
            <p:cNvCxnSpPr>
              <a:stCxn id="270" idx="3"/>
            </p:cNvCxnSpPr>
            <p:nvPr/>
          </p:nvCxnSpPr>
          <p:spPr>
            <a:xfrm flipH="1" rot="10800000">
              <a:off x="937917" y="1284654"/>
              <a:ext cx="2489100" cy="18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0" name="Google Shape;270;p26"/>
            <p:cNvSpPr/>
            <p:nvPr/>
          </p:nvSpPr>
          <p:spPr>
            <a:xfrm>
              <a:off x="720400" y="490250"/>
              <a:ext cx="783900" cy="796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71" name="Google Shape;271;p26"/>
          <p:cNvGrpSpPr/>
          <p:nvPr/>
        </p:nvGrpSpPr>
        <p:grpSpPr>
          <a:xfrm>
            <a:off x="300093" y="1595434"/>
            <a:ext cx="3608462" cy="391334"/>
            <a:chOff x="720400" y="490250"/>
            <a:chExt cx="2706617" cy="796204"/>
          </a:xfrm>
        </p:grpSpPr>
        <p:cxnSp>
          <p:nvCxnSpPr>
            <p:cNvPr id="272" name="Google Shape;272;p26"/>
            <p:cNvCxnSpPr>
              <a:stCxn id="273" idx="3"/>
            </p:cNvCxnSpPr>
            <p:nvPr/>
          </p:nvCxnSpPr>
          <p:spPr>
            <a:xfrm flipH="1" rot="10800000">
              <a:off x="937917" y="1284654"/>
              <a:ext cx="2489100" cy="18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3" name="Google Shape;273;p26"/>
            <p:cNvSpPr/>
            <p:nvPr/>
          </p:nvSpPr>
          <p:spPr>
            <a:xfrm>
              <a:off x="720400" y="490250"/>
              <a:ext cx="783900" cy="796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74" name="Google Shape;274;p26"/>
          <p:cNvGrpSpPr/>
          <p:nvPr/>
        </p:nvGrpSpPr>
        <p:grpSpPr>
          <a:xfrm>
            <a:off x="4871027" y="759123"/>
            <a:ext cx="3608462" cy="391334"/>
            <a:chOff x="720400" y="490250"/>
            <a:chExt cx="2706617" cy="796204"/>
          </a:xfrm>
        </p:grpSpPr>
        <p:cxnSp>
          <p:nvCxnSpPr>
            <p:cNvPr id="275" name="Google Shape;275;p26"/>
            <p:cNvCxnSpPr>
              <a:stCxn id="276" idx="3"/>
            </p:cNvCxnSpPr>
            <p:nvPr/>
          </p:nvCxnSpPr>
          <p:spPr>
            <a:xfrm flipH="1" rot="10800000">
              <a:off x="937917" y="1284654"/>
              <a:ext cx="2489100" cy="18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6" name="Google Shape;276;p26"/>
            <p:cNvSpPr/>
            <p:nvPr/>
          </p:nvSpPr>
          <p:spPr>
            <a:xfrm>
              <a:off x="720400" y="490250"/>
              <a:ext cx="783900" cy="796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77" name="Google Shape;277;p26"/>
          <p:cNvGrpSpPr/>
          <p:nvPr/>
        </p:nvGrpSpPr>
        <p:grpSpPr>
          <a:xfrm>
            <a:off x="4769428" y="1595411"/>
            <a:ext cx="3608462" cy="391334"/>
            <a:chOff x="720400" y="490250"/>
            <a:chExt cx="2706617" cy="796204"/>
          </a:xfrm>
        </p:grpSpPr>
        <p:cxnSp>
          <p:nvCxnSpPr>
            <p:cNvPr id="278" name="Google Shape;278;p26"/>
            <p:cNvCxnSpPr>
              <a:stCxn id="279" idx="3"/>
            </p:cNvCxnSpPr>
            <p:nvPr/>
          </p:nvCxnSpPr>
          <p:spPr>
            <a:xfrm flipH="1" rot="10800000">
              <a:off x="937917" y="1284654"/>
              <a:ext cx="2489100" cy="1800"/>
            </a:xfrm>
            <a:prstGeom prst="straightConnector1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9" name="Google Shape;279;p26"/>
            <p:cNvSpPr/>
            <p:nvPr/>
          </p:nvSpPr>
          <p:spPr>
            <a:xfrm>
              <a:off x="720400" y="490250"/>
              <a:ext cx="783900" cy="7962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 sz="1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80" name="Google Shape;280;p26"/>
          <p:cNvSpPr txBox="1"/>
          <p:nvPr/>
        </p:nvSpPr>
        <p:spPr>
          <a:xfrm>
            <a:off x="1317603" y="839173"/>
            <a:ext cx="3254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Treat hypertension to goal ( &lt; 130/80 mmHg 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5522768" y="854494"/>
            <a:ext cx="28743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ACE inhibitor </a:t>
            </a:r>
            <a:r>
              <a:rPr b="1" baseline="30000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6"/>
          <p:cNvSpPr txBox="1"/>
          <p:nvPr/>
        </p:nvSpPr>
        <p:spPr>
          <a:xfrm>
            <a:off x="5491118" y="1690792"/>
            <a:ext cx="29376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Aspirin: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6"/>
          <p:cNvSpPr txBox="1"/>
          <p:nvPr/>
        </p:nvSpPr>
        <p:spPr>
          <a:xfrm>
            <a:off x="936003" y="1727271"/>
            <a:ext cx="31548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Low dose diuretics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4871025" y="2028400"/>
            <a:ext cx="30300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To treat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clotting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disorders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-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Daily low dose aspirin  (81 - 325 mg) for: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Men &gt; 45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●"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Postmenopausal women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1681750" y="49300"/>
            <a:ext cx="5512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Hypertension and Clotting Disorders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-652090" y="3141700"/>
            <a:ext cx="5512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Current treatment </a:t>
            </a:r>
            <a:endParaRPr b="1" sz="22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317525" y="3141700"/>
            <a:ext cx="3573600" cy="18888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Statins </a:t>
            </a:r>
            <a:r>
              <a:rPr b="1" baseline="30000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Metformin </a:t>
            </a:r>
            <a:r>
              <a:rPr b="1" baseline="30000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Fibrates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Thiazolidinediones (TZDs)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-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Aspirin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-149418" y="4770658"/>
            <a:ext cx="37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said : what I need u to know the Biochemical effect of these drugs.</a:t>
            </a:r>
            <a:endParaRPr b="1" sz="7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4222900" y="4245040"/>
            <a:ext cx="37893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1.ACEI is preferred in diabetes because it protects from diabetic nephropathy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Are used to treat hyperlipidemia. They work by blocking HMG-CoA reductase ( a key enzyme in the synthesis of cholesterol) , it reduces LDL level 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Anti diabetic drug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0" name="Google Shape;290;p26"/>
          <p:cNvCxnSpPr/>
          <p:nvPr/>
        </p:nvCxnSpPr>
        <p:spPr>
          <a:xfrm flipH="1" rot="10800000">
            <a:off x="91026" y="2984943"/>
            <a:ext cx="8961900" cy="102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1" name="Google Shape;2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501" y="3141700"/>
            <a:ext cx="1013099" cy="10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Metformin, fibrates, TZDs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7" name="Google Shape;297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1036456" y="1380066"/>
            <a:ext cx="1652400" cy="419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Metformin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0" name="Google Shape;300;p27"/>
          <p:cNvCxnSpPr>
            <a:stCxn id="301" idx="2"/>
            <a:endCxn id="299" idx="0"/>
          </p:cNvCxnSpPr>
          <p:nvPr/>
        </p:nvCxnSpPr>
        <p:spPr>
          <a:xfrm flipH="1">
            <a:off x="1862656" y="1057266"/>
            <a:ext cx="2651100" cy="322800"/>
          </a:xfrm>
          <a:prstGeom prst="bentConnector2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27"/>
          <p:cNvCxnSpPr/>
          <p:nvPr/>
        </p:nvCxnSpPr>
        <p:spPr>
          <a:xfrm>
            <a:off x="4513921" y="1057261"/>
            <a:ext cx="2645100" cy="1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27"/>
          <p:cNvSpPr/>
          <p:nvPr/>
        </p:nvSpPr>
        <p:spPr>
          <a:xfrm>
            <a:off x="3687656" y="1380070"/>
            <a:ext cx="1652400" cy="419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Fibrates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6180369" y="1368466"/>
            <a:ext cx="1652400" cy="419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Thiazolidinediones ( TZDs )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7"/>
          <p:cNvSpPr/>
          <p:nvPr/>
        </p:nvSpPr>
        <p:spPr>
          <a:xfrm flipH="1">
            <a:off x="745329" y="1972625"/>
            <a:ext cx="2484100" cy="252117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1100">
              <a:solidFill>
                <a:srgbClr val="3F53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Reduces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blood glucose levels b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inhibiting hepatic gluconeogenesis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○ Hepatic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gluconeogenesis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is active in patients due to liver’s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resistance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to the effects of insulin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●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Reduces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lipid synthesis in the liver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● Helps </a:t>
            </a:r>
            <a:r>
              <a:rPr b="1" lang="en-GB" sz="1000">
                <a:latin typeface="Century Gothic"/>
                <a:ea typeface="Century Gothic"/>
                <a:cs typeface="Century Gothic"/>
                <a:sym typeface="Century Gothic"/>
              </a:rPr>
              <a:t>reducing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blood lipids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27"/>
          <p:cNvSpPr/>
          <p:nvPr/>
        </p:nvSpPr>
        <p:spPr>
          <a:xfrm flipH="1">
            <a:off x="3479366" y="1972625"/>
            <a:ext cx="2432950" cy="252117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● Reduce blood lipid levels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● Activate transcription factor</a:t>
            </a:r>
            <a:r>
              <a:rPr baseline="30000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 ○ Peroxisome proliferator activated receptor-α (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PPAR-a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● Activated PPAR-α → transcription of genes of lipid degradation / uptake by the cells: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● Carnitine: 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palmitoyl transferase I 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(enhances FA uptake into mitochondria)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● Lipoprotein Lipase “enhances TG uptake into the cell”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● Stimulates 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apoAI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apoAII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protein synthesis (major proteins in HDL)</a:t>
            </a:r>
            <a:r>
              <a:rPr baseline="30000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27"/>
          <p:cNvSpPr/>
          <p:nvPr/>
        </p:nvSpPr>
        <p:spPr>
          <a:xfrm flipH="1">
            <a:off x="6162279" y="1972625"/>
            <a:ext cx="2432950" cy="2521175"/>
          </a:xfrm>
          <a:prstGeom prst="flowChartProcess">
            <a:avLst/>
          </a:prstGeom>
          <a:noFill/>
          <a:ln cap="flat" cmpd="sng" w="952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9775" lIns="29775" spcFirstLastPara="1" rIns="29775" wrap="square" tIns="29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● Used for the treatment of insulin resistance and type-2 diabetes mellitus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● TZDs activate PPAR-g </a:t>
            </a:r>
            <a:r>
              <a:rPr lang="en-GB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(gamma)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class of transcription factors expressed primarily in the adipose tissue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● Activates the transcription of </a:t>
            </a:r>
            <a:r>
              <a:rPr b="1"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adiponectin</a:t>
            </a:r>
            <a:endParaRPr b="1"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● Adiponectin reduces the fat content of the liver and enhances insulin sensitivity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8" name="Google Shape;308;p27"/>
          <p:cNvCxnSpPr>
            <a:endCxn id="303" idx="0"/>
          </p:cNvCxnSpPr>
          <p:nvPr/>
        </p:nvCxnSpPr>
        <p:spPr>
          <a:xfrm flipH="1" rot="-5400000">
            <a:off x="4417106" y="1283320"/>
            <a:ext cx="192900" cy="600"/>
          </a:xfrm>
          <a:prstGeom prst="bentConnector3">
            <a:avLst>
              <a:gd fmla="val -56661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27"/>
          <p:cNvSpPr txBox="1"/>
          <p:nvPr/>
        </p:nvSpPr>
        <p:spPr>
          <a:xfrm>
            <a:off x="-413931" y="4620653"/>
            <a:ext cx="510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1.transcription factors are certain molecules that binds to regions in the DNA before the gene, and they affect the transcription of that gene, either increase transcription or decrease it ( usually increase)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Increase the amount of HDL, correct the dyslipidemia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274984" y="3521799"/>
            <a:ext cx="28779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436 notes :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we give metformin to obese person who doesn’t have diabetes, it can lower body weight by decreasing lipid synthesis and blood glucose.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-When there’s </a:t>
            </a:r>
            <a:r>
              <a:rPr b="1"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insulin resistance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(the cell can’t take up the glucose) the body perceives starving mode and the liver starts </a:t>
            </a:r>
            <a:r>
              <a:rPr b="1"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gluconeogenesis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make glucose which is a way to get </a:t>
            </a:r>
            <a:r>
              <a:rPr b="1"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hyperglycemia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1" name="Google Shape;311;p27"/>
          <p:cNvCxnSpPr/>
          <p:nvPr/>
        </p:nvCxnSpPr>
        <p:spPr>
          <a:xfrm flipH="1" rot="-5400000">
            <a:off x="7063056" y="1273020"/>
            <a:ext cx="192900" cy="600"/>
          </a:xfrm>
          <a:prstGeom prst="bentConnector3">
            <a:avLst>
              <a:gd fmla="val -56661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